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0"/>
  </p:notesMasterIdLst>
  <p:handoutMasterIdLst>
    <p:handoutMasterId r:id="rId21"/>
  </p:handoutMasterIdLst>
  <p:sldIdLst>
    <p:sldId id="266" r:id="rId5"/>
    <p:sldId id="2147477695" r:id="rId6"/>
    <p:sldId id="2147477696" r:id="rId7"/>
    <p:sldId id="2147477697" r:id="rId8"/>
    <p:sldId id="2147477653" r:id="rId9"/>
    <p:sldId id="2147477698" r:id="rId10"/>
    <p:sldId id="2147477680" r:id="rId11"/>
    <p:sldId id="2147477709" r:id="rId12"/>
    <p:sldId id="2147477708" r:id="rId13"/>
    <p:sldId id="2147477699" r:id="rId14"/>
    <p:sldId id="2147477700" r:id="rId15"/>
    <p:sldId id="2147477704" r:id="rId16"/>
    <p:sldId id="2147477705" r:id="rId17"/>
    <p:sldId id="2147477706" r:id="rId18"/>
    <p:sldId id="2147477710"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本編" id="{55B8DD40-CF5D-4552-A047-16D69D5C5FAB}">
          <p14:sldIdLst>
            <p14:sldId id="266"/>
            <p14:sldId id="2147477695"/>
            <p14:sldId id="2147477696"/>
            <p14:sldId id="2147477697"/>
            <p14:sldId id="2147477653"/>
            <p14:sldId id="2147477698"/>
            <p14:sldId id="2147477680"/>
            <p14:sldId id="2147477709"/>
            <p14:sldId id="2147477708"/>
            <p14:sldId id="2147477699"/>
            <p14:sldId id="2147477700"/>
            <p14:sldId id="2147477704"/>
            <p14:sldId id="2147477705"/>
            <p14:sldId id="2147477706"/>
            <p14:sldId id="2147477710"/>
          </p14:sldIdLst>
        </p14:section>
      </p14:sectionLst>
    </p:ext>
    <p:ext uri="{EFAFB233-063F-42B5-8137-9DF3F51BA10A}">
      <p15:sldGuideLst xmlns:p15="http://schemas.microsoft.com/office/powerpoint/2012/main">
        <p15:guide id="1" orient="horz" pos="2160" userDrawn="1">
          <p15:clr>
            <a:srgbClr val="A4A3A4"/>
          </p15:clr>
        </p15:guide>
        <p15:guide id="2" pos="295" userDrawn="1">
          <p15:clr>
            <a:srgbClr val="A4A3A4"/>
          </p15:clr>
        </p15:guide>
        <p15:guide id="3" orient="horz" pos="504"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69D0665-5C28-4B79-C5DA-7DFB5F9EF5A4}" name="稗田 有紗 博報堂 テーマ局 テーマ一" initials="有稗" userId="S::arisa.hieda@hakuhodo.co.jp::d2f66ba0-e0cd-453e-9bc0-a9b5d03b070a" providerId="AD"/>
  <p188:author id="{B8391B82-46B0-485F-CDDC-E8CC6F0EE06C}" name="齋藤 真由 博報堂 ＳＴＰ局 ＳＴ齋藤" initials="齋藤" userId="S::mayu.saito@hakuhodo.co.jp::804d66ed-1be8-4936-bc92-13d1138e68b3" providerId="AD"/>
  <p188:author id="{C556C6B8-CE9B-3CB8-416C-9E231AFC3F31}" name="社会室" initials="社会室" userId="社会室"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99FF"/>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89" autoAdjust="0"/>
    <p:restoredTop sz="93807" autoAdjust="0"/>
  </p:normalViewPr>
  <p:slideViewPr>
    <p:cSldViewPr snapToGrid="0">
      <p:cViewPr varScale="1">
        <p:scale>
          <a:sx n="69" d="100"/>
          <a:sy n="69" d="100"/>
        </p:scale>
        <p:origin x="924" y="42"/>
      </p:cViewPr>
      <p:guideLst>
        <p:guide orient="horz" pos="2160"/>
        <p:guide pos="295"/>
        <p:guide orient="horz" pos="504"/>
      </p:guideLst>
    </p:cSldViewPr>
  </p:slideViewPr>
  <p:outlineViewPr>
    <p:cViewPr>
      <p:scale>
        <a:sx n="33" d="100"/>
        <a:sy n="33" d="100"/>
      </p:scale>
      <p:origin x="0" y="0"/>
    </p:cViewPr>
  </p:outlineViewPr>
  <p:notesTextViewPr>
    <p:cViewPr>
      <p:scale>
        <a:sx n="66" d="100"/>
        <a:sy n="66" d="100"/>
      </p:scale>
      <p:origin x="0" y="0"/>
    </p:cViewPr>
  </p:notesTextViewPr>
  <p:sorterViewPr>
    <p:cViewPr varScale="1">
      <p:scale>
        <a:sx n="100" d="100"/>
        <a:sy n="100" d="100"/>
      </p:scale>
      <p:origin x="0" y="0"/>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F4641226-CFB6-B71B-504E-75DD383A7A4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775F0333-C492-6989-6563-8B6B6D6D88D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1BFFB2E-22D2-4BFB-96B5-DE29CE4FCD26}" type="datetimeFigureOut">
              <a:rPr kumimoji="1" lang="ja-JP" altLang="en-US" smtClean="0"/>
              <a:t>2025/3/29</a:t>
            </a:fld>
            <a:endParaRPr kumimoji="1" lang="ja-JP" altLang="en-US"/>
          </a:p>
        </p:txBody>
      </p:sp>
      <p:sp>
        <p:nvSpPr>
          <p:cNvPr id="4" name="フッター プレースホルダー 3">
            <a:extLst>
              <a:ext uri="{FF2B5EF4-FFF2-40B4-BE49-F238E27FC236}">
                <a16:creationId xmlns:a16="http://schemas.microsoft.com/office/drawing/2014/main" id="{82514338-3A52-746C-03C1-C393D7B2D9E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B559DD03-593B-095E-82A8-7265A9F12EA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18E0AC8-FD38-4F2A-AA87-F39C2DE35A22}" type="slidenum">
              <a:rPr kumimoji="1" lang="ja-JP" altLang="en-US" smtClean="0"/>
              <a:t>‹#›</a:t>
            </a:fld>
            <a:endParaRPr kumimoji="1" lang="ja-JP" altLang="en-US"/>
          </a:p>
        </p:txBody>
      </p:sp>
    </p:spTree>
    <p:extLst>
      <p:ext uri="{BB962C8B-B14F-4D97-AF65-F5344CB8AC3E}">
        <p14:creationId xmlns:p14="http://schemas.microsoft.com/office/powerpoint/2010/main" val="10911520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CF4718-2640-4FF8-A07D-845A96CD55E0}" type="datetimeFigureOut">
              <a:rPr kumimoji="1" lang="ja-JP" altLang="en-US" smtClean="0"/>
              <a:t>2025/3/29</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AABDA8-AB05-404B-A157-1D901CC523D8}" type="slidenum">
              <a:rPr kumimoji="1" lang="ja-JP" altLang="en-US" smtClean="0"/>
              <a:t>‹#›</a:t>
            </a:fld>
            <a:endParaRPr kumimoji="1" lang="ja-JP" altLang="en-US"/>
          </a:p>
        </p:txBody>
      </p:sp>
    </p:spTree>
    <p:extLst>
      <p:ext uri="{BB962C8B-B14F-4D97-AF65-F5344CB8AC3E}">
        <p14:creationId xmlns:p14="http://schemas.microsoft.com/office/powerpoint/2010/main" val="4404180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pPr marL="0" indent="0">
              <a:buFont typeface="Arial" panose="020B0604020202020204" pitchFamily="34" charset="0"/>
              <a:buNone/>
            </a:pPr>
            <a:endParaRPr kumimoji="1" lang="en-US" altLang="ja-JP" sz="1200" strike="noStrike" dirty="0">
              <a:latin typeface="+mn-ea"/>
            </a:endParaRPr>
          </a:p>
        </p:txBody>
      </p:sp>
      <p:sp>
        <p:nvSpPr>
          <p:cNvPr id="4" name="スライド番号プレースホルダー 3"/>
          <p:cNvSpPr>
            <a:spLocks noGrp="1"/>
          </p:cNvSpPr>
          <p:nvPr>
            <p:ph type="sldNum" sz="quarter" idx="5"/>
          </p:nvPr>
        </p:nvSpPr>
        <p:spPr/>
        <p:txBody>
          <a:bodyPr/>
          <a:lstStyle/>
          <a:p>
            <a:fld id="{CBAABDA8-AB05-404B-A157-1D901CC523D8}" type="slidenum">
              <a:rPr kumimoji="1" lang="ja-JP" altLang="en-US" smtClean="0"/>
              <a:t>1</a:t>
            </a:fld>
            <a:endParaRPr kumimoji="1" lang="ja-JP" altLang="en-US"/>
          </a:p>
        </p:txBody>
      </p:sp>
    </p:spTree>
    <p:extLst>
      <p:ext uri="{BB962C8B-B14F-4D97-AF65-F5344CB8AC3E}">
        <p14:creationId xmlns:p14="http://schemas.microsoft.com/office/powerpoint/2010/main" val="21120362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BAABDA8-AB05-404B-A157-1D901CC523D8}" type="slidenum">
              <a:rPr kumimoji="1" lang="ja-JP" altLang="en-US" smtClean="0"/>
              <a:t>10</a:t>
            </a:fld>
            <a:endParaRPr kumimoji="1" lang="ja-JP" altLang="en-US"/>
          </a:p>
        </p:txBody>
      </p:sp>
    </p:spTree>
    <p:extLst>
      <p:ext uri="{BB962C8B-B14F-4D97-AF65-F5344CB8AC3E}">
        <p14:creationId xmlns:p14="http://schemas.microsoft.com/office/powerpoint/2010/main" val="490995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BAABDA8-AB05-404B-A157-1D901CC523D8}" type="slidenum">
              <a:rPr kumimoji="1" lang="ja-JP" altLang="en-US" smtClean="0"/>
              <a:t>11</a:t>
            </a:fld>
            <a:endParaRPr kumimoji="1" lang="ja-JP" altLang="en-US"/>
          </a:p>
        </p:txBody>
      </p:sp>
    </p:spTree>
    <p:extLst>
      <p:ext uri="{BB962C8B-B14F-4D97-AF65-F5344CB8AC3E}">
        <p14:creationId xmlns:p14="http://schemas.microsoft.com/office/powerpoint/2010/main" val="12670414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マニュアル内に出てくる「ワード」について、補足必要なものをリスト化しています。</a:t>
            </a:r>
            <a:endParaRPr kumimoji="1" lang="en-US" altLang="ja-JP" dirty="0"/>
          </a:p>
          <a:p>
            <a:r>
              <a:rPr kumimoji="1" lang="ja-JP" altLang="en-US" dirty="0"/>
              <a:t>適宜、お使いください。</a:t>
            </a:r>
          </a:p>
        </p:txBody>
      </p:sp>
      <p:sp>
        <p:nvSpPr>
          <p:cNvPr id="4" name="スライド番号プレースホルダー 3"/>
          <p:cNvSpPr>
            <a:spLocks noGrp="1"/>
          </p:cNvSpPr>
          <p:nvPr>
            <p:ph type="sldNum" sz="quarter" idx="5"/>
          </p:nvPr>
        </p:nvSpPr>
        <p:spPr/>
        <p:txBody>
          <a:bodyPr/>
          <a:lstStyle/>
          <a:p>
            <a:fld id="{CBAABDA8-AB05-404B-A157-1D901CC523D8}" type="slidenum">
              <a:rPr kumimoji="1" lang="ja-JP" altLang="en-US" smtClean="0"/>
              <a:t>15</a:t>
            </a:fld>
            <a:endParaRPr kumimoji="1" lang="ja-JP" altLang="en-US"/>
          </a:p>
        </p:txBody>
      </p:sp>
    </p:spTree>
    <p:extLst>
      <p:ext uri="{BB962C8B-B14F-4D97-AF65-F5344CB8AC3E}">
        <p14:creationId xmlns:p14="http://schemas.microsoft.com/office/powerpoint/2010/main" val="28190677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dirty="0"/>
          </a:p>
        </p:txBody>
      </p:sp>
      <p:sp>
        <p:nvSpPr>
          <p:cNvPr id="4" name="スライド番号プレースホルダー 3"/>
          <p:cNvSpPr>
            <a:spLocks noGrp="1"/>
          </p:cNvSpPr>
          <p:nvPr>
            <p:ph type="sldNum" sz="quarter" idx="5"/>
          </p:nvPr>
        </p:nvSpPr>
        <p:spPr/>
        <p:txBody>
          <a:bodyPr/>
          <a:lstStyle/>
          <a:p>
            <a:fld id="{CBAABDA8-AB05-404B-A157-1D901CC523D8}" type="slidenum">
              <a:rPr kumimoji="1" lang="ja-JP" altLang="en-US" smtClean="0"/>
              <a:t>2</a:t>
            </a:fld>
            <a:endParaRPr kumimoji="1" lang="ja-JP" altLang="en-US"/>
          </a:p>
        </p:txBody>
      </p:sp>
    </p:spTree>
    <p:extLst>
      <p:ext uri="{BB962C8B-B14F-4D97-AF65-F5344CB8AC3E}">
        <p14:creationId xmlns:p14="http://schemas.microsoft.com/office/powerpoint/2010/main" val="34322113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BAABDA8-AB05-404B-A157-1D901CC523D8}" type="slidenum">
              <a:rPr kumimoji="1" lang="ja-JP" altLang="en-US" smtClean="0"/>
              <a:t>3</a:t>
            </a:fld>
            <a:endParaRPr kumimoji="1" lang="ja-JP" altLang="en-US"/>
          </a:p>
        </p:txBody>
      </p:sp>
    </p:spTree>
    <p:extLst>
      <p:ext uri="{BB962C8B-B14F-4D97-AF65-F5344CB8AC3E}">
        <p14:creationId xmlns:p14="http://schemas.microsoft.com/office/powerpoint/2010/main" val="15810845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BAABDA8-AB05-404B-A157-1D901CC523D8}" type="slidenum">
              <a:rPr kumimoji="1" lang="ja-JP" altLang="en-US" smtClean="0"/>
              <a:t>4</a:t>
            </a:fld>
            <a:endParaRPr kumimoji="1" lang="ja-JP" altLang="en-US"/>
          </a:p>
        </p:txBody>
      </p:sp>
    </p:spTree>
    <p:extLst>
      <p:ext uri="{BB962C8B-B14F-4D97-AF65-F5344CB8AC3E}">
        <p14:creationId xmlns:p14="http://schemas.microsoft.com/office/powerpoint/2010/main" val="27183582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BAABDA8-AB05-404B-A157-1D901CC523D8}" type="slidenum">
              <a:rPr kumimoji="1" lang="ja-JP" altLang="en-US" smtClean="0"/>
              <a:t>5</a:t>
            </a:fld>
            <a:endParaRPr kumimoji="1" lang="ja-JP" altLang="en-US"/>
          </a:p>
        </p:txBody>
      </p:sp>
    </p:spTree>
    <p:extLst>
      <p:ext uri="{BB962C8B-B14F-4D97-AF65-F5344CB8AC3E}">
        <p14:creationId xmlns:p14="http://schemas.microsoft.com/office/powerpoint/2010/main" val="1492106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dirty="0"/>
          </a:p>
        </p:txBody>
      </p:sp>
      <p:sp>
        <p:nvSpPr>
          <p:cNvPr id="4" name="スライド番号プレースホルダー 3"/>
          <p:cNvSpPr>
            <a:spLocks noGrp="1"/>
          </p:cNvSpPr>
          <p:nvPr>
            <p:ph type="sldNum" sz="quarter" idx="5"/>
          </p:nvPr>
        </p:nvSpPr>
        <p:spPr/>
        <p:txBody>
          <a:bodyPr/>
          <a:lstStyle/>
          <a:p>
            <a:fld id="{CBAABDA8-AB05-404B-A157-1D901CC523D8}" type="slidenum">
              <a:rPr kumimoji="1" lang="ja-JP" altLang="en-US" smtClean="0"/>
              <a:t>6</a:t>
            </a:fld>
            <a:endParaRPr kumimoji="1" lang="ja-JP" altLang="en-US"/>
          </a:p>
        </p:txBody>
      </p:sp>
    </p:spTree>
    <p:extLst>
      <p:ext uri="{BB962C8B-B14F-4D97-AF65-F5344CB8AC3E}">
        <p14:creationId xmlns:p14="http://schemas.microsoft.com/office/powerpoint/2010/main" val="34969534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BAABDA8-AB05-404B-A157-1D901CC523D8}" type="slidenum">
              <a:rPr kumimoji="1" lang="ja-JP" altLang="en-US" smtClean="0"/>
              <a:t>7</a:t>
            </a:fld>
            <a:endParaRPr kumimoji="1" lang="ja-JP" altLang="en-US"/>
          </a:p>
        </p:txBody>
      </p:sp>
    </p:spTree>
    <p:extLst>
      <p:ext uri="{BB962C8B-B14F-4D97-AF65-F5344CB8AC3E}">
        <p14:creationId xmlns:p14="http://schemas.microsoft.com/office/powerpoint/2010/main" val="9632247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BAABDA8-AB05-404B-A157-1D901CC523D8}" type="slidenum">
              <a:rPr kumimoji="1" lang="ja-JP" altLang="en-US" smtClean="0"/>
              <a:t>8</a:t>
            </a:fld>
            <a:endParaRPr kumimoji="1" lang="ja-JP" altLang="en-US"/>
          </a:p>
        </p:txBody>
      </p:sp>
    </p:spTree>
    <p:extLst>
      <p:ext uri="{BB962C8B-B14F-4D97-AF65-F5344CB8AC3E}">
        <p14:creationId xmlns:p14="http://schemas.microsoft.com/office/powerpoint/2010/main" val="34935505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BAABDA8-AB05-404B-A157-1D901CC523D8}" type="slidenum">
              <a:rPr kumimoji="1" lang="ja-JP" altLang="en-US" smtClean="0"/>
              <a:t>9</a:t>
            </a:fld>
            <a:endParaRPr kumimoji="1" lang="ja-JP" altLang="en-US"/>
          </a:p>
        </p:txBody>
      </p:sp>
    </p:spTree>
    <p:extLst>
      <p:ext uri="{BB962C8B-B14F-4D97-AF65-F5344CB8AC3E}">
        <p14:creationId xmlns:p14="http://schemas.microsoft.com/office/powerpoint/2010/main" val="34935505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10.png"/><Relationship Id="rId4" Type="http://schemas.openxmlformats.org/officeDocument/2006/relationships/image" Target="../media/image9.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08245"/>
            <a:ext cx="7772400" cy="1037829"/>
          </a:xfrm>
        </p:spPr>
        <p:txBody>
          <a:bodyPr anchor="b">
            <a:normAutofit/>
          </a:bodyPr>
          <a:lstStyle>
            <a:lvl1pPr algn="ctr">
              <a:defRPr sz="4400" b="1"/>
            </a:lvl1pPr>
          </a:lstStyle>
          <a:p>
            <a:r>
              <a:rPr lang="ja-JP" altLang="en-US"/>
              <a:t>マスター タイトルの書式設定</a:t>
            </a:r>
            <a:endParaRPr lang="en-US"/>
          </a:p>
        </p:txBody>
      </p:sp>
      <p:sp>
        <p:nvSpPr>
          <p:cNvPr id="3" name="Subtitle 2"/>
          <p:cNvSpPr>
            <a:spLocks noGrp="1"/>
          </p:cNvSpPr>
          <p:nvPr>
            <p:ph type="subTitle" idx="1"/>
          </p:nvPr>
        </p:nvSpPr>
        <p:spPr>
          <a:xfrm>
            <a:off x="685800" y="3846074"/>
            <a:ext cx="7772400" cy="86672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2807D6E5-372C-4E1B-BEA7-A4580E6868F1}" type="datetime1">
              <a:rPr kumimoji="1" lang="ja-JP" altLang="en-US" smtClean="0"/>
              <a:t>2025/3/29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086600" y="6492875"/>
            <a:ext cx="2057400" cy="365125"/>
          </a:xfrm>
        </p:spPr>
        <p:txBody>
          <a:bodyPr/>
          <a:lstStyle/>
          <a:p>
            <a:fld id="{02E45039-E5C2-423C-A0A7-3C781C43C11A}" type="slidenum">
              <a:rPr kumimoji="1" lang="ja-JP" altLang="en-US" smtClean="0"/>
              <a:t>‹#›</a:t>
            </a:fld>
            <a:endParaRPr kumimoji="1" lang="ja-JP" altLang="en-US"/>
          </a:p>
        </p:txBody>
      </p:sp>
    </p:spTree>
    <p:extLst>
      <p:ext uri="{BB962C8B-B14F-4D97-AF65-F5344CB8AC3E}">
        <p14:creationId xmlns:p14="http://schemas.microsoft.com/office/powerpoint/2010/main" val="1001565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タイトルのみ">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015540"/>
            <a:ext cx="7886700" cy="614315"/>
          </a:xfrm>
        </p:spPr>
        <p:txBody>
          <a:bodyPr>
            <a:normAutofit/>
          </a:bodyPr>
          <a:lstStyle>
            <a:lvl1pPr>
              <a:defRPr sz="2800" b="1"/>
            </a:lvl1p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0E03E81D-A8C2-42A5-A203-146FC8414178}" type="datetime1">
              <a:rPr kumimoji="1" lang="ja-JP" altLang="en-US" smtClean="0"/>
              <a:t>2025/3/29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2E45039-E5C2-423C-A0A7-3C781C43C11A}" type="slidenum">
              <a:rPr kumimoji="1" lang="ja-JP" altLang="en-US" smtClean="0"/>
              <a:t>‹#›</a:t>
            </a:fld>
            <a:endParaRPr kumimoji="1" lang="ja-JP" altLang="en-US"/>
          </a:p>
        </p:txBody>
      </p:sp>
    </p:spTree>
    <p:extLst>
      <p:ext uri="{BB962C8B-B14F-4D97-AF65-F5344CB8AC3E}">
        <p14:creationId xmlns:p14="http://schemas.microsoft.com/office/powerpoint/2010/main" val="3399763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21801" y="2002635"/>
            <a:ext cx="3121975" cy="2852737"/>
          </a:xfrm>
        </p:spPr>
        <p:txBody>
          <a:bodyPr anchor="ctr">
            <a:normAutofit/>
          </a:bodyPr>
          <a:lstStyle>
            <a:lvl1pPr>
              <a:defRPr sz="4400" b="1"/>
            </a:lvl1pPr>
          </a:lstStyle>
          <a:p>
            <a:r>
              <a:rPr lang="ja-JP" altLang="en-US"/>
              <a:t>マスター タイトルの書式設定</a:t>
            </a:r>
            <a:endParaRPr lang="en-US"/>
          </a:p>
        </p:txBody>
      </p:sp>
      <p:sp>
        <p:nvSpPr>
          <p:cNvPr id="3" name="Text Placeholder 2"/>
          <p:cNvSpPr>
            <a:spLocks noGrp="1"/>
          </p:cNvSpPr>
          <p:nvPr>
            <p:ph type="body" idx="1"/>
          </p:nvPr>
        </p:nvSpPr>
        <p:spPr>
          <a:xfrm>
            <a:off x="4949688" y="2002634"/>
            <a:ext cx="3702120" cy="2883097"/>
          </a:xfrm>
        </p:spPr>
        <p:txBody>
          <a:bodyPr anchor="ctr">
            <a:normAutofit/>
          </a:bodyPr>
          <a:lstStyle>
            <a:lvl1pPr marL="0" indent="0">
              <a:buNone/>
              <a:defRPr sz="2000">
                <a:solidFill>
                  <a:schemeClr val="tx1">
                    <a:lumMod val="95000"/>
                    <a:lumOff val="5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D5417BB-FB3C-4FCE-8AA4-6786B01E8D57}" type="datetime1">
              <a:rPr kumimoji="1" lang="ja-JP" altLang="en-US" smtClean="0"/>
              <a:t>2025/3/29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2E45039-E5C2-423C-A0A7-3C781C43C11A}" type="slidenum">
              <a:rPr kumimoji="1" lang="ja-JP" altLang="en-US" smtClean="0"/>
              <a:t>‹#›</a:t>
            </a:fld>
            <a:endParaRPr kumimoji="1" lang="ja-JP" altLang="en-US"/>
          </a:p>
        </p:txBody>
      </p:sp>
    </p:spTree>
    <p:extLst>
      <p:ext uri="{BB962C8B-B14F-4D97-AF65-F5344CB8AC3E}">
        <p14:creationId xmlns:p14="http://schemas.microsoft.com/office/powerpoint/2010/main" val="2707533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タイトルとコンテンツ">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12750" y="152400"/>
            <a:ext cx="7886700" cy="1325563"/>
          </a:xfrm>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DA8A1F66-7C3D-4F39-A88C-885E88EA190F}" type="datetime1">
              <a:rPr kumimoji="1" lang="ja-JP" altLang="en-US" smtClean="0"/>
              <a:t>2025/3/29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2E45039-E5C2-423C-A0A7-3C781C43C11A}" type="slidenum">
              <a:rPr kumimoji="1" lang="ja-JP" altLang="en-US" smtClean="0"/>
              <a:t>‹#›</a:t>
            </a:fld>
            <a:endParaRPr kumimoji="1" lang="ja-JP" altLang="en-US"/>
          </a:p>
        </p:txBody>
      </p:sp>
    </p:spTree>
    <p:extLst>
      <p:ext uri="{BB962C8B-B14F-4D97-AF65-F5344CB8AC3E}">
        <p14:creationId xmlns:p14="http://schemas.microsoft.com/office/powerpoint/2010/main" val="148522884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画像付きコンテンツ①">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832719" y="1964057"/>
            <a:ext cx="3639395" cy="521473"/>
          </a:xfrm>
        </p:spPr>
        <p:txBody>
          <a:bodyPr anchor="ctr">
            <a:normAutofit/>
          </a:bodyPr>
          <a:lstStyle>
            <a:lvl1pPr>
              <a:defRPr sz="2400"/>
            </a:lvl1pPr>
          </a:lstStyle>
          <a:p>
            <a:r>
              <a:rPr lang="ja-JP" altLang="en-US"/>
              <a:t>マスター タイトルの書式設定</a:t>
            </a:r>
            <a:endParaRPr lang="en-US"/>
          </a:p>
        </p:txBody>
      </p:sp>
      <p:sp>
        <p:nvSpPr>
          <p:cNvPr id="4" name="Text Placeholder 3"/>
          <p:cNvSpPr>
            <a:spLocks noGrp="1"/>
          </p:cNvSpPr>
          <p:nvPr>
            <p:ph type="body" sz="half" idx="2"/>
          </p:nvPr>
        </p:nvSpPr>
        <p:spPr>
          <a:xfrm>
            <a:off x="4832720" y="2810468"/>
            <a:ext cx="3639395" cy="2556344"/>
          </a:xfrm>
        </p:spPr>
        <p:txBody>
          <a:bodyPr>
            <a:normAutofit/>
          </a:bodyPr>
          <a:lstStyle>
            <a:lvl1pPr marL="0" indent="0">
              <a:lnSpc>
                <a:spcPct val="150000"/>
              </a:lnSpc>
              <a:spcBef>
                <a:spcPts val="1000"/>
              </a:spcBef>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BE71BBB-48A9-4D66-9FAB-FFBB117FFA84}" type="datetime1">
              <a:rPr kumimoji="1" lang="ja-JP" altLang="en-US" smtClean="0"/>
              <a:t>2025/3/29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2E45039-E5C2-423C-A0A7-3C781C43C11A}" type="slidenum">
              <a:rPr kumimoji="1" lang="ja-JP" altLang="en-US" smtClean="0"/>
              <a:t>‹#›</a:t>
            </a:fld>
            <a:endParaRPr kumimoji="1" lang="ja-JP" altLang="en-US"/>
          </a:p>
        </p:txBody>
      </p:sp>
      <p:sp>
        <p:nvSpPr>
          <p:cNvPr id="3" name="Text Placeholder 3">
            <a:extLst>
              <a:ext uri="{FF2B5EF4-FFF2-40B4-BE49-F238E27FC236}">
                <a16:creationId xmlns:a16="http://schemas.microsoft.com/office/drawing/2014/main" id="{77A6BBB7-A52D-0DAE-63E9-26EBA5BFAC1B}"/>
              </a:ext>
            </a:extLst>
          </p:cNvPr>
          <p:cNvSpPr>
            <a:spLocks noGrp="1"/>
          </p:cNvSpPr>
          <p:nvPr>
            <p:ph type="body" sz="half" idx="13"/>
          </p:nvPr>
        </p:nvSpPr>
        <p:spPr>
          <a:xfrm>
            <a:off x="4832718" y="1598931"/>
            <a:ext cx="3639395" cy="365125"/>
          </a:xfrm>
        </p:spPr>
        <p:txBody>
          <a:bodyPr anchor="ctr">
            <a:normAutofit/>
          </a:bodyPr>
          <a:lstStyle>
            <a:lvl1pPr marL="0" indent="0">
              <a:buNone/>
              <a:defRPr sz="1200" b="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Tree>
    <p:extLst>
      <p:ext uri="{BB962C8B-B14F-4D97-AF65-F5344CB8AC3E}">
        <p14:creationId xmlns:p14="http://schemas.microsoft.com/office/powerpoint/2010/main" val="2433844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画像付きコンテンツ②">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CD5E475-3D29-4424-B8D8-3C68B57D0D84}" type="datetime1">
              <a:rPr kumimoji="1" lang="ja-JP" altLang="en-US" smtClean="0"/>
              <a:t>2025/3/29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2E45039-E5C2-423C-A0A7-3C781C43C11A}" type="slidenum">
              <a:rPr kumimoji="1" lang="ja-JP" altLang="en-US" smtClean="0"/>
              <a:t>‹#›</a:t>
            </a:fld>
            <a:endParaRPr kumimoji="1" lang="ja-JP" altLang="en-US"/>
          </a:p>
        </p:txBody>
      </p:sp>
      <p:sp>
        <p:nvSpPr>
          <p:cNvPr id="3" name="Title 1">
            <a:extLst>
              <a:ext uri="{FF2B5EF4-FFF2-40B4-BE49-F238E27FC236}">
                <a16:creationId xmlns:a16="http://schemas.microsoft.com/office/drawing/2014/main" id="{CA009034-D3B9-33E3-88B7-5AD3CA934AB2}"/>
              </a:ext>
            </a:extLst>
          </p:cNvPr>
          <p:cNvSpPr>
            <a:spLocks noGrp="1"/>
          </p:cNvSpPr>
          <p:nvPr>
            <p:ph type="title"/>
          </p:nvPr>
        </p:nvSpPr>
        <p:spPr>
          <a:xfrm>
            <a:off x="650288" y="1964057"/>
            <a:ext cx="3639395" cy="521473"/>
          </a:xfrm>
        </p:spPr>
        <p:txBody>
          <a:bodyPr anchor="ctr">
            <a:normAutofit/>
          </a:bodyPr>
          <a:lstStyle>
            <a:lvl1pPr>
              <a:defRPr sz="2400"/>
            </a:lvl1pPr>
          </a:lstStyle>
          <a:p>
            <a:r>
              <a:rPr lang="ja-JP" altLang="en-US"/>
              <a:t>マスター タイトルの書式設定</a:t>
            </a:r>
            <a:endParaRPr lang="en-US"/>
          </a:p>
        </p:txBody>
      </p:sp>
      <p:sp>
        <p:nvSpPr>
          <p:cNvPr id="8" name="Text Placeholder 3">
            <a:extLst>
              <a:ext uri="{FF2B5EF4-FFF2-40B4-BE49-F238E27FC236}">
                <a16:creationId xmlns:a16="http://schemas.microsoft.com/office/drawing/2014/main" id="{49CC1234-25BC-2FB8-C379-4D34D0314E37}"/>
              </a:ext>
            </a:extLst>
          </p:cNvPr>
          <p:cNvSpPr>
            <a:spLocks noGrp="1"/>
          </p:cNvSpPr>
          <p:nvPr>
            <p:ph type="body" sz="half" idx="2"/>
          </p:nvPr>
        </p:nvSpPr>
        <p:spPr>
          <a:xfrm>
            <a:off x="650289" y="2810468"/>
            <a:ext cx="3639395" cy="2556344"/>
          </a:xfrm>
        </p:spPr>
        <p:txBody>
          <a:bodyPr>
            <a:normAutofit/>
          </a:bodyPr>
          <a:lstStyle>
            <a:lvl1pPr marL="0" indent="0">
              <a:lnSpc>
                <a:spcPct val="150000"/>
              </a:lnSpc>
              <a:spcBef>
                <a:spcPts val="1000"/>
              </a:spcBef>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9" name="Text Placeholder 3">
            <a:extLst>
              <a:ext uri="{FF2B5EF4-FFF2-40B4-BE49-F238E27FC236}">
                <a16:creationId xmlns:a16="http://schemas.microsoft.com/office/drawing/2014/main" id="{50D530A7-CD23-B620-AFFE-04E4A88FBA06}"/>
              </a:ext>
            </a:extLst>
          </p:cNvPr>
          <p:cNvSpPr>
            <a:spLocks noGrp="1"/>
          </p:cNvSpPr>
          <p:nvPr>
            <p:ph type="body" sz="half" idx="13"/>
          </p:nvPr>
        </p:nvSpPr>
        <p:spPr>
          <a:xfrm>
            <a:off x="650287" y="1598931"/>
            <a:ext cx="3639395" cy="365125"/>
          </a:xfrm>
        </p:spPr>
        <p:txBody>
          <a:bodyPr anchor="ctr">
            <a:normAutofit/>
          </a:bodyPr>
          <a:lstStyle>
            <a:lvl1pPr marL="0" indent="0">
              <a:buNone/>
              <a:defRPr sz="1200" b="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Tree>
    <p:extLst>
      <p:ext uri="{BB962C8B-B14F-4D97-AF65-F5344CB8AC3E}">
        <p14:creationId xmlns:p14="http://schemas.microsoft.com/office/powerpoint/2010/main" val="1833540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基本スライド">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lvl1pPr>
              <a:defRPr spc="277" baseline="0">
                <a:latin typeface="+mj-ea"/>
                <a:ea typeface="+mj-ea"/>
              </a:defRPr>
            </a:lvl1pPr>
          </a:lstStyle>
          <a:p>
            <a:r>
              <a:rPr kumimoji="1" lang="ja-JP" altLang="en-US"/>
              <a:t>基本スライド</a:t>
            </a:r>
          </a:p>
        </p:txBody>
      </p:sp>
      <p:sp>
        <p:nvSpPr>
          <p:cNvPr id="3" name="スライド番号プレースホルダ 2"/>
          <p:cNvSpPr>
            <a:spLocks noGrp="1"/>
          </p:cNvSpPr>
          <p:nvPr>
            <p:ph type="sldNum" sz="quarter" idx="10"/>
          </p:nvPr>
        </p:nvSpPr>
        <p:spPr/>
        <p:txBody>
          <a:bodyPr/>
          <a:lstStyle/>
          <a:p>
            <a:fld id="{CE6A2B22-FBE6-4360-BB9D-4A43BE0059B8}" type="slidenum">
              <a:rPr lang="ja-JP" altLang="en-US" smtClean="0"/>
              <a:pPr/>
              <a:t>‹#›</a:t>
            </a:fld>
            <a:endParaRPr lang="ja-JP" altLang="en-US"/>
          </a:p>
        </p:txBody>
      </p:sp>
      <p:sp>
        <p:nvSpPr>
          <p:cNvPr id="6" name="テキスト プレースホルダ 7"/>
          <p:cNvSpPr>
            <a:spLocks noGrp="1"/>
          </p:cNvSpPr>
          <p:nvPr>
            <p:ph type="body" sz="quarter" idx="12" hasCustomPrompt="1"/>
          </p:nvPr>
        </p:nvSpPr>
        <p:spPr>
          <a:xfrm>
            <a:off x="916616" y="908724"/>
            <a:ext cx="7310769" cy="1260000"/>
          </a:xfrm>
          <a:prstGeom prst="rect">
            <a:avLst/>
          </a:prstGeom>
        </p:spPr>
        <p:txBody>
          <a:bodyPr/>
          <a:lstStyle>
            <a:lvl1pPr marL="247657" indent="-247657">
              <a:spcBef>
                <a:spcPts val="554"/>
              </a:spcBef>
              <a:buClr>
                <a:schemeClr val="tx1"/>
              </a:buClr>
              <a:buFont typeface="Wingdings" panose="05000000000000000000" pitchFamily="2" charset="2"/>
              <a:buChar char="l"/>
              <a:defRPr sz="1662" b="1">
                <a:latin typeface="+mj-ea"/>
                <a:ea typeface="+mj-ea"/>
              </a:defRPr>
            </a:lvl1pPr>
            <a:lvl2pPr marL="493847" indent="-164127">
              <a:spcBef>
                <a:spcPts val="554"/>
              </a:spcBef>
              <a:buClrTx/>
              <a:buFont typeface="Arial" pitchFamily="34" charset="0"/>
              <a:buChar char="•"/>
              <a:defRPr sz="1292">
                <a:latin typeface="+mn-ea"/>
                <a:ea typeface="+mn-ea"/>
              </a:defRPr>
            </a:lvl2pPr>
            <a:lvl3pPr marL="741503" indent="-165593">
              <a:spcBef>
                <a:spcPts val="554"/>
              </a:spcBef>
              <a:buClrTx/>
              <a:buFont typeface="Century Gothic" pitchFamily="34" charset="0"/>
              <a:buChar char="−"/>
              <a:defRPr sz="1108">
                <a:latin typeface="+mn-ea"/>
                <a:ea typeface="+mn-ea"/>
              </a:defRPr>
            </a:lvl3pPr>
            <a:lvl4pPr marL="905630" indent="-164127">
              <a:spcBef>
                <a:spcPts val="554"/>
              </a:spcBef>
              <a:buClrTx/>
              <a:buFont typeface="Wingdings" pitchFamily="2" charset="2"/>
              <a:buChar char="ü"/>
              <a:defRPr sz="969">
                <a:latin typeface="+mn-ea"/>
                <a:ea typeface="+mn-ea"/>
              </a:defRPr>
            </a:lvl4pPr>
            <a:lvl5pPr marL="905630" indent="-164127">
              <a:spcBef>
                <a:spcPts val="554"/>
              </a:spcBef>
              <a:buClr>
                <a:schemeClr val="tx2"/>
              </a:buClr>
              <a:buFont typeface="Wingdings" pitchFamily="2" charset="2"/>
              <a:buChar char="ü"/>
              <a:defRPr sz="1015">
                <a:latin typeface="+mn-lt"/>
                <a:ea typeface="+mn-ea"/>
              </a:defRPr>
            </a:lvl5pPr>
          </a:lstStyle>
          <a:p>
            <a:pPr lvl="0"/>
            <a:r>
              <a:rPr kumimoji="1" lang="ja-JP" altLang="en-US"/>
              <a:t>ポイント　</a:t>
            </a:r>
            <a:r>
              <a:rPr kumimoji="1" lang="en-US" altLang="ja-JP"/>
              <a:t>18pt</a:t>
            </a:r>
            <a:endParaRPr kumimoji="1" lang="ja-JP" altLang="en-US"/>
          </a:p>
          <a:p>
            <a:pPr lvl="1"/>
            <a:r>
              <a:rPr kumimoji="1" lang="ja-JP" altLang="en-US"/>
              <a:t>細かな補足情報の追記第 </a:t>
            </a:r>
            <a:r>
              <a:rPr kumimoji="1" lang="en-US" altLang="ja-JP"/>
              <a:t>2 </a:t>
            </a:r>
            <a:r>
              <a:rPr kumimoji="1" lang="ja-JP" altLang="en-US"/>
              <a:t>レベル </a:t>
            </a:r>
            <a:r>
              <a:rPr kumimoji="1" lang="en-US" altLang="ja-JP"/>
              <a:t>14pt</a:t>
            </a:r>
            <a:endParaRPr kumimoji="1" lang="ja-JP" altLang="en-US"/>
          </a:p>
          <a:p>
            <a:pPr lvl="2"/>
            <a:r>
              <a:rPr kumimoji="1" lang="ja-JP" altLang="en-US"/>
              <a:t>さらに細かい補足情報の追記　</a:t>
            </a:r>
            <a:r>
              <a:rPr kumimoji="1" lang="en-US" altLang="ja-JP"/>
              <a:t>12pt</a:t>
            </a:r>
            <a:endParaRPr kumimoji="1" lang="ja-JP" altLang="en-US"/>
          </a:p>
          <a:p>
            <a:pPr lvl="3"/>
            <a:r>
              <a:rPr kumimoji="1" lang="en-US" altLang="ja-JP"/>
              <a:t>4</a:t>
            </a:r>
            <a:r>
              <a:rPr kumimoji="1" lang="ja-JP" altLang="en-US"/>
              <a:t>段階の階層を用意　</a:t>
            </a:r>
            <a:r>
              <a:rPr kumimoji="1" lang="en-US" altLang="ja-JP"/>
              <a:t>10.5pt</a:t>
            </a:r>
          </a:p>
          <a:p>
            <a:pPr lvl="0"/>
            <a:endParaRPr kumimoji="1" lang="en-US" altLang="ja-JP"/>
          </a:p>
        </p:txBody>
      </p:sp>
    </p:spTree>
    <p:extLst>
      <p:ext uri="{BB962C8B-B14F-4D97-AF65-F5344CB8AC3E}">
        <p14:creationId xmlns:p14="http://schemas.microsoft.com/office/powerpoint/2010/main" val="261912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わたしのWILLシート">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012BBC86-616E-8CDE-8B90-DB4F08E7C3F7}"/>
              </a:ext>
            </a:extLst>
          </p:cNvPr>
          <p:cNvSpPr txBox="1"/>
          <p:nvPr userDrawn="1"/>
        </p:nvSpPr>
        <p:spPr>
          <a:xfrm>
            <a:off x="401724" y="489720"/>
            <a:ext cx="3814463" cy="523220"/>
          </a:xfrm>
          <a:prstGeom prst="rect">
            <a:avLst/>
          </a:prstGeom>
          <a:noFill/>
        </p:spPr>
        <p:txBody>
          <a:bodyPr wrap="square" rtlCol="0">
            <a:spAutoFit/>
          </a:bodyPr>
          <a:lstStyle/>
          <a:p>
            <a:r>
              <a:rPr lang="ja-JP" altLang="en-US" sz="2800" b="1" dirty="0">
                <a:effectLst/>
                <a:latin typeface="+mj-ea"/>
                <a:ea typeface="+mj-ea"/>
              </a:rPr>
              <a:t>わたしの</a:t>
            </a:r>
            <a:r>
              <a:rPr lang="en-US" altLang="ja-JP" sz="2800" b="1" dirty="0">
                <a:effectLst/>
                <a:latin typeface="+mj-ea"/>
                <a:ea typeface="+mj-ea"/>
              </a:rPr>
              <a:t>WILL</a:t>
            </a:r>
            <a:r>
              <a:rPr lang="ja-JP" altLang="en-US" sz="2800" b="1" dirty="0">
                <a:effectLst/>
                <a:latin typeface="+mj-ea"/>
                <a:ea typeface="+mj-ea"/>
              </a:rPr>
              <a:t>シート</a:t>
            </a:r>
            <a:endParaRPr kumimoji="1" lang="ja-JP" altLang="en-US" sz="2800" b="1" dirty="0">
              <a:latin typeface="+mj-ea"/>
              <a:ea typeface="+mj-ea"/>
            </a:endParaRPr>
          </a:p>
        </p:txBody>
      </p:sp>
      <p:pic>
        <p:nvPicPr>
          <p:cNvPr id="10" name="図 9">
            <a:extLst>
              <a:ext uri="{FF2B5EF4-FFF2-40B4-BE49-F238E27FC236}">
                <a16:creationId xmlns:a16="http://schemas.microsoft.com/office/drawing/2014/main" id="{BCC02F4A-331E-BC20-E6D9-F95AD866D152}"/>
              </a:ext>
            </a:extLst>
          </p:cNvPr>
          <p:cNvPicPr>
            <a:picLocks noChangeAspect="1"/>
          </p:cNvPicPr>
          <p:nvPr userDrawn="1"/>
        </p:nvPicPr>
        <p:blipFill>
          <a:blip r:embed="rId3"/>
          <a:stretch>
            <a:fillRect/>
          </a:stretch>
        </p:blipFill>
        <p:spPr>
          <a:xfrm>
            <a:off x="3398749" y="1752997"/>
            <a:ext cx="5205277" cy="1720953"/>
          </a:xfrm>
          <a:prstGeom prst="rect">
            <a:avLst/>
          </a:prstGeom>
        </p:spPr>
      </p:pic>
      <p:pic>
        <p:nvPicPr>
          <p:cNvPr id="11" name="図 10">
            <a:extLst>
              <a:ext uri="{FF2B5EF4-FFF2-40B4-BE49-F238E27FC236}">
                <a16:creationId xmlns:a16="http://schemas.microsoft.com/office/drawing/2014/main" id="{A3D1FB1F-CA31-8D78-582B-8D9A86CD28EB}"/>
              </a:ext>
            </a:extLst>
          </p:cNvPr>
          <p:cNvPicPr>
            <a:picLocks noChangeAspect="1"/>
          </p:cNvPicPr>
          <p:nvPr userDrawn="1"/>
        </p:nvPicPr>
        <p:blipFill>
          <a:blip r:embed="rId3"/>
          <a:stretch>
            <a:fillRect/>
          </a:stretch>
        </p:blipFill>
        <p:spPr>
          <a:xfrm>
            <a:off x="3398749" y="4473246"/>
            <a:ext cx="5205277" cy="1720953"/>
          </a:xfrm>
          <a:prstGeom prst="rect">
            <a:avLst/>
          </a:prstGeom>
        </p:spPr>
      </p:pic>
      <p:sp>
        <p:nvSpPr>
          <p:cNvPr id="3" name="Content Placeholder 2"/>
          <p:cNvSpPr>
            <a:spLocks noGrp="1"/>
          </p:cNvSpPr>
          <p:nvPr>
            <p:ph idx="1"/>
          </p:nvPr>
        </p:nvSpPr>
        <p:spPr>
          <a:xfrm>
            <a:off x="3668286" y="1969022"/>
            <a:ext cx="4683744" cy="1172401"/>
          </a:xfrm>
        </p:spPr>
        <p:txBody>
          <a:bodyPr>
            <a:no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grpSp>
        <p:nvGrpSpPr>
          <p:cNvPr id="17" name="グループ化 16">
            <a:extLst>
              <a:ext uri="{FF2B5EF4-FFF2-40B4-BE49-F238E27FC236}">
                <a16:creationId xmlns:a16="http://schemas.microsoft.com/office/drawing/2014/main" id="{88E76464-7145-B828-7054-D48898FC97FE}"/>
              </a:ext>
            </a:extLst>
          </p:cNvPr>
          <p:cNvGrpSpPr/>
          <p:nvPr userDrawn="1"/>
        </p:nvGrpSpPr>
        <p:grpSpPr>
          <a:xfrm>
            <a:off x="291452" y="2044965"/>
            <a:ext cx="2802690" cy="3225269"/>
            <a:chOff x="234063" y="1924448"/>
            <a:chExt cx="2802690" cy="3225269"/>
          </a:xfrm>
        </p:grpSpPr>
        <p:pic>
          <p:nvPicPr>
            <p:cNvPr id="14" name="図 13">
              <a:extLst>
                <a:ext uri="{FF2B5EF4-FFF2-40B4-BE49-F238E27FC236}">
                  <a16:creationId xmlns:a16="http://schemas.microsoft.com/office/drawing/2014/main" id="{690AECBD-D89C-955C-1DCD-156908F9160F}"/>
                </a:ext>
              </a:extLst>
            </p:cNvPr>
            <p:cNvPicPr>
              <a:picLocks noChangeAspect="1"/>
            </p:cNvPicPr>
            <p:nvPr userDrawn="1"/>
          </p:nvPicPr>
          <p:blipFill>
            <a:blip r:embed="rId4"/>
            <a:stretch>
              <a:fillRect/>
            </a:stretch>
          </p:blipFill>
          <p:spPr>
            <a:xfrm>
              <a:off x="234063" y="1924448"/>
              <a:ext cx="2802690" cy="3225269"/>
            </a:xfrm>
            <a:prstGeom prst="rect">
              <a:avLst/>
            </a:prstGeom>
          </p:spPr>
        </p:pic>
        <p:sp>
          <p:nvSpPr>
            <p:cNvPr id="12" name="テキスト ボックス 11">
              <a:extLst>
                <a:ext uri="{FF2B5EF4-FFF2-40B4-BE49-F238E27FC236}">
                  <a16:creationId xmlns:a16="http://schemas.microsoft.com/office/drawing/2014/main" id="{9DF52EEA-58EB-9E78-5612-EB2E573515B5}"/>
                </a:ext>
              </a:extLst>
            </p:cNvPr>
            <p:cNvSpPr txBox="1"/>
            <p:nvPr userDrawn="1"/>
          </p:nvSpPr>
          <p:spPr>
            <a:xfrm>
              <a:off x="711625" y="3275472"/>
              <a:ext cx="1767586" cy="523220"/>
            </a:xfrm>
            <a:prstGeom prst="rect">
              <a:avLst/>
            </a:prstGeom>
            <a:noFill/>
          </p:spPr>
          <p:txBody>
            <a:bodyPr wrap="square" rtlCol="0">
              <a:spAutoFit/>
            </a:bodyPr>
            <a:lstStyle/>
            <a:p>
              <a:pPr algn="ctr"/>
              <a:r>
                <a:rPr kumimoji="1" lang="ja-JP" altLang="en-US" sz="1400" b="1" dirty="0">
                  <a:latin typeface="+mj-ea"/>
                  <a:ea typeface="+mj-ea"/>
                </a:rPr>
                <a:t>プロフィール</a:t>
              </a:r>
              <a:endParaRPr kumimoji="1" lang="en-US" altLang="ja-JP" sz="1400" b="1" dirty="0">
                <a:latin typeface="+mj-ea"/>
                <a:ea typeface="+mj-ea"/>
              </a:endParaRPr>
            </a:p>
            <a:p>
              <a:pPr algn="ctr"/>
              <a:r>
                <a:rPr kumimoji="1" lang="ja-JP" altLang="en-US" sz="1400" b="1" dirty="0">
                  <a:latin typeface="+mj-ea"/>
                  <a:ea typeface="+mj-ea"/>
                </a:rPr>
                <a:t>写真</a:t>
              </a:r>
            </a:p>
          </p:txBody>
        </p:sp>
      </p:grpSp>
      <p:sp>
        <p:nvSpPr>
          <p:cNvPr id="18" name="テキスト ボックス 17">
            <a:extLst>
              <a:ext uri="{FF2B5EF4-FFF2-40B4-BE49-F238E27FC236}">
                <a16:creationId xmlns:a16="http://schemas.microsoft.com/office/drawing/2014/main" id="{ED98F717-05D6-E4C8-2E1E-8D5BC868424B}"/>
              </a:ext>
            </a:extLst>
          </p:cNvPr>
          <p:cNvSpPr txBox="1"/>
          <p:nvPr userDrawn="1"/>
        </p:nvSpPr>
        <p:spPr>
          <a:xfrm>
            <a:off x="3398748" y="1309603"/>
            <a:ext cx="5205277" cy="369332"/>
          </a:xfrm>
          <a:prstGeom prst="rect">
            <a:avLst/>
          </a:prstGeom>
          <a:noFill/>
        </p:spPr>
        <p:txBody>
          <a:bodyPr wrap="square" rtlCol="0" anchor="ctr">
            <a:spAutoFit/>
          </a:bodyPr>
          <a:lstStyle/>
          <a:p>
            <a:r>
              <a:rPr lang="ja-JP" altLang="en-US" sz="1800" b="1" dirty="0">
                <a:effectLst/>
              </a:rPr>
              <a:t>わたしの仕事 </a:t>
            </a:r>
            <a:r>
              <a:rPr lang="en-US" altLang="ja-JP" sz="1100" dirty="0">
                <a:effectLst/>
              </a:rPr>
              <a:t>(</a:t>
            </a:r>
            <a:r>
              <a:rPr lang="ja-JP" altLang="en-US" sz="1100" dirty="0">
                <a:effectLst/>
              </a:rPr>
              <a:t>現在だけでなくこれまでも含めて</a:t>
            </a:r>
            <a:r>
              <a:rPr lang="en-US" altLang="ja-JP" sz="1100" dirty="0">
                <a:effectLst/>
              </a:rPr>
              <a:t>OK)</a:t>
            </a:r>
            <a:endParaRPr kumimoji="1" lang="ja-JP" altLang="en-US" sz="1800" b="1" dirty="0">
              <a:latin typeface="+mj-ea"/>
              <a:ea typeface="+mj-ea"/>
            </a:endParaRPr>
          </a:p>
        </p:txBody>
      </p:sp>
      <p:sp>
        <p:nvSpPr>
          <p:cNvPr id="19" name="テキスト ボックス 18">
            <a:extLst>
              <a:ext uri="{FF2B5EF4-FFF2-40B4-BE49-F238E27FC236}">
                <a16:creationId xmlns:a16="http://schemas.microsoft.com/office/drawing/2014/main" id="{EBAD3B14-5516-70E6-F144-2B0FF1E8D7EB}"/>
              </a:ext>
            </a:extLst>
          </p:cNvPr>
          <p:cNvSpPr txBox="1"/>
          <p:nvPr userDrawn="1"/>
        </p:nvSpPr>
        <p:spPr>
          <a:xfrm>
            <a:off x="3398748" y="4036468"/>
            <a:ext cx="5205276" cy="369332"/>
          </a:xfrm>
          <a:prstGeom prst="rect">
            <a:avLst/>
          </a:prstGeom>
          <a:noFill/>
        </p:spPr>
        <p:txBody>
          <a:bodyPr wrap="square" rtlCol="0" anchor="ctr">
            <a:spAutoFit/>
          </a:bodyPr>
          <a:lstStyle/>
          <a:p>
            <a:r>
              <a:rPr lang="ja-JP" altLang="en-US" b="1" dirty="0">
                <a:effectLst/>
              </a:rPr>
              <a:t>わたしが働くうえでの大事にしている</a:t>
            </a:r>
            <a:r>
              <a:rPr lang="en-US" altLang="ja-JP" b="1" dirty="0">
                <a:effectLst/>
              </a:rPr>
              <a:t>WILL</a:t>
            </a:r>
            <a:endParaRPr kumimoji="1" lang="ja-JP" altLang="en-US" sz="1800" b="1" dirty="0">
              <a:latin typeface="+mj-ea"/>
              <a:ea typeface="+mj-ea"/>
            </a:endParaRPr>
          </a:p>
        </p:txBody>
      </p:sp>
      <p:sp>
        <p:nvSpPr>
          <p:cNvPr id="21" name="Content Placeholder 2">
            <a:extLst>
              <a:ext uri="{FF2B5EF4-FFF2-40B4-BE49-F238E27FC236}">
                <a16:creationId xmlns:a16="http://schemas.microsoft.com/office/drawing/2014/main" id="{4CCB706F-DBCC-3106-6AFF-10894070906E}"/>
              </a:ext>
            </a:extLst>
          </p:cNvPr>
          <p:cNvSpPr>
            <a:spLocks noGrp="1"/>
          </p:cNvSpPr>
          <p:nvPr>
            <p:ph idx="10"/>
          </p:nvPr>
        </p:nvSpPr>
        <p:spPr>
          <a:xfrm>
            <a:off x="3668286" y="4697398"/>
            <a:ext cx="4683744" cy="1172401"/>
          </a:xfrm>
        </p:spPr>
        <p:txBody>
          <a:bodyPr>
            <a:no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pic>
        <p:nvPicPr>
          <p:cNvPr id="23" name="図 22">
            <a:extLst>
              <a:ext uri="{FF2B5EF4-FFF2-40B4-BE49-F238E27FC236}">
                <a16:creationId xmlns:a16="http://schemas.microsoft.com/office/drawing/2014/main" id="{8B954E7E-9A5F-6AAC-DF58-3402FA155968}"/>
              </a:ext>
            </a:extLst>
          </p:cNvPr>
          <p:cNvPicPr>
            <a:picLocks noChangeAspect="1"/>
          </p:cNvPicPr>
          <p:nvPr userDrawn="1"/>
        </p:nvPicPr>
        <p:blipFill>
          <a:blip r:embed="rId5"/>
          <a:stretch>
            <a:fillRect/>
          </a:stretch>
        </p:blipFill>
        <p:spPr>
          <a:xfrm>
            <a:off x="5361538" y="894205"/>
            <a:ext cx="3081600" cy="50107"/>
          </a:xfrm>
          <a:prstGeom prst="rect">
            <a:avLst/>
          </a:prstGeom>
        </p:spPr>
      </p:pic>
      <p:sp>
        <p:nvSpPr>
          <p:cNvPr id="25" name="テキスト ボックス 24">
            <a:extLst>
              <a:ext uri="{FF2B5EF4-FFF2-40B4-BE49-F238E27FC236}">
                <a16:creationId xmlns:a16="http://schemas.microsoft.com/office/drawing/2014/main" id="{AA4FDA3C-D01F-0CDB-C52C-18B49B6C5CD4}"/>
              </a:ext>
            </a:extLst>
          </p:cNvPr>
          <p:cNvSpPr txBox="1"/>
          <p:nvPr userDrawn="1"/>
        </p:nvSpPr>
        <p:spPr>
          <a:xfrm>
            <a:off x="4628694" y="456022"/>
            <a:ext cx="598241" cy="253916"/>
          </a:xfrm>
          <a:prstGeom prst="rect">
            <a:avLst/>
          </a:prstGeom>
          <a:noFill/>
        </p:spPr>
        <p:txBody>
          <a:bodyPr wrap="square">
            <a:spAutoFit/>
          </a:bodyPr>
          <a:lstStyle/>
          <a:p>
            <a:pPr algn="r"/>
            <a:r>
              <a:rPr lang="ja-JP" altLang="en-US" sz="1050" b="1" dirty="0"/>
              <a:t>お名前</a:t>
            </a:r>
          </a:p>
        </p:txBody>
      </p:sp>
      <p:sp>
        <p:nvSpPr>
          <p:cNvPr id="29" name="Content Placeholder 2">
            <a:extLst>
              <a:ext uri="{FF2B5EF4-FFF2-40B4-BE49-F238E27FC236}">
                <a16:creationId xmlns:a16="http://schemas.microsoft.com/office/drawing/2014/main" id="{D3B392DB-7F20-A941-1CCA-477B10A33E43}"/>
              </a:ext>
            </a:extLst>
          </p:cNvPr>
          <p:cNvSpPr>
            <a:spLocks noGrp="1"/>
          </p:cNvSpPr>
          <p:nvPr>
            <p:ph idx="11"/>
          </p:nvPr>
        </p:nvSpPr>
        <p:spPr>
          <a:xfrm>
            <a:off x="5361538" y="375871"/>
            <a:ext cx="3081600" cy="429564"/>
          </a:xfrm>
        </p:spPr>
        <p:txBody>
          <a:bodyPr anchor="ctr">
            <a:no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31" name="図プレースホルダー 30">
            <a:extLst>
              <a:ext uri="{FF2B5EF4-FFF2-40B4-BE49-F238E27FC236}">
                <a16:creationId xmlns:a16="http://schemas.microsoft.com/office/drawing/2014/main" id="{6E1EC341-C882-BAC4-D86A-97B4CBE2D72A}"/>
              </a:ext>
            </a:extLst>
          </p:cNvPr>
          <p:cNvSpPr>
            <a:spLocks noGrp="1"/>
          </p:cNvSpPr>
          <p:nvPr>
            <p:ph type="pic" sz="quarter" idx="12"/>
          </p:nvPr>
        </p:nvSpPr>
        <p:spPr>
          <a:xfrm>
            <a:off x="768350" y="2770188"/>
            <a:ext cx="1768475" cy="1836737"/>
          </a:xfrm>
        </p:spPr>
        <p:txBody>
          <a:bodyPr>
            <a:normAutofit/>
          </a:bodyPr>
          <a:lstStyle>
            <a:lvl1pPr marL="0" indent="0">
              <a:buNone/>
              <a:defRPr sz="1100"/>
            </a:lvl1pPr>
          </a:lstStyle>
          <a:p>
            <a:endParaRPr kumimoji="1" lang="ja-JP" altLang="en-US" dirty="0"/>
          </a:p>
        </p:txBody>
      </p:sp>
    </p:spTree>
    <p:extLst>
      <p:ext uri="{BB962C8B-B14F-4D97-AF65-F5344CB8AC3E}">
        <p14:creationId xmlns:p14="http://schemas.microsoft.com/office/powerpoint/2010/main" val="2847063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lum/>
          </a:blip>
          <a:srcRect/>
          <a:stretch>
            <a:fillRect l="-3000" r="-3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0"/>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28650" y="6356355"/>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032BE2F-A847-4963-A4D5-D57839A21080}" type="datetime1">
              <a:rPr kumimoji="1" lang="ja-JP" altLang="en-US" smtClean="0"/>
              <a:t>2025/3/29</a:t>
            </a:fld>
            <a:endParaRPr kumimoji="1" lang="ja-JP" altLang="en-US"/>
          </a:p>
        </p:txBody>
      </p:sp>
      <p:sp>
        <p:nvSpPr>
          <p:cNvPr id="5" name="Footer Placeholder 4"/>
          <p:cNvSpPr>
            <a:spLocks noGrp="1"/>
          </p:cNvSpPr>
          <p:nvPr>
            <p:ph type="ftr" sz="quarter" idx="3"/>
          </p:nvPr>
        </p:nvSpPr>
        <p:spPr>
          <a:xfrm>
            <a:off x="3028950" y="6356355"/>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7086600" y="6492875"/>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2E45039-E5C2-423C-A0A7-3C781C43C11A}" type="slidenum">
              <a:rPr kumimoji="1" lang="ja-JP" altLang="en-US" smtClean="0"/>
              <a:t>‹#›</a:t>
            </a:fld>
            <a:endParaRPr kumimoji="1" lang="ja-JP" altLang="en-US"/>
          </a:p>
        </p:txBody>
      </p:sp>
    </p:spTree>
    <p:extLst>
      <p:ext uri="{BB962C8B-B14F-4D97-AF65-F5344CB8AC3E}">
        <p14:creationId xmlns:p14="http://schemas.microsoft.com/office/powerpoint/2010/main" val="3920941824"/>
      </p:ext>
    </p:extLst>
  </p:cSld>
  <p:clrMap bg1="lt1" tx1="dk1" bg2="lt2" tx2="dk2" accent1="accent1" accent2="accent2" accent3="accent3" accent4="accent4" accent5="accent5" accent6="accent6" hlink="hlink" folHlink="folHlink"/>
  <p:sldLayoutIdLst>
    <p:sldLayoutId id="2147483661" r:id="rId1"/>
    <p:sldLayoutId id="2147483666" r:id="rId2"/>
    <p:sldLayoutId id="2147483663" r:id="rId3"/>
    <p:sldLayoutId id="2147483662" r:id="rId4"/>
    <p:sldLayoutId id="2147483668" r:id="rId5"/>
    <p:sldLayoutId id="2147483669" r:id="rId6"/>
    <p:sldLayoutId id="2147483707" r:id="rId7"/>
    <p:sldLayoutId id="2147483708" r:id="rId8"/>
  </p:sldLayoutIdLst>
  <p:hf hdr="0" ftr="0" dt="0"/>
  <p:txStyles>
    <p:titleStyle>
      <a:lvl1pPr algn="l" defTabSz="914400" rtl="0" eaLnBrk="1" latinLnBrk="0" hangingPunct="1">
        <a:lnSpc>
          <a:spcPct val="90000"/>
        </a:lnSpc>
        <a:spcBef>
          <a:spcPct val="0"/>
        </a:spcBef>
        <a:buNone/>
        <a:defRPr kumimoji="1" sz="36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s://www.meti.go.jp/policy/economy/jinzai/diversity/compass/index.html"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14.sv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www.meti.go.jp/policy/economy/jinzai/diversity/compass/index.html"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8" Type="http://schemas.openxmlformats.org/officeDocument/2006/relationships/image" Target="../media/image20.svg"/><Relationship Id="rId13" Type="http://schemas.openxmlformats.org/officeDocument/2006/relationships/image" Target="../media/image25.png"/><Relationship Id="rId18" Type="http://schemas.openxmlformats.org/officeDocument/2006/relationships/image" Target="../media/image30.svg"/><Relationship Id="rId3" Type="http://schemas.openxmlformats.org/officeDocument/2006/relationships/image" Target="../media/image15.png"/><Relationship Id="rId7" Type="http://schemas.openxmlformats.org/officeDocument/2006/relationships/image" Target="../media/image19.png"/><Relationship Id="rId12" Type="http://schemas.openxmlformats.org/officeDocument/2006/relationships/image" Target="../media/image24.svg"/><Relationship Id="rId17" Type="http://schemas.openxmlformats.org/officeDocument/2006/relationships/image" Target="../media/image29.png"/><Relationship Id="rId2" Type="http://schemas.openxmlformats.org/officeDocument/2006/relationships/notesSlide" Target="../notesSlides/notesSlide8.xml"/><Relationship Id="rId16" Type="http://schemas.openxmlformats.org/officeDocument/2006/relationships/image" Target="../media/image28.svg"/><Relationship Id="rId1" Type="http://schemas.openxmlformats.org/officeDocument/2006/relationships/slideLayout" Target="../slideLayouts/slideLayout4.xml"/><Relationship Id="rId6" Type="http://schemas.openxmlformats.org/officeDocument/2006/relationships/image" Target="../media/image18.svg"/><Relationship Id="rId11" Type="http://schemas.openxmlformats.org/officeDocument/2006/relationships/image" Target="../media/image23.png"/><Relationship Id="rId5" Type="http://schemas.openxmlformats.org/officeDocument/2006/relationships/image" Target="../media/image17.png"/><Relationship Id="rId15" Type="http://schemas.openxmlformats.org/officeDocument/2006/relationships/image" Target="../media/image27.png"/><Relationship Id="rId10" Type="http://schemas.openxmlformats.org/officeDocument/2006/relationships/image" Target="../media/image22.svg"/><Relationship Id="rId19" Type="http://schemas.openxmlformats.org/officeDocument/2006/relationships/image" Target="../media/image31.svg"/><Relationship Id="rId4" Type="http://schemas.openxmlformats.org/officeDocument/2006/relationships/image" Target="../media/image16.png"/><Relationship Id="rId9" Type="http://schemas.openxmlformats.org/officeDocument/2006/relationships/image" Target="../media/image21.png"/><Relationship Id="rId14" Type="http://schemas.openxmlformats.org/officeDocument/2006/relationships/image" Target="../media/image26.svg"/></Relationships>
</file>

<file path=ppt/slides/_rels/slide9.xml.rels><?xml version="1.0" encoding="UTF-8" standalone="yes"?>
<Relationships xmlns="http://schemas.openxmlformats.org/package/2006/relationships"><Relationship Id="rId8" Type="http://schemas.openxmlformats.org/officeDocument/2006/relationships/image" Target="../media/image20.svg"/><Relationship Id="rId13" Type="http://schemas.openxmlformats.org/officeDocument/2006/relationships/image" Target="../media/image25.png"/><Relationship Id="rId18" Type="http://schemas.openxmlformats.org/officeDocument/2006/relationships/image" Target="../media/image30.svg"/><Relationship Id="rId3" Type="http://schemas.openxmlformats.org/officeDocument/2006/relationships/image" Target="../media/image15.png"/><Relationship Id="rId7" Type="http://schemas.openxmlformats.org/officeDocument/2006/relationships/image" Target="../media/image19.png"/><Relationship Id="rId12" Type="http://schemas.openxmlformats.org/officeDocument/2006/relationships/image" Target="../media/image24.svg"/><Relationship Id="rId17" Type="http://schemas.openxmlformats.org/officeDocument/2006/relationships/image" Target="../media/image29.png"/><Relationship Id="rId2" Type="http://schemas.openxmlformats.org/officeDocument/2006/relationships/notesSlide" Target="../notesSlides/notesSlide9.xml"/><Relationship Id="rId16" Type="http://schemas.openxmlformats.org/officeDocument/2006/relationships/image" Target="../media/image28.svg"/><Relationship Id="rId1" Type="http://schemas.openxmlformats.org/officeDocument/2006/relationships/slideLayout" Target="../slideLayouts/slideLayout4.xml"/><Relationship Id="rId6" Type="http://schemas.openxmlformats.org/officeDocument/2006/relationships/image" Target="../media/image18.svg"/><Relationship Id="rId11" Type="http://schemas.openxmlformats.org/officeDocument/2006/relationships/image" Target="../media/image23.png"/><Relationship Id="rId5" Type="http://schemas.openxmlformats.org/officeDocument/2006/relationships/image" Target="../media/image17.png"/><Relationship Id="rId15" Type="http://schemas.openxmlformats.org/officeDocument/2006/relationships/image" Target="../media/image27.png"/><Relationship Id="rId10" Type="http://schemas.openxmlformats.org/officeDocument/2006/relationships/image" Target="../media/image22.svg"/><Relationship Id="rId19" Type="http://schemas.openxmlformats.org/officeDocument/2006/relationships/image" Target="../media/image31.svg"/><Relationship Id="rId4" Type="http://schemas.openxmlformats.org/officeDocument/2006/relationships/image" Target="../media/image16.png"/><Relationship Id="rId9" Type="http://schemas.openxmlformats.org/officeDocument/2006/relationships/image" Target="../media/image21.png"/><Relationship Id="rId14" Type="http://schemas.openxmlformats.org/officeDocument/2006/relationships/image" Target="../media/image26.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9D5D92-5241-1688-7614-A8205C46C5B0}"/>
              </a:ext>
            </a:extLst>
          </p:cNvPr>
          <p:cNvSpPr>
            <a:spLocks noGrp="1"/>
          </p:cNvSpPr>
          <p:nvPr>
            <p:ph type="ctrTitle"/>
          </p:nvPr>
        </p:nvSpPr>
        <p:spPr>
          <a:xfrm>
            <a:off x="685800" y="2585222"/>
            <a:ext cx="7772400" cy="1687555"/>
          </a:xfrm>
        </p:spPr>
        <p:txBody>
          <a:bodyPr>
            <a:noAutofit/>
          </a:bodyPr>
          <a:lstStyle/>
          <a:p>
            <a:br>
              <a:rPr lang="en-US" altLang="ja-JP" sz="2800" dirty="0"/>
            </a:br>
            <a:r>
              <a:rPr lang="ja-JP" altLang="en-US" sz="2800" dirty="0"/>
              <a:t>ダイバーシティ・コンパス</a:t>
            </a:r>
            <a:br>
              <a:rPr lang="en-US" altLang="ja-JP" sz="2800" dirty="0"/>
            </a:br>
            <a:r>
              <a:rPr lang="ja-JP" altLang="en-US" sz="2800" dirty="0"/>
              <a:t>ワークショップ概要</a:t>
            </a:r>
            <a:br>
              <a:rPr lang="en-US" altLang="ja-JP" sz="2800" dirty="0"/>
            </a:br>
            <a:br>
              <a:rPr lang="en-US" altLang="ja-JP" sz="2800" dirty="0"/>
            </a:br>
            <a:r>
              <a:rPr lang="ja-JP" altLang="en-US" sz="1800" dirty="0"/>
              <a:t>参加者への事前説明資料</a:t>
            </a:r>
            <a:endParaRPr kumimoji="1" lang="ja-JP" altLang="en-US" sz="2800" dirty="0"/>
          </a:p>
        </p:txBody>
      </p:sp>
      <p:sp>
        <p:nvSpPr>
          <p:cNvPr id="3" name="正方形/長方形 2">
            <a:extLst>
              <a:ext uri="{FF2B5EF4-FFF2-40B4-BE49-F238E27FC236}">
                <a16:creationId xmlns:a16="http://schemas.microsoft.com/office/drawing/2014/main" id="{27F971C1-DF8B-8321-F1A7-800EE5A8C30D}"/>
              </a:ext>
            </a:extLst>
          </p:cNvPr>
          <p:cNvSpPr/>
          <p:nvPr/>
        </p:nvSpPr>
        <p:spPr>
          <a:xfrm>
            <a:off x="9225014" y="-2029"/>
            <a:ext cx="3320685" cy="1154968"/>
          </a:xfrm>
          <a:prstGeom prst="rect">
            <a:avLst/>
          </a:prstGeom>
          <a:solidFill>
            <a:srgbClr val="FF33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400" dirty="0"/>
              <a:t>本資料</a:t>
            </a:r>
            <a:r>
              <a:rPr kumimoji="1" lang="en-US" altLang="ja-JP" sz="1400" dirty="0"/>
              <a:t>P8,P9</a:t>
            </a:r>
            <a:r>
              <a:rPr kumimoji="1" lang="ja-JP" altLang="en-US" sz="1400" dirty="0"/>
              <a:t>については、</a:t>
            </a:r>
            <a:endParaRPr kumimoji="1" lang="en-US" altLang="ja-JP" sz="1400" dirty="0"/>
          </a:p>
          <a:p>
            <a:r>
              <a:rPr kumimoji="1" lang="en-US" altLang="ja-JP" sz="1400" dirty="0"/>
              <a:t>A:DEI</a:t>
            </a:r>
            <a:r>
              <a:rPr kumimoji="1" lang="ja-JP" altLang="en-US" sz="1400" dirty="0"/>
              <a:t>講義あり</a:t>
            </a:r>
            <a:r>
              <a:rPr kumimoji="1" lang="en-US" altLang="ja-JP" sz="1400" dirty="0"/>
              <a:t>Ver.</a:t>
            </a:r>
            <a:r>
              <a:rPr kumimoji="1" lang="ja-JP" altLang="en-US" sz="1400" dirty="0"/>
              <a:t>か</a:t>
            </a:r>
            <a:endParaRPr kumimoji="1" lang="en-US" altLang="ja-JP" sz="1400" dirty="0"/>
          </a:p>
          <a:p>
            <a:r>
              <a:rPr kumimoji="1" lang="en-US" altLang="ja-JP" sz="1400" dirty="0"/>
              <a:t>B:DEI</a:t>
            </a:r>
            <a:r>
              <a:rPr kumimoji="1" lang="ja-JP" altLang="en-US" sz="1400" dirty="0"/>
              <a:t>講義なし</a:t>
            </a:r>
            <a:r>
              <a:rPr kumimoji="1" lang="en-US" altLang="ja-JP" sz="1400" dirty="0"/>
              <a:t>Ver.</a:t>
            </a:r>
            <a:r>
              <a:rPr kumimoji="1" lang="ja-JP" altLang="en-US" sz="1400" dirty="0"/>
              <a:t>かによってどちらかを使用ください</a:t>
            </a:r>
            <a:endParaRPr kumimoji="1" lang="en-US" altLang="ja-JP" sz="1400" dirty="0"/>
          </a:p>
        </p:txBody>
      </p:sp>
      <p:sp>
        <p:nvSpPr>
          <p:cNvPr id="5" name="スライド番号プレースホルダー 4">
            <a:extLst>
              <a:ext uri="{FF2B5EF4-FFF2-40B4-BE49-F238E27FC236}">
                <a16:creationId xmlns:a16="http://schemas.microsoft.com/office/drawing/2014/main" id="{5373F808-16F7-E4C2-DE4A-DF445BD22F4D}"/>
              </a:ext>
            </a:extLst>
          </p:cNvPr>
          <p:cNvSpPr>
            <a:spLocks noGrp="1"/>
          </p:cNvSpPr>
          <p:nvPr>
            <p:ph type="sldNum" sz="quarter" idx="12"/>
          </p:nvPr>
        </p:nvSpPr>
        <p:spPr/>
        <p:txBody>
          <a:bodyPr/>
          <a:lstStyle/>
          <a:p>
            <a:fld id="{02E45039-E5C2-423C-A0A7-3C781C43C11A}" type="slidenum">
              <a:rPr kumimoji="1" lang="ja-JP" altLang="en-US" smtClean="0"/>
              <a:t>1</a:t>
            </a:fld>
            <a:endParaRPr kumimoji="1" lang="ja-JP" altLang="en-US"/>
          </a:p>
        </p:txBody>
      </p:sp>
    </p:spTree>
    <p:extLst>
      <p:ext uri="{BB962C8B-B14F-4D97-AF65-F5344CB8AC3E}">
        <p14:creationId xmlns:p14="http://schemas.microsoft.com/office/powerpoint/2010/main" val="17393609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a:extLst>
              <a:ext uri="{FF2B5EF4-FFF2-40B4-BE49-F238E27FC236}">
                <a16:creationId xmlns:a16="http://schemas.microsoft.com/office/drawing/2014/main" id="{24F7031D-6486-5ED6-2B24-E292155BCCB5}"/>
              </a:ext>
            </a:extLst>
          </p:cNvPr>
          <p:cNvSpPr txBox="1"/>
          <p:nvPr/>
        </p:nvSpPr>
        <p:spPr>
          <a:xfrm>
            <a:off x="-179409" y="1326817"/>
            <a:ext cx="9559967" cy="1384995"/>
          </a:xfrm>
          <a:prstGeom prst="rect">
            <a:avLst/>
          </a:prstGeom>
          <a:noFill/>
          <a:ln w="19050">
            <a:noFill/>
          </a:ln>
        </p:spPr>
        <p:style>
          <a:lnRef idx="2">
            <a:schemeClr val="accent5"/>
          </a:lnRef>
          <a:fillRef idx="1">
            <a:schemeClr val="lt1"/>
          </a:fillRef>
          <a:effectRef idx="0">
            <a:schemeClr val="accent5"/>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800" b="1" dirty="0">
                <a:solidFill>
                  <a:srgbClr val="336753"/>
                </a:solidFill>
                <a:latin typeface="+mj-ea"/>
                <a:ea typeface="+mj-ea"/>
                <a:cs typeface="Meiryo UI" panose="020B0604030504040204" pitchFamily="50" charset="-128"/>
              </a:rPr>
              <a:t>当日のワークショップ参加時に</a:t>
            </a:r>
            <a:endParaRPr lang="en-US" altLang="ja-JP" sz="2800" b="1" dirty="0">
              <a:solidFill>
                <a:srgbClr val="336753"/>
              </a:solidFill>
              <a:latin typeface="+mj-ea"/>
              <a:ea typeface="+mj-ea"/>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800" b="1" dirty="0">
                <a:solidFill>
                  <a:srgbClr val="336753"/>
                </a:solidFill>
                <a:latin typeface="+mj-ea"/>
                <a:ea typeface="+mj-ea"/>
                <a:cs typeface="Meiryo UI" panose="020B0604030504040204" pitchFamily="50" charset="-128"/>
              </a:rPr>
              <a:t>「２つ」の事前宿題をご持参ください。</a:t>
            </a:r>
            <a:endParaRPr lang="en-US" altLang="ja-JP" sz="2800" b="1" dirty="0">
              <a:solidFill>
                <a:srgbClr val="336753"/>
              </a:solidFill>
              <a:latin typeface="+mj-ea"/>
              <a:ea typeface="+mj-ea"/>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800" b="1" dirty="0">
                <a:solidFill>
                  <a:srgbClr val="336753"/>
                </a:solidFill>
                <a:latin typeface="+mj-ea"/>
                <a:ea typeface="+mj-ea"/>
                <a:cs typeface="Meiryo UI" panose="020B0604030504040204" pitchFamily="50" charset="-128"/>
              </a:rPr>
              <a:t>ワークショップで内容をシェアしていただきます！</a:t>
            </a:r>
            <a:endParaRPr lang="en-US" altLang="ja-JP" sz="2800" b="1" dirty="0">
              <a:solidFill>
                <a:srgbClr val="336753"/>
              </a:solidFill>
              <a:latin typeface="+mj-ea"/>
              <a:ea typeface="+mj-ea"/>
              <a:cs typeface="Meiryo UI" panose="020B0604030504040204" pitchFamily="50" charset="-128"/>
            </a:endParaRPr>
          </a:p>
        </p:txBody>
      </p:sp>
      <p:sp>
        <p:nvSpPr>
          <p:cNvPr id="17" name="テキスト ボックス 16">
            <a:extLst>
              <a:ext uri="{FF2B5EF4-FFF2-40B4-BE49-F238E27FC236}">
                <a16:creationId xmlns:a16="http://schemas.microsoft.com/office/drawing/2014/main" id="{3B6AAD39-2919-4371-B39D-D01FA9593EEA}"/>
              </a:ext>
            </a:extLst>
          </p:cNvPr>
          <p:cNvSpPr txBox="1"/>
          <p:nvPr/>
        </p:nvSpPr>
        <p:spPr bwMode="auto">
          <a:xfrm>
            <a:off x="112485" y="3511153"/>
            <a:ext cx="8650515" cy="2185214"/>
          </a:xfrm>
          <a:prstGeom prst="rect">
            <a:avLst/>
          </a:prstGeom>
          <a:noFill/>
          <a:ln w="9525">
            <a:noFill/>
            <a:miter lim="800000"/>
            <a:headEnd/>
            <a:tailEnd/>
          </a:ln>
        </p:spPr>
        <p:txBody>
          <a:bodyPr wrap="square">
            <a:spAutoFit/>
          </a:bodyPr>
          <a:lstStyle/>
          <a:p>
            <a:pPr lvl="2">
              <a:defRPr/>
            </a:pPr>
            <a:r>
              <a:rPr lang="ja-JP" altLang="en-US" sz="2000" b="1" dirty="0">
                <a:solidFill>
                  <a:srgbClr val="336753"/>
                </a:solidFill>
                <a:latin typeface="+mj-ea"/>
                <a:ea typeface="+mj-ea"/>
                <a:cs typeface="Meiryo UI" panose="020B0604030504040204" pitchFamily="50" charset="-128"/>
              </a:rPr>
              <a:t>事前宿題①：事前課題シート（</a:t>
            </a:r>
            <a:r>
              <a:rPr lang="en-US" altLang="ja-JP" sz="2000" b="1" dirty="0">
                <a:solidFill>
                  <a:srgbClr val="336753"/>
                </a:solidFill>
                <a:latin typeface="+mj-ea"/>
                <a:ea typeface="+mj-ea"/>
                <a:cs typeface="Meiryo UI" panose="020B0604030504040204" pitchFamily="50" charset="-128"/>
              </a:rPr>
              <a:t>p12-13)</a:t>
            </a:r>
            <a:br>
              <a:rPr lang="en-US" altLang="ja-JP" sz="2000" b="1" dirty="0">
                <a:solidFill>
                  <a:srgbClr val="336753"/>
                </a:solidFill>
                <a:latin typeface="+mj-ea"/>
                <a:ea typeface="+mj-ea"/>
                <a:cs typeface="Meiryo UI" panose="020B0604030504040204" pitchFamily="50" charset="-128"/>
              </a:rPr>
            </a:br>
            <a:r>
              <a:rPr lang="ja-JP" altLang="en-US" sz="2000" b="1" dirty="0">
                <a:solidFill>
                  <a:srgbClr val="336753"/>
                </a:solidFill>
                <a:latin typeface="+mj-ea"/>
                <a:ea typeface="+mj-ea"/>
                <a:cs typeface="Meiryo UI" panose="020B0604030504040204" pitchFamily="50" charset="-128"/>
              </a:rPr>
              <a:t>　　　　　　</a:t>
            </a:r>
            <a:r>
              <a:rPr lang="en-US" altLang="ja-JP" sz="1600" b="1" dirty="0">
                <a:solidFill>
                  <a:srgbClr val="336753"/>
                </a:solidFill>
                <a:latin typeface="+mj-ea"/>
                <a:ea typeface="+mj-ea"/>
                <a:cs typeface="Meiryo UI" panose="020B0604030504040204" pitchFamily="50" charset="-128"/>
              </a:rPr>
              <a:t>※</a:t>
            </a:r>
            <a:r>
              <a:rPr lang="ja-JP" altLang="en-US" sz="1600" b="1" dirty="0">
                <a:solidFill>
                  <a:srgbClr val="336753"/>
                </a:solidFill>
                <a:latin typeface="+mj-ea"/>
                <a:ea typeface="+mj-ea"/>
                <a:cs typeface="Meiryo UI" panose="020B0604030504040204" pitchFamily="50" charset="-128"/>
              </a:rPr>
              <a:t>当日の</a:t>
            </a:r>
            <a:r>
              <a:rPr lang="en-US" altLang="ja-JP" sz="1600" b="1" dirty="0">
                <a:solidFill>
                  <a:srgbClr val="336753"/>
                </a:solidFill>
                <a:latin typeface="+mj-ea"/>
                <a:ea typeface="+mj-ea"/>
                <a:cs typeface="Meiryo UI" panose="020B0604030504040204" pitchFamily="50" charset="-128"/>
              </a:rPr>
              <a:t>Work</a:t>
            </a:r>
            <a:r>
              <a:rPr lang="ja-JP" altLang="en-US" sz="1600" b="1" dirty="0">
                <a:solidFill>
                  <a:srgbClr val="336753"/>
                </a:solidFill>
                <a:latin typeface="+mj-ea"/>
                <a:ea typeface="+mj-ea"/>
                <a:cs typeface="Meiryo UI" panose="020B0604030504040204" pitchFamily="50" charset="-128"/>
              </a:rPr>
              <a:t>１で使用します</a:t>
            </a:r>
            <a:br>
              <a:rPr lang="en-US" altLang="ja-JP" sz="1600" b="1" dirty="0">
                <a:solidFill>
                  <a:srgbClr val="336753"/>
                </a:solidFill>
                <a:latin typeface="+mj-ea"/>
                <a:ea typeface="+mj-ea"/>
                <a:cs typeface="Meiryo UI" panose="020B0604030504040204" pitchFamily="50" charset="-128"/>
              </a:rPr>
            </a:br>
            <a:r>
              <a:rPr lang="ja-JP" altLang="en-US" sz="1600" b="1" dirty="0">
                <a:solidFill>
                  <a:srgbClr val="336753"/>
                </a:solidFill>
                <a:latin typeface="+mj-ea"/>
                <a:ea typeface="+mj-ea"/>
                <a:cs typeface="Meiryo UI" panose="020B0604030504040204" pitchFamily="50" charset="-128"/>
              </a:rPr>
              <a:t>　　　　　　　　</a:t>
            </a:r>
            <a:r>
              <a:rPr lang="en-US" altLang="ja-JP" sz="1600" b="1" dirty="0">
                <a:solidFill>
                  <a:srgbClr val="336753"/>
                </a:solidFill>
                <a:latin typeface="+mj-ea"/>
                <a:ea typeface="+mj-ea"/>
                <a:cs typeface="Meiryo UI" panose="020B0604030504040204" pitchFamily="50" charset="-128"/>
              </a:rPr>
              <a:t>※p12 or p13</a:t>
            </a:r>
            <a:r>
              <a:rPr lang="ja-JP" altLang="en-US" sz="1600" b="1" dirty="0">
                <a:solidFill>
                  <a:srgbClr val="336753"/>
                </a:solidFill>
                <a:latin typeface="+mj-ea"/>
                <a:ea typeface="+mj-ea"/>
                <a:cs typeface="Meiryo UI" panose="020B0604030504040204" pitchFamily="50" charset="-128"/>
              </a:rPr>
              <a:t>でご自身の所属に該当するシートにご記入ください。</a:t>
            </a:r>
            <a:br>
              <a:rPr lang="en-US" altLang="ja-JP" sz="2000" b="1" dirty="0">
                <a:solidFill>
                  <a:srgbClr val="336753"/>
                </a:solidFill>
                <a:latin typeface="+mj-ea"/>
                <a:ea typeface="+mj-ea"/>
                <a:cs typeface="Meiryo UI" panose="020B0604030504040204" pitchFamily="50" charset="-128"/>
              </a:rPr>
            </a:br>
            <a:br>
              <a:rPr lang="en-US" altLang="ja-JP" sz="2000" b="1" dirty="0">
                <a:solidFill>
                  <a:srgbClr val="336753"/>
                </a:solidFill>
                <a:latin typeface="+mj-ea"/>
                <a:ea typeface="+mj-ea"/>
                <a:cs typeface="Meiryo UI" panose="020B0604030504040204" pitchFamily="50" charset="-128"/>
              </a:rPr>
            </a:br>
            <a:r>
              <a:rPr lang="ja-JP" altLang="en-US" sz="2000" b="1" dirty="0">
                <a:solidFill>
                  <a:srgbClr val="336753"/>
                </a:solidFill>
                <a:latin typeface="+mj-ea"/>
                <a:ea typeface="+mj-ea"/>
                <a:cs typeface="Meiryo UI" panose="020B0604030504040204" pitchFamily="50" charset="-128"/>
              </a:rPr>
              <a:t>事前宿題②：わたしの</a:t>
            </a:r>
            <a:r>
              <a:rPr lang="en-US" altLang="ja-JP" sz="2000" b="1" dirty="0">
                <a:solidFill>
                  <a:srgbClr val="336753"/>
                </a:solidFill>
                <a:latin typeface="+mj-ea"/>
                <a:ea typeface="+mj-ea"/>
                <a:cs typeface="Meiryo UI" panose="020B0604030504040204" pitchFamily="50" charset="-128"/>
              </a:rPr>
              <a:t>WILL</a:t>
            </a:r>
            <a:r>
              <a:rPr lang="ja-JP" altLang="en-US" sz="2000" b="1" dirty="0">
                <a:solidFill>
                  <a:srgbClr val="336753"/>
                </a:solidFill>
                <a:latin typeface="+mj-ea"/>
                <a:ea typeface="+mj-ea"/>
                <a:cs typeface="Meiryo UI" panose="020B0604030504040204" pitchFamily="50" charset="-128"/>
              </a:rPr>
              <a:t>シート（</a:t>
            </a:r>
            <a:r>
              <a:rPr lang="en-US" altLang="ja-JP" sz="2000" b="1" dirty="0">
                <a:solidFill>
                  <a:srgbClr val="336753"/>
                </a:solidFill>
                <a:latin typeface="+mj-ea"/>
                <a:ea typeface="+mj-ea"/>
                <a:cs typeface="Meiryo UI" panose="020B0604030504040204" pitchFamily="50" charset="-128"/>
              </a:rPr>
              <a:t>p14</a:t>
            </a:r>
            <a:r>
              <a:rPr lang="ja-JP" altLang="en-US" sz="2000" b="1" dirty="0">
                <a:solidFill>
                  <a:srgbClr val="336753"/>
                </a:solidFill>
                <a:latin typeface="+mj-ea"/>
                <a:ea typeface="+mj-ea"/>
                <a:cs typeface="Meiryo UI" panose="020B0604030504040204" pitchFamily="50" charset="-128"/>
              </a:rPr>
              <a:t>）</a:t>
            </a:r>
            <a:br>
              <a:rPr lang="en-US" altLang="ja-JP" sz="2000" b="1" dirty="0">
                <a:solidFill>
                  <a:srgbClr val="336753"/>
                </a:solidFill>
                <a:latin typeface="+mj-ea"/>
                <a:ea typeface="+mj-ea"/>
                <a:cs typeface="Meiryo UI" panose="020B0604030504040204" pitchFamily="50" charset="-128"/>
              </a:rPr>
            </a:br>
            <a:r>
              <a:rPr kumimoji="1" lang="ja-JP" altLang="en-US" sz="2000" b="1" i="0" u="none" strike="noStrike" kern="1200" cap="none" spc="0" normalizeH="0" baseline="0" noProof="0" dirty="0">
                <a:ln>
                  <a:noFill/>
                </a:ln>
                <a:solidFill>
                  <a:srgbClr val="336753"/>
                </a:solidFill>
                <a:effectLst/>
                <a:uLnTx/>
                <a:uFillTx/>
                <a:latin typeface="游ゴシック"/>
                <a:ea typeface="游ゴシック"/>
                <a:cs typeface="Meiryo UI" panose="020B0604030504040204" pitchFamily="50" charset="-128"/>
              </a:rPr>
              <a:t>　　　　　　</a:t>
            </a:r>
            <a:r>
              <a:rPr kumimoji="1" lang="en-US" altLang="ja-JP" sz="1600" b="1" i="0" u="none" strike="noStrike" kern="1200" cap="none" spc="0" normalizeH="0" baseline="0" noProof="0" dirty="0">
                <a:ln>
                  <a:noFill/>
                </a:ln>
                <a:solidFill>
                  <a:srgbClr val="336753"/>
                </a:solidFill>
                <a:effectLst/>
                <a:uLnTx/>
                <a:uFillTx/>
                <a:latin typeface="游ゴシック"/>
                <a:ea typeface="游ゴシック"/>
                <a:cs typeface="Meiryo UI" panose="020B0604030504040204" pitchFamily="50" charset="-128"/>
              </a:rPr>
              <a:t>※</a:t>
            </a:r>
            <a:r>
              <a:rPr kumimoji="1" lang="ja-JP" altLang="en-US" sz="1600" b="1" i="0" u="none" strike="noStrike" kern="1200" cap="none" spc="0" normalizeH="0" baseline="0" noProof="0" dirty="0">
                <a:ln>
                  <a:noFill/>
                </a:ln>
                <a:solidFill>
                  <a:srgbClr val="336753"/>
                </a:solidFill>
                <a:effectLst/>
                <a:uLnTx/>
                <a:uFillTx/>
                <a:latin typeface="游ゴシック"/>
                <a:ea typeface="游ゴシック"/>
                <a:cs typeface="Meiryo UI" panose="020B0604030504040204" pitchFamily="50" charset="-128"/>
              </a:rPr>
              <a:t>当日のアイスブレイクおよび</a:t>
            </a:r>
            <a:r>
              <a:rPr kumimoji="1" lang="en-US" altLang="ja-JP" sz="1600" b="1" i="0" u="none" strike="noStrike" kern="1200" cap="none" spc="0" normalizeH="0" baseline="0" noProof="0" dirty="0">
                <a:ln>
                  <a:noFill/>
                </a:ln>
                <a:solidFill>
                  <a:srgbClr val="336753"/>
                </a:solidFill>
                <a:effectLst/>
                <a:uLnTx/>
                <a:uFillTx/>
                <a:latin typeface="游ゴシック"/>
                <a:ea typeface="游ゴシック"/>
                <a:cs typeface="Meiryo UI" panose="020B0604030504040204" pitchFamily="50" charset="-128"/>
              </a:rPr>
              <a:t>Work</a:t>
            </a:r>
            <a:r>
              <a:rPr kumimoji="1" lang="ja-JP" altLang="en-US" sz="1600" b="1" i="0" u="none" strike="noStrike" kern="1200" cap="none" spc="0" normalizeH="0" baseline="0" noProof="0" dirty="0">
                <a:ln>
                  <a:noFill/>
                </a:ln>
                <a:solidFill>
                  <a:srgbClr val="336753"/>
                </a:solidFill>
                <a:effectLst/>
                <a:uLnTx/>
                <a:uFillTx/>
                <a:latin typeface="游ゴシック"/>
                <a:ea typeface="游ゴシック"/>
                <a:cs typeface="Meiryo UI" panose="020B0604030504040204" pitchFamily="50" charset="-128"/>
              </a:rPr>
              <a:t>３で使用します</a:t>
            </a:r>
            <a:br>
              <a:rPr kumimoji="1" lang="en-US" altLang="ja-JP" sz="2000" b="1" i="0" u="none" strike="noStrike" kern="1200" cap="none" spc="0" normalizeH="0" baseline="0" noProof="0" dirty="0">
                <a:ln>
                  <a:noFill/>
                </a:ln>
                <a:solidFill>
                  <a:srgbClr val="336753"/>
                </a:solidFill>
                <a:effectLst/>
                <a:uLnTx/>
                <a:uFillTx/>
                <a:latin typeface="游ゴシック"/>
                <a:ea typeface="游ゴシック"/>
                <a:cs typeface="Meiryo UI" panose="020B0604030504040204" pitchFamily="50" charset="-128"/>
              </a:rPr>
            </a:br>
            <a:endParaRPr lang="en-US" altLang="ja-JP" sz="2000" b="1" dirty="0">
              <a:solidFill>
                <a:srgbClr val="336753"/>
              </a:solidFill>
              <a:latin typeface="+mj-ea"/>
              <a:ea typeface="+mj-ea"/>
              <a:cs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F48DB749-C472-EBBF-C4F7-A69F9DAC89AB}"/>
              </a:ext>
            </a:extLst>
          </p:cNvPr>
          <p:cNvSpPr>
            <a:spLocks noGrp="1"/>
          </p:cNvSpPr>
          <p:nvPr>
            <p:ph type="sldNum" sz="quarter" idx="12"/>
          </p:nvPr>
        </p:nvSpPr>
        <p:spPr/>
        <p:txBody>
          <a:bodyPr/>
          <a:lstStyle/>
          <a:p>
            <a:fld id="{02E45039-E5C2-423C-A0A7-3C781C43C11A}" type="slidenum">
              <a:rPr kumimoji="1" lang="ja-JP" altLang="en-US" smtClean="0"/>
              <a:t>10</a:t>
            </a:fld>
            <a:endParaRPr kumimoji="1" lang="ja-JP" altLang="en-US"/>
          </a:p>
        </p:txBody>
      </p:sp>
    </p:spTree>
    <p:extLst>
      <p:ext uri="{BB962C8B-B14F-4D97-AF65-F5344CB8AC3E}">
        <p14:creationId xmlns:p14="http://schemas.microsoft.com/office/powerpoint/2010/main" val="18811309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2">
            <a:extLst>
              <a:ext uri="{FF2B5EF4-FFF2-40B4-BE49-F238E27FC236}">
                <a16:creationId xmlns:a16="http://schemas.microsoft.com/office/drawing/2014/main" id="{D920AA07-DCAB-B3FB-036F-E6C371C3B0E4}"/>
              </a:ext>
            </a:extLst>
          </p:cNvPr>
          <p:cNvSpPr>
            <a:spLocks noGrp="1"/>
          </p:cNvSpPr>
          <p:nvPr>
            <p:ph type="title"/>
          </p:nvPr>
        </p:nvSpPr>
        <p:spPr>
          <a:xfrm>
            <a:off x="468313" y="0"/>
            <a:ext cx="7886700" cy="1325563"/>
          </a:xfrm>
        </p:spPr>
        <p:txBody>
          <a:bodyPr>
            <a:normAutofit/>
          </a:bodyPr>
          <a:lstStyle/>
          <a:p>
            <a:r>
              <a:rPr lang="ja-JP" altLang="en-US" sz="2400" dirty="0">
                <a:latin typeface="+mj-ea"/>
                <a:ea typeface="+mj-ea"/>
              </a:rPr>
              <a:t>（参考）事前課題シートを記入する際のヒント</a:t>
            </a:r>
            <a:endParaRPr lang="ja-JP" altLang="en-US" sz="2400" dirty="0"/>
          </a:p>
        </p:txBody>
      </p:sp>
      <p:sp>
        <p:nvSpPr>
          <p:cNvPr id="2" name="テキスト ボックス 1">
            <a:extLst>
              <a:ext uri="{FF2B5EF4-FFF2-40B4-BE49-F238E27FC236}">
                <a16:creationId xmlns:a16="http://schemas.microsoft.com/office/drawing/2014/main" id="{880A1DE6-BF1E-1444-DC47-09506732ECA6}"/>
              </a:ext>
            </a:extLst>
          </p:cNvPr>
          <p:cNvSpPr txBox="1"/>
          <p:nvPr/>
        </p:nvSpPr>
        <p:spPr bwMode="auto">
          <a:xfrm>
            <a:off x="604682" y="1887979"/>
            <a:ext cx="2823423" cy="261610"/>
          </a:xfrm>
          <a:prstGeom prst="rect">
            <a:avLst/>
          </a:prstGeom>
          <a:noFill/>
          <a:ln w="9525">
            <a:noFill/>
            <a:miter lim="800000"/>
            <a:headEnd/>
            <a:tailEnd/>
          </a:ln>
        </p:spPr>
        <p:txBody>
          <a:bodyPr wrap="square" rtlCol="0" anchor="ctr" anchorCtr="0">
            <a:spAutoFit/>
          </a:bodyPr>
          <a:lstStyle/>
          <a:p>
            <a:pPr algn="l"/>
            <a:r>
              <a:rPr kumimoji="1" lang="ja-JP" altLang="en-US" sz="1100" b="1" dirty="0">
                <a:solidFill>
                  <a:srgbClr val="336753"/>
                </a:solidFill>
                <a:latin typeface="+mj-ea"/>
                <a:ea typeface="+mj-ea"/>
              </a:rPr>
              <a:t>多様な個の特性を活かすリーダーシップ</a:t>
            </a:r>
          </a:p>
        </p:txBody>
      </p:sp>
      <p:sp>
        <p:nvSpPr>
          <p:cNvPr id="3" name="テキスト ボックス 2">
            <a:extLst>
              <a:ext uri="{FF2B5EF4-FFF2-40B4-BE49-F238E27FC236}">
                <a16:creationId xmlns:a16="http://schemas.microsoft.com/office/drawing/2014/main" id="{1F2CC69D-BF94-BF16-0B4D-C9BCF1DFC3E2}"/>
              </a:ext>
            </a:extLst>
          </p:cNvPr>
          <p:cNvSpPr txBox="1"/>
          <p:nvPr/>
        </p:nvSpPr>
        <p:spPr bwMode="auto">
          <a:xfrm>
            <a:off x="604682" y="3545207"/>
            <a:ext cx="2823423" cy="261610"/>
          </a:xfrm>
          <a:prstGeom prst="rect">
            <a:avLst/>
          </a:prstGeom>
          <a:noFill/>
          <a:ln w="9525">
            <a:noFill/>
            <a:miter lim="800000"/>
            <a:headEnd/>
            <a:tailEnd/>
          </a:ln>
        </p:spPr>
        <p:txBody>
          <a:bodyPr wrap="square" rtlCol="0" anchor="ctr" anchorCtr="0">
            <a:spAutoFit/>
          </a:bodyPr>
          <a:lstStyle/>
          <a:p>
            <a:pPr algn="l"/>
            <a:r>
              <a:rPr kumimoji="1" lang="ja-JP" altLang="en-US" sz="1100" b="1">
                <a:solidFill>
                  <a:srgbClr val="336753"/>
                </a:solidFill>
                <a:latin typeface="+mj-ea"/>
                <a:ea typeface="+mj-ea"/>
              </a:rPr>
              <a:t>多様な個が柔軟に活躍する仕組み</a:t>
            </a:r>
          </a:p>
        </p:txBody>
      </p:sp>
      <p:sp>
        <p:nvSpPr>
          <p:cNvPr id="4" name="テキスト ボックス 3">
            <a:extLst>
              <a:ext uri="{FF2B5EF4-FFF2-40B4-BE49-F238E27FC236}">
                <a16:creationId xmlns:a16="http://schemas.microsoft.com/office/drawing/2014/main" id="{B1F57F88-B3AB-B966-BAB0-3AC4ED326601}"/>
              </a:ext>
            </a:extLst>
          </p:cNvPr>
          <p:cNvSpPr txBox="1"/>
          <p:nvPr/>
        </p:nvSpPr>
        <p:spPr bwMode="auto">
          <a:xfrm>
            <a:off x="604682" y="5414237"/>
            <a:ext cx="1599837" cy="261610"/>
          </a:xfrm>
          <a:prstGeom prst="rect">
            <a:avLst/>
          </a:prstGeom>
          <a:noFill/>
          <a:ln w="9525">
            <a:noFill/>
            <a:miter lim="800000"/>
            <a:headEnd/>
            <a:tailEnd/>
          </a:ln>
        </p:spPr>
        <p:txBody>
          <a:bodyPr wrap="square" rtlCol="0" anchor="ctr" anchorCtr="0">
            <a:spAutoFit/>
          </a:bodyPr>
          <a:lstStyle/>
          <a:p>
            <a:pPr algn="l"/>
            <a:r>
              <a:rPr kumimoji="1" lang="ja-JP" altLang="en-US" sz="1100" b="1" dirty="0">
                <a:solidFill>
                  <a:srgbClr val="336753"/>
                </a:solidFill>
                <a:latin typeface="+mj-ea"/>
                <a:ea typeface="+mj-ea"/>
              </a:rPr>
              <a:t>多様性を受容する文化</a:t>
            </a:r>
          </a:p>
        </p:txBody>
      </p:sp>
      <p:sp>
        <p:nvSpPr>
          <p:cNvPr id="5" name="テキスト ボックス 4">
            <a:extLst>
              <a:ext uri="{FF2B5EF4-FFF2-40B4-BE49-F238E27FC236}">
                <a16:creationId xmlns:a16="http://schemas.microsoft.com/office/drawing/2014/main" id="{ECD569EE-C93C-1400-D255-28FB4007AB40}"/>
              </a:ext>
            </a:extLst>
          </p:cNvPr>
          <p:cNvSpPr txBox="1"/>
          <p:nvPr/>
        </p:nvSpPr>
        <p:spPr bwMode="auto">
          <a:xfrm>
            <a:off x="4842482" y="1889162"/>
            <a:ext cx="2159566" cy="261610"/>
          </a:xfrm>
          <a:prstGeom prst="rect">
            <a:avLst/>
          </a:prstGeom>
          <a:noFill/>
          <a:ln w="9525">
            <a:noFill/>
            <a:miter lim="800000"/>
            <a:headEnd/>
            <a:tailEnd/>
          </a:ln>
        </p:spPr>
        <p:txBody>
          <a:bodyPr wrap="none" rtlCol="0" anchor="ctr" anchorCtr="0">
            <a:spAutoFit/>
          </a:bodyPr>
          <a:lstStyle/>
          <a:p>
            <a:pPr algn="ctr"/>
            <a:r>
              <a:rPr kumimoji="1" lang="ja-JP" altLang="en-US" sz="1100" b="1">
                <a:solidFill>
                  <a:srgbClr val="D76845"/>
                </a:solidFill>
                <a:latin typeface="+mj-ea"/>
                <a:ea typeface="+mj-ea"/>
              </a:rPr>
              <a:t>偏見のないコミュニケーション</a:t>
            </a:r>
            <a:endParaRPr kumimoji="1" lang="en-US" altLang="ja-JP" sz="1100" b="1">
              <a:solidFill>
                <a:srgbClr val="D76845"/>
              </a:solidFill>
              <a:latin typeface="+mj-ea"/>
              <a:ea typeface="+mj-ea"/>
            </a:endParaRPr>
          </a:p>
        </p:txBody>
      </p:sp>
      <p:sp>
        <p:nvSpPr>
          <p:cNvPr id="6" name="テキスト ボックス 5">
            <a:extLst>
              <a:ext uri="{FF2B5EF4-FFF2-40B4-BE49-F238E27FC236}">
                <a16:creationId xmlns:a16="http://schemas.microsoft.com/office/drawing/2014/main" id="{CB02CDD0-6443-358A-1632-6A893E55182A}"/>
              </a:ext>
            </a:extLst>
          </p:cNvPr>
          <p:cNvSpPr txBox="1"/>
          <p:nvPr/>
        </p:nvSpPr>
        <p:spPr bwMode="auto">
          <a:xfrm>
            <a:off x="4820342" y="3523733"/>
            <a:ext cx="2159566" cy="261610"/>
          </a:xfrm>
          <a:prstGeom prst="rect">
            <a:avLst/>
          </a:prstGeom>
          <a:noFill/>
          <a:ln w="9525">
            <a:noFill/>
            <a:miter lim="800000"/>
            <a:headEnd/>
            <a:tailEnd/>
          </a:ln>
        </p:spPr>
        <p:txBody>
          <a:bodyPr wrap="none" rtlCol="0" anchor="ctr" anchorCtr="0">
            <a:spAutoFit/>
          </a:bodyPr>
          <a:lstStyle/>
          <a:p>
            <a:pPr algn="ctr"/>
            <a:r>
              <a:rPr kumimoji="1" lang="ja-JP" altLang="en-US" sz="1100" b="1">
                <a:solidFill>
                  <a:srgbClr val="D76845"/>
                </a:solidFill>
                <a:latin typeface="+mj-ea"/>
                <a:ea typeface="+mj-ea"/>
              </a:rPr>
              <a:t>多様な個それぞれの意思の追及</a:t>
            </a:r>
            <a:endParaRPr kumimoji="1" lang="en-US" altLang="ja-JP" sz="1100" b="1">
              <a:solidFill>
                <a:srgbClr val="D76845"/>
              </a:solidFill>
              <a:latin typeface="+mj-ea"/>
              <a:ea typeface="+mj-ea"/>
            </a:endParaRPr>
          </a:p>
        </p:txBody>
      </p:sp>
      <p:sp>
        <p:nvSpPr>
          <p:cNvPr id="7" name="テキスト ボックス 6">
            <a:extLst>
              <a:ext uri="{FF2B5EF4-FFF2-40B4-BE49-F238E27FC236}">
                <a16:creationId xmlns:a16="http://schemas.microsoft.com/office/drawing/2014/main" id="{F64A78BA-FE4B-1C2C-028E-09697917F161}"/>
              </a:ext>
            </a:extLst>
          </p:cNvPr>
          <p:cNvSpPr txBox="1"/>
          <p:nvPr/>
        </p:nvSpPr>
        <p:spPr bwMode="auto">
          <a:xfrm>
            <a:off x="4820342" y="5428315"/>
            <a:ext cx="2582758" cy="261610"/>
          </a:xfrm>
          <a:prstGeom prst="rect">
            <a:avLst/>
          </a:prstGeom>
          <a:noFill/>
          <a:ln w="9525">
            <a:noFill/>
            <a:miter lim="800000"/>
            <a:headEnd/>
            <a:tailEnd/>
          </a:ln>
        </p:spPr>
        <p:txBody>
          <a:bodyPr wrap="none" rtlCol="0" anchor="ctr" anchorCtr="0">
            <a:spAutoFit/>
          </a:bodyPr>
          <a:lstStyle/>
          <a:p>
            <a:pPr algn="ctr"/>
            <a:r>
              <a:rPr kumimoji="1" lang="ja-JP" altLang="en-US" sz="1100" b="1">
                <a:solidFill>
                  <a:srgbClr val="D76845"/>
                </a:solidFill>
                <a:latin typeface="+mj-ea"/>
                <a:ea typeface="+mj-ea"/>
              </a:rPr>
              <a:t>多様な人が仕事と生活を両立する協力</a:t>
            </a:r>
            <a:endParaRPr kumimoji="1" lang="en-US" altLang="ja-JP" sz="1100" b="1">
              <a:solidFill>
                <a:srgbClr val="D76845"/>
              </a:solidFill>
              <a:latin typeface="+mj-ea"/>
              <a:ea typeface="+mj-ea"/>
            </a:endParaRPr>
          </a:p>
        </p:txBody>
      </p:sp>
      <p:sp>
        <p:nvSpPr>
          <p:cNvPr id="8" name="タイトル 3">
            <a:extLst>
              <a:ext uri="{FF2B5EF4-FFF2-40B4-BE49-F238E27FC236}">
                <a16:creationId xmlns:a16="http://schemas.microsoft.com/office/drawing/2014/main" id="{EC316349-D9B2-00E9-D372-D117AAAE95D6}"/>
              </a:ext>
            </a:extLst>
          </p:cNvPr>
          <p:cNvSpPr txBox="1">
            <a:spLocks/>
          </p:cNvSpPr>
          <p:nvPr/>
        </p:nvSpPr>
        <p:spPr>
          <a:xfrm>
            <a:off x="258358" y="1182950"/>
            <a:ext cx="8351710" cy="490066"/>
          </a:xfrm>
          <a:prstGeom prst="rect">
            <a:avLst/>
          </a:prstGeom>
        </p:spPr>
        <p:txBody>
          <a:bodyPr vert="horz" lIns="0" tIns="45720" rIns="91440" bIns="45720" rtlCol="0" anchor="ctr">
            <a:normAutofit/>
          </a:bodyPr>
          <a:lstStyle>
            <a:lvl1pPr algn="l" defTabSz="914400" rtl="0" eaLnBrk="1" latinLnBrk="0" hangingPunct="1">
              <a:spcBef>
                <a:spcPct val="0"/>
              </a:spcBef>
              <a:buNone/>
              <a:defRPr kumimoji="1" sz="1950" b="1" kern="1200" spc="300">
                <a:solidFill>
                  <a:schemeClr val="tx1">
                    <a:lumMod val="75000"/>
                    <a:lumOff val="25000"/>
                  </a:schemeClr>
                </a:solidFill>
                <a:latin typeface="+mn-ea"/>
                <a:ea typeface="+mn-ea"/>
                <a:cs typeface="+mj-cs"/>
              </a:defRPr>
            </a:lvl1pPr>
          </a:lstStyle>
          <a:p>
            <a:endParaRPr lang="ja-JP" altLang="en-US" sz="1800" b="0" dirty="0">
              <a:latin typeface="+mj-ea"/>
              <a:ea typeface="+mj-ea"/>
            </a:endParaRPr>
          </a:p>
        </p:txBody>
      </p:sp>
      <p:sp>
        <p:nvSpPr>
          <p:cNvPr id="9" name="タイトル 3">
            <a:extLst>
              <a:ext uri="{FF2B5EF4-FFF2-40B4-BE49-F238E27FC236}">
                <a16:creationId xmlns:a16="http://schemas.microsoft.com/office/drawing/2014/main" id="{1FF74450-E93F-5830-F4E2-B1F9144CEDBD}"/>
              </a:ext>
            </a:extLst>
          </p:cNvPr>
          <p:cNvSpPr txBox="1">
            <a:spLocks/>
          </p:cNvSpPr>
          <p:nvPr/>
        </p:nvSpPr>
        <p:spPr>
          <a:xfrm>
            <a:off x="258357" y="1135778"/>
            <a:ext cx="8885643" cy="490066"/>
          </a:xfrm>
          <a:prstGeom prst="rect">
            <a:avLst/>
          </a:prstGeom>
        </p:spPr>
        <p:txBody>
          <a:bodyPr vert="horz" lIns="0" tIns="45720" rIns="91440" bIns="45720" rtlCol="0" anchor="ctr">
            <a:normAutofit lnSpcReduction="10000"/>
          </a:bodyPr>
          <a:lstStyle>
            <a:lvl1pPr algn="l" defTabSz="914400" rtl="0" eaLnBrk="1" latinLnBrk="0" hangingPunct="1">
              <a:spcBef>
                <a:spcPct val="0"/>
              </a:spcBef>
              <a:buNone/>
              <a:defRPr kumimoji="1" sz="1950" b="1" kern="1200" spc="300">
                <a:solidFill>
                  <a:schemeClr val="tx1">
                    <a:lumMod val="75000"/>
                    <a:lumOff val="25000"/>
                  </a:schemeClr>
                </a:solidFill>
                <a:latin typeface="+mn-ea"/>
                <a:ea typeface="+mn-ea"/>
                <a:cs typeface="+mj-cs"/>
              </a:defRPr>
            </a:lvl1pPr>
          </a:lstStyle>
          <a:p>
            <a:r>
              <a:rPr lang="ja-JP" altLang="en-US" sz="1400" b="0" dirty="0">
                <a:latin typeface="+mj-ea"/>
                <a:ea typeface="+mj-ea"/>
              </a:rPr>
              <a:t>ワークで使用するダイバーシティ・コンパスから、自社のダイバーシティ経営を振り返るうえでヒントになる問いをいくつか紹介します。</a:t>
            </a:r>
          </a:p>
        </p:txBody>
      </p:sp>
      <p:sp>
        <p:nvSpPr>
          <p:cNvPr id="10" name="テキスト ボックス 9">
            <a:extLst>
              <a:ext uri="{FF2B5EF4-FFF2-40B4-BE49-F238E27FC236}">
                <a16:creationId xmlns:a16="http://schemas.microsoft.com/office/drawing/2014/main" id="{74889E1D-73F6-1403-A611-7850CD3E403F}"/>
              </a:ext>
            </a:extLst>
          </p:cNvPr>
          <p:cNvSpPr txBox="1"/>
          <p:nvPr/>
        </p:nvSpPr>
        <p:spPr bwMode="auto">
          <a:xfrm>
            <a:off x="604681" y="2119423"/>
            <a:ext cx="3851348" cy="830356"/>
          </a:xfrm>
          <a:prstGeom prst="rect">
            <a:avLst/>
          </a:prstGeom>
          <a:noFill/>
          <a:ln w="9525">
            <a:noFill/>
            <a:miter lim="800000"/>
            <a:headEnd/>
            <a:tailEnd/>
          </a:ln>
        </p:spPr>
        <p:txBody>
          <a:bodyPr wrap="square" rtlCol="0" anchor="ctr" anchorCtr="0">
            <a:spAutoFit/>
          </a:bodyPr>
          <a:lstStyle/>
          <a:p>
            <a:pPr marL="171450" indent="-171450" algn="l">
              <a:lnSpc>
                <a:spcPct val="150000"/>
              </a:lnSpc>
              <a:buFont typeface="Wingdings" panose="05000000000000000000" pitchFamily="2" charset="2"/>
              <a:buChar char="l"/>
            </a:pPr>
            <a:r>
              <a:rPr kumimoji="1" lang="ja-JP" altLang="en-US" sz="1100" dirty="0">
                <a:latin typeface="+mj-ea"/>
                <a:ea typeface="+mj-ea"/>
              </a:rPr>
              <a:t>多様なキャリアパスは整っていますか？</a:t>
            </a:r>
          </a:p>
          <a:p>
            <a:pPr marL="171450" indent="-171450" algn="l">
              <a:lnSpc>
                <a:spcPct val="150000"/>
              </a:lnSpc>
              <a:buFont typeface="Wingdings" panose="05000000000000000000" pitchFamily="2" charset="2"/>
              <a:buChar char="l"/>
            </a:pPr>
            <a:r>
              <a:rPr kumimoji="1" lang="ja-JP" altLang="en-US" sz="1100" dirty="0">
                <a:latin typeface="+mj-ea"/>
                <a:ea typeface="+mj-ea"/>
              </a:rPr>
              <a:t>柔軟な働き方を平等に提供できていますか？</a:t>
            </a:r>
            <a:endParaRPr kumimoji="1" lang="en-US" altLang="ja-JP" sz="1100" dirty="0">
              <a:latin typeface="+mj-ea"/>
              <a:ea typeface="+mj-ea"/>
            </a:endParaRPr>
          </a:p>
          <a:p>
            <a:pPr marL="171450" indent="-171450" algn="l">
              <a:lnSpc>
                <a:spcPct val="150000"/>
              </a:lnSpc>
              <a:buFont typeface="Wingdings" panose="05000000000000000000" pitchFamily="2" charset="2"/>
              <a:buChar char="l"/>
            </a:pPr>
            <a:r>
              <a:rPr kumimoji="1" lang="ja-JP" altLang="en-US" sz="1100" dirty="0">
                <a:latin typeface="+mj-ea"/>
                <a:ea typeface="+mj-ea"/>
              </a:rPr>
              <a:t>人材の特性を理解し配置されていますか？</a:t>
            </a:r>
          </a:p>
        </p:txBody>
      </p:sp>
      <p:sp>
        <p:nvSpPr>
          <p:cNvPr id="11" name="テキスト ボックス 10">
            <a:extLst>
              <a:ext uri="{FF2B5EF4-FFF2-40B4-BE49-F238E27FC236}">
                <a16:creationId xmlns:a16="http://schemas.microsoft.com/office/drawing/2014/main" id="{44799E22-1AB5-4982-A7BA-78D05A9DCF28}"/>
              </a:ext>
            </a:extLst>
          </p:cNvPr>
          <p:cNvSpPr txBox="1"/>
          <p:nvPr/>
        </p:nvSpPr>
        <p:spPr bwMode="auto">
          <a:xfrm>
            <a:off x="604681" y="3771265"/>
            <a:ext cx="3851348" cy="830356"/>
          </a:xfrm>
          <a:prstGeom prst="rect">
            <a:avLst/>
          </a:prstGeom>
          <a:noFill/>
          <a:ln w="9525">
            <a:noFill/>
            <a:miter lim="800000"/>
            <a:headEnd/>
            <a:tailEnd/>
          </a:ln>
        </p:spPr>
        <p:txBody>
          <a:bodyPr wrap="square" rtlCol="0" anchor="ctr" anchorCtr="0">
            <a:spAutoFit/>
          </a:bodyPr>
          <a:lstStyle/>
          <a:p>
            <a:pPr marL="171450" indent="-171450" algn="l">
              <a:lnSpc>
                <a:spcPct val="150000"/>
              </a:lnSpc>
              <a:buFont typeface="Wingdings" panose="05000000000000000000" pitchFamily="2" charset="2"/>
              <a:buChar char="l"/>
            </a:pPr>
            <a:r>
              <a:rPr kumimoji="1" lang="ja-JP" altLang="en-US" sz="1100" dirty="0">
                <a:latin typeface="+mj-ea"/>
                <a:ea typeface="+mj-ea"/>
              </a:rPr>
              <a:t>柔軟な働き方は認められていますか？</a:t>
            </a:r>
            <a:endParaRPr kumimoji="1" lang="en-US" altLang="ja-JP" sz="1100" dirty="0">
              <a:latin typeface="+mj-ea"/>
              <a:ea typeface="+mj-ea"/>
            </a:endParaRPr>
          </a:p>
          <a:p>
            <a:pPr marL="171450" indent="-171450" algn="l">
              <a:lnSpc>
                <a:spcPct val="150000"/>
              </a:lnSpc>
              <a:buFont typeface="Wingdings" panose="05000000000000000000" pitchFamily="2" charset="2"/>
              <a:buChar char="l"/>
            </a:pPr>
            <a:r>
              <a:rPr kumimoji="1" lang="ja-JP" altLang="en-US" sz="1100" dirty="0">
                <a:latin typeface="+mj-ea"/>
                <a:ea typeface="+mj-ea"/>
              </a:rPr>
              <a:t>どんな人も成長・キャリアアップの機会はありますか？</a:t>
            </a:r>
            <a:endParaRPr kumimoji="1" lang="en-US" altLang="ja-JP" sz="1100" dirty="0">
              <a:latin typeface="+mj-ea"/>
              <a:ea typeface="+mj-ea"/>
            </a:endParaRPr>
          </a:p>
          <a:p>
            <a:pPr marL="171450" indent="-171450" algn="l">
              <a:lnSpc>
                <a:spcPct val="150000"/>
              </a:lnSpc>
              <a:buFont typeface="Wingdings" panose="05000000000000000000" pitchFamily="2" charset="2"/>
              <a:buChar char="l"/>
            </a:pPr>
            <a:r>
              <a:rPr kumimoji="1" lang="ja-JP" altLang="en-US" sz="1100" dirty="0">
                <a:latin typeface="+mj-ea"/>
                <a:ea typeface="+mj-ea"/>
              </a:rPr>
              <a:t>採用・昇進における判断基準は明確ですか？</a:t>
            </a:r>
          </a:p>
        </p:txBody>
      </p:sp>
      <p:sp>
        <p:nvSpPr>
          <p:cNvPr id="12" name="テキスト ボックス 11">
            <a:extLst>
              <a:ext uri="{FF2B5EF4-FFF2-40B4-BE49-F238E27FC236}">
                <a16:creationId xmlns:a16="http://schemas.microsoft.com/office/drawing/2014/main" id="{6E429D81-8957-0256-1E11-8BF1E4C51F3B}"/>
              </a:ext>
            </a:extLst>
          </p:cNvPr>
          <p:cNvSpPr txBox="1"/>
          <p:nvPr/>
        </p:nvSpPr>
        <p:spPr bwMode="auto">
          <a:xfrm>
            <a:off x="604681" y="5640295"/>
            <a:ext cx="3851348" cy="830356"/>
          </a:xfrm>
          <a:prstGeom prst="rect">
            <a:avLst/>
          </a:prstGeom>
          <a:noFill/>
          <a:ln w="9525">
            <a:noFill/>
            <a:miter lim="800000"/>
            <a:headEnd/>
            <a:tailEnd/>
          </a:ln>
        </p:spPr>
        <p:txBody>
          <a:bodyPr wrap="square" rtlCol="0" anchor="ctr" anchorCtr="0">
            <a:spAutoFit/>
          </a:bodyPr>
          <a:lstStyle/>
          <a:p>
            <a:pPr marL="171450" indent="-171450" algn="l">
              <a:lnSpc>
                <a:spcPct val="150000"/>
              </a:lnSpc>
              <a:buFont typeface="Wingdings" panose="05000000000000000000" pitchFamily="2" charset="2"/>
              <a:buChar char="l"/>
            </a:pPr>
            <a:r>
              <a:rPr kumimoji="1" lang="ja-JP" altLang="en-US" sz="1100" dirty="0">
                <a:latin typeface="+mj-ea"/>
                <a:ea typeface="+mj-ea"/>
              </a:rPr>
              <a:t>昇進したくなる組織風土を醸成できていますか？</a:t>
            </a:r>
            <a:endParaRPr kumimoji="1" lang="en-US" altLang="ja-JP" sz="1100" dirty="0">
              <a:latin typeface="+mj-ea"/>
              <a:ea typeface="+mj-ea"/>
            </a:endParaRPr>
          </a:p>
          <a:p>
            <a:pPr marL="171450" indent="-171450" algn="l">
              <a:lnSpc>
                <a:spcPct val="150000"/>
              </a:lnSpc>
              <a:buFont typeface="Wingdings" panose="05000000000000000000" pitchFamily="2" charset="2"/>
              <a:buChar char="l"/>
            </a:pPr>
            <a:r>
              <a:rPr kumimoji="1" lang="ja-JP" altLang="en-US" sz="1100" dirty="0">
                <a:latin typeface="+mj-ea"/>
                <a:ea typeface="+mj-ea"/>
              </a:rPr>
              <a:t>多様な人材を重要なポジションに登用していますか？</a:t>
            </a:r>
            <a:endParaRPr kumimoji="1" lang="en-US" altLang="ja-JP" sz="1100" dirty="0">
              <a:latin typeface="+mj-ea"/>
              <a:ea typeface="+mj-ea"/>
            </a:endParaRPr>
          </a:p>
          <a:p>
            <a:pPr marL="171450" indent="-171450" algn="l">
              <a:lnSpc>
                <a:spcPct val="150000"/>
              </a:lnSpc>
              <a:buFont typeface="Wingdings" panose="05000000000000000000" pitchFamily="2" charset="2"/>
              <a:buChar char="l"/>
            </a:pPr>
            <a:r>
              <a:rPr kumimoji="1" lang="ja-JP" altLang="en-US" sz="1100" dirty="0">
                <a:latin typeface="+mj-ea"/>
                <a:ea typeface="+mj-ea"/>
              </a:rPr>
              <a:t>属性によらず仕事の責任・裁量を決めていますか？</a:t>
            </a:r>
          </a:p>
        </p:txBody>
      </p:sp>
      <p:sp>
        <p:nvSpPr>
          <p:cNvPr id="14" name="テキスト ボックス 13">
            <a:extLst>
              <a:ext uri="{FF2B5EF4-FFF2-40B4-BE49-F238E27FC236}">
                <a16:creationId xmlns:a16="http://schemas.microsoft.com/office/drawing/2014/main" id="{1DA2B236-72F4-3977-26C8-F9356D007160}"/>
              </a:ext>
            </a:extLst>
          </p:cNvPr>
          <p:cNvSpPr txBox="1"/>
          <p:nvPr/>
        </p:nvSpPr>
        <p:spPr bwMode="auto">
          <a:xfrm>
            <a:off x="4820342" y="2125934"/>
            <a:ext cx="3851348" cy="830356"/>
          </a:xfrm>
          <a:prstGeom prst="rect">
            <a:avLst/>
          </a:prstGeom>
          <a:noFill/>
          <a:ln w="9525">
            <a:noFill/>
            <a:miter lim="800000"/>
            <a:headEnd/>
            <a:tailEnd/>
          </a:ln>
        </p:spPr>
        <p:txBody>
          <a:bodyPr wrap="square" rtlCol="0" anchor="ctr" anchorCtr="0">
            <a:spAutoFit/>
          </a:bodyPr>
          <a:lstStyle/>
          <a:p>
            <a:pPr marL="171450" indent="-171450" algn="l">
              <a:lnSpc>
                <a:spcPct val="150000"/>
              </a:lnSpc>
              <a:buFont typeface="Wingdings" panose="05000000000000000000" pitchFamily="2" charset="2"/>
              <a:buChar char="l"/>
            </a:pPr>
            <a:r>
              <a:rPr kumimoji="1" lang="ja-JP" altLang="en-US" sz="1100" dirty="0">
                <a:latin typeface="+mj-ea"/>
                <a:ea typeface="+mj-ea"/>
              </a:rPr>
              <a:t>学歴・職歴で判断せず、共に仕事を進めていますか？</a:t>
            </a:r>
            <a:endParaRPr kumimoji="1" lang="en-US" altLang="ja-JP" sz="1100" dirty="0">
              <a:latin typeface="+mj-ea"/>
              <a:ea typeface="+mj-ea"/>
            </a:endParaRPr>
          </a:p>
          <a:p>
            <a:pPr marL="171450" indent="-171450" algn="l">
              <a:lnSpc>
                <a:spcPct val="150000"/>
              </a:lnSpc>
              <a:buFont typeface="Wingdings" panose="05000000000000000000" pitchFamily="2" charset="2"/>
              <a:buChar char="l"/>
            </a:pPr>
            <a:r>
              <a:rPr kumimoji="1" lang="ja-JP" altLang="en-US" sz="1100" dirty="0">
                <a:latin typeface="+mj-ea"/>
                <a:ea typeface="+mj-ea"/>
              </a:rPr>
              <a:t>どんな国籍・文化の人とも等しく接していますか？</a:t>
            </a:r>
            <a:endParaRPr kumimoji="1" lang="en-US" altLang="ja-JP" sz="1100" dirty="0">
              <a:latin typeface="+mj-ea"/>
              <a:ea typeface="+mj-ea"/>
            </a:endParaRPr>
          </a:p>
          <a:p>
            <a:pPr marL="171450" indent="-171450" algn="l">
              <a:lnSpc>
                <a:spcPct val="150000"/>
              </a:lnSpc>
              <a:buFont typeface="Wingdings" panose="05000000000000000000" pitchFamily="2" charset="2"/>
              <a:buChar char="l"/>
            </a:pPr>
            <a:r>
              <a:rPr kumimoji="1" lang="ja-JP" altLang="en-US" sz="1100" dirty="0">
                <a:latin typeface="+mj-ea"/>
                <a:ea typeface="+mj-ea"/>
              </a:rPr>
              <a:t>属性・価値観の違いを理解しようとしていますか？</a:t>
            </a:r>
          </a:p>
        </p:txBody>
      </p:sp>
      <p:sp>
        <p:nvSpPr>
          <p:cNvPr id="15" name="テキスト ボックス 14">
            <a:extLst>
              <a:ext uri="{FF2B5EF4-FFF2-40B4-BE49-F238E27FC236}">
                <a16:creationId xmlns:a16="http://schemas.microsoft.com/office/drawing/2014/main" id="{75A1E3CD-85DB-8D8C-52C8-F2588F2297EA}"/>
              </a:ext>
            </a:extLst>
          </p:cNvPr>
          <p:cNvSpPr txBox="1"/>
          <p:nvPr/>
        </p:nvSpPr>
        <p:spPr bwMode="auto">
          <a:xfrm>
            <a:off x="4842482" y="3793949"/>
            <a:ext cx="4089156" cy="830356"/>
          </a:xfrm>
          <a:prstGeom prst="rect">
            <a:avLst/>
          </a:prstGeom>
          <a:noFill/>
          <a:ln w="9525">
            <a:noFill/>
            <a:miter lim="800000"/>
            <a:headEnd/>
            <a:tailEnd/>
          </a:ln>
        </p:spPr>
        <p:txBody>
          <a:bodyPr wrap="square" rtlCol="0" anchor="ctr" anchorCtr="0">
            <a:spAutoFit/>
          </a:bodyPr>
          <a:lstStyle/>
          <a:p>
            <a:pPr marL="171450" indent="-171450" algn="l">
              <a:lnSpc>
                <a:spcPct val="150000"/>
              </a:lnSpc>
              <a:buFont typeface="Wingdings" panose="05000000000000000000" pitchFamily="2" charset="2"/>
              <a:buChar char="l"/>
            </a:pPr>
            <a:r>
              <a:rPr kumimoji="1" lang="ja-JP" altLang="en-US" sz="1100" dirty="0">
                <a:latin typeface="+mj-ea"/>
                <a:ea typeface="+mj-ea"/>
              </a:rPr>
              <a:t>得意を活かしてやりたいことを描く機会はありますか？</a:t>
            </a:r>
            <a:endParaRPr kumimoji="1" lang="en-US" altLang="ja-JP" sz="1100" dirty="0">
              <a:latin typeface="+mj-ea"/>
              <a:ea typeface="+mj-ea"/>
            </a:endParaRPr>
          </a:p>
          <a:p>
            <a:pPr marL="171450" indent="-171450" algn="l">
              <a:lnSpc>
                <a:spcPct val="150000"/>
              </a:lnSpc>
              <a:buFont typeface="Wingdings" panose="05000000000000000000" pitchFamily="2" charset="2"/>
              <a:buChar char="l"/>
            </a:pPr>
            <a:r>
              <a:rPr kumimoji="1" lang="ja-JP" altLang="en-US" sz="1100" dirty="0">
                <a:latin typeface="+mj-ea"/>
                <a:ea typeface="+mj-ea"/>
              </a:rPr>
              <a:t>属性や状況によらずキャリアを主体的に考えていますか？</a:t>
            </a:r>
            <a:endParaRPr kumimoji="1" lang="en-US" altLang="ja-JP" sz="1100" dirty="0">
              <a:latin typeface="+mj-ea"/>
              <a:ea typeface="+mj-ea"/>
            </a:endParaRPr>
          </a:p>
          <a:p>
            <a:pPr marL="171450" indent="-171450" algn="l">
              <a:lnSpc>
                <a:spcPct val="150000"/>
              </a:lnSpc>
              <a:buFont typeface="Wingdings" panose="05000000000000000000" pitchFamily="2" charset="2"/>
              <a:buChar char="l"/>
            </a:pPr>
            <a:r>
              <a:rPr kumimoji="1" lang="ja-JP" altLang="en-US" sz="1100" dirty="0">
                <a:latin typeface="+mj-ea"/>
                <a:ea typeface="+mj-ea"/>
              </a:rPr>
              <a:t>必要以上に心配せず周囲に協力をお願いしていますか？</a:t>
            </a:r>
          </a:p>
        </p:txBody>
      </p:sp>
      <p:sp>
        <p:nvSpPr>
          <p:cNvPr id="18" name="テキスト ボックス 17">
            <a:extLst>
              <a:ext uri="{FF2B5EF4-FFF2-40B4-BE49-F238E27FC236}">
                <a16:creationId xmlns:a16="http://schemas.microsoft.com/office/drawing/2014/main" id="{F3480257-BD58-E4B2-39DE-E133F48B5A0D}"/>
              </a:ext>
            </a:extLst>
          </p:cNvPr>
          <p:cNvSpPr txBox="1"/>
          <p:nvPr/>
        </p:nvSpPr>
        <p:spPr bwMode="auto">
          <a:xfrm>
            <a:off x="4820342" y="5691936"/>
            <a:ext cx="4089156" cy="830356"/>
          </a:xfrm>
          <a:prstGeom prst="rect">
            <a:avLst/>
          </a:prstGeom>
          <a:noFill/>
          <a:ln w="9525">
            <a:noFill/>
            <a:miter lim="800000"/>
            <a:headEnd/>
            <a:tailEnd/>
          </a:ln>
        </p:spPr>
        <p:txBody>
          <a:bodyPr wrap="square" rtlCol="0" anchor="ctr" anchorCtr="0">
            <a:spAutoFit/>
          </a:bodyPr>
          <a:lstStyle/>
          <a:p>
            <a:pPr marL="171450" indent="-171450" algn="l">
              <a:lnSpc>
                <a:spcPct val="150000"/>
              </a:lnSpc>
              <a:buFont typeface="Wingdings" panose="05000000000000000000" pitchFamily="2" charset="2"/>
              <a:buChar char="l"/>
            </a:pPr>
            <a:r>
              <a:rPr kumimoji="1" lang="ja-JP" altLang="en-US" sz="1100" dirty="0">
                <a:latin typeface="+mj-ea"/>
                <a:ea typeface="+mj-ea"/>
              </a:rPr>
              <a:t>性別によらずに家庭の役割を決めていますか？</a:t>
            </a:r>
            <a:endParaRPr kumimoji="1" lang="en-US" altLang="ja-JP" sz="1100" dirty="0">
              <a:latin typeface="+mj-ea"/>
              <a:ea typeface="+mj-ea"/>
            </a:endParaRPr>
          </a:p>
          <a:p>
            <a:pPr marL="171450" indent="-171450" algn="l">
              <a:lnSpc>
                <a:spcPct val="150000"/>
              </a:lnSpc>
              <a:buFont typeface="Wingdings" panose="05000000000000000000" pitchFamily="2" charset="2"/>
              <a:buChar char="l"/>
            </a:pPr>
            <a:r>
              <a:rPr kumimoji="1" lang="ja-JP" altLang="en-US" sz="1100" dirty="0">
                <a:latin typeface="+mj-ea"/>
                <a:ea typeface="+mj-ea"/>
              </a:rPr>
              <a:t>家事や育児を抱え込まずアウトソースを考えていますか？</a:t>
            </a:r>
            <a:endParaRPr kumimoji="1" lang="en-US" altLang="ja-JP" sz="1100" dirty="0">
              <a:latin typeface="+mj-ea"/>
              <a:ea typeface="+mj-ea"/>
            </a:endParaRPr>
          </a:p>
          <a:p>
            <a:pPr marL="171450" indent="-171450" algn="l">
              <a:lnSpc>
                <a:spcPct val="150000"/>
              </a:lnSpc>
              <a:buFont typeface="Wingdings" panose="05000000000000000000" pitchFamily="2" charset="2"/>
              <a:buChar char="l"/>
            </a:pPr>
            <a:r>
              <a:rPr kumimoji="1" lang="ja-JP" altLang="en-US" sz="1100" dirty="0">
                <a:latin typeface="+mj-ea"/>
                <a:ea typeface="+mj-ea"/>
              </a:rPr>
              <a:t>親世代の常識に捉われない新しい育児を考えていますか？</a:t>
            </a:r>
          </a:p>
        </p:txBody>
      </p:sp>
      <p:sp>
        <p:nvSpPr>
          <p:cNvPr id="16" name="テキスト ボックス 15">
            <a:extLst>
              <a:ext uri="{FF2B5EF4-FFF2-40B4-BE49-F238E27FC236}">
                <a16:creationId xmlns:a16="http://schemas.microsoft.com/office/drawing/2014/main" id="{6C10BB5C-8E66-3894-756B-B7BDC4E959A4}"/>
              </a:ext>
            </a:extLst>
          </p:cNvPr>
          <p:cNvSpPr txBox="1"/>
          <p:nvPr/>
        </p:nvSpPr>
        <p:spPr>
          <a:xfrm>
            <a:off x="6897802" y="1387197"/>
            <a:ext cx="2567931" cy="299184"/>
          </a:xfrm>
          <a:prstGeom prst="rect">
            <a:avLst/>
          </a:prstGeom>
          <a:noFill/>
        </p:spPr>
        <p:txBody>
          <a:bodyPr wrap="square">
            <a:spAutoFit/>
          </a:bodyPr>
          <a:lstStyle/>
          <a:p>
            <a:pPr>
              <a:lnSpc>
                <a:spcPts val="1680"/>
              </a:lnSpc>
              <a:spcBef>
                <a:spcPts val="300"/>
              </a:spcBef>
              <a:spcAft>
                <a:spcPts val="300"/>
              </a:spcAft>
            </a:pPr>
            <a:r>
              <a:rPr kumimoji="1" lang="ja-JP" altLang="en-US" sz="1200" dirty="0">
                <a:latin typeface="+mj-ea"/>
                <a:ea typeface="+mj-ea"/>
                <a:hlinkClick r:id="rId3"/>
              </a:rPr>
              <a:t>ダイバーシティ・コンパス</a:t>
            </a:r>
            <a:r>
              <a:rPr kumimoji="1" lang="ja-JP" altLang="en-US" sz="1200" dirty="0">
                <a:latin typeface="+mj-ea"/>
                <a:ea typeface="+mj-ea"/>
              </a:rPr>
              <a:t>　　　　　　　　　　　　　　　　</a:t>
            </a:r>
            <a:endParaRPr kumimoji="1" lang="en-US" altLang="ja-JP" sz="1100" baseline="30000" dirty="0">
              <a:latin typeface="+mj-ea"/>
              <a:ea typeface="+mj-ea"/>
            </a:endParaRPr>
          </a:p>
        </p:txBody>
      </p:sp>
      <p:sp>
        <p:nvSpPr>
          <p:cNvPr id="17" name="スライド番号プレースホルダー 16">
            <a:extLst>
              <a:ext uri="{FF2B5EF4-FFF2-40B4-BE49-F238E27FC236}">
                <a16:creationId xmlns:a16="http://schemas.microsoft.com/office/drawing/2014/main" id="{EAEF1C80-889C-A04E-242F-D3E6A1511591}"/>
              </a:ext>
            </a:extLst>
          </p:cNvPr>
          <p:cNvSpPr>
            <a:spLocks noGrp="1"/>
          </p:cNvSpPr>
          <p:nvPr>
            <p:ph type="sldNum" sz="quarter" idx="12"/>
          </p:nvPr>
        </p:nvSpPr>
        <p:spPr/>
        <p:txBody>
          <a:bodyPr/>
          <a:lstStyle/>
          <a:p>
            <a:fld id="{02E45039-E5C2-423C-A0A7-3C781C43C11A}" type="slidenum">
              <a:rPr kumimoji="1" lang="ja-JP" altLang="en-US" smtClean="0"/>
              <a:t>11</a:t>
            </a:fld>
            <a:endParaRPr kumimoji="1" lang="ja-JP" altLang="en-US"/>
          </a:p>
        </p:txBody>
      </p:sp>
    </p:spTree>
    <p:extLst>
      <p:ext uri="{BB962C8B-B14F-4D97-AF65-F5344CB8AC3E}">
        <p14:creationId xmlns:p14="http://schemas.microsoft.com/office/powerpoint/2010/main" val="3350042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5">
            <a:extLst>
              <a:ext uri="{FF2B5EF4-FFF2-40B4-BE49-F238E27FC236}">
                <a16:creationId xmlns:a16="http://schemas.microsoft.com/office/drawing/2014/main" id="{B5878CCA-A272-5DFE-A483-C96FA80EB4C4}"/>
              </a:ext>
            </a:extLst>
          </p:cNvPr>
          <p:cNvSpPr>
            <a:spLocks noGrp="1"/>
          </p:cNvSpPr>
          <p:nvPr>
            <p:ph type="title"/>
          </p:nvPr>
        </p:nvSpPr>
        <p:spPr>
          <a:xfrm>
            <a:off x="557820" y="378197"/>
            <a:ext cx="7975385" cy="398814"/>
          </a:xfrm>
        </p:spPr>
        <p:txBody>
          <a:bodyPr>
            <a:normAutofit/>
          </a:bodyPr>
          <a:lstStyle/>
          <a:p>
            <a:r>
              <a:rPr lang="ja-JP" altLang="en-US" sz="1292" dirty="0">
                <a:solidFill>
                  <a:schemeClr val="bg2">
                    <a:lumMod val="25000"/>
                  </a:schemeClr>
                </a:solidFill>
              </a:rPr>
              <a:t>「事前課題シート」（人事部門向け）</a:t>
            </a:r>
          </a:p>
        </p:txBody>
      </p:sp>
      <p:sp>
        <p:nvSpPr>
          <p:cNvPr id="10" name="正方形/長方形 9">
            <a:extLst>
              <a:ext uri="{FF2B5EF4-FFF2-40B4-BE49-F238E27FC236}">
                <a16:creationId xmlns:a16="http://schemas.microsoft.com/office/drawing/2014/main" id="{DFB1E7CA-E434-EAF0-7D97-E741CAF82A61}"/>
              </a:ext>
            </a:extLst>
          </p:cNvPr>
          <p:cNvSpPr/>
          <p:nvPr/>
        </p:nvSpPr>
        <p:spPr>
          <a:xfrm>
            <a:off x="264580" y="992409"/>
            <a:ext cx="8614841" cy="5325198"/>
          </a:xfrm>
          <a:prstGeom prst="rect">
            <a:avLst/>
          </a:prstGeom>
          <a:noFill/>
          <a:ln>
            <a:solidFill>
              <a:schemeClr val="tx1"/>
            </a:solidFill>
          </a:ln>
        </p:spPr>
        <p:txBody>
          <a:bodyPr wrap="square" rtlCol="0" anchor="ctr" anchorCtr="0">
            <a:noAutofit/>
          </a:bodyPr>
          <a:lstStyle/>
          <a:p>
            <a:pPr algn="ctr" defTabSz="844083">
              <a:defRPr/>
            </a:pPr>
            <a:endParaRPr kumimoji="1" lang="ja-JP" altLang="en-US" sz="1662" b="1">
              <a:solidFill>
                <a:srgbClr val="FFFFFF"/>
              </a:solidFill>
              <a:latin typeface="游ゴシック"/>
              <a:ea typeface="游ゴシック"/>
            </a:endParaRPr>
          </a:p>
        </p:txBody>
      </p:sp>
      <p:sp>
        <p:nvSpPr>
          <p:cNvPr id="11" name="テキスト ボックス 10">
            <a:extLst>
              <a:ext uri="{FF2B5EF4-FFF2-40B4-BE49-F238E27FC236}">
                <a16:creationId xmlns:a16="http://schemas.microsoft.com/office/drawing/2014/main" id="{A4810076-F2B9-62C1-1039-EE3265AC435F}"/>
              </a:ext>
            </a:extLst>
          </p:cNvPr>
          <p:cNvSpPr txBox="1"/>
          <p:nvPr/>
        </p:nvSpPr>
        <p:spPr bwMode="auto">
          <a:xfrm>
            <a:off x="264580" y="1052363"/>
            <a:ext cx="1252266" cy="234360"/>
          </a:xfrm>
          <a:prstGeom prst="rect">
            <a:avLst/>
          </a:prstGeom>
          <a:noFill/>
          <a:ln w="9525">
            <a:noFill/>
            <a:miter lim="800000"/>
            <a:headEnd/>
            <a:tailEnd/>
          </a:ln>
        </p:spPr>
        <p:txBody>
          <a:bodyPr wrap="none" rtlCol="0" anchor="ctr" anchorCtr="0">
            <a:spAutoFit/>
          </a:bodyPr>
          <a:lstStyle/>
          <a:p>
            <a:pPr defTabSz="844083">
              <a:defRPr/>
            </a:pPr>
            <a:r>
              <a:rPr kumimoji="1" lang="en-US" altLang="ja-JP" sz="923">
                <a:solidFill>
                  <a:srgbClr val="000000"/>
                </a:solidFill>
                <a:latin typeface="游ゴシック"/>
                <a:ea typeface="游ゴシック"/>
              </a:rPr>
              <a:t>【</a:t>
            </a:r>
            <a:r>
              <a:rPr kumimoji="1" lang="ja-JP" altLang="en-US" sz="923">
                <a:solidFill>
                  <a:srgbClr val="000000"/>
                </a:solidFill>
                <a:latin typeface="游ゴシック"/>
                <a:ea typeface="游ゴシック"/>
              </a:rPr>
              <a:t>事前課題シート</a:t>
            </a:r>
            <a:r>
              <a:rPr kumimoji="1" lang="en-US" altLang="ja-JP" sz="923">
                <a:solidFill>
                  <a:srgbClr val="000000"/>
                </a:solidFill>
                <a:latin typeface="游ゴシック"/>
                <a:ea typeface="游ゴシック"/>
              </a:rPr>
              <a:t>】</a:t>
            </a:r>
            <a:endParaRPr kumimoji="1" lang="ja-JP" altLang="en-US" sz="923">
              <a:solidFill>
                <a:srgbClr val="000000"/>
              </a:solidFill>
              <a:latin typeface="游ゴシック"/>
              <a:ea typeface="游ゴシック"/>
            </a:endParaRPr>
          </a:p>
        </p:txBody>
      </p:sp>
      <p:sp>
        <p:nvSpPr>
          <p:cNvPr id="12" name="テキスト ボックス 11">
            <a:extLst>
              <a:ext uri="{FF2B5EF4-FFF2-40B4-BE49-F238E27FC236}">
                <a16:creationId xmlns:a16="http://schemas.microsoft.com/office/drawing/2014/main" id="{D21B2233-3FC3-E1E0-B027-14E682760092}"/>
              </a:ext>
            </a:extLst>
          </p:cNvPr>
          <p:cNvSpPr txBox="1"/>
          <p:nvPr/>
        </p:nvSpPr>
        <p:spPr bwMode="auto">
          <a:xfrm>
            <a:off x="407889" y="1288596"/>
            <a:ext cx="8328222" cy="518412"/>
          </a:xfrm>
          <a:prstGeom prst="rect">
            <a:avLst/>
          </a:prstGeom>
          <a:noFill/>
          <a:ln w="9525">
            <a:noFill/>
            <a:miter lim="800000"/>
            <a:headEnd/>
            <a:tailEnd/>
          </a:ln>
        </p:spPr>
        <p:txBody>
          <a:bodyPr wrap="square" rtlCol="0" anchor="ctr" anchorCtr="0">
            <a:spAutoFit/>
          </a:bodyPr>
          <a:lstStyle/>
          <a:p>
            <a:pPr defTabSz="844083">
              <a:defRPr/>
            </a:pPr>
            <a:r>
              <a:rPr kumimoji="1" lang="ja-JP" altLang="en-US" sz="923" dirty="0">
                <a:solidFill>
                  <a:srgbClr val="000000"/>
                </a:solidFill>
                <a:latin typeface="游ゴシック"/>
                <a:ea typeface="游ゴシック"/>
              </a:rPr>
              <a:t>この事前課題シートは、日常業務で感じているダイバーシティ、エクイティ＆インクルージョン（</a:t>
            </a:r>
            <a:r>
              <a:rPr kumimoji="1" lang="en-US" altLang="ja-JP" sz="923" dirty="0">
                <a:solidFill>
                  <a:srgbClr val="000000"/>
                </a:solidFill>
                <a:latin typeface="游ゴシック"/>
                <a:ea typeface="游ゴシック"/>
              </a:rPr>
              <a:t>DEI</a:t>
            </a:r>
            <a:r>
              <a:rPr kumimoji="1" lang="ja-JP" altLang="en-US" sz="923" dirty="0">
                <a:solidFill>
                  <a:srgbClr val="000000"/>
                </a:solidFill>
                <a:latin typeface="游ゴシック"/>
                <a:ea typeface="游ゴシック"/>
              </a:rPr>
              <a:t>）に関する率直な経験や意見を集めることを目的としています。当日の対話のためのきっかけとして使用する予定です。会社や組織の公式な立場の考えではなく、あくまで個々の主観的な体験や考えとして忌憚なくお聞かせいただけますと幸いです。</a:t>
            </a:r>
          </a:p>
        </p:txBody>
      </p:sp>
      <p:grpSp>
        <p:nvGrpSpPr>
          <p:cNvPr id="7" name="グループ化 6">
            <a:extLst>
              <a:ext uri="{FF2B5EF4-FFF2-40B4-BE49-F238E27FC236}">
                <a16:creationId xmlns:a16="http://schemas.microsoft.com/office/drawing/2014/main" id="{41CC13B3-F566-891F-E471-3A4AA76E732F}"/>
              </a:ext>
            </a:extLst>
          </p:cNvPr>
          <p:cNvGrpSpPr/>
          <p:nvPr/>
        </p:nvGrpSpPr>
        <p:grpSpPr>
          <a:xfrm>
            <a:off x="290149" y="1886878"/>
            <a:ext cx="8328222" cy="4194461"/>
            <a:chOff x="286628" y="2006407"/>
            <a:chExt cx="9022241" cy="3479835"/>
          </a:xfrm>
        </p:grpSpPr>
        <p:sp>
          <p:nvSpPr>
            <p:cNvPr id="13" name="テキスト ボックス 12">
              <a:extLst>
                <a:ext uri="{FF2B5EF4-FFF2-40B4-BE49-F238E27FC236}">
                  <a16:creationId xmlns:a16="http://schemas.microsoft.com/office/drawing/2014/main" id="{8ED67D12-A075-D8F0-8C57-AA503CF52F81}"/>
                </a:ext>
              </a:extLst>
            </p:cNvPr>
            <p:cNvSpPr txBox="1"/>
            <p:nvPr/>
          </p:nvSpPr>
          <p:spPr bwMode="auto">
            <a:xfrm>
              <a:off x="286628" y="2006407"/>
              <a:ext cx="9022241" cy="194431"/>
            </a:xfrm>
            <a:prstGeom prst="rect">
              <a:avLst/>
            </a:prstGeom>
            <a:noFill/>
            <a:ln w="9525">
              <a:noFill/>
              <a:miter lim="800000"/>
              <a:headEnd/>
              <a:tailEnd/>
            </a:ln>
          </p:spPr>
          <p:txBody>
            <a:bodyPr wrap="square" rtlCol="0" anchor="ctr" anchorCtr="0">
              <a:spAutoFit/>
            </a:bodyPr>
            <a:lstStyle/>
            <a:p>
              <a:pPr defTabSz="844083">
                <a:defRPr/>
              </a:pPr>
              <a:r>
                <a:rPr kumimoji="1" lang="ja-JP" altLang="en-US" sz="923" b="1" dirty="0">
                  <a:solidFill>
                    <a:srgbClr val="002060"/>
                  </a:solidFill>
                  <a:latin typeface="游ゴシック"/>
                  <a:ea typeface="游ゴシック"/>
                </a:rPr>
                <a:t>①私が思う自社のダイバーシティ、エクイティ＆インクルージョン（</a:t>
              </a:r>
              <a:r>
                <a:rPr kumimoji="1" lang="en-US" altLang="ja-JP" sz="923" b="1" dirty="0">
                  <a:solidFill>
                    <a:srgbClr val="002060"/>
                  </a:solidFill>
                  <a:latin typeface="游ゴシック"/>
                  <a:ea typeface="游ゴシック"/>
                </a:rPr>
                <a:t>DEI</a:t>
              </a:r>
              <a:r>
                <a:rPr kumimoji="1" lang="ja-JP" altLang="en-US" sz="923" b="1" dirty="0">
                  <a:solidFill>
                    <a:srgbClr val="002060"/>
                  </a:solidFill>
                  <a:latin typeface="游ゴシック"/>
                  <a:ea typeface="游ゴシック"/>
                </a:rPr>
                <a:t>）とは〇〇である</a:t>
              </a:r>
            </a:p>
          </p:txBody>
        </p:sp>
        <p:sp>
          <p:nvSpPr>
            <p:cNvPr id="15" name="正方形/長方形 14">
              <a:extLst>
                <a:ext uri="{FF2B5EF4-FFF2-40B4-BE49-F238E27FC236}">
                  <a16:creationId xmlns:a16="http://schemas.microsoft.com/office/drawing/2014/main" id="{134BD9B2-91DF-F75C-60F2-2A72967EE72B}"/>
                </a:ext>
              </a:extLst>
            </p:cNvPr>
            <p:cNvSpPr/>
            <p:nvPr/>
          </p:nvSpPr>
          <p:spPr>
            <a:xfrm>
              <a:off x="441879" y="2234141"/>
              <a:ext cx="8866990" cy="541555"/>
            </a:xfrm>
            <a:prstGeom prst="rect">
              <a:avLst/>
            </a:prstGeom>
            <a:solidFill>
              <a:srgbClr val="E8E8E8"/>
            </a:solidFill>
          </p:spPr>
          <p:txBody>
            <a:bodyPr wrap="square" rtlCol="0" anchor="t" anchorCtr="0">
              <a:noAutofit/>
            </a:bodyPr>
            <a:lstStyle/>
            <a:p>
              <a:pPr defTabSz="844083">
                <a:defRPr/>
              </a:pPr>
              <a:r>
                <a:rPr kumimoji="1" lang="ja-JP" altLang="en-US" sz="923" dirty="0">
                  <a:solidFill>
                    <a:srgbClr val="000000">
                      <a:lumMod val="50000"/>
                      <a:lumOff val="50000"/>
                    </a:srgbClr>
                  </a:solidFill>
                  <a:latin typeface="游ゴシック"/>
                  <a:ea typeface="游ゴシック"/>
                </a:rPr>
                <a:t>例）多様な属性を含めた全員活躍できる職場の推進</a:t>
              </a:r>
            </a:p>
          </p:txBody>
        </p:sp>
        <p:sp>
          <p:nvSpPr>
            <p:cNvPr id="16" name="テキスト ボックス 15">
              <a:extLst>
                <a:ext uri="{FF2B5EF4-FFF2-40B4-BE49-F238E27FC236}">
                  <a16:creationId xmlns:a16="http://schemas.microsoft.com/office/drawing/2014/main" id="{CA7B91D7-01F1-BCFD-E35B-21C06CE40A12}"/>
                </a:ext>
              </a:extLst>
            </p:cNvPr>
            <p:cNvSpPr txBox="1"/>
            <p:nvPr/>
          </p:nvSpPr>
          <p:spPr bwMode="auto">
            <a:xfrm>
              <a:off x="286628" y="2919009"/>
              <a:ext cx="9022241" cy="194431"/>
            </a:xfrm>
            <a:prstGeom prst="rect">
              <a:avLst/>
            </a:prstGeom>
            <a:noFill/>
            <a:ln w="9525">
              <a:noFill/>
              <a:miter lim="800000"/>
              <a:headEnd/>
              <a:tailEnd/>
            </a:ln>
          </p:spPr>
          <p:txBody>
            <a:bodyPr wrap="square" rtlCol="0" anchor="ctr" anchorCtr="0">
              <a:spAutoFit/>
            </a:bodyPr>
            <a:lstStyle/>
            <a:p>
              <a:pPr defTabSz="844083">
                <a:defRPr/>
              </a:pPr>
              <a:r>
                <a:rPr kumimoji="1" lang="ja-JP" altLang="en-US" sz="923" b="1">
                  <a:solidFill>
                    <a:srgbClr val="002060"/>
                  </a:solidFill>
                  <a:latin typeface="游ゴシック"/>
                  <a:ea typeface="游ゴシック"/>
                </a:rPr>
                <a:t>②自社が</a:t>
              </a:r>
              <a:r>
                <a:rPr kumimoji="1" lang="en-US" altLang="ja-JP" sz="923" b="1">
                  <a:solidFill>
                    <a:srgbClr val="002060"/>
                  </a:solidFill>
                  <a:latin typeface="游ゴシック"/>
                  <a:ea typeface="游ゴシック"/>
                </a:rPr>
                <a:t>DEI</a:t>
              </a:r>
              <a:r>
                <a:rPr kumimoji="1" lang="ja-JP" altLang="en-US" sz="923" b="1">
                  <a:solidFill>
                    <a:srgbClr val="002060"/>
                  </a:solidFill>
                  <a:latin typeface="游ゴシック"/>
                  <a:ea typeface="游ゴシック"/>
                </a:rPr>
                <a:t>推進に取り組む背景や目的について教えてください。</a:t>
              </a:r>
            </a:p>
          </p:txBody>
        </p:sp>
        <p:sp>
          <p:nvSpPr>
            <p:cNvPr id="17" name="正方形/長方形 16">
              <a:extLst>
                <a:ext uri="{FF2B5EF4-FFF2-40B4-BE49-F238E27FC236}">
                  <a16:creationId xmlns:a16="http://schemas.microsoft.com/office/drawing/2014/main" id="{061A96E2-EC73-1C5D-3E4F-D567A26DD032}"/>
                </a:ext>
              </a:extLst>
            </p:cNvPr>
            <p:cNvSpPr/>
            <p:nvPr/>
          </p:nvSpPr>
          <p:spPr>
            <a:xfrm>
              <a:off x="441879" y="3146742"/>
              <a:ext cx="8866990" cy="541555"/>
            </a:xfrm>
            <a:prstGeom prst="rect">
              <a:avLst/>
            </a:prstGeom>
            <a:solidFill>
              <a:srgbClr val="E8E8E8"/>
            </a:solidFill>
          </p:spPr>
          <p:txBody>
            <a:bodyPr wrap="square" rtlCol="0" anchor="t" anchorCtr="0">
              <a:noAutofit/>
            </a:bodyPr>
            <a:lstStyle/>
            <a:p>
              <a:pPr defTabSz="844083">
                <a:defRPr/>
              </a:pPr>
              <a:r>
                <a:rPr kumimoji="1" lang="ja-JP" altLang="en-US" sz="923">
                  <a:solidFill>
                    <a:srgbClr val="000000">
                      <a:lumMod val="50000"/>
                      <a:lumOff val="50000"/>
                    </a:srgbClr>
                  </a:solidFill>
                  <a:latin typeface="游ゴシック"/>
                  <a:ea typeface="游ゴシック"/>
                </a:rPr>
                <a:t>（箇条書きでお願いします）</a:t>
              </a:r>
            </a:p>
          </p:txBody>
        </p:sp>
        <p:sp>
          <p:nvSpPr>
            <p:cNvPr id="18" name="テキスト ボックス 17">
              <a:extLst>
                <a:ext uri="{FF2B5EF4-FFF2-40B4-BE49-F238E27FC236}">
                  <a16:creationId xmlns:a16="http://schemas.microsoft.com/office/drawing/2014/main" id="{F1322222-5D02-2D2C-275A-D7F50BDF9704}"/>
                </a:ext>
              </a:extLst>
            </p:cNvPr>
            <p:cNvSpPr txBox="1"/>
            <p:nvPr/>
          </p:nvSpPr>
          <p:spPr bwMode="auto">
            <a:xfrm>
              <a:off x="286628" y="3804353"/>
              <a:ext cx="9022241" cy="194431"/>
            </a:xfrm>
            <a:prstGeom prst="rect">
              <a:avLst/>
            </a:prstGeom>
            <a:noFill/>
            <a:ln w="9525">
              <a:noFill/>
              <a:miter lim="800000"/>
              <a:headEnd/>
              <a:tailEnd/>
            </a:ln>
          </p:spPr>
          <p:txBody>
            <a:bodyPr wrap="square" rtlCol="0" anchor="ctr" anchorCtr="0">
              <a:spAutoFit/>
            </a:bodyPr>
            <a:lstStyle/>
            <a:p>
              <a:pPr defTabSz="844083">
                <a:defRPr/>
              </a:pPr>
              <a:r>
                <a:rPr kumimoji="1" lang="ja-JP" altLang="en-US" sz="923" b="1">
                  <a:solidFill>
                    <a:srgbClr val="002060"/>
                  </a:solidFill>
                  <a:latin typeface="游ゴシック"/>
                  <a:ea typeface="游ゴシック"/>
                </a:rPr>
                <a:t>③これまで取り組んだ代表的な施策３つと現場の課題感について教えてください。</a:t>
              </a:r>
            </a:p>
          </p:txBody>
        </p:sp>
        <p:sp>
          <p:nvSpPr>
            <p:cNvPr id="19" name="正方形/長方形 18">
              <a:extLst>
                <a:ext uri="{FF2B5EF4-FFF2-40B4-BE49-F238E27FC236}">
                  <a16:creationId xmlns:a16="http://schemas.microsoft.com/office/drawing/2014/main" id="{B198B35D-FA8F-2737-0DDA-60B14B5E2A45}"/>
                </a:ext>
              </a:extLst>
            </p:cNvPr>
            <p:cNvSpPr/>
            <p:nvPr/>
          </p:nvSpPr>
          <p:spPr>
            <a:xfrm>
              <a:off x="441879" y="4032086"/>
              <a:ext cx="8866990" cy="541555"/>
            </a:xfrm>
            <a:prstGeom prst="rect">
              <a:avLst/>
            </a:prstGeom>
            <a:solidFill>
              <a:srgbClr val="E8E8E8"/>
            </a:solidFill>
          </p:spPr>
          <p:txBody>
            <a:bodyPr wrap="square" rtlCol="0" anchor="t" anchorCtr="0">
              <a:noAutofit/>
            </a:bodyPr>
            <a:lstStyle/>
            <a:p>
              <a:pPr defTabSz="844083">
                <a:defRPr/>
              </a:pPr>
              <a:r>
                <a:rPr kumimoji="1" lang="ja-JP" altLang="en-US" sz="923">
                  <a:solidFill>
                    <a:srgbClr val="000000">
                      <a:lumMod val="50000"/>
                      <a:lumOff val="50000"/>
                    </a:srgbClr>
                  </a:solidFill>
                  <a:latin typeface="游ゴシック"/>
                  <a:ea typeface="游ゴシック"/>
                </a:rPr>
                <a:t>（箇条書きでお願いします）</a:t>
              </a:r>
            </a:p>
          </p:txBody>
        </p:sp>
        <p:sp>
          <p:nvSpPr>
            <p:cNvPr id="20" name="テキスト ボックス 19">
              <a:extLst>
                <a:ext uri="{FF2B5EF4-FFF2-40B4-BE49-F238E27FC236}">
                  <a16:creationId xmlns:a16="http://schemas.microsoft.com/office/drawing/2014/main" id="{CBCE420A-2F34-9827-6629-080471ECEC12}"/>
                </a:ext>
              </a:extLst>
            </p:cNvPr>
            <p:cNvSpPr txBox="1"/>
            <p:nvPr/>
          </p:nvSpPr>
          <p:spPr bwMode="auto">
            <a:xfrm>
              <a:off x="286628" y="4716953"/>
              <a:ext cx="9022241" cy="194431"/>
            </a:xfrm>
            <a:prstGeom prst="rect">
              <a:avLst/>
            </a:prstGeom>
            <a:noFill/>
            <a:ln w="9525">
              <a:noFill/>
              <a:miter lim="800000"/>
              <a:headEnd/>
              <a:tailEnd/>
            </a:ln>
          </p:spPr>
          <p:txBody>
            <a:bodyPr wrap="square" rtlCol="0" anchor="ctr" anchorCtr="0">
              <a:spAutoFit/>
            </a:bodyPr>
            <a:lstStyle/>
            <a:p>
              <a:pPr defTabSz="844083">
                <a:defRPr/>
              </a:pPr>
              <a:r>
                <a:rPr kumimoji="1" lang="ja-JP" altLang="en-US" sz="923" b="1">
                  <a:solidFill>
                    <a:srgbClr val="002060"/>
                  </a:solidFill>
                  <a:latin typeface="游ゴシック"/>
                  <a:ea typeface="游ゴシック"/>
                </a:rPr>
                <a:t>④これから取り組んでいきたいと思う施策や方向性について教えてください。</a:t>
              </a:r>
            </a:p>
          </p:txBody>
        </p:sp>
        <p:sp>
          <p:nvSpPr>
            <p:cNvPr id="21" name="正方形/長方形 20">
              <a:extLst>
                <a:ext uri="{FF2B5EF4-FFF2-40B4-BE49-F238E27FC236}">
                  <a16:creationId xmlns:a16="http://schemas.microsoft.com/office/drawing/2014/main" id="{3851999D-E151-C01D-B33F-520DDA2CD2B4}"/>
                </a:ext>
              </a:extLst>
            </p:cNvPr>
            <p:cNvSpPr/>
            <p:nvPr/>
          </p:nvSpPr>
          <p:spPr>
            <a:xfrm>
              <a:off x="441879" y="4944687"/>
              <a:ext cx="8866990" cy="541555"/>
            </a:xfrm>
            <a:prstGeom prst="rect">
              <a:avLst/>
            </a:prstGeom>
            <a:solidFill>
              <a:srgbClr val="E8E8E8"/>
            </a:solidFill>
          </p:spPr>
          <p:txBody>
            <a:bodyPr wrap="square" rtlCol="0" anchor="t" anchorCtr="0">
              <a:noAutofit/>
            </a:bodyPr>
            <a:lstStyle/>
            <a:p>
              <a:pPr defTabSz="844083">
                <a:defRPr/>
              </a:pPr>
              <a:r>
                <a:rPr kumimoji="1" lang="ja-JP" altLang="en-US" sz="923">
                  <a:solidFill>
                    <a:srgbClr val="000000">
                      <a:lumMod val="50000"/>
                      <a:lumOff val="50000"/>
                    </a:srgbClr>
                  </a:solidFill>
                  <a:latin typeface="游ゴシック"/>
                  <a:ea typeface="游ゴシック"/>
                </a:rPr>
                <a:t>（箇条書きでお願いします）</a:t>
              </a:r>
            </a:p>
          </p:txBody>
        </p:sp>
      </p:grpSp>
    </p:spTree>
    <p:extLst>
      <p:ext uri="{BB962C8B-B14F-4D97-AF65-F5344CB8AC3E}">
        <p14:creationId xmlns:p14="http://schemas.microsoft.com/office/powerpoint/2010/main" val="36711329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5">
            <a:extLst>
              <a:ext uri="{FF2B5EF4-FFF2-40B4-BE49-F238E27FC236}">
                <a16:creationId xmlns:a16="http://schemas.microsoft.com/office/drawing/2014/main" id="{B5878CCA-A272-5DFE-A483-C96FA80EB4C4}"/>
              </a:ext>
            </a:extLst>
          </p:cNvPr>
          <p:cNvSpPr>
            <a:spLocks noGrp="1"/>
          </p:cNvSpPr>
          <p:nvPr>
            <p:ph type="title"/>
          </p:nvPr>
        </p:nvSpPr>
        <p:spPr>
          <a:xfrm>
            <a:off x="557820" y="378197"/>
            <a:ext cx="7975385" cy="398814"/>
          </a:xfrm>
        </p:spPr>
        <p:txBody>
          <a:bodyPr/>
          <a:lstStyle/>
          <a:p>
            <a:r>
              <a:rPr lang="ja-JP" altLang="en-US" sz="1292" dirty="0">
                <a:solidFill>
                  <a:schemeClr val="bg2">
                    <a:lumMod val="25000"/>
                  </a:schemeClr>
                </a:solidFill>
              </a:rPr>
              <a:t>「事前課題シート」（事業部門向け）</a:t>
            </a:r>
          </a:p>
        </p:txBody>
      </p:sp>
      <p:sp>
        <p:nvSpPr>
          <p:cNvPr id="10" name="正方形/長方形 9">
            <a:extLst>
              <a:ext uri="{FF2B5EF4-FFF2-40B4-BE49-F238E27FC236}">
                <a16:creationId xmlns:a16="http://schemas.microsoft.com/office/drawing/2014/main" id="{DFB1E7CA-E434-EAF0-7D97-E741CAF82A61}"/>
              </a:ext>
            </a:extLst>
          </p:cNvPr>
          <p:cNvSpPr/>
          <p:nvPr/>
        </p:nvSpPr>
        <p:spPr>
          <a:xfrm>
            <a:off x="264580" y="992409"/>
            <a:ext cx="8614841" cy="5325198"/>
          </a:xfrm>
          <a:prstGeom prst="rect">
            <a:avLst/>
          </a:prstGeom>
          <a:noFill/>
          <a:ln>
            <a:solidFill>
              <a:schemeClr val="tx1"/>
            </a:solidFill>
          </a:ln>
        </p:spPr>
        <p:txBody>
          <a:bodyPr wrap="square" rtlCol="0" anchor="ctr" anchorCtr="0">
            <a:noAutofit/>
          </a:bodyPr>
          <a:lstStyle/>
          <a:p>
            <a:pPr algn="ctr" defTabSz="844083">
              <a:defRPr/>
            </a:pPr>
            <a:endParaRPr kumimoji="1" lang="ja-JP" altLang="en-US" sz="1662" b="1">
              <a:solidFill>
                <a:srgbClr val="FFFFFF"/>
              </a:solidFill>
              <a:latin typeface="游ゴシック"/>
              <a:ea typeface="游ゴシック"/>
            </a:endParaRPr>
          </a:p>
        </p:txBody>
      </p:sp>
      <p:sp>
        <p:nvSpPr>
          <p:cNvPr id="11" name="テキスト ボックス 10">
            <a:extLst>
              <a:ext uri="{FF2B5EF4-FFF2-40B4-BE49-F238E27FC236}">
                <a16:creationId xmlns:a16="http://schemas.microsoft.com/office/drawing/2014/main" id="{A4810076-F2B9-62C1-1039-EE3265AC435F}"/>
              </a:ext>
            </a:extLst>
          </p:cNvPr>
          <p:cNvSpPr txBox="1"/>
          <p:nvPr/>
        </p:nvSpPr>
        <p:spPr bwMode="auto">
          <a:xfrm>
            <a:off x="264580" y="1052363"/>
            <a:ext cx="1252266" cy="234360"/>
          </a:xfrm>
          <a:prstGeom prst="rect">
            <a:avLst/>
          </a:prstGeom>
          <a:noFill/>
          <a:ln w="9525">
            <a:noFill/>
            <a:miter lim="800000"/>
            <a:headEnd/>
            <a:tailEnd/>
          </a:ln>
        </p:spPr>
        <p:txBody>
          <a:bodyPr wrap="none" rtlCol="0" anchor="ctr" anchorCtr="0">
            <a:spAutoFit/>
          </a:bodyPr>
          <a:lstStyle/>
          <a:p>
            <a:pPr defTabSz="844083">
              <a:defRPr/>
            </a:pPr>
            <a:r>
              <a:rPr kumimoji="1" lang="en-US" altLang="ja-JP" sz="923">
                <a:solidFill>
                  <a:srgbClr val="000000"/>
                </a:solidFill>
                <a:latin typeface="游ゴシック"/>
                <a:ea typeface="游ゴシック"/>
              </a:rPr>
              <a:t>【</a:t>
            </a:r>
            <a:r>
              <a:rPr kumimoji="1" lang="ja-JP" altLang="en-US" sz="923">
                <a:solidFill>
                  <a:srgbClr val="000000"/>
                </a:solidFill>
                <a:latin typeface="游ゴシック"/>
                <a:ea typeface="游ゴシック"/>
              </a:rPr>
              <a:t>事前課題シート</a:t>
            </a:r>
            <a:r>
              <a:rPr kumimoji="1" lang="en-US" altLang="ja-JP" sz="923">
                <a:solidFill>
                  <a:srgbClr val="000000"/>
                </a:solidFill>
                <a:latin typeface="游ゴシック"/>
                <a:ea typeface="游ゴシック"/>
              </a:rPr>
              <a:t>】</a:t>
            </a:r>
            <a:endParaRPr kumimoji="1" lang="ja-JP" altLang="en-US" sz="923">
              <a:solidFill>
                <a:srgbClr val="000000"/>
              </a:solidFill>
              <a:latin typeface="游ゴシック"/>
              <a:ea typeface="游ゴシック"/>
            </a:endParaRPr>
          </a:p>
        </p:txBody>
      </p:sp>
      <p:sp>
        <p:nvSpPr>
          <p:cNvPr id="12" name="テキスト ボックス 11">
            <a:extLst>
              <a:ext uri="{FF2B5EF4-FFF2-40B4-BE49-F238E27FC236}">
                <a16:creationId xmlns:a16="http://schemas.microsoft.com/office/drawing/2014/main" id="{D21B2233-3FC3-E1E0-B027-14E682760092}"/>
              </a:ext>
            </a:extLst>
          </p:cNvPr>
          <p:cNvSpPr txBox="1"/>
          <p:nvPr/>
        </p:nvSpPr>
        <p:spPr bwMode="auto">
          <a:xfrm>
            <a:off x="407889" y="1329743"/>
            <a:ext cx="8328222" cy="376385"/>
          </a:xfrm>
          <a:prstGeom prst="rect">
            <a:avLst/>
          </a:prstGeom>
          <a:noFill/>
          <a:ln w="9525">
            <a:noFill/>
            <a:miter lim="800000"/>
            <a:headEnd/>
            <a:tailEnd/>
          </a:ln>
        </p:spPr>
        <p:txBody>
          <a:bodyPr wrap="square" rtlCol="0" anchor="ctr" anchorCtr="0">
            <a:spAutoFit/>
          </a:bodyPr>
          <a:lstStyle/>
          <a:p>
            <a:pPr defTabSz="844083">
              <a:defRPr/>
            </a:pPr>
            <a:r>
              <a:rPr kumimoji="1" lang="ja-JP" altLang="en-US" sz="923">
                <a:solidFill>
                  <a:srgbClr val="000000"/>
                </a:solidFill>
                <a:latin typeface="游ゴシック"/>
                <a:ea typeface="游ゴシック"/>
              </a:rPr>
              <a:t>この事前課題シートは、日常業務で感じているダイバーシティに関する率直な経験や意見を集めることを目的としています。当日の対話のためのきっかけとして使用する予定です。会社や組織の公式な立場の考えではなく、あくまで個々の主観的な体験や考えとして忌憚なくお聞かせいただけますと幸いです。</a:t>
            </a:r>
          </a:p>
        </p:txBody>
      </p:sp>
      <p:sp>
        <p:nvSpPr>
          <p:cNvPr id="3" name="テキスト ボックス 2">
            <a:extLst>
              <a:ext uri="{FF2B5EF4-FFF2-40B4-BE49-F238E27FC236}">
                <a16:creationId xmlns:a16="http://schemas.microsoft.com/office/drawing/2014/main" id="{B7F2654A-66A4-47E0-5536-90F8C0682F69}"/>
              </a:ext>
            </a:extLst>
          </p:cNvPr>
          <p:cNvSpPr txBox="1"/>
          <p:nvPr/>
        </p:nvSpPr>
        <p:spPr bwMode="auto">
          <a:xfrm>
            <a:off x="336233" y="1755498"/>
            <a:ext cx="8189680" cy="234360"/>
          </a:xfrm>
          <a:prstGeom prst="rect">
            <a:avLst/>
          </a:prstGeom>
          <a:noFill/>
          <a:ln w="9525">
            <a:noFill/>
            <a:miter lim="800000"/>
            <a:headEnd/>
            <a:tailEnd/>
          </a:ln>
        </p:spPr>
        <p:txBody>
          <a:bodyPr wrap="square" rtlCol="0" anchor="ctr" anchorCtr="0">
            <a:spAutoFit/>
          </a:bodyPr>
          <a:lstStyle/>
          <a:p>
            <a:pPr defTabSz="844083">
              <a:defRPr/>
            </a:pPr>
            <a:r>
              <a:rPr kumimoji="1" lang="ja-JP" altLang="en-US" sz="923" b="1" dirty="0">
                <a:solidFill>
                  <a:srgbClr val="002060"/>
                </a:solidFill>
                <a:latin typeface="游ゴシック"/>
                <a:ea typeface="游ゴシック"/>
              </a:rPr>
              <a:t>①私は日々の仕事の中で〇〇なときにダイバーシティ、エクイティ＆インクルージョン（</a:t>
            </a:r>
            <a:r>
              <a:rPr kumimoji="1" lang="en-US" altLang="ja-JP" sz="923" b="1" dirty="0">
                <a:solidFill>
                  <a:srgbClr val="002060"/>
                </a:solidFill>
                <a:latin typeface="游ゴシック"/>
                <a:ea typeface="游ゴシック"/>
              </a:rPr>
              <a:t>DEI</a:t>
            </a:r>
            <a:r>
              <a:rPr kumimoji="1" lang="ja-JP" altLang="en-US" sz="923" b="1" dirty="0">
                <a:solidFill>
                  <a:srgbClr val="002060"/>
                </a:solidFill>
                <a:latin typeface="游ゴシック"/>
                <a:ea typeface="游ゴシック"/>
              </a:rPr>
              <a:t>）がある（あるいは、ない）と感じる</a:t>
            </a:r>
          </a:p>
        </p:txBody>
      </p:sp>
      <p:sp>
        <p:nvSpPr>
          <p:cNvPr id="5" name="正方形/長方形 4">
            <a:extLst>
              <a:ext uri="{FF2B5EF4-FFF2-40B4-BE49-F238E27FC236}">
                <a16:creationId xmlns:a16="http://schemas.microsoft.com/office/drawing/2014/main" id="{D0D6C82A-4AF7-93EF-45FF-7CB43ACC9D8A}"/>
              </a:ext>
            </a:extLst>
          </p:cNvPr>
          <p:cNvSpPr/>
          <p:nvPr/>
        </p:nvSpPr>
        <p:spPr>
          <a:xfrm>
            <a:off x="477159" y="2434883"/>
            <a:ext cx="8048755" cy="564431"/>
          </a:xfrm>
          <a:prstGeom prst="rect">
            <a:avLst/>
          </a:prstGeom>
          <a:solidFill>
            <a:srgbClr val="E8E8E8"/>
          </a:solidFill>
        </p:spPr>
        <p:txBody>
          <a:bodyPr wrap="square" rtlCol="0" anchor="t" anchorCtr="0">
            <a:noAutofit/>
          </a:bodyPr>
          <a:lstStyle/>
          <a:p>
            <a:pPr defTabSz="844083">
              <a:defRPr/>
            </a:pPr>
            <a:r>
              <a:rPr kumimoji="1" lang="ja-JP" altLang="en-US" sz="920" dirty="0">
                <a:solidFill>
                  <a:srgbClr val="000000">
                    <a:lumMod val="50000"/>
                    <a:lumOff val="50000"/>
                  </a:srgbClr>
                </a:solidFill>
                <a:latin typeface="游ゴシック"/>
                <a:ea typeface="游ゴシック"/>
              </a:rPr>
              <a:t>例）ある：これまでの経歴に関係なく昇進したとき　ない：男性</a:t>
            </a:r>
            <a:r>
              <a:rPr kumimoji="1" lang="en-US" altLang="ja-JP" sz="920" dirty="0">
                <a:solidFill>
                  <a:srgbClr val="000000">
                    <a:lumMod val="50000"/>
                    <a:lumOff val="50000"/>
                  </a:srgbClr>
                </a:solidFill>
                <a:latin typeface="游ゴシック"/>
                <a:ea typeface="游ゴシック"/>
              </a:rPr>
              <a:t>/</a:t>
            </a:r>
            <a:r>
              <a:rPr kumimoji="1" lang="ja-JP" altLang="en-US" sz="920" dirty="0">
                <a:solidFill>
                  <a:srgbClr val="000000">
                    <a:lumMod val="50000"/>
                    <a:lumOff val="50000"/>
                  </a:srgbClr>
                </a:solidFill>
                <a:latin typeface="游ゴシック"/>
                <a:ea typeface="游ゴシック"/>
              </a:rPr>
              <a:t>女性ならではの意見を求められたとき</a:t>
            </a:r>
          </a:p>
        </p:txBody>
      </p:sp>
      <p:sp>
        <p:nvSpPr>
          <p:cNvPr id="8" name="テキスト ボックス 7">
            <a:extLst>
              <a:ext uri="{FF2B5EF4-FFF2-40B4-BE49-F238E27FC236}">
                <a16:creationId xmlns:a16="http://schemas.microsoft.com/office/drawing/2014/main" id="{99C210DC-5CE5-AE19-79EB-21A85558B2F9}"/>
              </a:ext>
            </a:extLst>
          </p:cNvPr>
          <p:cNvSpPr txBox="1"/>
          <p:nvPr/>
        </p:nvSpPr>
        <p:spPr bwMode="auto">
          <a:xfrm>
            <a:off x="336235" y="3139401"/>
            <a:ext cx="8471530" cy="234360"/>
          </a:xfrm>
          <a:prstGeom prst="rect">
            <a:avLst/>
          </a:prstGeom>
          <a:noFill/>
          <a:ln w="9525">
            <a:noFill/>
            <a:miter lim="800000"/>
            <a:headEnd/>
            <a:tailEnd/>
          </a:ln>
        </p:spPr>
        <p:txBody>
          <a:bodyPr wrap="square" rtlCol="0" anchor="ctr" anchorCtr="0">
            <a:spAutoFit/>
          </a:bodyPr>
          <a:lstStyle/>
          <a:p>
            <a:pPr defTabSz="844083">
              <a:defRPr/>
            </a:pPr>
            <a:r>
              <a:rPr kumimoji="1" lang="ja-JP" altLang="en-US" sz="923" b="1">
                <a:solidFill>
                  <a:srgbClr val="002060"/>
                </a:solidFill>
                <a:latin typeface="游ゴシック"/>
                <a:ea typeface="游ゴシック"/>
              </a:rPr>
              <a:t>②自社の</a:t>
            </a:r>
            <a:r>
              <a:rPr kumimoji="1" lang="en-US" altLang="ja-JP" sz="923" b="1">
                <a:solidFill>
                  <a:srgbClr val="002060"/>
                </a:solidFill>
                <a:latin typeface="游ゴシック"/>
                <a:ea typeface="游ゴシック"/>
              </a:rPr>
              <a:t>DEI</a:t>
            </a:r>
            <a:r>
              <a:rPr kumimoji="1" lang="ja-JP" altLang="en-US" sz="923" b="1">
                <a:solidFill>
                  <a:srgbClr val="002060"/>
                </a:solidFill>
                <a:latin typeface="游ゴシック"/>
                <a:ea typeface="游ゴシック"/>
              </a:rPr>
              <a:t>が進むことにより、ご自身の職場環境や業務でどんな変化を感じますか？</a:t>
            </a:r>
          </a:p>
        </p:txBody>
      </p:sp>
      <p:sp>
        <p:nvSpPr>
          <p:cNvPr id="9" name="正方形/長方形 8">
            <a:extLst>
              <a:ext uri="{FF2B5EF4-FFF2-40B4-BE49-F238E27FC236}">
                <a16:creationId xmlns:a16="http://schemas.microsoft.com/office/drawing/2014/main" id="{0A6F8EBC-922B-15CD-5ADC-A89A3E6A4803}"/>
              </a:ext>
            </a:extLst>
          </p:cNvPr>
          <p:cNvSpPr/>
          <p:nvPr/>
        </p:nvSpPr>
        <p:spPr>
          <a:xfrm>
            <a:off x="477159" y="3392613"/>
            <a:ext cx="8048755" cy="981918"/>
          </a:xfrm>
          <a:prstGeom prst="rect">
            <a:avLst/>
          </a:prstGeom>
          <a:solidFill>
            <a:srgbClr val="E8E8E8"/>
          </a:solidFill>
        </p:spPr>
        <p:txBody>
          <a:bodyPr wrap="square" rtlCol="0" anchor="t" anchorCtr="0">
            <a:noAutofit/>
          </a:bodyPr>
          <a:lstStyle/>
          <a:p>
            <a:pPr defTabSz="844083">
              <a:defRPr/>
            </a:pPr>
            <a:r>
              <a:rPr kumimoji="1" lang="ja-JP" altLang="en-US" sz="923" dirty="0">
                <a:solidFill>
                  <a:srgbClr val="000000">
                    <a:lumMod val="50000"/>
                    <a:lumOff val="50000"/>
                  </a:srgbClr>
                </a:solidFill>
                <a:latin typeface="游ゴシック"/>
                <a:ea typeface="游ゴシック"/>
              </a:rPr>
              <a:t>（箇条書きでお願いします）</a:t>
            </a:r>
          </a:p>
        </p:txBody>
      </p:sp>
      <p:sp>
        <p:nvSpPr>
          <p:cNvPr id="14" name="テキスト ボックス 13">
            <a:extLst>
              <a:ext uri="{FF2B5EF4-FFF2-40B4-BE49-F238E27FC236}">
                <a16:creationId xmlns:a16="http://schemas.microsoft.com/office/drawing/2014/main" id="{AB46A9BD-9606-24A7-1CD5-D8A32FEF5C0A}"/>
              </a:ext>
            </a:extLst>
          </p:cNvPr>
          <p:cNvSpPr txBox="1"/>
          <p:nvPr/>
        </p:nvSpPr>
        <p:spPr bwMode="auto">
          <a:xfrm>
            <a:off x="336233" y="4451560"/>
            <a:ext cx="8189680" cy="518412"/>
          </a:xfrm>
          <a:prstGeom prst="rect">
            <a:avLst/>
          </a:prstGeom>
          <a:noFill/>
          <a:ln w="9525">
            <a:noFill/>
            <a:miter lim="800000"/>
            <a:headEnd/>
            <a:tailEnd/>
          </a:ln>
        </p:spPr>
        <p:txBody>
          <a:bodyPr wrap="square" rtlCol="0" anchor="ctr" anchorCtr="0">
            <a:spAutoFit/>
          </a:bodyPr>
          <a:lstStyle/>
          <a:p>
            <a:pPr defTabSz="844083">
              <a:defRPr/>
            </a:pPr>
            <a:r>
              <a:rPr kumimoji="1" lang="ja-JP" altLang="en-US" sz="923" b="1">
                <a:solidFill>
                  <a:srgbClr val="002060"/>
                </a:solidFill>
                <a:latin typeface="游ゴシック"/>
                <a:ea typeface="游ゴシック"/>
              </a:rPr>
              <a:t>③ご自身で感じている自社の</a:t>
            </a:r>
            <a:r>
              <a:rPr kumimoji="1" lang="en-US" altLang="ja-JP" sz="923" b="1">
                <a:solidFill>
                  <a:srgbClr val="002060"/>
                </a:solidFill>
                <a:latin typeface="游ゴシック"/>
                <a:ea typeface="游ゴシック"/>
              </a:rPr>
              <a:t>DEI</a:t>
            </a:r>
            <a:r>
              <a:rPr kumimoji="1" lang="ja-JP" altLang="en-US" sz="923" b="1">
                <a:solidFill>
                  <a:srgbClr val="002060"/>
                </a:solidFill>
                <a:latin typeface="游ゴシック"/>
                <a:ea typeface="游ゴシック"/>
              </a:rPr>
              <a:t>に関する課題はありますか？</a:t>
            </a:r>
            <a:endParaRPr kumimoji="1" lang="en-US" altLang="ja-JP" sz="923" b="1">
              <a:solidFill>
                <a:srgbClr val="002060"/>
              </a:solidFill>
              <a:latin typeface="游ゴシック"/>
              <a:ea typeface="游ゴシック"/>
            </a:endParaRPr>
          </a:p>
          <a:p>
            <a:pPr defTabSz="844083">
              <a:defRPr/>
            </a:pPr>
            <a:r>
              <a:rPr kumimoji="1" lang="ja-JP" altLang="en-US" sz="923" b="1">
                <a:solidFill>
                  <a:srgbClr val="002060"/>
                </a:solidFill>
                <a:latin typeface="游ゴシック"/>
                <a:ea typeface="游ゴシック"/>
              </a:rPr>
              <a:t>　その課題を感じた体験について教えてください。</a:t>
            </a:r>
          </a:p>
          <a:p>
            <a:pPr defTabSz="844083">
              <a:defRPr/>
            </a:pPr>
            <a:endParaRPr kumimoji="1" lang="ja-JP" altLang="en-US" sz="923" b="1">
              <a:solidFill>
                <a:srgbClr val="002060"/>
              </a:solidFill>
              <a:latin typeface="游ゴシック"/>
              <a:ea typeface="游ゴシック"/>
            </a:endParaRPr>
          </a:p>
        </p:txBody>
      </p:sp>
      <p:sp>
        <p:nvSpPr>
          <p:cNvPr id="22" name="正方形/長方形 21">
            <a:extLst>
              <a:ext uri="{FF2B5EF4-FFF2-40B4-BE49-F238E27FC236}">
                <a16:creationId xmlns:a16="http://schemas.microsoft.com/office/drawing/2014/main" id="{79FE20E9-52C7-A4A4-E043-55E8D5336902}"/>
              </a:ext>
            </a:extLst>
          </p:cNvPr>
          <p:cNvSpPr/>
          <p:nvPr/>
        </p:nvSpPr>
        <p:spPr>
          <a:xfrm>
            <a:off x="477159" y="4879787"/>
            <a:ext cx="8048755" cy="1341219"/>
          </a:xfrm>
          <a:prstGeom prst="rect">
            <a:avLst/>
          </a:prstGeom>
          <a:solidFill>
            <a:srgbClr val="E8E8E8"/>
          </a:solidFill>
        </p:spPr>
        <p:txBody>
          <a:bodyPr wrap="square" rtlCol="0" anchor="t" anchorCtr="0">
            <a:noAutofit/>
          </a:bodyPr>
          <a:lstStyle/>
          <a:p>
            <a:pPr defTabSz="844083">
              <a:defRPr/>
            </a:pPr>
            <a:r>
              <a:rPr kumimoji="1" lang="ja-JP" altLang="en-US" sz="920" dirty="0">
                <a:solidFill>
                  <a:srgbClr val="000000">
                    <a:lumMod val="50000"/>
                    <a:lumOff val="50000"/>
                  </a:srgbClr>
                </a:solidFill>
                <a:latin typeface="游ゴシック"/>
                <a:ea typeface="游ゴシック"/>
              </a:rPr>
              <a:t>例）男性が多い業界のため、商習慣として飲み会なども多い。女性が営業職になりたがらない。</a:t>
            </a:r>
          </a:p>
          <a:p>
            <a:pPr defTabSz="844083">
              <a:defRPr/>
            </a:pPr>
            <a:r>
              <a:rPr kumimoji="1" lang="ja-JP" altLang="en-US" sz="920" dirty="0">
                <a:solidFill>
                  <a:srgbClr val="000000">
                    <a:lumMod val="50000"/>
                    <a:lumOff val="50000"/>
                  </a:srgbClr>
                </a:solidFill>
                <a:latin typeface="游ゴシック"/>
                <a:ea typeface="游ゴシック"/>
              </a:rPr>
              <a:t>例）女性の場合、ライフイベントによる離職のリスクがあるので、女性社員を取りたがらない。</a:t>
            </a:r>
          </a:p>
          <a:p>
            <a:pPr defTabSz="844083">
              <a:defRPr/>
            </a:pPr>
            <a:r>
              <a:rPr kumimoji="1" lang="ja-JP" altLang="en-US" sz="920" dirty="0">
                <a:solidFill>
                  <a:srgbClr val="000000">
                    <a:lumMod val="50000"/>
                    <a:lumOff val="50000"/>
                  </a:srgbClr>
                </a:solidFill>
                <a:latin typeface="游ゴシック"/>
                <a:ea typeface="游ゴシック"/>
              </a:rPr>
              <a:t>例）社員のバックグラウンドや○○が画一的である</a:t>
            </a:r>
            <a:r>
              <a:rPr kumimoji="1" lang="ja-JP" altLang="en-US" sz="738" dirty="0">
                <a:solidFill>
                  <a:srgbClr val="000000">
                    <a:lumMod val="50000"/>
                    <a:lumOff val="50000"/>
                  </a:srgbClr>
                </a:solidFill>
                <a:latin typeface="游ゴシック"/>
                <a:ea typeface="游ゴシック"/>
              </a:rPr>
              <a:t>。</a:t>
            </a:r>
          </a:p>
        </p:txBody>
      </p:sp>
      <p:sp>
        <p:nvSpPr>
          <p:cNvPr id="7" name="テキスト ボックス 6">
            <a:extLst>
              <a:ext uri="{FF2B5EF4-FFF2-40B4-BE49-F238E27FC236}">
                <a16:creationId xmlns:a16="http://schemas.microsoft.com/office/drawing/2014/main" id="{110AF83D-120A-B8F3-C226-49A8C904A2CE}"/>
              </a:ext>
            </a:extLst>
          </p:cNvPr>
          <p:cNvSpPr txBox="1"/>
          <p:nvPr/>
        </p:nvSpPr>
        <p:spPr bwMode="auto">
          <a:xfrm>
            <a:off x="752935" y="1936284"/>
            <a:ext cx="7173759" cy="461665"/>
          </a:xfrm>
          <a:prstGeom prst="rect">
            <a:avLst/>
          </a:prstGeom>
          <a:noFill/>
          <a:ln w="9525">
            <a:noFill/>
            <a:miter lim="800000"/>
            <a:headEnd/>
            <a:tailEnd/>
          </a:ln>
        </p:spPr>
        <p:txBody>
          <a:bodyPr wrap="none" rtlCol="0" anchor="ctr" anchorCtr="0">
            <a:spAutoFit/>
          </a:bodyPr>
          <a:lstStyle/>
          <a:p>
            <a:pPr defTabSz="844083"/>
            <a:r>
              <a:rPr kumimoji="1" lang="ja-JP" altLang="en-US" sz="800" dirty="0">
                <a:solidFill>
                  <a:srgbClr val="000000">
                    <a:lumMod val="50000"/>
                    <a:lumOff val="50000"/>
                  </a:srgbClr>
                </a:solidFill>
                <a:latin typeface="游ゴシック"/>
                <a:ea typeface="游ゴシック"/>
              </a:rPr>
              <a:t>ダイバーシティ、エクイティ＆インクルージョン：</a:t>
            </a:r>
            <a:endParaRPr kumimoji="1" lang="en-US" altLang="ja-JP" sz="800" dirty="0">
              <a:solidFill>
                <a:srgbClr val="000000">
                  <a:lumMod val="50000"/>
                  <a:lumOff val="50000"/>
                </a:srgbClr>
              </a:solidFill>
              <a:latin typeface="游ゴシック"/>
              <a:ea typeface="游ゴシック"/>
            </a:endParaRPr>
          </a:p>
          <a:p>
            <a:pPr defTabSz="844083"/>
            <a:r>
              <a:rPr kumimoji="1" lang="ja-JP" altLang="en-US" sz="800" dirty="0">
                <a:solidFill>
                  <a:srgbClr val="000000">
                    <a:lumMod val="50000"/>
                    <a:lumOff val="50000"/>
                  </a:srgbClr>
                </a:solidFill>
                <a:latin typeface="游ゴシック"/>
                <a:ea typeface="游ゴシック"/>
              </a:rPr>
              <a:t>多様性（</a:t>
            </a:r>
            <a:r>
              <a:rPr kumimoji="1" lang="en-US" altLang="ja-JP" sz="800" dirty="0">
                <a:solidFill>
                  <a:srgbClr val="000000">
                    <a:lumMod val="50000"/>
                    <a:lumOff val="50000"/>
                  </a:srgbClr>
                </a:solidFill>
                <a:latin typeface="游ゴシック"/>
                <a:ea typeface="游ゴシック"/>
              </a:rPr>
              <a:t>Diversity</a:t>
            </a:r>
            <a:r>
              <a:rPr kumimoji="1" lang="ja-JP" altLang="en-US" sz="800" dirty="0">
                <a:solidFill>
                  <a:srgbClr val="000000">
                    <a:lumMod val="50000"/>
                    <a:lumOff val="50000"/>
                  </a:srgbClr>
                </a:solidFill>
                <a:latin typeface="游ゴシック"/>
                <a:ea typeface="游ゴシック"/>
              </a:rPr>
              <a:t>）、公平性（</a:t>
            </a:r>
            <a:r>
              <a:rPr kumimoji="1" lang="en-US" altLang="ja-JP" sz="800" dirty="0">
                <a:solidFill>
                  <a:srgbClr val="000000">
                    <a:lumMod val="50000"/>
                    <a:lumOff val="50000"/>
                  </a:srgbClr>
                </a:solidFill>
                <a:latin typeface="游ゴシック"/>
                <a:ea typeface="游ゴシック"/>
              </a:rPr>
              <a:t>Equity</a:t>
            </a:r>
            <a:r>
              <a:rPr kumimoji="1" lang="ja-JP" altLang="en-US" sz="800" dirty="0">
                <a:solidFill>
                  <a:srgbClr val="000000">
                    <a:lumMod val="50000"/>
                    <a:lumOff val="50000"/>
                  </a:srgbClr>
                </a:solidFill>
                <a:latin typeface="游ゴシック"/>
                <a:ea typeface="游ゴシック"/>
              </a:rPr>
              <a:t>）、包摂性（</a:t>
            </a:r>
            <a:r>
              <a:rPr kumimoji="1" lang="en-US" altLang="ja-JP" sz="800" dirty="0">
                <a:solidFill>
                  <a:srgbClr val="000000">
                    <a:lumMod val="50000"/>
                    <a:lumOff val="50000"/>
                  </a:srgbClr>
                </a:solidFill>
                <a:latin typeface="游ゴシック"/>
                <a:ea typeface="游ゴシック"/>
              </a:rPr>
              <a:t>Inclusion</a:t>
            </a:r>
            <a:r>
              <a:rPr kumimoji="1" lang="ja-JP" altLang="en-US" sz="800" dirty="0">
                <a:solidFill>
                  <a:srgbClr val="000000">
                    <a:lumMod val="50000"/>
                    <a:lumOff val="50000"/>
                  </a:srgbClr>
                </a:solidFill>
                <a:latin typeface="游ゴシック"/>
                <a:ea typeface="游ゴシック"/>
              </a:rPr>
              <a:t>）を意味する言葉。組織で働く多様な人が、状況に合わせて必要なサポートを受けながら、</a:t>
            </a:r>
            <a:endParaRPr kumimoji="1" lang="en-US" altLang="ja-JP" sz="800" dirty="0">
              <a:solidFill>
                <a:srgbClr val="000000">
                  <a:lumMod val="50000"/>
                  <a:lumOff val="50000"/>
                </a:srgbClr>
              </a:solidFill>
              <a:latin typeface="游ゴシック"/>
              <a:ea typeface="游ゴシック"/>
            </a:endParaRPr>
          </a:p>
          <a:p>
            <a:pPr defTabSz="844083"/>
            <a:r>
              <a:rPr kumimoji="1" lang="ja-JP" altLang="en-US" sz="800" dirty="0">
                <a:solidFill>
                  <a:srgbClr val="000000">
                    <a:lumMod val="50000"/>
                    <a:lumOff val="50000"/>
                  </a:srgbClr>
                </a:solidFill>
                <a:latin typeface="游ゴシック"/>
                <a:ea typeface="游ゴシック"/>
              </a:rPr>
              <a:t>一人ひとりが特性や強みを生かして最大限のパフォーマンスを発揮し、経営成果につながっている状態を目指す考え方。</a:t>
            </a:r>
            <a:endParaRPr kumimoji="1" lang="en-US" altLang="ja-JP" sz="800" dirty="0">
              <a:solidFill>
                <a:srgbClr val="000000">
                  <a:lumMod val="50000"/>
                  <a:lumOff val="50000"/>
                </a:srgbClr>
              </a:solidFill>
              <a:latin typeface="游ゴシック"/>
              <a:ea typeface="游ゴシック"/>
            </a:endParaRPr>
          </a:p>
        </p:txBody>
      </p:sp>
    </p:spTree>
    <p:extLst>
      <p:ext uri="{BB962C8B-B14F-4D97-AF65-F5344CB8AC3E}">
        <p14:creationId xmlns:p14="http://schemas.microsoft.com/office/powerpoint/2010/main" val="38896181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C108FFB3-EA62-4AFD-3E61-9C439777CC16}"/>
              </a:ext>
            </a:extLst>
          </p:cNvPr>
          <p:cNvSpPr>
            <a:spLocks noGrp="1"/>
          </p:cNvSpPr>
          <p:nvPr>
            <p:ph idx="1"/>
          </p:nvPr>
        </p:nvSpPr>
        <p:spPr/>
        <p:txBody>
          <a:bodyPr/>
          <a:lstStyle/>
          <a:p>
            <a:r>
              <a:rPr lang="en-US" altLang="ja-JP" dirty="0"/>
              <a:t>**</a:t>
            </a:r>
            <a:endParaRPr kumimoji="1" lang="ja-JP" altLang="en-US" dirty="0"/>
          </a:p>
        </p:txBody>
      </p:sp>
      <p:sp>
        <p:nvSpPr>
          <p:cNvPr id="3" name="コンテンツ プレースホルダー 2">
            <a:extLst>
              <a:ext uri="{FF2B5EF4-FFF2-40B4-BE49-F238E27FC236}">
                <a16:creationId xmlns:a16="http://schemas.microsoft.com/office/drawing/2014/main" id="{EE450729-2613-F855-6745-4F460B7B44E4}"/>
              </a:ext>
            </a:extLst>
          </p:cNvPr>
          <p:cNvSpPr>
            <a:spLocks noGrp="1"/>
          </p:cNvSpPr>
          <p:nvPr>
            <p:ph idx="10"/>
          </p:nvPr>
        </p:nvSpPr>
        <p:spPr/>
        <p:txBody>
          <a:bodyPr/>
          <a:lstStyle/>
          <a:p>
            <a:r>
              <a:rPr kumimoji="1" lang="en-US" altLang="ja-JP" dirty="0"/>
              <a:t>**</a:t>
            </a:r>
            <a:endParaRPr kumimoji="1" lang="ja-JP" altLang="en-US" dirty="0"/>
          </a:p>
        </p:txBody>
      </p:sp>
      <p:sp>
        <p:nvSpPr>
          <p:cNvPr id="4" name="コンテンツ プレースホルダー 3">
            <a:extLst>
              <a:ext uri="{FF2B5EF4-FFF2-40B4-BE49-F238E27FC236}">
                <a16:creationId xmlns:a16="http://schemas.microsoft.com/office/drawing/2014/main" id="{99BF7587-6D9F-F936-21C2-AC5A14806549}"/>
              </a:ext>
            </a:extLst>
          </p:cNvPr>
          <p:cNvSpPr>
            <a:spLocks noGrp="1"/>
          </p:cNvSpPr>
          <p:nvPr>
            <p:ph idx="11"/>
          </p:nvPr>
        </p:nvSpPr>
        <p:spPr/>
        <p:txBody>
          <a:bodyPr/>
          <a:lstStyle/>
          <a:p>
            <a:r>
              <a:rPr kumimoji="1" lang="en-US" altLang="ja-JP" dirty="0"/>
              <a:t>**</a:t>
            </a:r>
            <a:endParaRPr kumimoji="1" lang="ja-JP" altLang="en-US" dirty="0"/>
          </a:p>
        </p:txBody>
      </p:sp>
      <p:sp>
        <p:nvSpPr>
          <p:cNvPr id="5" name="図プレースホルダー 4">
            <a:extLst>
              <a:ext uri="{FF2B5EF4-FFF2-40B4-BE49-F238E27FC236}">
                <a16:creationId xmlns:a16="http://schemas.microsoft.com/office/drawing/2014/main" id="{A2F97FC7-841E-D039-D31F-07A2971CF3CD}"/>
              </a:ext>
            </a:extLst>
          </p:cNvPr>
          <p:cNvSpPr>
            <a:spLocks noGrp="1"/>
          </p:cNvSpPr>
          <p:nvPr>
            <p:ph type="pic" sz="quarter" idx="12"/>
          </p:nvPr>
        </p:nvSpPr>
        <p:spPr/>
        <p:txBody>
          <a:bodyPr/>
          <a:lstStyle/>
          <a:p>
            <a:endParaRPr lang="ja-JP" altLang="en-US"/>
          </a:p>
        </p:txBody>
      </p:sp>
    </p:spTree>
    <p:extLst>
      <p:ext uri="{BB962C8B-B14F-4D97-AF65-F5344CB8AC3E}">
        <p14:creationId xmlns:p14="http://schemas.microsoft.com/office/powerpoint/2010/main" val="29092463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67B718-525F-B9BF-187A-5211330EFF73}"/>
            </a:ext>
          </a:extLst>
        </p:cNvPr>
        <p:cNvGrpSpPr/>
        <p:nvPr/>
      </p:nvGrpSpPr>
      <p:grpSpPr>
        <a:xfrm>
          <a:off x="0" y="0"/>
          <a:ext cx="0" cy="0"/>
          <a:chOff x="0" y="0"/>
          <a:chExt cx="0" cy="0"/>
        </a:xfrm>
      </p:grpSpPr>
      <p:sp>
        <p:nvSpPr>
          <p:cNvPr id="3" name="タイトル 2">
            <a:extLst>
              <a:ext uri="{FF2B5EF4-FFF2-40B4-BE49-F238E27FC236}">
                <a16:creationId xmlns:a16="http://schemas.microsoft.com/office/drawing/2014/main" id="{73AE472D-1E49-324D-A646-EEF62BBD13BB}"/>
              </a:ext>
            </a:extLst>
          </p:cNvPr>
          <p:cNvSpPr>
            <a:spLocks noGrp="1"/>
          </p:cNvSpPr>
          <p:nvPr>
            <p:ph type="title"/>
          </p:nvPr>
        </p:nvSpPr>
        <p:spPr>
          <a:xfrm>
            <a:off x="468313" y="339457"/>
            <a:ext cx="7886700" cy="994172"/>
          </a:xfrm>
        </p:spPr>
        <p:txBody>
          <a:bodyPr>
            <a:normAutofit/>
          </a:bodyPr>
          <a:lstStyle/>
          <a:p>
            <a:r>
              <a:rPr lang="en-US" altLang="ja-JP" sz="2800" dirty="0"/>
              <a:t>【</a:t>
            </a:r>
            <a:r>
              <a:rPr lang="ja-JP" altLang="en-US" sz="2800" dirty="0"/>
              <a:t>参考</a:t>
            </a:r>
            <a:r>
              <a:rPr lang="en-US" altLang="ja-JP" sz="2800" dirty="0"/>
              <a:t>】</a:t>
            </a:r>
            <a:r>
              <a:rPr lang="ja-JP" altLang="en-US" sz="2800" dirty="0"/>
              <a:t>関連用語集</a:t>
            </a:r>
          </a:p>
        </p:txBody>
      </p:sp>
      <p:graphicFrame>
        <p:nvGraphicFramePr>
          <p:cNvPr id="5" name="表 4">
            <a:extLst>
              <a:ext uri="{FF2B5EF4-FFF2-40B4-BE49-F238E27FC236}">
                <a16:creationId xmlns:a16="http://schemas.microsoft.com/office/drawing/2014/main" id="{3D9BAB56-6FDC-5E3E-18E6-ADA9BEEA045D}"/>
              </a:ext>
            </a:extLst>
          </p:cNvPr>
          <p:cNvGraphicFramePr>
            <a:graphicFrameLocks noGrp="1"/>
          </p:cNvGraphicFramePr>
          <p:nvPr/>
        </p:nvGraphicFramePr>
        <p:xfrm>
          <a:off x="468313" y="1441937"/>
          <a:ext cx="8308294" cy="4705770"/>
        </p:xfrm>
        <a:graphic>
          <a:graphicData uri="http://schemas.openxmlformats.org/drawingml/2006/table">
            <a:tbl>
              <a:tblPr firstRow="1" bandRow="1">
                <a:tableStyleId>{72833802-FEF1-4C79-8D5D-14CF1EAF98D9}</a:tableStyleId>
              </a:tblPr>
              <a:tblGrid>
                <a:gridCol w="3201483">
                  <a:extLst>
                    <a:ext uri="{9D8B030D-6E8A-4147-A177-3AD203B41FA5}">
                      <a16:colId xmlns:a16="http://schemas.microsoft.com/office/drawing/2014/main" val="2545224107"/>
                    </a:ext>
                  </a:extLst>
                </a:gridCol>
                <a:gridCol w="5106811">
                  <a:extLst>
                    <a:ext uri="{9D8B030D-6E8A-4147-A177-3AD203B41FA5}">
                      <a16:colId xmlns:a16="http://schemas.microsoft.com/office/drawing/2014/main" val="2769534607"/>
                    </a:ext>
                  </a:extLst>
                </a:gridCol>
              </a:tblGrid>
              <a:tr h="531446">
                <a:tc>
                  <a:txBody>
                    <a:bodyPr/>
                    <a:lstStyle/>
                    <a:p>
                      <a:pPr algn="ctr"/>
                      <a:r>
                        <a:rPr kumimoji="1" lang="ja-JP" altLang="en-US" dirty="0"/>
                        <a:t>用語</a:t>
                      </a:r>
                      <a:endParaRPr kumimoji="1" lang="ja-JP" altLang="en-US" dirty="0">
                        <a:latin typeface="+mn-ea"/>
                        <a:ea typeface="+mn-ea"/>
                      </a:endParaRPr>
                    </a:p>
                  </a:txBody>
                  <a:tcPr anchor="ctr">
                    <a:lnR w="12700" cap="flat" cmpd="sng" algn="ctr">
                      <a:solidFill>
                        <a:schemeClr val="bg1"/>
                      </a:solidFill>
                      <a:prstDash val="solid"/>
                      <a:round/>
                      <a:headEnd type="none" w="med" len="med"/>
                      <a:tailEnd type="none" w="med" len="med"/>
                    </a:lnR>
                  </a:tcPr>
                </a:tc>
                <a:tc>
                  <a:txBody>
                    <a:bodyPr/>
                    <a:lstStyle/>
                    <a:p>
                      <a:pPr algn="ctr"/>
                      <a:r>
                        <a:rPr kumimoji="1" lang="ja-JP" altLang="en-US" dirty="0"/>
                        <a:t>本ワークショップにおける定義</a:t>
                      </a:r>
                      <a:endParaRPr kumimoji="1" lang="ja-JP" altLang="en-US" dirty="0">
                        <a:latin typeface="+mn-ea"/>
                        <a:ea typeface="+mn-ea"/>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extLst>
                  <a:ext uri="{0D108BD9-81ED-4DB2-BD59-A6C34878D82A}">
                    <a16:rowId xmlns:a16="http://schemas.microsoft.com/office/drawing/2014/main" val="3343272821"/>
                  </a:ext>
                </a:extLst>
              </a:tr>
              <a:tr h="531446">
                <a:tc>
                  <a:txBody>
                    <a:bodyPr/>
                    <a:lstStyle/>
                    <a:p>
                      <a:pPr algn="ctr" fontAlgn="ctr"/>
                      <a:r>
                        <a:rPr lang="ja-JP" altLang="en-US" sz="1100" b="0" u="none" strike="noStrike" dirty="0">
                          <a:solidFill>
                            <a:srgbClr val="000000"/>
                          </a:solidFill>
                          <a:effectLst/>
                        </a:rPr>
                        <a:t>ダイバーシティ経営</a:t>
                      </a:r>
                      <a:endParaRPr lang="ja-JP" altLang="en-US" sz="1100" b="0" i="0" u="none" strike="noStrike" dirty="0">
                        <a:solidFill>
                          <a:srgbClr val="000000"/>
                        </a:solidFill>
                        <a:effectLst/>
                        <a:latin typeface="+mn-ea"/>
                        <a:ea typeface="+mn-ea"/>
                      </a:endParaRPr>
                    </a:p>
                  </a:txBody>
                  <a:tcPr marL="6350" marR="6350" marT="6350" marB="0" anchor="ctr">
                    <a:lnR w="12700" cap="flat" cmpd="sng" algn="ctr">
                      <a:solidFill>
                        <a:schemeClr val="accent2"/>
                      </a:solidFill>
                      <a:prstDash val="solid"/>
                      <a:round/>
                      <a:headEnd type="none" w="med" len="med"/>
                      <a:tailEnd type="none" w="med" len="med"/>
                    </a:lnR>
                  </a:tcPr>
                </a:tc>
                <a:tc>
                  <a:txBody>
                    <a:bodyPr/>
                    <a:lstStyle/>
                    <a:p>
                      <a:pPr algn="l" fontAlgn="ctr"/>
                      <a:r>
                        <a:rPr lang="ja-JP" altLang="en-US" sz="1100" b="0" u="none" strike="noStrike" dirty="0">
                          <a:solidFill>
                            <a:srgbClr val="000000"/>
                          </a:solidFill>
                          <a:effectLst/>
                        </a:rPr>
                        <a:t>多様な人材を活かし、その能力が最大限発揮できる機会を提供することで、イノベーションを生み出し、価値創造につなげている経営。</a:t>
                      </a:r>
                      <a:endParaRPr lang="ja-JP" altLang="en-US" sz="1100" b="0" i="0" u="none" strike="noStrike" dirty="0">
                        <a:solidFill>
                          <a:srgbClr val="000000"/>
                        </a:solidFill>
                        <a:effectLst/>
                        <a:latin typeface="+mn-ea"/>
                        <a:ea typeface="+mn-ea"/>
                      </a:endParaRPr>
                    </a:p>
                  </a:txBody>
                  <a:tcPr marL="6350" marR="6350" marT="635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extLst>
                  <a:ext uri="{0D108BD9-81ED-4DB2-BD59-A6C34878D82A}">
                    <a16:rowId xmlns:a16="http://schemas.microsoft.com/office/drawing/2014/main" val="3202641453"/>
                  </a:ext>
                </a:extLst>
              </a:tr>
              <a:tr h="531446">
                <a:tc>
                  <a:txBody>
                    <a:bodyPr/>
                    <a:lstStyle/>
                    <a:p>
                      <a:pPr algn="ctr" fontAlgn="ctr"/>
                      <a:r>
                        <a:rPr lang="ja-JP" altLang="en-US" sz="1100" b="0" i="0" u="none" strike="noStrike">
                          <a:solidFill>
                            <a:srgbClr val="000000"/>
                          </a:solidFill>
                          <a:effectLst/>
                          <a:latin typeface="+mn-ea"/>
                          <a:ea typeface="+mn-ea"/>
                        </a:rPr>
                        <a:t>ダイバーシティ</a:t>
                      </a:r>
                      <a:endParaRPr lang="ja-JP" altLang="en-US" sz="1100" b="0" i="0" u="none" strike="noStrike" dirty="0">
                        <a:solidFill>
                          <a:srgbClr val="000000"/>
                        </a:solidFill>
                        <a:effectLst/>
                        <a:latin typeface="+mn-ea"/>
                        <a:ea typeface="+mn-ea"/>
                      </a:endParaRPr>
                    </a:p>
                  </a:txBody>
                  <a:tcPr marL="6350" marR="6350" marT="6350" marB="0" anchor="ctr">
                    <a:lnR w="12700" cap="flat" cmpd="sng" algn="ctr">
                      <a:solidFill>
                        <a:schemeClr val="accent2"/>
                      </a:solidFill>
                      <a:prstDash val="solid"/>
                      <a:round/>
                      <a:headEnd type="none" w="med" len="med"/>
                      <a:tailEnd type="none" w="med" len="med"/>
                    </a:lnR>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mn-ea"/>
                          <a:ea typeface="+mn-ea"/>
                        </a:rPr>
                        <a:t>性別、年齢、人種等の属性、価値観、キャリア、働き方の意向に関係なく、経営戦略の実現に必要な多様な人材によって組織が構成されていること。</a:t>
                      </a:r>
                    </a:p>
                  </a:txBody>
                  <a:tcPr marL="6350" marR="6350" marT="635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extLst>
                  <a:ext uri="{0D108BD9-81ED-4DB2-BD59-A6C34878D82A}">
                    <a16:rowId xmlns:a16="http://schemas.microsoft.com/office/drawing/2014/main" val="4259602305"/>
                  </a:ext>
                </a:extLst>
              </a:tr>
              <a:tr h="531446">
                <a:tc>
                  <a:txBody>
                    <a:bodyPr/>
                    <a:lstStyle/>
                    <a:p>
                      <a:pPr algn="ctr" fontAlgn="ctr"/>
                      <a:r>
                        <a:rPr lang="ja-JP" altLang="en-US" sz="1100" b="0" u="none" strike="noStrike" dirty="0">
                          <a:solidFill>
                            <a:srgbClr val="000000"/>
                          </a:solidFill>
                          <a:effectLst/>
                        </a:rPr>
                        <a:t>エクイティ</a:t>
                      </a:r>
                      <a:endParaRPr lang="ja-JP" altLang="en-US" sz="1100" b="0" i="0" u="none" strike="noStrike" dirty="0">
                        <a:solidFill>
                          <a:srgbClr val="000000"/>
                        </a:solidFill>
                        <a:effectLst/>
                        <a:latin typeface="+mn-ea"/>
                        <a:ea typeface="+mn-ea"/>
                      </a:endParaRPr>
                    </a:p>
                  </a:txBody>
                  <a:tcPr marL="6350" marR="6350" marT="6350" marB="0" anchor="ctr">
                    <a:lnR w="12700" cap="flat" cmpd="sng" algn="ctr">
                      <a:solidFill>
                        <a:schemeClr val="accent2"/>
                      </a:solidFill>
                      <a:prstDash val="solid"/>
                      <a:round/>
                      <a:headEnd type="none" w="med" len="med"/>
                      <a:tailEnd type="none" w="med" len="med"/>
                    </a:lnR>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100" b="0" dirty="0">
                          <a:solidFill>
                            <a:schemeClr val="tx1"/>
                          </a:solidFill>
                        </a:rPr>
                        <a:t>一人一人が違うスタートラインに立っているという前提のもと、多様な人材が能力を十分発揮できるよう、制度や業務プロセス等において阻害される要因があればそれを是正し、適切な機会を提供し、支援すること。</a:t>
                      </a:r>
                    </a:p>
                  </a:txBody>
                  <a:tcPr marL="6350" marR="6350" marT="635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extLst>
                  <a:ext uri="{0D108BD9-81ED-4DB2-BD59-A6C34878D82A}">
                    <a16:rowId xmlns:a16="http://schemas.microsoft.com/office/drawing/2014/main" val="4136120343"/>
                  </a:ext>
                </a:extLst>
              </a:tr>
              <a:tr h="531446">
                <a:tc>
                  <a:txBody>
                    <a:bodyPr/>
                    <a:lstStyle/>
                    <a:p>
                      <a:pPr algn="ctr" fontAlgn="ctr"/>
                      <a:r>
                        <a:rPr lang="ja-JP" altLang="en-US" sz="1100" b="0" u="none" strike="noStrike" dirty="0">
                          <a:solidFill>
                            <a:srgbClr val="000000"/>
                          </a:solidFill>
                          <a:effectLst/>
                        </a:rPr>
                        <a:t>インクルージョン</a:t>
                      </a:r>
                      <a:endParaRPr lang="ja-JP" altLang="en-US" sz="1100" b="0" i="0" u="none" strike="noStrike" dirty="0">
                        <a:solidFill>
                          <a:srgbClr val="000000"/>
                        </a:solidFill>
                        <a:effectLst/>
                        <a:latin typeface="+mn-ea"/>
                        <a:ea typeface="+mn-ea"/>
                      </a:endParaRPr>
                    </a:p>
                  </a:txBody>
                  <a:tcPr marL="6350" marR="6350" marT="6350" marB="0" anchor="ctr">
                    <a:lnR w="12700" cap="flat" cmpd="sng" algn="ctr">
                      <a:solidFill>
                        <a:schemeClr val="accent2"/>
                      </a:solidFill>
                      <a:prstDash val="solid"/>
                      <a:round/>
                      <a:headEnd type="none" w="med" len="med"/>
                      <a:tailEnd type="none" w="med" len="med"/>
                    </a:lnR>
                  </a:tcPr>
                </a:tc>
                <a:tc>
                  <a:txBody>
                    <a:bodyPr/>
                    <a:lstStyle/>
                    <a:p>
                      <a:pPr algn="l" fontAlgn="ctr"/>
                      <a:r>
                        <a:rPr lang="ja-JP" altLang="ja-JP" sz="1100" kern="100" dirty="0">
                          <a:solidFill>
                            <a:schemeClr val="tx1"/>
                          </a:solidFill>
                          <a:effectLst/>
                          <a:latin typeface="+mn-ea"/>
                          <a:cs typeface="Times New Roman" panose="02020603050405020304" pitchFamily="18" charset="0"/>
                        </a:rPr>
                        <a:t>一人ひとりが「職場で尊重されたメンバーとして扱われている」と感じ、</a:t>
                      </a:r>
                      <a:r>
                        <a:rPr lang="ja-JP" altLang="en-US" sz="1100" kern="100" dirty="0">
                          <a:solidFill>
                            <a:schemeClr val="tx1"/>
                          </a:solidFill>
                          <a:effectLst/>
                          <a:latin typeface="+mn-ea"/>
                          <a:cs typeface="Times New Roman" panose="02020603050405020304" pitchFamily="18" charset="0"/>
                        </a:rPr>
                        <a:t>その能力を十分に発揮して</a:t>
                      </a:r>
                      <a:r>
                        <a:rPr lang="ja-JP" altLang="ja-JP" sz="1100" kern="100" dirty="0">
                          <a:solidFill>
                            <a:schemeClr val="tx1"/>
                          </a:solidFill>
                          <a:effectLst/>
                          <a:latin typeface="+mn-ea"/>
                          <a:cs typeface="Times New Roman" panose="02020603050405020304" pitchFamily="18" charset="0"/>
                        </a:rPr>
                        <a:t>組織に貢献できている</a:t>
                      </a:r>
                      <a:r>
                        <a:rPr lang="ja-JP" altLang="en-US" sz="1100" kern="100" dirty="0">
                          <a:solidFill>
                            <a:schemeClr val="tx1"/>
                          </a:solidFill>
                          <a:effectLst/>
                          <a:latin typeface="+mn-ea"/>
                          <a:cs typeface="Times New Roman" panose="02020603050405020304" pitchFamily="18" charset="0"/>
                        </a:rPr>
                        <a:t>と実感している</a:t>
                      </a:r>
                      <a:r>
                        <a:rPr lang="ja-JP" altLang="ja-JP" sz="1100" kern="100" dirty="0">
                          <a:solidFill>
                            <a:schemeClr val="tx1"/>
                          </a:solidFill>
                          <a:effectLst/>
                          <a:latin typeface="+mn-ea"/>
                          <a:cs typeface="Times New Roman" panose="02020603050405020304" pitchFamily="18" charset="0"/>
                        </a:rPr>
                        <a:t>状態</a:t>
                      </a:r>
                      <a:r>
                        <a:rPr lang="ja-JP" altLang="en-US" sz="1100" kern="100" dirty="0">
                          <a:solidFill>
                            <a:schemeClr val="tx1"/>
                          </a:solidFill>
                          <a:effectLst/>
                          <a:latin typeface="+mn-ea"/>
                          <a:cs typeface="Times New Roman" panose="02020603050405020304" pitchFamily="18" charset="0"/>
                        </a:rPr>
                        <a:t>。</a:t>
                      </a:r>
                      <a:endParaRPr lang="ja-JP" altLang="en-US" sz="1100" b="0" i="0" u="none" strike="noStrike" dirty="0">
                        <a:solidFill>
                          <a:schemeClr val="tx1"/>
                        </a:solidFill>
                        <a:effectLst/>
                        <a:latin typeface="+mn-ea"/>
                        <a:ea typeface="+mn-ea"/>
                      </a:endParaRPr>
                    </a:p>
                  </a:txBody>
                  <a:tcPr marL="6350" marR="6350" marT="635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extLst>
                  <a:ext uri="{0D108BD9-81ED-4DB2-BD59-A6C34878D82A}">
                    <a16:rowId xmlns:a16="http://schemas.microsoft.com/office/drawing/2014/main" val="2949848456"/>
                  </a:ext>
                </a:extLst>
              </a:tr>
              <a:tr h="531446">
                <a:tc>
                  <a:txBody>
                    <a:bodyPr/>
                    <a:lstStyle/>
                    <a:p>
                      <a:pPr algn="ctr" fontAlgn="ctr"/>
                      <a:r>
                        <a:rPr lang="en-US" sz="1100" b="0" u="none" strike="noStrike" dirty="0">
                          <a:solidFill>
                            <a:srgbClr val="000000"/>
                          </a:solidFill>
                          <a:effectLst/>
                        </a:rPr>
                        <a:t>DEI</a:t>
                      </a:r>
                      <a:endParaRPr lang="en-US" sz="1100" b="0" i="0" u="none" strike="noStrike" dirty="0">
                        <a:solidFill>
                          <a:srgbClr val="000000"/>
                        </a:solidFill>
                        <a:effectLst/>
                        <a:latin typeface="+mn-ea"/>
                        <a:ea typeface="+mn-ea"/>
                      </a:endParaRPr>
                    </a:p>
                  </a:txBody>
                  <a:tcPr marL="6350" marR="6350" marT="6350" marB="0" anchor="ctr">
                    <a:lnR w="12700" cap="flat" cmpd="sng" algn="ctr">
                      <a:solidFill>
                        <a:schemeClr val="accent2"/>
                      </a:solidFill>
                      <a:prstDash val="solid"/>
                      <a:round/>
                      <a:headEnd type="none" w="med" len="med"/>
                      <a:tailEnd type="none" w="med" len="med"/>
                    </a:lnR>
                  </a:tcPr>
                </a:tc>
                <a:tc>
                  <a:txBody>
                    <a:bodyPr/>
                    <a:lstStyle/>
                    <a:p>
                      <a:pPr algn="l" fontAlgn="ctr"/>
                      <a:r>
                        <a:rPr lang="ja-JP" altLang="en-US" sz="1100" b="0" i="0" u="none" strike="noStrike" dirty="0">
                          <a:solidFill>
                            <a:schemeClr val="tx1"/>
                          </a:solidFill>
                          <a:effectLst/>
                          <a:latin typeface="+mn-ea"/>
                          <a:ea typeface="+mn-ea"/>
                        </a:rPr>
                        <a:t>ダイバーシティ</a:t>
                      </a:r>
                      <a:r>
                        <a:rPr lang="en-US" altLang="ja-JP" sz="1100" b="0" i="0" u="none" strike="noStrike" dirty="0">
                          <a:solidFill>
                            <a:schemeClr val="tx1"/>
                          </a:solidFill>
                          <a:effectLst/>
                          <a:latin typeface="+mn-ea"/>
                          <a:ea typeface="+mn-ea"/>
                        </a:rPr>
                        <a:t>(Diversity)</a:t>
                      </a:r>
                      <a:r>
                        <a:rPr lang="ja-JP" altLang="en-US" sz="1100" b="0" i="0" u="none" strike="noStrike" dirty="0">
                          <a:solidFill>
                            <a:schemeClr val="tx1"/>
                          </a:solidFill>
                          <a:effectLst/>
                          <a:latin typeface="+mn-ea"/>
                          <a:ea typeface="+mn-ea"/>
                        </a:rPr>
                        <a:t>・エクイティ</a:t>
                      </a:r>
                      <a:r>
                        <a:rPr lang="en-US" altLang="ja-JP" sz="1100" b="0" i="0" u="none" strike="noStrike" dirty="0">
                          <a:solidFill>
                            <a:schemeClr val="tx1"/>
                          </a:solidFill>
                          <a:effectLst/>
                          <a:latin typeface="+mn-ea"/>
                          <a:ea typeface="+mn-ea"/>
                        </a:rPr>
                        <a:t>(Equity)</a:t>
                      </a:r>
                      <a:r>
                        <a:rPr lang="ja-JP" altLang="en-US" sz="1100" b="0" i="0" u="none" strike="noStrike" dirty="0">
                          <a:solidFill>
                            <a:schemeClr val="tx1"/>
                          </a:solidFill>
                          <a:effectLst/>
                          <a:latin typeface="+mn-ea"/>
                          <a:ea typeface="+mn-ea"/>
                        </a:rPr>
                        <a:t>・インクルージョン</a:t>
                      </a:r>
                      <a:r>
                        <a:rPr lang="en-US" altLang="ja-JP" sz="1100" b="0" i="0" u="none" strike="noStrike" dirty="0">
                          <a:solidFill>
                            <a:schemeClr val="tx1"/>
                          </a:solidFill>
                          <a:effectLst/>
                          <a:latin typeface="+mn-ea"/>
                          <a:ea typeface="+mn-ea"/>
                        </a:rPr>
                        <a:t>(Inclusion)</a:t>
                      </a:r>
                      <a:r>
                        <a:rPr lang="ja-JP" altLang="en-US" sz="1100" b="0" i="0" u="none" strike="noStrike" dirty="0">
                          <a:solidFill>
                            <a:schemeClr val="tx1"/>
                          </a:solidFill>
                          <a:effectLst/>
                          <a:latin typeface="+mn-ea"/>
                          <a:ea typeface="+mn-ea"/>
                        </a:rPr>
                        <a:t>の総称。</a:t>
                      </a:r>
                      <a:endParaRPr lang="en-US" sz="1100" b="0" i="0" u="none" strike="noStrike" dirty="0">
                        <a:solidFill>
                          <a:schemeClr val="tx1"/>
                        </a:solidFill>
                        <a:effectLst/>
                        <a:latin typeface="+mn-ea"/>
                        <a:ea typeface="+mn-ea"/>
                      </a:endParaRPr>
                    </a:p>
                  </a:txBody>
                  <a:tcPr marL="6350" marR="6350" marT="635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extLst>
                  <a:ext uri="{0D108BD9-81ED-4DB2-BD59-A6C34878D82A}">
                    <a16:rowId xmlns:a16="http://schemas.microsoft.com/office/drawing/2014/main" val="759587400"/>
                  </a:ext>
                </a:extLst>
              </a:tr>
              <a:tr h="531446">
                <a:tc>
                  <a:txBody>
                    <a:bodyPr/>
                    <a:lstStyle/>
                    <a:p>
                      <a:pPr algn="ctr" fontAlgn="ctr"/>
                      <a:r>
                        <a:rPr lang="en-US" sz="1100" b="0" u="none" strike="noStrike" dirty="0">
                          <a:solidFill>
                            <a:srgbClr val="000000"/>
                          </a:solidFill>
                          <a:effectLst/>
                        </a:rPr>
                        <a:t>VISION</a:t>
                      </a:r>
                      <a:endParaRPr lang="en-US" sz="1100" b="0" i="0" u="none" strike="noStrike" dirty="0">
                        <a:solidFill>
                          <a:srgbClr val="000000"/>
                        </a:solidFill>
                        <a:effectLst/>
                        <a:latin typeface="+mn-ea"/>
                        <a:ea typeface="+mn-ea"/>
                      </a:endParaRPr>
                    </a:p>
                  </a:txBody>
                  <a:tcPr marL="6350" marR="6350" marT="6350" marB="0" anchor="ctr">
                    <a:lnR w="12700" cap="flat" cmpd="sng" algn="ctr">
                      <a:solidFill>
                        <a:schemeClr val="accent2"/>
                      </a:solidFill>
                      <a:prstDash val="solid"/>
                      <a:round/>
                      <a:headEnd type="none" w="med" len="med"/>
                      <a:tailEnd type="none" w="med" len="med"/>
                    </a:lnR>
                  </a:tcPr>
                </a:tc>
                <a:tc>
                  <a:txBody>
                    <a:bodyPr/>
                    <a:lstStyle/>
                    <a:p>
                      <a:pPr algn="l" fontAlgn="ctr"/>
                      <a:r>
                        <a:rPr lang="ja-JP" altLang="en-US" sz="1100" b="0" u="none" strike="noStrike" dirty="0">
                          <a:solidFill>
                            <a:schemeClr val="tx1"/>
                          </a:solidFill>
                          <a:effectLst/>
                        </a:rPr>
                        <a:t>目指す組織像。コンパス上では、自社がダイバーシティ経営を通じて実現したい</a:t>
                      </a:r>
                      <a:r>
                        <a:rPr lang="en-US" altLang="ja-JP" sz="1100" b="0" u="none" strike="noStrike" dirty="0">
                          <a:solidFill>
                            <a:schemeClr val="tx1"/>
                          </a:solidFill>
                          <a:effectLst/>
                        </a:rPr>
                        <a:t>VISION</a:t>
                      </a:r>
                      <a:r>
                        <a:rPr lang="ja-JP" altLang="en-US" sz="1100" b="0" u="none" strike="noStrike" dirty="0">
                          <a:solidFill>
                            <a:schemeClr val="tx1"/>
                          </a:solidFill>
                          <a:effectLst/>
                        </a:rPr>
                        <a:t>に差し替えていただくことを想定。</a:t>
                      </a:r>
                      <a:endParaRPr lang="ja-JP" altLang="en-US" sz="1100" b="0" i="0" u="none" strike="noStrike" dirty="0">
                        <a:solidFill>
                          <a:schemeClr val="tx1"/>
                        </a:solidFill>
                        <a:effectLst/>
                        <a:latin typeface="+mn-ea"/>
                        <a:ea typeface="+mn-ea"/>
                      </a:endParaRPr>
                    </a:p>
                  </a:txBody>
                  <a:tcPr marL="6350" marR="6350" marT="635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extLst>
                  <a:ext uri="{0D108BD9-81ED-4DB2-BD59-A6C34878D82A}">
                    <a16:rowId xmlns:a16="http://schemas.microsoft.com/office/drawing/2014/main" val="2299782425"/>
                  </a:ext>
                </a:extLst>
              </a:tr>
              <a:tr h="531446">
                <a:tc>
                  <a:txBody>
                    <a:bodyPr/>
                    <a:lstStyle/>
                    <a:p>
                      <a:pPr algn="ctr" fontAlgn="ctr"/>
                      <a:r>
                        <a:rPr lang="en-US" sz="1100" b="0" u="none" strike="noStrike" dirty="0">
                          <a:solidFill>
                            <a:srgbClr val="000000"/>
                          </a:solidFill>
                          <a:effectLst/>
                        </a:rPr>
                        <a:t>MISSION</a:t>
                      </a:r>
                      <a:endParaRPr lang="en-US" sz="1100" b="0" i="0" u="none" strike="noStrike" dirty="0">
                        <a:solidFill>
                          <a:srgbClr val="000000"/>
                        </a:solidFill>
                        <a:effectLst/>
                        <a:latin typeface="+mn-ea"/>
                        <a:ea typeface="+mn-ea"/>
                      </a:endParaRPr>
                    </a:p>
                  </a:txBody>
                  <a:tcPr marL="6350" marR="6350" marT="6350" marB="0" anchor="ctr">
                    <a:lnR w="12700" cap="flat" cmpd="sng" algn="ctr">
                      <a:solidFill>
                        <a:schemeClr val="accent2"/>
                      </a:solidFill>
                      <a:prstDash val="solid"/>
                      <a:round/>
                      <a:headEnd type="none" w="med" len="med"/>
                      <a:tailEnd type="none" w="med" len="med"/>
                    </a:lnR>
                  </a:tcPr>
                </a:tc>
                <a:tc>
                  <a:txBody>
                    <a:bodyPr/>
                    <a:lstStyle/>
                    <a:p>
                      <a:pPr algn="l" fontAlgn="ctr"/>
                      <a:r>
                        <a:rPr lang="en-US" altLang="ja-JP" sz="1100" b="0" u="none" strike="noStrike" dirty="0">
                          <a:solidFill>
                            <a:schemeClr val="tx1"/>
                          </a:solidFill>
                          <a:effectLst/>
                        </a:rPr>
                        <a:t>VISION</a:t>
                      </a:r>
                      <a:r>
                        <a:rPr lang="ja-JP" altLang="en-US" sz="1100" b="0" u="none" strike="noStrike" dirty="0">
                          <a:solidFill>
                            <a:schemeClr val="tx1"/>
                          </a:solidFill>
                          <a:effectLst/>
                        </a:rPr>
                        <a:t>を実現するために果たすべき使命や任務。コンパス上では、ダイバーシティ経営を推進する上で組織</a:t>
                      </a:r>
                      <a:r>
                        <a:rPr lang="en-US" altLang="ja-JP" sz="1100" b="0" u="none" strike="noStrike" dirty="0">
                          <a:solidFill>
                            <a:schemeClr val="tx1"/>
                          </a:solidFill>
                          <a:effectLst/>
                        </a:rPr>
                        <a:t>/</a:t>
                      </a:r>
                      <a:r>
                        <a:rPr lang="ja-JP" altLang="en-US" sz="1100" b="0" u="none" strike="noStrike" dirty="0">
                          <a:solidFill>
                            <a:schemeClr val="tx1"/>
                          </a:solidFill>
                          <a:effectLst/>
                        </a:rPr>
                        <a:t>個人それぞれの面で成し遂げたいことを記載。</a:t>
                      </a:r>
                      <a:endParaRPr lang="ja-JP" altLang="en-US" sz="1100" b="0" i="0" u="none" strike="noStrike" dirty="0">
                        <a:solidFill>
                          <a:schemeClr val="tx1"/>
                        </a:solidFill>
                        <a:effectLst/>
                        <a:latin typeface="+mn-ea"/>
                        <a:ea typeface="+mn-ea"/>
                      </a:endParaRPr>
                    </a:p>
                  </a:txBody>
                  <a:tcPr marL="6350" marR="6350" marT="635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extLst>
                  <a:ext uri="{0D108BD9-81ED-4DB2-BD59-A6C34878D82A}">
                    <a16:rowId xmlns:a16="http://schemas.microsoft.com/office/drawing/2014/main" val="1298400651"/>
                  </a:ext>
                </a:extLst>
              </a:tr>
              <a:tr h="454202">
                <a:tc>
                  <a:txBody>
                    <a:bodyPr/>
                    <a:lstStyle/>
                    <a:p>
                      <a:pPr algn="ctr" fontAlgn="ctr"/>
                      <a:r>
                        <a:rPr lang="en-US" sz="1100" b="0" u="none" strike="noStrike" dirty="0">
                          <a:solidFill>
                            <a:srgbClr val="000000"/>
                          </a:solidFill>
                          <a:effectLst/>
                        </a:rPr>
                        <a:t>WILL</a:t>
                      </a:r>
                      <a:endParaRPr lang="en-US" sz="1100" b="0" i="0" u="none" strike="noStrike" dirty="0">
                        <a:solidFill>
                          <a:srgbClr val="000000"/>
                        </a:solidFill>
                        <a:effectLst/>
                        <a:latin typeface="+mn-ea"/>
                        <a:ea typeface="+mn-ea"/>
                      </a:endParaRPr>
                    </a:p>
                  </a:txBody>
                  <a:tcPr marL="6350" marR="6350" marT="6350" marB="0" anchor="ctr">
                    <a:lnR w="12700" cap="flat" cmpd="sng" algn="ctr">
                      <a:solidFill>
                        <a:schemeClr val="accent2"/>
                      </a:solidFill>
                      <a:prstDash val="solid"/>
                      <a:round/>
                      <a:headEnd type="none" w="med" len="med"/>
                      <a:tailEnd type="none" w="med" len="med"/>
                    </a:lnR>
                  </a:tcPr>
                </a:tc>
                <a:tc>
                  <a:txBody>
                    <a:bodyPr/>
                    <a:lstStyle/>
                    <a:p>
                      <a:pPr algn="l" fontAlgn="ctr"/>
                      <a:r>
                        <a:rPr lang="ja-JP" altLang="en-US" sz="1100" b="0" u="none" strike="noStrike" dirty="0">
                          <a:solidFill>
                            <a:schemeClr val="tx1"/>
                          </a:solidFill>
                          <a:effectLst/>
                        </a:rPr>
                        <a:t>多様な個それぞれの意思の追及。コンパス上では、個人の</a:t>
                      </a:r>
                      <a:r>
                        <a:rPr lang="en-US" altLang="ja-JP" sz="1100" b="0" u="none" strike="noStrike" dirty="0">
                          <a:solidFill>
                            <a:schemeClr val="tx1"/>
                          </a:solidFill>
                          <a:effectLst/>
                        </a:rPr>
                        <a:t>MISSION</a:t>
                      </a:r>
                      <a:r>
                        <a:rPr lang="ja-JP" altLang="en-US" sz="1100" b="0" u="none" strike="noStrike" dirty="0">
                          <a:solidFill>
                            <a:schemeClr val="tx1"/>
                          </a:solidFill>
                          <a:effectLst/>
                        </a:rPr>
                        <a:t>として、その人らしく活躍するための障壁を取り除くための行動指針のひとつとして定義。</a:t>
                      </a:r>
                      <a:endParaRPr lang="en-US" altLang="ja-JP" sz="1100" b="0" u="none" strike="noStrike" dirty="0">
                        <a:solidFill>
                          <a:schemeClr val="tx1"/>
                        </a:solidFill>
                        <a:effectLst/>
                      </a:endParaRPr>
                    </a:p>
                  </a:txBody>
                  <a:tcPr marL="6350" marR="6350" marT="635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extLst>
                  <a:ext uri="{0D108BD9-81ED-4DB2-BD59-A6C34878D82A}">
                    <a16:rowId xmlns:a16="http://schemas.microsoft.com/office/drawing/2014/main" val="1838877955"/>
                  </a:ext>
                </a:extLst>
              </a:tr>
            </a:tbl>
          </a:graphicData>
        </a:graphic>
      </p:graphicFrame>
    </p:spTree>
    <p:extLst>
      <p:ext uri="{BB962C8B-B14F-4D97-AF65-F5344CB8AC3E}">
        <p14:creationId xmlns:p14="http://schemas.microsoft.com/office/powerpoint/2010/main" val="526169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58D98282-D0BD-D2EB-02BC-340A738BB7CD}"/>
              </a:ext>
            </a:extLst>
          </p:cNvPr>
          <p:cNvSpPr>
            <a:spLocks noGrp="1"/>
          </p:cNvSpPr>
          <p:nvPr>
            <p:ph type="title"/>
          </p:nvPr>
        </p:nvSpPr>
        <p:spPr>
          <a:xfrm>
            <a:off x="521801" y="2002635"/>
            <a:ext cx="8340188" cy="2852737"/>
          </a:xfrm>
        </p:spPr>
        <p:txBody>
          <a:bodyPr>
            <a:normAutofit/>
          </a:bodyPr>
          <a:lstStyle/>
          <a:p>
            <a:r>
              <a:rPr lang="ja-JP" altLang="en-US" sz="2800" dirty="0"/>
              <a:t>ワークショップ実施の背景</a:t>
            </a:r>
          </a:p>
        </p:txBody>
      </p:sp>
      <p:sp>
        <p:nvSpPr>
          <p:cNvPr id="2" name="スライド番号プレースホルダー 1">
            <a:extLst>
              <a:ext uri="{FF2B5EF4-FFF2-40B4-BE49-F238E27FC236}">
                <a16:creationId xmlns:a16="http://schemas.microsoft.com/office/drawing/2014/main" id="{26242792-BCC1-2AE1-F8C4-519A0C133AD7}"/>
              </a:ext>
            </a:extLst>
          </p:cNvPr>
          <p:cNvSpPr>
            <a:spLocks noGrp="1"/>
          </p:cNvSpPr>
          <p:nvPr>
            <p:ph type="sldNum" sz="quarter" idx="12"/>
          </p:nvPr>
        </p:nvSpPr>
        <p:spPr/>
        <p:txBody>
          <a:bodyPr/>
          <a:lstStyle/>
          <a:p>
            <a:fld id="{02E45039-E5C2-423C-A0A7-3C781C43C11A}" type="slidenum">
              <a:rPr kumimoji="1" lang="ja-JP" altLang="en-US" smtClean="0"/>
              <a:t>2</a:t>
            </a:fld>
            <a:endParaRPr kumimoji="1" lang="ja-JP" altLang="en-US"/>
          </a:p>
        </p:txBody>
      </p:sp>
    </p:spTree>
    <p:extLst>
      <p:ext uri="{BB962C8B-B14F-4D97-AF65-F5344CB8AC3E}">
        <p14:creationId xmlns:p14="http://schemas.microsoft.com/office/powerpoint/2010/main" val="1544969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08368D-019C-4990-09D6-E0C92981507C}"/>
              </a:ext>
            </a:extLst>
          </p:cNvPr>
          <p:cNvSpPr>
            <a:spLocks noGrp="1"/>
          </p:cNvSpPr>
          <p:nvPr>
            <p:ph type="title"/>
          </p:nvPr>
        </p:nvSpPr>
        <p:spPr>
          <a:xfrm>
            <a:off x="468313" y="134652"/>
            <a:ext cx="7886700" cy="994172"/>
          </a:xfrm>
        </p:spPr>
        <p:txBody>
          <a:bodyPr>
            <a:normAutofit/>
          </a:bodyPr>
          <a:lstStyle/>
          <a:p>
            <a:r>
              <a:rPr lang="ja-JP" altLang="en-US" sz="2400" dirty="0"/>
              <a:t>「ダイバーシティ経営」はイノベーションに必要不可欠</a:t>
            </a:r>
          </a:p>
        </p:txBody>
      </p:sp>
      <p:grpSp>
        <p:nvGrpSpPr>
          <p:cNvPr id="45" name="グループ化 44">
            <a:extLst>
              <a:ext uri="{FF2B5EF4-FFF2-40B4-BE49-F238E27FC236}">
                <a16:creationId xmlns:a16="http://schemas.microsoft.com/office/drawing/2014/main" id="{52622288-D3EC-F7E4-A9A0-87FA17F7FE35}"/>
              </a:ext>
            </a:extLst>
          </p:cNvPr>
          <p:cNvGrpSpPr/>
          <p:nvPr/>
        </p:nvGrpSpPr>
        <p:grpSpPr>
          <a:xfrm>
            <a:off x="474264" y="1575709"/>
            <a:ext cx="8398671" cy="4695371"/>
            <a:chOff x="-69017" y="1678383"/>
            <a:chExt cx="9209100" cy="5867162"/>
          </a:xfrm>
        </p:grpSpPr>
        <p:sp>
          <p:nvSpPr>
            <p:cNvPr id="25" name="テキスト プレースホルダー 7">
              <a:extLst>
                <a:ext uri="{FF2B5EF4-FFF2-40B4-BE49-F238E27FC236}">
                  <a16:creationId xmlns:a16="http://schemas.microsoft.com/office/drawing/2014/main" id="{AB4C5950-0D44-9A36-1BC0-9B1E6DBEEDFF}"/>
                </a:ext>
              </a:extLst>
            </p:cNvPr>
            <p:cNvSpPr txBox="1">
              <a:spLocks/>
            </p:cNvSpPr>
            <p:nvPr/>
          </p:nvSpPr>
          <p:spPr>
            <a:xfrm>
              <a:off x="0" y="1678383"/>
              <a:ext cx="9140082" cy="688186"/>
            </a:xfrm>
            <a:prstGeom prst="rect">
              <a:avLst/>
            </a:prstGeom>
            <a:solidFill>
              <a:schemeClr val="bg2"/>
            </a:solidFill>
            <a:ln>
              <a:noFill/>
            </a:ln>
          </p:spPr>
          <p:txBody>
            <a:bodyPr vert="horz" wrap="square" lIns="216000" tIns="108000" rIns="216000" bIns="108000" rtlCol="0" anchor="t" anchorCtr="0">
              <a:noAutofit/>
            </a:bodyPr>
            <a:lstStyle>
              <a:defPPr>
                <a:defRPr lang="ja-JP"/>
              </a:defPPr>
              <a:lvl1pPr marL="342900" indent="-342900">
                <a:spcBef>
                  <a:spcPts val="400"/>
                </a:spcBef>
                <a:spcAft>
                  <a:spcPts val="600"/>
                </a:spcAft>
                <a:buClr>
                  <a:srgbClr val="002060"/>
                </a:buClr>
                <a:buFont typeface="Wingdings" panose="05000000000000000000" pitchFamily="2" charset="2"/>
                <a:buChar char="l"/>
                <a:defRPr kumimoji="0" sz="1600">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ts val="600"/>
                </a:spcBef>
                <a:spcAft>
                  <a:spcPts val="600"/>
                </a:spcAft>
                <a:buFont typeface="Arial" pitchFamily="34" charset="0"/>
                <a:buChar char="–"/>
                <a:defRPr sz="1400">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ts val="600"/>
                </a:spcBef>
                <a:spcAft>
                  <a:spcPts val="600"/>
                </a:spcAft>
                <a:buFont typeface="Arial" pitchFamily="34" charset="0"/>
                <a:buChar char="•"/>
                <a:defRPr sz="1050">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itchFamily="34" charset="0"/>
                <a:buChar char="–"/>
                <a:defRPr sz="2000">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itchFamily="34" charset="0"/>
                <a:buChar char="»"/>
                <a:defRPr sz="2000">
                  <a:latin typeface="Meiryo UI" panose="020B0604030504040204" pitchFamily="50" charset="-128"/>
                  <a:ea typeface="Meiryo UI" panose="020B0604030504040204" pitchFamily="50" charset="-128"/>
                  <a:cs typeface="Meiryo UI" panose="020B0604030504040204" pitchFamily="50" charset="-128"/>
                </a:defRPr>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pPr marL="165585"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effectLst/>
                  <a:uLnTx/>
                  <a:uFillTx/>
                  <a:latin typeface="+mj-ea"/>
                  <a:ea typeface="+mj-ea"/>
                  <a:cs typeface="+mn-cs"/>
                </a:rPr>
                <a:t>「ダイバーシティ経営」：</a:t>
              </a:r>
              <a:r>
                <a:rPr kumimoji="1" lang="ja-JP" altLang="en-US" sz="1200" b="1" i="0" u="sng" strike="noStrike" kern="1200" cap="none" spc="0" normalizeH="0" baseline="0" noProof="0">
                  <a:ln>
                    <a:noFill/>
                  </a:ln>
                  <a:effectLst/>
                  <a:uLnTx/>
                  <a:uFillTx/>
                  <a:latin typeface="+mj-ea"/>
                  <a:ea typeface="+mj-ea"/>
                  <a:cs typeface="+mn-cs"/>
                </a:rPr>
                <a:t>多様な人材</a:t>
              </a:r>
              <a:r>
                <a:rPr kumimoji="1" lang="ja-JP" altLang="en-US" sz="1200" b="0" i="0" u="none" strike="noStrike" kern="1200" cap="none" spc="0" normalizeH="0" baseline="0" noProof="0">
                  <a:ln>
                    <a:noFill/>
                  </a:ln>
                  <a:effectLst/>
                  <a:uLnTx/>
                  <a:uFillTx/>
                  <a:latin typeface="+mj-ea"/>
                  <a:ea typeface="+mj-ea"/>
                  <a:cs typeface="+mn-cs"/>
                </a:rPr>
                <a:t>を活かし、その</a:t>
              </a:r>
              <a:r>
                <a:rPr kumimoji="1" lang="ja-JP" altLang="en-US" sz="1200" b="1" i="0" u="sng" strike="noStrike" kern="1200" cap="none" spc="0" normalizeH="0" baseline="0" noProof="0">
                  <a:ln>
                    <a:noFill/>
                  </a:ln>
                  <a:effectLst/>
                  <a:uLnTx/>
                  <a:uFillTx/>
                  <a:latin typeface="+mj-ea"/>
                  <a:ea typeface="+mj-ea"/>
                  <a:cs typeface="+mn-cs"/>
                </a:rPr>
                <a:t>能力</a:t>
              </a:r>
              <a:r>
                <a:rPr kumimoji="1" lang="ja-JP" altLang="en-US" sz="1200" b="0" i="0" u="none" strike="noStrike" kern="1200" cap="none" spc="0" normalizeH="0" baseline="0" noProof="0">
                  <a:ln>
                    <a:noFill/>
                  </a:ln>
                  <a:effectLst/>
                  <a:uLnTx/>
                  <a:uFillTx/>
                  <a:latin typeface="+mj-ea"/>
                  <a:ea typeface="+mj-ea"/>
                  <a:cs typeface="+mn-cs"/>
                </a:rPr>
                <a:t>が最大限発揮できる機会を提供することで、</a:t>
              </a:r>
              <a:br>
                <a:rPr kumimoji="1" lang="en-US" altLang="ja-JP" sz="1200" b="0" i="0" u="none" strike="noStrike" kern="1200" cap="none" spc="0" normalizeH="0" baseline="0" noProof="0">
                  <a:ln>
                    <a:noFill/>
                  </a:ln>
                  <a:effectLst/>
                  <a:uLnTx/>
                  <a:uFillTx/>
                  <a:latin typeface="+mj-ea"/>
                  <a:ea typeface="+mj-ea"/>
                  <a:cs typeface="+mn-cs"/>
                </a:rPr>
              </a:br>
              <a:r>
                <a:rPr kumimoji="1" lang="ja-JP" altLang="en-US" sz="1200" b="1" i="0" u="sng" strike="noStrike" kern="1200" cap="none" spc="0" normalizeH="0" baseline="0" noProof="0">
                  <a:ln>
                    <a:noFill/>
                  </a:ln>
                  <a:effectLst/>
                  <a:uLnTx/>
                  <a:uFillTx/>
                  <a:latin typeface="+mj-ea"/>
                  <a:ea typeface="+mj-ea"/>
                  <a:cs typeface="+mn-cs"/>
                </a:rPr>
                <a:t>イノベーションを生み出し、価値創造につなげている経営</a:t>
              </a:r>
              <a:endParaRPr kumimoji="0" lang="en-US" altLang="ja-JP" sz="1200" b="0" i="0" u="none" strike="noStrike" kern="1200" cap="none" spc="0" normalizeH="0" baseline="0" noProof="0">
                <a:ln>
                  <a:noFill/>
                </a:ln>
                <a:effectLst/>
                <a:uLnTx/>
                <a:uFillTx/>
                <a:latin typeface="+mj-ea"/>
                <a:ea typeface="+mj-ea"/>
              </a:endParaRPr>
            </a:p>
          </p:txBody>
        </p:sp>
        <p:sp>
          <p:nvSpPr>
            <p:cNvPr id="26" name="テキスト ボックス 25">
              <a:extLst>
                <a:ext uri="{FF2B5EF4-FFF2-40B4-BE49-F238E27FC236}">
                  <a16:creationId xmlns:a16="http://schemas.microsoft.com/office/drawing/2014/main" id="{A1D2A95A-42E8-1F42-4C34-CEE197846B65}"/>
                </a:ext>
              </a:extLst>
            </p:cNvPr>
            <p:cNvSpPr txBox="1"/>
            <p:nvPr/>
          </p:nvSpPr>
          <p:spPr bwMode="auto">
            <a:xfrm>
              <a:off x="-69017" y="2539975"/>
              <a:ext cx="8648521" cy="1569660"/>
            </a:xfrm>
            <a:prstGeom prst="rect">
              <a:avLst/>
            </a:prstGeom>
            <a:noFill/>
            <a:ln w="9525">
              <a:noFill/>
              <a:miter lim="800000"/>
              <a:headEnd/>
              <a:tailEnd/>
            </a:ln>
          </p:spPr>
          <p:txBody>
            <a:bodyPr wrap="none" rtlCol="0" anchor="ctr" anchorCtr="0">
              <a:spAutoFit/>
            </a:bodyPr>
            <a:lstStyle/>
            <a:p>
              <a:pPr algn="l"/>
              <a:r>
                <a:rPr lang="ja-JP" altLang="en-US" sz="1200" b="1">
                  <a:latin typeface="+mj-ea"/>
                  <a:ea typeface="+mj-ea"/>
                </a:rPr>
                <a:t>「多様な人材」：</a:t>
              </a:r>
              <a:endParaRPr lang="en-US" altLang="ja-JP" sz="1200" b="1">
                <a:latin typeface="+mj-ea"/>
                <a:ea typeface="+mj-ea"/>
              </a:endParaRPr>
            </a:p>
            <a:p>
              <a:r>
                <a:rPr kumimoji="1" lang="ja-JP" altLang="en-US" sz="1200" i="0" u="none" strike="noStrike" kern="1200" cap="none" spc="0" normalizeH="0" baseline="0" noProof="0">
                  <a:ln>
                    <a:noFill/>
                  </a:ln>
                  <a:effectLst/>
                  <a:uLnTx/>
                  <a:uFillTx/>
                  <a:latin typeface="+mj-ea"/>
                  <a:ea typeface="+mj-ea"/>
                  <a:cs typeface="+mn-cs"/>
                </a:rPr>
                <a:t>　　性別、年齢、人種や国籍、障がいの有無、性的指向、宗教・信条、価値観などの多様性だけでなく、</a:t>
              </a:r>
              <a:br>
                <a:rPr kumimoji="1" lang="en-US" altLang="ja-JP" sz="1200" i="0" u="none" strike="noStrike" kern="1200" cap="none" spc="0" normalizeH="0" baseline="0" noProof="0">
                  <a:ln>
                    <a:noFill/>
                  </a:ln>
                  <a:effectLst/>
                  <a:uLnTx/>
                  <a:uFillTx/>
                  <a:latin typeface="+mj-ea"/>
                  <a:ea typeface="+mj-ea"/>
                  <a:cs typeface="+mn-cs"/>
                </a:rPr>
              </a:br>
              <a:r>
                <a:rPr kumimoji="1" lang="ja-JP" altLang="en-US" sz="1200" i="0" u="none" strike="noStrike" kern="1200" cap="none" spc="0" normalizeH="0" baseline="0" noProof="0">
                  <a:ln>
                    <a:noFill/>
                  </a:ln>
                  <a:effectLst/>
                  <a:uLnTx/>
                  <a:uFillTx/>
                  <a:latin typeface="+mj-ea"/>
                  <a:ea typeface="+mj-ea"/>
                  <a:cs typeface="+mn-cs"/>
                </a:rPr>
                <a:t>　　</a:t>
              </a:r>
              <a:r>
                <a:rPr kumimoji="1" lang="ja-JP" altLang="en-US" sz="1200" i="0" u="sng" strike="noStrike" kern="1200" cap="none" spc="0" normalizeH="0" baseline="0" noProof="0">
                  <a:ln>
                    <a:noFill/>
                  </a:ln>
                  <a:effectLst/>
                  <a:uLnTx/>
                  <a:uFillTx/>
                  <a:latin typeface="+mj-ea"/>
                  <a:ea typeface="+mj-ea"/>
                  <a:cs typeface="+mn-cs"/>
                </a:rPr>
                <a:t>キャリアや経験、働き方などの多様性</a:t>
              </a:r>
              <a:r>
                <a:rPr kumimoji="1" lang="ja-JP" altLang="en-US" sz="1200" i="0" u="none" strike="noStrike" kern="1200" cap="none" spc="0" normalizeH="0" baseline="0" noProof="0">
                  <a:ln>
                    <a:noFill/>
                  </a:ln>
                  <a:effectLst/>
                  <a:uLnTx/>
                  <a:uFillTx/>
                  <a:latin typeface="+mj-ea"/>
                  <a:ea typeface="+mj-ea"/>
                  <a:cs typeface="+mn-cs"/>
                </a:rPr>
                <a:t>も含む。</a:t>
              </a:r>
              <a:endParaRPr lang="en-US" altLang="ja-JP" sz="1200">
                <a:latin typeface="+mj-ea"/>
                <a:ea typeface="+mj-ea"/>
              </a:endParaRPr>
            </a:p>
            <a:p>
              <a:pPr algn="l"/>
              <a:r>
                <a:rPr lang="ja-JP" altLang="en-US" sz="1200" b="1">
                  <a:latin typeface="+mj-ea"/>
                  <a:ea typeface="+mj-ea"/>
                </a:rPr>
                <a:t>「能力」：</a:t>
              </a:r>
              <a:endParaRPr lang="en-US" altLang="ja-JP" sz="1200" b="1">
                <a:latin typeface="+mj-ea"/>
                <a:ea typeface="+mj-ea"/>
              </a:endParaRPr>
            </a:p>
            <a:p>
              <a:r>
                <a:rPr kumimoji="1" lang="ja-JP" altLang="en-US" sz="1200" i="0" u="none" strike="noStrike" kern="1200" cap="none" spc="0" normalizeH="0" baseline="0" noProof="0">
                  <a:ln>
                    <a:noFill/>
                  </a:ln>
                  <a:effectLst/>
                  <a:uLnTx/>
                  <a:uFillTx/>
                  <a:latin typeface="+mj-ea"/>
                  <a:ea typeface="+mj-ea"/>
                  <a:cs typeface="+mn-cs"/>
                </a:rPr>
                <a:t>　　多様な人材それぞれの持つ</a:t>
              </a:r>
              <a:r>
                <a:rPr kumimoji="1" lang="ja-JP" altLang="en-US" sz="1200" i="0" u="sng" strike="noStrike" kern="1200" cap="none" spc="0" normalizeH="0" baseline="0" noProof="0">
                  <a:ln>
                    <a:noFill/>
                  </a:ln>
                  <a:effectLst/>
                  <a:uLnTx/>
                  <a:uFillTx/>
                  <a:latin typeface="+mj-ea"/>
                  <a:ea typeface="+mj-ea"/>
                  <a:cs typeface="+mn-cs"/>
                </a:rPr>
                <a:t>潜在的な能力や特性</a:t>
              </a:r>
              <a:r>
                <a:rPr kumimoji="1" lang="ja-JP" altLang="en-US" sz="1200" i="0" u="none" strike="noStrike" kern="1200" cap="none" spc="0" normalizeH="0" baseline="0" noProof="0">
                  <a:ln>
                    <a:noFill/>
                  </a:ln>
                  <a:effectLst/>
                  <a:uLnTx/>
                  <a:uFillTx/>
                  <a:latin typeface="+mj-ea"/>
                  <a:ea typeface="+mj-ea"/>
                  <a:cs typeface="+mn-cs"/>
                </a:rPr>
                <a:t>なども含む。</a:t>
              </a:r>
              <a:endParaRPr lang="en-US" altLang="ja-JP" sz="1200">
                <a:latin typeface="+mj-ea"/>
                <a:ea typeface="+mj-ea"/>
              </a:endParaRPr>
            </a:p>
            <a:p>
              <a:pPr algn="l"/>
              <a:r>
                <a:rPr lang="ja-JP" altLang="en-US" sz="1200" b="1">
                  <a:latin typeface="+mj-ea"/>
                  <a:ea typeface="+mj-ea"/>
                </a:rPr>
                <a:t>「</a:t>
              </a:r>
              <a:r>
                <a:rPr kumimoji="1" lang="ja-JP" altLang="en-US" sz="1200" b="1" i="0" u="none" strike="noStrike" kern="1200" cap="none" spc="0" normalizeH="0" baseline="0" noProof="0">
                  <a:ln>
                    <a:noFill/>
                  </a:ln>
                  <a:effectLst/>
                  <a:uLnTx/>
                  <a:uFillTx/>
                  <a:latin typeface="+mj-ea"/>
                  <a:ea typeface="+mj-ea"/>
                  <a:cs typeface="+mn-cs"/>
                </a:rPr>
                <a:t>イノベーションを生み出し、価値創造につなげている経営」</a:t>
              </a:r>
              <a:r>
                <a:rPr lang="ja-JP" altLang="en-US" sz="1200" b="1">
                  <a:latin typeface="+mj-ea"/>
                  <a:ea typeface="+mj-ea"/>
                </a:rPr>
                <a:t>：</a:t>
              </a:r>
              <a:endParaRPr lang="en-US" altLang="ja-JP" sz="1200" b="1">
                <a:latin typeface="+mj-ea"/>
                <a:ea typeface="+mj-ea"/>
              </a:endParaRPr>
            </a:p>
            <a:p>
              <a:pPr marL="517587" indent="-649378">
                <a:defRPr/>
              </a:pPr>
              <a:r>
                <a:rPr kumimoji="1" lang="ja-JP" altLang="en-US" sz="1200" i="0" u="none" strike="noStrike" kern="1200" cap="none" spc="0" normalizeH="0" baseline="0" noProof="0">
                  <a:ln>
                    <a:noFill/>
                  </a:ln>
                  <a:effectLst/>
                  <a:uLnTx/>
                  <a:uFillTx/>
                  <a:latin typeface="+mj-ea"/>
                  <a:ea typeface="+mj-ea"/>
                  <a:cs typeface="+mn-cs"/>
                </a:rPr>
                <a:t>　　組織内の個々の人材がその特性をいかし、いきいきと働くことの出来る環境を整えることによって、</a:t>
              </a:r>
              <a:endParaRPr lang="en-US" altLang="ja-JP" sz="1200">
                <a:latin typeface="+mj-ea"/>
                <a:ea typeface="+mj-ea"/>
              </a:endParaRPr>
            </a:p>
            <a:p>
              <a:pPr marL="517587" indent="-649378">
                <a:defRPr/>
              </a:pPr>
              <a:r>
                <a:rPr kumimoji="1" lang="ja-JP" altLang="en-US" sz="1200" i="0" strike="noStrike" kern="1200" cap="none" spc="0" normalizeH="0" baseline="0" noProof="0">
                  <a:ln>
                    <a:noFill/>
                  </a:ln>
                  <a:effectLst/>
                  <a:uLnTx/>
                  <a:uFillTx/>
                  <a:latin typeface="+mj-ea"/>
                  <a:ea typeface="+mj-ea"/>
                  <a:cs typeface="+mn-cs"/>
                </a:rPr>
                <a:t>　　</a:t>
              </a:r>
              <a:r>
                <a:rPr kumimoji="1" lang="ja-JP" altLang="en-US" sz="1200" i="0" u="sng" strike="noStrike" kern="1200" cap="none" spc="0" normalizeH="0" baseline="0" noProof="0">
                  <a:ln>
                    <a:noFill/>
                  </a:ln>
                  <a:effectLst/>
                  <a:uLnTx/>
                  <a:uFillTx/>
                  <a:latin typeface="+mj-ea"/>
                  <a:ea typeface="+mj-ea"/>
                  <a:cs typeface="+mn-cs"/>
                </a:rPr>
                <a:t>「自由な発想」</a:t>
              </a:r>
              <a:r>
                <a:rPr kumimoji="1" lang="ja-JP" altLang="en-US" sz="1200" i="0" u="none" strike="noStrike" kern="1200" cap="none" spc="0" normalizeH="0" baseline="0" noProof="0">
                  <a:ln>
                    <a:noFill/>
                  </a:ln>
                  <a:effectLst/>
                  <a:uLnTx/>
                  <a:uFillTx/>
                  <a:latin typeface="+mj-ea"/>
                  <a:ea typeface="+mj-ea"/>
                  <a:cs typeface="+mn-cs"/>
                </a:rPr>
                <a:t>が生まれ、</a:t>
              </a:r>
              <a:r>
                <a:rPr kumimoji="1" lang="ja-JP" altLang="en-US" sz="1200" i="0" u="sng" strike="noStrike" kern="1200" cap="none" spc="0" normalizeH="0" baseline="0" noProof="0">
                  <a:ln>
                    <a:noFill/>
                  </a:ln>
                  <a:effectLst/>
                  <a:uLnTx/>
                  <a:uFillTx/>
                  <a:latin typeface="+mj-ea"/>
                  <a:ea typeface="+mj-ea"/>
                  <a:cs typeface="+mn-cs"/>
                </a:rPr>
                <a:t>生産性を向上</a:t>
              </a:r>
              <a:r>
                <a:rPr kumimoji="1" lang="ja-JP" altLang="en-US" sz="1200" i="0" u="none" strike="noStrike" kern="1200" cap="none" spc="0" normalizeH="0" baseline="0" noProof="0">
                  <a:ln>
                    <a:noFill/>
                  </a:ln>
                  <a:effectLst/>
                  <a:uLnTx/>
                  <a:uFillTx/>
                  <a:latin typeface="+mj-ea"/>
                  <a:ea typeface="+mj-ea"/>
                  <a:cs typeface="+mn-cs"/>
                </a:rPr>
                <a:t>し、自社の</a:t>
              </a:r>
              <a:r>
                <a:rPr kumimoji="1" lang="ja-JP" altLang="en-US" sz="1200" i="0" u="sng" strike="noStrike" kern="1200" cap="none" spc="0" normalizeH="0" baseline="0" noProof="0">
                  <a:ln>
                    <a:noFill/>
                  </a:ln>
                  <a:effectLst/>
                  <a:uLnTx/>
                  <a:uFillTx/>
                  <a:latin typeface="+mj-ea"/>
                  <a:ea typeface="+mj-ea"/>
                  <a:cs typeface="+mn-cs"/>
                </a:rPr>
                <a:t>競争力強化</a:t>
              </a:r>
              <a:r>
                <a:rPr kumimoji="1" lang="ja-JP" altLang="en-US" sz="1200" i="0" u="none" strike="noStrike" kern="1200" cap="none" spc="0" normalizeH="0" baseline="0" noProof="0">
                  <a:ln>
                    <a:noFill/>
                  </a:ln>
                  <a:effectLst/>
                  <a:uLnTx/>
                  <a:uFillTx/>
                  <a:latin typeface="+mj-ea"/>
                  <a:ea typeface="+mj-ea"/>
                  <a:cs typeface="+mn-cs"/>
                </a:rPr>
                <a:t>につながる、といった一連の流れを生み出しうる経営。</a:t>
              </a:r>
            </a:p>
          </p:txBody>
        </p:sp>
        <p:sp>
          <p:nvSpPr>
            <p:cNvPr id="27" name="正方形/長方形 26">
              <a:extLst>
                <a:ext uri="{FF2B5EF4-FFF2-40B4-BE49-F238E27FC236}">
                  <a16:creationId xmlns:a16="http://schemas.microsoft.com/office/drawing/2014/main" id="{8154D809-8C05-EA21-9A32-44E94A9587B2}"/>
                </a:ext>
              </a:extLst>
            </p:cNvPr>
            <p:cNvSpPr/>
            <p:nvPr/>
          </p:nvSpPr>
          <p:spPr>
            <a:xfrm>
              <a:off x="1" y="4351673"/>
              <a:ext cx="9140082" cy="1290845"/>
            </a:xfrm>
            <a:prstGeom prst="rect">
              <a:avLst/>
            </a:prstGeom>
            <a:solidFill>
              <a:srgbClr val="9ECEBC"/>
            </a:solidFill>
          </p:spPr>
          <p:txBody>
            <a:bodyPr wrap="square" rtlCol="0" anchor="ctr" anchorCtr="0">
              <a:noAutofit/>
            </a:bodyPr>
            <a:lstStyle/>
            <a:p>
              <a:pPr algn="ctr"/>
              <a:endParaRPr lang="ja-JP" altLang="en-US" sz="1600"/>
            </a:p>
          </p:txBody>
        </p:sp>
        <p:sp>
          <p:nvSpPr>
            <p:cNvPr id="28" name="テキスト ボックス 27">
              <a:extLst>
                <a:ext uri="{FF2B5EF4-FFF2-40B4-BE49-F238E27FC236}">
                  <a16:creationId xmlns:a16="http://schemas.microsoft.com/office/drawing/2014/main" id="{5149553D-2DF2-C276-A440-52EBEEF47A3A}"/>
                </a:ext>
              </a:extLst>
            </p:cNvPr>
            <p:cNvSpPr txBox="1"/>
            <p:nvPr/>
          </p:nvSpPr>
          <p:spPr bwMode="auto">
            <a:xfrm>
              <a:off x="3404298" y="4378952"/>
              <a:ext cx="2159566" cy="307777"/>
            </a:xfrm>
            <a:prstGeom prst="rect">
              <a:avLst/>
            </a:prstGeom>
            <a:noFill/>
            <a:ln w="9525">
              <a:noFill/>
              <a:miter lim="800000"/>
              <a:headEnd/>
              <a:tailEnd/>
            </a:ln>
          </p:spPr>
          <p:txBody>
            <a:bodyPr wrap="none" rtlCol="0" anchor="ctr" anchorCtr="0">
              <a:spAutoFit/>
            </a:bodyPr>
            <a:lstStyle/>
            <a:p>
              <a:pPr algn="l"/>
              <a:r>
                <a:rPr kumimoji="1" lang="ja-JP" altLang="en-US" sz="1400" b="1" u="sng">
                  <a:latin typeface="+mj-ea"/>
                  <a:ea typeface="+mj-ea"/>
                </a:rPr>
                <a:t>差し迫る外部環境の変化</a:t>
              </a:r>
            </a:p>
          </p:txBody>
        </p:sp>
        <p:sp>
          <p:nvSpPr>
            <p:cNvPr id="29" name="四角形: 角を丸くする 28">
              <a:extLst>
                <a:ext uri="{FF2B5EF4-FFF2-40B4-BE49-F238E27FC236}">
                  <a16:creationId xmlns:a16="http://schemas.microsoft.com/office/drawing/2014/main" id="{A8388A33-FF6C-A7A3-F0D0-E42E5ABC98DE}"/>
                </a:ext>
              </a:extLst>
            </p:cNvPr>
            <p:cNvSpPr/>
            <p:nvPr/>
          </p:nvSpPr>
          <p:spPr>
            <a:xfrm>
              <a:off x="54506" y="4753978"/>
              <a:ext cx="2970308" cy="700981"/>
            </a:xfrm>
            <a:prstGeom prst="roundRect">
              <a:avLst>
                <a:gd name="adj" fmla="val 29349"/>
              </a:avLst>
            </a:prstGeom>
            <a:solidFill>
              <a:schemeClr val="bg2">
                <a:lumMod val="90000"/>
              </a:schemeClr>
            </a:solidFill>
          </p:spPr>
          <p:txBody>
            <a:bodyPr wrap="square" rtlCol="0" anchor="ctr" anchorCtr="0">
              <a:noAutofit/>
            </a:bodyPr>
            <a:lstStyle/>
            <a:p>
              <a:pPr algn="ctr"/>
              <a:endParaRPr kumimoji="1" lang="ja-JP" altLang="en-US" sz="1200" b="1">
                <a:solidFill>
                  <a:schemeClr val="bg1"/>
                </a:solidFill>
                <a:latin typeface="+mj-ea"/>
                <a:ea typeface="+mj-ea"/>
              </a:endParaRPr>
            </a:p>
          </p:txBody>
        </p:sp>
        <p:sp>
          <p:nvSpPr>
            <p:cNvPr id="30" name="四角形: 角を丸くする 29">
              <a:extLst>
                <a:ext uri="{FF2B5EF4-FFF2-40B4-BE49-F238E27FC236}">
                  <a16:creationId xmlns:a16="http://schemas.microsoft.com/office/drawing/2014/main" id="{ABF4FC92-3FB4-C226-3AD1-4CC1E03FA649}"/>
                </a:ext>
              </a:extLst>
            </p:cNvPr>
            <p:cNvSpPr/>
            <p:nvPr/>
          </p:nvSpPr>
          <p:spPr>
            <a:xfrm>
              <a:off x="3084887" y="4760159"/>
              <a:ext cx="2970308" cy="700981"/>
            </a:xfrm>
            <a:prstGeom prst="roundRect">
              <a:avLst>
                <a:gd name="adj" fmla="val 29349"/>
              </a:avLst>
            </a:prstGeom>
            <a:solidFill>
              <a:schemeClr val="bg2">
                <a:lumMod val="90000"/>
              </a:schemeClr>
            </a:solidFill>
          </p:spPr>
          <p:txBody>
            <a:bodyPr wrap="square" rtlCol="0" anchor="ctr" anchorCtr="0">
              <a:noAutofit/>
            </a:bodyPr>
            <a:lstStyle/>
            <a:p>
              <a:pPr algn="ctr"/>
              <a:endParaRPr kumimoji="1" lang="ja-JP" altLang="en-US" sz="1200" b="1">
                <a:solidFill>
                  <a:schemeClr val="bg1"/>
                </a:solidFill>
                <a:latin typeface="+mj-ea"/>
                <a:ea typeface="+mj-ea"/>
              </a:endParaRPr>
            </a:p>
          </p:txBody>
        </p:sp>
        <p:sp>
          <p:nvSpPr>
            <p:cNvPr id="31" name="四角形: 角を丸くする 30">
              <a:extLst>
                <a:ext uri="{FF2B5EF4-FFF2-40B4-BE49-F238E27FC236}">
                  <a16:creationId xmlns:a16="http://schemas.microsoft.com/office/drawing/2014/main" id="{D794018F-CF5F-8B34-C302-30A204AB9310}"/>
                </a:ext>
              </a:extLst>
            </p:cNvPr>
            <p:cNvSpPr/>
            <p:nvPr/>
          </p:nvSpPr>
          <p:spPr>
            <a:xfrm>
              <a:off x="6132105" y="4771768"/>
              <a:ext cx="2970308" cy="700981"/>
            </a:xfrm>
            <a:prstGeom prst="roundRect">
              <a:avLst>
                <a:gd name="adj" fmla="val 29349"/>
              </a:avLst>
            </a:prstGeom>
            <a:solidFill>
              <a:schemeClr val="bg2">
                <a:lumMod val="90000"/>
              </a:schemeClr>
            </a:solidFill>
          </p:spPr>
          <p:txBody>
            <a:bodyPr wrap="square" rtlCol="0" anchor="ctr" anchorCtr="0">
              <a:noAutofit/>
            </a:bodyPr>
            <a:lstStyle/>
            <a:p>
              <a:pPr algn="ctr"/>
              <a:endParaRPr kumimoji="1" lang="ja-JP" altLang="en-US" sz="1200" b="1">
                <a:solidFill>
                  <a:schemeClr val="bg1"/>
                </a:solidFill>
                <a:latin typeface="+mj-ea"/>
                <a:ea typeface="+mj-ea"/>
              </a:endParaRPr>
            </a:p>
          </p:txBody>
        </p:sp>
        <p:sp>
          <p:nvSpPr>
            <p:cNvPr id="32" name="テキスト ボックス 31">
              <a:extLst>
                <a:ext uri="{FF2B5EF4-FFF2-40B4-BE49-F238E27FC236}">
                  <a16:creationId xmlns:a16="http://schemas.microsoft.com/office/drawing/2014/main" id="{B10F5CF0-80D0-EFF5-E428-57983DF2837B}"/>
                </a:ext>
              </a:extLst>
            </p:cNvPr>
            <p:cNvSpPr txBox="1"/>
            <p:nvPr/>
          </p:nvSpPr>
          <p:spPr bwMode="auto">
            <a:xfrm>
              <a:off x="397052" y="4843206"/>
              <a:ext cx="1980029" cy="307777"/>
            </a:xfrm>
            <a:prstGeom prst="rect">
              <a:avLst/>
            </a:prstGeom>
            <a:noFill/>
            <a:ln w="9525">
              <a:noFill/>
              <a:miter lim="800000"/>
              <a:headEnd/>
              <a:tailEnd/>
            </a:ln>
          </p:spPr>
          <p:txBody>
            <a:bodyPr wrap="none" rtlCol="0" anchor="ctr" anchorCtr="0">
              <a:spAutoFit/>
            </a:bodyPr>
            <a:lstStyle/>
            <a:p>
              <a:pPr algn="l"/>
              <a:r>
                <a:rPr kumimoji="1" lang="ja-JP" altLang="en-US" sz="1400" b="1">
                  <a:latin typeface="+mj-ea"/>
                  <a:ea typeface="+mj-ea"/>
                </a:rPr>
                <a:t>グローバルな競争変化</a:t>
              </a:r>
            </a:p>
          </p:txBody>
        </p:sp>
        <p:sp>
          <p:nvSpPr>
            <p:cNvPr id="33" name="テキスト ボックス 32">
              <a:extLst>
                <a:ext uri="{FF2B5EF4-FFF2-40B4-BE49-F238E27FC236}">
                  <a16:creationId xmlns:a16="http://schemas.microsoft.com/office/drawing/2014/main" id="{F23BAD95-645B-5F6E-07F9-445D593D01EB}"/>
                </a:ext>
              </a:extLst>
            </p:cNvPr>
            <p:cNvSpPr txBox="1"/>
            <p:nvPr/>
          </p:nvSpPr>
          <p:spPr bwMode="auto">
            <a:xfrm>
              <a:off x="3478825" y="4843206"/>
              <a:ext cx="1980029" cy="307777"/>
            </a:xfrm>
            <a:prstGeom prst="rect">
              <a:avLst/>
            </a:prstGeom>
            <a:noFill/>
            <a:ln w="9525">
              <a:noFill/>
              <a:miter lim="800000"/>
              <a:headEnd/>
              <a:tailEnd/>
            </a:ln>
          </p:spPr>
          <p:txBody>
            <a:bodyPr wrap="none" rtlCol="0" anchor="ctr" anchorCtr="0">
              <a:spAutoFit/>
            </a:bodyPr>
            <a:lstStyle/>
            <a:p>
              <a:pPr algn="l"/>
              <a:r>
                <a:rPr kumimoji="1" lang="ja-JP" altLang="en-US" sz="1400" b="1">
                  <a:latin typeface="+mj-ea"/>
                  <a:ea typeface="+mj-ea"/>
                </a:rPr>
                <a:t>産業構造変化の加速化</a:t>
              </a:r>
            </a:p>
          </p:txBody>
        </p:sp>
        <p:sp>
          <p:nvSpPr>
            <p:cNvPr id="34" name="テキスト ボックス 33">
              <a:extLst>
                <a:ext uri="{FF2B5EF4-FFF2-40B4-BE49-F238E27FC236}">
                  <a16:creationId xmlns:a16="http://schemas.microsoft.com/office/drawing/2014/main" id="{BC82ED4C-920F-F568-7922-38BEB9524B98}"/>
                </a:ext>
              </a:extLst>
            </p:cNvPr>
            <p:cNvSpPr txBox="1"/>
            <p:nvPr/>
          </p:nvSpPr>
          <p:spPr bwMode="auto">
            <a:xfrm>
              <a:off x="7011965" y="4819107"/>
              <a:ext cx="1082348" cy="307777"/>
            </a:xfrm>
            <a:prstGeom prst="rect">
              <a:avLst/>
            </a:prstGeom>
            <a:noFill/>
            <a:ln w="9525">
              <a:noFill/>
              <a:miter lim="800000"/>
              <a:headEnd/>
              <a:tailEnd/>
            </a:ln>
          </p:spPr>
          <p:txBody>
            <a:bodyPr wrap="none" rtlCol="0" anchor="ctr" anchorCtr="0">
              <a:spAutoFit/>
            </a:bodyPr>
            <a:lstStyle/>
            <a:p>
              <a:pPr algn="l"/>
              <a:r>
                <a:rPr lang="ja-JP" altLang="en-US" sz="1400" b="1">
                  <a:latin typeface="+mj-ea"/>
                  <a:ea typeface="+mj-ea"/>
                </a:rPr>
                <a:t>少子高齢化</a:t>
              </a:r>
              <a:endParaRPr kumimoji="1" lang="ja-JP" altLang="en-US" sz="1400" b="1">
                <a:latin typeface="+mj-ea"/>
                <a:ea typeface="+mj-ea"/>
              </a:endParaRPr>
            </a:p>
          </p:txBody>
        </p:sp>
        <p:sp>
          <p:nvSpPr>
            <p:cNvPr id="35" name="正方形/長方形 34">
              <a:extLst>
                <a:ext uri="{FF2B5EF4-FFF2-40B4-BE49-F238E27FC236}">
                  <a16:creationId xmlns:a16="http://schemas.microsoft.com/office/drawing/2014/main" id="{511A2A8D-0165-FF95-725E-4B353AD38098}"/>
                </a:ext>
              </a:extLst>
            </p:cNvPr>
            <p:cNvSpPr/>
            <p:nvPr/>
          </p:nvSpPr>
          <p:spPr>
            <a:xfrm>
              <a:off x="0" y="6005273"/>
              <a:ext cx="9140082" cy="592485"/>
            </a:xfrm>
            <a:prstGeom prst="rect">
              <a:avLst/>
            </a:prstGeom>
            <a:solidFill>
              <a:srgbClr val="E0896E"/>
            </a:solidFill>
          </p:spPr>
          <p:txBody>
            <a:bodyPr wrap="square" rtlCol="0" anchor="ctr" anchorCtr="0">
              <a:noAutofit/>
            </a:bodyPr>
            <a:lstStyle/>
            <a:p>
              <a:pPr algn="ctr"/>
              <a:r>
                <a:rPr lang="ja-JP" altLang="en-US" sz="1600" b="1" u="sng">
                  <a:solidFill>
                    <a:schemeClr val="bg1"/>
                  </a:solidFill>
                  <a:effectLst>
                    <a:outerShdw blurRad="38100" dist="38100" dir="2700000" algn="tl">
                      <a:srgbClr val="000000">
                        <a:alpha val="43137"/>
                      </a:srgbClr>
                    </a:outerShdw>
                  </a:effectLst>
                  <a:latin typeface="+mj-ea"/>
                  <a:ea typeface="+mj-ea"/>
                </a:rPr>
                <a:t>企業の競争力強化に向けた経営改革としてのダイバーシティ経営推進</a:t>
              </a:r>
            </a:p>
          </p:txBody>
        </p:sp>
        <p:sp>
          <p:nvSpPr>
            <p:cNvPr id="36" name="矢印: 下 35">
              <a:extLst>
                <a:ext uri="{FF2B5EF4-FFF2-40B4-BE49-F238E27FC236}">
                  <a16:creationId xmlns:a16="http://schemas.microsoft.com/office/drawing/2014/main" id="{971E5E2F-366B-D8AC-90F0-197B00A0CAB9}"/>
                </a:ext>
              </a:extLst>
            </p:cNvPr>
            <p:cNvSpPr/>
            <p:nvPr/>
          </p:nvSpPr>
          <p:spPr>
            <a:xfrm>
              <a:off x="2808884" y="5642518"/>
              <a:ext cx="3495637" cy="362755"/>
            </a:xfrm>
            <a:prstGeom prst="downArrow">
              <a:avLst/>
            </a:prstGeom>
            <a:solidFill>
              <a:schemeClr val="tx1">
                <a:lumMod val="75000"/>
                <a:lumOff val="25000"/>
              </a:schemeClr>
            </a:solidFill>
          </p:spPr>
          <p:txBody>
            <a:bodyPr wrap="square" rtlCol="0" anchor="ctr" anchorCtr="0">
              <a:noAutofit/>
            </a:bodyPr>
            <a:lstStyle/>
            <a:p>
              <a:pPr algn="ctr"/>
              <a:endParaRPr kumimoji="1" lang="ja-JP" altLang="en-US" sz="1200" b="1">
                <a:solidFill>
                  <a:schemeClr val="bg1"/>
                </a:solidFill>
                <a:latin typeface="+mj-ea"/>
                <a:ea typeface="+mj-ea"/>
              </a:endParaRPr>
            </a:p>
          </p:txBody>
        </p:sp>
        <p:sp>
          <p:nvSpPr>
            <p:cNvPr id="37" name="テキスト ボックス 36">
              <a:extLst>
                <a:ext uri="{FF2B5EF4-FFF2-40B4-BE49-F238E27FC236}">
                  <a16:creationId xmlns:a16="http://schemas.microsoft.com/office/drawing/2014/main" id="{58DFCAA5-9D06-D70F-A7BD-0C5D0C388BC3}"/>
                </a:ext>
              </a:extLst>
            </p:cNvPr>
            <p:cNvSpPr txBox="1"/>
            <p:nvPr/>
          </p:nvSpPr>
          <p:spPr bwMode="auto">
            <a:xfrm>
              <a:off x="250245" y="5148567"/>
              <a:ext cx="2364750" cy="246221"/>
            </a:xfrm>
            <a:prstGeom prst="rect">
              <a:avLst/>
            </a:prstGeom>
            <a:noFill/>
            <a:ln w="9525">
              <a:noFill/>
              <a:miter lim="800000"/>
              <a:headEnd/>
              <a:tailEnd/>
            </a:ln>
          </p:spPr>
          <p:txBody>
            <a:bodyPr wrap="none" rtlCol="0" anchor="ctr" anchorCtr="0">
              <a:spAutoFit/>
            </a:bodyPr>
            <a:lstStyle/>
            <a:p>
              <a:pPr algn="l"/>
              <a:r>
                <a:rPr kumimoji="1" lang="ja-JP" altLang="en-US" sz="1000">
                  <a:latin typeface="+mj-ea"/>
                  <a:ea typeface="+mj-ea"/>
                </a:rPr>
                <a:t>グローバル人材の確保・活用は不可欠</a:t>
              </a:r>
            </a:p>
          </p:txBody>
        </p:sp>
        <p:sp>
          <p:nvSpPr>
            <p:cNvPr id="38" name="テキスト ボックス 37">
              <a:extLst>
                <a:ext uri="{FF2B5EF4-FFF2-40B4-BE49-F238E27FC236}">
                  <a16:creationId xmlns:a16="http://schemas.microsoft.com/office/drawing/2014/main" id="{28AA347A-DE10-26CA-339D-32378324693D}"/>
                </a:ext>
              </a:extLst>
            </p:cNvPr>
            <p:cNvSpPr txBox="1"/>
            <p:nvPr/>
          </p:nvSpPr>
          <p:spPr bwMode="auto">
            <a:xfrm>
              <a:off x="3101724" y="5142457"/>
              <a:ext cx="2877711" cy="246221"/>
            </a:xfrm>
            <a:prstGeom prst="rect">
              <a:avLst/>
            </a:prstGeom>
            <a:noFill/>
            <a:ln w="9525">
              <a:noFill/>
              <a:miter lim="800000"/>
              <a:headEnd/>
              <a:tailEnd/>
            </a:ln>
          </p:spPr>
          <p:txBody>
            <a:bodyPr wrap="none" rtlCol="0" anchor="ctr" anchorCtr="0">
              <a:spAutoFit/>
            </a:bodyPr>
            <a:lstStyle/>
            <a:p>
              <a:r>
                <a:rPr kumimoji="1" lang="ja-JP" altLang="en-US" sz="1000">
                  <a:latin typeface="+mj-ea"/>
                  <a:ea typeface="+mj-ea"/>
                </a:rPr>
                <a:t>リスクへの対応・イノベーションの創出が課題</a:t>
              </a:r>
            </a:p>
          </p:txBody>
        </p:sp>
        <p:sp>
          <p:nvSpPr>
            <p:cNvPr id="39" name="テキスト ボックス 38">
              <a:extLst>
                <a:ext uri="{FF2B5EF4-FFF2-40B4-BE49-F238E27FC236}">
                  <a16:creationId xmlns:a16="http://schemas.microsoft.com/office/drawing/2014/main" id="{7A2D632C-A330-C114-93CC-CAD2D54136F1}"/>
                </a:ext>
              </a:extLst>
            </p:cNvPr>
            <p:cNvSpPr txBox="1"/>
            <p:nvPr/>
          </p:nvSpPr>
          <p:spPr bwMode="auto">
            <a:xfrm>
              <a:off x="6573463" y="5133739"/>
              <a:ext cx="1851789" cy="246221"/>
            </a:xfrm>
            <a:prstGeom prst="rect">
              <a:avLst/>
            </a:prstGeom>
            <a:noFill/>
            <a:ln w="9525">
              <a:noFill/>
              <a:miter lim="800000"/>
              <a:headEnd/>
              <a:tailEnd/>
            </a:ln>
          </p:spPr>
          <p:txBody>
            <a:bodyPr wrap="none" rtlCol="0" anchor="ctr" anchorCtr="0">
              <a:spAutoFit/>
            </a:bodyPr>
            <a:lstStyle/>
            <a:p>
              <a:r>
                <a:rPr lang="ja-JP" altLang="en-US" sz="1000">
                  <a:latin typeface="+mj-ea"/>
                  <a:ea typeface="+mj-ea"/>
                </a:rPr>
                <a:t>人材の母集団を拡大する必要</a:t>
              </a:r>
              <a:endParaRPr kumimoji="1" lang="ja-JP" altLang="en-US" sz="1000">
                <a:latin typeface="+mj-ea"/>
                <a:ea typeface="+mj-ea"/>
              </a:endParaRPr>
            </a:p>
          </p:txBody>
        </p:sp>
        <p:sp>
          <p:nvSpPr>
            <p:cNvPr id="40" name="四角形: 角を丸くする 39">
              <a:extLst>
                <a:ext uri="{FF2B5EF4-FFF2-40B4-BE49-F238E27FC236}">
                  <a16:creationId xmlns:a16="http://schemas.microsoft.com/office/drawing/2014/main" id="{DDBC7D86-5E94-043C-D93C-411937783AC5}"/>
                </a:ext>
              </a:extLst>
            </p:cNvPr>
            <p:cNvSpPr/>
            <p:nvPr/>
          </p:nvSpPr>
          <p:spPr>
            <a:xfrm>
              <a:off x="2179893" y="6703064"/>
              <a:ext cx="1503539" cy="336672"/>
            </a:xfrm>
            <a:prstGeom prst="roundRect">
              <a:avLst>
                <a:gd name="adj" fmla="val 29349"/>
              </a:avLst>
            </a:prstGeom>
            <a:solidFill>
              <a:schemeClr val="bg2">
                <a:lumMod val="90000"/>
              </a:schemeClr>
            </a:solidFill>
          </p:spPr>
          <p:txBody>
            <a:bodyPr wrap="square" rtlCol="0" anchor="ctr" anchorCtr="0">
              <a:noAutofit/>
            </a:bodyPr>
            <a:lstStyle/>
            <a:p>
              <a:pPr algn="ctr"/>
              <a:r>
                <a:rPr kumimoji="1" lang="ja-JP" altLang="en-US" sz="1200">
                  <a:solidFill>
                    <a:schemeClr val="tx1">
                      <a:lumMod val="75000"/>
                      <a:lumOff val="25000"/>
                    </a:schemeClr>
                  </a:solidFill>
                  <a:latin typeface="+mj-ea"/>
                  <a:ea typeface="+mj-ea"/>
                </a:rPr>
                <a:t>性別</a:t>
              </a:r>
            </a:p>
          </p:txBody>
        </p:sp>
        <p:sp>
          <p:nvSpPr>
            <p:cNvPr id="41" name="四角形: 角を丸くする 40">
              <a:extLst>
                <a:ext uri="{FF2B5EF4-FFF2-40B4-BE49-F238E27FC236}">
                  <a16:creationId xmlns:a16="http://schemas.microsoft.com/office/drawing/2014/main" id="{507A9DC2-81C7-B54D-4AA7-CB142D1A9191}"/>
                </a:ext>
              </a:extLst>
            </p:cNvPr>
            <p:cNvSpPr/>
            <p:nvPr/>
          </p:nvSpPr>
          <p:spPr>
            <a:xfrm>
              <a:off x="3845310" y="6695552"/>
              <a:ext cx="1503539" cy="336672"/>
            </a:xfrm>
            <a:prstGeom prst="roundRect">
              <a:avLst>
                <a:gd name="adj" fmla="val 29349"/>
              </a:avLst>
            </a:prstGeom>
            <a:solidFill>
              <a:schemeClr val="bg2">
                <a:lumMod val="90000"/>
              </a:schemeClr>
            </a:solidFill>
          </p:spPr>
          <p:txBody>
            <a:bodyPr wrap="square" rtlCol="0" anchor="ctr" anchorCtr="0">
              <a:noAutofit/>
            </a:bodyPr>
            <a:lstStyle/>
            <a:p>
              <a:pPr algn="ctr"/>
              <a:r>
                <a:rPr kumimoji="1" lang="ja-JP" altLang="en-US" sz="1200">
                  <a:solidFill>
                    <a:schemeClr val="tx1">
                      <a:lumMod val="75000"/>
                      <a:lumOff val="25000"/>
                    </a:schemeClr>
                  </a:solidFill>
                  <a:latin typeface="+mj-ea"/>
                  <a:ea typeface="+mj-ea"/>
                </a:rPr>
                <a:t>国籍</a:t>
              </a:r>
            </a:p>
          </p:txBody>
        </p:sp>
        <p:sp>
          <p:nvSpPr>
            <p:cNvPr id="42" name="四角形: 角を丸くする 41">
              <a:extLst>
                <a:ext uri="{FF2B5EF4-FFF2-40B4-BE49-F238E27FC236}">
                  <a16:creationId xmlns:a16="http://schemas.microsoft.com/office/drawing/2014/main" id="{A9D2D7AD-D646-681D-2484-23E1F201FAF2}"/>
                </a:ext>
              </a:extLst>
            </p:cNvPr>
            <p:cNvSpPr/>
            <p:nvPr/>
          </p:nvSpPr>
          <p:spPr>
            <a:xfrm>
              <a:off x="5552751" y="6709609"/>
              <a:ext cx="1503539" cy="336672"/>
            </a:xfrm>
            <a:prstGeom prst="roundRect">
              <a:avLst>
                <a:gd name="adj" fmla="val 29349"/>
              </a:avLst>
            </a:prstGeom>
            <a:solidFill>
              <a:schemeClr val="bg2">
                <a:lumMod val="90000"/>
              </a:schemeClr>
            </a:solidFill>
          </p:spPr>
          <p:txBody>
            <a:bodyPr wrap="square" rtlCol="0" anchor="ctr" anchorCtr="0">
              <a:noAutofit/>
            </a:bodyPr>
            <a:lstStyle/>
            <a:p>
              <a:pPr algn="ctr"/>
              <a:r>
                <a:rPr kumimoji="1" lang="ja-JP" altLang="en-US" sz="1200">
                  <a:solidFill>
                    <a:schemeClr val="tx1">
                      <a:lumMod val="75000"/>
                      <a:lumOff val="25000"/>
                    </a:schemeClr>
                  </a:solidFill>
                  <a:latin typeface="+mj-ea"/>
                  <a:ea typeface="+mj-ea"/>
                </a:rPr>
                <a:t>世代</a:t>
              </a:r>
            </a:p>
          </p:txBody>
        </p:sp>
        <p:sp>
          <p:nvSpPr>
            <p:cNvPr id="43" name="四角形: 角を丸くする 42">
              <a:extLst>
                <a:ext uri="{FF2B5EF4-FFF2-40B4-BE49-F238E27FC236}">
                  <a16:creationId xmlns:a16="http://schemas.microsoft.com/office/drawing/2014/main" id="{EC73A70A-9FAA-FD40-7FE6-96897B86333D}"/>
                </a:ext>
              </a:extLst>
            </p:cNvPr>
            <p:cNvSpPr/>
            <p:nvPr/>
          </p:nvSpPr>
          <p:spPr>
            <a:xfrm>
              <a:off x="2936554" y="7208873"/>
              <a:ext cx="1503539" cy="336672"/>
            </a:xfrm>
            <a:prstGeom prst="roundRect">
              <a:avLst>
                <a:gd name="adj" fmla="val 29349"/>
              </a:avLst>
            </a:prstGeom>
            <a:solidFill>
              <a:schemeClr val="bg2">
                <a:lumMod val="90000"/>
              </a:schemeClr>
            </a:solidFill>
          </p:spPr>
          <p:txBody>
            <a:bodyPr wrap="square" rtlCol="0" anchor="ctr" anchorCtr="0">
              <a:noAutofit/>
            </a:bodyPr>
            <a:lstStyle/>
            <a:p>
              <a:pPr algn="ctr"/>
              <a:r>
                <a:rPr kumimoji="1" lang="ja-JP" altLang="en-US" sz="1200">
                  <a:solidFill>
                    <a:schemeClr val="tx1">
                      <a:lumMod val="75000"/>
                      <a:lumOff val="25000"/>
                    </a:schemeClr>
                  </a:solidFill>
                  <a:latin typeface="+mj-ea"/>
                  <a:ea typeface="+mj-ea"/>
                </a:rPr>
                <a:t>スキル</a:t>
              </a:r>
            </a:p>
          </p:txBody>
        </p:sp>
        <p:sp>
          <p:nvSpPr>
            <p:cNvPr id="44" name="四角形: 角を丸くする 43">
              <a:extLst>
                <a:ext uri="{FF2B5EF4-FFF2-40B4-BE49-F238E27FC236}">
                  <a16:creationId xmlns:a16="http://schemas.microsoft.com/office/drawing/2014/main" id="{83B0A64D-09C9-CC62-1498-F62DE2A111D4}"/>
                </a:ext>
              </a:extLst>
            </p:cNvPr>
            <p:cNvSpPr/>
            <p:nvPr/>
          </p:nvSpPr>
          <p:spPr>
            <a:xfrm>
              <a:off x="4963565" y="7189707"/>
              <a:ext cx="1503539" cy="336672"/>
            </a:xfrm>
            <a:prstGeom prst="roundRect">
              <a:avLst>
                <a:gd name="adj" fmla="val 29349"/>
              </a:avLst>
            </a:prstGeom>
            <a:solidFill>
              <a:schemeClr val="bg2">
                <a:lumMod val="90000"/>
              </a:schemeClr>
            </a:solidFill>
          </p:spPr>
          <p:txBody>
            <a:bodyPr wrap="square" rtlCol="0" anchor="ctr" anchorCtr="0">
              <a:noAutofit/>
            </a:bodyPr>
            <a:lstStyle/>
            <a:p>
              <a:pPr algn="ctr"/>
              <a:r>
                <a:rPr kumimoji="1" lang="ja-JP" altLang="en-US" sz="1200">
                  <a:solidFill>
                    <a:schemeClr val="tx1">
                      <a:lumMod val="75000"/>
                      <a:lumOff val="25000"/>
                    </a:schemeClr>
                  </a:solidFill>
                  <a:latin typeface="+mj-ea"/>
                  <a:ea typeface="+mj-ea"/>
                </a:rPr>
                <a:t>キャリア</a:t>
              </a:r>
            </a:p>
          </p:txBody>
        </p:sp>
      </p:grpSp>
      <p:sp>
        <p:nvSpPr>
          <p:cNvPr id="3" name="正方形/長方形 2">
            <a:extLst>
              <a:ext uri="{FF2B5EF4-FFF2-40B4-BE49-F238E27FC236}">
                <a16:creationId xmlns:a16="http://schemas.microsoft.com/office/drawing/2014/main" id="{287E721E-8FB3-E62E-42F6-0820F0A5A2B7}"/>
              </a:ext>
            </a:extLst>
          </p:cNvPr>
          <p:cNvSpPr/>
          <p:nvPr/>
        </p:nvSpPr>
        <p:spPr>
          <a:xfrm>
            <a:off x="9225014" y="-2030"/>
            <a:ext cx="3320685" cy="1324727"/>
          </a:xfrm>
          <a:prstGeom prst="rect">
            <a:avLst/>
          </a:prstGeom>
          <a:solidFill>
            <a:srgbClr val="FF33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1400" dirty="0"/>
              <a:t>P3~5</a:t>
            </a:r>
            <a:r>
              <a:rPr kumimoji="1" lang="ja-JP" altLang="en-US" sz="1400" dirty="0"/>
              <a:t>のスライドは、</a:t>
            </a:r>
          </a:p>
          <a:p>
            <a:r>
              <a:rPr kumimoji="1" lang="ja-JP" altLang="en-US" sz="1400" dirty="0"/>
              <a:t>自社の既存スライドで、</a:t>
            </a:r>
            <a:r>
              <a:rPr kumimoji="1" lang="en-US" altLang="ja-JP" sz="1400" dirty="0"/>
              <a:t>DEI</a:t>
            </a:r>
            <a:r>
              <a:rPr kumimoji="1" lang="ja-JP" altLang="en-US" sz="1400" dirty="0"/>
              <a:t>に取り組む意義や効果等のスライドがあればそちらに差し替えていただいて問題ございません</a:t>
            </a:r>
            <a:endParaRPr kumimoji="1" lang="en-US" altLang="ja-JP" sz="1400" dirty="0"/>
          </a:p>
        </p:txBody>
      </p:sp>
      <p:sp>
        <p:nvSpPr>
          <p:cNvPr id="4" name="スライド番号プレースホルダー 3">
            <a:extLst>
              <a:ext uri="{FF2B5EF4-FFF2-40B4-BE49-F238E27FC236}">
                <a16:creationId xmlns:a16="http://schemas.microsoft.com/office/drawing/2014/main" id="{07B858E3-F7C1-A6D1-A693-C24E406EFB26}"/>
              </a:ext>
            </a:extLst>
          </p:cNvPr>
          <p:cNvSpPr>
            <a:spLocks noGrp="1"/>
          </p:cNvSpPr>
          <p:nvPr>
            <p:ph type="sldNum" sz="quarter" idx="12"/>
          </p:nvPr>
        </p:nvSpPr>
        <p:spPr/>
        <p:txBody>
          <a:bodyPr/>
          <a:lstStyle/>
          <a:p>
            <a:fld id="{02E45039-E5C2-423C-A0A7-3C781C43C11A}" type="slidenum">
              <a:rPr kumimoji="1" lang="ja-JP" altLang="en-US" smtClean="0"/>
              <a:t>3</a:t>
            </a:fld>
            <a:endParaRPr kumimoji="1" lang="ja-JP" altLang="en-US"/>
          </a:p>
        </p:txBody>
      </p:sp>
    </p:spTree>
    <p:extLst>
      <p:ext uri="{BB962C8B-B14F-4D97-AF65-F5344CB8AC3E}">
        <p14:creationId xmlns:p14="http://schemas.microsoft.com/office/powerpoint/2010/main" val="2219570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08368D-019C-4990-09D6-E0C92981507C}"/>
              </a:ext>
            </a:extLst>
          </p:cNvPr>
          <p:cNvSpPr>
            <a:spLocks noGrp="1"/>
          </p:cNvSpPr>
          <p:nvPr>
            <p:ph type="title"/>
          </p:nvPr>
        </p:nvSpPr>
        <p:spPr>
          <a:xfrm>
            <a:off x="468313" y="134652"/>
            <a:ext cx="7886700" cy="994172"/>
          </a:xfrm>
        </p:spPr>
        <p:txBody>
          <a:bodyPr>
            <a:normAutofit/>
          </a:bodyPr>
          <a:lstStyle/>
          <a:p>
            <a:r>
              <a:rPr lang="ja-JP" altLang="en-US" sz="2400" dirty="0">
                <a:solidFill>
                  <a:schemeClr val="tx1"/>
                </a:solidFill>
                <a:latin typeface="+mj-ea"/>
                <a:ea typeface="+mj-ea"/>
              </a:rPr>
              <a:t>多様な人材が活躍することの効果</a:t>
            </a:r>
            <a:endParaRPr lang="ja-JP" altLang="en-US" sz="2400" dirty="0"/>
          </a:p>
        </p:txBody>
      </p:sp>
      <p:grpSp>
        <p:nvGrpSpPr>
          <p:cNvPr id="13" name="グループ化 12">
            <a:extLst>
              <a:ext uri="{FF2B5EF4-FFF2-40B4-BE49-F238E27FC236}">
                <a16:creationId xmlns:a16="http://schemas.microsoft.com/office/drawing/2014/main" id="{31EF3D76-B602-2B84-D74A-496C8F8E342A}"/>
              </a:ext>
            </a:extLst>
          </p:cNvPr>
          <p:cNvGrpSpPr/>
          <p:nvPr/>
        </p:nvGrpSpPr>
        <p:grpSpPr>
          <a:xfrm>
            <a:off x="26627" y="1352550"/>
            <a:ext cx="8984024" cy="4712822"/>
            <a:chOff x="26626" y="850527"/>
            <a:chExt cx="9798003" cy="5215358"/>
          </a:xfrm>
        </p:grpSpPr>
        <p:sp>
          <p:nvSpPr>
            <p:cNvPr id="3" name="テキスト プレースホルダー 7">
              <a:extLst>
                <a:ext uri="{FF2B5EF4-FFF2-40B4-BE49-F238E27FC236}">
                  <a16:creationId xmlns:a16="http://schemas.microsoft.com/office/drawing/2014/main" id="{B2B2D4DB-5E86-7960-0DDC-98FBFEE5631E}"/>
                </a:ext>
              </a:extLst>
            </p:cNvPr>
            <p:cNvSpPr txBox="1">
              <a:spLocks/>
            </p:cNvSpPr>
            <p:nvPr/>
          </p:nvSpPr>
          <p:spPr>
            <a:xfrm>
              <a:off x="464578" y="850527"/>
              <a:ext cx="9140082" cy="1182612"/>
            </a:xfrm>
            <a:prstGeom prst="rect">
              <a:avLst/>
            </a:prstGeom>
            <a:solidFill>
              <a:schemeClr val="bg2"/>
            </a:solidFill>
            <a:ln>
              <a:noFill/>
            </a:ln>
          </p:spPr>
          <p:txBody>
            <a:bodyPr vert="horz" wrap="square" lIns="216000" tIns="108000" rIns="216000" bIns="108000" rtlCol="0" anchor="t" anchorCtr="0">
              <a:noAutofit/>
            </a:bodyPr>
            <a:lstStyle>
              <a:defPPr>
                <a:defRPr lang="ja-JP"/>
              </a:defPPr>
              <a:lvl1pPr marL="342900" indent="-342900">
                <a:spcBef>
                  <a:spcPts val="400"/>
                </a:spcBef>
                <a:spcAft>
                  <a:spcPts val="600"/>
                </a:spcAft>
                <a:buClr>
                  <a:srgbClr val="002060"/>
                </a:buClr>
                <a:buFont typeface="Wingdings" panose="05000000000000000000" pitchFamily="2" charset="2"/>
                <a:buChar char="l"/>
                <a:defRPr kumimoji="0" sz="1600">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ts val="600"/>
                </a:spcBef>
                <a:spcAft>
                  <a:spcPts val="600"/>
                </a:spcAft>
                <a:buFont typeface="Arial" pitchFamily="34" charset="0"/>
                <a:buChar char="–"/>
                <a:defRPr sz="1400">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ts val="600"/>
                </a:spcBef>
                <a:spcAft>
                  <a:spcPts val="600"/>
                </a:spcAft>
                <a:buFont typeface="Arial" pitchFamily="34" charset="0"/>
                <a:buChar char="•"/>
                <a:defRPr sz="1050">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itchFamily="34" charset="0"/>
                <a:buChar char="–"/>
                <a:defRPr sz="2000">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itchFamily="34" charset="0"/>
                <a:buChar char="»"/>
                <a:defRPr sz="2000">
                  <a:latin typeface="Meiryo UI" panose="020B0604030504040204" pitchFamily="50" charset="-128"/>
                  <a:ea typeface="Meiryo UI" panose="020B0604030504040204" pitchFamily="50" charset="-128"/>
                  <a:cs typeface="Meiryo UI" panose="020B0604030504040204" pitchFamily="50" charset="-128"/>
                </a:defRPr>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pPr marL="451335" indent="-285750">
                <a:lnSpc>
                  <a:spcPct val="150000"/>
                </a:lnSpc>
                <a:spcBef>
                  <a:spcPts val="0"/>
                </a:spcBef>
                <a:spcAft>
                  <a:spcPts val="0"/>
                </a:spcAft>
                <a:buClrTx/>
                <a:defRPr/>
              </a:pPr>
              <a:r>
                <a:rPr kumimoji="1" lang="ja-JP" altLang="en-US" sz="1200" b="1" i="0" u="none" strike="noStrike" kern="1200" cap="none" spc="0" normalizeH="0" baseline="0" noProof="0" dirty="0">
                  <a:ln>
                    <a:noFill/>
                  </a:ln>
                  <a:effectLst/>
                  <a:uLnTx/>
                  <a:uFillTx/>
                  <a:latin typeface="+mj-ea"/>
                  <a:ea typeface="+mj-ea"/>
                  <a:cs typeface="+mn-cs"/>
                </a:rPr>
                <a:t>多様な人材が活躍すれば、企業価値にもプラスの可能性がある。</a:t>
              </a:r>
              <a:endParaRPr kumimoji="1" lang="en-US" altLang="ja-JP" sz="1200" b="1" i="0" u="none" strike="noStrike" kern="1200" cap="none" spc="0" normalizeH="0" baseline="0" noProof="0" dirty="0">
                <a:ln>
                  <a:noFill/>
                </a:ln>
                <a:effectLst/>
                <a:uLnTx/>
                <a:uFillTx/>
                <a:latin typeface="+mj-ea"/>
                <a:ea typeface="+mj-ea"/>
                <a:cs typeface="+mn-cs"/>
              </a:endParaRPr>
            </a:p>
            <a:p>
              <a:pPr marL="451335" indent="-285750">
                <a:lnSpc>
                  <a:spcPct val="150000"/>
                </a:lnSpc>
                <a:spcBef>
                  <a:spcPts val="0"/>
                </a:spcBef>
                <a:spcAft>
                  <a:spcPts val="0"/>
                </a:spcAft>
                <a:buClrTx/>
                <a:defRPr/>
              </a:pPr>
              <a:r>
                <a:rPr kumimoji="1" lang="ja-JP" altLang="en-US" sz="1200" b="1" i="0" u="none" strike="noStrike" kern="1200" cap="none" spc="0" normalizeH="0" baseline="0" noProof="0" dirty="0">
                  <a:ln>
                    <a:noFill/>
                  </a:ln>
                  <a:effectLst/>
                  <a:uLnTx/>
                  <a:uFillTx/>
                  <a:latin typeface="+mj-ea"/>
                  <a:ea typeface="+mj-ea"/>
                  <a:cs typeface="+mn-cs"/>
                </a:rPr>
                <a:t>働き方が改善され、働く人のモチベーションが向上する。</a:t>
              </a:r>
              <a:endParaRPr kumimoji="1" lang="en-US" altLang="ja-JP" sz="1200" b="1" i="0" u="none" strike="noStrike" kern="1200" cap="none" spc="0" normalizeH="0" baseline="0" noProof="0" dirty="0">
                <a:ln>
                  <a:noFill/>
                </a:ln>
                <a:effectLst/>
                <a:uLnTx/>
                <a:uFillTx/>
                <a:latin typeface="+mj-ea"/>
                <a:ea typeface="+mj-ea"/>
                <a:cs typeface="+mn-cs"/>
              </a:endParaRPr>
            </a:p>
            <a:p>
              <a:pPr marL="451335" indent="-285750">
                <a:lnSpc>
                  <a:spcPct val="150000"/>
                </a:lnSpc>
                <a:spcBef>
                  <a:spcPts val="0"/>
                </a:spcBef>
                <a:spcAft>
                  <a:spcPts val="0"/>
                </a:spcAft>
                <a:buClrTx/>
                <a:defRPr/>
              </a:pPr>
              <a:r>
                <a:rPr kumimoji="1" lang="ja-JP" altLang="en-US" sz="1200" b="1" i="0" u="none" strike="noStrike" kern="1200" cap="none" spc="0" normalizeH="0" baseline="0" noProof="0" dirty="0">
                  <a:ln>
                    <a:noFill/>
                  </a:ln>
                  <a:effectLst/>
                  <a:uLnTx/>
                  <a:uFillTx/>
                  <a:latin typeface="+mj-ea"/>
                  <a:ea typeface="+mj-ea"/>
                  <a:cs typeface="+mn-cs"/>
                </a:rPr>
                <a:t>研究開発分野でも男女含むチームの方が、男性のみのチームより特許の経済価値が高い傾向がある。</a:t>
              </a:r>
            </a:p>
            <a:p>
              <a:pPr marL="451335" indent="-285750">
                <a:spcBef>
                  <a:spcPts val="0"/>
                </a:spcBef>
                <a:spcAft>
                  <a:spcPts val="0"/>
                </a:spcAft>
                <a:buClrTx/>
                <a:defRPr/>
              </a:pPr>
              <a:endParaRPr kumimoji="1" lang="ja-JP" altLang="en-US" sz="1200" b="1" i="0" u="none" strike="noStrike" kern="1200" cap="none" spc="0" normalizeH="0" baseline="0" noProof="0" dirty="0">
                <a:ln>
                  <a:noFill/>
                </a:ln>
                <a:effectLst/>
                <a:uLnTx/>
                <a:uFillTx/>
                <a:latin typeface="+mj-ea"/>
                <a:ea typeface="+mj-ea"/>
                <a:cs typeface="+mn-cs"/>
              </a:endParaRPr>
            </a:p>
          </p:txBody>
        </p:sp>
        <p:sp>
          <p:nvSpPr>
            <p:cNvPr id="4" name="テキスト ボックス 7">
              <a:extLst>
                <a:ext uri="{FF2B5EF4-FFF2-40B4-BE49-F238E27FC236}">
                  <a16:creationId xmlns:a16="http://schemas.microsoft.com/office/drawing/2014/main" id="{A55D4D5A-167E-63EB-0DFF-00E04A473F55}"/>
                </a:ext>
              </a:extLst>
            </p:cNvPr>
            <p:cNvSpPr txBox="1"/>
            <p:nvPr/>
          </p:nvSpPr>
          <p:spPr>
            <a:xfrm>
              <a:off x="4913171" y="2486116"/>
              <a:ext cx="4829839" cy="1031051"/>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200" b="1" dirty="0">
                  <a:latin typeface="+mj-ea"/>
                  <a:ea typeface="+mj-ea"/>
                </a:rPr>
                <a:t>男性のみのチームと男女含むチームの共同発明の</a:t>
              </a:r>
              <a:endParaRPr lang="en-US" altLang="ja-JP" sz="1200" b="1" dirty="0">
                <a:latin typeface="+mj-ea"/>
                <a:ea typeface="+mj-ea"/>
              </a:endParaRPr>
            </a:p>
            <a:p>
              <a:pPr algn="ctr"/>
              <a:r>
                <a:rPr lang="ja-JP" altLang="en-US" sz="1200" b="1" dirty="0">
                  <a:latin typeface="+mj-ea"/>
                  <a:ea typeface="+mj-ea"/>
                </a:rPr>
                <a:t>特許の経済価値比較</a:t>
              </a:r>
              <a:endParaRPr lang="en-US" altLang="ja-JP" sz="1200" b="1" dirty="0">
                <a:latin typeface="+mj-ea"/>
                <a:ea typeface="+mj-ea"/>
              </a:endParaRPr>
            </a:p>
            <a:p>
              <a:pPr>
                <a:spcBef>
                  <a:spcPts val="600"/>
                </a:spcBef>
              </a:pPr>
              <a:r>
                <a:rPr lang="ja-JP" altLang="en-US" sz="1200" b="1" dirty="0">
                  <a:solidFill>
                    <a:srgbClr val="D76845"/>
                  </a:solidFill>
                  <a:latin typeface="+mj-ea"/>
                  <a:ea typeface="+mj-ea"/>
                </a:rPr>
                <a:t>男性のみのチームよりも、男女を含むチームの方が、ほとんどの分野において、特許の経済価値が高い</a:t>
              </a:r>
              <a:endParaRPr lang="en-US" altLang="ja-JP" sz="1200" b="1" dirty="0">
                <a:solidFill>
                  <a:srgbClr val="D76845"/>
                </a:solidFill>
                <a:latin typeface="+mj-ea"/>
                <a:ea typeface="+mj-ea"/>
              </a:endParaRPr>
            </a:p>
          </p:txBody>
        </p:sp>
        <p:sp>
          <p:nvSpPr>
            <p:cNvPr id="5" name="テキスト ボックス 18">
              <a:extLst>
                <a:ext uri="{FF2B5EF4-FFF2-40B4-BE49-F238E27FC236}">
                  <a16:creationId xmlns:a16="http://schemas.microsoft.com/office/drawing/2014/main" id="{1BCEBDAA-0372-50CB-D025-8A5D3910EFEE}"/>
                </a:ext>
              </a:extLst>
            </p:cNvPr>
            <p:cNvSpPr txBox="1"/>
            <p:nvPr/>
          </p:nvSpPr>
          <p:spPr>
            <a:xfrm>
              <a:off x="4953001" y="5673258"/>
              <a:ext cx="4871628" cy="238417"/>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800" dirty="0">
                  <a:latin typeface="+mj-ea"/>
                  <a:ea typeface="+mj-ea"/>
                </a:rPr>
                <a:t>（出所）三菱総合研究所「知財分析支援サービス（</a:t>
              </a:r>
              <a:r>
                <a:rPr lang="en-US" altLang="ja-JP" sz="800" dirty="0">
                  <a:latin typeface="+mj-ea"/>
                  <a:ea typeface="+mj-ea"/>
                </a:rPr>
                <a:t>MRIP</a:t>
              </a:r>
              <a:r>
                <a:rPr lang="ja-JP" altLang="en-US" sz="800" dirty="0">
                  <a:latin typeface="+mj-ea"/>
                  <a:ea typeface="+mj-ea"/>
                </a:rPr>
                <a:t>）」により日本政策投資銀行作成</a:t>
              </a:r>
            </a:p>
          </p:txBody>
        </p:sp>
        <p:pic>
          <p:nvPicPr>
            <p:cNvPr id="6" name="図 5">
              <a:extLst>
                <a:ext uri="{FF2B5EF4-FFF2-40B4-BE49-F238E27FC236}">
                  <a16:creationId xmlns:a16="http://schemas.microsoft.com/office/drawing/2014/main" id="{3BCE1704-7503-4B96-5A13-37C9736BD739}"/>
                </a:ext>
              </a:extLst>
            </p:cNvPr>
            <p:cNvPicPr>
              <a:picLocks noChangeAspect="1"/>
            </p:cNvPicPr>
            <p:nvPr/>
          </p:nvPicPr>
          <p:blipFill>
            <a:blip r:embed="rId3"/>
            <a:stretch>
              <a:fillRect/>
            </a:stretch>
          </p:blipFill>
          <p:spPr>
            <a:xfrm>
              <a:off x="4898255" y="3517167"/>
              <a:ext cx="4790010" cy="1879085"/>
            </a:xfrm>
            <a:prstGeom prst="rect">
              <a:avLst/>
            </a:prstGeom>
          </p:spPr>
        </p:pic>
        <p:sp>
          <p:nvSpPr>
            <p:cNvPr id="7" name="正方形/長方形 6">
              <a:extLst>
                <a:ext uri="{FF2B5EF4-FFF2-40B4-BE49-F238E27FC236}">
                  <a16:creationId xmlns:a16="http://schemas.microsoft.com/office/drawing/2014/main" id="{EF405A07-B1AA-3F9B-8119-2E9495AB748B}"/>
                </a:ext>
              </a:extLst>
            </p:cNvPr>
            <p:cNvSpPr/>
            <p:nvPr/>
          </p:nvSpPr>
          <p:spPr>
            <a:xfrm>
              <a:off x="6022732" y="3517167"/>
              <a:ext cx="3226776" cy="298008"/>
            </a:xfrm>
            <a:prstGeom prst="rect">
              <a:avLst/>
            </a:prstGeom>
            <a:solidFill>
              <a:schemeClr val="bg1"/>
            </a:solidFill>
            <a:ln>
              <a:solidFill>
                <a:schemeClr val="bg1"/>
              </a:solidFill>
            </a:ln>
          </p:spPr>
          <p:txBody>
            <a:bodyPr wrap="square" rtlCol="0" anchor="ctr" anchorCtr="0">
              <a:noAutofit/>
            </a:bodyPr>
            <a:lstStyle/>
            <a:p>
              <a:pPr algn="ctr"/>
              <a:endParaRPr kumimoji="1" lang="ja-JP" altLang="en-US" sz="1200" b="1" dirty="0">
                <a:solidFill>
                  <a:schemeClr val="bg1"/>
                </a:solidFill>
                <a:latin typeface="+mj-ea"/>
                <a:ea typeface="+mj-ea"/>
              </a:endParaRPr>
            </a:p>
          </p:txBody>
        </p:sp>
        <p:sp>
          <p:nvSpPr>
            <p:cNvPr id="8" name="正方形/長方形 7">
              <a:extLst>
                <a:ext uri="{FF2B5EF4-FFF2-40B4-BE49-F238E27FC236}">
                  <a16:creationId xmlns:a16="http://schemas.microsoft.com/office/drawing/2014/main" id="{CA6BE738-AF8F-38E9-F7C0-201A8D8AFA00}"/>
                </a:ext>
              </a:extLst>
            </p:cNvPr>
            <p:cNvSpPr/>
            <p:nvPr/>
          </p:nvSpPr>
          <p:spPr>
            <a:xfrm>
              <a:off x="7069083" y="5352291"/>
              <a:ext cx="1134074" cy="215485"/>
            </a:xfrm>
            <a:prstGeom prst="rect">
              <a:avLst/>
            </a:prstGeom>
            <a:solidFill>
              <a:schemeClr val="bg1"/>
            </a:solidFill>
            <a:ln>
              <a:solidFill>
                <a:schemeClr val="bg1"/>
              </a:solidFill>
            </a:ln>
          </p:spPr>
          <p:txBody>
            <a:bodyPr wrap="square" rtlCol="0" anchor="ctr" anchorCtr="0">
              <a:noAutofit/>
            </a:bodyPr>
            <a:lstStyle/>
            <a:p>
              <a:pPr algn="ctr"/>
              <a:endParaRPr kumimoji="1" lang="ja-JP" altLang="en-US" sz="1200" b="1" dirty="0">
                <a:solidFill>
                  <a:schemeClr val="bg1"/>
                </a:solidFill>
                <a:latin typeface="+mj-ea"/>
                <a:ea typeface="+mj-ea"/>
              </a:endParaRPr>
            </a:p>
          </p:txBody>
        </p:sp>
        <p:pic>
          <p:nvPicPr>
            <p:cNvPr id="9" name="図 8">
              <a:extLst>
                <a:ext uri="{FF2B5EF4-FFF2-40B4-BE49-F238E27FC236}">
                  <a16:creationId xmlns:a16="http://schemas.microsoft.com/office/drawing/2014/main" id="{EAE0C2FC-14B3-EBE5-7E4E-CF4A08891D75}"/>
                </a:ext>
              </a:extLst>
            </p:cNvPr>
            <p:cNvPicPr>
              <a:picLocks noChangeAspect="1"/>
            </p:cNvPicPr>
            <p:nvPr/>
          </p:nvPicPr>
          <p:blipFill rotWithShape="1">
            <a:blip r:embed="rId4"/>
            <a:srcRect t="1629" r="22235"/>
            <a:stretch/>
          </p:blipFill>
          <p:spPr>
            <a:xfrm>
              <a:off x="162990" y="2486116"/>
              <a:ext cx="4457643" cy="3187142"/>
            </a:xfrm>
            <a:prstGeom prst="rect">
              <a:avLst/>
            </a:prstGeom>
          </p:spPr>
        </p:pic>
        <p:sp>
          <p:nvSpPr>
            <p:cNvPr id="10" name="テキスト ボックス 18">
              <a:extLst>
                <a:ext uri="{FF2B5EF4-FFF2-40B4-BE49-F238E27FC236}">
                  <a16:creationId xmlns:a16="http://schemas.microsoft.com/office/drawing/2014/main" id="{E76F91B2-9CFE-2091-8DDF-377AC95336DD}"/>
                </a:ext>
              </a:extLst>
            </p:cNvPr>
            <p:cNvSpPr txBox="1"/>
            <p:nvPr/>
          </p:nvSpPr>
          <p:spPr>
            <a:xfrm>
              <a:off x="26626" y="5691230"/>
              <a:ext cx="4871628" cy="374655"/>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800" dirty="0">
                  <a:latin typeface="+mj-ea"/>
                  <a:ea typeface="+mj-ea"/>
                </a:rPr>
                <a:t>（出所） </a:t>
              </a:r>
              <a:r>
                <a:rPr lang="en-US" altLang="ja-JP" sz="800" dirty="0">
                  <a:latin typeface="+mj-ea"/>
                  <a:ea typeface="+mj-ea"/>
                </a:rPr>
                <a:t>『</a:t>
              </a:r>
              <a:r>
                <a:rPr lang="ja-JP" altLang="en-US" sz="800" dirty="0">
                  <a:latin typeface="+mj-ea"/>
                  <a:ea typeface="+mj-ea"/>
                </a:rPr>
                <a:t>日本の人事部 人事白書</a:t>
              </a:r>
              <a:r>
                <a:rPr lang="en-US" altLang="ja-JP" sz="800" dirty="0">
                  <a:latin typeface="+mj-ea"/>
                  <a:ea typeface="+mj-ea"/>
                </a:rPr>
                <a:t>2022』 https://jinjibu.jp/article/detl/hakusho/3006/</a:t>
              </a:r>
            </a:p>
            <a:p>
              <a:r>
                <a:rPr lang="ja-JP" altLang="en-US" sz="800" dirty="0">
                  <a:latin typeface="+mj-ea"/>
                  <a:ea typeface="+mj-ea"/>
                </a:rPr>
                <a:t>　　１．調査対象は</a:t>
              </a:r>
              <a:r>
                <a:rPr lang="en-US" altLang="ja-JP" sz="800" dirty="0">
                  <a:latin typeface="+mj-ea"/>
                  <a:ea typeface="+mj-ea"/>
                </a:rPr>
                <a:t>『</a:t>
              </a:r>
              <a:r>
                <a:rPr lang="ja-JP" altLang="en-US" sz="800" dirty="0">
                  <a:latin typeface="+mj-ea"/>
                  <a:ea typeface="+mj-ea"/>
                </a:rPr>
                <a:t>日本の人事部</a:t>
              </a:r>
              <a:r>
                <a:rPr lang="en-US" altLang="ja-JP" sz="800" dirty="0">
                  <a:latin typeface="+mj-ea"/>
                  <a:ea typeface="+mj-ea"/>
                </a:rPr>
                <a:t>』</a:t>
              </a:r>
              <a:r>
                <a:rPr lang="ja-JP" altLang="en-US" sz="800" dirty="0">
                  <a:latin typeface="+mj-ea"/>
                  <a:ea typeface="+mj-ea"/>
                </a:rPr>
                <a:t>正会員。回答数</a:t>
              </a:r>
              <a:r>
                <a:rPr lang="en-US" altLang="ja-JP" sz="800" dirty="0">
                  <a:latin typeface="+mj-ea"/>
                  <a:ea typeface="+mj-ea"/>
                </a:rPr>
                <a:t>5,200</a:t>
              </a:r>
              <a:r>
                <a:rPr lang="ja-JP" altLang="en-US" sz="800" dirty="0">
                  <a:latin typeface="+mj-ea"/>
                  <a:ea typeface="+mj-ea"/>
                </a:rPr>
                <a:t>社、</a:t>
              </a:r>
              <a:r>
                <a:rPr lang="en-US" altLang="ja-JP" sz="800" dirty="0">
                  <a:latin typeface="+mj-ea"/>
                  <a:ea typeface="+mj-ea"/>
                </a:rPr>
                <a:t>5,441</a:t>
              </a:r>
              <a:r>
                <a:rPr lang="ja-JP" altLang="en-US" sz="800" dirty="0">
                  <a:latin typeface="+mj-ea"/>
                  <a:ea typeface="+mj-ea"/>
                </a:rPr>
                <a:t>人（のべ）</a:t>
              </a:r>
            </a:p>
          </p:txBody>
        </p:sp>
        <p:sp>
          <p:nvSpPr>
            <p:cNvPr id="11" name="正方形/長方形 10">
              <a:extLst>
                <a:ext uri="{FF2B5EF4-FFF2-40B4-BE49-F238E27FC236}">
                  <a16:creationId xmlns:a16="http://schemas.microsoft.com/office/drawing/2014/main" id="{4DEFAA23-FEC4-8524-A93E-1217FA10AADB}"/>
                </a:ext>
              </a:extLst>
            </p:cNvPr>
            <p:cNvSpPr/>
            <p:nvPr/>
          </p:nvSpPr>
          <p:spPr>
            <a:xfrm>
              <a:off x="65549" y="2498062"/>
              <a:ext cx="848851" cy="298008"/>
            </a:xfrm>
            <a:prstGeom prst="rect">
              <a:avLst/>
            </a:prstGeom>
            <a:solidFill>
              <a:schemeClr val="bg1"/>
            </a:solidFill>
            <a:ln>
              <a:solidFill>
                <a:schemeClr val="bg1"/>
              </a:solidFill>
            </a:ln>
          </p:spPr>
          <p:txBody>
            <a:bodyPr wrap="square" rtlCol="0" anchor="ctr" anchorCtr="0">
              <a:noAutofit/>
            </a:bodyPr>
            <a:lstStyle/>
            <a:p>
              <a:pPr algn="ctr"/>
              <a:endParaRPr kumimoji="1" lang="ja-JP" altLang="en-US" sz="1200" b="1" dirty="0">
                <a:solidFill>
                  <a:schemeClr val="bg1"/>
                </a:solidFill>
                <a:latin typeface="+mj-ea"/>
                <a:ea typeface="+mj-ea"/>
              </a:endParaRPr>
            </a:p>
          </p:txBody>
        </p:sp>
        <p:sp>
          <p:nvSpPr>
            <p:cNvPr id="12" name="object 7">
              <a:extLst>
                <a:ext uri="{FF2B5EF4-FFF2-40B4-BE49-F238E27FC236}">
                  <a16:creationId xmlns:a16="http://schemas.microsoft.com/office/drawing/2014/main" id="{481CC565-92C3-84D0-8EC2-9466719B0999}"/>
                </a:ext>
              </a:extLst>
            </p:cNvPr>
            <p:cNvSpPr txBox="1"/>
            <p:nvPr/>
          </p:nvSpPr>
          <p:spPr>
            <a:xfrm>
              <a:off x="464578" y="2457334"/>
              <a:ext cx="4156056" cy="215844"/>
            </a:xfrm>
            <a:prstGeom prst="rect">
              <a:avLst/>
            </a:prstGeom>
            <a:solidFill>
              <a:schemeClr val="bg1"/>
            </a:solidFill>
          </p:spPr>
          <p:txBody>
            <a:bodyPr vert="horz" wrap="square" lIns="0" tIns="10280" rIns="0" bIns="0"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10823" defTabSz="779161">
                <a:spcBef>
                  <a:spcPts val="81"/>
                </a:spcBef>
              </a:pPr>
              <a:r>
                <a:rPr lang="ja-JP" altLang="en-US" sz="1200" b="1" dirty="0">
                  <a:latin typeface="+mj-ea"/>
                  <a:ea typeface="+mj-ea"/>
                </a:rPr>
                <a:t>多様性を重視する企業は何に効果を感じているか</a:t>
              </a:r>
              <a:endParaRPr lang="en-US" sz="1200" b="1" dirty="0">
                <a:latin typeface="+mj-ea"/>
                <a:ea typeface="+mj-ea"/>
              </a:endParaRPr>
            </a:p>
          </p:txBody>
        </p:sp>
      </p:grpSp>
      <p:sp>
        <p:nvSpPr>
          <p:cNvPr id="14" name="スライド番号プレースホルダー 13">
            <a:extLst>
              <a:ext uri="{FF2B5EF4-FFF2-40B4-BE49-F238E27FC236}">
                <a16:creationId xmlns:a16="http://schemas.microsoft.com/office/drawing/2014/main" id="{13AC204F-8BCF-5BD7-586D-D75EC3A78EA2}"/>
              </a:ext>
            </a:extLst>
          </p:cNvPr>
          <p:cNvSpPr>
            <a:spLocks noGrp="1"/>
          </p:cNvSpPr>
          <p:nvPr>
            <p:ph type="sldNum" sz="quarter" idx="12"/>
          </p:nvPr>
        </p:nvSpPr>
        <p:spPr/>
        <p:txBody>
          <a:bodyPr/>
          <a:lstStyle/>
          <a:p>
            <a:fld id="{02E45039-E5C2-423C-A0A7-3C781C43C11A}" type="slidenum">
              <a:rPr kumimoji="1" lang="ja-JP" altLang="en-US" smtClean="0"/>
              <a:t>4</a:t>
            </a:fld>
            <a:endParaRPr kumimoji="1" lang="ja-JP" altLang="en-US"/>
          </a:p>
        </p:txBody>
      </p:sp>
    </p:spTree>
    <p:extLst>
      <p:ext uri="{BB962C8B-B14F-4D97-AF65-F5344CB8AC3E}">
        <p14:creationId xmlns:p14="http://schemas.microsoft.com/office/powerpoint/2010/main" val="2783946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08368D-019C-4990-09D6-E0C92981507C}"/>
              </a:ext>
            </a:extLst>
          </p:cNvPr>
          <p:cNvSpPr>
            <a:spLocks noGrp="1"/>
          </p:cNvSpPr>
          <p:nvPr>
            <p:ph type="title"/>
          </p:nvPr>
        </p:nvSpPr>
        <p:spPr>
          <a:xfrm>
            <a:off x="468313" y="121952"/>
            <a:ext cx="7886700" cy="994172"/>
          </a:xfrm>
        </p:spPr>
        <p:txBody>
          <a:bodyPr>
            <a:normAutofit/>
          </a:bodyPr>
          <a:lstStyle/>
          <a:p>
            <a:r>
              <a:rPr lang="ja-JP" altLang="en-US" sz="2400" dirty="0"/>
              <a:t>「ダイバーシティ経営」のポイント</a:t>
            </a:r>
          </a:p>
        </p:txBody>
      </p:sp>
      <p:sp>
        <p:nvSpPr>
          <p:cNvPr id="45" name="テキスト プレースホルダー 7">
            <a:extLst>
              <a:ext uri="{FF2B5EF4-FFF2-40B4-BE49-F238E27FC236}">
                <a16:creationId xmlns:a16="http://schemas.microsoft.com/office/drawing/2014/main" id="{3E92C868-FBBF-D9D7-32C0-A98DE1B4CB81}"/>
              </a:ext>
            </a:extLst>
          </p:cNvPr>
          <p:cNvSpPr txBox="1">
            <a:spLocks/>
          </p:cNvSpPr>
          <p:nvPr/>
        </p:nvSpPr>
        <p:spPr>
          <a:xfrm>
            <a:off x="600871" y="1149658"/>
            <a:ext cx="8120058" cy="1163428"/>
          </a:xfrm>
          <a:prstGeom prst="rect">
            <a:avLst/>
          </a:prstGeom>
          <a:solidFill>
            <a:srgbClr val="F4F4F4"/>
          </a:solidFill>
          <a:ln>
            <a:noFill/>
          </a:ln>
        </p:spPr>
        <p:txBody>
          <a:bodyPr vert="horz" wrap="square" lIns="162000" tIns="81000" rIns="162000" bIns="81000" rtlCol="0" anchor="t" anchorCtr="0">
            <a:noAutofit/>
          </a:bodyPr>
          <a:lstStyle>
            <a:defPPr>
              <a:defRPr lang="ja-JP"/>
            </a:defPPr>
            <a:lvl1pPr marL="342900" indent="-342900">
              <a:spcBef>
                <a:spcPts val="400"/>
              </a:spcBef>
              <a:spcAft>
                <a:spcPts val="600"/>
              </a:spcAft>
              <a:buClr>
                <a:srgbClr val="002060"/>
              </a:buClr>
              <a:buFont typeface="Wingdings" panose="05000000000000000000" pitchFamily="2" charset="2"/>
              <a:buChar char="l"/>
              <a:defRPr kumimoji="0" sz="1600">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ts val="600"/>
              </a:spcBef>
              <a:spcAft>
                <a:spcPts val="600"/>
              </a:spcAft>
              <a:buFont typeface="Arial" pitchFamily="34" charset="0"/>
              <a:buChar char="–"/>
              <a:defRPr sz="1400">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ts val="600"/>
              </a:spcBef>
              <a:spcAft>
                <a:spcPts val="600"/>
              </a:spcAft>
              <a:buFont typeface="Arial" pitchFamily="34" charset="0"/>
              <a:buChar char="•"/>
              <a:defRPr sz="1050">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itchFamily="34" charset="0"/>
              <a:buChar char="–"/>
              <a:defRPr sz="2000">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itchFamily="34" charset="0"/>
              <a:buChar char="»"/>
              <a:defRPr sz="2000">
                <a:latin typeface="Meiryo UI" panose="020B0604030504040204" pitchFamily="50" charset="-128"/>
                <a:ea typeface="Meiryo UI" panose="020B0604030504040204" pitchFamily="50" charset="-128"/>
                <a:cs typeface="Meiryo UI" panose="020B0604030504040204" pitchFamily="50" charset="-128"/>
              </a:defRPr>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pPr marL="338501" indent="-214313" defTabSz="685800">
              <a:spcBef>
                <a:spcPts val="0"/>
              </a:spcBef>
              <a:spcAft>
                <a:spcPts val="0"/>
              </a:spcAft>
              <a:buClrTx/>
              <a:defRPr/>
            </a:pPr>
            <a:r>
              <a:rPr kumimoji="1" lang="ja-JP" altLang="en-US" sz="1400" b="1" kern="0" dirty="0">
                <a:solidFill>
                  <a:srgbClr val="000000"/>
                </a:solidFill>
                <a:latin typeface="游ゴシック"/>
                <a:ea typeface="游ゴシック"/>
                <a:cs typeface="+mn-cs"/>
              </a:rPr>
              <a:t>ダイバーシティ経営を実現するにあたっては、</a:t>
            </a:r>
            <a:br>
              <a:rPr kumimoji="1" lang="en-US" altLang="ja-JP" sz="1400" b="1" kern="0" dirty="0">
                <a:solidFill>
                  <a:srgbClr val="000000"/>
                </a:solidFill>
                <a:latin typeface="游ゴシック"/>
                <a:ea typeface="游ゴシック"/>
                <a:cs typeface="+mn-cs"/>
              </a:rPr>
            </a:br>
            <a:r>
              <a:rPr kumimoji="1" lang="ja-JP" altLang="en-US" sz="1400" b="1" kern="0" dirty="0">
                <a:solidFill>
                  <a:srgbClr val="000000"/>
                </a:solidFill>
                <a:latin typeface="游ゴシック"/>
                <a:ea typeface="游ゴシック"/>
                <a:cs typeface="+mn-cs"/>
              </a:rPr>
              <a:t>①経営者の取組、②人事管理制度の整備、③現場管理職の取組の３つが鍵。</a:t>
            </a:r>
            <a:endParaRPr kumimoji="1" lang="en-US" altLang="ja-JP" sz="1400" b="1" kern="0" dirty="0">
              <a:solidFill>
                <a:srgbClr val="000000"/>
              </a:solidFill>
              <a:latin typeface="游ゴシック"/>
              <a:ea typeface="游ゴシック"/>
              <a:cs typeface="+mn-cs"/>
            </a:endParaRPr>
          </a:p>
          <a:p>
            <a:pPr marL="338501" indent="-214313" defTabSz="685800">
              <a:spcBef>
                <a:spcPts val="0"/>
              </a:spcBef>
              <a:spcAft>
                <a:spcPts val="0"/>
              </a:spcAft>
              <a:buClrTx/>
              <a:defRPr/>
            </a:pPr>
            <a:r>
              <a:rPr kumimoji="1" lang="ja-JP" altLang="en-US" sz="1400" b="1" kern="0" dirty="0">
                <a:solidFill>
                  <a:srgbClr val="000000"/>
                </a:solidFill>
                <a:latin typeface="游ゴシック"/>
                <a:ea typeface="游ゴシック"/>
                <a:cs typeface="+mn-cs"/>
              </a:rPr>
              <a:t>各者が連携して取組を進めることで、多様な人材が活躍できる組織風土が醸成され、企業の価値創造につながっていく。</a:t>
            </a:r>
          </a:p>
          <a:p>
            <a:pPr marL="338501" indent="-214313" defTabSz="685800">
              <a:spcBef>
                <a:spcPts val="0"/>
              </a:spcBef>
              <a:spcAft>
                <a:spcPts val="0"/>
              </a:spcAft>
              <a:buClrTx/>
              <a:defRPr/>
            </a:pPr>
            <a:r>
              <a:rPr kumimoji="1" lang="ja-JP" altLang="en-US" sz="1400" b="1" kern="0" dirty="0">
                <a:solidFill>
                  <a:srgbClr val="000000"/>
                </a:solidFill>
                <a:latin typeface="游ゴシック"/>
                <a:ea typeface="游ゴシック"/>
                <a:cs typeface="+mn-cs"/>
              </a:rPr>
              <a:t>ダイバーシティ経営に向けた具体的取組の一例は以下の通り。</a:t>
            </a:r>
          </a:p>
        </p:txBody>
      </p:sp>
      <p:sp>
        <p:nvSpPr>
          <p:cNvPr id="46" name="テキスト ボックス 45">
            <a:extLst>
              <a:ext uri="{FF2B5EF4-FFF2-40B4-BE49-F238E27FC236}">
                <a16:creationId xmlns:a16="http://schemas.microsoft.com/office/drawing/2014/main" id="{E5A4ED55-D15D-D52F-5361-7E83D0286605}"/>
              </a:ext>
            </a:extLst>
          </p:cNvPr>
          <p:cNvSpPr txBox="1"/>
          <p:nvPr/>
        </p:nvSpPr>
        <p:spPr>
          <a:xfrm>
            <a:off x="600871" y="2553148"/>
            <a:ext cx="2880917" cy="300082"/>
          </a:xfrm>
          <a:prstGeom prst="rect">
            <a:avLst/>
          </a:prstGeom>
          <a:solidFill>
            <a:srgbClr val="FFFFFF"/>
          </a:solidFill>
        </p:spPr>
        <p:txBody>
          <a:bodyPr wrap="none" rtlCol="0">
            <a:spAutoFit/>
          </a:bodyPr>
          <a:lstStyle/>
          <a:p>
            <a:pPr defTabSz="685800">
              <a:defRPr/>
            </a:pPr>
            <a:r>
              <a:rPr kumimoji="1" lang="ja-JP" altLang="en-US" sz="1350" b="1" u="sng" kern="0">
                <a:solidFill>
                  <a:prstClr val="black"/>
                </a:solidFill>
                <a:cs typeface="Meiryo UI" panose="020B0604030504040204" pitchFamily="50" charset="-128"/>
              </a:rPr>
              <a:t>ダイバーシティ経営</a:t>
            </a:r>
            <a:r>
              <a:rPr kumimoji="1" lang="en-US" altLang="ja-JP" sz="1350" b="1" u="sng" kern="0">
                <a:solidFill>
                  <a:prstClr val="black"/>
                </a:solidFill>
                <a:cs typeface="Meiryo UI" panose="020B0604030504040204" pitchFamily="50" charset="-128"/>
              </a:rPr>
              <a:t>3</a:t>
            </a:r>
            <a:r>
              <a:rPr kumimoji="1" lang="ja-JP" altLang="en-US" sz="1350" b="1" u="sng" kern="0">
                <a:solidFill>
                  <a:prstClr val="black"/>
                </a:solidFill>
                <a:cs typeface="Meiryo UI" panose="020B0604030504040204" pitchFamily="50" charset="-128"/>
              </a:rPr>
              <a:t>つのポイント</a:t>
            </a:r>
          </a:p>
        </p:txBody>
      </p:sp>
      <p:sp>
        <p:nvSpPr>
          <p:cNvPr id="47" name="テキスト ボックス 46">
            <a:extLst>
              <a:ext uri="{FF2B5EF4-FFF2-40B4-BE49-F238E27FC236}">
                <a16:creationId xmlns:a16="http://schemas.microsoft.com/office/drawing/2014/main" id="{56C58F1D-13D1-B660-7FA6-8CD9EC6D89F1}"/>
              </a:ext>
            </a:extLst>
          </p:cNvPr>
          <p:cNvSpPr txBox="1"/>
          <p:nvPr/>
        </p:nvSpPr>
        <p:spPr>
          <a:xfrm>
            <a:off x="5062477" y="6118279"/>
            <a:ext cx="3238733" cy="298800"/>
          </a:xfrm>
          <a:prstGeom prst="rect">
            <a:avLst/>
          </a:prstGeom>
          <a:noFill/>
        </p:spPr>
        <p:txBody>
          <a:bodyPr wrap="square">
            <a:spAutoFit/>
          </a:bodyPr>
          <a:lstStyle/>
          <a:p>
            <a:pPr defTabSz="685800">
              <a:defRPr/>
            </a:pPr>
            <a:r>
              <a:rPr kumimoji="1" lang="en-US" altLang="ja-JP" sz="671" kern="0">
                <a:solidFill>
                  <a:prstClr val="black"/>
                </a:solidFill>
              </a:rPr>
              <a:t>【</a:t>
            </a:r>
            <a:r>
              <a:rPr kumimoji="1" lang="ja-JP" altLang="en-US" sz="671" kern="0">
                <a:solidFill>
                  <a:prstClr val="black"/>
                </a:solidFill>
              </a:rPr>
              <a:t>改訂版</a:t>
            </a:r>
            <a:r>
              <a:rPr kumimoji="1" lang="en-US" altLang="ja-JP" sz="671" kern="0">
                <a:solidFill>
                  <a:prstClr val="black"/>
                </a:solidFill>
              </a:rPr>
              <a:t>】</a:t>
            </a:r>
            <a:r>
              <a:rPr kumimoji="1" lang="ja-JP" altLang="en-US" sz="671" kern="0">
                <a:solidFill>
                  <a:prstClr val="black"/>
                </a:solidFill>
              </a:rPr>
              <a:t>ダイバーシティ経営診断シートより一部抜粋</a:t>
            </a:r>
            <a:endParaRPr kumimoji="1" lang="en-US" altLang="ja-JP" sz="671" kern="0">
              <a:solidFill>
                <a:prstClr val="black"/>
              </a:solidFill>
            </a:endParaRPr>
          </a:p>
          <a:p>
            <a:pPr defTabSz="685800">
              <a:defRPr/>
            </a:pPr>
            <a:r>
              <a:rPr kumimoji="1" lang="en-US" altLang="ja-JP" sz="671" kern="0">
                <a:solidFill>
                  <a:prstClr val="black"/>
                </a:solidFill>
              </a:rPr>
              <a:t>https://www.meti.go.jp/policy/economy/jinzai/diversity/turusimenban.pdf</a:t>
            </a:r>
            <a:endParaRPr kumimoji="1" lang="ja-JP" altLang="en-US" sz="671" kern="0">
              <a:solidFill>
                <a:prstClr val="black"/>
              </a:solidFill>
            </a:endParaRPr>
          </a:p>
        </p:txBody>
      </p:sp>
      <p:sp>
        <p:nvSpPr>
          <p:cNvPr id="48" name="テキスト ボックス 47">
            <a:extLst>
              <a:ext uri="{FF2B5EF4-FFF2-40B4-BE49-F238E27FC236}">
                <a16:creationId xmlns:a16="http://schemas.microsoft.com/office/drawing/2014/main" id="{5D30B02A-E131-CC79-A356-D59D044E7DE9}"/>
              </a:ext>
            </a:extLst>
          </p:cNvPr>
          <p:cNvSpPr txBox="1"/>
          <p:nvPr/>
        </p:nvSpPr>
        <p:spPr>
          <a:xfrm>
            <a:off x="5171720" y="2455127"/>
            <a:ext cx="2781531" cy="300082"/>
          </a:xfrm>
          <a:prstGeom prst="rect">
            <a:avLst/>
          </a:prstGeom>
          <a:solidFill>
            <a:srgbClr val="FFFFFF"/>
          </a:solidFill>
        </p:spPr>
        <p:txBody>
          <a:bodyPr wrap="none" rtlCol="0">
            <a:spAutoFit/>
          </a:bodyPr>
          <a:lstStyle/>
          <a:p>
            <a:pPr defTabSz="685800">
              <a:defRPr/>
            </a:pPr>
            <a:r>
              <a:rPr kumimoji="1" lang="ja-JP" altLang="en-US" sz="1350" b="1" u="sng" kern="0">
                <a:solidFill>
                  <a:prstClr val="black"/>
                </a:solidFill>
                <a:cs typeface="Meiryo UI" panose="020B0604030504040204" pitchFamily="50" charset="-128"/>
              </a:rPr>
              <a:t>具体的取組の一例（人事・現場）</a:t>
            </a:r>
          </a:p>
        </p:txBody>
      </p:sp>
      <p:sp>
        <p:nvSpPr>
          <p:cNvPr id="49" name="矢印: 五方向 48">
            <a:extLst>
              <a:ext uri="{FF2B5EF4-FFF2-40B4-BE49-F238E27FC236}">
                <a16:creationId xmlns:a16="http://schemas.microsoft.com/office/drawing/2014/main" id="{8B34F394-E168-475A-72AA-25A7536B9A96}"/>
              </a:ext>
            </a:extLst>
          </p:cNvPr>
          <p:cNvSpPr/>
          <p:nvPr/>
        </p:nvSpPr>
        <p:spPr bwMode="auto">
          <a:xfrm rot="5400000">
            <a:off x="2000295" y="4032429"/>
            <a:ext cx="378854" cy="2671490"/>
          </a:xfrm>
          <a:prstGeom prst="homePlate">
            <a:avLst/>
          </a:prstGeom>
          <a:solidFill>
            <a:srgbClr val="DDDDDD"/>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defTabSz="685800">
              <a:defRPr/>
            </a:pPr>
            <a:endParaRPr lang="ja-JP" altLang="en-US" sz="1200" kern="0">
              <a:solidFill>
                <a:srgbClr val="000000"/>
              </a:solidFill>
            </a:endParaRPr>
          </a:p>
        </p:txBody>
      </p:sp>
      <p:sp>
        <p:nvSpPr>
          <p:cNvPr id="50" name="テキスト ボックス 49">
            <a:extLst>
              <a:ext uri="{FF2B5EF4-FFF2-40B4-BE49-F238E27FC236}">
                <a16:creationId xmlns:a16="http://schemas.microsoft.com/office/drawing/2014/main" id="{6D18CF8F-60C7-4B1E-201C-20D4380E180B}"/>
              </a:ext>
            </a:extLst>
          </p:cNvPr>
          <p:cNvSpPr txBox="1"/>
          <p:nvPr/>
        </p:nvSpPr>
        <p:spPr>
          <a:xfrm>
            <a:off x="1125395" y="5180150"/>
            <a:ext cx="2241406" cy="230832"/>
          </a:xfrm>
          <a:prstGeom prst="rect">
            <a:avLst/>
          </a:prstGeom>
          <a:noFill/>
        </p:spPr>
        <p:txBody>
          <a:bodyPr vert="horz" wrap="square" lIns="68580" tIns="34290" rIns="68580" bIns="34290" rtlCol="0" anchor="ctr">
            <a:spAutoFit/>
          </a:bodyPr>
          <a:lstStyle/>
          <a:p>
            <a:pPr defTabSz="685800">
              <a:defRPr/>
            </a:pPr>
            <a:r>
              <a:rPr kumimoji="1" lang="ja-JP" altLang="en-US" sz="1050" kern="0">
                <a:solidFill>
                  <a:srgbClr val="000000"/>
                </a:solidFill>
              </a:rPr>
              <a:t>多様な人材が活躍できる組織風土</a:t>
            </a:r>
          </a:p>
        </p:txBody>
      </p:sp>
      <p:sp>
        <p:nvSpPr>
          <p:cNvPr id="51" name="矢印: 五方向 50">
            <a:extLst>
              <a:ext uri="{FF2B5EF4-FFF2-40B4-BE49-F238E27FC236}">
                <a16:creationId xmlns:a16="http://schemas.microsoft.com/office/drawing/2014/main" id="{172320A8-A581-89D8-D269-65FD69FFF1E7}"/>
              </a:ext>
            </a:extLst>
          </p:cNvPr>
          <p:cNvSpPr/>
          <p:nvPr/>
        </p:nvSpPr>
        <p:spPr bwMode="auto">
          <a:xfrm rot="5400000">
            <a:off x="2015520" y="4477158"/>
            <a:ext cx="378854" cy="2671490"/>
          </a:xfrm>
          <a:prstGeom prst="homePlate">
            <a:avLst/>
          </a:prstGeom>
          <a:solidFill>
            <a:srgbClr val="DDDDDD"/>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defTabSz="685800">
              <a:defRPr/>
            </a:pPr>
            <a:endParaRPr lang="ja-JP" altLang="en-US" sz="1200" kern="0">
              <a:solidFill>
                <a:srgbClr val="000000"/>
              </a:solidFill>
            </a:endParaRPr>
          </a:p>
        </p:txBody>
      </p:sp>
      <p:sp>
        <p:nvSpPr>
          <p:cNvPr id="52" name="テキスト ボックス 51">
            <a:extLst>
              <a:ext uri="{FF2B5EF4-FFF2-40B4-BE49-F238E27FC236}">
                <a16:creationId xmlns:a16="http://schemas.microsoft.com/office/drawing/2014/main" id="{CE09E71F-9A39-3EC1-CDA9-B92B888DBE05}"/>
              </a:ext>
            </a:extLst>
          </p:cNvPr>
          <p:cNvSpPr txBox="1"/>
          <p:nvPr/>
        </p:nvSpPr>
        <p:spPr>
          <a:xfrm>
            <a:off x="1934097" y="5720210"/>
            <a:ext cx="690748" cy="230832"/>
          </a:xfrm>
          <a:prstGeom prst="rect">
            <a:avLst/>
          </a:prstGeom>
          <a:noFill/>
        </p:spPr>
        <p:txBody>
          <a:bodyPr vert="horz" wrap="square" lIns="68580" tIns="34290" rIns="68580" bIns="34290" rtlCol="0" anchor="ctr">
            <a:spAutoFit/>
          </a:bodyPr>
          <a:lstStyle/>
          <a:p>
            <a:pPr defTabSz="685800">
              <a:defRPr/>
            </a:pPr>
            <a:r>
              <a:rPr kumimoji="1" lang="ja-JP" altLang="en-US" sz="1050" kern="0">
                <a:solidFill>
                  <a:srgbClr val="000000"/>
                </a:solidFill>
              </a:rPr>
              <a:t>価値創造</a:t>
            </a:r>
          </a:p>
        </p:txBody>
      </p:sp>
      <p:pic>
        <p:nvPicPr>
          <p:cNvPr id="53" name="グラフィックス 52" descr="ライト: オン 単色塗りつぶし">
            <a:extLst>
              <a:ext uri="{FF2B5EF4-FFF2-40B4-BE49-F238E27FC236}">
                <a16:creationId xmlns:a16="http://schemas.microsoft.com/office/drawing/2014/main" id="{7A92A06F-E6D2-1C9E-E021-6C26947A144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319778" y="5494711"/>
            <a:ext cx="562745" cy="614319"/>
          </a:xfrm>
          <a:prstGeom prst="rect">
            <a:avLst/>
          </a:prstGeom>
        </p:spPr>
      </p:pic>
      <p:sp>
        <p:nvSpPr>
          <p:cNvPr id="54" name="楕円 53">
            <a:extLst>
              <a:ext uri="{FF2B5EF4-FFF2-40B4-BE49-F238E27FC236}">
                <a16:creationId xmlns:a16="http://schemas.microsoft.com/office/drawing/2014/main" id="{D046387A-958A-0492-9CBD-508F4C6D99B5}"/>
              </a:ext>
            </a:extLst>
          </p:cNvPr>
          <p:cNvSpPr/>
          <p:nvPr/>
        </p:nvSpPr>
        <p:spPr>
          <a:xfrm>
            <a:off x="1965188" y="3889460"/>
            <a:ext cx="1231495" cy="1219200"/>
          </a:xfrm>
          <a:prstGeom prst="ellipse">
            <a:avLst/>
          </a:prstGeom>
          <a:solidFill>
            <a:srgbClr val="9ECEBC">
              <a:alpha val="50000"/>
            </a:srgbClr>
          </a:solidFill>
        </p:spPr>
        <p:txBody>
          <a:bodyPr wrap="square" rtlCol="0" anchor="ctr" anchorCtr="0">
            <a:noAutofit/>
          </a:bodyPr>
          <a:lstStyle/>
          <a:p>
            <a:pPr algn="ctr" defTabSz="685800">
              <a:defRPr/>
            </a:pPr>
            <a:endParaRPr kumimoji="1" lang="ja-JP" altLang="en-US" sz="1350">
              <a:solidFill>
                <a:srgbClr val="000000"/>
              </a:solidFill>
              <a:latin typeface="游明朝"/>
              <a:ea typeface="游明朝"/>
            </a:endParaRPr>
          </a:p>
        </p:txBody>
      </p:sp>
      <p:sp>
        <p:nvSpPr>
          <p:cNvPr id="55" name="楕円 54">
            <a:extLst>
              <a:ext uri="{FF2B5EF4-FFF2-40B4-BE49-F238E27FC236}">
                <a16:creationId xmlns:a16="http://schemas.microsoft.com/office/drawing/2014/main" id="{F363FC9B-A303-5A38-3646-11456803049B}"/>
              </a:ext>
            </a:extLst>
          </p:cNvPr>
          <p:cNvSpPr/>
          <p:nvPr/>
        </p:nvSpPr>
        <p:spPr>
          <a:xfrm>
            <a:off x="1001240" y="3909901"/>
            <a:ext cx="1231495" cy="1219200"/>
          </a:xfrm>
          <a:prstGeom prst="ellipse">
            <a:avLst/>
          </a:prstGeom>
          <a:solidFill>
            <a:srgbClr val="E0896E">
              <a:alpha val="50000"/>
            </a:srgbClr>
          </a:solidFill>
        </p:spPr>
        <p:txBody>
          <a:bodyPr wrap="square" rtlCol="0" anchor="ctr" anchorCtr="0">
            <a:noAutofit/>
          </a:bodyPr>
          <a:lstStyle/>
          <a:p>
            <a:pPr algn="ctr" defTabSz="685800">
              <a:defRPr/>
            </a:pPr>
            <a:endParaRPr kumimoji="1" lang="ja-JP" altLang="en-US" sz="1350">
              <a:solidFill>
                <a:srgbClr val="000000"/>
              </a:solidFill>
              <a:latin typeface="游明朝"/>
              <a:ea typeface="游明朝"/>
            </a:endParaRPr>
          </a:p>
        </p:txBody>
      </p:sp>
      <p:sp>
        <p:nvSpPr>
          <p:cNvPr id="56" name="楕円 55">
            <a:extLst>
              <a:ext uri="{FF2B5EF4-FFF2-40B4-BE49-F238E27FC236}">
                <a16:creationId xmlns:a16="http://schemas.microsoft.com/office/drawing/2014/main" id="{4BBDBC79-7E19-F7D5-8170-A22F447EBB51}"/>
              </a:ext>
            </a:extLst>
          </p:cNvPr>
          <p:cNvSpPr/>
          <p:nvPr/>
        </p:nvSpPr>
        <p:spPr>
          <a:xfrm>
            <a:off x="1535051" y="3086273"/>
            <a:ext cx="1231495" cy="1219200"/>
          </a:xfrm>
          <a:prstGeom prst="ellipse">
            <a:avLst/>
          </a:prstGeom>
          <a:solidFill>
            <a:srgbClr val="F4F4F4">
              <a:lumMod val="75000"/>
              <a:alpha val="50000"/>
            </a:srgbClr>
          </a:solidFill>
        </p:spPr>
        <p:txBody>
          <a:bodyPr wrap="square" rtlCol="0" anchor="ctr" anchorCtr="0">
            <a:noAutofit/>
          </a:bodyPr>
          <a:lstStyle/>
          <a:p>
            <a:pPr algn="ctr" defTabSz="685800">
              <a:defRPr/>
            </a:pPr>
            <a:endParaRPr kumimoji="1" lang="ja-JP" altLang="en-US" sz="1350" kern="0">
              <a:solidFill>
                <a:srgbClr val="000000"/>
              </a:solidFill>
              <a:latin typeface="游明朝"/>
              <a:ea typeface="游明朝"/>
            </a:endParaRPr>
          </a:p>
        </p:txBody>
      </p:sp>
      <p:sp>
        <p:nvSpPr>
          <p:cNvPr id="57" name="テキスト ボックス 56">
            <a:extLst>
              <a:ext uri="{FF2B5EF4-FFF2-40B4-BE49-F238E27FC236}">
                <a16:creationId xmlns:a16="http://schemas.microsoft.com/office/drawing/2014/main" id="{B94607D3-0864-1AE0-08EC-4E06F5FF5BC1}"/>
              </a:ext>
            </a:extLst>
          </p:cNvPr>
          <p:cNvSpPr txBox="1"/>
          <p:nvPr/>
        </p:nvSpPr>
        <p:spPr bwMode="auto">
          <a:xfrm>
            <a:off x="1952907" y="2783550"/>
            <a:ext cx="441146" cy="646331"/>
          </a:xfrm>
          <a:prstGeom prst="rect">
            <a:avLst/>
          </a:prstGeom>
          <a:noFill/>
          <a:ln w="9525">
            <a:noFill/>
            <a:miter lim="800000"/>
            <a:headEnd/>
            <a:tailEnd/>
          </a:ln>
        </p:spPr>
        <p:txBody>
          <a:bodyPr wrap="none" rtlCol="0" anchor="ctr" anchorCtr="0">
            <a:spAutoFit/>
          </a:bodyPr>
          <a:lstStyle/>
          <a:p>
            <a:pPr defTabSz="685800">
              <a:defRPr/>
            </a:pPr>
            <a:r>
              <a:rPr kumimoji="1" lang="en-US" altLang="ja-JP" sz="3600" i="1" kern="0">
                <a:solidFill>
                  <a:srgbClr val="F4F4F4">
                    <a:lumMod val="50000"/>
                  </a:srgbClr>
                </a:solidFill>
              </a:rPr>
              <a:t>1</a:t>
            </a:r>
          </a:p>
        </p:txBody>
      </p:sp>
      <p:sp>
        <p:nvSpPr>
          <p:cNvPr id="58" name="テキスト ボックス 57">
            <a:extLst>
              <a:ext uri="{FF2B5EF4-FFF2-40B4-BE49-F238E27FC236}">
                <a16:creationId xmlns:a16="http://schemas.microsoft.com/office/drawing/2014/main" id="{49F28E00-8AB1-86E1-7AE2-E2097406444B}"/>
              </a:ext>
            </a:extLst>
          </p:cNvPr>
          <p:cNvSpPr txBox="1"/>
          <p:nvPr/>
        </p:nvSpPr>
        <p:spPr bwMode="auto">
          <a:xfrm>
            <a:off x="997059" y="3723391"/>
            <a:ext cx="441146" cy="646331"/>
          </a:xfrm>
          <a:prstGeom prst="rect">
            <a:avLst/>
          </a:prstGeom>
          <a:noFill/>
          <a:ln w="9525">
            <a:noFill/>
            <a:miter lim="800000"/>
            <a:headEnd/>
            <a:tailEnd/>
          </a:ln>
        </p:spPr>
        <p:txBody>
          <a:bodyPr wrap="none" rtlCol="0" anchor="ctr" anchorCtr="0">
            <a:spAutoFit/>
          </a:bodyPr>
          <a:lstStyle/>
          <a:p>
            <a:pPr defTabSz="685800">
              <a:defRPr/>
            </a:pPr>
            <a:r>
              <a:rPr kumimoji="1" lang="en-US" altLang="ja-JP" sz="3600" i="1" kern="0">
                <a:solidFill>
                  <a:srgbClr val="D76845"/>
                </a:solidFill>
              </a:rPr>
              <a:t>2</a:t>
            </a:r>
          </a:p>
        </p:txBody>
      </p:sp>
      <p:sp>
        <p:nvSpPr>
          <p:cNvPr id="59" name="テキスト ボックス 58">
            <a:extLst>
              <a:ext uri="{FF2B5EF4-FFF2-40B4-BE49-F238E27FC236}">
                <a16:creationId xmlns:a16="http://schemas.microsoft.com/office/drawing/2014/main" id="{7D2AA429-9841-E2D2-58CE-42FFF22B1716}"/>
              </a:ext>
            </a:extLst>
          </p:cNvPr>
          <p:cNvSpPr txBox="1"/>
          <p:nvPr/>
        </p:nvSpPr>
        <p:spPr bwMode="auto">
          <a:xfrm>
            <a:off x="2775284" y="3723391"/>
            <a:ext cx="441146" cy="646331"/>
          </a:xfrm>
          <a:prstGeom prst="rect">
            <a:avLst/>
          </a:prstGeom>
          <a:noFill/>
          <a:ln w="9525">
            <a:noFill/>
            <a:miter lim="800000"/>
            <a:headEnd/>
            <a:tailEnd/>
          </a:ln>
        </p:spPr>
        <p:txBody>
          <a:bodyPr wrap="none" rtlCol="0" anchor="ctr" anchorCtr="0">
            <a:spAutoFit/>
          </a:bodyPr>
          <a:lstStyle/>
          <a:p>
            <a:pPr defTabSz="685800">
              <a:defRPr/>
            </a:pPr>
            <a:r>
              <a:rPr kumimoji="1" lang="en-US" altLang="ja-JP" sz="3600" i="1" kern="0">
                <a:solidFill>
                  <a:srgbClr val="7ABCA3"/>
                </a:solidFill>
              </a:rPr>
              <a:t>3</a:t>
            </a:r>
          </a:p>
        </p:txBody>
      </p:sp>
      <p:sp>
        <p:nvSpPr>
          <p:cNvPr id="60" name="テキスト ボックス 59">
            <a:extLst>
              <a:ext uri="{FF2B5EF4-FFF2-40B4-BE49-F238E27FC236}">
                <a16:creationId xmlns:a16="http://schemas.microsoft.com/office/drawing/2014/main" id="{5693BF43-D5CD-8CD1-BDE3-7E173B974819}"/>
              </a:ext>
            </a:extLst>
          </p:cNvPr>
          <p:cNvSpPr txBox="1"/>
          <p:nvPr/>
        </p:nvSpPr>
        <p:spPr bwMode="auto">
          <a:xfrm>
            <a:off x="1677591" y="3284753"/>
            <a:ext cx="992579" cy="253916"/>
          </a:xfrm>
          <a:prstGeom prst="rect">
            <a:avLst/>
          </a:prstGeom>
          <a:noFill/>
          <a:ln w="9525">
            <a:noFill/>
            <a:miter lim="800000"/>
            <a:headEnd/>
            <a:tailEnd/>
          </a:ln>
        </p:spPr>
        <p:txBody>
          <a:bodyPr wrap="none" rtlCol="0" anchor="ctr" anchorCtr="0">
            <a:spAutoFit/>
          </a:bodyPr>
          <a:lstStyle/>
          <a:p>
            <a:pPr defTabSz="685800">
              <a:defRPr/>
            </a:pPr>
            <a:r>
              <a:rPr kumimoji="1" lang="ja-JP" altLang="en-US" sz="1050" b="1" kern="0">
                <a:solidFill>
                  <a:srgbClr val="000000"/>
                </a:solidFill>
              </a:rPr>
              <a:t>経営者の取組</a:t>
            </a:r>
          </a:p>
        </p:txBody>
      </p:sp>
      <p:sp>
        <p:nvSpPr>
          <p:cNvPr id="61" name="テキスト ボックス 60">
            <a:extLst>
              <a:ext uri="{FF2B5EF4-FFF2-40B4-BE49-F238E27FC236}">
                <a16:creationId xmlns:a16="http://schemas.microsoft.com/office/drawing/2014/main" id="{FE4A9EB9-C73A-ACF0-4DC8-77E2AA1BF1C9}"/>
              </a:ext>
            </a:extLst>
          </p:cNvPr>
          <p:cNvSpPr txBox="1"/>
          <p:nvPr/>
        </p:nvSpPr>
        <p:spPr bwMode="auto">
          <a:xfrm>
            <a:off x="885976" y="4175895"/>
            <a:ext cx="992580" cy="415498"/>
          </a:xfrm>
          <a:prstGeom prst="rect">
            <a:avLst/>
          </a:prstGeom>
          <a:noFill/>
          <a:ln w="9525">
            <a:noFill/>
            <a:miter lim="800000"/>
            <a:headEnd/>
            <a:tailEnd/>
          </a:ln>
        </p:spPr>
        <p:txBody>
          <a:bodyPr wrap="none" rtlCol="0" anchor="ctr" anchorCtr="0">
            <a:spAutoFit/>
          </a:bodyPr>
          <a:lstStyle/>
          <a:p>
            <a:pPr algn="ctr" defTabSz="685800">
              <a:defRPr/>
            </a:pPr>
            <a:r>
              <a:rPr kumimoji="1" lang="ja-JP" altLang="en-US" sz="1050" b="1" kern="0">
                <a:solidFill>
                  <a:srgbClr val="000000"/>
                </a:solidFill>
              </a:rPr>
              <a:t>人事管理制度</a:t>
            </a:r>
            <a:endParaRPr kumimoji="1" lang="en-US" altLang="ja-JP" sz="1050" b="1" kern="0">
              <a:solidFill>
                <a:srgbClr val="000000"/>
              </a:solidFill>
            </a:endParaRPr>
          </a:p>
          <a:p>
            <a:pPr algn="ctr" defTabSz="685800">
              <a:defRPr/>
            </a:pPr>
            <a:r>
              <a:rPr kumimoji="1" lang="ja-JP" altLang="en-US" sz="1050" b="1" kern="0">
                <a:solidFill>
                  <a:srgbClr val="000000"/>
                </a:solidFill>
              </a:rPr>
              <a:t>の整備</a:t>
            </a:r>
          </a:p>
        </p:txBody>
      </p:sp>
      <p:sp>
        <p:nvSpPr>
          <p:cNvPr id="62" name="テキスト ボックス 61">
            <a:extLst>
              <a:ext uri="{FF2B5EF4-FFF2-40B4-BE49-F238E27FC236}">
                <a16:creationId xmlns:a16="http://schemas.microsoft.com/office/drawing/2014/main" id="{959D0943-1922-6EFB-9274-6E692E7F5732}"/>
              </a:ext>
            </a:extLst>
          </p:cNvPr>
          <p:cNvSpPr txBox="1"/>
          <p:nvPr/>
        </p:nvSpPr>
        <p:spPr bwMode="auto">
          <a:xfrm>
            <a:off x="2468359" y="4169601"/>
            <a:ext cx="857928" cy="415498"/>
          </a:xfrm>
          <a:prstGeom prst="rect">
            <a:avLst/>
          </a:prstGeom>
          <a:noFill/>
          <a:ln w="9525">
            <a:noFill/>
            <a:miter lim="800000"/>
            <a:headEnd/>
            <a:tailEnd/>
          </a:ln>
        </p:spPr>
        <p:txBody>
          <a:bodyPr wrap="none" rtlCol="0" anchor="ctr" anchorCtr="0">
            <a:spAutoFit/>
          </a:bodyPr>
          <a:lstStyle/>
          <a:p>
            <a:pPr algn="ctr" defTabSz="685800">
              <a:defRPr/>
            </a:pPr>
            <a:r>
              <a:rPr kumimoji="1" lang="ja-JP" altLang="en-US" sz="1050" b="1" kern="0">
                <a:solidFill>
                  <a:srgbClr val="000000"/>
                </a:solidFill>
              </a:rPr>
              <a:t>現場管理職</a:t>
            </a:r>
            <a:endParaRPr kumimoji="1" lang="en-US" altLang="ja-JP" sz="1050" b="1" kern="0">
              <a:solidFill>
                <a:srgbClr val="000000"/>
              </a:solidFill>
            </a:endParaRPr>
          </a:p>
          <a:p>
            <a:pPr algn="ctr" defTabSz="685800">
              <a:defRPr/>
            </a:pPr>
            <a:r>
              <a:rPr kumimoji="1" lang="ja-JP" altLang="en-US" sz="1050" b="1" kern="0">
                <a:solidFill>
                  <a:srgbClr val="000000"/>
                </a:solidFill>
              </a:rPr>
              <a:t>の取組</a:t>
            </a:r>
          </a:p>
        </p:txBody>
      </p:sp>
      <p:sp>
        <p:nvSpPr>
          <p:cNvPr id="63" name="テキスト ボックス 62">
            <a:extLst>
              <a:ext uri="{FF2B5EF4-FFF2-40B4-BE49-F238E27FC236}">
                <a16:creationId xmlns:a16="http://schemas.microsoft.com/office/drawing/2014/main" id="{A3830687-27F9-4C73-5B86-969343ADEDDA}"/>
              </a:ext>
            </a:extLst>
          </p:cNvPr>
          <p:cNvSpPr txBox="1"/>
          <p:nvPr/>
        </p:nvSpPr>
        <p:spPr bwMode="auto">
          <a:xfrm>
            <a:off x="997060" y="3513211"/>
            <a:ext cx="2416367" cy="300082"/>
          </a:xfrm>
          <a:prstGeom prst="rect">
            <a:avLst/>
          </a:prstGeom>
          <a:noFill/>
          <a:ln w="9525">
            <a:noFill/>
            <a:miter lim="800000"/>
            <a:headEnd/>
            <a:tailEnd/>
          </a:ln>
        </p:spPr>
        <p:txBody>
          <a:bodyPr wrap="none" rtlCol="0" anchor="ctr" anchorCtr="0">
            <a:spAutoFit/>
          </a:bodyPr>
          <a:lstStyle/>
          <a:p>
            <a:pPr marL="214313" indent="-214313" defTabSz="685800">
              <a:buFont typeface="Wingdings" panose="05000000000000000000" pitchFamily="2" charset="2"/>
              <a:buChar char="ü"/>
              <a:defRPr/>
            </a:pPr>
            <a:r>
              <a:rPr kumimoji="1" lang="ja-JP" altLang="en-US" sz="675" kern="0">
                <a:solidFill>
                  <a:srgbClr val="002060"/>
                </a:solidFill>
              </a:rPr>
              <a:t>「多様な人材の活躍」の経営ビジョンへの盛り込み</a:t>
            </a:r>
            <a:endParaRPr kumimoji="1" lang="en-US" altLang="ja-JP" sz="675" kern="0">
              <a:solidFill>
                <a:srgbClr val="002060"/>
              </a:solidFill>
            </a:endParaRPr>
          </a:p>
          <a:p>
            <a:pPr marL="214313" indent="-214313" defTabSz="685800">
              <a:buFont typeface="Wingdings" panose="05000000000000000000" pitchFamily="2" charset="2"/>
              <a:buChar char="ü"/>
              <a:defRPr/>
            </a:pPr>
            <a:r>
              <a:rPr kumimoji="1" lang="ja-JP" altLang="en-US" sz="675" kern="0">
                <a:solidFill>
                  <a:srgbClr val="002060"/>
                </a:solidFill>
              </a:rPr>
              <a:t>経営姿勢・理念が従業員に浸透するための行動 など</a:t>
            </a:r>
          </a:p>
        </p:txBody>
      </p:sp>
      <p:sp>
        <p:nvSpPr>
          <p:cNvPr id="64" name="テキスト ボックス 63">
            <a:extLst>
              <a:ext uri="{FF2B5EF4-FFF2-40B4-BE49-F238E27FC236}">
                <a16:creationId xmlns:a16="http://schemas.microsoft.com/office/drawing/2014/main" id="{E79190B2-C412-1FB9-2215-60356F121675}"/>
              </a:ext>
            </a:extLst>
          </p:cNvPr>
          <p:cNvSpPr txBox="1"/>
          <p:nvPr/>
        </p:nvSpPr>
        <p:spPr bwMode="auto">
          <a:xfrm>
            <a:off x="637831" y="4586481"/>
            <a:ext cx="1464183" cy="403957"/>
          </a:xfrm>
          <a:prstGeom prst="rect">
            <a:avLst/>
          </a:prstGeom>
          <a:noFill/>
          <a:ln w="9525">
            <a:noFill/>
            <a:miter lim="800000"/>
            <a:headEnd/>
            <a:tailEnd/>
          </a:ln>
        </p:spPr>
        <p:txBody>
          <a:bodyPr wrap="none" rtlCol="0" anchor="ctr" anchorCtr="0">
            <a:spAutoFit/>
          </a:bodyPr>
          <a:lstStyle/>
          <a:p>
            <a:pPr marL="214313" indent="-214313" defTabSz="685800">
              <a:buFont typeface="Wingdings" panose="05000000000000000000" pitchFamily="2" charset="2"/>
              <a:buChar char="ü"/>
              <a:defRPr/>
            </a:pPr>
            <a:r>
              <a:rPr kumimoji="1" lang="ja-JP" altLang="en-US" sz="675" kern="0">
                <a:solidFill>
                  <a:srgbClr val="002060"/>
                </a:solidFill>
              </a:rPr>
              <a:t>勤務環境・体制の整備</a:t>
            </a:r>
            <a:endParaRPr kumimoji="1" lang="en-US" altLang="ja-JP" sz="675" kern="0">
              <a:solidFill>
                <a:srgbClr val="002060"/>
              </a:solidFill>
            </a:endParaRPr>
          </a:p>
          <a:p>
            <a:pPr marL="214313" indent="-214313" defTabSz="685800">
              <a:buFont typeface="Wingdings" panose="05000000000000000000" pitchFamily="2" charset="2"/>
              <a:buChar char="ü"/>
              <a:defRPr/>
            </a:pPr>
            <a:r>
              <a:rPr kumimoji="1" lang="ja-JP" altLang="en-US" sz="675" kern="0">
                <a:solidFill>
                  <a:srgbClr val="002060"/>
                </a:solidFill>
              </a:rPr>
              <a:t>能力開発支援施策の整備</a:t>
            </a:r>
            <a:endParaRPr kumimoji="1" lang="en-US" altLang="ja-JP" sz="675" kern="0">
              <a:solidFill>
                <a:srgbClr val="002060"/>
              </a:solidFill>
            </a:endParaRPr>
          </a:p>
          <a:p>
            <a:pPr marL="214313" indent="-214313" defTabSz="685800">
              <a:buFont typeface="Wingdings" panose="05000000000000000000" pitchFamily="2" charset="2"/>
              <a:buChar char="ü"/>
              <a:defRPr/>
            </a:pPr>
            <a:r>
              <a:rPr kumimoji="1" lang="ja-JP" altLang="en-US" sz="675" kern="0">
                <a:solidFill>
                  <a:srgbClr val="002060"/>
                </a:solidFill>
              </a:rPr>
              <a:t>評価・報酬制度の整備 など</a:t>
            </a:r>
          </a:p>
        </p:txBody>
      </p:sp>
      <p:sp>
        <p:nvSpPr>
          <p:cNvPr id="65" name="テキスト ボックス 64">
            <a:extLst>
              <a:ext uri="{FF2B5EF4-FFF2-40B4-BE49-F238E27FC236}">
                <a16:creationId xmlns:a16="http://schemas.microsoft.com/office/drawing/2014/main" id="{E0705D71-4C2D-6E86-4E1F-A013E91E1098}"/>
              </a:ext>
            </a:extLst>
          </p:cNvPr>
          <p:cNvSpPr txBox="1"/>
          <p:nvPr/>
        </p:nvSpPr>
        <p:spPr bwMode="auto">
          <a:xfrm>
            <a:off x="2207921" y="4586481"/>
            <a:ext cx="2046073" cy="403957"/>
          </a:xfrm>
          <a:prstGeom prst="rect">
            <a:avLst/>
          </a:prstGeom>
          <a:noFill/>
          <a:ln w="9525">
            <a:noFill/>
            <a:miter lim="800000"/>
            <a:headEnd/>
            <a:tailEnd/>
          </a:ln>
        </p:spPr>
        <p:txBody>
          <a:bodyPr wrap="none" rtlCol="0" anchor="ctr" anchorCtr="0">
            <a:spAutoFit/>
          </a:bodyPr>
          <a:lstStyle/>
          <a:p>
            <a:pPr marL="214313" indent="-214313" defTabSz="685800">
              <a:buFont typeface="Wingdings" panose="05000000000000000000" pitchFamily="2" charset="2"/>
              <a:buChar char="ü"/>
              <a:defRPr/>
            </a:pPr>
            <a:r>
              <a:rPr kumimoji="1" lang="ja-JP" altLang="en-US" sz="675" kern="0">
                <a:solidFill>
                  <a:srgbClr val="002060"/>
                </a:solidFill>
              </a:rPr>
              <a:t>経営戦略と個々の業務を紐づけた業務指示</a:t>
            </a:r>
            <a:endParaRPr kumimoji="1" lang="en-US" altLang="ja-JP" sz="675" kern="0">
              <a:solidFill>
                <a:srgbClr val="002060"/>
              </a:solidFill>
            </a:endParaRPr>
          </a:p>
          <a:p>
            <a:pPr marL="214313" indent="-214313" defTabSz="685800">
              <a:buFont typeface="Wingdings" panose="05000000000000000000" pitchFamily="2" charset="2"/>
              <a:buChar char="ü"/>
              <a:defRPr/>
            </a:pPr>
            <a:r>
              <a:rPr kumimoji="1" lang="ja-JP" altLang="en-US" sz="675" kern="0">
                <a:solidFill>
                  <a:srgbClr val="002060"/>
                </a:solidFill>
              </a:rPr>
              <a:t>人材のキャリアの希望に即した業務付与</a:t>
            </a:r>
            <a:endParaRPr kumimoji="1" lang="en-US" altLang="ja-JP" sz="675" kern="0">
              <a:solidFill>
                <a:srgbClr val="002060"/>
              </a:solidFill>
            </a:endParaRPr>
          </a:p>
          <a:p>
            <a:pPr marL="214313" indent="-214313" defTabSz="685800">
              <a:buFont typeface="Wingdings" panose="05000000000000000000" pitchFamily="2" charset="2"/>
              <a:buChar char="ü"/>
              <a:defRPr/>
            </a:pPr>
            <a:r>
              <a:rPr kumimoji="1" lang="ja-JP" altLang="en-US" sz="675" kern="0">
                <a:solidFill>
                  <a:srgbClr val="002060"/>
                </a:solidFill>
              </a:rPr>
              <a:t>多様な人材が活躍可能な職場づくり など</a:t>
            </a:r>
          </a:p>
        </p:txBody>
      </p:sp>
      <p:graphicFrame>
        <p:nvGraphicFramePr>
          <p:cNvPr id="66" name="表 37">
            <a:extLst>
              <a:ext uri="{FF2B5EF4-FFF2-40B4-BE49-F238E27FC236}">
                <a16:creationId xmlns:a16="http://schemas.microsoft.com/office/drawing/2014/main" id="{6A75E25D-5352-0A20-784E-64EDC556B4B6}"/>
              </a:ext>
            </a:extLst>
          </p:cNvPr>
          <p:cNvGraphicFramePr>
            <a:graphicFrameLocks noGrp="1"/>
          </p:cNvGraphicFramePr>
          <p:nvPr>
            <p:extLst>
              <p:ext uri="{D42A27DB-BD31-4B8C-83A1-F6EECF244321}">
                <p14:modId xmlns:p14="http://schemas.microsoft.com/office/powerpoint/2010/main" val="2796830412"/>
              </p:ext>
            </p:extLst>
          </p:nvPr>
        </p:nvGraphicFramePr>
        <p:xfrm>
          <a:off x="4810674" y="2788742"/>
          <a:ext cx="3489163" cy="3162300"/>
        </p:xfrm>
        <a:graphic>
          <a:graphicData uri="http://schemas.openxmlformats.org/drawingml/2006/table">
            <a:tbl>
              <a:tblPr firstRow="1" bandRow="1"/>
              <a:tblGrid>
                <a:gridCol w="354910">
                  <a:extLst>
                    <a:ext uri="{9D8B030D-6E8A-4147-A177-3AD203B41FA5}">
                      <a16:colId xmlns:a16="http://schemas.microsoft.com/office/drawing/2014/main" val="930194396"/>
                    </a:ext>
                  </a:extLst>
                </a:gridCol>
                <a:gridCol w="231371">
                  <a:extLst>
                    <a:ext uri="{9D8B030D-6E8A-4147-A177-3AD203B41FA5}">
                      <a16:colId xmlns:a16="http://schemas.microsoft.com/office/drawing/2014/main" val="1939618049"/>
                    </a:ext>
                  </a:extLst>
                </a:gridCol>
                <a:gridCol w="2902882">
                  <a:extLst>
                    <a:ext uri="{9D8B030D-6E8A-4147-A177-3AD203B41FA5}">
                      <a16:colId xmlns:a16="http://schemas.microsoft.com/office/drawing/2014/main" val="2238315565"/>
                    </a:ext>
                  </a:extLst>
                </a:gridCol>
              </a:tblGrid>
              <a:tr h="188595">
                <a:tc rowSpan="6">
                  <a:txBody>
                    <a:bodyPr/>
                    <a:lstStyle>
                      <a:lvl1pPr marL="0" algn="l" defTabSz="914400" rtl="0" eaLnBrk="1" latinLnBrk="0" hangingPunct="1">
                        <a:defRPr kumimoji="1" sz="1800" kern="1200">
                          <a:solidFill>
                            <a:schemeClr val="tx1"/>
                          </a:solidFill>
                          <a:latin typeface="游明朝"/>
                          <a:ea typeface="游明朝"/>
                        </a:defRPr>
                      </a:lvl1pPr>
                      <a:lvl2pPr marL="457200" algn="l" defTabSz="914400" rtl="0" eaLnBrk="1" latinLnBrk="0" hangingPunct="1">
                        <a:defRPr kumimoji="1" sz="1800" kern="1200">
                          <a:solidFill>
                            <a:schemeClr val="tx1"/>
                          </a:solidFill>
                          <a:latin typeface="游明朝"/>
                          <a:ea typeface="游明朝"/>
                        </a:defRPr>
                      </a:lvl2pPr>
                      <a:lvl3pPr marL="914400" algn="l" defTabSz="914400" rtl="0" eaLnBrk="1" latinLnBrk="0" hangingPunct="1">
                        <a:defRPr kumimoji="1" sz="1800" kern="1200">
                          <a:solidFill>
                            <a:schemeClr val="tx1"/>
                          </a:solidFill>
                          <a:latin typeface="游明朝"/>
                          <a:ea typeface="游明朝"/>
                        </a:defRPr>
                      </a:lvl3pPr>
                      <a:lvl4pPr marL="1371600" algn="l" defTabSz="914400" rtl="0" eaLnBrk="1" latinLnBrk="0" hangingPunct="1">
                        <a:defRPr kumimoji="1" sz="1800" kern="1200">
                          <a:solidFill>
                            <a:schemeClr val="tx1"/>
                          </a:solidFill>
                          <a:latin typeface="游明朝"/>
                          <a:ea typeface="游明朝"/>
                        </a:defRPr>
                      </a:lvl4pPr>
                      <a:lvl5pPr marL="1828800" algn="l" defTabSz="914400" rtl="0" eaLnBrk="1" latinLnBrk="0" hangingPunct="1">
                        <a:defRPr kumimoji="1" sz="1800" kern="1200">
                          <a:solidFill>
                            <a:schemeClr val="tx1"/>
                          </a:solidFill>
                          <a:latin typeface="游明朝"/>
                          <a:ea typeface="游明朝"/>
                        </a:defRPr>
                      </a:lvl5pPr>
                      <a:lvl6pPr marL="2286000" algn="l" defTabSz="914400" rtl="0" eaLnBrk="1" latinLnBrk="0" hangingPunct="1">
                        <a:defRPr kumimoji="1" sz="1800" kern="1200">
                          <a:solidFill>
                            <a:schemeClr val="tx1"/>
                          </a:solidFill>
                          <a:latin typeface="游明朝"/>
                          <a:ea typeface="游明朝"/>
                        </a:defRPr>
                      </a:lvl6pPr>
                      <a:lvl7pPr marL="2743200" algn="l" defTabSz="914400" rtl="0" eaLnBrk="1" latinLnBrk="0" hangingPunct="1">
                        <a:defRPr kumimoji="1" sz="1800" kern="1200">
                          <a:solidFill>
                            <a:schemeClr val="tx1"/>
                          </a:solidFill>
                          <a:latin typeface="游明朝"/>
                          <a:ea typeface="游明朝"/>
                        </a:defRPr>
                      </a:lvl7pPr>
                      <a:lvl8pPr marL="3200400" algn="l" defTabSz="914400" rtl="0" eaLnBrk="1" latinLnBrk="0" hangingPunct="1">
                        <a:defRPr kumimoji="1" sz="1800" kern="1200">
                          <a:solidFill>
                            <a:schemeClr val="tx1"/>
                          </a:solidFill>
                          <a:latin typeface="游明朝"/>
                          <a:ea typeface="游明朝"/>
                        </a:defRPr>
                      </a:lvl8pPr>
                      <a:lvl9pPr marL="3657600" algn="l" defTabSz="914400" rtl="0" eaLnBrk="1" latinLnBrk="0" hangingPunct="1">
                        <a:defRPr kumimoji="1" sz="1800" kern="1200">
                          <a:solidFill>
                            <a:schemeClr val="tx1"/>
                          </a:solidFill>
                          <a:latin typeface="游明朝"/>
                          <a:ea typeface="游明朝"/>
                        </a:defRPr>
                      </a:lvl9pPr>
                    </a:lstStyle>
                    <a:p>
                      <a:pPr algn="ctr"/>
                      <a:r>
                        <a:rPr kumimoji="1" lang="ja-JP" altLang="en-US" sz="800" b="1">
                          <a:solidFill>
                            <a:schemeClr val="tx1"/>
                          </a:solidFill>
                          <a:latin typeface="+mj-ea"/>
                          <a:ea typeface="+mj-ea"/>
                        </a:rPr>
                        <a:t>人事管理制度の整備</a:t>
                      </a:r>
                    </a:p>
                  </a:txBody>
                  <a:tcPr marL="68580" marR="68580" marT="34290" marB="34290" vert="eaVert"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E0896E">
                        <a:alpha val="50196"/>
                      </a:srgbClr>
                    </a:solidFill>
                  </a:tcPr>
                </a:tc>
                <a:tc gridSpan="2">
                  <a:txBody>
                    <a:bodyPr/>
                    <a:lstStyle>
                      <a:lvl1pPr marL="0" algn="l" defTabSz="914400" rtl="0" eaLnBrk="1" latinLnBrk="0" hangingPunct="1">
                        <a:defRPr kumimoji="1" sz="1800" kern="1200">
                          <a:solidFill>
                            <a:schemeClr val="tx1"/>
                          </a:solidFill>
                          <a:latin typeface="游明朝"/>
                          <a:ea typeface="游明朝"/>
                        </a:defRPr>
                      </a:lvl1pPr>
                      <a:lvl2pPr marL="457200" algn="l" defTabSz="914400" rtl="0" eaLnBrk="1" latinLnBrk="0" hangingPunct="1">
                        <a:defRPr kumimoji="1" sz="1800" kern="1200">
                          <a:solidFill>
                            <a:schemeClr val="tx1"/>
                          </a:solidFill>
                          <a:latin typeface="游明朝"/>
                          <a:ea typeface="游明朝"/>
                        </a:defRPr>
                      </a:lvl2pPr>
                      <a:lvl3pPr marL="914400" algn="l" defTabSz="914400" rtl="0" eaLnBrk="1" latinLnBrk="0" hangingPunct="1">
                        <a:defRPr kumimoji="1" sz="1800" kern="1200">
                          <a:solidFill>
                            <a:schemeClr val="tx1"/>
                          </a:solidFill>
                          <a:latin typeface="游明朝"/>
                          <a:ea typeface="游明朝"/>
                        </a:defRPr>
                      </a:lvl3pPr>
                      <a:lvl4pPr marL="1371600" algn="l" defTabSz="914400" rtl="0" eaLnBrk="1" latinLnBrk="0" hangingPunct="1">
                        <a:defRPr kumimoji="1" sz="1800" kern="1200">
                          <a:solidFill>
                            <a:schemeClr val="tx1"/>
                          </a:solidFill>
                          <a:latin typeface="游明朝"/>
                          <a:ea typeface="游明朝"/>
                        </a:defRPr>
                      </a:lvl4pPr>
                      <a:lvl5pPr marL="1828800" algn="l" defTabSz="914400" rtl="0" eaLnBrk="1" latinLnBrk="0" hangingPunct="1">
                        <a:defRPr kumimoji="1" sz="1800" kern="1200">
                          <a:solidFill>
                            <a:schemeClr val="tx1"/>
                          </a:solidFill>
                          <a:latin typeface="游明朝"/>
                          <a:ea typeface="游明朝"/>
                        </a:defRPr>
                      </a:lvl5pPr>
                      <a:lvl6pPr marL="2286000" algn="l" defTabSz="914400" rtl="0" eaLnBrk="1" latinLnBrk="0" hangingPunct="1">
                        <a:defRPr kumimoji="1" sz="1800" kern="1200">
                          <a:solidFill>
                            <a:schemeClr val="tx1"/>
                          </a:solidFill>
                          <a:latin typeface="游明朝"/>
                          <a:ea typeface="游明朝"/>
                        </a:defRPr>
                      </a:lvl6pPr>
                      <a:lvl7pPr marL="2743200" algn="l" defTabSz="914400" rtl="0" eaLnBrk="1" latinLnBrk="0" hangingPunct="1">
                        <a:defRPr kumimoji="1" sz="1800" kern="1200">
                          <a:solidFill>
                            <a:schemeClr val="tx1"/>
                          </a:solidFill>
                          <a:latin typeface="游明朝"/>
                          <a:ea typeface="游明朝"/>
                        </a:defRPr>
                      </a:lvl7pPr>
                      <a:lvl8pPr marL="3200400" algn="l" defTabSz="914400" rtl="0" eaLnBrk="1" latinLnBrk="0" hangingPunct="1">
                        <a:defRPr kumimoji="1" sz="1800" kern="1200">
                          <a:solidFill>
                            <a:schemeClr val="tx1"/>
                          </a:solidFill>
                          <a:latin typeface="游明朝"/>
                          <a:ea typeface="游明朝"/>
                        </a:defRPr>
                      </a:lvl8pPr>
                      <a:lvl9pPr marL="3657600" algn="l" defTabSz="914400" rtl="0" eaLnBrk="1" latinLnBrk="0" hangingPunct="1">
                        <a:defRPr kumimoji="1" sz="1800" kern="1200">
                          <a:solidFill>
                            <a:schemeClr val="tx1"/>
                          </a:solidFill>
                          <a:latin typeface="游明朝"/>
                          <a:ea typeface="游明朝"/>
                        </a:defRPr>
                      </a:lvl9pPr>
                    </a:lstStyle>
                    <a:p>
                      <a:r>
                        <a:rPr kumimoji="1" lang="ja-JP" altLang="en-US" sz="800" b="1">
                          <a:solidFill>
                            <a:schemeClr val="tx1"/>
                          </a:solidFill>
                          <a:latin typeface="+mj-ea"/>
                          <a:ea typeface="+mj-ea"/>
                        </a:rPr>
                        <a:t>多様な人材の活躍に資する人事管理制度の整備</a:t>
                      </a:r>
                    </a:p>
                  </a:txBody>
                  <a:tcPr marL="68580" marR="68580" marT="34290" marB="3429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E0896E">
                        <a:alpha val="50196"/>
                      </a:srgbClr>
                    </a:solidFill>
                  </a:tcPr>
                </a:tc>
                <a:tc hMerge="1">
                  <a:txBody>
                    <a:bodyPr/>
                    <a:lstStyle/>
                    <a:p>
                      <a:endParaRPr kumimoji="1" lang="ja-JP" altLang="en-US" sz="900">
                        <a:solidFill>
                          <a:schemeClr val="tx1"/>
                        </a:solidFill>
                        <a:latin typeface="+mj-ea"/>
                        <a:ea typeface="+mj-ea"/>
                      </a:endParaRPr>
                    </a:p>
                  </a:txBody>
                  <a:tcPr/>
                </a:tc>
                <a:extLst>
                  <a:ext uri="{0D108BD9-81ED-4DB2-BD59-A6C34878D82A}">
                    <a16:rowId xmlns:a16="http://schemas.microsoft.com/office/drawing/2014/main" val="1362318810"/>
                  </a:ext>
                </a:extLst>
              </a:tr>
              <a:tr h="274320">
                <a:tc vMerge="1">
                  <a:txBody>
                    <a:bodyPr/>
                    <a:lstStyle/>
                    <a:p>
                      <a:r>
                        <a:rPr kumimoji="1" lang="ja-JP" altLang="en-US" sz="1200">
                          <a:solidFill>
                            <a:schemeClr val="tx1"/>
                          </a:solidFill>
                          <a:latin typeface="+mj-ea"/>
                          <a:ea typeface="+mj-ea"/>
                        </a:rPr>
                        <a:t>人事管理制度の整備</a:t>
                      </a:r>
                    </a:p>
                  </a:txBody>
                  <a:tcPr vert="eaVert"/>
                </a:tc>
                <a:tc>
                  <a:txBody>
                    <a:bodyPr/>
                    <a:lstStyle>
                      <a:lvl1pPr marL="0" algn="l" defTabSz="914400" rtl="0" eaLnBrk="1" latinLnBrk="0" hangingPunct="1">
                        <a:defRPr kumimoji="1" sz="1800" kern="1200">
                          <a:solidFill>
                            <a:schemeClr val="tx1"/>
                          </a:solidFill>
                          <a:latin typeface="游明朝"/>
                          <a:ea typeface="游明朝"/>
                        </a:defRPr>
                      </a:lvl1pPr>
                      <a:lvl2pPr marL="457200" algn="l" defTabSz="914400" rtl="0" eaLnBrk="1" latinLnBrk="0" hangingPunct="1">
                        <a:defRPr kumimoji="1" sz="1800" kern="1200">
                          <a:solidFill>
                            <a:schemeClr val="tx1"/>
                          </a:solidFill>
                          <a:latin typeface="游明朝"/>
                          <a:ea typeface="游明朝"/>
                        </a:defRPr>
                      </a:lvl2pPr>
                      <a:lvl3pPr marL="914400" algn="l" defTabSz="914400" rtl="0" eaLnBrk="1" latinLnBrk="0" hangingPunct="1">
                        <a:defRPr kumimoji="1" sz="1800" kern="1200">
                          <a:solidFill>
                            <a:schemeClr val="tx1"/>
                          </a:solidFill>
                          <a:latin typeface="游明朝"/>
                          <a:ea typeface="游明朝"/>
                        </a:defRPr>
                      </a:lvl3pPr>
                      <a:lvl4pPr marL="1371600" algn="l" defTabSz="914400" rtl="0" eaLnBrk="1" latinLnBrk="0" hangingPunct="1">
                        <a:defRPr kumimoji="1" sz="1800" kern="1200">
                          <a:solidFill>
                            <a:schemeClr val="tx1"/>
                          </a:solidFill>
                          <a:latin typeface="游明朝"/>
                          <a:ea typeface="游明朝"/>
                        </a:defRPr>
                      </a:lvl4pPr>
                      <a:lvl5pPr marL="1828800" algn="l" defTabSz="914400" rtl="0" eaLnBrk="1" latinLnBrk="0" hangingPunct="1">
                        <a:defRPr kumimoji="1" sz="1800" kern="1200">
                          <a:solidFill>
                            <a:schemeClr val="tx1"/>
                          </a:solidFill>
                          <a:latin typeface="游明朝"/>
                          <a:ea typeface="游明朝"/>
                        </a:defRPr>
                      </a:lvl5pPr>
                      <a:lvl6pPr marL="2286000" algn="l" defTabSz="914400" rtl="0" eaLnBrk="1" latinLnBrk="0" hangingPunct="1">
                        <a:defRPr kumimoji="1" sz="1800" kern="1200">
                          <a:solidFill>
                            <a:schemeClr val="tx1"/>
                          </a:solidFill>
                          <a:latin typeface="游明朝"/>
                          <a:ea typeface="游明朝"/>
                        </a:defRPr>
                      </a:lvl6pPr>
                      <a:lvl7pPr marL="2743200" algn="l" defTabSz="914400" rtl="0" eaLnBrk="1" latinLnBrk="0" hangingPunct="1">
                        <a:defRPr kumimoji="1" sz="1800" kern="1200">
                          <a:solidFill>
                            <a:schemeClr val="tx1"/>
                          </a:solidFill>
                          <a:latin typeface="游明朝"/>
                          <a:ea typeface="游明朝"/>
                        </a:defRPr>
                      </a:lvl7pPr>
                      <a:lvl8pPr marL="3200400" algn="l" defTabSz="914400" rtl="0" eaLnBrk="1" latinLnBrk="0" hangingPunct="1">
                        <a:defRPr kumimoji="1" sz="1800" kern="1200">
                          <a:solidFill>
                            <a:schemeClr val="tx1"/>
                          </a:solidFill>
                          <a:latin typeface="游明朝"/>
                          <a:ea typeface="游明朝"/>
                        </a:defRPr>
                      </a:lvl8pPr>
                      <a:lvl9pPr marL="3657600" algn="l" defTabSz="914400" rtl="0" eaLnBrk="1" latinLnBrk="0" hangingPunct="1">
                        <a:defRPr kumimoji="1" sz="1800" kern="1200">
                          <a:solidFill>
                            <a:schemeClr val="tx1"/>
                          </a:solidFill>
                          <a:latin typeface="游明朝"/>
                          <a:ea typeface="游明朝"/>
                        </a:defRPr>
                      </a:lvl9pPr>
                    </a:lstStyle>
                    <a:p>
                      <a:r>
                        <a:rPr kumimoji="1" lang="ja-JP" altLang="en-US" sz="700" b="1">
                          <a:solidFill>
                            <a:schemeClr val="tx1"/>
                          </a:solidFill>
                          <a:latin typeface="+mj-ea"/>
                          <a:ea typeface="+mj-ea"/>
                        </a:rPr>
                        <a:t>１</a:t>
                      </a:r>
                    </a:p>
                  </a:txBody>
                  <a:tcPr marL="68580" marR="68580" marT="34290" marB="34290">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E0896E">
                        <a:alpha val="50196"/>
                      </a:srgbClr>
                    </a:solidFill>
                  </a:tcPr>
                </a:tc>
                <a:tc>
                  <a:txBody>
                    <a:bodyPr/>
                    <a:lstStyle>
                      <a:lvl1pPr marL="0" algn="l" defTabSz="914400" rtl="0" eaLnBrk="1" latinLnBrk="0" hangingPunct="1">
                        <a:defRPr kumimoji="1" sz="1800" kern="1200">
                          <a:solidFill>
                            <a:schemeClr val="tx1"/>
                          </a:solidFill>
                          <a:latin typeface="游明朝"/>
                          <a:ea typeface="游明朝"/>
                        </a:defRPr>
                      </a:lvl1pPr>
                      <a:lvl2pPr marL="457200" algn="l" defTabSz="914400" rtl="0" eaLnBrk="1" latinLnBrk="0" hangingPunct="1">
                        <a:defRPr kumimoji="1" sz="1800" kern="1200">
                          <a:solidFill>
                            <a:schemeClr val="tx1"/>
                          </a:solidFill>
                          <a:latin typeface="游明朝"/>
                          <a:ea typeface="游明朝"/>
                        </a:defRPr>
                      </a:lvl2pPr>
                      <a:lvl3pPr marL="914400" algn="l" defTabSz="914400" rtl="0" eaLnBrk="1" latinLnBrk="0" hangingPunct="1">
                        <a:defRPr kumimoji="1" sz="1800" kern="1200">
                          <a:solidFill>
                            <a:schemeClr val="tx1"/>
                          </a:solidFill>
                          <a:latin typeface="游明朝"/>
                          <a:ea typeface="游明朝"/>
                        </a:defRPr>
                      </a:lvl3pPr>
                      <a:lvl4pPr marL="1371600" algn="l" defTabSz="914400" rtl="0" eaLnBrk="1" latinLnBrk="0" hangingPunct="1">
                        <a:defRPr kumimoji="1" sz="1800" kern="1200">
                          <a:solidFill>
                            <a:schemeClr val="tx1"/>
                          </a:solidFill>
                          <a:latin typeface="游明朝"/>
                          <a:ea typeface="游明朝"/>
                        </a:defRPr>
                      </a:lvl4pPr>
                      <a:lvl5pPr marL="1828800" algn="l" defTabSz="914400" rtl="0" eaLnBrk="1" latinLnBrk="0" hangingPunct="1">
                        <a:defRPr kumimoji="1" sz="1800" kern="1200">
                          <a:solidFill>
                            <a:schemeClr val="tx1"/>
                          </a:solidFill>
                          <a:latin typeface="游明朝"/>
                          <a:ea typeface="游明朝"/>
                        </a:defRPr>
                      </a:lvl5pPr>
                      <a:lvl6pPr marL="2286000" algn="l" defTabSz="914400" rtl="0" eaLnBrk="1" latinLnBrk="0" hangingPunct="1">
                        <a:defRPr kumimoji="1" sz="1800" kern="1200">
                          <a:solidFill>
                            <a:schemeClr val="tx1"/>
                          </a:solidFill>
                          <a:latin typeface="游明朝"/>
                          <a:ea typeface="游明朝"/>
                        </a:defRPr>
                      </a:lvl6pPr>
                      <a:lvl7pPr marL="2743200" algn="l" defTabSz="914400" rtl="0" eaLnBrk="1" latinLnBrk="0" hangingPunct="1">
                        <a:defRPr kumimoji="1" sz="1800" kern="1200">
                          <a:solidFill>
                            <a:schemeClr val="tx1"/>
                          </a:solidFill>
                          <a:latin typeface="游明朝"/>
                          <a:ea typeface="游明朝"/>
                        </a:defRPr>
                      </a:lvl7pPr>
                      <a:lvl8pPr marL="3200400" algn="l" defTabSz="914400" rtl="0" eaLnBrk="1" latinLnBrk="0" hangingPunct="1">
                        <a:defRPr kumimoji="1" sz="1800" kern="1200">
                          <a:solidFill>
                            <a:schemeClr val="tx1"/>
                          </a:solidFill>
                          <a:latin typeface="游明朝"/>
                          <a:ea typeface="游明朝"/>
                        </a:defRPr>
                      </a:lvl8pPr>
                      <a:lvl9pPr marL="3657600" algn="l" defTabSz="914400" rtl="0" eaLnBrk="1" latinLnBrk="0" hangingPunct="1">
                        <a:defRPr kumimoji="1" sz="1800" kern="1200">
                          <a:solidFill>
                            <a:schemeClr val="tx1"/>
                          </a:solidFill>
                          <a:latin typeface="游明朝"/>
                          <a:ea typeface="游明朝"/>
                        </a:defRPr>
                      </a:lvl9pPr>
                    </a:lstStyle>
                    <a:p>
                      <a:r>
                        <a:rPr kumimoji="1" lang="ja-JP" altLang="en-US" sz="700" b="1">
                          <a:solidFill>
                            <a:schemeClr val="tx1"/>
                          </a:solidFill>
                          <a:latin typeface="+mj-ea"/>
                          <a:ea typeface="+mj-ea"/>
                        </a:rPr>
                        <a:t>各業務のマニュアル作成などを通じて、業務情報を共有できる体制を整えている</a:t>
                      </a:r>
                    </a:p>
                  </a:txBody>
                  <a:tcPr marL="68580" marR="68580" marT="34290" marB="3429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2236914274"/>
                  </a:ext>
                </a:extLst>
              </a:tr>
              <a:tr h="274320">
                <a:tc vMerge="1">
                  <a:txBody>
                    <a:bodyPr/>
                    <a:lstStyle/>
                    <a:p>
                      <a:endParaRPr kumimoji="1" lang="ja-JP" altLang="en-US" sz="900">
                        <a:solidFill>
                          <a:schemeClr val="tx1"/>
                        </a:solidFill>
                        <a:latin typeface="+mj-ea"/>
                        <a:ea typeface="+mj-ea"/>
                      </a:endParaRPr>
                    </a:p>
                  </a:txBody>
                  <a:tcPr vert="eaVert"/>
                </a:tc>
                <a:tc>
                  <a:txBody>
                    <a:bodyPr/>
                    <a:lstStyle>
                      <a:lvl1pPr marL="0" algn="l" defTabSz="914400" rtl="0" eaLnBrk="1" latinLnBrk="0" hangingPunct="1">
                        <a:defRPr kumimoji="1" sz="1800" kern="1200">
                          <a:solidFill>
                            <a:schemeClr val="tx1"/>
                          </a:solidFill>
                          <a:latin typeface="游明朝"/>
                          <a:ea typeface="游明朝"/>
                        </a:defRPr>
                      </a:lvl1pPr>
                      <a:lvl2pPr marL="457200" algn="l" defTabSz="914400" rtl="0" eaLnBrk="1" latinLnBrk="0" hangingPunct="1">
                        <a:defRPr kumimoji="1" sz="1800" kern="1200">
                          <a:solidFill>
                            <a:schemeClr val="tx1"/>
                          </a:solidFill>
                          <a:latin typeface="游明朝"/>
                          <a:ea typeface="游明朝"/>
                        </a:defRPr>
                      </a:lvl2pPr>
                      <a:lvl3pPr marL="914400" algn="l" defTabSz="914400" rtl="0" eaLnBrk="1" latinLnBrk="0" hangingPunct="1">
                        <a:defRPr kumimoji="1" sz="1800" kern="1200">
                          <a:solidFill>
                            <a:schemeClr val="tx1"/>
                          </a:solidFill>
                          <a:latin typeface="游明朝"/>
                          <a:ea typeface="游明朝"/>
                        </a:defRPr>
                      </a:lvl3pPr>
                      <a:lvl4pPr marL="1371600" algn="l" defTabSz="914400" rtl="0" eaLnBrk="1" latinLnBrk="0" hangingPunct="1">
                        <a:defRPr kumimoji="1" sz="1800" kern="1200">
                          <a:solidFill>
                            <a:schemeClr val="tx1"/>
                          </a:solidFill>
                          <a:latin typeface="游明朝"/>
                          <a:ea typeface="游明朝"/>
                        </a:defRPr>
                      </a:lvl4pPr>
                      <a:lvl5pPr marL="1828800" algn="l" defTabSz="914400" rtl="0" eaLnBrk="1" latinLnBrk="0" hangingPunct="1">
                        <a:defRPr kumimoji="1" sz="1800" kern="1200">
                          <a:solidFill>
                            <a:schemeClr val="tx1"/>
                          </a:solidFill>
                          <a:latin typeface="游明朝"/>
                          <a:ea typeface="游明朝"/>
                        </a:defRPr>
                      </a:lvl5pPr>
                      <a:lvl6pPr marL="2286000" algn="l" defTabSz="914400" rtl="0" eaLnBrk="1" latinLnBrk="0" hangingPunct="1">
                        <a:defRPr kumimoji="1" sz="1800" kern="1200">
                          <a:solidFill>
                            <a:schemeClr val="tx1"/>
                          </a:solidFill>
                          <a:latin typeface="游明朝"/>
                          <a:ea typeface="游明朝"/>
                        </a:defRPr>
                      </a:lvl6pPr>
                      <a:lvl7pPr marL="2743200" algn="l" defTabSz="914400" rtl="0" eaLnBrk="1" latinLnBrk="0" hangingPunct="1">
                        <a:defRPr kumimoji="1" sz="1800" kern="1200">
                          <a:solidFill>
                            <a:schemeClr val="tx1"/>
                          </a:solidFill>
                          <a:latin typeface="游明朝"/>
                          <a:ea typeface="游明朝"/>
                        </a:defRPr>
                      </a:lvl7pPr>
                      <a:lvl8pPr marL="3200400" algn="l" defTabSz="914400" rtl="0" eaLnBrk="1" latinLnBrk="0" hangingPunct="1">
                        <a:defRPr kumimoji="1" sz="1800" kern="1200">
                          <a:solidFill>
                            <a:schemeClr val="tx1"/>
                          </a:solidFill>
                          <a:latin typeface="游明朝"/>
                          <a:ea typeface="游明朝"/>
                        </a:defRPr>
                      </a:lvl8pPr>
                      <a:lvl9pPr marL="3657600" algn="l" defTabSz="914400" rtl="0" eaLnBrk="1" latinLnBrk="0" hangingPunct="1">
                        <a:defRPr kumimoji="1" sz="1800" kern="1200">
                          <a:solidFill>
                            <a:schemeClr val="tx1"/>
                          </a:solidFill>
                          <a:latin typeface="游明朝"/>
                          <a:ea typeface="游明朝"/>
                        </a:defRPr>
                      </a:lvl9pPr>
                    </a:lstStyle>
                    <a:p>
                      <a:r>
                        <a:rPr kumimoji="1" lang="ja-JP" altLang="en-US" sz="700" b="1">
                          <a:solidFill>
                            <a:schemeClr val="tx1"/>
                          </a:solidFill>
                          <a:latin typeface="+mj-ea"/>
                          <a:ea typeface="+mj-ea"/>
                        </a:rPr>
                        <a:t>２</a:t>
                      </a:r>
                    </a:p>
                  </a:txBody>
                  <a:tcPr marL="68580" marR="68580" marT="34290" marB="34290">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E0896E">
                        <a:alpha val="50196"/>
                      </a:srgbClr>
                    </a:solidFill>
                  </a:tcPr>
                </a:tc>
                <a:tc>
                  <a:txBody>
                    <a:bodyPr/>
                    <a:lstStyle>
                      <a:lvl1pPr marL="0" algn="l" defTabSz="914400" rtl="0" eaLnBrk="1" latinLnBrk="0" hangingPunct="1">
                        <a:defRPr kumimoji="1" sz="1800" kern="1200">
                          <a:solidFill>
                            <a:schemeClr val="tx1"/>
                          </a:solidFill>
                          <a:latin typeface="游明朝"/>
                          <a:ea typeface="游明朝"/>
                        </a:defRPr>
                      </a:lvl1pPr>
                      <a:lvl2pPr marL="457200" algn="l" defTabSz="914400" rtl="0" eaLnBrk="1" latinLnBrk="0" hangingPunct="1">
                        <a:defRPr kumimoji="1" sz="1800" kern="1200">
                          <a:solidFill>
                            <a:schemeClr val="tx1"/>
                          </a:solidFill>
                          <a:latin typeface="游明朝"/>
                          <a:ea typeface="游明朝"/>
                        </a:defRPr>
                      </a:lvl2pPr>
                      <a:lvl3pPr marL="914400" algn="l" defTabSz="914400" rtl="0" eaLnBrk="1" latinLnBrk="0" hangingPunct="1">
                        <a:defRPr kumimoji="1" sz="1800" kern="1200">
                          <a:solidFill>
                            <a:schemeClr val="tx1"/>
                          </a:solidFill>
                          <a:latin typeface="游明朝"/>
                          <a:ea typeface="游明朝"/>
                        </a:defRPr>
                      </a:lvl3pPr>
                      <a:lvl4pPr marL="1371600" algn="l" defTabSz="914400" rtl="0" eaLnBrk="1" latinLnBrk="0" hangingPunct="1">
                        <a:defRPr kumimoji="1" sz="1800" kern="1200">
                          <a:solidFill>
                            <a:schemeClr val="tx1"/>
                          </a:solidFill>
                          <a:latin typeface="游明朝"/>
                          <a:ea typeface="游明朝"/>
                        </a:defRPr>
                      </a:lvl4pPr>
                      <a:lvl5pPr marL="1828800" algn="l" defTabSz="914400" rtl="0" eaLnBrk="1" latinLnBrk="0" hangingPunct="1">
                        <a:defRPr kumimoji="1" sz="1800" kern="1200">
                          <a:solidFill>
                            <a:schemeClr val="tx1"/>
                          </a:solidFill>
                          <a:latin typeface="游明朝"/>
                          <a:ea typeface="游明朝"/>
                        </a:defRPr>
                      </a:lvl5pPr>
                      <a:lvl6pPr marL="2286000" algn="l" defTabSz="914400" rtl="0" eaLnBrk="1" latinLnBrk="0" hangingPunct="1">
                        <a:defRPr kumimoji="1" sz="1800" kern="1200">
                          <a:solidFill>
                            <a:schemeClr val="tx1"/>
                          </a:solidFill>
                          <a:latin typeface="游明朝"/>
                          <a:ea typeface="游明朝"/>
                        </a:defRPr>
                      </a:lvl6pPr>
                      <a:lvl7pPr marL="2743200" algn="l" defTabSz="914400" rtl="0" eaLnBrk="1" latinLnBrk="0" hangingPunct="1">
                        <a:defRPr kumimoji="1" sz="1800" kern="1200">
                          <a:solidFill>
                            <a:schemeClr val="tx1"/>
                          </a:solidFill>
                          <a:latin typeface="游明朝"/>
                          <a:ea typeface="游明朝"/>
                        </a:defRPr>
                      </a:lvl7pPr>
                      <a:lvl8pPr marL="3200400" algn="l" defTabSz="914400" rtl="0" eaLnBrk="1" latinLnBrk="0" hangingPunct="1">
                        <a:defRPr kumimoji="1" sz="1800" kern="1200">
                          <a:solidFill>
                            <a:schemeClr val="tx1"/>
                          </a:solidFill>
                          <a:latin typeface="游明朝"/>
                          <a:ea typeface="游明朝"/>
                        </a:defRPr>
                      </a:lvl8pPr>
                      <a:lvl9pPr marL="3657600" algn="l" defTabSz="914400" rtl="0" eaLnBrk="1" latinLnBrk="0" hangingPunct="1">
                        <a:defRPr kumimoji="1" sz="1800" kern="1200">
                          <a:solidFill>
                            <a:schemeClr val="tx1"/>
                          </a:solidFill>
                          <a:latin typeface="游明朝"/>
                          <a:ea typeface="游明朝"/>
                        </a:defRPr>
                      </a:lvl9pPr>
                    </a:lstStyle>
                    <a:p>
                      <a:r>
                        <a:rPr kumimoji="1" lang="ja-JP" altLang="en-US" sz="700" b="1">
                          <a:solidFill>
                            <a:schemeClr val="tx1"/>
                          </a:solidFill>
                          <a:latin typeface="+mj-ea"/>
                          <a:ea typeface="+mj-ea"/>
                        </a:rPr>
                        <a:t>多様な人材（属性、キャリア・経験、働き方など）の採用を積極的に行っている</a:t>
                      </a:r>
                    </a:p>
                  </a:txBody>
                  <a:tcPr marL="68580" marR="68580" marT="34290" marB="3429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201200630"/>
                  </a:ext>
                </a:extLst>
              </a:tr>
              <a:tr h="274320">
                <a:tc vMerge="1">
                  <a:txBody>
                    <a:bodyPr/>
                    <a:lstStyle/>
                    <a:p>
                      <a:endParaRPr kumimoji="1" lang="ja-JP" altLang="en-US" sz="900">
                        <a:solidFill>
                          <a:schemeClr val="tx1"/>
                        </a:solidFill>
                        <a:latin typeface="+mj-ea"/>
                        <a:ea typeface="+mj-ea"/>
                      </a:endParaRPr>
                    </a:p>
                  </a:txBody>
                  <a:tcPr vert="eaVert"/>
                </a:tc>
                <a:tc>
                  <a:txBody>
                    <a:bodyPr/>
                    <a:lstStyle>
                      <a:lvl1pPr marL="0" algn="l" defTabSz="914400" rtl="0" eaLnBrk="1" latinLnBrk="0" hangingPunct="1">
                        <a:defRPr kumimoji="1" sz="1800" kern="1200">
                          <a:solidFill>
                            <a:schemeClr val="tx1"/>
                          </a:solidFill>
                          <a:latin typeface="游明朝"/>
                          <a:ea typeface="游明朝"/>
                        </a:defRPr>
                      </a:lvl1pPr>
                      <a:lvl2pPr marL="457200" algn="l" defTabSz="914400" rtl="0" eaLnBrk="1" latinLnBrk="0" hangingPunct="1">
                        <a:defRPr kumimoji="1" sz="1800" kern="1200">
                          <a:solidFill>
                            <a:schemeClr val="tx1"/>
                          </a:solidFill>
                          <a:latin typeface="游明朝"/>
                          <a:ea typeface="游明朝"/>
                        </a:defRPr>
                      </a:lvl2pPr>
                      <a:lvl3pPr marL="914400" algn="l" defTabSz="914400" rtl="0" eaLnBrk="1" latinLnBrk="0" hangingPunct="1">
                        <a:defRPr kumimoji="1" sz="1800" kern="1200">
                          <a:solidFill>
                            <a:schemeClr val="tx1"/>
                          </a:solidFill>
                          <a:latin typeface="游明朝"/>
                          <a:ea typeface="游明朝"/>
                        </a:defRPr>
                      </a:lvl3pPr>
                      <a:lvl4pPr marL="1371600" algn="l" defTabSz="914400" rtl="0" eaLnBrk="1" latinLnBrk="0" hangingPunct="1">
                        <a:defRPr kumimoji="1" sz="1800" kern="1200">
                          <a:solidFill>
                            <a:schemeClr val="tx1"/>
                          </a:solidFill>
                          <a:latin typeface="游明朝"/>
                          <a:ea typeface="游明朝"/>
                        </a:defRPr>
                      </a:lvl4pPr>
                      <a:lvl5pPr marL="1828800" algn="l" defTabSz="914400" rtl="0" eaLnBrk="1" latinLnBrk="0" hangingPunct="1">
                        <a:defRPr kumimoji="1" sz="1800" kern="1200">
                          <a:solidFill>
                            <a:schemeClr val="tx1"/>
                          </a:solidFill>
                          <a:latin typeface="游明朝"/>
                          <a:ea typeface="游明朝"/>
                        </a:defRPr>
                      </a:lvl5pPr>
                      <a:lvl6pPr marL="2286000" algn="l" defTabSz="914400" rtl="0" eaLnBrk="1" latinLnBrk="0" hangingPunct="1">
                        <a:defRPr kumimoji="1" sz="1800" kern="1200">
                          <a:solidFill>
                            <a:schemeClr val="tx1"/>
                          </a:solidFill>
                          <a:latin typeface="游明朝"/>
                          <a:ea typeface="游明朝"/>
                        </a:defRPr>
                      </a:lvl6pPr>
                      <a:lvl7pPr marL="2743200" algn="l" defTabSz="914400" rtl="0" eaLnBrk="1" latinLnBrk="0" hangingPunct="1">
                        <a:defRPr kumimoji="1" sz="1800" kern="1200">
                          <a:solidFill>
                            <a:schemeClr val="tx1"/>
                          </a:solidFill>
                          <a:latin typeface="游明朝"/>
                          <a:ea typeface="游明朝"/>
                        </a:defRPr>
                      </a:lvl7pPr>
                      <a:lvl8pPr marL="3200400" algn="l" defTabSz="914400" rtl="0" eaLnBrk="1" latinLnBrk="0" hangingPunct="1">
                        <a:defRPr kumimoji="1" sz="1800" kern="1200">
                          <a:solidFill>
                            <a:schemeClr val="tx1"/>
                          </a:solidFill>
                          <a:latin typeface="游明朝"/>
                          <a:ea typeface="游明朝"/>
                        </a:defRPr>
                      </a:lvl8pPr>
                      <a:lvl9pPr marL="3657600" algn="l" defTabSz="914400" rtl="0" eaLnBrk="1" latinLnBrk="0" hangingPunct="1">
                        <a:defRPr kumimoji="1" sz="1800" kern="1200">
                          <a:solidFill>
                            <a:schemeClr val="tx1"/>
                          </a:solidFill>
                          <a:latin typeface="游明朝"/>
                          <a:ea typeface="游明朝"/>
                        </a:defRPr>
                      </a:lvl9pPr>
                    </a:lstStyle>
                    <a:p>
                      <a:r>
                        <a:rPr kumimoji="1" lang="ja-JP" altLang="en-US" sz="700" b="1">
                          <a:solidFill>
                            <a:schemeClr val="tx1"/>
                          </a:solidFill>
                          <a:latin typeface="+mj-ea"/>
                          <a:ea typeface="+mj-ea"/>
                        </a:rPr>
                        <a:t>３</a:t>
                      </a:r>
                    </a:p>
                  </a:txBody>
                  <a:tcPr marL="68580" marR="68580" marT="34290" marB="34290">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E0896E">
                        <a:alpha val="50196"/>
                      </a:srgbClr>
                    </a:solidFill>
                  </a:tcPr>
                </a:tc>
                <a:tc>
                  <a:txBody>
                    <a:bodyPr/>
                    <a:lstStyle>
                      <a:lvl1pPr marL="0" algn="l" defTabSz="914400" rtl="0" eaLnBrk="1" latinLnBrk="0" hangingPunct="1">
                        <a:defRPr kumimoji="1" sz="1800" kern="1200">
                          <a:solidFill>
                            <a:schemeClr val="tx1"/>
                          </a:solidFill>
                          <a:latin typeface="游明朝"/>
                          <a:ea typeface="游明朝"/>
                        </a:defRPr>
                      </a:lvl1pPr>
                      <a:lvl2pPr marL="457200" algn="l" defTabSz="914400" rtl="0" eaLnBrk="1" latinLnBrk="0" hangingPunct="1">
                        <a:defRPr kumimoji="1" sz="1800" kern="1200">
                          <a:solidFill>
                            <a:schemeClr val="tx1"/>
                          </a:solidFill>
                          <a:latin typeface="游明朝"/>
                          <a:ea typeface="游明朝"/>
                        </a:defRPr>
                      </a:lvl2pPr>
                      <a:lvl3pPr marL="914400" algn="l" defTabSz="914400" rtl="0" eaLnBrk="1" latinLnBrk="0" hangingPunct="1">
                        <a:defRPr kumimoji="1" sz="1800" kern="1200">
                          <a:solidFill>
                            <a:schemeClr val="tx1"/>
                          </a:solidFill>
                          <a:latin typeface="游明朝"/>
                          <a:ea typeface="游明朝"/>
                        </a:defRPr>
                      </a:lvl3pPr>
                      <a:lvl4pPr marL="1371600" algn="l" defTabSz="914400" rtl="0" eaLnBrk="1" latinLnBrk="0" hangingPunct="1">
                        <a:defRPr kumimoji="1" sz="1800" kern="1200">
                          <a:solidFill>
                            <a:schemeClr val="tx1"/>
                          </a:solidFill>
                          <a:latin typeface="游明朝"/>
                          <a:ea typeface="游明朝"/>
                        </a:defRPr>
                      </a:lvl4pPr>
                      <a:lvl5pPr marL="1828800" algn="l" defTabSz="914400" rtl="0" eaLnBrk="1" latinLnBrk="0" hangingPunct="1">
                        <a:defRPr kumimoji="1" sz="1800" kern="1200">
                          <a:solidFill>
                            <a:schemeClr val="tx1"/>
                          </a:solidFill>
                          <a:latin typeface="游明朝"/>
                          <a:ea typeface="游明朝"/>
                        </a:defRPr>
                      </a:lvl5pPr>
                      <a:lvl6pPr marL="2286000" algn="l" defTabSz="914400" rtl="0" eaLnBrk="1" latinLnBrk="0" hangingPunct="1">
                        <a:defRPr kumimoji="1" sz="1800" kern="1200">
                          <a:solidFill>
                            <a:schemeClr val="tx1"/>
                          </a:solidFill>
                          <a:latin typeface="游明朝"/>
                          <a:ea typeface="游明朝"/>
                        </a:defRPr>
                      </a:lvl6pPr>
                      <a:lvl7pPr marL="2743200" algn="l" defTabSz="914400" rtl="0" eaLnBrk="1" latinLnBrk="0" hangingPunct="1">
                        <a:defRPr kumimoji="1" sz="1800" kern="1200">
                          <a:solidFill>
                            <a:schemeClr val="tx1"/>
                          </a:solidFill>
                          <a:latin typeface="游明朝"/>
                          <a:ea typeface="游明朝"/>
                        </a:defRPr>
                      </a:lvl7pPr>
                      <a:lvl8pPr marL="3200400" algn="l" defTabSz="914400" rtl="0" eaLnBrk="1" latinLnBrk="0" hangingPunct="1">
                        <a:defRPr kumimoji="1" sz="1800" kern="1200">
                          <a:solidFill>
                            <a:schemeClr val="tx1"/>
                          </a:solidFill>
                          <a:latin typeface="游明朝"/>
                          <a:ea typeface="游明朝"/>
                        </a:defRPr>
                      </a:lvl8pPr>
                      <a:lvl9pPr marL="3657600" algn="l" defTabSz="914400" rtl="0" eaLnBrk="1" latinLnBrk="0" hangingPunct="1">
                        <a:defRPr kumimoji="1" sz="1800" kern="1200">
                          <a:solidFill>
                            <a:schemeClr val="tx1"/>
                          </a:solidFill>
                          <a:latin typeface="游明朝"/>
                          <a:ea typeface="游明朝"/>
                        </a:defRPr>
                      </a:lvl9pPr>
                    </a:lstStyle>
                    <a:p>
                      <a:r>
                        <a:rPr kumimoji="1" lang="ja-JP" altLang="en-US" sz="700" b="1">
                          <a:solidFill>
                            <a:schemeClr val="tx1"/>
                          </a:solidFill>
                          <a:latin typeface="+mj-ea"/>
                          <a:ea typeface="+mj-ea"/>
                        </a:rPr>
                        <a:t>社員の今後のキャリアの希望などを踏まえ、能力開発に投資（時間、予算等）している</a:t>
                      </a:r>
                    </a:p>
                  </a:txBody>
                  <a:tcPr marL="68580" marR="68580" marT="34290" marB="3429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2577032858"/>
                  </a:ext>
                </a:extLst>
              </a:tr>
              <a:tr h="171450">
                <a:tc vMerge="1">
                  <a:txBody>
                    <a:bodyPr/>
                    <a:lstStyle/>
                    <a:p>
                      <a:endParaRPr kumimoji="1" lang="ja-JP" altLang="en-US" sz="900">
                        <a:solidFill>
                          <a:schemeClr val="tx1"/>
                        </a:solidFill>
                        <a:latin typeface="+mj-ea"/>
                        <a:ea typeface="+mj-ea"/>
                      </a:endParaRPr>
                    </a:p>
                  </a:txBody>
                  <a:tcPr vert="eaVert"/>
                </a:tc>
                <a:tc>
                  <a:txBody>
                    <a:bodyPr/>
                    <a:lstStyle>
                      <a:lvl1pPr marL="0" algn="l" defTabSz="914400" rtl="0" eaLnBrk="1" latinLnBrk="0" hangingPunct="1">
                        <a:defRPr kumimoji="1" sz="1800" kern="1200">
                          <a:solidFill>
                            <a:schemeClr val="tx1"/>
                          </a:solidFill>
                          <a:latin typeface="游明朝"/>
                          <a:ea typeface="游明朝"/>
                        </a:defRPr>
                      </a:lvl1pPr>
                      <a:lvl2pPr marL="457200" algn="l" defTabSz="914400" rtl="0" eaLnBrk="1" latinLnBrk="0" hangingPunct="1">
                        <a:defRPr kumimoji="1" sz="1800" kern="1200">
                          <a:solidFill>
                            <a:schemeClr val="tx1"/>
                          </a:solidFill>
                          <a:latin typeface="游明朝"/>
                          <a:ea typeface="游明朝"/>
                        </a:defRPr>
                      </a:lvl2pPr>
                      <a:lvl3pPr marL="914400" algn="l" defTabSz="914400" rtl="0" eaLnBrk="1" latinLnBrk="0" hangingPunct="1">
                        <a:defRPr kumimoji="1" sz="1800" kern="1200">
                          <a:solidFill>
                            <a:schemeClr val="tx1"/>
                          </a:solidFill>
                          <a:latin typeface="游明朝"/>
                          <a:ea typeface="游明朝"/>
                        </a:defRPr>
                      </a:lvl3pPr>
                      <a:lvl4pPr marL="1371600" algn="l" defTabSz="914400" rtl="0" eaLnBrk="1" latinLnBrk="0" hangingPunct="1">
                        <a:defRPr kumimoji="1" sz="1800" kern="1200">
                          <a:solidFill>
                            <a:schemeClr val="tx1"/>
                          </a:solidFill>
                          <a:latin typeface="游明朝"/>
                          <a:ea typeface="游明朝"/>
                        </a:defRPr>
                      </a:lvl4pPr>
                      <a:lvl5pPr marL="1828800" algn="l" defTabSz="914400" rtl="0" eaLnBrk="1" latinLnBrk="0" hangingPunct="1">
                        <a:defRPr kumimoji="1" sz="1800" kern="1200">
                          <a:solidFill>
                            <a:schemeClr val="tx1"/>
                          </a:solidFill>
                          <a:latin typeface="游明朝"/>
                          <a:ea typeface="游明朝"/>
                        </a:defRPr>
                      </a:lvl5pPr>
                      <a:lvl6pPr marL="2286000" algn="l" defTabSz="914400" rtl="0" eaLnBrk="1" latinLnBrk="0" hangingPunct="1">
                        <a:defRPr kumimoji="1" sz="1800" kern="1200">
                          <a:solidFill>
                            <a:schemeClr val="tx1"/>
                          </a:solidFill>
                          <a:latin typeface="游明朝"/>
                          <a:ea typeface="游明朝"/>
                        </a:defRPr>
                      </a:lvl6pPr>
                      <a:lvl7pPr marL="2743200" algn="l" defTabSz="914400" rtl="0" eaLnBrk="1" latinLnBrk="0" hangingPunct="1">
                        <a:defRPr kumimoji="1" sz="1800" kern="1200">
                          <a:solidFill>
                            <a:schemeClr val="tx1"/>
                          </a:solidFill>
                          <a:latin typeface="游明朝"/>
                          <a:ea typeface="游明朝"/>
                        </a:defRPr>
                      </a:lvl7pPr>
                      <a:lvl8pPr marL="3200400" algn="l" defTabSz="914400" rtl="0" eaLnBrk="1" latinLnBrk="0" hangingPunct="1">
                        <a:defRPr kumimoji="1" sz="1800" kern="1200">
                          <a:solidFill>
                            <a:schemeClr val="tx1"/>
                          </a:solidFill>
                          <a:latin typeface="游明朝"/>
                          <a:ea typeface="游明朝"/>
                        </a:defRPr>
                      </a:lvl8pPr>
                      <a:lvl9pPr marL="3657600" algn="l" defTabSz="914400" rtl="0" eaLnBrk="1" latinLnBrk="0" hangingPunct="1">
                        <a:defRPr kumimoji="1" sz="1800" kern="1200">
                          <a:solidFill>
                            <a:schemeClr val="tx1"/>
                          </a:solidFill>
                          <a:latin typeface="游明朝"/>
                          <a:ea typeface="游明朝"/>
                        </a:defRPr>
                      </a:lvl9pPr>
                    </a:lstStyle>
                    <a:p>
                      <a:r>
                        <a:rPr kumimoji="1" lang="ja-JP" altLang="en-US" sz="700" b="1">
                          <a:solidFill>
                            <a:schemeClr val="tx1"/>
                          </a:solidFill>
                          <a:latin typeface="+mj-ea"/>
                          <a:ea typeface="+mj-ea"/>
                        </a:rPr>
                        <a:t>４</a:t>
                      </a:r>
                    </a:p>
                  </a:txBody>
                  <a:tcPr marL="68580" marR="68580" marT="34290" marB="34290">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E0896E">
                        <a:alpha val="50196"/>
                      </a:srgbClr>
                    </a:solidFill>
                  </a:tcPr>
                </a:tc>
                <a:tc>
                  <a:txBody>
                    <a:bodyPr/>
                    <a:lstStyle>
                      <a:lvl1pPr marL="0" algn="l" defTabSz="914400" rtl="0" eaLnBrk="1" latinLnBrk="0" hangingPunct="1">
                        <a:defRPr kumimoji="1" sz="1800" kern="1200">
                          <a:solidFill>
                            <a:schemeClr val="tx1"/>
                          </a:solidFill>
                          <a:latin typeface="游明朝"/>
                          <a:ea typeface="游明朝"/>
                        </a:defRPr>
                      </a:lvl1pPr>
                      <a:lvl2pPr marL="457200" algn="l" defTabSz="914400" rtl="0" eaLnBrk="1" latinLnBrk="0" hangingPunct="1">
                        <a:defRPr kumimoji="1" sz="1800" kern="1200">
                          <a:solidFill>
                            <a:schemeClr val="tx1"/>
                          </a:solidFill>
                          <a:latin typeface="游明朝"/>
                          <a:ea typeface="游明朝"/>
                        </a:defRPr>
                      </a:lvl2pPr>
                      <a:lvl3pPr marL="914400" algn="l" defTabSz="914400" rtl="0" eaLnBrk="1" latinLnBrk="0" hangingPunct="1">
                        <a:defRPr kumimoji="1" sz="1800" kern="1200">
                          <a:solidFill>
                            <a:schemeClr val="tx1"/>
                          </a:solidFill>
                          <a:latin typeface="游明朝"/>
                          <a:ea typeface="游明朝"/>
                        </a:defRPr>
                      </a:lvl3pPr>
                      <a:lvl4pPr marL="1371600" algn="l" defTabSz="914400" rtl="0" eaLnBrk="1" latinLnBrk="0" hangingPunct="1">
                        <a:defRPr kumimoji="1" sz="1800" kern="1200">
                          <a:solidFill>
                            <a:schemeClr val="tx1"/>
                          </a:solidFill>
                          <a:latin typeface="游明朝"/>
                          <a:ea typeface="游明朝"/>
                        </a:defRPr>
                      </a:lvl4pPr>
                      <a:lvl5pPr marL="1828800" algn="l" defTabSz="914400" rtl="0" eaLnBrk="1" latinLnBrk="0" hangingPunct="1">
                        <a:defRPr kumimoji="1" sz="1800" kern="1200">
                          <a:solidFill>
                            <a:schemeClr val="tx1"/>
                          </a:solidFill>
                          <a:latin typeface="游明朝"/>
                          <a:ea typeface="游明朝"/>
                        </a:defRPr>
                      </a:lvl5pPr>
                      <a:lvl6pPr marL="2286000" algn="l" defTabSz="914400" rtl="0" eaLnBrk="1" latinLnBrk="0" hangingPunct="1">
                        <a:defRPr kumimoji="1" sz="1800" kern="1200">
                          <a:solidFill>
                            <a:schemeClr val="tx1"/>
                          </a:solidFill>
                          <a:latin typeface="游明朝"/>
                          <a:ea typeface="游明朝"/>
                        </a:defRPr>
                      </a:lvl6pPr>
                      <a:lvl7pPr marL="2743200" algn="l" defTabSz="914400" rtl="0" eaLnBrk="1" latinLnBrk="0" hangingPunct="1">
                        <a:defRPr kumimoji="1" sz="1800" kern="1200">
                          <a:solidFill>
                            <a:schemeClr val="tx1"/>
                          </a:solidFill>
                          <a:latin typeface="游明朝"/>
                          <a:ea typeface="游明朝"/>
                        </a:defRPr>
                      </a:lvl7pPr>
                      <a:lvl8pPr marL="3200400" algn="l" defTabSz="914400" rtl="0" eaLnBrk="1" latinLnBrk="0" hangingPunct="1">
                        <a:defRPr kumimoji="1" sz="1800" kern="1200">
                          <a:solidFill>
                            <a:schemeClr val="tx1"/>
                          </a:solidFill>
                          <a:latin typeface="游明朝"/>
                          <a:ea typeface="游明朝"/>
                        </a:defRPr>
                      </a:lvl8pPr>
                      <a:lvl9pPr marL="3657600" algn="l" defTabSz="914400" rtl="0" eaLnBrk="1" latinLnBrk="0" hangingPunct="1">
                        <a:defRPr kumimoji="1" sz="1800" kern="1200">
                          <a:solidFill>
                            <a:schemeClr val="tx1"/>
                          </a:solidFill>
                          <a:latin typeface="游明朝"/>
                          <a:ea typeface="游明朝"/>
                        </a:defRPr>
                      </a:lvl9pPr>
                    </a:lstStyle>
                    <a:p>
                      <a:r>
                        <a:rPr kumimoji="1" lang="ja-JP" altLang="en-US" sz="700" b="1">
                          <a:solidFill>
                            <a:schemeClr val="tx1"/>
                          </a:solidFill>
                          <a:latin typeface="+mj-ea"/>
                          <a:ea typeface="+mj-ea"/>
                        </a:rPr>
                        <a:t>昇進・昇格の基準が明確になっている</a:t>
                      </a:r>
                    </a:p>
                  </a:txBody>
                  <a:tcPr marL="68580" marR="68580" marT="34290" marB="3429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4133592109"/>
                  </a:ext>
                </a:extLst>
              </a:tr>
              <a:tr h="189939">
                <a:tc vMerge="1">
                  <a:txBody>
                    <a:bodyPr/>
                    <a:lstStyle/>
                    <a:p>
                      <a:endParaRPr kumimoji="1" lang="ja-JP" altLang="en-US" sz="900">
                        <a:solidFill>
                          <a:schemeClr val="tx1"/>
                        </a:solidFill>
                        <a:latin typeface="+mj-ea"/>
                        <a:ea typeface="+mj-ea"/>
                      </a:endParaRPr>
                    </a:p>
                  </a:txBody>
                  <a:tcPr vert="eaVert"/>
                </a:tc>
                <a:tc>
                  <a:txBody>
                    <a:bodyPr/>
                    <a:lstStyle>
                      <a:lvl1pPr marL="0" algn="l" defTabSz="914400" rtl="0" eaLnBrk="1" latinLnBrk="0" hangingPunct="1">
                        <a:defRPr kumimoji="1" sz="1800" kern="1200">
                          <a:solidFill>
                            <a:schemeClr val="tx1"/>
                          </a:solidFill>
                          <a:latin typeface="游明朝"/>
                          <a:ea typeface="游明朝"/>
                        </a:defRPr>
                      </a:lvl1pPr>
                      <a:lvl2pPr marL="457200" algn="l" defTabSz="914400" rtl="0" eaLnBrk="1" latinLnBrk="0" hangingPunct="1">
                        <a:defRPr kumimoji="1" sz="1800" kern="1200">
                          <a:solidFill>
                            <a:schemeClr val="tx1"/>
                          </a:solidFill>
                          <a:latin typeface="游明朝"/>
                          <a:ea typeface="游明朝"/>
                        </a:defRPr>
                      </a:lvl2pPr>
                      <a:lvl3pPr marL="914400" algn="l" defTabSz="914400" rtl="0" eaLnBrk="1" latinLnBrk="0" hangingPunct="1">
                        <a:defRPr kumimoji="1" sz="1800" kern="1200">
                          <a:solidFill>
                            <a:schemeClr val="tx1"/>
                          </a:solidFill>
                          <a:latin typeface="游明朝"/>
                          <a:ea typeface="游明朝"/>
                        </a:defRPr>
                      </a:lvl3pPr>
                      <a:lvl4pPr marL="1371600" algn="l" defTabSz="914400" rtl="0" eaLnBrk="1" latinLnBrk="0" hangingPunct="1">
                        <a:defRPr kumimoji="1" sz="1800" kern="1200">
                          <a:solidFill>
                            <a:schemeClr val="tx1"/>
                          </a:solidFill>
                          <a:latin typeface="游明朝"/>
                          <a:ea typeface="游明朝"/>
                        </a:defRPr>
                      </a:lvl4pPr>
                      <a:lvl5pPr marL="1828800" algn="l" defTabSz="914400" rtl="0" eaLnBrk="1" latinLnBrk="0" hangingPunct="1">
                        <a:defRPr kumimoji="1" sz="1800" kern="1200">
                          <a:solidFill>
                            <a:schemeClr val="tx1"/>
                          </a:solidFill>
                          <a:latin typeface="游明朝"/>
                          <a:ea typeface="游明朝"/>
                        </a:defRPr>
                      </a:lvl5pPr>
                      <a:lvl6pPr marL="2286000" algn="l" defTabSz="914400" rtl="0" eaLnBrk="1" latinLnBrk="0" hangingPunct="1">
                        <a:defRPr kumimoji="1" sz="1800" kern="1200">
                          <a:solidFill>
                            <a:schemeClr val="tx1"/>
                          </a:solidFill>
                          <a:latin typeface="游明朝"/>
                          <a:ea typeface="游明朝"/>
                        </a:defRPr>
                      </a:lvl6pPr>
                      <a:lvl7pPr marL="2743200" algn="l" defTabSz="914400" rtl="0" eaLnBrk="1" latinLnBrk="0" hangingPunct="1">
                        <a:defRPr kumimoji="1" sz="1800" kern="1200">
                          <a:solidFill>
                            <a:schemeClr val="tx1"/>
                          </a:solidFill>
                          <a:latin typeface="游明朝"/>
                          <a:ea typeface="游明朝"/>
                        </a:defRPr>
                      </a:lvl7pPr>
                      <a:lvl8pPr marL="3200400" algn="l" defTabSz="914400" rtl="0" eaLnBrk="1" latinLnBrk="0" hangingPunct="1">
                        <a:defRPr kumimoji="1" sz="1800" kern="1200">
                          <a:solidFill>
                            <a:schemeClr val="tx1"/>
                          </a:solidFill>
                          <a:latin typeface="游明朝"/>
                          <a:ea typeface="游明朝"/>
                        </a:defRPr>
                      </a:lvl8pPr>
                      <a:lvl9pPr marL="3657600" algn="l" defTabSz="914400" rtl="0" eaLnBrk="1" latinLnBrk="0" hangingPunct="1">
                        <a:defRPr kumimoji="1" sz="1800" kern="1200">
                          <a:solidFill>
                            <a:schemeClr val="tx1"/>
                          </a:solidFill>
                          <a:latin typeface="游明朝"/>
                          <a:ea typeface="游明朝"/>
                        </a:defRPr>
                      </a:lvl9pPr>
                    </a:lstStyle>
                    <a:p>
                      <a:r>
                        <a:rPr kumimoji="1" lang="en-US" altLang="ja-JP" sz="700" b="1">
                          <a:solidFill>
                            <a:schemeClr val="tx1"/>
                          </a:solidFill>
                          <a:latin typeface="+mj-ea"/>
                          <a:ea typeface="+mj-ea"/>
                        </a:rPr>
                        <a:t>5</a:t>
                      </a:r>
                      <a:endParaRPr kumimoji="1" lang="ja-JP" altLang="en-US" sz="700" b="1">
                        <a:solidFill>
                          <a:schemeClr val="tx1"/>
                        </a:solidFill>
                        <a:latin typeface="+mj-ea"/>
                        <a:ea typeface="+mj-ea"/>
                      </a:endParaRPr>
                    </a:p>
                  </a:txBody>
                  <a:tcPr marL="68580" marR="68580" marT="34290" marB="34290">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E0896E">
                        <a:alpha val="50196"/>
                      </a:srgbClr>
                    </a:solidFill>
                  </a:tcPr>
                </a:tc>
                <a:tc>
                  <a:txBody>
                    <a:bodyPr/>
                    <a:lstStyle>
                      <a:lvl1pPr marL="0" algn="l" defTabSz="914400" rtl="0" eaLnBrk="1" latinLnBrk="0" hangingPunct="1">
                        <a:defRPr kumimoji="1" sz="1800" kern="1200">
                          <a:solidFill>
                            <a:schemeClr val="tx1"/>
                          </a:solidFill>
                          <a:latin typeface="游明朝"/>
                          <a:ea typeface="游明朝"/>
                        </a:defRPr>
                      </a:lvl1pPr>
                      <a:lvl2pPr marL="457200" algn="l" defTabSz="914400" rtl="0" eaLnBrk="1" latinLnBrk="0" hangingPunct="1">
                        <a:defRPr kumimoji="1" sz="1800" kern="1200">
                          <a:solidFill>
                            <a:schemeClr val="tx1"/>
                          </a:solidFill>
                          <a:latin typeface="游明朝"/>
                          <a:ea typeface="游明朝"/>
                        </a:defRPr>
                      </a:lvl2pPr>
                      <a:lvl3pPr marL="914400" algn="l" defTabSz="914400" rtl="0" eaLnBrk="1" latinLnBrk="0" hangingPunct="1">
                        <a:defRPr kumimoji="1" sz="1800" kern="1200">
                          <a:solidFill>
                            <a:schemeClr val="tx1"/>
                          </a:solidFill>
                          <a:latin typeface="游明朝"/>
                          <a:ea typeface="游明朝"/>
                        </a:defRPr>
                      </a:lvl3pPr>
                      <a:lvl4pPr marL="1371600" algn="l" defTabSz="914400" rtl="0" eaLnBrk="1" latinLnBrk="0" hangingPunct="1">
                        <a:defRPr kumimoji="1" sz="1800" kern="1200">
                          <a:solidFill>
                            <a:schemeClr val="tx1"/>
                          </a:solidFill>
                          <a:latin typeface="游明朝"/>
                          <a:ea typeface="游明朝"/>
                        </a:defRPr>
                      </a:lvl4pPr>
                      <a:lvl5pPr marL="1828800" algn="l" defTabSz="914400" rtl="0" eaLnBrk="1" latinLnBrk="0" hangingPunct="1">
                        <a:defRPr kumimoji="1" sz="1800" kern="1200">
                          <a:solidFill>
                            <a:schemeClr val="tx1"/>
                          </a:solidFill>
                          <a:latin typeface="游明朝"/>
                          <a:ea typeface="游明朝"/>
                        </a:defRPr>
                      </a:lvl5pPr>
                      <a:lvl6pPr marL="2286000" algn="l" defTabSz="914400" rtl="0" eaLnBrk="1" latinLnBrk="0" hangingPunct="1">
                        <a:defRPr kumimoji="1" sz="1800" kern="1200">
                          <a:solidFill>
                            <a:schemeClr val="tx1"/>
                          </a:solidFill>
                          <a:latin typeface="游明朝"/>
                          <a:ea typeface="游明朝"/>
                        </a:defRPr>
                      </a:lvl6pPr>
                      <a:lvl7pPr marL="2743200" algn="l" defTabSz="914400" rtl="0" eaLnBrk="1" latinLnBrk="0" hangingPunct="1">
                        <a:defRPr kumimoji="1" sz="1800" kern="1200">
                          <a:solidFill>
                            <a:schemeClr val="tx1"/>
                          </a:solidFill>
                          <a:latin typeface="游明朝"/>
                          <a:ea typeface="游明朝"/>
                        </a:defRPr>
                      </a:lvl7pPr>
                      <a:lvl8pPr marL="3200400" algn="l" defTabSz="914400" rtl="0" eaLnBrk="1" latinLnBrk="0" hangingPunct="1">
                        <a:defRPr kumimoji="1" sz="1800" kern="1200">
                          <a:solidFill>
                            <a:schemeClr val="tx1"/>
                          </a:solidFill>
                          <a:latin typeface="游明朝"/>
                          <a:ea typeface="游明朝"/>
                        </a:defRPr>
                      </a:lvl8pPr>
                      <a:lvl9pPr marL="3657600" algn="l" defTabSz="914400" rtl="0" eaLnBrk="1" latinLnBrk="0" hangingPunct="1">
                        <a:defRPr kumimoji="1" sz="1800" kern="1200">
                          <a:solidFill>
                            <a:schemeClr val="tx1"/>
                          </a:solidFill>
                          <a:latin typeface="游明朝"/>
                          <a:ea typeface="游明朝"/>
                        </a:defRPr>
                      </a:lvl9pPr>
                    </a:lstStyle>
                    <a:p>
                      <a:r>
                        <a:rPr kumimoji="1" lang="ja-JP" altLang="en-US" sz="700" b="1">
                          <a:solidFill>
                            <a:schemeClr val="tx1"/>
                          </a:solidFill>
                          <a:latin typeface="+mj-ea"/>
                          <a:ea typeface="+mj-ea"/>
                        </a:rPr>
                        <a:t>社員の働き方の柔軟性（多様性）を高めるための制度が整備されている</a:t>
                      </a:r>
                    </a:p>
                  </a:txBody>
                  <a:tcPr marL="68580" marR="68580" marT="34290" marB="3429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969260855"/>
                  </a:ext>
                </a:extLst>
              </a:tr>
              <a:tr h="188595">
                <a:tc rowSpan="7">
                  <a:txBody>
                    <a:bodyPr/>
                    <a:lstStyle>
                      <a:lvl1pPr marL="0" algn="l" defTabSz="914400" rtl="0" eaLnBrk="1" latinLnBrk="0" hangingPunct="1">
                        <a:defRPr kumimoji="1" sz="1800" kern="1200">
                          <a:solidFill>
                            <a:schemeClr val="tx1"/>
                          </a:solidFill>
                          <a:latin typeface="游明朝"/>
                          <a:ea typeface="游明朝"/>
                        </a:defRPr>
                      </a:lvl1pPr>
                      <a:lvl2pPr marL="457200" algn="l" defTabSz="914400" rtl="0" eaLnBrk="1" latinLnBrk="0" hangingPunct="1">
                        <a:defRPr kumimoji="1" sz="1800" kern="1200">
                          <a:solidFill>
                            <a:schemeClr val="tx1"/>
                          </a:solidFill>
                          <a:latin typeface="游明朝"/>
                          <a:ea typeface="游明朝"/>
                        </a:defRPr>
                      </a:lvl2pPr>
                      <a:lvl3pPr marL="914400" algn="l" defTabSz="914400" rtl="0" eaLnBrk="1" latinLnBrk="0" hangingPunct="1">
                        <a:defRPr kumimoji="1" sz="1800" kern="1200">
                          <a:solidFill>
                            <a:schemeClr val="tx1"/>
                          </a:solidFill>
                          <a:latin typeface="游明朝"/>
                          <a:ea typeface="游明朝"/>
                        </a:defRPr>
                      </a:lvl3pPr>
                      <a:lvl4pPr marL="1371600" algn="l" defTabSz="914400" rtl="0" eaLnBrk="1" latinLnBrk="0" hangingPunct="1">
                        <a:defRPr kumimoji="1" sz="1800" kern="1200">
                          <a:solidFill>
                            <a:schemeClr val="tx1"/>
                          </a:solidFill>
                          <a:latin typeface="游明朝"/>
                          <a:ea typeface="游明朝"/>
                        </a:defRPr>
                      </a:lvl4pPr>
                      <a:lvl5pPr marL="1828800" algn="l" defTabSz="914400" rtl="0" eaLnBrk="1" latinLnBrk="0" hangingPunct="1">
                        <a:defRPr kumimoji="1" sz="1800" kern="1200">
                          <a:solidFill>
                            <a:schemeClr val="tx1"/>
                          </a:solidFill>
                          <a:latin typeface="游明朝"/>
                          <a:ea typeface="游明朝"/>
                        </a:defRPr>
                      </a:lvl5pPr>
                      <a:lvl6pPr marL="2286000" algn="l" defTabSz="914400" rtl="0" eaLnBrk="1" latinLnBrk="0" hangingPunct="1">
                        <a:defRPr kumimoji="1" sz="1800" kern="1200">
                          <a:solidFill>
                            <a:schemeClr val="tx1"/>
                          </a:solidFill>
                          <a:latin typeface="游明朝"/>
                          <a:ea typeface="游明朝"/>
                        </a:defRPr>
                      </a:lvl6pPr>
                      <a:lvl7pPr marL="2743200" algn="l" defTabSz="914400" rtl="0" eaLnBrk="1" latinLnBrk="0" hangingPunct="1">
                        <a:defRPr kumimoji="1" sz="1800" kern="1200">
                          <a:solidFill>
                            <a:schemeClr val="tx1"/>
                          </a:solidFill>
                          <a:latin typeface="游明朝"/>
                          <a:ea typeface="游明朝"/>
                        </a:defRPr>
                      </a:lvl7pPr>
                      <a:lvl8pPr marL="3200400" algn="l" defTabSz="914400" rtl="0" eaLnBrk="1" latinLnBrk="0" hangingPunct="1">
                        <a:defRPr kumimoji="1" sz="1800" kern="1200">
                          <a:solidFill>
                            <a:schemeClr val="tx1"/>
                          </a:solidFill>
                          <a:latin typeface="游明朝"/>
                          <a:ea typeface="游明朝"/>
                        </a:defRPr>
                      </a:lvl8pPr>
                      <a:lvl9pPr marL="3657600" algn="l" defTabSz="914400" rtl="0" eaLnBrk="1" latinLnBrk="0" hangingPunct="1">
                        <a:defRPr kumimoji="1" sz="1800" kern="1200">
                          <a:solidFill>
                            <a:schemeClr val="tx1"/>
                          </a:solidFill>
                          <a:latin typeface="游明朝"/>
                          <a:ea typeface="游明朝"/>
                        </a:defRPr>
                      </a:lvl9pPr>
                    </a:lstStyle>
                    <a:p>
                      <a:pPr algn="ctr"/>
                      <a:r>
                        <a:rPr kumimoji="1" lang="ja-JP" altLang="en-US" sz="800" b="1">
                          <a:solidFill>
                            <a:schemeClr val="tx1"/>
                          </a:solidFill>
                          <a:latin typeface="+mj-ea"/>
                          <a:ea typeface="+mj-ea"/>
                        </a:rPr>
                        <a:t>現場管理職の取組</a:t>
                      </a:r>
                    </a:p>
                  </a:txBody>
                  <a:tcPr marL="68580" marR="68580" marT="34290" marB="34290" vert="eaVert"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9ECEBC">
                        <a:alpha val="50000"/>
                      </a:srgbClr>
                    </a:solidFill>
                  </a:tcPr>
                </a:tc>
                <a:tc gridSpan="2">
                  <a:txBody>
                    <a:bodyPr/>
                    <a:lstStyle>
                      <a:lvl1pPr marL="0" algn="l" defTabSz="914400" rtl="0" eaLnBrk="1" latinLnBrk="0" hangingPunct="1">
                        <a:defRPr kumimoji="1" sz="1800" kern="1200">
                          <a:solidFill>
                            <a:schemeClr val="tx1"/>
                          </a:solidFill>
                          <a:latin typeface="游明朝"/>
                          <a:ea typeface="游明朝"/>
                        </a:defRPr>
                      </a:lvl1pPr>
                      <a:lvl2pPr marL="457200" algn="l" defTabSz="914400" rtl="0" eaLnBrk="1" latinLnBrk="0" hangingPunct="1">
                        <a:defRPr kumimoji="1" sz="1800" kern="1200">
                          <a:solidFill>
                            <a:schemeClr val="tx1"/>
                          </a:solidFill>
                          <a:latin typeface="游明朝"/>
                          <a:ea typeface="游明朝"/>
                        </a:defRPr>
                      </a:lvl2pPr>
                      <a:lvl3pPr marL="914400" algn="l" defTabSz="914400" rtl="0" eaLnBrk="1" latinLnBrk="0" hangingPunct="1">
                        <a:defRPr kumimoji="1" sz="1800" kern="1200">
                          <a:solidFill>
                            <a:schemeClr val="tx1"/>
                          </a:solidFill>
                          <a:latin typeface="游明朝"/>
                          <a:ea typeface="游明朝"/>
                        </a:defRPr>
                      </a:lvl3pPr>
                      <a:lvl4pPr marL="1371600" algn="l" defTabSz="914400" rtl="0" eaLnBrk="1" latinLnBrk="0" hangingPunct="1">
                        <a:defRPr kumimoji="1" sz="1800" kern="1200">
                          <a:solidFill>
                            <a:schemeClr val="tx1"/>
                          </a:solidFill>
                          <a:latin typeface="游明朝"/>
                          <a:ea typeface="游明朝"/>
                        </a:defRPr>
                      </a:lvl4pPr>
                      <a:lvl5pPr marL="1828800" algn="l" defTabSz="914400" rtl="0" eaLnBrk="1" latinLnBrk="0" hangingPunct="1">
                        <a:defRPr kumimoji="1" sz="1800" kern="1200">
                          <a:solidFill>
                            <a:schemeClr val="tx1"/>
                          </a:solidFill>
                          <a:latin typeface="游明朝"/>
                          <a:ea typeface="游明朝"/>
                        </a:defRPr>
                      </a:lvl5pPr>
                      <a:lvl6pPr marL="2286000" algn="l" defTabSz="914400" rtl="0" eaLnBrk="1" latinLnBrk="0" hangingPunct="1">
                        <a:defRPr kumimoji="1" sz="1800" kern="1200">
                          <a:solidFill>
                            <a:schemeClr val="tx1"/>
                          </a:solidFill>
                          <a:latin typeface="游明朝"/>
                          <a:ea typeface="游明朝"/>
                        </a:defRPr>
                      </a:lvl6pPr>
                      <a:lvl7pPr marL="2743200" algn="l" defTabSz="914400" rtl="0" eaLnBrk="1" latinLnBrk="0" hangingPunct="1">
                        <a:defRPr kumimoji="1" sz="1800" kern="1200">
                          <a:solidFill>
                            <a:schemeClr val="tx1"/>
                          </a:solidFill>
                          <a:latin typeface="游明朝"/>
                          <a:ea typeface="游明朝"/>
                        </a:defRPr>
                      </a:lvl7pPr>
                      <a:lvl8pPr marL="3200400" algn="l" defTabSz="914400" rtl="0" eaLnBrk="1" latinLnBrk="0" hangingPunct="1">
                        <a:defRPr kumimoji="1" sz="1800" kern="1200">
                          <a:solidFill>
                            <a:schemeClr val="tx1"/>
                          </a:solidFill>
                          <a:latin typeface="游明朝"/>
                          <a:ea typeface="游明朝"/>
                        </a:defRPr>
                      </a:lvl8pPr>
                      <a:lvl9pPr marL="3657600" algn="l" defTabSz="914400" rtl="0" eaLnBrk="1" latinLnBrk="0" hangingPunct="1">
                        <a:defRPr kumimoji="1" sz="1800" kern="1200">
                          <a:solidFill>
                            <a:schemeClr val="tx1"/>
                          </a:solidFill>
                          <a:latin typeface="游明朝"/>
                          <a:ea typeface="游明朝"/>
                        </a:defRPr>
                      </a:lvl9pPr>
                    </a:lstStyle>
                    <a:p>
                      <a:r>
                        <a:rPr kumimoji="1" lang="ja-JP" altLang="en-US" sz="800" b="1">
                          <a:solidFill>
                            <a:schemeClr val="tx1"/>
                          </a:solidFill>
                          <a:latin typeface="+mj-ea"/>
                          <a:ea typeface="+mj-ea"/>
                        </a:rPr>
                        <a:t>多様な人材の活躍に資する職場管理</a:t>
                      </a:r>
                    </a:p>
                  </a:txBody>
                  <a:tcPr marL="68580" marR="68580" marT="34290" marB="3429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9ECEBC">
                        <a:alpha val="50000"/>
                      </a:srgbClr>
                    </a:solidFill>
                  </a:tcPr>
                </a:tc>
                <a:tc hMerge="1">
                  <a:txBody>
                    <a:bodyPr/>
                    <a:lstStyle/>
                    <a:p>
                      <a:r>
                        <a:rPr kumimoji="1" lang="ja-JP" altLang="en-US" sz="1200">
                          <a:solidFill>
                            <a:schemeClr val="tx1"/>
                          </a:solidFill>
                          <a:latin typeface="+mj-ea"/>
                          <a:ea typeface="+mj-ea"/>
                        </a:rPr>
                        <a:t>多様な人材の活躍に資する職場管理</a:t>
                      </a:r>
                    </a:p>
                  </a:txBody>
                  <a:tcPr/>
                </a:tc>
                <a:extLst>
                  <a:ext uri="{0D108BD9-81ED-4DB2-BD59-A6C34878D82A}">
                    <a16:rowId xmlns:a16="http://schemas.microsoft.com/office/drawing/2014/main" val="1477620417"/>
                  </a:ext>
                </a:extLst>
              </a:tr>
              <a:tr h="274320">
                <a:tc vMerge="1">
                  <a:txBody>
                    <a:bodyPr/>
                    <a:lstStyle/>
                    <a:p>
                      <a:r>
                        <a:rPr kumimoji="1" lang="ja-JP" altLang="en-US" sz="1200">
                          <a:solidFill>
                            <a:schemeClr val="tx1"/>
                          </a:solidFill>
                          <a:latin typeface="+mj-ea"/>
                          <a:ea typeface="+mj-ea"/>
                        </a:rPr>
                        <a:t>現場管理職の取組</a:t>
                      </a:r>
                    </a:p>
                  </a:txBody>
                  <a:tcPr vert="eaVert"/>
                </a:tc>
                <a:tc>
                  <a:txBody>
                    <a:bodyPr/>
                    <a:lstStyle>
                      <a:lvl1pPr marL="0" algn="l" defTabSz="914400" rtl="0" eaLnBrk="1" latinLnBrk="0" hangingPunct="1">
                        <a:defRPr kumimoji="1" sz="1800" kern="1200">
                          <a:solidFill>
                            <a:schemeClr val="tx1"/>
                          </a:solidFill>
                          <a:latin typeface="游明朝"/>
                          <a:ea typeface="游明朝"/>
                        </a:defRPr>
                      </a:lvl1pPr>
                      <a:lvl2pPr marL="457200" algn="l" defTabSz="914400" rtl="0" eaLnBrk="1" latinLnBrk="0" hangingPunct="1">
                        <a:defRPr kumimoji="1" sz="1800" kern="1200">
                          <a:solidFill>
                            <a:schemeClr val="tx1"/>
                          </a:solidFill>
                          <a:latin typeface="游明朝"/>
                          <a:ea typeface="游明朝"/>
                        </a:defRPr>
                      </a:lvl2pPr>
                      <a:lvl3pPr marL="914400" algn="l" defTabSz="914400" rtl="0" eaLnBrk="1" latinLnBrk="0" hangingPunct="1">
                        <a:defRPr kumimoji="1" sz="1800" kern="1200">
                          <a:solidFill>
                            <a:schemeClr val="tx1"/>
                          </a:solidFill>
                          <a:latin typeface="游明朝"/>
                          <a:ea typeface="游明朝"/>
                        </a:defRPr>
                      </a:lvl3pPr>
                      <a:lvl4pPr marL="1371600" algn="l" defTabSz="914400" rtl="0" eaLnBrk="1" latinLnBrk="0" hangingPunct="1">
                        <a:defRPr kumimoji="1" sz="1800" kern="1200">
                          <a:solidFill>
                            <a:schemeClr val="tx1"/>
                          </a:solidFill>
                          <a:latin typeface="游明朝"/>
                          <a:ea typeface="游明朝"/>
                        </a:defRPr>
                      </a:lvl4pPr>
                      <a:lvl5pPr marL="1828800" algn="l" defTabSz="914400" rtl="0" eaLnBrk="1" latinLnBrk="0" hangingPunct="1">
                        <a:defRPr kumimoji="1" sz="1800" kern="1200">
                          <a:solidFill>
                            <a:schemeClr val="tx1"/>
                          </a:solidFill>
                          <a:latin typeface="游明朝"/>
                          <a:ea typeface="游明朝"/>
                        </a:defRPr>
                      </a:lvl5pPr>
                      <a:lvl6pPr marL="2286000" algn="l" defTabSz="914400" rtl="0" eaLnBrk="1" latinLnBrk="0" hangingPunct="1">
                        <a:defRPr kumimoji="1" sz="1800" kern="1200">
                          <a:solidFill>
                            <a:schemeClr val="tx1"/>
                          </a:solidFill>
                          <a:latin typeface="游明朝"/>
                          <a:ea typeface="游明朝"/>
                        </a:defRPr>
                      </a:lvl6pPr>
                      <a:lvl7pPr marL="2743200" algn="l" defTabSz="914400" rtl="0" eaLnBrk="1" latinLnBrk="0" hangingPunct="1">
                        <a:defRPr kumimoji="1" sz="1800" kern="1200">
                          <a:solidFill>
                            <a:schemeClr val="tx1"/>
                          </a:solidFill>
                          <a:latin typeface="游明朝"/>
                          <a:ea typeface="游明朝"/>
                        </a:defRPr>
                      </a:lvl7pPr>
                      <a:lvl8pPr marL="3200400" algn="l" defTabSz="914400" rtl="0" eaLnBrk="1" latinLnBrk="0" hangingPunct="1">
                        <a:defRPr kumimoji="1" sz="1800" kern="1200">
                          <a:solidFill>
                            <a:schemeClr val="tx1"/>
                          </a:solidFill>
                          <a:latin typeface="游明朝"/>
                          <a:ea typeface="游明朝"/>
                        </a:defRPr>
                      </a:lvl8pPr>
                      <a:lvl9pPr marL="3657600" algn="l" defTabSz="914400" rtl="0" eaLnBrk="1" latinLnBrk="0" hangingPunct="1">
                        <a:defRPr kumimoji="1" sz="1800" kern="1200">
                          <a:solidFill>
                            <a:schemeClr val="tx1"/>
                          </a:solidFill>
                          <a:latin typeface="游明朝"/>
                          <a:ea typeface="游明朝"/>
                        </a:defRPr>
                      </a:lvl9pPr>
                    </a:lstStyle>
                    <a:p>
                      <a:r>
                        <a:rPr kumimoji="1" lang="ja-JP" altLang="en-US" sz="700" b="1">
                          <a:solidFill>
                            <a:schemeClr val="tx1"/>
                          </a:solidFill>
                          <a:latin typeface="+mj-ea"/>
                          <a:ea typeface="+mj-ea"/>
                        </a:rPr>
                        <a:t>１</a:t>
                      </a:r>
                      <a:endParaRPr kumimoji="1" lang="en-US" altLang="ja-JP" sz="700" b="1">
                        <a:solidFill>
                          <a:schemeClr val="tx1"/>
                        </a:solidFill>
                        <a:latin typeface="+mj-ea"/>
                        <a:ea typeface="+mj-ea"/>
                      </a:endParaRPr>
                    </a:p>
                  </a:txBody>
                  <a:tcPr marL="68580" marR="68580" marT="34290" marB="34290">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9ECEBC">
                        <a:alpha val="50000"/>
                      </a:srgbClr>
                    </a:solidFill>
                  </a:tcPr>
                </a:tc>
                <a:tc>
                  <a:txBody>
                    <a:bodyPr/>
                    <a:lstStyle>
                      <a:lvl1pPr marL="0" algn="l" defTabSz="914400" rtl="0" eaLnBrk="1" latinLnBrk="0" hangingPunct="1">
                        <a:defRPr kumimoji="1" sz="1800" kern="1200">
                          <a:solidFill>
                            <a:schemeClr val="tx1"/>
                          </a:solidFill>
                          <a:latin typeface="游明朝"/>
                          <a:ea typeface="游明朝"/>
                        </a:defRPr>
                      </a:lvl1pPr>
                      <a:lvl2pPr marL="457200" algn="l" defTabSz="914400" rtl="0" eaLnBrk="1" latinLnBrk="0" hangingPunct="1">
                        <a:defRPr kumimoji="1" sz="1800" kern="1200">
                          <a:solidFill>
                            <a:schemeClr val="tx1"/>
                          </a:solidFill>
                          <a:latin typeface="游明朝"/>
                          <a:ea typeface="游明朝"/>
                        </a:defRPr>
                      </a:lvl2pPr>
                      <a:lvl3pPr marL="914400" algn="l" defTabSz="914400" rtl="0" eaLnBrk="1" latinLnBrk="0" hangingPunct="1">
                        <a:defRPr kumimoji="1" sz="1800" kern="1200">
                          <a:solidFill>
                            <a:schemeClr val="tx1"/>
                          </a:solidFill>
                          <a:latin typeface="游明朝"/>
                          <a:ea typeface="游明朝"/>
                        </a:defRPr>
                      </a:lvl3pPr>
                      <a:lvl4pPr marL="1371600" algn="l" defTabSz="914400" rtl="0" eaLnBrk="1" latinLnBrk="0" hangingPunct="1">
                        <a:defRPr kumimoji="1" sz="1800" kern="1200">
                          <a:solidFill>
                            <a:schemeClr val="tx1"/>
                          </a:solidFill>
                          <a:latin typeface="游明朝"/>
                          <a:ea typeface="游明朝"/>
                        </a:defRPr>
                      </a:lvl4pPr>
                      <a:lvl5pPr marL="1828800" algn="l" defTabSz="914400" rtl="0" eaLnBrk="1" latinLnBrk="0" hangingPunct="1">
                        <a:defRPr kumimoji="1" sz="1800" kern="1200">
                          <a:solidFill>
                            <a:schemeClr val="tx1"/>
                          </a:solidFill>
                          <a:latin typeface="游明朝"/>
                          <a:ea typeface="游明朝"/>
                        </a:defRPr>
                      </a:lvl5pPr>
                      <a:lvl6pPr marL="2286000" algn="l" defTabSz="914400" rtl="0" eaLnBrk="1" latinLnBrk="0" hangingPunct="1">
                        <a:defRPr kumimoji="1" sz="1800" kern="1200">
                          <a:solidFill>
                            <a:schemeClr val="tx1"/>
                          </a:solidFill>
                          <a:latin typeface="游明朝"/>
                          <a:ea typeface="游明朝"/>
                        </a:defRPr>
                      </a:lvl6pPr>
                      <a:lvl7pPr marL="2743200" algn="l" defTabSz="914400" rtl="0" eaLnBrk="1" latinLnBrk="0" hangingPunct="1">
                        <a:defRPr kumimoji="1" sz="1800" kern="1200">
                          <a:solidFill>
                            <a:schemeClr val="tx1"/>
                          </a:solidFill>
                          <a:latin typeface="游明朝"/>
                          <a:ea typeface="游明朝"/>
                        </a:defRPr>
                      </a:lvl7pPr>
                      <a:lvl8pPr marL="3200400" algn="l" defTabSz="914400" rtl="0" eaLnBrk="1" latinLnBrk="0" hangingPunct="1">
                        <a:defRPr kumimoji="1" sz="1800" kern="1200">
                          <a:solidFill>
                            <a:schemeClr val="tx1"/>
                          </a:solidFill>
                          <a:latin typeface="游明朝"/>
                          <a:ea typeface="游明朝"/>
                        </a:defRPr>
                      </a:lvl8pPr>
                      <a:lvl9pPr marL="3657600" algn="l" defTabSz="914400" rtl="0" eaLnBrk="1" latinLnBrk="0" hangingPunct="1">
                        <a:defRPr kumimoji="1" sz="1800" kern="1200">
                          <a:solidFill>
                            <a:schemeClr val="tx1"/>
                          </a:solidFill>
                          <a:latin typeface="游明朝"/>
                          <a:ea typeface="游明朝"/>
                        </a:defRPr>
                      </a:lvl9pPr>
                    </a:lstStyle>
                    <a:p>
                      <a:r>
                        <a:rPr kumimoji="1" lang="ja-JP" altLang="en-US" sz="700" b="1">
                          <a:solidFill>
                            <a:schemeClr val="tx1"/>
                          </a:solidFill>
                          <a:latin typeface="+mj-ea"/>
                          <a:ea typeface="+mj-ea"/>
                        </a:rPr>
                        <a:t>部下に各自が担当する仕事の目標と位置づけを組織目標と紐づけ、わかりやすく説明している</a:t>
                      </a:r>
                    </a:p>
                  </a:txBody>
                  <a:tcPr marL="68580" marR="68580" marT="34290" marB="3429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742403565"/>
                  </a:ext>
                </a:extLst>
              </a:tr>
              <a:tr h="274320">
                <a:tc vMerge="1">
                  <a:txBody>
                    <a:bodyPr/>
                    <a:lstStyle/>
                    <a:p>
                      <a:endParaRPr kumimoji="1" lang="ja-JP" altLang="en-US" sz="1200">
                        <a:solidFill>
                          <a:schemeClr val="tx1"/>
                        </a:solidFill>
                        <a:latin typeface="+mj-ea"/>
                        <a:ea typeface="+mj-ea"/>
                      </a:endParaRPr>
                    </a:p>
                  </a:txBody>
                  <a:tcPr vert="eaVert"/>
                </a:tc>
                <a:tc>
                  <a:txBody>
                    <a:bodyPr/>
                    <a:lstStyle>
                      <a:lvl1pPr marL="0" algn="l" defTabSz="914400" rtl="0" eaLnBrk="1" latinLnBrk="0" hangingPunct="1">
                        <a:defRPr kumimoji="1" sz="1800" kern="1200">
                          <a:solidFill>
                            <a:schemeClr val="tx1"/>
                          </a:solidFill>
                          <a:latin typeface="游明朝"/>
                          <a:ea typeface="游明朝"/>
                        </a:defRPr>
                      </a:lvl1pPr>
                      <a:lvl2pPr marL="457200" algn="l" defTabSz="914400" rtl="0" eaLnBrk="1" latinLnBrk="0" hangingPunct="1">
                        <a:defRPr kumimoji="1" sz="1800" kern="1200">
                          <a:solidFill>
                            <a:schemeClr val="tx1"/>
                          </a:solidFill>
                          <a:latin typeface="游明朝"/>
                          <a:ea typeface="游明朝"/>
                        </a:defRPr>
                      </a:lvl2pPr>
                      <a:lvl3pPr marL="914400" algn="l" defTabSz="914400" rtl="0" eaLnBrk="1" latinLnBrk="0" hangingPunct="1">
                        <a:defRPr kumimoji="1" sz="1800" kern="1200">
                          <a:solidFill>
                            <a:schemeClr val="tx1"/>
                          </a:solidFill>
                          <a:latin typeface="游明朝"/>
                          <a:ea typeface="游明朝"/>
                        </a:defRPr>
                      </a:lvl3pPr>
                      <a:lvl4pPr marL="1371600" algn="l" defTabSz="914400" rtl="0" eaLnBrk="1" latinLnBrk="0" hangingPunct="1">
                        <a:defRPr kumimoji="1" sz="1800" kern="1200">
                          <a:solidFill>
                            <a:schemeClr val="tx1"/>
                          </a:solidFill>
                          <a:latin typeface="游明朝"/>
                          <a:ea typeface="游明朝"/>
                        </a:defRPr>
                      </a:lvl4pPr>
                      <a:lvl5pPr marL="1828800" algn="l" defTabSz="914400" rtl="0" eaLnBrk="1" latinLnBrk="0" hangingPunct="1">
                        <a:defRPr kumimoji="1" sz="1800" kern="1200">
                          <a:solidFill>
                            <a:schemeClr val="tx1"/>
                          </a:solidFill>
                          <a:latin typeface="游明朝"/>
                          <a:ea typeface="游明朝"/>
                        </a:defRPr>
                      </a:lvl5pPr>
                      <a:lvl6pPr marL="2286000" algn="l" defTabSz="914400" rtl="0" eaLnBrk="1" latinLnBrk="0" hangingPunct="1">
                        <a:defRPr kumimoji="1" sz="1800" kern="1200">
                          <a:solidFill>
                            <a:schemeClr val="tx1"/>
                          </a:solidFill>
                          <a:latin typeface="游明朝"/>
                          <a:ea typeface="游明朝"/>
                        </a:defRPr>
                      </a:lvl6pPr>
                      <a:lvl7pPr marL="2743200" algn="l" defTabSz="914400" rtl="0" eaLnBrk="1" latinLnBrk="0" hangingPunct="1">
                        <a:defRPr kumimoji="1" sz="1800" kern="1200">
                          <a:solidFill>
                            <a:schemeClr val="tx1"/>
                          </a:solidFill>
                          <a:latin typeface="游明朝"/>
                          <a:ea typeface="游明朝"/>
                        </a:defRPr>
                      </a:lvl7pPr>
                      <a:lvl8pPr marL="3200400" algn="l" defTabSz="914400" rtl="0" eaLnBrk="1" latinLnBrk="0" hangingPunct="1">
                        <a:defRPr kumimoji="1" sz="1800" kern="1200">
                          <a:solidFill>
                            <a:schemeClr val="tx1"/>
                          </a:solidFill>
                          <a:latin typeface="游明朝"/>
                          <a:ea typeface="游明朝"/>
                        </a:defRPr>
                      </a:lvl8pPr>
                      <a:lvl9pPr marL="3657600" algn="l" defTabSz="914400" rtl="0" eaLnBrk="1" latinLnBrk="0" hangingPunct="1">
                        <a:defRPr kumimoji="1" sz="1800" kern="1200">
                          <a:solidFill>
                            <a:schemeClr val="tx1"/>
                          </a:solidFill>
                          <a:latin typeface="游明朝"/>
                          <a:ea typeface="游明朝"/>
                        </a:defRPr>
                      </a:lvl9pPr>
                    </a:lstStyle>
                    <a:p>
                      <a:r>
                        <a:rPr kumimoji="1" lang="ja-JP" altLang="en-US" sz="700" b="1">
                          <a:solidFill>
                            <a:schemeClr val="tx1"/>
                          </a:solidFill>
                          <a:latin typeface="+mj-ea"/>
                          <a:ea typeface="+mj-ea"/>
                        </a:rPr>
                        <a:t>２</a:t>
                      </a:r>
                    </a:p>
                  </a:txBody>
                  <a:tcPr marL="68580" marR="68580" marT="34290" marB="34290">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9ECEBC">
                        <a:alpha val="50000"/>
                      </a:srgbClr>
                    </a:solidFill>
                  </a:tcPr>
                </a:tc>
                <a:tc>
                  <a:txBody>
                    <a:bodyPr/>
                    <a:lstStyle>
                      <a:lvl1pPr marL="0" algn="l" defTabSz="914400" rtl="0" eaLnBrk="1" latinLnBrk="0" hangingPunct="1">
                        <a:defRPr kumimoji="1" sz="1800" kern="1200">
                          <a:solidFill>
                            <a:schemeClr val="tx1"/>
                          </a:solidFill>
                          <a:latin typeface="游明朝"/>
                          <a:ea typeface="游明朝"/>
                        </a:defRPr>
                      </a:lvl1pPr>
                      <a:lvl2pPr marL="457200" algn="l" defTabSz="914400" rtl="0" eaLnBrk="1" latinLnBrk="0" hangingPunct="1">
                        <a:defRPr kumimoji="1" sz="1800" kern="1200">
                          <a:solidFill>
                            <a:schemeClr val="tx1"/>
                          </a:solidFill>
                          <a:latin typeface="游明朝"/>
                          <a:ea typeface="游明朝"/>
                        </a:defRPr>
                      </a:lvl2pPr>
                      <a:lvl3pPr marL="914400" algn="l" defTabSz="914400" rtl="0" eaLnBrk="1" latinLnBrk="0" hangingPunct="1">
                        <a:defRPr kumimoji="1" sz="1800" kern="1200">
                          <a:solidFill>
                            <a:schemeClr val="tx1"/>
                          </a:solidFill>
                          <a:latin typeface="游明朝"/>
                          <a:ea typeface="游明朝"/>
                        </a:defRPr>
                      </a:lvl3pPr>
                      <a:lvl4pPr marL="1371600" algn="l" defTabSz="914400" rtl="0" eaLnBrk="1" latinLnBrk="0" hangingPunct="1">
                        <a:defRPr kumimoji="1" sz="1800" kern="1200">
                          <a:solidFill>
                            <a:schemeClr val="tx1"/>
                          </a:solidFill>
                          <a:latin typeface="游明朝"/>
                          <a:ea typeface="游明朝"/>
                        </a:defRPr>
                      </a:lvl4pPr>
                      <a:lvl5pPr marL="1828800" algn="l" defTabSz="914400" rtl="0" eaLnBrk="1" latinLnBrk="0" hangingPunct="1">
                        <a:defRPr kumimoji="1" sz="1800" kern="1200">
                          <a:solidFill>
                            <a:schemeClr val="tx1"/>
                          </a:solidFill>
                          <a:latin typeface="游明朝"/>
                          <a:ea typeface="游明朝"/>
                        </a:defRPr>
                      </a:lvl5pPr>
                      <a:lvl6pPr marL="2286000" algn="l" defTabSz="914400" rtl="0" eaLnBrk="1" latinLnBrk="0" hangingPunct="1">
                        <a:defRPr kumimoji="1" sz="1800" kern="1200">
                          <a:solidFill>
                            <a:schemeClr val="tx1"/>
                          </a:solidFill>
                          <a:latin typeface="游明朝"/>
                          <a:ea typeface="游明朝"/>
                        </a:defRPr>
                      </a:lvl6pPr>
                      <a:lvl7pPr marL="2743200" algn="l" defTabSz="914400" rtl="0" eaLnBrk="1" latinLnBrk="0" hangingPunct="1">
                        <a:defRPr kumimoji="1" sz="1800" kern="1200">
                          <a:solidFill>
                            <a:schemeClr val="tx1"/>
                          </a:solidFill>
                          <a:latin typeface="游明朝"/>
                          <a:ea typeface="游明朝"/>
                        </a:defRPr>
                      </a:lvl7pPr>
                      <a:lvl8pPr marL="3200400" algn="l" defTabSz="914400" rtl="0" eaLnBrk="1" latinLnBrk="0" hangingPunct="1">
                        <a:defRPr kumimoji="1" sz="1800" kern="1200">
                          <a:solidFill>
                            <a:schemeClr val="tx1"/>
                          </a:solidFill>
                          <a:latin typeface="游明朝"/>
                          <a:ea typeface="游明朝"/>
                        </a:defRPr>
                      </a:lvl8pPr>
                      <a:lvl9pPr marL="3657600" algn="l" defTabSz="914400" rtl="0" eaLnBrk="1" latinLnBrk="0" hangingPunct="1">
                        <a:defRPr kumimoji="1" sz="1800" kern="1200">
                          <a:solidFill>
                            <a:schemeClr val="tx1"/>
                          </a:solidFill>
                          <a:latin typeface="游明朝"/>
                          <a:ea typeface="游明朝"/>
                        </a:defRPr>
                      </a:lvl9pPr>
                    </a:lstStyle>
                    <a:p>
                      <a:r>
                        <a:rPr kumimoji="1" lang="ja-JP" altLang="en-US" sz="700" b="1">
                          <a:solidFill>
                            <a:schemeClr val="tx1"/>
                          </a:solidFill>
                          <a:latin typeface="+mj-ea"/>
                          <a:ea typeface="+mj-ea"/>
                        </a:rPr>
                        <a:t>部下の残業時間の長短や勤務形態にかかわらず、その能力に合った仕事を割り振っている</a:t>
                      </a:r>
                    </a:p>
                  </a:txBody>
                  <a:tcPr marL="68580" marR="68580" marT="34290" marB="3429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464880021"/>
                  </a:ext>
                </a:extLst>
              </a:tr>
              <a:tr h="274320">
                <a:tc vMerge="1">
                  <a:txBody>
                    <a:bodyPr/>
                    <a:lstStyle/>
                    <a:p>
                      <a:endParaRPr kumimoji="1" lang="ja-JP" altLang="en-US" sz="1200">
                        <a:solidFill>
                          <a:schemeClr val="tx1"/>
                        </a:solidFill>
                        <a:latin typeface="+mj-ea"/>
                        <a:ea typeface="+mj-ea"/>
                      </a:endParaRPr>
                    </a:p>
                  </a:txBody>
                  <a:tcPr vert="eaVert"/>
                </a:tc>
                <a:tc>
                  <a:txBody>
                    <a:bodyPr/>
                    <a:lstStyle>
                      <a:lvl1pPr marL="0" algn="l" defTabSz="914400" rtl="0" eaLnBrk="1" latinLnBrk="0" hangingPunct="1">
                        <a:defRPr kumimoji="1" sz="1800" kern="1200">
                          <a:solidFill>
                            <a:schemeClr val="tx1"/>
                          </a:solidFill>
                          <a:latin typeface="游明朝"/>
                          <a:ea typeface="游明朝"/>
                        </a:defRPr>
                      </a:lvl1pPr>
                      <a:lvl2pPr marL="457200" algn="l" defTabSz="914400" rtl="0" eaLnBrk="1" latinLnBrk="0" hangingPunct="1">
                        <a:defRPr kumimoji="1" sz="1800" kern="1200">
                          <a:solidFill>
                            <a:schemeClr val="tx1"/>
                          </a:solidFill>
                          <a:latin typeface="游明朝"/>
                          <a:ea typeface="游明朝"/>
                        </a:defRPr>
                      </a:lvl2pPr>
                      <a:lvl3pPr marL="914400" algn="l" defTabSz="914400" rtl="0" eaLnBrk="1" latinLnBrk="0" hangingPunct="1">
                        <a:defRPr kumimoji="1" sz="1800" kern="1200">
                          <a:solidFill>
                            <a:schemeClr val="tx1"/>
                          </a:solidFill>
                          <a:latin typeface="游明朝"/>
                          <a:ea typeface="游明朝"/>
                        </a:defRPr>
                      </a:lvl3pPr>
                      <a:lvl4pPr marL="1371600" algn="l" defTabSz="914400" rtl="0" eaLnBrk="1" latinLnBrk="0" hangingPunct="1">
                        <a:defRPr kumimoji="1" sz="1800" kern="1200">
                          <a:solidFill>
                            <a:schemeClr val="tx1"/>
                          </a:solidFill>
                          <a:latin typeface="游明朝"/>
                          <a:ea typeface="游明朝"/>
                        </a:defRPr>
                      </a:lvl4pPr>
                      <a:lvl5pPr marL="1828800" algn="l" defTabSz="914400" rtl="0" eaLnBrk="1" latinLnBrk="0" hangingPunct="1">
                        <a:defRPr kumimoji="1" sz="1800" kern="1200">
                          <a:solidFill>
                            <a:schemeClr val="tx1"/>
                          </a:solidFill>
                          <a:latin typeface="游明朝"/>
                          <a:ea typeface="游明朝"/>
                        </a:defRPr>
                      </a:lvl5pPr>
                      <a:lvl6pPr marL="2286000" algn="l" defTabSz="914400" rtl="0" eaLnBrk="1" latinLnBrk="0" hangingPunct="1">
                        <a:defRPr kumimoji="1" sz="1800" kern="1200">
                          <a:solidFill>
                            <a:schemeClr val="tx1"/>
                          </a:solidFill>
                          <a:latin typeface="游明朝"/>
                          <a:ea typeface="游明朝"/>
                        </a:defRPr>
                      </a:lvl6pPr>
                      <a:lvl7pPr marL="2743200" algn="l" defTabSz="914400" rtl="0" eaLnBrk="1" latinLnBrk="0" hangingPunct="1">
                        <a:defRPr kumimoji="1" sz="1800" kern="1200">
                          <a:solidFill>
                            <a:schemeClr val="tx1"/>
                          </a:solidFill>
                          <a:latin typeface="游明朝"/>
                          <a:ea typeface="游明朝"/>
                        </a:defRPr>
                      </a:lvl7pPr>
                      <a:lvl8pPr marL="3200400" algn="l" defTabSz="914400" rtl="0" eaLnBrk="1" latinLnBrk="0" hangingPunct="1">
                        <a:defRPr kumimoji="1" sz="1800" kern="1200">
                          <a:solidFill>
                            <a:schemeClr val="tx1"/>
                          </a:solidFill>
                          <a:latin typeface="游明朝"/>
                          <a:ea typeface="游明朝"/>
                        </a:defRPr>
                      </a:lvl8pPr>
                      <a:lvl9pPr marL="3657600" algn="l" defTabSz="914400" rtl="0" eaLnBrk="1" latinLnBrk="0" hangingPunct="1">
                        <a:defRPr kumimoji="1" sz="1800" kern="1200">
                          <a:solidFill>
                            <a:schemeClr val="tx1"/>
                          </a:solidFill>
                          <a:latin typeface="游明朝"/>
                          <a:ea typeface="游明朝"/>
                        </a:defRPr>
                      </a:lvl9pPr>
                    </a:lstStyle>
                    <a:p>
                      <a:r>
                        <a:rPr kumimoji="1" lang="ja-JP" altLang="en-US" sz="700" b="1">
                          <a:solidFill>
                            <a:schemeClr val="tx1"/>
                          </a:solidFill>
                          <a:latin typeface="+mj-ea"/>
                          <a:ea typeface="+mj-ea"/>
                        </a:rPr>
                        <a:t>３</a:t>
                      </a:r>
                    </a:p>
                  </a:txBody>
                  <a:tcPr marL="68580" marR="68580" marT="34290" marB="34290">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9ECEBC">
                        <a:alpha val="50000"/>
                      </a:srgbClr>
                    </a:solidFill>
                  </a:tcPr>
                </a:tc>
                <a:tc>
                  <a:txBody>
                    <a:bodyPr/>
                    <a:lstStyle>
                      <a:lvl1pPr marL="0" algn="l" defTabSz="914400" rtl="0" eaLnBrk="1" latinLnBrk="0" hangingPunct="1">
                        <a:defRPr kumimoji="1" sz="1800" kern="1200">
                          <a:solidFill>
                            <a:schemeClr val="tx1"/>
                          </a:solidFill>
                          <a:latin typeface="游明朝"/>
                          <a:ea typeface="游明朝"/>
                        </a:defRPr>
                      </a:lvl1pPr>
                      <a:lvl2pPr marL="457200" algn="l" defTabSz="914400" rtl="0" eaLnBrk="1" latinLnBrk="0" hangingPunct="1">
                        <a:defRPr kumimoji="1" sz="1800" kern="1200">
                          <a:solidFill>
                            <a:schemeClr val="tx1"/>
                          </a:solidFill>
                          <a:latin typeface="游明朝"/>
                          <a:ea typeface="游明朝"/>
                        </a:defRPr>
                      </a:lvl2pPr>
                      <a:lvl3pPr marL="914400" algn="l" defTabSz="914400" rtl="0" eaLnBrk="1" latinLnBrk="0" hangingPunct="1">
                        <a:defRPr kumimoji="1" sz="1800" kern="1200">
                          <a:solidFill>
                            <a:schemeClr val="tx1"/>
                          </a:solidFill>
                          <a:latin typeface="游明朝"/>
                          <a:ea typeface="游明朝"/>
                        </a:defRPr>
                      </a:lvl3pPr>
                      <a:lvl4pPr marL="1371600" algn="l" defTabSz="914400" rtl="0" eaLnBrk="1" latinLnBrk="0" hangingPunct="1">
                        <a:defRPr kumimoji="1" sz="1800" kern="1200">
                          <a:solidFill>
                            <a:schemeClr val="tx1"/>
                          </a:solidFill>
                          <a:latin typeface="游明朝"/>
                          <a:ea typeface="游明朝"/>
                        </a:defRPr>
                      </a:lvl4pPr>
                      <a:lvl5pPr marL="1828800" algn="l" defTabSz="914400" rtl="0" eaLnBrk="1" latinLnBrk="0" hangingPunct="1">
                        <a:defRPr kumimoji="1" sz="1800" kern="1200">
                          <a:solidFill>
                            <a:schemeClr val="tx1"/>
                          </a:solidFill>
                          <a:latin typeface="游明朝"/>
                          <a:ea typeface="游明朝"/>
                        </a:defRPr>
                      </a:lvl5pPr>
                      <a:lvl6pPr marL="2286000" algn="l" defTabSz="914400" rtl="0" eaLnBrk="1" latinLnBrk="0" hangingPunct="1">
                        <a:defRPr kumimoji="1" sz="1800" kern="1200">
                          <a:solidFill>
                            <a:schemeClr val="tx1"/>
                          </a:solidFill>
                          <a:latin typeface="游明朝"/>
                          <a:ea typeface="游明朝"/>
                        </a:defRPr>
                      </a:lvl6pPr>
                      <a:lvl7pPr marL="2743200" algn="l" defTabSz="914400" rtl="0" eaLnBrk="1" latinLnBrk="0" hangingPunct="1">
                        <a:defRPr kumimoji="1" sz="1800" kern="1200">
                          <a:solidFill>
                            <a:schemeClr val="tx1"/>
                          </a:solidFill>
                          <a:latin typeface="游明朝"/>
                          <a:ea typeface="游明朝"/>
                        </a:defRPr>
                      </a:lvl7pPr>
                      <a:lvl8pPr marL="3200400" algn="l" defTabSz="914400" rtl="0" eaLnBrk="1" latinLnBrk="0" hangingPunct="1">
                        <a:defRPr kumimoji="1" sz="1800" kern="1200">
                          <a:solidFill>
                            <a:schemeClr val="tx1"/>
                          </a:solidFill>
                          <a:latin typeface="游明朝"/>
                          <a:ea typeface="游明朝"/>
                        </a:defRPr>
                      </a:lvl8pPr>
                      <a:lvl9pPr marL="3657600" algn="l" defTabSz="914400" rtl="0" eaLnBrk="1" latinLnBrk="0" hangingPunct="1">
                        <a:defRPr kumimoji="1" sz="1800" kern="1200">
                          <a:solidFill>
                            <a:schemeClr val="tx1"/>
                          </a:solidFill>
                          <a:latin typeface="游明朝"/>
                          <a:ea typeface="游明朝"/>
                        </a:defRPr>
                      </a:lvl9pPr>
                    </a:lstStyle>
                    <a:p>
                      <a:r>
                        <a:rPr kumimoji="1" lang="ja-JP" altLang="en-US" sz="700" b="1">
                          <a:solidFill>
                            <a:schemeClr val="tx1"/>
                          </a:solidFill>
                          <a:latin typeface="+mj-ea"/>
                          <a:ea typeface="+mj-ea"/>
                        </a:rPr>
                        <a:t>部下のキャリアの希望を理解したうえで、その実現に資する仕事を提供している</a:t>
                      </a:r>
                    </a:p>
                  </a:txBody>
                  <a:tcPr marL="68580" marR="68580" marT="34290" marB="3429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3489721770"/>
                  </a:ext>
                </a:extLst>
              </a:tr>
              <a:tr h="171450">
                <a:tc vMerge="1">
                  <a:txBody>
                    <a:bodyPr/>
                    <a:lstStyle/>
                    <a:p>
                      <a:endParaRPr kumimoji="1" lang="ja-JP" altLang="en-US" sz="1200">
                        <a:solidFill>
                          <a:schemeClr val="tx1"/>
                        </a:solidFill>
                        <a:latin typeface="+mj-ea"/>
                        <a:ea typeface="+mj-ea"/>
                      </a:endParaRPr>
                    </a:p>
                  </a:txBody>
                  <a:tcPr vert="eaVert"/>
                </a:tc>
                <a:tc>
                  <a:txBody>
                    <a:bodyPr/>
                    <a:lstStyle>
                      <a:lvl1pPr marL="0" algn="l" defTabSz="914400" rtl="0" eaLnBrk="1" latinLnBrk="0" hangingPunct="1">
                        <a:defRPr kumimoji="1" sz="1800" kern="1200">
                          <a:solidFill>
                            <a:schemeClr val="tx1"/>
                          </a:solidFill>
                          <a:latin typeface="游明朝"/>
                          <a:ea typeface="游明朝"/>
                        </a:defRPr>
                      </a:lvl1pPr>
                      <a:lvl2pPr marL="457200" algn="l" defTabSz="914400" rtl="0" eaLnBrk="1" latinLnBrk="0" hangingPunct="1">
                        <a:defRPr kumimoji="1" sz="1800" kern="1200">
                          <a:solidFill>
                            <a:schemeClr val="tx1"/>
                          </a:solidFill>
                          <a:latin typeface="游明朝"/>
                          <a:ea typeface="游明朝"/>
                        </a:defRPr>
                      </a:lvl2pPr>
                      <a:lvl3pPr marL="914400" algn="l" defTabSz="914400" rtl="0" eaLnBrk="1" latinLnBrk="0" hangingPunct="1">
                        <a:defRPr kumimoji="1" sz="1800" kern="1200">
                          <a:solidFill>
                            <a:schemeClr val="tx1"/>
                          </a:solidFill>
                          <a:latin typeface="游明朝"/>
                          <a:ea typeface="游明朝"/>
                        </a:defRPr>
                      </a:lvl3pPr>
                      <a:lvl4pPr marL="1371600" algn="l" defTabSz="914400" rtl="0" eaLnBrk="1" latinLnBrk="0" hangingPunct="1">
                        <a:defRPr kumimoji="1" sz="1800" kern="1200">
                          <a:solidFill>
                            <a:schemeClr val="tx1"/>
                          </a:solidFill>
                          <a:latin typeface="游明朝"/>
                          <a:ea typeface="游明朝"/>
                        </a:defRPr>
                      </a:lvl4pPr>
                      <a:lvl5pPr marL="1828800" algn="l" defTabSz="914400" rtl="0" eaLnBrk="1" latinLnBrk="0" hangingPunct="1">
                        <a:defRPr kumimoji="1" sz="1800" kern="1200">
                          <a:solidFill>
                            <a:schemeClr val="tx1"/>
                          </a:solidFill>
                          <a:latin typeface="游明朝"/>
                          <a:ea typeface="游明朝"/>
                        </a:defRPr>
                      </a:lvl5pPr>
                      <a:lvl6pPr marL="2286000" algn="l" defTabSz="914400" rtl="0" eaLnBrk="1" latinLnBrk="0" hangingPunct="1">
                        <a:defRPr kumimoji="1" sz="1800" kern="1200">
                          <a:solidFill>
                            <a:schemeClr val="tx1"/>
                          </a:solidFill>
                          <a:latin typeface="游明朝"/>
                          <a:ea typeface="游明朝"/>
                        </a:defRPr>
                      </a:lvl6pPr>
                      <a:lvl7pPr marL="2743200" algn="l" defTabSz="914400" rtl="0" eaLnBrk="1" latinLnBrk="0" hangingPunct="1">
                        <a:defRPr kumimoji="1" sz="1800" kern="1200">
                          <a:solidFill>
                            <a:schemeClr val="tx1"/>
                          </a:solidFill>
                          <a:latin typeface="游明朝"/>
                          <a:ea typeface="游明朝"/>
                        </a:defRPr>
                      </a:lvl7pPr>
                      <a:lvl8pPr marL="3200400" algn="l" defTabSz="914400" rtl="0" eaLnBrk="1" latinLnBrk="0" hangingPunct="1">
                        <a:defRPr kumimoji="1" sz="1800" kern="1200">
                          <a:solidFill>
                            <a:schemeClr val="tx1"/>
                          </a:solidFill>
                          <a:latin typeface="游明朝"/>
                          <a:ea typeface="游明朝"/>
                        </a:defRPr>
                      </a:lvl8pPr>
                      <a:lvl9pPr marL="3657600" algn="l" defTabSz="914400" rtl="0" eaLnBrk="1" latinLnBrk="0" hangingPunct="1">
                        <a:defRPr kumimoji="1" sz="1800" kern="1200">
                          <a:solidFill>
                            <a:schemeClr val="tx1"/>
                          </a:solidFill>
                          <a:latin typeface="游明朝"/>
                          <a:ea typeface="游明朝"/>
                        </a:defRPr>
                      </a:lvl9pPr>
                    </a:lstStyle>
                    <a:p>
                      <a:r>
                        <a:rPr kumimoji="1" lang="ja-JP" altLang="en-US" sz="700" b="1">
                          <a:solidFill>
                            <a:schemeClr val="tx1"/>
                          </a:solidFill>
                          <a:latin typeface="+mj-ea"/>
                          <a:ea typeface="+mj-ea"/>
                        </a:rPr>
                        <a:t>４</a:t>
                      </a:r>
                    </a:p>
                  </a:txBody>
                  <a:tcPr marL="68580" marR="68580" marT="34290" marB="34290">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9ECEBC">
                        <a:alpha val="50000"/>
                      </a:srgbClr>
                    </a:solidFill>
                  </a:tcPr>
                </a:tc>
                <a:tc>
                  <a:txBody>
                    <a:bodyPr/>
                    <a:lstStyle>
                      <a:lvl1pPr marL="0" algn="l" defTabSz="914400" rtl="0" eaLnBrk="1" latinLnBrk="0" hangingPunct="1">
                        <a:defRPr kumimoji="1" sz="1800" kern="1200">
                          <a:solidFill>
                            <a:schemeClr val="tx1"/>
                          </a:solidFill>
                          <a:latin typeface="游明朝"/>
                          <a:ea typeface="游明朝"/>
                        </a:defRPr>
                      </a:lvl1pPr>
                      <a:lvl2pPr marL="457200" algn="l" defTabSz="914400" rtl="0" eaLnBrk="1" latinLnBrk="0" hangingPunct="1">
                        <a:defRPr kumimoji="1" sz="1800" kern="1200">
                          <a:solidFill>
                            <a:schemeClr val="tx1"/>
                          </a:solidFill>
                          <a:latin typeface="游明朝"/>
                          <a:ea typeface="游明朝"/>
                        </a:defRPr>
                      </a:lvl2pPr>
                      <a:lvl3pPr marL="914400" algn="l" defTabSz="914400" rtl="0" eaLnBrk="1" latinLnBrk="0" hangingPunct="1">
                        <a:defRPr kumimoji="1" sz="1800" kern="1200">
                          <a:solidFill>
                            <a:schemeClr val="tx1"/>
                          </a:solidFill>
                          <a:latin typeface="游明朝"/>
                          <a:ea typeface="游明朝"/>
                        </a:defRPr>
                      </a:lvl3pPr>
                      <a:lvl4pPr marL="1371600" algn="l" defTabSz="914400" rtl="0" eaLnBrk="1" latinLnBrk="0" hangingPunct="1">
                        <a:defRPr kumimoji="1" sz="1800" kern="1200">
                          <a:solidFill>
                            <a:schemeClr val="tx1"/>
                          </a:solidFill>
                          <a:latin typeface="游明朝"/>
                          <a:ea typeface="游明朝"/>
                        </a:defRPr>
                      </a:lvl4pPr>
                      <a:lvl5pPr marL="1828800" algn="l" defTabSz="914400" rtl="0" eaLnBrk="1" latinLnBrk="0" hangingPunct="1">
                        <a:defRPr kumimoji="1" sz="1800" kern="1200">
                          <a:solidFill>
                            <a:schemeClr val="tx1"/>
                          </a:solidFill>
                          <a:latin typeface="游明朝"/>
                          <a:ea typeface="游明朝"/>
                        </a:defRPr>
                      </a:lvl5pPr>
                      <a:lvl6pPr marL="2286000" algn="l" defTabSz="914400" rtl="0" eaLnBrk="1" latinLnBrk="0" hangingPunct="1">
                        <a:defRPr kumimoji="1" sz="1800" kern="1200">
                          <a:solidFill>
                            <a:schemeClr val="tx1"/>
                          </a:solidFill>
                          <a:latin typeface="游明朝"/>
                          <a:ea typeface="游明朝"/>
                        </a:defRPr>
                      </a:lvl6pPr>
                      <a:lvl7pPr marL="2743200" algn="l" defTabSz="914400" rtl="0" eaLnBrk="1" latinLnBrk="0" hangingPunct="1">
                        <a:defRPr kumimoji="1" sz="1800" kern="1200">
                          <a:solidFill>
                            <a:schemeClr val="tx1"/>
                          </a:solidFill>
                          <a:latin typeface="游明朝"/>
                          <a:ea typeface="游明朝"/>
                        </a:defRPr>
                      </a:lvl7pPr>
                      <a:lvl8pPr marL="3200400" algn="l" defTabSz="914400" rtl="0" eaLnBrk="1" latinLnBrk="0" hangingPunct="1">
                        <a:defRPr kumimoji="1" sz="1800" kern="1200">
                          <a:solidFill>
                            <a:schemeClr val="tx1"/>
                          </a:solidFill>
                          <a:latin typeface="游明朝"/>
                          <a:ea typeface="游明朝"/>
                        </a:defRPr>
                      </a:lvl8pPr>
                      <a:lvl9pPr marL="3657600" algn="l" defTabSz="914400" rtl="0" eaLnBrk="1" latinLnBrk="0" hangingPunct="1">
                        <a:defRPr kumimoji="1" sz="1800" kern="1200">
                          <a:solidFill>
                            <a:schemeClr val="tx1"/>
                          </a:solidFill>
                          <a:latin typeface="游明朝"/>
                          <a:ea typeface="游明朝"/>
                        </a:defRPr>
                      </a:lvl9pPr>
                    </a:lstStyle>
                    <a:p>
                      <a:r>
                        <a:rPr kumimoji="1" lang="ja-JP" altLang="en-US" sz="700" b="1">
                          <a:solidFill>
                            <a:schemeClr val="tx1"/>
                          </a:solidFill>
                          <a:latin typeface="+mj-ea"/>
                          <a:ea typeface="+mj-ea"/>
                        </a:rPr>
                        <a:t>部下と業務の進捗状況を個々に把握している</a:t>
                      </a:r>
                    </a:p>
                  </a:txBody>
                  <a:tcPr marL="68580" marR="68580" marT="34290" marB="3429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2784792935"/>
                  </a:ext>
                </a:extLst>
              </a:tr>
              <a:tr h="274320">
                <a:tc vMerge="1">
                  <a:txBody>
                    <a:bodyPr/>
                    <a:lstStyle/>
                    <a:p>
                      <a:endParaRPr kumimoji="1" lang="ja-JP" altLang="en-US" sz="1200">
                        <a:solidFill>
                          <a:schemeClr val="tx1"/>
                        </a:solidFill>
                        <a:latin typeface="+mj-ea"/>
                        <a:ea typeface="+mj-ea"/>
                      </a:endParaRPr>
                    </a:p>
                  </a:txBody>
                  <a:tcPr vert="eaVert"/>
                </a:tc>
                <a:tc>
                  <a:txBody>
                    <a:bodyPr/>
                    <a:lstStyle>
                      <a:lvl1pPr marL="0" algn="l" defTabSz="914400" rtl="0" eaLnBrk="1" latinLnBrk="0" hangingPunct="1">
                        <a:defRPr kumimoji="1" sz="1800" kern="1200">
                          <a:solidFill>
                            <a:schemeClr val="tx1"/>
                          </a:solidFill>
                          <a:latin typeface="游明朝"/>
                          <a:ea typeface="游明朝"/>
                        </a:defRPr>
                      </a:lvl1pPr>
                      <a:lvl2pPr marL="457200" algn="l" defTabSz="914400" rtl="0" eaLnBrk="1" latinLnBrk="0" hangingPunct="1">
                        <a:defRPr kumimoji="1" sz="1800" kern="1200">
                          <a:solidFill>
                            <a:schemeClr val="tx1"/>
                          </a:solidFill>
                          <a:latin typeface="游明朝"/>
                          <a:ea typeface="游明朝"/>
                        </a:defRPr>
                      </a:lvl2pPr>
                      <a:lvl3pPr marL="914400" algn="l" defTabSz="914400" rtl="0" eaLnBrk="1" latinLnBrk="0" hangingPunct="1">
                        <a:defRPr kumimoji="1" sz="1800" kern="1200">
                          <a:solidFill>
                            <a:schemeClr val="tx1"/>
                          </a:solidFill>
                          <a:latin typeface="游明朝"/>
                          <a:ea typeface="游明朝"/>
                        </a:defRPr>
                      </a:lvl3pPr>
                      <a:lvl4pPr marL="1371600" algn="l" defTabSz="914400" rtl="0" eaLnBrk="1" latinLnBrk="0" hangingPunct="1">
                        <a:defRPr kumimoji="1" sz="1800" kern="1200">
                          <a:solidFill>
                            <a:schemeClr val="tx1"/>
                          </a:solidFill>
                          <a:latin typeface="游明朝"/>
                          <a:ea typeface="游明朝"/>
                        </a:defRPr>
                      </a:lvl4pPr>
                      <a:lvl5pPr marL="1828800" algn="l" defTabSz="914400" rtl="0" eaLnBrk="1" latinLnBrk="0" hangingPunct="1">
                        <a:defRPr kumimoji="1" sz="1800" kern="1200">
                          <a:solidFill>
                            <a:schemeClr val="tx1"/>
                          </a:solidFill>
                          <a:latin typeface="游明朝"/>
                          <a:ea typeface="游明朝"/>
                        </a:defRPr>
                      </a:lvl5pPr>
                      <a:lvl6pPr marL="2286000" algn="l" defTabSz="914400" rtl="0" eaLnBrk="1" latinLnBrk="0" hangingPunct="1">
                        <a:defRPr kumimoji="1" sz="1800" kern="1200">
                          <a:solidFill>
                            <a:schemeClr val="tx1"/>
                          </a:solidFill>
                          <a:latin typeface="游明朝"/>
                          <a:ea typeface="游明朝"/>
                        </a:defRPr>
                      </a:lvl6pPr>
                      <a:lvl7pPr marL="2743200" algn="l" defTabSz="914400" rtl="0" eaLnBrk="1" latinLnBrk="0" hangingPunct="1">
                        <a:defRPr kumimoji="1" sz="1800" kern="1200">
                          <a:solidFill>
                            <a:schemeClr val="tx1"/>
                          </a:solidFill>
                          <a:latin typeface="游明朝"/>
                          <a:ea typeface="游明朝"/>
                        </a:defRPr>
                      </a:lvl7pPr>
                      <a:lvl8pPr marL="3200400" algn="l" defTabSz="914400" rtl="0" eaLnBrk="1" latinLnBrk="0" hangingPunct="1">
                        <a:defRPr kumimoji="1" sz="1800" kern="1200">
                          <a:solidFill>
                            <a:schemeClr val="tx1"/>
                          </a:solidFill>
                          <a:latin typeface="游明朝"/>
                          <a:ea typeface="游明朝"/>
                        </a:defRPr>
                      </a:lvl8pPr>
                      <a:lvl9pPr marL="3657600" algn="l" defTabSz="914400" rtl="0" eaLnBrk="1" latinLnBrk="0" hangingPunct="1">
                        <a:defRPr kumimoji="1" sz="1800" kern="1200">
                          <a:solidFill>
                            <a:schemeClr val="tx1"/>
                          </a:solidFill>
                          <a:latin typeface="游明朝"/>
                          <a:ea typeface="游明朝"/>
                        </a:defRPr>
                      </a:lvl9pPr>
                    </a:lstStyle>
                    <a:p>
                      <a:r>
                        <a:rPr kumimoji="1" lang="ja-JP" altLang="en-US" sz="700" b="1">
                          <a:solidFill>
                            <a:schemeClr val="tx1"/>
                          </a:solidFill>
                          <a:latin typeface="+mj-ea"/>
                          <a:ea typeface="+mj-ea"/>
                        </a:rPr>
                        <a:t>５</a:t>
                      </a:r>
                    </a:p>
                  </a:txBody>
                  <a:tcPr marL="68580" marR="68580" marT="34290" marB="34290">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9ECEBC">
                        <a:alpha val="50000"/>
                      </a:srgbClr>
                    </a:solidFill>
                  </a:tcPr>
                </a:tc>
                <a:tc>
                  <a:txBody>
                    <a:bodyPr/>
                    <a:lstStyle>
                      <a:lvl1pPr marL="0" algn="l" defTabSz="914400" rtl="0" eaLnBrk="1" latinLnBrk="0" hangingPunct="1">
                        <a:defRPr kumimoji="1" sz="1800" kern="1200">
                          <a:solidFill>
                            <a:schemeClr val="tx1"/>
                          </a:solidFill>
                          <a:latin typeface="游明朝"/>
                          <a:ea typeface="游明朝"/>
                        </a:defRPr>
                      </a:lvl1pPr>
                      <a:lvl2pPr marL="457200" algn="l" defTabSz="914400" rtl="0" eaLnBrk="1" latinLnBrk="0" hangingPunct="1">
                        <a:defRPr kumimoji="1" sz="1800" kern="1200">
                          <a:solidFill>
                            <a:schemeClr val="tx1"/>
                          </a:solidFill>
                          <a:latin typeface="游明朝"/>
                          <a:ea typeface="游明朝"/>
                        </a:defRPr>
                      </a:lvl2pPr>
                      <a:lvl3pPr marL="914400" algn="l" defTabSz="914400" rtl="0" eaLnBrk="1" latinLnBrk="0" hangingPunct="1">
                        <a:defRPr kumimoji="1" sz="1800" kern="1200">
                          <a:solidFill>
                            <a:schemeClr val="tx1"/>
                          </a:solidFill>
                          <a:latin typeface="游明朝"/>
                          <a:ea typeface="游明朝"/>
                        </a:defRPr>
                      </a:lvl3pPr>
                      <a:lvl4pPr marL="1371600" algn="l" defTabSz="914400" rtl="0" eaLnBrk="1" latinLnBrk="0" hangingPunct="1">
                        <a:defRPr kumimoji="1" sz="1800" kern="1200">
                          <a:solidFill>
                            <a:schemeClr val="tx1"/>
                          </a:solidFill>
                          <a:latin typeface="游明朝"/>
                          <a:ea typeface="游明朝"/>
                        </a:defRPr>
                      </a:lvl4pPr>
                      <a:lvl5pPr marL="1828800" algn="l" defTabSz="914400" rtl="0" eaLnBrk="1" latinLnBrk="0" hangingPunct="1">
                        <a:defRPr kumimoji="1" sz="1800" kern="1200">
                          <a:solidFill>
                            <a:schemeClr val="tx1"/>
                          </a:solidFill>
                          <a:latin typeface="游明朝"/>
                          <a:ea typeface="游明朝"/>
                        </a:defRPr>
                      </a:lvl5pPr>
                      <a:lvl6pPr marL="2286000" algn="l" defTabSz="914400" rtl="0" eaLnBrk="1" latinLnBrk="0" hangingPunct="1">
                        <a:defRPr kumimoji="1" sz="1800" kern="1200">
                          <a:solidFill>
                            <a:schemeClr val="tx1"/>
                          </a:solidFill>
                          <a:latin typeface="游明朝"/>
                          <a:ea typeface="游明朝"/>
                        </a:defRPr>
                      </a:lvl6pPr>
                      <a:lvl7pPr marL="2743200" algn="l" defTabSz="914400" rtl="0" eaLnBrk="1" latinLnBrk="0" hangingPunct="1">
                        <a:defRPr kumimoji="1" sz="1800" kern="1200">
                          <a:solidFill>
                            <a:schemeClr val="tx1"/>
                          </a:solidFill>
                          <a:latin typeface="游明朝"/>
                          <a:ea typeface="游明朝"/>
                        </a:defRPr>
                      </a:lvl7pPr>
                      <a:lvl8pPr marL="3200400" algn="l" defTabSz="914400" rtl="0" eaLnBrk="1" latinLnBrk="0" hangingPunct="1">
                        <a:defRPr kumimoji="1" sz="1800" kern="1200">
                          <a:solidFill>
                            <a:schemeClr val="tx1"/>
                          </a:solidFill>
                          <a:latin typeface="游明朝"/>
                          <a:ea typeface="游明朝"/>
                        </a:defRPr>
                      </a:lvl8pPr>
                      <a:lvl9pPr marL="3657600" algn="l" defTabSz="914400" rtl="0" eaLnBrk="1" latinLnBrk="0" hangingPunct="1">
                        <a:defRPr kumimoji="1" sz="1800" kern="1200">
                          <a:solidFill>
                            <a:schemeClr val="tx1"/>
                          </a:solidFill>
                          <a:latin typeface="游明朝"/>
                          <a:ea typeface="游明朝"/>
                        </a:defRPr>
                      </a:lvl9pPr>
                    </a:lstStyle>
                    <a:p>
                      <a:r>
                        <a:rPr kumimoji="1" lang="ja-JP" altLang="en-US" sz="700" b="1">
                          <a:solidFill>
                            <a:schemeClr val="tx1"/>
                          </a:solidFill>
                          <a:latin typeface="+mj-ea"/>
                          <a:ea typeface="+mj-ea"/>
                        </a:rPr>
                        <a:t>時間や場所にとらわれない柔軟なワークスタイルが実現できる職場づくりをしている</a:t>
                      </a:r>
                    </a:p>
                  </a:txBody>
                  <a:tcPr marL="68580" marR="68580" marT="34290" marB="3429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2986394324"/>
                  </a:ext>
                </a:extLst>
              </a:tr>
              <a:tr h="171450">
                <a:tc vMerge="1">
                  <a:txBody>
                    <a:bodyPr/>
                    <a:lstStyle/>
                    <a:p>
                      <a:endParaRPr kumimoji="1" lang="ja-JP" altLang="en-US" sz="1200">
                        <a:solidFill>
                          <a:schemeClr val="tx1"/>
                        </a:solidFill>
                        <a:latin typeface="+mj-ea"/>
                        <a:ea typeface="+mj-ea"/>
                      </a:endParaRPr>
                    </a:p>
                  </a:txBody>
                  <a:tcPr vert="eaVert"/>
                </a:tc>
                <a:tc>
                  <a:txBody>
                    <a:bodyPr/>
                    <a:lstStyle>
                      <a:lvl1pPr marL="0" algn="l" defTabSz="914400" rtl="0" eaLnBrk="1" latinLnBrk="0" hangingPunct="1">
                        <a:defRPr kumimoji="1" sz="1800" kern="1200">
                          <a:solidFill>
                            <a:schemeClr val="tx1"/>
                          </a:solidFill>
                          <a:latin typeface="游明朝"/>
                          <a:ea typeface="游明朝"/>
                        </a:defRPr>
                      </a:lvl1pPr>
                      <a:lvl2pPr marL="457200" algn="l" defTabSz="914400" rtl="0" eaLnBrk="1" latinLnBrk="0" hangingPunct="1">
                        <a:defRPr kumimoji="1" sz="1800" kern="1200">
                          <a:solidFill>
                            <a:schemeClr val="tx1"/>
                          </a:solidFill>
                          <a:latin typeface="游明朝"/>
                          <a:ea typeface="游明朝"/>
                        </a:defRPr>
                      </a:lvl2pPr>
                      <a:lvl3pPr marL="914400" algn="l" defTabSz="914400" rtl="0" eaLnBrk="1" latinLnBrk="0" hangingPunct="1">
                        <a:defRPr kumimoji="1" sz="1800" kern="1200">
                          <a:solidFill>
                            <a:schemeClr val="tx1"/>
                          </a:solidFill>
                          <a:latin typeface="游明朝"/>
                          <a:ea typeface="游明朝"/>
                        </a:defRPr>
                      </a:lvl3pPr>
                      <a:lvl4pPr marL="1371600" algn="l" defTabSz="914400" rtl="0" eaLnBrk="1" latinLnBrk="0" hangingPunct="1">
                        <a:defRPr kumimoji="1" sz="1800" kern="1200">
                          <a:solidFill>
                            <a:schemeClr val="tx1"/>
                          </a:solidFill>
                          <a:latin typeface="游明朝"/>
                          <a:ea typeface="游明朝"/>
                        </a:defRPr>
                      </a:lvl4pPr>
                      <a:lvl5pPr marL="1828800" algn="l" defTabSz="914400" rtl="0" eaLnBrk="1" latinLnBrk="0" hangingPunct="1">
                        <a:defRPr kumimoji="1" sz="1800" kern="1200">
                          <a:solidFill>
                            <a:schemeClr val="tx1"/>
                          </a:solidFill>
                          <a:latin typeface="游明朝"/>
                          <a:ea typeface="游明朝"/>
                        </a:defRPr>
                      </a:lvl5pPr>
                      <a:lvl6pPr marL="2286000" algn="l" defTabSz="914400" rtl="0" eaLnBrk="1" latinLnBrk="0" hangingPunct="1">
                        <a:defRPr kumimoji="1" sz="1800" kern="1200">
                          <a:solidFill>
                            <a:schemeClr val="tx1"/>
                          </a:solidFill>
                          <a:latin typeface="游明朝"/>
                          <a:ea typeface="游明朝"/>
                        </a:defRPr>
                      </a:lvl6pPr>
                      <a:lvl7pPr marL="2743200" algn="l" defTabSz="914400" rtl="0" eaLnBrk="1" latinLnBrk="0" hangingPunct="1">
                        <a:defRPr kumimoji="1" sz="1800" kern="1200">
                          <a:solidFill>
                            <a:schemeClr val="tx1"/>
                          </a:solidFill>
                          <a:latin typeface="游明朝"/>
                          <a:ea typeface="游明朝"/>
                        </a:defRPr>
                      </a:lvl7pPr>
                      <a:lvl8pPr marL="3200400" algn="l" defTabSz="914400" rtl="0" eaLnBrk="1" latinLnBrk="0" hangingPunct="1">
                        <a:defRPr kumimoji="1" sz="1800" kern="1200">
                          <a:solidFill>
                            <a:schemeClr val="tx1"/>
                          </a:solidFill>
                          <a:latin typeface="游明朝"/>
                          <a:ea typeface="游明朝"/>
                        </a:defRPr>
                      </a:lvl8pPr>
                      <a:lvl9pPr marL="3657600" algn="l" defTabSz="914400" rtl="0" eaLnBrk="1" latinLnBrk="0" hangingPunct="1">
                        <a:defRPr kumimoji="1" sz="1800" kern="1200">
                          <a:solidFill>
                            <a:schemeClr val="tx1"/>
                          </a:solidFill>
                          <a:latin typeface="游明朝"/>
                          <a:ea typeface="游明朝"/>
                        </a:defRPr>
                      </a:lvl9pPr>
                    </a:lstStyle>
                    <a:p>
                      <a:r>
                        <a:rPr kumimoji="1" lang="ja-JP" altLang="en-US" sz="700" b="1">
                          <a:solidFill>
                            <a:schemeClr val="tx1"/>
                          </a:solidFill>
                          <a:latin typeface="+mj-ea"/>
                          <a:ea typeface="+mj-ea"/>
                        </a:rPr>
                        <a:t>６</a:t>
                      </a:r>
                    </a:p>
                  </a:txBody>
                  <a:tcPr marL="68580" marR="68580" marT="34290" marB="34290">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9ECEBC">
                        <a:alpha val="50000"/>
                      </a:srgbClr>
                    </a:solidFill>
                  </a:tcPr>
                </a:tc>
                <a:tc>
                  <a:txBody>
                    <a:bodyPr/>
                    <a:lstStyle>
                      <a:lvl1pPr marL="0" algn="l" defTabSz="914400" rtl="0" eaLnBrk="1" latinLnBrk="0" hangingPunct="1">
                        <a:defRPr kumimoji="1" sz="1800" kern="1200">
                          <a:solidFill>
                            <a:schemeClr val="tx1"/>
                          </a:solidFill>
                          <a:latin typeface="游明朝"/>
                          <a:ea typeface="游明朝"/>
                        </a:defRPr>
                      </a:lvl1pPr>
                      <a:lvl2pPr marL="457200" algn="l" defTabSz="914400" rtl="0" eaLnBrk="1" latinLnBrk="0" hangingPunct="1">
                        <a:defRPr kumimoji="1" sz="1800" kern="1200">
                          <a:solidFill>
                            <a:schemeClr val="tx1"/>
                          </a:solidFill>
                          <a:latin typeface="游明朝"/>
                          <a:ea typeface="游明朝"/>
                        </a:defRPr>
                      </a:lvl2pPr>
                      <a:lvl3pPr marL="914400" algn="l" defTabSz="914400" rtl="0" eaLnBrk="1" latinLnBrk="0" hangingPunct="1">
                        <a:defRPr kumimoji="1" sz="1800" kern="1200">
                          <a:solidFill>
                            <a:schemeClr val="tx1"/>
                          </a:solidFill>
                          <a:latin typeface="游明朝"/>
                          <a:ea typeface="游明朝"/>
                        </a:defRPr>
                      </a:lvl3pPr>
                      <a:lvl4pPr marL="1371600" algn="l" defTabSz="914400" rtl="0" eaLnBrk="1" latinLnBrk="0" hangingPunct="1">
                        <a:defRPr kumimoji="1" sz="1800" kern="1200">
                          <a:solidFill>
                            <a:schemeClr val="tx1"/>
                          </a:solidFill>
                          <a:latin typeface="游明朝"/>
                          <a:ea typeface="游明朝"/>
                        </a:defRPr>
                      </a:lvl4pPr>
                      <a:lvl5pPr marL="1828800" algn="l" defTabSz="914400" rtl="0" eaLnBrk="1" latinLnBrk="0" hangingPunct="1">
                        <a:defRPr kumimoji="1" sz="1800" kern="1200">
                          <a:solidFill>
                            <a:schemeClr val="tx1"/>
                          </a:solidFill>
                          <a:latin typeface="游明朝"/>
                          <a:ea typeface="游明朝"/>
                        </a:defRPr>
                      </a:lvl5pPr>
                      <a:lvl6pPr marL="2286000" algn="l" defTabSz="914400" rtl="0" eaLnBrk="1" latinLnBrk="0" hangingPunct="1">
                        <a:defRPr kumimoji="1" sz="1800" kern="1200">
                          <a:solidFill>
                            <a:schemeClr val="tx1"/>
                          </a:solidFill>
                          <a:latin typeface="游明朝"/>
                          <a:ea typeface="游明朝"/>
                        </a:defRPr>
                      </a:lvl6pPr>
                      <a:lvl7pPr marL="2743200" algn="l" defTabSz="914400" rtl="0" eaLnBrk="1" latinLnBrk="0" hangingPunct="1">
                        <a:defRPr kumimoji="1" sz="1800" kern="1200">
                          <a:solidFill>
                            <a:schemeClr val="tx1"/>
                          </a:solidFill>
                          <a:latin typeface="游明朝"/>
                          <a:ea typeface="游明朝"/>
                        </a:defRPr>
                      </a:lvl7pPr>
                      <a:lvl8pPr marL="3200400" algn="l" defTabSz="914400" rtl="0" eaLnBrk="1" latinLnBrk="0" hangingPunct="1">
                        <a:defRPr kumimoji="1" sz="1800" kern="1200">
                          <a:solidFill>
                            <a:schemeClr val="tx1"/>
                          </a:solidFill>
                          <a:latin typeface="游明朝"/>
                          <a:ea typeface="游明朝"/>
                        </a:defRPr>
                      </a:lvl8pPr>
                      <a:lvl9pPr marL="3657600" algn="l" defTabSz="914400" rtl="0" eaLnBrk="1" latinLnBrk="0" hangingPunct="1">
                        <a:defRPr kumimoji="1" sz="1800" kern="1200">
                          <a:solidFill>
                            <a:schemeClr val="tx1"/>
                          </a:solidFill>
                          <a:latin typeface="游明朝"/>
                          <a:ea typeface="游明朝"/>
                        </a:defRPr>
                      </a:lvl9pPr>
                    </a:lstStyle>
                    <a:p>
                      <a:r>
                        <a:rPr kumimoji="1" lang="ja-JP" altLang="en-US" sz="700" b="1">
                          <a:solidFill>
                            <a:schemeClr val="tx1"/>
                          </a:solidFill>
                          <a:latin typeface="+mj-ea"/>
                          <a:ea typeface="+mj-ea"/>
                        </a:rPr>
                        <a:t>部下の属性にとらわれない公正な人事評価をしている</a:t>
                      </a:r>
                    </a:p>
                  </a:txBody>
                  <a:tcPr marL="68580" marR="68580" marT="34290" marB="3429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680572214"/>
                  </a:ext>
                </a:extLst>
              </a:tr>
            </a:tbl>
          </a:graphicData>
        </a:graphic>
      </p:graphicFrame>
      <p:sp>
        <p:nvSpPr>
          <p:cNvPr id="3" name="スライド番号プレースホルダー 2">
            <a:extLst>
              <a:ext uri="{FF2B5EF4-FFF2-40B4-BE49-F238E27FC236}">
                <a16:creationId xmlns:a16="http://schemas.microsoft.com/office/drawing/2014/main" id="{B2AA11DA-51C4-6A87-61B0-983481FFA3FD}"/>
              </a:ext>
            </a:extLst>
          </p:cNvPr>
          <p:cNvSpPr>
            <a:spLocks noGrp="1"/>
          </p:cNvSpPr>
          <p:nvPr>
            <p:ph type="sldNum" sz="quarter" idx="12"/>
          </p:nvPr>
        </p:nvSpPr>
        <p:spPr/>
        <p:txBody>
          <a:bodyPr/>
          <a:lstStyle/>
          <a:p>
            <a:fld id="{02E45039-E5C2-423C-A0A7-3C781C43C11A}" type="slidenum">
              <a:rPr kumimoji="1" lang="ja-JP" altLang="en-US" smtClean="0"/>
              <a:t>5</a:t>
            </a:fld>
            <a:endParaRPr kumimoji="1" lang="ja-JP" altLang="en-US"/>
          </a:p>
        </p:txBody>
      </p:sp>
    </p:spTree>
    <p:extLst>
      <p:ext uri="{BB962C8B-B14F-4D97-AF65-F5344CB8AC3E}">
        <p14:creationId xmlns:p14="http://schemas.microsoft.com/office/powerpoint/2010/main" val="603305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58D98282-D0BD-D2EB-02BC-340A738BB7CD}"/>
              </a:ext>
            </a:extLst>
          </p:cNvPr>
          <p:cNvSpPr>
            <a:spLocks noGrp="1"/>
          </p:cNvSpPr>
          <p:nvPr>
            <p:ph type="title"/>
          </p:nvPr>
        </p:nvSpPr>
        <p:spPr>
          <a:xfrm>
            <a:off x="521801" y="2002635"/>
            <a:ext cx="8340188" cy="2852737"/>
          </a:xfrm>
        </p:spPr>
        <p:txBody>
          <a:bodyPr>
            <a:normAutofit/>
          </a:bodyPr>
          <a:lstStyle/>
          <a:p>
            <a:r>
              <a:rPr lang="ja-JP" altLang="en-US" sz="2800" dirty="0"/>
              <a:t>ワークショップに関して</a:t>
            </a:r>
          </a:p>
        </p:txBody>
      </p:sp>
      <p:sp>
        <p:nvSpPr>
          <p:cNvPr id="2" name="スライド番号プレースホルダー 1">
            <a:extLst>
              <a:ext uri="{FF2B5EF4-FFF2-40B4-BE49-F238E27FC236}">
                <a16:creationId xmlns:a16="http://schemas.microsoft.com/office/drawing/2014/main" id="{DD12D71A-5071-4C9B-CF36-B4510CEC49D0}"/>
              </a:ext>
            </a:extLst>
          </p:cNvPr>
          <p:cNvSpPr>
            <a:spLocks noGrp="1"/>
          </p:cNvSpPr>
          <p:nvPr>
            <p:ph type="sldNum" sz="quarter" idx="12"/>
          </p:nvPr>
        </p:nvSpPr>
        <p:spPr/>
        <p:txBody>
          <a:bodyPr/>
          <a:lstStyle/>
          <a:p>
            <a:fld id="{02E45039-E5C2-423C-A0A7-3C781C43C11A}" type="slidenum">
              <a:rPr kumimoji="1" lang="ja-JP" altLang="en-US" smtClean="0"/>
              <a:t>6</a:t>
            </a:fld>
            <a:endParaRPr kumimoji="1" lang="ja-JP" altLang="en-US"/>
          </a:p>
        </p:txBody>
      </p:sp>
    </p:spTree>
    <p:extLst>
      <p:ext uri="{BB962C8B-B14F-4D97-AF65-F5344CB8AC3E}">
        <p14:creationId xmlns:p14="http://schemas.microsoft.com/office/powerpoint/2010/main" val="2063670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08368D-019C-4990-09D6-E0C92981507C}"/>
              </a:ext>
            </a:extLst>
          </p:cNvPr>
          <p:cNvSpPr>
            <a:spLocks noGrp="1"/>
          </p:cNvSpPr>
          <p:nvPr>
            <p:ph type="title"/>
          </p:nvPr>
        </p:nvSpPr>
        <p:spPr>
          <a:xfrm>
            <a:off x="468313" y="126106"/>
            <a:ext cx="7886700" cy="994172"/>
          </a:xfrm>
        </p:spPr>
        <p:txBody>
          <a:bodyPr>
            <a:normAutofit/>
          </a:bodyPr>
          <a:lstStyle/>
          <a:p>
            <a:r>
              <a:rPr lang="ja-JP" altLang="en-US" sz="2400" dirty="0"/>
              <a:t>ワークショップの目的とゴールについて</a:t>
            </a:r>
          </a:p>
        </p:txBody>
      </p:sp>
      <p:sp>
        <p:nvSpPr>
          <p:cNvPr id="9" name="正方形/長方形 8">
            <a:extLst>
              <a:ext uri="{FF2B5EF4-FFF2-40B4-BE49-F238E27FC236}">
                <a16:creationId xmlns:a16="http://schemas.microsoft.com/office/drawing/2014/main" id="{7FF20A23-E60F-07B4-46C3-95B6388EF3C8}"/>
              </a:ext>
            </a:extLst>
          </p:cNvPr>
          <p:cNvSpPr/>
          <p:nvPr/>
        </p:nvSpPr>
        <p:spPr>
          <a:xfrm>
            <a:off x="310865" y="1895475"/>
            <a:ext cx="1143730" cy="1842775"/>
          </a:xfrm>
          <a:prstGeom prst="rect">
            <a:avLst/>
          </a:prstGeom>
          <a:solidFill>
            <a:srgbClr val="F5501B">
              <a:lumMod val="40000"/>
              <a:lumOff val="60000"/>
            </a:srgbClr>
          </a:solidFill>
        </p:spPr>
        <p:txBody>
          <a:bodyPr wrap="square"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600" b="1" i="0" u="none" strike="noStrike" kern="0" cap="none" spc="0" normalizeH="0" baseline="0" noProof="0">
                <a:ln>
                  <a:noFill/>
                </a:ln>
                <a:solidFill>
                  <a:srgbClr val="FFFFFF"/>
                </a:solidFill>
                <a:effectLst/>
                <a:uLnTx/>
                <a:uFillTx/>
              </a:rPr>
              <a:t>目的</a:t>
            </a:r>
          </a:p>
        </p:txBody>
      </p:sp>
      <p:sp>
        <p:nvSpPr>
          <p:cNvPr id="10" name="テキスト ボックス 9">
            <a:extLst>
              <a:ext uri="{FF2B5EF4-FFF2-40B4-BE49-F238E27FC236}">
                <a16:creationId xmlns:a16="http://schemas.microsoft.com/office/drawing/2014/main" id="{678AB4C7-E799-DFB7-88B7-2B476DE303AB}"/>
              </a:ext>
            </a:extLst>
          </p:cNvPr>
          <p:cNvSpPr txBox="1"/>
          <p:nvPr/>
        </p:nvSpPr>
        <p:spPr bwMode="auto">
          <a:xfrm>
            <a:off x="1470706" y="1936909"/>
            <a:ext cx="7297279" cy="1815882"/>
          </a:xfrm>
          <a:prstGeom prst="rect">
            <a:avLst/>
          </a:prstGeom>
          <a:noFill/>
          <a:ln w="9525">
            <a:noFill/>
            <a:miter lim="800000"/>
            <a:headEnd/>
            <a:tailEnd/>
          </a:ln>
        </p:spPr>
        <p:txBody>
          <a:bodyPr wrap="square" rtlCol="0" anchor="ctr" anchorCtr="0">
            <a:spAutoFit/>
          </a:bodyPr>
          <a:lstStyle/>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400" b="1" i="0" u="none" strike="noStrike" kern="0" cap="none" spc="0" normalizeH="0" baseline="0" noProof="0" dirty="0">
              <a:ln>
                <a:noFill/>
              </a:ln>
              <a:solidFill>
                <a:srgbClr val="000000"/>
              </a:solidFill>
              <a:effectLst/>
              <a:uLnTx/>
              <a:uFillTx/>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1" i="0" u="none" strike="noStrike" kern="0" cap="none" spc="0" normalizeH="0" baseline="0" noProof="0" dirty="0">
                <a:ln>
                  <a:noFill/>
                </a:ln>
                <a:solidFill>
                  <a:srgbClr val="000000"/>
                </a:solidFill>
                <a:effectLst/>
                <a:uLnTx/>
                <a:uFillTx/>
              </a:rPr>
              <a:t>ダイバーシティ経営の推進にあたっては、①経営者の取組②人事管理制度の整備</a:t>
            </a:r>
            <a:br>
              <a:rPr kumimoji="1" lang="en-US" altLang="ja-JP" sz="1400" b="1" i="0" u="none" strike="noStrike" kern="0" cap="none" spc="0" normalizeH="0" baseline="0" noProof="0" dirty="0">
                <a:ln>
                  <a:noFill/>
                </a:ln>
                <a:solidFill>
                  <a:srgbClr val="000000"/>
                </a:solidFill>
                <a:effectLst/>
                <a:uLnTx/>
                <a:uFillTx/>
              </a:rPr>
            </a:br>
            <a:r>
              <a:rPr kumimoji="1" lang="ja-JP" altLang="en-US" sz="1400" b="1" i="0" u="none" strike="noStrike" kern="0" cap="none" spc="0" normalizeH="0" baseline="0" noProof="0" dirty="0">
                <a:ln>
                  <a:noFill/>
                </a:ln>
                <a:solidFill>
                  <a:srgbClr val="000000"/>
                </a:solidFill>
                <a:effectLst/>
                <a:uLnTx/>
                <a:uFillTx/>
              </a:rPr>
              <a:t>③現場管理職の取組 を３つセットで進めることが必須と考えています。</a:t>
            </a:r>
            <a:endParaRPr kumimoji="1" lang="en-US" altLang="ja-JP" sz="1400" b="1" i="0" u="none" strike="noStrike" kern="0" cap="none" spc="0" normalizeH="0" baseline="0" noProof="0" dirty="0">
              <a:ln>
                <a:noFill/>
              </a:ln>
              <a:solidFill>
                <a:srgbClr val="000000"/>
              </a:solidFill>
              <a:effectLst/>
              <a:uLnTx/>
              <a:uFillTx/>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400" b="1" i="0" u="none" strike="noStrike" kern="0" cap="none" spc="0" normalizeH="0" baseline="0" noProof="0" dirty="0">
              <a:ln>
                <a:noFill/>
              </a:ln>
              <a:solidFill>
                <a:srgbClr val="000000"/>
              </a:solidFill>
              <a:effectLst/>
              <a:uLnTx/>
              <a:uFillTx/>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1" i="0" u="none" strike="noStrike" kern="0" cap="none" spc="0" normalizeH="0" baseline="0" noProof="0" dirty="0">
                <a:ln>
                  <a:noFill/>
                </a:ln>
                <a:solidFill>
                  <a:srgbClr val="000000"/>
                </a:solidFill>
                <a:effectLst/>
                <a:uLnTx/>
                <a:uFillTx/>
              </a:rPr>
              <a:t>人事・</a:t>
            </a:r>
            <a:r>
              <a:rPr kumimoji="1" lang="en-US" altLang="ja-JP" sz="1400" b="1" i="0" u="none" strike="noStrike" kern="0" cap="none" spc="0" normalizeH="0" baseline="0" noProof="0" dirty="0">
                <a:ln>
                  <a:noFill/>
                </a:ln>
                <a:solidFill>
                  <a:srgbClr val="000000"/>
                </a:solidFill>
                <a:effectLst/>
                <a:uLnTx/>
                <a:uFillTx/>
              </a:rPr>
              <a:t>DEI</a:t>
            </a:r>
            <a:r>
              <a:rPr kumimoji="1" lang="ja-JP" altLang="en-US" sz="1400" b="1" i="0" u="none" strike="noStrike" kern="0" cap="none" spc="0" normalizeH="0" baseline="0" noProof="0" dirty="0">
                <a:ln>
                  <a:noFill/>
                </a:ln>
                <a:solidFill>
                  <a:srgbClr val="000000"/>
                </a:solidFill>
                <a:effectLst/>
                <a:uLnTx/>
                <a:uFillTx/>
              </a:rPr>
              <a:t>担当メンバーと、事業部メンバーで、ダイバーシティ・コンパスを活用しながら、自社のダイバーシティ経営を多様な視点から振り返り、取組の方向性を再定義するきっかけとして、このワークショップをご活用いただきたいと思います。</a:t>
            </a:r>
            <a:endParaRPr kumimoji="1" lang="en-US" altLang="ja-JP" sz="1400" b="1" i="0" u="none" strike="noStrike" kern="0" cap="none" spc="0" normalizeH="0" baseline="0" noProof="0" dirty="0">
              <a:ln>
                <a:noFill/>
              </a:ln>
              <a:solidFill>
                <a:srgbClr val="000000"/>
              </a:solidFill>
              <a:effectLst/>
              <a:uLnTx/>
              <a:uFillTx/>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400" b="1" i="0" u="none" strike="noStrike" kern="0" cap="none" spc="0" normalizeH="0" baseline="0" noProof="0" dirty="0">
              <a:ln>
                <a:noFill/>
              </a:ln>
              <a:solidFill>
                <a:srgbClr val="000000"/>
              </a:solidFill>
              <a:effectLst/>
              <a:uLnTx/>
              <a:uFillTx/>
            </a:endParaRPr>
          </a:p>
        </p:txBody>
      </p:sp>
      <p:sp>
        <p:nvSpPr>
          <p:cNvPr id="11" name="正方形/長方形 10">
            <a:extLst>
              <a:ext uri="{FF2B5EF4-FFF2-40B4-BE49-F238E27FC236}">
                <a16:creationId xmlns:a16="http://schemas.microsoft.com/office/drawing/2014/main" id="{23A78B08-5611-93D7-8745-84CB4C30B6BA}"/>
              </a:ext>
            </a:extLst>
          </p:cNvPr>
          <p:cNvSpPr/>
          <p:nvPr/>
        </p:nvSpPr>
        <p:spPr>
          <a:xfrm>
            <a:off x="310865" y="4376348"/>
            <a:ext cx="1143730" cy="1189471"/>
          </a:xfrm>
          <a:prstGeom prst="rect">
            <a:avLst/>
          </a:prstGeom>
          <a:solidFill>
            <a:srgbClr val="F5501B">
              <a:lumMod val="40000"/>
              <a:lumOff val="60000"/>
            </a:srgbClr>
          </a:solidFill>
        </p:spPr>
        <p:txBody>
          <a:bodyPr wrap="square" lIns="91440" tIns="45720" rIns="91440" bIns="45720"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600" b="1" i="0" u="none" strike="noStrike" kern="0" cap="none" spc="0" normalizeH="0" baseline="0" noProof="0" dirty="0">
                <a:ln>
                  <a:noFill/>
                </a:ln>
                <a:solidFill>
                  <a:srgbClr val="FFFFFF"/>
                </a:solidFill>
                <a:effectLst/>
                <a:uLnTx/>
                <a:uFillTx/>
              </a:rPr>
              <a:t>ゴール</a:t>
            </a:r>
          </a:p>
        </p:txBody>
      </p:sp>
      <p:sp>
        <p:nvSpPr>
          <p:cNvPr id="12" name="テキスト ボックス 11">
            <a:extLst>
              <a:ext uri="{FF2B5EF4-FFF2-40B4-BE49-F238E27FC236}">
                <a16:creationId xmlns:a16="http://schemas.microsoft.com/office/drawing/2014/main" id="{128201C8-D987-AB1B-544F-AF320E366486}"/>
              </a:ext>
            </a:extLst>
          </p:cNvPr>
          <p:cNvSpPr txBox="1"/>
          <p:nvPr/>
        </p:nvSpPr>
        <p:spPr bwMode="auto">
          <a:xfrm>
            <a:off x="1473646" y="4522488"/>
            <a:ext cx="7194728" cy="738664"/>
          </a:xfrm>
          <a:prstGeom prst="rect">
            <a:avLst/>
          </a:prstGeom>
          <a:noFill/>
          <a:ln w="9525">
            <a:noFill/>
            <a:miter lim="800000"/>
            <a:headEnd/>
            <a:tailEnd/>
          </a:ln>
        </p:spPr>
        <p:txBody>
          <a:bodyPr wrap="square" rtlCol="0" anchor="ctr" anchorCtr="0">
            <a:spAutoFit/>
          </a:bodyPr>
          <a:lstStyle/>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1" i="0" u="none" strike="noStrike" kern="0" cap="none" spc="0" normalizeH="0" baseline="0" noProof="0" dirty="0">
                <a:ln>
                  <a:noFill/>
                </a:ln>
                <a:solidFill>
                  <a:srgbClr val="000000"/>
                </a:solidFill>
                <a:effectLst/>
                <a:uLnTx/>
                <a:uFillTx/>
              </a:rPr>
              <a:t>ご参加される皆様が、他者との対話を通じて、</a:t>
            </a:r>
            <a:br>
              <a:rPr kumimoji="1" lang="en-US" altLang="ja-JP" sz="1400" b="1" i="0" u="none" strike="noStrike" kern="0" cap="none" spc="0" normalizeH="0" baseline="0" noProof="0" dirty="0">
                <a:ln>
                  <a:noFill/>
                </a:ln>
                <a:solidFill>
                  <a:srgbClr val="000000"/>
                </a:solidFill>
                <a:effectLst/>
                <a:uLnTx/>
                <a:uFillTx/>
              </a:rPr>
            </a:br>
            <a:r>
              <a:rPr kumimoji="1" lang="ja-JP" altLang="en-US" sz="1400" b="1" i="0" u="none" strike="noStrike" kern="0" cap="none" spc="0" normalizeH="0" baseline="0" noProof="0" dirty="0">
                <a:ln>
                  <a:noFill/>
                </a:ln>
                <a:solidFill>
                  <a:srgbClr val="000000"/>
                </a:solidFill>
                <a:effectLst/>
                <a:uLnTx/>
                <a:uFillTx/>
              </a:rPr>
              <a:t>自社のダイバーシティ経営の取り組み方や課題を自分ごととして捉え、</a:t>
            </a:r>
            <a:br>
              <a:rPr kumimoji="1" lang="en-US" altLang="ja-JP" sz="1400" b="1" i="0" u="none" strike="noStrike" kern="0" cap="none" spc="0" normalizeH="0" baseline="0" noProof="0" dirty="0">
                <a:ln>
                  <a:noFill/>
                </a:ln>
                <a:solidFill>
                  <a:srgbClr val="000000"/>
                </a:solidFill>
                <a:effectLst/>
                <a:uLnTx/>
                <a:uFillTx/>
              </a:rPr>
            </a:br>
            <a:r>
              <a:rPr kumimoji="1" lang="ja-JP" altLang="en-US" sz="1400" b="1" i="0" u="none" strike="noStrike" kern="0" cap="none" spc="0" normalizeH="0" baseline="0" noProof="0" dirty="0">
                <a:ln>
                  <a:noFill/>
                </a:ln>
                <a:solidFill>
                  <a:srgbClr val="000000"/>
                </a:solidFill>
                <a:effectLst/>
                <a:uLnTx/>
                <a:uFillTx/>
              </a:rPr>
              <a:t>具体的なアクションにつなげることができている状態</a:t>
            </a:r>
          </a:p>
        </p:txBody>
      </p:sp>
      <p:sp>
        <p:nvSpPr>
          <p:cNvPr id="3" name="テキスト ボックス 2">
            <a:extLst>
              <a:ext uri="{FF2B5EF4-FFF2-40B4-BE49-F238E27FC236}">
                <a16:creationId xmlns:a16="http://schemas.microsoft.com/office/drawing/2014/main" id="{4F77DC6E-7245-BD59-069C-038ECC5F0B1B}"/>
              </a:ext>
            </a:extLst>
          </p:cNvPr>
          <p:cNvSpPr txBox="1"/>
          <p:nvPr/>
        </p:nvSpPr>
        <p:spPr>
          <a:xfrm>
            <a:off x="234536" y="6331730"/>
            <a:ext cx="8728489" cy="279261"/>
          </a:xfrm>
          <a:prstGeom prst="rect">
            <a:avLst/>
          </a:prstGeom>
          <a:noFill/>
        </p:spPr>
        <p:txBody>
          <a:bodyPr wrap="square">
            <a:spAutoFit/>
          </a:bodyPr>
          <a:lstStyle/>
          <a:p>
            <a:pPr>
              <a:lnSpc>
                <a:spcPts val="1680"/>
              </a:lnSpc>
              <a:spcBef>
                <a:spcPts val="300"/>
              </a:spcBef>
              <a:spcAft>
                <a:spcPts val="300"/>
              </a:spcAft>
            </a:pPr>
            <a:r>
              <a:rPr kumimoji="1" lang="en-US" altLang="ja-JP" sz="1200" dirty="0">
                <a:latin typeface="+mj-ea"/>
                <a:ea typeface="+mj-ea"/>
              </a:rPr>
              <a:t>※</a:t>
            </a:r>
            <a:r>
              <a:rPr kumimoji="1" lang="ja-JP" altLang="en-US" sz="1200" dirty="0">
                <a:latin typeface="+mj-ea"/>
                <a:ea typeface="+mj-ea"/>
              </a:rPr>
              <a:t>ワークショップでは、経済産業省が作成した</a:t>
            </a:r>
            <a:r>
              <a:rPr kumimoji="1" lang="ja-JP" altLang="en-US" sz="1200" dirty="0">
                <a:latin typeface="+mj-ea"/>
                <a:ea typeface="+mj-ea"/>
                <a:hlinkClick r:id="rId3"/>
              </a:rPr>
              <a:t>ダイバーシティ・コンパス</a:t>
            </a:r>
            <a:r>
              <a:rPr kumimoji="1" lang="ja-JP" altLang="en-US" sz="1200" dirty="0">
                <a:latin typeface="+mj-ea"/>
                <a:ea typeface="+mj-ea"/>
              </a:rPr>
              <a:t>というツールを用いて対話を行います。　　　　　　　　　　　　　　　　　　　　</a:t>
            </a:r>
            <a:endParaRPr kumimoji="1" lang="en-US" altLang="ja-JP" sz="1100" baseline="30000" dirty="0">
              <a:latin typeface="+mj-ea"/>
              <a:ea typeface="+mj-ea"/>
            </a:endParaRPr>
          </a:p>
        </p:txBody>
      </p:sp>
      <p:sp>
        <p:nvSpPr>
          <p:cNvPr id="4" name="スライド番号プレースホルダー 3">
            <a:extLst>
              <a:ext uri="{FF2B5EF4-FFF2-40B4-BE49-F238E27FC236}">
                <a16:creationId xmlns:a16="http://schemas.microsoft.com/office/drawing/2014/main" id="{58DA458F-1FCB-11BD-6F4C-428BC1785780}"/>
              </a:ext>
            </a:extLst>
          </p:cNvPr>
          <p:cNvSpPr>
            <a:spLocks noGrp="1"/>
          </p:cNvSpPr>
          <p:nvPr>
            <p:ph type="sldNum" sz="quarter" idx="12"/>
          </p:nvPr>
        </p:nvSpPr>
        <p:spPr/>
        <p:txBody>
          <a:bodyPr/>
          <a:lstStyle/>
          <a:p>
            <a:fld id="{02E45039-E5C2-423C-A0A7-3C781C43C11A}" type="slidenum">
              <a:rPr kumimoji="1" lang="ja-JP" altLang="en-US" smtClean="0"/>
              <a:t>7</a:t>
            </a:fld>
            <a:endParaRPr kumimoji="1" lang="ja-JP" altLang="en-US"/>
          </a:p>
        </p:txBody>
      </p:sp>
    </p:spTree>
    <p:extLst>
      <p:ext uri="{BB962C8B-B14F-4D97-AF65-F5344CB8AC3E}">
        <p14:creationId xmlns:p14="http://schemas.microsoft.com/office/powerpoint/2010/main" val="315879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2">
            <a:extLst>
              <a:ext uri="{FF2B5EF4-FFF2-40B4-BE49-F238E27FC236}">
                <a16:creationId xmlns:a16="http://schemas.microsoft.com/office/drawing/2014/main" id="{D920AA07-DCAB-B3FB-036F-E6C371C3B0E4}"/>
              </a:ext>
            </a:extLst>
          </p:cNvPr>
          <p:cNvSpPr>
            <a:spLocks noGrp="1"/>
          </p:cNvSpPr>
          <p:nvPr>
            <p:ph type="title"/>
          </p:nvPr>
        </p:nvSpPr>
        <p:spPr>
          <a:xfrm>
            <a:off x="468313" y="0"/>
            <a:ext cx="7886700" cy="1325563"/>
          </a:xfrm>
        </p:spPr>
        <p:txBody>
          <a:bodyPr>
            <a:normAutofit/>
          </a:bodyPr>
          <a:lstStyle/>
          <a:p>
            <a:r>
              <a:rPr lang="ja-JP" altLang="en-US" sz="2400" dirty="0"/>
              <a:t>ワークショップ全体の主な流れ</a:t>
            </a:r>
          </a:p>
        </p:txBody>
      </p:sp>
      <p:sp>
        <p:nvSpPr>
          <p:cNvPr id="4" name="テキスト ボックス 3">
            <a:extLst>
              <a:ext uri="{FF2B5EF4-FFF2-40B4-BE49-F238E27FC236}">
                <a16:creationId xmlns:a16="http://schemas.microsoft.com/office/drawing/2014/main" id="{A538B883-D712-1F31-C122-49C68957438D}"/>
              </a:ext>
            </a:extLst>
          </p:cNvPr>
          <p:cNvSpPr txBox="1"/>
          <p:nvPr/>
        </p:nvSpPr>
        <p:spPr>
          <a:xfrm>
            <a:off x="6875023" y="120134"/>
            <a:ext cx="2268977" cy="369332"/>
          </a:xfrm>
          <a:prstGeom prst="rect">
            <a:avLst/>
          </a:prstGeom>
          <a:noFill/>
        </p:spPr>
        <p:txBody>
          <a:bodyPr wrap="square">
            <a:spAutoFit/>
          </a:bodyPr>
          <a:lstStyle>
            <a:defPPr>
              <a:defRPr lang="en-US"/>
            </a:defPPr>
            <a:lvl1pPr>
              <a:defRPr b="1">
                <a:solidFill>
                  <a:schemeClr val="bg1"/>
                </a:solidFill>
                <a:highlight>
                  <a:srgbClr val="000080"/>
                </a:highlight>
                <a:latin typeface="游ゴシック"/>
                <a:ea typeface="游ゴシック"/>
              </a:defRPr>
            </a:lvl1pPr>
          </a:lstStyle>
          <a:p>
            <a:r>
              <a:rPr lang="en-US" altLang="ja-JP" dirty="0"/>
              <a:t>A:DEI</a:t>
            </a:r>
            <a:r>
              <a:rPr lang="ja-JP" altLang="en-US" dirty="0"/>
              <a:t>講義あり</a:t>
            </a:r>
            <a:r>
              <a:rPr lang="en-US" altLang="ja-JP" dirty="0"/>
              <a:t>Ver.</a:t>
            </a:r>
            <a:endParaRPr lang="ja-JP" altLang="en-US" dirty="0"/>
          </a:p>
        </p:txBody>
      </p:sp>
      <p:sp>
        <p:nvSpPr>
          <p:cNvPr id="34" name="正方形/長方形 33">
            <a:extLst>
              <a:ext uri="{FF2B5EF4-FFF2-40B4-BE49-F238E27FC236}">
                <a16:creationId xmlns:a16="http://schemas.microsoft.com/office/drawing/2014/main" id="{C2726A75-1BF4-4D74-51AE-6FF52659E7B7}"/>
              </a:ext>
            </a:extLst>
          </p:cNvPr>
          <p:cNvSpPr/>
          <p:nvPr/>
        </p:nvSpPr>
        <p:spPr>
          <a:xfrm>
            <a:off x="9225014" y="-2029"/>
            <a:ext cx="3320685" cy="687830"/>
          </a:xfrm>
          <a:prstGeom prst="rect">
            <a:avLst/>
          </a:prstGeom>
          <a:solidFill>
            <a:srgbClr val="FF33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1400" dirty="0"/>
              <a:t>A:DEI</a:t>
            </a:r>
            <a:r>
              <a:rPr kumimoji="1" lang="ja-JP" altLang="en-US" sz="1400" dirty="0"/>
              <a:t>講義あり</a:t>
            </a:r>
            <a:r>
              <a:rPr kumimoji="1" lang="en-US" altLang="ja-JP" sz="1400" dirty="0"/>
              <a:t>Ver.</a:t>
            </a:r>
            <a:r>
              <a:rPr kumimoji="1" lang="ja-JP" altLang="en-US" sz="1400" dirty="0"/>
              <a:t>は</a:t>
            </a:r>
            <a:endParaRPr kumimoji="1" lang="en-US" altLang="ja-JP" sz="1400" dirty="0"/>
          </a:p>
          <a:p>
            <a:r>
              <a:rPr kumimoji="1" lang="ja-JP" altLang="en-US" sz="1400" dirty="0"/>
              <a:t>このスライドをご使用ください。</a:t>
            </a:r>
            <a:endParaRPr kumimoji="1" lang="en-US" altLang="ja-JP" sz="1400" dirty="0"/>
          </a:p>
        </p:txBody>
      </p:sp>
      <p:sp>
        <p:nvSpPr>
          <p:cNvPr id="2" name="スライド番号プレースホルダー 1">
            <a:extLst>
              <a:ext uri="{FF2B5EF4-FFF2-40B4-BE49-F238E27FC236}">
                <a16:creationId xmlns:a16="http://schemas.microsoft.com/office/drawing/2014/main" id="{03E598D8-77A6-543C-8DC8-E928B1AFA796}"/>
              </a:ext>
            </a:extLst>
          </p:cNvPr>
          <p:cNvSpPr>
            <a:spLocks noGrp="1"/>
          </p:cNvSpPr>
          <p:nvPr>
            <p:ph type="sldNum" sz="quarter" idx="12"/>
          </p:nvPr>
        </p:nvSpPr>
        <p:spPr/>
        <p:txBody>
          <a:bodyPr/>
          <a:lstStyle/>
          <a:p>
            <a:fld id="{02E45039-E5C2-423C-A0A7-3C781C43C11A}" type="slidenum">
              <a:rPr kumimoji="1" lang="ja-JP" altLang="en-US" smtClean="0"/>
              <a:t>8</a:t>
            </a:fld>
            <a:endParaRPr kumimoji="1" lang="ja-JP" altLang="en-US"/>
          </a:p>
        </p:txBody>
      </p:sp>
      <p:sp>
        <p:nvSpPr>
          <p:cNvPr id="6" name="矢印: 五方向 5">
            <a:extLst>
              <a:ext uri="{FF2B5EF4-FFF2-40B4-BE49-F238E27FC236}">
                <a16:creationId xmlns:a16="http://schemas.microsoft.com/office/drawing/2014/main" id="{28E9EB15-98B0-A71F-72A1-4829061D423C}"/>
              </a:ext>
            </a:extLst>
          </p:cNvPr>
          <p:cNvSpPr/>
          <p:nvPr/>
        </p:nvSpPr>
        <p:spPr>
          <a:xfrm>
            <a:off x="2377552" y="1768475"/>
            <a:ext cx="1946868" cy="1197036"/>
          </a:xfrm>
          <a:prstGeom prst="homePlate">
            <a:avLst>
              <a:gd name="adj" fmla="val 21295"/>
            </a:avLst>
          </a:prstGeom>
          <a:solidFill>
            <a:srgbClr val="4A9478"/>
          </a:solidFill>
        </p:spPr>
        <p:txBody>
          <a:bodyPr wrap="square" rtlCol="0" anchor="ctr" anchorCtr="0">
            <a:noAutofit/>
          </a:bodyPr>
          <a:lstStyle/>
          <a:p>
            <a:pPr algn="ctr"/>
            <a:r>
              <a:rPr lang="en-US" altLang="ja-JP" sz="1600" b="1" kern="0" dirty="0">
                <a:solidFill>
                  <a:schemeClr val="bg1"/>
                </a:solidFill>
                <a:latin typeface="游ゴシック" panose="020F0502020204030204"/>
                <a:ea typeface="游ゴシック" panose="020B0400000000000000" pitchFamily="50" charset="-128"/>
              </a:rPr>
              <a:t>Work</a:t>
            </a:r>
            <a:r>
              <a:rPr lang="ja-JP" altLang="en-US" sz="1600" b="1" kern="0" dirty="0">
                <a:solidFill>
                  <a:schemeClr val="bg1"/>
                </a:solidFill>
                <a:latin typeface="游ゴシック" panose="020F0502020204030204"/>
                <a:ea typeface="游ゴシック" panose="020B0400000000000000" pitchFamily="50" charset="-128"/>
              </a:rPr>
              <a:t>１：</a:t>
            </a:r>
            <a:endParaRPr lang="en-US" altLang="ja-JP" sz="1600" b="1" kern="0" dirty="0">
              <a:solidFill>
                <a:schemeClr val="bg1"/>
              </a:solidFill>
              <a:latin typeface="游ゴシック" panose="020F0502020204030204"/>
              <a:ea typeface="游ゴシック" panose="020B0400000000000000" pitchFamily="50" charset="-128"/>
            </a:endParaRPr>
          </a:p>
          <a:p>
            <a:pPr algn="ctr"/>
            <a:r>
              <a:rPr lang="ja-JP" altLang="en-US" sz="1600" b="1" kern="0" dirty="0">
                <a:solidFill>
                  <a:schemeClr val="bg1"/>
                </a:solidFill>
                <a:latin typeface="游ゴシック" panose="020F0502020204030204"/>
                <a:ea typeface="游ゴシック" panose="020B0400000000000000" pitchFamily="50" charset="-128"/>
              </a:rPr>
              <a:t>発散＆課題の整理（</a:t>
            </a:r>
            <a:r>
              <a:rPr lang="en-US" altLang="ja-JP" sz="1600" b="1" kern="0" dirty="0">
                <a:solidFill>
                  <a:schemeClr val="bg1"/>
                </a:solidFill>
                <a:latin typeface="游ゴシック" panose="020F0502020204030204"/>
                <a:ea typeface="游ゴシック" panose="020B0400000000000000" pitchFamily="50" charset="-128"/>
              </a:rPr>
              <a:t>30min)</a:t>
            </a:r>
            <a:endParaRPr lang="ja-JP" altLang="en-US" sz="1600" b="1" kern="0" dirty="0">
              <a:solidFill>
                <a:schemeClr val="bg1"/>
              </a:solidFill>
              <a:latin typeface="游ゴシック" panose="020F0502020204030204"/>
              <a:ea typeface="游ゴシック" panose="020B0400000000000000" pitchFamily="50" charset="-128"/>
            </a:endParaRPr>
          </a:p>
        </p:txBody>
      </p:sp>
      <p:sp>
        <p:nvSpPr>
          <p:cNvPr id="9" name="テキスト ボックス 8">
            <a:extLst>
              <a:ext uri="{FF2B5EF4-FFF2-40B4-BE49-F238E27FC236}">
                <a16:creationId xmlns:a16="http://schemas.microsoft.com/office/drawing/2014/main" id="{E60F8458-308B-3519-75F9-4E39DAE4B518}"/>
              </a:ext>
            </a:extLst>
          </p:cNvPr>
          <p:cNvSpPr txBox="1"/>
          <p:nvPr/>
        </p:nvSpPr>
        <p:spPr>
          <a:xfrm>
            <a:off x="1862874" y="3042817"/>
            <a:ext cx="3053920" cy="1569660"/>
          </a:xfrm>
          <a:prstGeom prst="rect">
            <a:avLst/>
          </a:prstGeom>
          <a:noFill/>
        </p:spPr>
        <p:txBody>
          <a:bodyPr wrap="square">
            <a:spAutoFit/>
          </a:bodyPr>
          <a:lstStyle/>
          <a:p>
            <a:pPr algn="ctr"/>
            <a:r>
              <a:rPr lang="ja-JP" altLang="en-US" sz="1200" b="1" dirty="0">
                <a:solidFill>
                  <a:srgbClr val="70AD47">
                    <a:lumMod val="50000"/>
                  </a:srgbClr>
                </a:solidFill>
                <a:latin typeface="+mn-ea"/>
              </a:rPr>
              <a:t>普段の仕事で感じている</a:t>
            </a:r>
            <a:endParaRPr lang="en-US" altLang="ja-JP" sz="1200" b="1" dirty="0">
              <a:solidFill>
                <a:srgbClr val="70AD47">
                  <a:lumMod val="50000"/>
                </a:srgbClr>
              </a:solidFill>
              <a:latin typeface="+mn-ea"/>
            </a:endParaRPr>
          </a:p>
          <a:p>
            <a:pPr algn="ctr"/>
            <a:r>
              <a:rPr lang="ja-JP" altLang="en-US" sz="1200" b="1" dirty="0">
                <a:solidFill>
                  <a:srgbClr val="70AD47">
                    <a:lumMod val="50000"/>
                  </a:srgbClr>
                </a:solidFill>
                <a:latin typeface="+mn-ea"/>
              </a:rPr>
              <a:t>自社のダイバーシティ経営の</a:t>
            </a:r>
            <a:endParaRPr lang="en-US" altLang="ja-JP" sz="1200" b="1" dirty="0">
              <a:solidFill>
                <a:srgbClr val="70AD47">
                  <a:lumMod val="50000"/>
                </a:srgbClr>
              </a:solidFill>
              <a:latin typeface="+mn-ea"/>
            </a:endParaRPr>
          </a:p>
          <a:p>
            <a:pPr algn="ctr"/>
            <a:r>
              <a:rPr lang="ja-JP" altLang="en-US" sz="1200" b="1" dirty="0">
                <a:solidFill>
                  <a:srgbClr val="70AD47">
                    <a:lumMod val="50000"/>
                  </a:srgbClr>
                </a:solidFill>
                <a:latin typeface="+mn-ea"/>
              </a:rPr>
              <a:t>課題について</a:t>
            </a:r>
            <a:endParaRPr lang="en-US" altLang="ja-JP" sz="1200" b="1" dirty="0">
              <a:solidFill>
                <a:srgbClr val="70AD47">
                  <a:lumMod val="50000"/>
                </a:srgbClr>
              </a:solidFill>
              <a:latin typeface="+mn-ea"/>
            </a:endParaRPr>
          </a:p>
          <a:p>
            <a:pPr algn="ctr"/>
            <a:r>
              <a:rPr lang="ja-JP" altLang="en-US" sz="1200" b="1" dirty="0">
                <a:solidFill>
                  <a:srgbClr val="70AD47">
                    <a:lumMod val="50000"/>
                  </a:srgbClr>
                </a:solidFill>
                <a:latin typeface="+mn-ea"/>
              </a:rPr>
              <a:t>発散し合おう！</a:t>
            </a:r>
            <a:endParaRPr lang="en-US" altLang="ja-JP" sz="1200" b="1" dirty="0">
              <a:solidFill>
                <a:srgbClr val="70AD47">
                  <a:lumMod val="50000"/>
                </a:srgbClr>
              </a:solidFill>
              <a:latin typeface="+mn-ea"/>
            </a:endParaRPr>
          </a:p>
          <a:p>
            <a:pPr algn="ctr"/>
            <a:endParaRPr lang="en-US" altLang="ja-JP" sz="1200" b="1" dirty="0">
              <a:solidFill>
                <a:srgbClr val="70AD47">
                  <a:lumMod val="50000"/>
                </a:srgbClr>
              </a:solidFill>
              <a:latin typeface="+mn-ea"/>
            </a:endParaRPr>
          </a:p>
          <a:p>
            <a:pPr algn="ctr"/>
            <a:r>
              <a:rPr lang="ja-JP" altLang="en-US" sz="1200" b="1" dirty="0">
                <a:solidFill>
                  <a:srgbClr val="70AD47">
                    <a:lumMod val="50000"/>
                  </a:srgbClr>
                </a:solidFill>
                <a:latin typeface="+mn-ea"/>
              </a:rPr>
              <a:t>そして、出てきた課題や</a:t>
            </a:r>
            <a:br>
              <a:rPr lang="en-US" altLang="ja-JP" sz="1200" b="1" dirty="0">
                <a:solidFill>
                  <a:srgbClr val="70AD47">
                    <a:lumMod val="50000"/>
                  </a:srgbClr>
                </a:solidFill>
                <a:latin typeface="+mn-ea"/>
              </a:rPr>
            </a:br>
            <a:r>
              <a:rPr lang="ja-JP" altLang="en-US" sz="1200" b="1" dirty="0">
                <a:solidFill>
                  <a:srgbClr val="70AD47">
                    <a:lumMod val="50000"/>
                  </a:srgbClr>
                </a:solidFill>
                <a:latin typeface="+mn-ea"/>
              </a:rPr>
              <a:t>気づきをコンパスを</a:t>
            </a:r>
            <a:endParaRPr lang="en-US" altLang="ja-JP" sz="1200" b="1" dirty="0">
              <a:solidFill>
                <a:srgbClr val="70AD47">
                  <a:lumMod val="50000"/>
                </a:srgbClr>
              </a:solidFill>
              <a:latin typeface="+mn-ea"/>
            </a:endParaRPr>
          </a:p>
          <a:p>
            <a:pPr algn="ctr"/>
            <a:r>
              <a:rPr lang="ja-JP" altLang="en-US" sz="1200" b="1" dirty="0">
                <a:solidFill>
                  <a:srgbClr val="70AD47">
                    <a:lumMod val="50000"/>
                  </a:srgbClr>
                </a:solidFill>
                <a:latin typeface="+mn-ea"/>
              </a:rPr>
              <a:t>使って整理しよう！</a:t>
            </a:r>
            <a:endParaRPr lang="en-US" altLang="ja-JP" sz="1200" b="1" dirty="0">
              <a:solidFill>
                <a:srgbClr val="70AD47">
                  <a:lumMod val="50000"/>
                </a:srgbClr>
              </a:solidFill>
              <a:latin typeface="+mn-ea"/>
            </a:endParaRPr>
          </a:p>
        </p:txBody>
      </p:sp>
      <p:sp>
        <p:nvSpPr>
          <p:cNvPr id="10" name="テキスト ボックス 9">
            <a:extLst>
              <a:ext uri="{FF2B5EF4-FFF2-40B4-BE49-F238E27FC236}">
                <a16:creationId xmlns:a16="http://schemas.microsoft.com/office/drawing/2014/main" id="{A4D78379-BD40-3302-E98A-0DD66F885661}"/>
              </a:ext>
            </a:extLst>
          </p:cNvPr>
          <p:cNvSpPr txBox="1"/>
          <p:nvPr/>
        </p:nvSpPr>
        <p:spPr>
          <a:xfrm>
            <a:off x="4470375" y="3055517"/>
            <a:ext cx="3000060" cy="1015663"/>
          </a:xfrm>
          <a:prstGeom prst="rect">
            <a:avLst/>
          </a:prstGeom>
          <a:noFill/>
        </p:spPr>
        <p:txBody>
          <a:bodyPr wrap="square">
            <a:spAutoFit/>
          </a:bodyPr>
          <a:lstStyle>
            <a:defPPr>
              <a:defRPr lang="ja-JP"/>
            </a:defPPr>
            <a:lvl1pPr algn="ctr">
              <a:defRPr sz="1400">
                <a:solidFill>
                  <a:srgbClr val="70AD47">
                    <a:lumMod val="50000"/>
                  </a:srgbClr>
                </a:solidFill>
                <a:latin typeface="游ゴシック Light" panose="020B0300000000000000" pitchFamily="50" charset="-128"/>
                <a:ea typeface="游ゴシック Light" panose="020B0300000000000000" pitchFamily="50" charset="-128"/>
              </a:defRPr>
            </a:lvl1pPr>
          </a:lstStyle>
          <a:p>
            <a:r>
              <a:rPr lang="ja-JP" altLang="en-US" sz="1200" b="1" dirty="0">
                <a:latin typeface="+mn-ea"/>
                <a:ea typeface="+mn-ea"/>
              </a:rPr>
              <a:t>出てきた課題の</a:t>
            </a:r>
            <a:endParaRPr lang="en-US" altLang="ja-JP" sz="1200" b="1" dirty="0">
              <a:latin typeface="+mn-ea"/>
              <a:ea typeface="+mn-ea"/>
            </a:endParaRPr>
          </a:p>
          <a:p>
            <a:r>
              <a:rPr lang="ja-JP" altLang="en-US" sz="1200" b="1" dirty="0">
                <a:latin typeface="+mn-ea"/>
                <a:ea typeface="+mn-ea"/>
              </a:rPr>
              <a:t>裏返しとなる</a:t>
            </a:r>
            <a:endParaRPr lang="en-US" altLang="ja-JP" sz="1200" b="1" dirty="0">
              <a:latin typeface="+mn-ea"/>
              <a:ea typeface="+mn-ea"/>
            </a:endParaRPr>
          </a:p>
          <a:p>
            <a:r>
              <a:rPr lang="ja-JP" altLang="en-US" sz="1200" b="1" dirty="0">
                <a:latin typeface="+mn-ea"/>
                <a:ea typeface="+mn-ea"/>
              </a:rPr>
              <a:t>自社の理想像を想像し</a:t>
            </a:r>
            <a:endParaRPr lang="en-US" altLang="ja-JP" sz="1200" b="1" dirty="0">
              <a:latin typeface="+mn-ea"/>
              <a:ea typeface="+mn-ea"/>
            </a:endParaRPr>
          </a:p>
          <a:p>
            <a:r>
              <a:rPr lang="ja-JP" altLang="en-US" sz="1200" b="1" dirty="0">
                <a:latin typeface="+mn-ea"/>
                <a:ea typeface="+mn-ea"/>
              </a:rPr>
              <a:t>実現に向けたアクション</a:t>
            </a:r>
            <a:endParaRPr lang="en-US" altLang="ja-JP" sz="1200" b="1" dirty="0">
              <a:latin typeface="+mn-ea"/>
              <a:ea typeface="+mn-ea"/>
            </a:endParaRPr>
          </a:p>
          <a:p>
            <a:r>
              <a:rPr lang="ja-JP" altLang="en-US" sz="1200" b="1" dirty="0">
                <a:latin typeface="+mn-ea"/>
                <a:ea typeface="+mn-ea"/>
              </a:rPr>
              <a:t>を出し合おう！</a:t>
            </a:r>
            <a:endParaRPr lang="en-US" altLang="ja-JP" sz="1200" b="1" dirty="0">
              <a:latin typeface="+mn-ea"/>
              <a:ea typeface="+mn-ea"/>
            </a:endParaRPr>
          </a:p>
        </p:txBody>
      </p:sp>
      <p:sp>
        <p:nvSpPr>
          <p:cNvPr id="11" name="テキスト ボックス 10">
            <a:extLst>
              <a:ext uri="{FF2B5EF4-FFF2-40B4-BE49-F238E27FC236}">
                <a16:creationId xmlns:a16="http://schemas.microsoft.com/office/drawing/2014/main" id="{66445B66-876F-AB6C-3792-0F0AF1E6EAD7}"/>
              </a:ext>
            </a:extLst>
          </p:cNvPr>
          <p:cNvSpPr txBox="1"/>
          <p:nvPr/>
        </p:nvSpPr>
        <p:spPr>
          <a:xfrm>
            <a:off x="6624647" y="3055517"/>
            <a:ext cx="2952293" cy="1200329"/>
          </a:xfrm>
          <a:prstGeom prst="rect">
            <a:avLst/>
          </a:prstGeom>
          <a:noFill/>
        </p:spPr>
        <p:txBody>
          <a:bodyPr wrap="square">
            <a:spAutoFit/>
          </a:bodyPr>
          <a:lstStyle/>
          <a:p>
            <a:pPr algn="ctr"/>
            <a:r>
              <a:rPr lang="ja-JP" altLang="en-US" sz="1200" b="1" dirty="0">
                <a:solidFill>
                  <a:srgbClr val="70AD47">
                    <a:lumMod val="50000"/>
                  </a:srgbClr>
                </a:solidFill>
                <a:latin typeface="+mn-ea"/>
              </a:rPr>
              <a:t>自部門に持ち帰り、</a:t>
            </a:r>
            <a:endParaRPr lang="en-US" altLang="ja-JP" sz="1200" b="1" dirty="0">
              <a:solidFill>
                <a:srgbClr val="70AD47">
                  <a:lumMod val="50000"/>
                </a:srgbClr>
              </a:solidFill>
              <a:latin typeface="+mn-ea"/>
            </a:endParaRPr>
          </a:p>
          <a:p>
            <a:pPr algn="ctr"/>
            <a:r>
              <a:rPr lang="ja-JP" altLang="en-US" sz="1200" b="1" dirty="0">
                <a:solidFill>
                  <a:srgbClr val="70AD47">
                    <a:lumMod val="50000"/>
                  </a:srgbClr>
                </a:solidFill>
                <a:latin typeface="+mn-ea"/>
              </a:rPr>
              <a:t>自分ごととして</a:t>
            </a:r>
            <a:endParaRPr lang="en-US" altLang="ja-JP" sz="1200" b="1" dirty="0">
              <a:solidFill>
                <a:srgbClr val="70AD47">
                  <a:lumMod val="50000"/>
                </a:srgbClr>
              </a:solidFill>
              <a:latin typeface="+mn-ea"/>
            </a:endParaRPr>
          </a:p>
          <a:p>
            <a:pPr algn="ctr"/>
            <a:r>
              <a:rPr lang="ja-JP" altLang="en-US" sz="1200" b="1" dirty="0">
                <a:solidFill>
                  <a:srgbClr val="70AD47">
                    <a:lumMod val="50000"/>
                  </a:srgbClr>
                </a:solidFill>
                <a:latin typeface="+mn-ea"/>
              </a:rPr>
              <a:t>ダイバーシティ経営に関する</a:t>
            </a:r>
            <a:endParaRPr lang="en-US" altLang="ja-JP" sz="1200" b="1" dirty="0">
              <a:solidFill>
                <a:srgbClr val="70AD47">
                  <a:lumMod val="50000"/>
                </a:srgbClr>
              </a:solidFill>
              <a:latin typeface="+mn-ea"/>
            </a:endParaRPr>
          </a:p>
          <a:p>
            <a:pPr algn="ctr"/>
            <a:r>
              <a:rPr lang="ja-JP" altLang="en-US" sz="1200" b="1" dirty="0">
                <a:solidFill>
                  <a:srgbClr val="70AD47">
                    <a:lumMod val="50000"/>
                  </a:srgbClr>
                </a:solidFill>
                <a:latin typeface="+mn-ea"/>
              </a:rPr>
              <a:t>取組を進めるための</a:t>
            </a:r>
          </a:p>
          <a:p>
            <a:pPr algn="ctr"/>
            <a:r>
              <a:rPr lang="ja-JP" altLang="en-US" sz="1200" b="1" dirty="0">
                <a:solidFill>
                  <a:srgbClr val="70AD47">
                    <a:lumMod val="50000"/>
                  </a:srgbClr>
                </a:solidFill>
                <a:latin typeface="+mn-ea"/>
              </a:rPr>
              <a:t>具体的なアクションを考えて、</a:t>
            </a:r>
            <a:endParaRPr lang="en-US" altLang="ja-JP" sz="1200" b="1" dirty="0">
              <a:solidFill>
                <a:srgbClr val="70AD47">
                  <a:lumMod val="50000"/>
                </a:srgbClr>
              </a:solidFill>
              <a:latin typeface="+mn-ea"/>
            </a:endParaRPr>
          </a:p>
          <a:p>
            <a:pPr algn="ctr"/>
            <a:r>
              <a:rPr lang="ja-JP" altLang="en-US" sz="1200" b="1" dirty="0">
                <a:solidFill>
                  <a:srgbClr val="70AD47">
                    <a:lumMod val="50000"/>
                  </a:srgbClr>
                </a:solidFill>
                <a:latin typeface="+mn-ea"/>
              </a:rPr>
              <a:t>みんなに宣言しよう！</a:t>
            </a:r>
            <a:endParaRPr lang="en-US" altLang="ja-JP" sz="1200" b="1" dirty="0">
              <a:solidFill>
                <a:srgbClr val="70AD47">
                  <a:lumMod val="50000"/>
                </a:srgbClr>
              </a:solidFill>
              <a:latin typeface="+mn-ea"/>
            </a:endParaRPr>
          </a:p>
        </p:txBody>
      </p:sp>
      <p:pic>
        <p:nvPicPr>
          <p:cNvPr id="12" name="図 11">
            <a:extLst>
              <a:ext uri="{FF2B5EF4-FFF2-40B4-BE49-F238E27FC236}">
                <a16:creationId xmlns:a16="http://schemas.microsoft.com/office/drawing/2014/main" id="{DD91B599-B2A4-0D56-8BDC-171C11473FE8}"/>
              </a:ext>
            </a:extLst>
          </p:cNvPr>
          <p:cNvPicPr>
            <a:picLocks noChangeAspect="1"/>
          </p:cNvPicPr>
          <p:nvPr/>
        </p:nvPicPr>
        <p:blipFill>
          <a:blip r:embed="rId3"/>
          <a:stretch>
            <a:fillRect/>
          </a:stretch>
        </p:blipFill>
        <p:spPr>
          <a:xfrm>
            <a:off x="2622525" y="4624476"/>
            <a:ext cx="2051996" cy="768596"/>
          </a:xfrm>
          <a:prstGeom prst="rect">
            <a:avLst/>
          </a:prstGeom>
        </p:spPr>
      </p:pic>
      <p:pic>
        <p:nvPicPr>
          <p:cNvPr id="14" name="図 13">
            <a:extLst>
              <a:ext uri="{FF2B5EF4-FFF2-40B4-BE49-F238E27FC236}">
                <a16:creationId xmlns:a16="http://schemas.microsoft.com/office/drawing/2014/main" id="{E4E096F5-054D-E3AA-3473-F76430D10A66}"/>
              </a:ext>
            </a:extLst>
          </p:cNvPr>
          <p:cNvPicPr>
            <a:picLocks noChangeAspect="1"/>
          </p:cNvPicPr>
          <p:nvPr/>
        </p:nvPicPr>
        <p:blipFill>
          <a:blip r:embed="rId4"/>
          <a:stretch>
            <a:fillRect/>
          </a:stretch>
        </p:blipFill>
        <p:spPr>
          <a:xfrm>
            <a:off x="5371875" y="4437821"/>
            <a:ext cx="1168343" cy="850240"/>
          </a:xfrm>
          <a:prstGeom prst="rect">
            <a:avLst/>
          </a:prstGeom>
        </p:spPr>
      </p:pic>
      <p:sp>
        <p:nvSpPr>
          <p:cNvPr id="16" name="矢印: 五方向 15">
            <a:extLst>
              <a:ext uri="{FF2B5EF4-FFF2-40B4-BE49-F238E27FC236}">
                <a16:creationId xmlns:a16="http://schemas.microsoft.com/office/drawing/2014/main" id="{53508096-9F51-9E92-EBD8-19933B7819B5}"/>
              </a:ext>
            </a:extLst>
          </p:cNvPr>
          <p:cNvSpPr/>
          <p:nvPr/>
        </p:nvSpPr>
        <p:spPr>
          <a:xfrm>
            <a:off x="5010987" y="1768475"/>
            <a:ext cx="1946868" cy="1197036"/>
          </a:xfrm>
          <a:prstGeom prst="homePlate">
            <a:avLst>
              <a:gd name="adj" fmla="val 21295"/>
            </a:avLst>
          </a:prstGeom>
          <a:solidFill>
            <a:srgbClr val="4A9478"/>
          </a:solidFill>
        </p:spPr>
        <p:txBody>
          <a:bodyPr wrap="square" rtlCol="0" anchor="ctr" anchorCtr="0">
            <a:noAutofit/>
          </a:bodyPr>
          <a:lstStyle/>
          <a:p>
            <a:pPr algn="ctr"/>
            <a:r>
              <a:rPr lang="en-US" altLang="ja-JP" sz="1600" b="1" kern="0" dirty="0">
                <a:solidFill>
                  <a:schemeClr val="bg1"/>
                </a:solidFill>
                <a:latin typeface="游ゴシック" panose="020F0502020204030204"/>
                <a:ea typeface="游ゴシック" panose="020B0400000000000000" pitchFamily="50" charset="-128"/>
              </a:rPr>
              <a:t>Work</a:t>
            </a:r>
            <a:r>
              <a:rPr lang="ja-JP" altLang="en-US" sz="1600" b="1" kern="0" dirty="0">
                <a:solidFill>
                  <a:schemeClr val="bg1"/>
                </a:solidFill>
                <a:latin typeface="游ゴシック" panose="020F0502020204030204"/>
                <a:ea typeface="游ゴシック" panose="020B0400000000000000" pitchFamily="50" charset="-128"/>
              </a:rPr>
              <a:t>２：</a:t>
            </a:r>
            <a:endParaRPr lang="en-US" altLang="ja-JP" sz="1600" b="1" kern="0" dirty="0">
              <a:solidFill>
                <a:schemeClr val="bg1"/>
              </a:solidFill>
              <a:latin typeface="游ゴシック" panose="020F0502020204030204"/>
              <a:ea typeface="游ゴシック" panose="020B0400000000000000" pitchFamily="50" charset="-128"/>
            </a:endParaRPr>
          </a:p>
          <a:p>
            <a:pPr algn="ctr"/>
            <a:r>
              <a:rPr lang="en-US" altLang="ja-JP" sz="1600" b="1" kern="0" dirty="0">
                <a:solidFill>
                  <a:schemeClr val="bg1"/>
                </a:solidFill>
                <a:latin typeface="游ゴシック" panose="020F0502020204030204"/>
                <a:ea typeface="游ゴシック" panose="020B0400000000000000" pitchFamily="50" charset="-128"/>
              </a:rPr>
              <a:t> Positive</a:t>
            </a:r>
            <a:r>
              <a:rPr lang="ja-JP" altLang="en-US" sz="1600" b="1" kern="0" dirty="0">
                <a:solidFill>
                  <a:schemeClr val="bg1"/>
                </a:solidFill>
                <a:latin typeface="游ゴシック" panose="020F0502020204030204"/>
                <a:ea typeface="游ゴシック" panose="020B0400000000000000" pitchFamily="50" charset="-128"/>
              </a:rPr>
              <a:t>な</a:t>
            </a:r>
            <a:endParaRPr lang="en-US" altLang="ja-JP" sz="1600" b="1" kern="0" dirty="0">
              <a:solidFill>
                <a:schemeClr val="bg1"/>
              </a:solidFill>
              <a:latin typeface="游ゴシック" panose="020F0502020204030204"/>
              <a:ea typeface="游ゴシック" panose="020B0400000000000000" pitchFamily="50" charset="-128"/>
            </a:endParaRPr>
          </a:p>
          <a:p>
            <a:pPr algn="ctr"/>
            <a:r>
              <a:rPr lang="ja-JP" altLang="en-US" sz="1600" b="1" kern="0" dirty="0">
                <a:solidFill>
                  <a:schemeClr val="bg1"/>
                </a:solidFill>
                <a:latin typeface="游ゴシック" panose="020F0502020204030204"/>
                <a:ea typeface="游ゴシック" panose="020B0400000000000000" pitchFamily="50" charset="-128"/>
              </a:rPr>
              <a:t>“理想ブレスト” </a:t>
            </a:r>
            <a:br>
              <a:rPr lang="en-US" altLang="ja-JP" sz="1600" b="1" kern="0" dirty="0">
                <a:solidFill>
                  <a:schemeClr val="bg1"/>
                </a:solidFill>
                <a:latin typeface="游ゴシック" panose="020F0502020204030204"/>
                <a:ea typeface="游ゴシック" panose="020B0400000000000000" pitchFamily="50" charset="-128"/>
              </a:rPr>
            </a:br>
            <a:r>
              <a:rPr lang="ja-JP" altLang="en-US" sz="1600" b="1" kern="0" dirty="0">
                <a:solidFill>
                  <a:schemeClr val="bg1"/>
                </a:solidFill>
                <a:latin typeface="游ゴシック" panose="020F0502020204030204"/>
                <a:ea typeface="游ゴシック" panose="020B0400000000000000" pitchFamily="50" charset="-128"/>
              </a:rPr>
              <a:t>（</a:t>
            </a:r>
            <a:r>
              <a:rPr lang="en-US" altLang="ja-JP" sz="1600" b="1" kern="0" dirty="0">
                <a:solidFill>
                  <a:schemeClr val="bg1"/>
                </a:solidFill>
                <a:latin typeface="游ゴシック" panose="020F0502020204030204"/>
                <a:ea typeface="游ゴシック" panose="020B0400000000000000" pitchFamily="50" charset="-128"/>
              </a:rPr>
              <a:t>35min)</a:t>
            </a:r>
            <a:endParaRPr lang="ja-JP" altLang="en-US" sz="1600" b="1" kern="0" dirty="0">
              <a:solidFill>
                <a:schemeClr val="bg1"/>
              </a:solidFill>
              <a:latin typeface="游ゴシック" panose="020F0502020204030204"/>
              <a:ea typeface="游ゴシック" panose="020B0400000000000000" pitchFamily="50" charset="-128"/>
            </a:endParaRPr>
          </a:p>
        </p:txBody>
      </p:sp>
      <p:sp>
        <p:nvSpPr>
          <p:cNvPr id="17" name="矢印: 五方向 16">
            <a:extLst>
              <a:ext uri="{FF2B5EF4-FFF2-40B4-BE49-F238E27FC236}">
                <a16:creationId xmlns:a16="http://schemas.microsoft.com/office/drawing/2014/main" id="{F6D35C69-34E7-4637-15FE-BB4A96EE6D59}"/>
              </a:ext>
            </a:extLst>
          </p:cNvPr>
          <p:cNvSpPr/>
          <p:nvPr/>
        </p:nvSpPr>
        <p:spPr>
          <a:xfrm>
            <a:off x="6966857" y="1768475"/>
            <a:ext cx="2177143" cy="1197036"/>
          </a:xfrm>
          <a:prstGeom prst="homePlate">
            <a:avLst>
              <a:gd name="adj" fmla="val 21295"/>
            </a:avLst>
          </a:prstGeom>
          <a:solidFill>
            <a:srgbClr val="4A9478"/>
          </a:solidFill>
        </p:spPr>
        <p:txBody>
          <a:bodyPr wrap="square" rtlCol="0" anchor="ctr" anchorCtr="0">
            <a:noAutofit/>
          </a:bodyPr>
          <a:lstStyle/>
          <a:p>
            <a:pPr algn="ctr"/>
            <a:r>
              <a:rPr lang="en-US" altLang="ja-JP" sz="1600" b="1" kern="0" dirty="0">
                <a:solidFill>
                  <a:schemeClr val="bg1"/>
                </a:solidFill>
                <a:latin typeface="游ゴシック" panose="020F0502020204030204"/>
                <a:ea typeface="游ゴシック" panose="020B0400000000000000" pitchFamily="50" charset="-128"/>
              </a:rPr>
              <a:t>Work</a:t>
            </a:r>
            <a:r>
              <a:rPr lang="ja-JP" altLang="en-US" sz="1600" b="1" kern="0" dirty="0">
                <a:solidFill>
                  <a:schemeClr val="bg1"/>
                </a:solidFill>
                <a:latin typeface="游ゴシック" panose="020F0502020204030204"/>
                <a:ea typeface="游ゴシック" panose="020B0400000000000000" pitchFamily="50" charset="-128"/>
              </a:rPr>
              <a:t>３：</a:t>
            </a:r>
            <a:endParaRPr lang="en-US" altLang="ja-JP" sz="1600" b="1" kern="0" dirty="0">
              <a:solidFill>
                <a:schemeClr val="bg1"/>
              </a:solidFill>
              <a:latin typeface="游ゴシック" panose="020F0502020204030204"/>
              <a:ea typeface="游ゴシック" panose="020B0400000000000000" pitchFamily="50" charset="-128"/>
            </a:endParaRPr>
          </a:p>
          <a:p>
            <a:pPr algn="ctr"/>
            <a:r>
              <a:rPr lang="ja-JP" altLang="en-US" sz="1600" b="1" kern="0" dirty="0">
                <a:solidFill>
                  <a:schemeClr val="bg1"/>
                </a:solidFill>
                <a:latin typeface="游ゴシック" panose="020F0502020204030204"/>
                <a:ea typeface="游ゴシック" panose="020B0400000000000000" pitchFamily="50" charset="-128"/>
              </a:rPr>
              <a:t>まとめ＆明日からの</a:t>
            </a:r>
            <a:br>
              <a:rPr lang="en-US" altLang="ja-JP" sz="1600" b="1" kern="0" dirty="0">
                <a:solidFill>
                  <a:schemeClr val="bg1"/>
                </a:solidFill>
                <a:latin typeface="游ゴシック" panose="020F0502020204030204"/>
                <a:ea typeface="游ゴシック" panose="020B0400000000000000" pitchFamily="50" charset="-128"/>
              </a:rPr>
            </a:br>
            <a:r>
              <a:rPr lang="ja-JP" altLang="en-US" sz="1600" b="1" kern="0" dirty="0">
                <a:solidFill>
                  <a:schemeClr val="bg1"/>
                </a:solidFill>
                <a:latin typeface="游ゴシック" panose="020F0502020204030204"/>
                <a:ea typeface="游ゴシック" panose="020B0400000000000000" pitchFamily="50" charset="-128"/>
              </a:rPr>
              <a:t>アクション宣言</a:t>
            </a:r>
            <a:br>
              <a:rPr lang="en-US" altLang="ja-JP" sz="1600" b="1" kern="0" dirty="0">
                <a:solidFill>
                  <a:schemeClr val="bg1"/>
                </a:solidFill>
                <a:latin typeface="游ゴシック" panose="020F0502020204030204"/>
                <a:ea typeface="游ゴシック" panose="020B0400000000000000" pitchFamily="50" charset="-128"/>
              </a:rPr>
            </a:br>
            <a:r>
              <a:rPr lang="ja-JP" altLang="en-US" sz="1600" b="1" kern="0" dirty="0">
                <a:solidFill>
                  <a:schemeClr val="bg1"/>
                </a:solidFill>
                <a:latin typeface="游ゴシック" panose="020F0502020204030204"/>
                <a:ea typeface="游ゴシック" panose="020B0400000000000000" pitchFamily="50" charset="-128"/>
              </a:rPr>
              <a:t> （</a:t>
            </a:r>
            <a:r>
              <a:rPr lang="en-US" altLang="ja-JP" sz="1600" b="1" kern="0" dirty="0">
                <a:solidFill>
                  <a:schemeClr val="bg1"/>
                </a:solidFill>
                <a:latin typeface="游ゴシック" panose="020F0502020204030204"/>
                <a:ea typeface="游ゴシック" panose="020B0400000000000000" pitchFamily="50" charset="-128"/>
              </a:rPr>
              <a:t>35min)</a:t>
            </a:r>
            <a:endParaRPr lang="ja-JP" altLang="en-US" sz="1600" b="1" kern="0" dirty="0">
              <a:solidFill>
                <a:schemeClr val="bg1"/>
              </a:solidFill>
              <a:latin typeface="游ゴシック" panose="020F0502020204030204"/>
              <a:ea typeface="游ゴシック" panose="020B0400000000000000" pitchFamily="50" charset="-128"/>
            </a:endParaRPr>
          </a:p>
        </p:txBody>
      </p:sp>
      <p:sp>
        <p:nvSpPr>
          <p:cNvPr id="18" name="矢印: 五方向 17">
            <a:extLst>
              <a:ext uri="{FF2B5EF4-FFF2-40B4-BE49-F238E27FC236}">
                <a16:creationId xmlns:a16="http://schemas.microsoft.com/office/drawing/2014/main" id="{8F33CA74-8521-56AD-DA96-3D14D1211845}"/>
              </a:ext>
            </a:extLst>
          </p:cNvPr>
          <p:cNvSpPr/>
          <p:nvPr/>
        </p:nvSpPr>
        <p:spPr>
          <a:xfrm>
            <a:off x="0" y="1768475"/>
            <a:ext cx="2377317" cy="1197036"/>
          </a:xfrm>
          <a:prstGeom prst="homePlate">
            <a:avLst>
              <a:gd name="adj" fmla="val 21295"/>
            </a:avLst>
          </a:prstGeom>
          <a:solidFill>
            <a:srgbClr val="EBE3D6"/>
          </a:solidFill>
        </p:spPr>
        <p:txBody>
          <a:bodyPr wrap="square" rtlCol="0" anchor="ctr" anchorCtr="0">
            <a:noAutofit/>
          </a:bodyPr>
          <a:lstStyle/>
          <a:p>
            <a:pPr algn="ctr"/>
            <a:r>
              <a:rPr lang="en-US" altLang="ja-JP" sz="1600" b="1" kern="0" dirty="0">
                <a:latin typeface="游ゴシック" panose="020F0502020204030204"/>
                <a:ea typeface="游ゴシック" panose="020B0400000000000000" pitchFamily="50" charset="-128"/>
              </a:rPr>
              <a:t>Work0</a:t>
            </a:r>
            <a:r>
              <a:rPr lang="ja-JP" altLang="en-US" sz="1600" b="1" kern="0" dirty="0">
                <a:latin typeface="游ゴシック" panose="020F0502020204030204"/>
                <a:ea typeface="游ゴシック" panose="020B0400000000000000" pitchFamily="50" charset="-128"/>
              </a:rPr>
              <a:t>：</a:t>
            </a:r>
            <a:endParaRPr lang="en-US" altLang="ja-JP" sz="1600" b="1" kern="0" dirty="0">
              <a:latin typeface="游ゴシック" panose="020F0502020204030204"/>
              <a:ea typeface="游ゴシック" panose="020B0400000000000000" pitchFamily="50" charset="-128"/>
            </a:endParaRPr>
          </a:p>
          <a:p>
            <a:pPr algn="ctr"/>
            <a:r>
              <a:rPr lang="ja-JP" altLang="en-US" sz="1600" b="1" kern="0" dirty="0">
                <a:latin typeface="游ゴシック" panose="020F0502020204030204"/>
                <a:ea typeface="游ゴシック" panose="020B0400000000000000" pitchFamily="50" charset="-128"/>
              </a:rPr>
              <a:t>はじめに</a:t>
            </a:r>
            <a:endParaRPr lang="en-US" altLang="ja-JP" sz="1600" b="1" kern="0" dirty="0">
              <a:latin typeface="游ゴシック" panose="020F0502020204030204"/>
              <a:ea typeface="游ゴシック" panose="020B0400000000000000" pitchFamily="50" charset="-128"/>
            </a:endParaRPr>
          </a:p>
          <a:p>
            <a:pPr algn="ctr"/>
            <a:r>
              <a:rPr lang="ja-JP" altLang="en-US" sz="1200" b="1" kern="0" dirty="0">
                <a:latin typeface="游ゴシック" panose="020F0502020204030204"/>
                <a:ea typeface="游ゴシック" panose="020B0400000000000000" pitchFamily="50" charset="-128"/>
              </a:rPr>
              <a:t>ダイバーシティ経営とは？</a:t>
            </a:r>
            <a:endParaRPr lang="en-US" altLang="ja-JP" sz="1200" b="1" kern="0" dirty="0">
              <a:latin typeface="游ゴシック" panose="020F0502020204030204"/>
              <a:ea typeface="游ゴシック" panose="020B0400000000000000" pitchFamily="50" charset="-128"/>
            </a:endParaRPr>
          </a:p>
          <a:p>
            <a:pPr algn="ctr"/>
            <a:r>
              <a:rPr lang="ja-JP" altLang="en-US" sz="1200" b="1" kern="0" dirty="0">
                <a:latin typeface="游ゴシック" panose="020F0502020204030204"/>
                <a:ea typeface="游ゴシック" panose="020B0400000000000000" pitchFamily="50" charset="-128"/>
              </a:rPr>
              <a:t>概要説明・アイスブレイク</a:t>
            </a:r>
            <a:r>
              <a:rPr lang="ja-JP" altLang="en-US" sz="1600" b="1" kern="0" dirty="0">
                <a:latin typeface="游ゴシック" panose="020F0502020204030204"/>
                <a:ea typeface="游ゴシック" panose="020B0400000000000000" pitchFamily="50" charset="-128"/>
              </a:rPr>
              <a:t>（</a:t>
            </a:r>
            <a:r>
              <a:rPr lang="en-US" altLang="ja-JP" sz="1600" b="1" kern="0" dirty="0">
                <a:latin typeface="游ゴシック" panose="020F0502020204030204"/>
                <a:ea typeface="游ゴシック" panose="020B0400000000000000" pitchFamily="50" charset="-128"/>
              </a:rPr>
              <a:t>40min)</a:t>
            </a:r>
            <a:endParaRPr lang="ja-JP" altLang="en-US" sz="1600" b="1" kern="0" dirty="0">
              <a:latin typeface="游ゴシック" panose="020F0502020204030204"/>
              <a:ea typeface="游ゴシック" panose="020B0400000000000000" pitchFamily="50" charset="-128"/>
            </a:endParaRPr>
          </a:p>
        </p:txBody>
      </p:sp>
      <p:sp>
        <p:nvSpPr>
          <p:cNvPr id="19" name="テキスト ボックス 18">
            <a:extLst>
              <a:ext uri="{FF2B5EF4-FFF2-40B4-BE49-F238E27FC236}">
                <a16:creationId xmlns:a16="http://schemas.microsoft.com/office/drawing/2014/main" id="{C3CD4EC5-57E7-45A2-EA88-9456BFC1D4C2}"/>
              </a:ext>
            </a:extLst>
          </p:cNvPr>
          <p:cNvSpPr txBox="1"/>
          <p:nvPr/>
        </p:nvSpPr>
        <p:spPr>
          <a:xfrm>
            <a:off x="-388696" y="3043160"/>
            <a:ext cx="3053920" cy="1384995"/>
          </a:xfrm>
          <a:prstGeom prst="rect">
            <a:avLst/>
          </a:prstGeom>
          <a:noFill/>
        </p:spPr>
        <p:txBody>
          <a:bodyPr wrap="square">
            <a:spAutoFit/>
          </a:bodyPr>
          <a:lstStyle/>
          <a:p>
            <a:pPr algn="ctr"/>
            <a:r>
              <a:rPr lang="ja-JP" altLang="en-US" sz="1200" b="1" dirty="0">
                <a:solidFill>
                  <a:srgbClr val="70AD47">
                    <a:lumMod val="50000"/>
                  </a:srgbClr>
                </a:solidFill>
                <a:latin typeface="+mn-ea"/>
              </a:rPr>
              <a:t>まずダイバーシティ経営の</a:t>
            </a:r>
            <a:endParaRPr lang="en-US" altLang="ja-JP" sz="1200" b="1" dirty="0">
              <a:solidFill>
                <a:srgbClr val="70AD47">
                  <a:lumMod val="50000"/>
                </a:srgbClr>
              </a:solidFill>
              <a:latin typeface="+mn-ea"/>
            </a:endParaRPr>
          </a:p>
          <a:p>
            <a:pPr algn="ctr"/>
            <a:r>
              <a:rPr lang="ja-JP" altLang="en-US" sz="1200" b="1" dirty="0">
                <a:solidFill>
                  <a:srgbClr val="70AD47">
                    <a:lumMod val="50000"/>
                  </a:srgbClr>
                </a:solidFill>
                <a:latin typeface="+mn-ea"/>
              </a:rPr>
              <a:t>意義をインプットした上で</a:t>
            </a:r>
            <a:endParaRPr lang="en-US" altLang="ja-JP" sz="1200" b="1" dirty="0">
              <a:solidFill>
                <a:srgbClr val="70AD47">
                  <a:lumMod val="50000"/>
                </a:srgbClr>
              </a:solidFill>
              <a:latin typeface="+mn-ea"/>
            </a:endParaRPr>
          </a:p>
          <a:p>
            <a:pPr algn="ctr"/>
            <a:r>
              <a:rPr lang="ja-JP" altLang="en-US" sz="1200" b="1" dirty="0">
                <a:solidFill>
                  <a:srgbClr val="70AD47">
                    <a:lumMod val="50000"/>
                  </a:srgbClr>
                </a:solidFill>
                <a:latin typeface="+mn-ea"/>
              </a:rPr>
              <a:t>ワークショップの目的を理解し</a:t>
            </a:r>
            <a:endParaRPr lang="en-US" altLang="ja-JP" sz="1200" b="1" dirty="0">
              <a:solidFill>
                <a:srgbClr val="70AD47">
                  <a:lumMod val="50000"/>
                </a:srgbClr>
              </a:solidFill>
              <a:latin typeface="+mn-ea"/>
            </a:endParaRPr>
          </a:p>
          <a:p>
            <a:pPr algn="ctr"/>
            <a:r>
              <a:rPr lang="ja-JP" altLang="en-US" sz="1200" b="1" dirty="0">
                <a:solidFill>
                  <a:srgbClr val="70AD47">
                    <a:lumMod val="50000"/>
                  </a:srgbClr>
                </a:solidFill>
                <a:latin typeface="+mn-ea"/>
              </a:rPr>
              <a:t>共創スタイルで</a:t>
            </a:r>
            <a:endParaRPr lang="en-US" altLang="ja-JP" sz="1200" b="1" dirty="0">
              <a:solidFill>
                <a:srgbClr val="70AD47">
                  <a:lumMod val="50000"/>
                </a:srgbClr>
              </a:solidFill>
              <a:latin typeface="+mn-ea"/>
            </a:endParaRPr>
          </a:p>
          <a:p>
            <a:pPr algn="ctr"/>
            <a:r>
              <a:rPr lang="ja-JP" altLang="en-US" sz="1200" b="1" dirty="0">
                <a:solidFill>
                  <a:srgbClr val="70AD47">
                    <a:lumMod val="50000"/>
                  </a:srgbClr>
                </a:solidFill>
                <a:latin typeface="+mn-ea"/>
              </a:rPr>
              <a:t>議論を進めるルールをシェア！</a:t>
            </a:r>
            <a:endParaRPr lang="en-US" altLang="ja-JP" sz="1200" b="1" dirty="0">
              <a:solidFill>
                <a:srgbClr val="70AD47">
                  <a:lumMod val="50000"/>
                </a:srgbClr>
              </a:solidFill>
              <a:latin typeface="+mn-ea"/>
            </a:endParaRPr>
          </a:p>
          <a:p>
            <a:pPr algn="ctr"/>
            <a:r>
              <a:rPr lang="ja-JP" altLang="en-US" sz="1200" b="1" dirty="0">
                <a:solidFill>
                  <a:srgbClr val="70AD47">
                    <a:lumMod val="50000"/>
                  </a:srgbClr>
                </a:solidFill>
                <a:latin typeface="+mn-ea"/>
              </a:rPr>
              <a:t>一緒に議論する</a:t>
            </a:r>
            <a:endParaRPr lang="en-US" altLang="ja-JP" sz="1200" b="1" dirty="0">
              <a:solidFill>
                <a:srgbClr val="70AD47">
                  <a:lumMod val="50000"/>
                </a:srgbClr>
              </a:solidFill>
              <a:latin typeface="+mn-ea"/>
            </a:endParaRPr>
          </a:p>
          <a:p>
            <a:pPr algn="ctr"/>
            <a:r>
              <a:rPr lang="ja-JP" altLang="en-US" sz="1200" b="1" dirty="0">
                <a:solidFill>
                  <a:srgbClr val="70AD47">
                    <a:lumMod val="50000"/>
                  </a:srgbClr>
                </a:solidFill>
                <a:latin typeface="+mn-ea"/>
              </a:rPr>
              <a:t>メンバーの人となりを知ろう！</a:t>
            </a:r>
            <a:endParaRPr lang="en-US" altLang="ja-JP" sz="1200" b="1" dirty="0">
              <a:solidFill>
                <a:srgbClr val="70AD47">
                  <a:lumMod val="50000"/>
                </a:srgbClr>
              </a:solidFill>
              <a:latin typeface="+mn-ea"/>
            </a:endParaRPr>
          </a:p>
        </p:txBody>
      </p:sp>
      <p:pic>
        <p:nvPicPr>
          <p:cNvPr id="23" name="グラフィックス 22" descr="アイデアが浮かんだ人 枠線">
            <a:extLst>
              <a:ext uri="{FF2B5EF4-FFF2-40B4-BE49-F238E27FC236}">
                <a16:creationId xmlns:a16="http://schemas.microsoft.com/office/drawing/2014/main" id="{70DFD04C-39DD-34E2-2CCA-BA1A55B5885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440613" y="5488081"/>
            <a:ext cx="914400" cy="914400"/>
          </a:xfrm>
          <a:prstGeom prst="rect">
            <a:avLst/>
          </a:prstGeom>
        </p:spPr>
      </p:pic>
      <p:pic>
        <p:nvPicPr>
          <p:cNvPr id="25" name="図 24">
            <a:extLst>
              <a:ext uri="{FF2B5EF4-FFF2-40B4-BE49-F238E27FC236}">
                <a16:creationId xmlns:a16="http://schemas.microsoft.com/office/drawing/2014/main" id="{60821ECB-525E-0C16-EA13-A4251239EF31}"/>
              </a:ext>
            </a:extLst>
          </p:cNvPr>
          <p:cNvPicPr>
            <a:picLocks noChangeAspect="1"/>
          </p:cNvPicPr>
          <p:nvPr/>
        </p:nvPicPr>
        <p:blipFill>
          <a:blip r:embed="rId4"/>
          <a:stretch>
            <a:fillRect/>
          </a:stretch>
        </p:blipFill>
        <p:spPr>
          <a:xfrm>
            <a:off x="7566969" y="4487788"/>
            <a:ext cx="1168343" cy="850240"/>
          </a:xfrm>
          <a:prstGeom prst="rect">
            <a:avLst/>
          </a:prstGeom>
        </p:spPr>
      </p:pic>
      <p:pic>
        <p:nvPicPr>
          <p:cNvPr id="26" name="グラフィックス 25" descr="チャット 枠線">
            <a:extLst>
              <a:ext uri="{FF2B5EF4-FFF2-40B4-BE49-F238E27FC236}">
                <a16:creationId xmlns:a16="http://schemas.microsoft.com/office/drawing/2014/main" id="{4F1C2A4E-BE67-3DB4-E685-597A4D03D057}"/>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312531" y="5130772"/>
            <a:ext cx="914400" cy="914400"/>
          </a:xfrm>
          <a:prstGeom prst="rect">
            <a:avLst/>
          </a:prstGeom>
        </p:spPr>
      </p:pic>
      <p:pic>
        <p:nvPicPr>
          <p:cNvPr id="27" name="グラフィックス 26" descr="ユーザー 枠線">
            <a:extLst>
              <a:ext uri="{FF2B5EF4-FFF2-40B4-BE49-F238E27FC236}">
                <a16:creationId xmlns:a16="http://schemas.microsoft.com/office/drawing/2014/main" id="{B87E0815-7E64-B579-D58F-A2CFD5BA4751}"/>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312531" y="5663570"/>
            <a:ext cx="914400" cy="914400"/>
          </a:xfrm>
          <a:prstGeom prst="rect">
            <a:avLst/>
          </a:prstGeom>
        </p:spPr>
      </p:pic>
      <p:grpSp>
        <p:nvGrpSpPr>
          <p:cNvPr id="28" name="グループ化 27">
            <a:extLst>
              <a:ext uri="{FF2B5EF4-FFF2-40B4-BE49-F238E27FC236}">
                <a16:creationId xmlns:a16="http://schemas.microsoft.com/office/drawing/2014/main" id="{850283B0-BC03-4514-13AC-73F6991D7257}"/>
              </a:ext>
            </a:extLst>
          </p:cNvPr>
          <p:cNvGrpSpPr/>
          <p:nvPr/>
        </p:nvGrpSpPr>
        <p:grpSpPr>
          <a:xfrm>
            <a:off x="89537" y="4554513"/>
            <a:ext cx="2165427" cy="2066918"/>
            <a:chOff x="79065" y="4267309"/>
            <a:chExt cx="2165427" cy="2066918"/>
          </a:xfrm>
        </p:grpSpPr>
        <p:pic>
          <p:nvPicPr>
            <p:cNvPr id="29" name="グラフィックス 28" descr="コメント: 火 枠線">
              <a:extLst>
                <a:ext uri="{FF2B5EF4-FFF2-40B4-BE49-F238E27FC236}">
                  <a16:creationId xmlns:a16="http://schemas.microsoft.com/office/drawing/2014/main" id="{B24897DF-710D-D9BC-BBC3-BE5CC34A0E7F}"/>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79065" y="4267309"/>
              <a:ext cx="914400" cy="914400"/>
            </a:xfrm>
            <a:prstGeom prst="rect">
              <a:avLst/>
            </a:prstGeom>
          </p:spPr>
        </p:pic>
        <p:pic>
          <p:nvPicPr>
            <p:cNvPr id="30" name="グラフィックス 29" descr="コメント: ハート 枠線">
              <a:extLst>
                <a:ext uri="{FF2B5EF4-FFF2-40B4-BE49-F238E27FC236}">
                  <a16:creationId xmlns:a16="http://schemas.microsoft.com/office/drawing/2014/main" id="{2A2F0DFC-6BD2-CC8D-44A0-514FD1963551}"/>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flipH="1">
              <a:off x="1439166" y="4267309"/>
              <a:ext cx="805326" cy="854908"/>
            </a:xfrm>
            <a:prstGeom prst="rect">
              <a:avLst/>
            </a:prstGeom>
          </p:spPr>
        </p:pic>
        <p:pic>
          <p:nvPicPr>
            <p:cNvPr id="31" name="グラフィックス 30" descr="混乱した人 枠線">
              <a:extLst>
                <a:ext uri="{FF2B5EF4-FFF2-40B4-BE49-F238E27FC236}">
                  <a16:creationId xmlns:a16="http://schemas.microsoft.com/office/drawing/2014/main" id="{4C9A76DF-3D54-C57E-BE92-7510540914F2}"/>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1101695" y="4945091"/>
              <a:ext cx="914400" cy="914400"/>
            </a:xfrm>
            <a:prstGeom prst="rect">
              <a:avLst/>
            </a:prstGeom>
          </p:spPr>
        </p:pic>
        <p:pic>
          <p:nvPicPr>
            <p:cNvPr id="32" name="グラフィックス 31" descr="肩をすくめた女性 枠線">
              <a:extLst>
                <a:ext uri="{FF2B5EF4-FFF2-40B4-BE49-F238E27FC236}">
                  <a16:creationId xmlns:a16="http://schemas.microsoft.com/office/drawing/2014/main" id="{9068ABDE-6F4E-0A41-CFC0-DA6BD57B35EE}"/>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422261" y="4953859"/>
              <a:ext cx="914400" cy="914400"/>
            </a:xfrm>
            <a:prstGeom prst="rect">
              <a:avLst/>
            </a:prstGeom>
          </p:spPr>
        </p:pic>
        <p:sp>
          <p:nvSpPr>
            <p:cNvPr id="33" name="正方形/長方形 32">
              <a:extLst>
                <a:ext uri="{FF2B5EF4-FFF2-40B4-BE49-F238E27FC236}">
                  <a16:creationId xmlns:a16="http://schemas.microsoft.com/office/drawing/2014/main" id="{B9A9B1A1-0A19-2BB8-71BE-EDFD15955237}"/>
                </a:ext>
              </a:extLst>
            </p:cNvPr>
            <p:cNvSpPr/>
            <p:nvPr/>
          </p:nvSpPr>
          <p:spPr>
            <a:xfrm>
              <a:off x="574612" y="5610455"/>
              <a:ext cx="1387922" cy="36525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9" name="グラフィックス 48" descr="ユーザー 枠線">
              <a:extLst>
                <a:ext uri="{FF2B5EF4-FFF2-40B4-BE49-F238E27FC236}">
                  <a16:creationId xmlns:a16="http://schemas.microsoft.com/office/drawing/2014/main" id="{1C4C2340-97B4-F046-8174-4D6EDF372B20}"/>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756392" y="5419827"/>
              <a:ext cx="914400" cy="914400"/>
            </a:xfrm>
            <a:prstGeom prst="rect">
              <a:avLst/>
            </a:prstGeom>
          </p:spPr>
        </p:pic>
      </p:grpSp>
      <p:sp>
        <p:nvSpPr>
          <p:cNvPr id="50" name="矢印: 五方向 49">
            <a:extLst>
              <a:ext uri="{FF2B5EF4-FFF2-40B4-BE49-F238E27FC236}">
                <a16:creationId xmlns:a16="http://schemas.microsoft.com/office/drawing/2014/main" id="{BDEEFF19-EEF6-11BB-BB25-30072F4B15AD}"/>
              </a:ext>
            </a:extLst>
          </p:cNvPr>
          <p:cNvSpPr/>
          <p:nvPr/>
        </p:nvSpPr>
        <p:spPr>
          <a:xfrm>
            <a:off x="4321175" y="1768475"/>
            <a:ext cx="676275" cy="1197036"/>
          </a:xfrm>
          <a:prstGeom prst="homePlate">
            <a:avLst>
              <a:gd name="adj" fmla="val 21295"/>
            </a:avLst>
          </a:prstGeom>
          <a:solidFill>
            <a:schemeClr val="bg2"/>
          </a:solidFill>
          <a:ln>
            <a:solidFill>
              <a:schemeClr val="bg2"/>
            </a:solidFill>
          </a:ln>
        </p:spPr>
        <p:txBody>
          <a:bodyPr wrap="square" rtlCol="0" anchor="ctr" anchorCtr="0">
            <a:noAutofit/>
          </a:bodyPr>
          <a:lstStyle/>
          <a:p>
            <a:pPr algn="ctr"/>
            <a:r>
              <a:rPr lang="ja-JP" altLang="en-US" sz="1200" b="1" kern="0">
                <a:latin typeface="游ゴシック" panose="020F0502020204030204"/>
                <a:ea typeface="游ゴシック" panose="020B0400000000000000" pitchFamily="50" charset="-128"/>
              </a:rPr>
              <a:t>休憩</a:t>
            </a:r>
            <a:endParaRPr lang="en-US" altLang="ja-JP" sz="1200" b="1" kern="0" dirty="0">
              <a:latin typeface="游ゴシック" panose="020F0502020204030204"/>
              <a:ea typeface="游ゴシック" panose="020B0400000000000000" pitchFamily="50" charset="-128"/>
            </a:endParaRPr>
          </a:p>
        </p:txBody>
      </p:sp>
      <p:sp>
        <p:nvSpPr>
          <p:cNvPr id="51" name="テキスト ボックス 50">
            <a:extLst>
              <a:ext uri="{FF2B5EF4-FFF2-40B4-BE49-F238E27FC236}">
                <a16:creationId xmlns:a16="http://schemas.microsoft.com/office/drawing/2014/main" id="{755F920D-B961-6083-7D1C-A57715374F81}"/>
              </a:ext>
            </a:extLst>
          </p:cNvPr>
          <p:cNvSpPr txBox="1"/>
          <p:nvPr/>
        </p:nvSpPr>
        <p:spPr>
          <a:xfrm>
            <a:off x="4290541" y="2496065"/>
            <a:ext cx="691215" cy="261610"/>
          </a:xfrm>
          <a:prstGeom prst="rect">
            <a:avLst/>
          </a:prstGeom>
          <a:noFill/>
        </p:spPr>
        <p:txBody>
          <a:bodyPr wrap="none" rtlCol="0">
            <a:spAutoFit/>
          </a:bodyPr>
          <a:lstStyle/>
          <a:p>
            <a:r>
              <a:rPr kumimoji="1" lang="en-US" altLang="ja-JP" sz="1100" dirty="0"/>
              <a:t>(10min)</a:t>
            </a:r>
          </a:p>
        </p:txBody>
      </p:sp>
    </p:spTree>
    <p:extLst>
      <p:ext uri="{BB962C8B-B14F-4D97-AF65-F5344CB8AC3E}">
        <p14:creationId xmlns:p14="http://schemas.microsoft.com/office/powerpoint/2010/main" val="16982525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2">
            <a:extLst>
              <a:ext uri="{FF2B5EF4-FFF2-40B4-BE49-F238E27FC236}">
                <a16:creationId xmlns:a16="http://schemas.microsoft.com/office/drawing/2014/main" id="{D920AA07-DCAB-B3FB-036F-E6C371C3B0E4}"/>
              </a:ext>
            </a:extLst>
          </p:cNvPr>
          <p:cNvSpPr>
            <a:spLocks noGrp="1"/>
          </p:cNvSpPr>
          <p:nvPr>
            <p:ph type="title"/>
          </p:nvPr>
        </p:nvSpPr>
        <p:spPr>
          <a:xfrm>
            <a:off x="468313" y="0"/>
            <a:ext cx="7886700" cy="1325563"/>
          </a:xfrm>
        </p:spPr>
        <p:txBody>
          <a:bodyPr>
            <a:normAutofit/>
          </a:bodyPr>
          <a:lstStyle/>
          <a:p>
            <a:r>
              <a:rPr lang="ja-JP" altLang="en-US" sz="2400" dirty="0"/>
              <a:t>ワークショップ全体の主な流れ</a:t>
            </a:r>
          </a:p>
        </p:txBody>
      </p:sp>
      <p:sp>
        <p:nvSpPr>
          <p:cNvPr id="2" name="矢印: 五方向 1">
            <a:extLst>
              <a:ext uri="{FF2B5EF4-FFF2-40B4-BE49-F238E27FC236}">
                <a16:creationId xmlns:a16="http://schemas.microsoft.com/office/drawing/2014/main" id="{778547F6-FE52-1AD9-5391-7D0A7555A28C}"/>
              </a:ext>
            </a:extLst>
          </p:cNvPr>
          <p:cNvSpPr/>
          <p:nvPr/>
        </p:nvSpPr>
        <p:spPr>
          <a:xfrm>
            <a:off x="2370064" y="1778000"/>
            <a:ext cx="2261947" cy="1197036"/>
          </a:xfrm>
          <a:prstGeom prst="homePlate">
            <a:avLst>
              <a:gd name="adj" fmla="val 21295"/>
            </a:avLst>
          </a:prstGeom>
          <a:solidFill>
            <a:srgbClr val="4A9478"/>
          </a:solidFill>
        </p:spPr>
        <p:txBody>
          <a:bodyPr wrap="square" rtlCol="0" anchor="ctr" anchorCtr="0">
            <a:noAutofit/>
          </a:bodyPr>
          <a:lstStyle/>
          <a:p>
            <a:pPr algn="ctr"/>
            <a:r>
              <a:rPr lang="en-US" altLang="ja-JP" sz="1600" b="1" kern="0" dirty="0">
                <a:solidFill>
                  <a:schemeClr val="bg1"/>
                </a:solidFill>
                <a:latin typeface="游ゴシック" panose="020F0502020204030204"/>
                <a:ea typeface="游ゴシック" panose="020B0400000000000000" pitchFamily="50" charset="-128"/>
              </a:rPr>
              <a:t>Work</a:t>
            </a:r>
            <a:r>
              <a:rPr lang="ja-JP" altLang="en-US" sz="1600" b="1" kern="0" dirty="0">
                <a:solidFill>
                  <a:schemeClr val="bg1"/>
                </a:solidFill>
                <a:latin typeface="游ゴシック" panose="020F0502020204030204"/>
                <a:ea typeface="游ゴシック" panose="020B0400000000000000" pitchFamily="50" charset="-128"/>
              </a:rPr>
              <a:t>１：</a:t>
            </a:r>
            <a:endParaRPr lang="en-US" altLang="ja-JP" sz="1600" b="1" kern="0" dirty="0">
              <a:solidFill>
                <a:schemeClr val="bg1"/>
              </a:solidFill>
              <a:latin typeface="游ゴシック" panose="020F0502020204030204"/>
              <a:ea typeface="游ゴシック" panose="020B0400000000000000" pitchFamily="50" charset="-128"/>
            </a:endParaRPr>
          </a:p>
          <a:p>
            <a:pPr algn="ctr"/>
            <a:r>
              <a:rPr lang="ja-JP" altLang="en-US" sz="1600" b="1" kern="0" dirty="0">
                <a:solidFill>
                  <a:schemeClr val="bg1"/>
                </a:solidFill>
                <a:latin typeface="游ゴシック" panose="020F0502020204030204"/>
                <a:ea typeface="游ゴシック" panose="020B0400000000000000" pitchFamily="50" charset="-128"/>
              </a:rPr>
              <a:t>発散＆課題の整理（</a:t>
            </a:r>
            <a:r>
              <a:rPr lang="en-US" altLang="ja-JP" sz="1600" b="1" kern="0" dirty="0">
                <a:solidFill>
                  <a:schemeClr val="bg1"/>
                </a:solidFill>
                <a:latin typeface="游ゴシック" panose="020F0502020204030204"/>
                <a:ea typeface="游ゴシック" panose="020B0400000000000000" pitchFamily="50" charset="-128"/>
              </a:rPr>
              <a:t>30min)</a:t>
            </a:r>
            <a:endParaRPr lang="ja-JP" altLang="en-US" sz="1600" b="1" kern="0" dirty="0">
              <a:solidFill>
                <a:schemeClr val="bg1"/>
              </a:solidFill>
              <a:latin typeface="游ゴシック" panose="020F0502020204030204"/>
              <a:ea typeface="游ゴシック" panose="020B0400000000000000" pitchFamily="50" charset="-128"/>
            </a:endParaRPr>
          </a:p>
        </p:txBody>
      </p:sp>
      <p:sp>
        <p:nvSpPr>
          <p:cNvPr id="9" name="テキスト ボックス 8">
            <a:extLst>
              <a:ext uri="{FF2B5EF4-FFF2-40B4-BE49-F238E27FC236}">
                <a16:creationId xmlns:a16="http://schemas.microsoft.com/office/drawing/2014/main" id="{AFC44F41-390E-0BAF-7272-3A973FA1EAB7}"/>
              </a:ext>
            </a:extLst>
          </p:cNvPr>
          <p:cNvSpPr txBox="1"/>
          <p:nvPr/>
        </p:nvSpPr>
        <p:spPr>
          <a:xfrm>
            <a:off x="1893815" y="3099058"/>
            <a:ext cx="3053920" cy="1569660"/>
          </a:xfrm>
          <a:prstGeom prst="rect">
            <a:avLst/>
          </a:prstGeom>
          <a:noFill/>
        </p:spPr>
        <p:txBody>
          <a:bodyPr wrap="square">
            <a:spAutoFit/>
          </a:bodyPr>
          <a:lstStyle/>
          <a:p>
            <a:pPr algn="ctr"/>
            <a:r>
              <a:rPr lang="ja-JP" altLang="en-US" sz="1200" b="1" dirty="0">
                <a:solidFill>
                  <a:srgbClr val="70AD47">
                    <a:lumMod val="50000"/>
                  </a:srgbClr>
                </a:solidFill>
                <a:latin typeface="+mn-ea"/>
              </a:rPr>
              <a:t>普段の仕事で感じている</a:t>
            </a:r>
            <a:endParaRPr lang="en-US" altLang="ja-JP" sz="1200" b="1" dirty="0">
              <a:solidFill>
                <a:srgbClr val="70AD47">
                  <a:lumMod val="50000"/>
                </a:srgbClr>
              </a:solidFill>
              <a:latin typeface="+mn-ea"/>
            </a:endParaRPr>
          </a:p>
          <a:p>
            <a:pPr algn="ctr"/>
            <a:r>
              <a:rPr lang="ja-JP" altLang="en-US" sz="1200" b="1" dirty="0">
                <a:solidFill>
                  <a:srgbClr val="70AD47">
                    <a:lumMod val="50000"/>
                  </a:srgbClr>
                </a:solidFill>
                <a:latin typeface="+mn-ea"/>
              </a:rPr>
              <a:t>自社のダイバーシティ経営の</a:t>
            </a:r>
            <a:endParaRPr lang="en-US" altLang="ja-JP" sz="1200" b="1" dirty="0">
              <a:solidFill>
                <a:srgbClr val="70AD47">
                  <a:lumMod val="50000"/>
                </a:srgbClr>
              </a:solidFill>
              <a:latin typeface="+mn-ea"/>
            </a:endParaRPr>
          </a:p>
          <a:p>
            <a:pPr algn="ctr"/>
            <a:r>
              <a:rPr lang="ja-JP" altLang="en-US" sz="1200" b="1" dirty="0">
                <a:solidFill>
                  <a:srgbClr val="70AD47">
                    <a:lumMod val="50000"/>
                  </a:srgbClr>
                </a:solidFill>
                <a:latin typeface="+mn-ea"/>
              </a:rPr>
              <a:t>課題について</a:t>
            </a:r>
            <a:endParaRPr lang="en-US" altLang="ja-JP" sz="1200" b="1" dirty="0">
              <a:solidFill>
                <a:srgbClr val="70AD47">
                  <a:lumMod val="50000"/>
                </a:srgbClr>
              </a:solidFill>
              <a:latin typeface="+mn-ea"/>
            </a:endParaRPr>
          </a:p>
          <a:p>
            <a:pPr algn="ctr"/>
            <a:r>
              <a:rPr lang="ja-JP" altLang="en-US" sz="1200" b="1" dirty="0">
                <a:solidFill>
                  <a:srgbClr val="70AD47">
                    <a:lumMod val="50000"/>
                  </a:srgbClr>
                </a:solidFill>
                <a:latin typeface="+mn-ea"/>
              </a:rPr>
              <a:t>発散し合おう！</a:t>
            </a:r>
            <a:endParaRPr lang="en-US" altLang="ja-JP" sz="1200" b="1" dirty="0">
              <a:solidFill>
                <a:srgbClr val="70AD47">
                  <a:lumMod val="50000"/>
                </a:srgbClr>
              </a:solidFill>
              <a:latin typeface="+mn-ea"/>
            </a:endParaRPr>
          </a:p>
          <a:p>
            <a:pPr algn="ctr"/>
            <a:endParaRPr lang="en-US" altLang="ja-JP" sz="1200" b="1" dirty="0">
              <a:solidFill>
                <a:srgbClr val="70AD47">
                  <a:lumMod val="50000"/>
                </a:srgbClr>
              </a:solidFill>
              <a:latin typeface="+mn-ea"/>
            </a:endParaRPr>
          </a:p>
          <a:p>
            <a:pPr algn="ctr"/>
            <a:r>
              <a:rPr lang="ja-JP" altLang="en-US" sz="1200" b="1" dirty="0">
                <a:solidFill>
                  <a:srgbClr val="70AD47">
                    <a:lumMod val="50000"/>
                  </a:srgbClr>
                </a:solidFill>
                <a:latin typeface="+mn-ea"/>
              </a:rPr>
              <a:t>そして、出てきた課題や</a:t>
            </a:r>
            <a:br>
              <a:rPr lang="en-US" altLang="ja-JP" sz="1200" b="1" dirty="0">
                <a:solidFill>
                  <a:srgbClr val="70AD47">
                    <a:lumMod val="50000"/>
                  </a:srgbClr>
                </a:solidFill>
                <a:latin typeface="+mn-ea"/>
              </a:rPr>
            </a:br>
            <a:r>
              <a:rPr lang="ja-JP" altLang="en-US" sz="1200" b="1" dirty="0">
                <a:solidFill>
                  <a:srgbClr val="70AD47">
                    <a:lumMod val="50000"/>
                  </a:srgbClr>
                </a:solidFill>
                <a:latin typeface="+mn-ea"/>
              </a:rPr>
              <a:t>気づきをコンパスを</a:t>
            </a:r>
            <a:endParaRPr lang="en-US" altLang="ja-JP" sz="1200" b="1" dirty="0">
              <a:solidFill>
                <a:srgbClr val="70AD47">
                  <a:lumMod val="50000"/>
                </a:srgbClr>
              </a:solidFill>
              <a:latin typeface="+mn-ea"/>
            </a:endParaRPr>
          </a:p>
          <a:p>
            <a:pPr algn="ctr"/>
            <a:r>
              <a:rPr lang="ja-JP" altLang="en-US" sz="1200" b="1" dirty="0">
                <a:solidFill>
                  <a:srgbClr val="70AD47">
                    <a:lumMod val="50000"/>
                  </a:srgbClr>
                </a:solidFill>
                <a:latin typeface="+mn-ea"/>
              </a:rPr>
              <a:t>使って整理しよう！</a:t>
            </a:r>
            <a:endParaRPr lang="en-US" altLang="ja-JP" sz="1200" b="1" dirty="0">
              <a:solidFill>
                <a:srgbClr val="70AD47">
                  <a:lumMod val="50000"/>
                </a:srgbClr>
              </a:solidFill>
              <a:latin typeface="+mn-ea"/>
            </a:endParaRPr>
          </a:p>
        </p:txBody>
      </p:sp>
      <p:sp>
        <p:nvSpPr>
          <p:cNvPr id="10" name="テキスト ボックス 9">
            <a:extLst>
              <a:ext uri="{FF2B5EF4-FFF2-40B4-BE49-F238E27FC236}">
                <a16:creationId xmlns:a16="http://schemas.microsoft.com/office/drawing/2014/main" id="{CF41584E-08F7-6419-D058-294019275351}"/>
              </a:ext>
            </a:extLst>
          </p:cNvPr>
          <p:cNvSpPr txBox="1"/>
          <p:nvPr/>
        </p:nvSpPr>
        <p:spPr>
          <a:xfrm>
            <a:off x="4217282" y="3099058"/>
            <a:ext cx="3000060" cy="830997"/>
          </a:xfrm>
          <a:prstGeom prst="rect">
            <a:avLst/>
          </a:prstGeom>
          <a:noFill/>
        </p:spPr>
        <p:txBody>
          <a:bodyPr wrap="square">
            <a:spAutoFit/>
          </a:bodyPr>
          <a:lstStyle>
            <a:defPPr>
              <a:defRPr lang="ja-JP"/>
            </a:defPPr>
            <a:lvl1pPr algn="ctr">
              <a:defRPr sz="1400">
                <a:solidFill>
                  <a:srgbClr val="70AD47">
                    <a:lumMod val="50000"/>
                  </a:srgbClr>
                </a:solidFill>
                <a:latin typeface="游ゴシック Light" panose="020B0300000000000000" pitchFamily="50" charset="-128"/>
                <a:ea typeface="游ゴシック Light" panose="020B0300000000000000" pitchFamily="50" charset="-128"/>
              </a:defRPr>
            </a:lvl1pPr>
          </a:lstStyle>
          <a:p>
            <a:r>
              <a:rPr lang="ja-JP" altLang="en-US" sz="1200" b="1" dirty="0">
                <a:latin typeface="+mn-ea"/>
                <a:ea typeface="+mn-ea"/>
              </a:rPr>
              <a:t>出てきた課題の裏返しとなる</a:t>
            </a:r>
            <a:endParaRPr lang="en-US" altLang="ja-JP" sz="1200" b="1" dirty="0">
              <a:latin typeface="+mn-ea"/>
              <a:ea typeface="+mn-ea"/>
            </a:endParaRPr>
          </a:p>
          <a:p>
            <a:r>
              <a:rPr lang="ja-JP" altLang="en-US" sz="1200" b="1" dirty="0">
                <a:latin typeface="+mn-ea"/>
                <a:ea typeface="+mn-ea"/>
              </a:rPr>
              <a:t>自社の理想像を想像し</a:t>
            </a:r>
            <a:endParaRPr lang="en-US" altLang="ja-JP" sz="1200" b="1" dirty="0">
              <a:latin typeface="+mn-ea"/>
              <a:ea typeface="+mn-ea"/>
            </a:endParaRPr>
          </a:p>
          <a:p>
            <a:r>
              <a:rPr lang="ja-JP" altLang="en-US" sz="1200" b="1" dirty="0">
                <a:latin typeface="+mn-ea"/>
                <a:ea typeface="+mn-ea"/>
              </a:rPr>
              <a:t>実現に向けたアクション</a:t>
            </a:r>
            <a:endParaRPr lang="en-US" altLang="ja-JP" sz="1200" b="1" dirty="0">
              <a:latin typeface="+mn-ea"/>
              <a:ea typeface="+mn-ea"/>
            </a:endParaRPr>
          </a:p>
          <a:p>
            <a:r>
              <a:rPr lang="ja-JP" altLang="en-US" sz="1200" b="1" dirty="0">
                <a:latin typeface="+mn-ea"/>
                <a:ea typeface="+mn-ea"/>
              </a:rPr>
              <a:t>を出し合おう！</a:t>
            </a:r>
            <a:endParaRPr lang="en-US" altLang="ja-JP" sz="1200" b="1" dirty="0">
              <a:latin typeface="+mn-ea"/>
              <a:ea typeface="+mn-ea"/>
            </a:endParaRPr>
          </a:p>
        </p:txBody>
      </p:sp>
      <p:sp>
        <p:nvSpPr>
          <p:cNvPr id="11" name="テキスト ボックス 10">
            <a:extLst>
              <a:ext uri="{FF2B5EF4-FFF2-40B4-BE49-F238E27FC236}">
                <a16:creationId xmlns:a16="http://schemas.microsoft.com/office/drawing/2014/main" id="{76A02864-D948-BE48-EE3F-ECC6E938A774}"/>
              </a:ext>
            </a:extLst>
          </p:cNvPr>
          <p:cNvSpPr txBox="1"/>
          <p:nvPr/>
        </p:nvSpPr>
        <p:spPr>
          <a:xfrm>
            <a:off x="6458407" y="3099058"/>
            <a:ext cx="2952293" cy="1200329"/>
          </a:xfrm>
          <a:prstGeom prst="rect">
            <a:avLst/>
          </a:prstGeom>
          <a:noFill/>
        </p:spPr>
        <p:txBody>
          <a:bodyPr wrap="square">
            <a:spAutoFit/>
          </a:bodyPr>
          <a:lstStyle/>
          <a:p>
            <a:pPr algn="ctr"/>
            <a:r>
              <a:rPr lang="ja-JP" altLang="en-US" sz="1200" b="1" dirty="0">
                <a:solidFill>
                  <a:srgbClr val="70AD47">
                    <a:lumMod val="50000"/>
                  </a:srgbClr>
                </a:solidFill>
                <a:latin typeface="+mn-ea"/>
              </a:rPr>
              <a:t>自部門に持ち帰り、</a:t>
            </a:r>
            <a:endParaRPr lang="en-US" altLang="ja-JP" sz="1200" b="1" dirty="0">
              <a:solidFill>
                <a:srgbClr val="70AD47">
                  <a:lumMod val="50000"/>
                </a:srgbClr>
              </a:solidFill>
              <a:latin typeface="+mn-ea"/>
            </a:endParaRPr>
          </a:p>
          <a:p>
            <a:pPr algn="ctr"/>
            <a:r>
              <a:rPr lang="ja-JP" altLang="en-US" sz="1200" b="1" dirty="0">
                <a:solidFill>
                  <a:srgbClr val="70AD47">
                    <a:lumMod val="50000"/>
                  </a:srgbClr>
                </a:solidFill>
                <a:latin typeface="+mn-ea"/>
              </a:rPr>
              <a:t>自分ごととして</a:t>
            </a:r>
            <a:endParaRPr lang="en-US" altLang="ja-JP" sz="1200" b="1" dirty="0">
              <a:solidFill>
                <a:srgbClr val="70AD47">
                  <a:lumMod val="50000"/>
                </a:srgbClr>
              </a:solidFill>
              <a:latin typeface="+mn-ea"/>
            </a:endParaRPr>
          </a:p>
          <a:p>
            <a:pPr algn="ctr"/>
            <a:r>
              <a:rPr lang="ja-JP" altLang="en-US" sz="1200" b="1" dirty="0">
                <a:solidFill>
                  <a:srgbClr val="70AD47">
                    <a:lumMod val="50000"/>
                  </a:srgbClr>
                </a:solidFill>
                <a:latin typeface="+mn-ea"/>
              </a:rPr>
              <a:t>ダイバーシティ経営に関する</a:t>
            </a:r>
            <a:endParaRPr lang="en-US" altLang="ja-JP" sz="1200" b="1" dirty="0">
              <a:solidFill>
                <a:srgbClr val="70AD47">
                  <a:lumMod val="50000"/>
                </a:srgbClr>
              </a:solidFill>
              <a:latin typeface="+mn-ea"/>
            </a:endParaRPr>
          </a:p>
          <a:p>
            <a:pPr algn="ctr"/>
            <a:r>
              <a:rPr lang="ja-JP" altLang="en-US" sz="1200" b="1" dirty="0">
                <a:solidFill>
                  <a:srgbClr val="70AD47">
                    <a:lumMod val="50000"/>
                  </a:srgbClr>
                </a:solidFill>
                <a:latin typeface="+mn-ea"/>
              </a:rPr>
              <a:t>取組を進めるための</a:t>
            </a:r>
          </a:p>
          <a:p>
            <a:pPr algn="ctr"/>
            <a:r>
              <a:rPr lang="ja-JP" altLang="en-US" sz="1200" b="1" dirty="0">
                <a:solidFill>
                  <a:srgbClr val="70AD47">
                    <a:lumMod val="50000"/>
                  </a:srgbClr>
                </a:solidFill>
                <a:latin typeface="+mn-ea"/>
              </a:rPr>
              <a:t>具体的なアクションを考えて、</a:t>
            </a:r>
            <a:endParaRPr lang="en-US" altLang="ja-JP" sz="1200" b="1" dirty="0">
              <a:solidFill>
                <a:srgbClr val="70AD47">
                  <a:lumMod val="50000"/>
                </a:srgbClr>
              </a:solidFill>
              <a:latin typeface="+mn-ea"/>
            </a:endParaRPr>
          </a:p>
          <a:p>
            <a:pPr algn="ctr"/>
            <a:r>
              <a:rPr lang="ja-JP" altLang="en-US" sz="1200" b="1" dirty="0">
                <a:solidFill>
                  <a:srgbClr val="70AD47">
                    <a:lumMod val="50000"/>
                  </a:srgbClr>
                </a:solidFill>
                <a:latin typeface="+mn-ea"/>
              </a:rPr>
              <a:t>みんなに宣言しよう！</a:t>
            </a:r>
            <a:endParaRPr lang="en-US" altLang="ja-JP" sz="1200" b="1" dirty="0">
              <a:solidFill>
                <a:srgbClr val="70AD47">
                  <a:lumMod val="50000"/>
                </a:srgbClr>
              </a:solidFill>
              <a:latin typeface="+mn-ea"/>
            </a:endParaRPr>
          </a:p>
        </p:txBody>
      </p:sp>
      <p:pic>
        <p:nvPicPr>
          <p:cNvPr id="12" name="図 11">
            <a:extLst>
              <a:ext uri="{FF2B5EF4-FFF2-40B4-BE49-F238E27FC236}">
                <a16:creationId xmlns:a16="http://schemas.microsoft.com/office/drawing/2014/main" id="{514E38C2-AC92-6DA5-9A29-4D83764F2915}"/>
              </a:ext>
            </a:extLst>
          </p:cNvPr>
          <p:cNvPicPr>
            <a:picLocks noChangeAspect="1"/>
          </p:cNvPicPr>
          <p:nvPr/>
        </p:nvPicPr>
        <p:blipFill>
          <a:blip r:embed="rId3"/>
          <a:stretch>
            <a:fillRect/>
          </a:stretch>
        </p:blipFill>
        <p:spPr>
          <a:xfrm>
            <a:off x="2385933" y="4746474"/>
            <a:ext cx="2051996" cy="768596"/>
          </a:xfrm>
          <a:prstGeom prst="rect">
            <a:avLst/>
          </a:prstGeom>
        </p:spPr>
      </p:pic>
      <p:pic>
        <p:nvPicPr>
          <p:cNvPr id="14" name="図 13">
            <a:extLst>
              <a:ext uri="{FF2B5EF4-FFF2-40B4-BE49-F238E27FC236}">
                <a16:creationId xmlns:a16="http://schemas.microsoft.com/office/drawing/2014/main" id="{324A0923-AD5A-CD4F-8CA3-4548B50D45A5}"/>
              </a:ext>
            </a:extLst>
          </p:cNvPr>
          <p:cNvPicPr>
            <a:picLocks noChangeAspect="1"/>
          </p:cNvPicPr>
          <p:nvPr/>
        </p:nvPicPr>
        <p:blipFill>
          <a:blip r:embed="rId4"/>
          <a:stretch>
            <a:fillRect/>
          </a:stretch>
        </p:blipFill>
        <p:spPr>
          <a:xfrm>
            <a:off x="5124225" y="4428296"/>
            <a:ext cx="1168343" cy="850240"/>
          </a:xfrm>
          <a:prstGeom prst="rect">
            <a:avLst/>
          </a:prstGeom>
        </p:spPr>
      </p:pic>
      <p:sp>
        <p:nvSpPr>
          <p:cNvPr id="16" name="矢印: 五方向 15">
            <a:extLst>
              <a:ext uri="{FF2B5EF4-FFF2-40B4-BE49-F238E27FC236}">
                <a16:creationId xmlns:a16="http://schemas.microsoft.com/office/drawing/2014/main" id="{CBFC6C07-B661-A2DD-4016-C8CAB1DBA59D}"/>
              </a:ext>
            </a:extLst>
          </p:cNvPr>
          <p:cNvSpPr/>
          <p:nvPr/>
        </p:nvSpPr>
        <p:spPr>
          <a:xfrm>
            <a:off x="4638758" y="1778000"/>
            <a:ext cx="2261947" cy="1197036"/>
          </a:xfrm>
          <a:prstGeom prst="homePlate">
            <a:avLst>
              <a:gd name="adj" fmla="val 21295"/>
            </a:avLst>
          </a:prstGeom>
          <a:solidFill>
            <a:srgbClr val="4A9478"/>
          </a:solidFill>
        </p:spPr>
        <p:txBody>
          <a:bodyPr wrap="square" rtlCol="0" anchor="ctr" anchorCtr="0">
            <a:noAutofit/>
          </a:bodyPr>
          <a:lstStyle/>
          <a:p>
            <a:pPr algn="ctr"/>
            <a:r>
              <a:rPr lang="en-US" altLang="ja-JP" sz="1600" b="1" kern="0" dirty="0">
                <a:solidFill>
                  <a:schemeClr val="bg1"/>
                </a:solidFill>
                <a:latin typeface="游ゴシック" panose="020F0502020204030204"/>
                <a:ea typeface="游ゴシック" panose="020B0400000000000000" pitchFamily="50" charset="-128"/>
              </a:rPr>
              <a:t>Work</a:t>
            </a:r>
            <a:r>
              <a:rPr lang="ja-JP" altLang="en-US" sz="1600" b="1" kern="0" dirty="0">
                <a:solidFill>
                  <a:schemeClr val="bg1"/>
                </a:solidFill>
                <a:latin typeface="游ゴシック" panose="020F0502020204030204"/>
                <a:ea typeface="游ゴシック" panose="020B0400000000000000" pitchFamily="50" charset="-128"/>
              </a:rPr>
              <a:t>２：</a:t>
            </a:r>
            <a:endParaRPr lang="en-US" altLang="ja-JP" sz="1600" b="1" kern="0" dirty="0">
              <a:solidFill>
                <a:schemeClr val="bg1"/>
              </a:solidFill>
              <a:latin typeface="游ゴシック" panose="020F0502020204030204"/>
              <a:ea typeface="游ゴシック" panose="020B0400000000000000" pitchFamily="50" charset="-128"/>
            </a:endParaRPr>
          </a:p>
          <a:p>
            <a:pPr algn="ctr"/>
            <a:r>
              <a:rPr lang="en-US" altLang="ja-JP" sz="1600" b="1" kern="0" dirty="0">
                <a:solidFill>
                  <a:schemeClr val="bg1"/>
                </a:solidFill>
                <a:latin typeface="游ゴシック" panose="020F0502020204030204"/>
                <a:ea typeface="游ゴシック" panose="020B0400000000000000" pitchFamily="50" charset="-128"/>
              </a:rPr>
              <a:t> Positive</a:t>
            </a:r>
            <a:r>
              <a:rPr lang="ja-JP" altLang="en-US" sz="1600" b="1" kern="0" dirty="0">
                <a:solidFill>
                  <a:schemeClr val="bg1"/>
                </a:solidFill>
                <a:latin typeface="游ゴシック" panose="020F0502020204030204"/>
                <a:ea typeface="游ゴシック" panose="020B0400000000000000" pitchFamily="50" charset="-128"/>
              </a:rPr>
              <a:t>な</a:t>
            </a:r>
            <a:endParaRPr lang="en-US" altLang="ja-JP" sz="1600" b="1" kern="0" dirty="0">
              <a:solidFill>
                <a:schemeClr val="bg1"/>
              </a:solidFill>
              <a:latin typeface="游ゴシック" panose="020F0502020204030204"/>
              <a:ea typeface="游ゴシック" panose="020B0400000000000000" pitchFamily="50" charset="-128"/>
            </a:endParaRPr>
          </a:p>
          <a:p>
            <a:pPr algn="ctr"/>
            <a:r>
              <a:rPr lang="ja-JP" altLang="en-US" sz="1600" b="1" kern="0" dirty="0">
                <a:solidFill>
                  <a:schemeClr val="bg1"/>
                </a:solidFill>
                <a:latin typeface="游ゴシック" panose="020F0502020204030204"/>
                <a:ea typeface="游ゴシック" panose="020B0400000000000000" pitchFamily="50" charset="-128"/>
              </a:rPr>
              <a:t>“理想ブレスト” </a:t>
            </a:r>
            <a:br>
              <a:rPr lang="en-US" altLang="ja-JP" sz="1600" b="1" kern="0" dirty="0">
                <a:solidFill>
                  <a:schemeClr val="bg1"/>
                </a:solidFill>
                <a:latin typeface="游ゴシック" panose="020F0502020204030204"/>
                <a:ea typeface="游ゴシック" panose="020B0400000000000000" pitchFamily="50" charset="-128"/>
              </a:rPr>
            </a:br>
            <a:r>
              <a:rPr lang="ja-JP" altLang="en-US" sz="1600" b="1" kern="0" dirty="0">
                <a:solidFill>
                  <a:schemeClr val="bg1"/>
                </a:solidFill>
                <a:latin typeface="游ゴシック" panose="020F0502020204030204"/>
                <a:ea typeface="游ゴシック" panose="020B0400000000000000" pitchFamily="50" charset="-128"/>
              </a:rPr>
              <a:t>（</a:t>
            </a:r>
            <a:r>
              <a:rPr lang="en-US" altLang="ja-JP" sz="1600" b="1" kern="0" dirty="0">
                <a:solidFill>
                  <a:schemeClr val="bg1"/>
                </a:solidFill>
                <a:latin typeface="游ゴシック" panose="020F0502020204030204"/>
                <a:ea typeface="游ゴシック" panose="020B0400000000000000" pitchFamily="50" charset="-128"/>
              </a:rPr>
              <a:t>35min)</a:t>
            </a:r>
            <a:endParaRPr lang="ja-JP" altLang="en-US" sz="1600" b="1" kern="0" dirty="0">
              <a:solidFill>
                <a:schemeClr val="bg1"/>
              </a:solidFill>
              <a:latin typeface="游ゴシック" panose="020F0502020204030204"/>
              <a:ea typeface="游ゴシック" panose="020B0400000000000000" pitchFamily="50" charset="-128"/>
            </a:endParaRPr>
          </a:p>
        </p:txBody>
      </p:sp>
      <p:sp>
        <p:nvSpPr>
          <p:cNvPr id="17" name="矢印: 五方向 16">
            <a:extLst>
              <a:ext uri="{FF2B5EF4-FFF2-40B4-BE49-F238E27FC236}">
                <a16:creationId xmlns:a16="http://schemas.microsoft.com/office/drawing/2014/main" id="{262B4C4D-AA25-B71A-B227-CC4FD616F4AB}"/>
              </a:ext>
            </a:extLst>
          </p:cNvPr>
          <p:cNvSpPr/>
          <p:nvPr/>
        </p:nvSpPr>
        <p:spPr>
          <a:xfrm>
            <a:off x="6882053" y="1778000"/>
            <a:ext cx="2261947" cy="1197036"/>
          </a:xfrm>
          <a:prstGeom prst="homePlate">
            <a:avLst>
              <a:gd name="adj" fmla="val 21295"/>
            </a:avLst>
          </a:prstGeom>
          <a:solidFill>
            <a:srgbClr val="4A9478"/>
          </a:solidFill>
        </p:spPr>
        <p:txBody>
          <a:bodyPr wrap="square" rtlCol="0" anchor="ctr" anchorCtr="0">
            <a:noAutofit/>
          </a:bodyPr>
          <a:lstStyle/>
          <a:p>
            <a:pPr algn="ctr"/>
            <a:r>
              <a:rPr lang="en-US" altLang="ja-JP" sz="1600" b="1" kern="0" dirty="0">
                <a:solidFill>
                  <a:schemeClr val="bg1"/>
                </a:solidFill>
                <a:latin typeface="游ゴシック" panose="020F0502020204030204"/>
                <a:ea typeface="游ゴシック" panose="020B0400000000000000" pitchFamily="50" charset="-128"/>
              </a:rPr>
              <a:t>Work</a:t>
            </a:r>
            <a:r>
              <a:rPr lang="ja-JP" altLang="en-US" sz="1600" b="1" kern="0" dirty="0">
                <a:solidFill>
                  <a:schemeClr val="bg1"/>
                </a:solidFill>
                <a:latin typeface="游ゴシック" panose="020F0502020204030204"/>
                <a:ea typeface="游ゴシック" panose="020B0400000000000000" pitchFamily="50" charset="-128"/>
              </a:rPr>
              <a:t>３：</a:t>
            </a:r>
            <a:endParaRPr lang="en-US" altLang="ja-JP" sz="1600" b="1" kern="0" dirty="0">
              <a:solidFill>
                <a:schemeClr val="bg1"/>
              </a:solidFill>
              <a:latin typeface="游ゴシック" panose="020F0502020204030204"/>
              <a:ea typeface="游ゴシック" panose="020B0400000000000000" pitchFamily="50" charset="-128"/>
            </a:endParaRPr>
          </a:p>
          <a:p>
            <a:pPr algn="ctr"/>
            <a:r>
              <a:rPr lang="ja-JP" altLang="en-US" sz="1600" b="1" kern="0" dirty="0">
                <a:solidFill>
                  <a:schemeClr val="bg1"/>
                </a:solidFill>
                <a:latin typeface="游ゴシック" panose="020F0502020204030204"/>
                <a:ea typeface="游ゴシック" panose="020B0400000000000000" pitchFamily="50" charset="-128"/>
              </a:rPr>
              <a:t>まとめ＆明日からの</a:t>
            </a:r>
            <a:br>
              <a:rPr lang="en-US" altLang="ja-JP" sz="1600" b="1" kern="0" dirty="0">
                <a:solidFill>
                  <a:schemeClr val="bg1"/>
                </a:solidFill>
                <a:latin typeface="游ゴシック" panose="020F0502020204030204"/>
                <a:ea typeface="游ゴシック" panose="020B0400000000000000" pitchFamily="50" charset="-128"/>
              </a:rPr>
            </a:br>
            <a:r>
              <a:rPr lang="ja-JP" altLang="en-US" sz="1600" b="1" kern="0" dirty="0">
                <a:solidFill>
                  <a:schemeClr val="bg1"/>
                </a:solidFill>
                <a:latin typeface="游ゴシック" panose="020F0502020204030204"/>
                <a:ea typeface="游ゴシック" panose="020B0400000000000000" pitchFamily="50" charset="-128"/>
              </a:rPr>
              <a:t>アクション宣言</a:t>
            </a:r>
            <a:br>
              <a:rPr lang="en-US" altLang="ja-JP" sz="1600" b="1" kern="0" dirty="0">
                <a:solidFill>
                  <a:schemeClr val="bg1"/>
                </a:solidFill>
                <a:latin typeface="游ゴシック" panose="020F0502020204030204"/>
                <a:ea typeface="游ゴシック" panose="020B0400000000000000" pitchFamily="50" charset="-128"/>
              </a:rPr>
            </a:br>
            <a:r>
              <a:rPr lang="ja-JP" altLang="en-US" sz="1600" b="1" kern="0" dirty="0">
                <a:solidFill>
                  <a:schemeClr val="bg1"/>
                </a:solidFill>
                <a:latin typeface="游ゴシック" panose="020F0502020204030204"/>
                <a:ea typeface="游ゴシック" panose="020B0400000000000000" pitchFamily="50" charset="-128"/>
              </a:rPr>
              <a:t> （</a:t>
            </a:r>
            <a:r>
              <a:rPr lang="en-US" altLang="ja-JP" sz="1600" b="1" kern="0" dirty="0">
                <a:solidFill>
                  <a:schemeClr val="bg1"/>
                </a:solidFill>
                <a:latin typeface="游ゴシック" panose="020F0502020204030204"/>
                <a:ea typeface="游ゴシック" panose="020B0400000000000000" pitchFamily="50" charset="-128"/>
              </a:rPr>
              <a:t>35min)</a:t>
            </a:r>
            <a:endParaRPr lang="ja-JP" altLang="en-US" sz="1600" b="1" kern="0" dirty="0">
              <a:solidFill>
                <a:schemeClr val="bg1"/>
              </a:solidFill>
              <a:latin typeface="游ゴシック" panose="020F0502020204030204"/>
              <a:ea typeface="游ゴシック" panose="020B0400000000000000" pitchFamily="50" charset="-128"/>
            </a:endParaRPr>
          </a:p>
        </p:txBody>
      </p:sp>
      <p:sp>
        <p:nvSpPr>
          <p:cNvPr id="18" name="矢印: 五方向 17">
            <a:extLst>
              <a:ext uri="{FF2B5EF4-FFF2-40B4-BE49-F238E27FC236}">
                <a16:creationId xmlns:a16="http://schemas.microsoft.com/office/drawing/2014/main" id="{83D74974-7A1F-39D5-549F-21142E702815}"/>
              </a:ext>
            </a:extLst>
          </p:cNvPr>
          <p:cNvSpPr/>
          <p:nvPr/>
        </p:nvSpPr>
        <p:spPr>
          <a:xfrm>
            <a:off x="0" y="1778000"/>
            <a:ext cx="2377317" cy="1197036"/>
          </a:xfrm>
          <a:prstGeom prst="homePlate">
            <a:avLst>
              <a:gd name="adj" fmla="val 21295"/>
            </a:avLst>
          </a:prstGeom>
          <a:solidFill>
            <a:srgbClr val="EBE3D6"/>
          </a:solidFill>
        </p:spPr>
        <p:txBody>
          <a:bodyPr wrap="square" rtlCol="0" anchor="ctr" anchorCtr="0">
            <a:noAutofit/>
          </a:bodyPr>
          <a:lstStyle/>
          <a:p>
            <a:pPr algn="ctr"/>
            <a:r>
              <a:rPr lang="en-US" altLang="ja-JP" sz="1600" b="1" kern="0" dirty="0">
                <a:latin typeface="游ゴシック" panose="020F0502020204030204"/>
                <a:ea typeface="游ゴシック" panose="020B0400000000000000" pitchFamily="50" charset="-128"/>
              </a:rPr>
              <a:t>Work0</a:t>
            </a:r>
            <a:r>
              <a:rPr lang="ja-JP" altLang="en-US" sz="1600" b="1" kern="0" dirty="0">
                <a:latin typeface="游ゴシック" panose="020F0502020204030204"/>
                <a:ea typeface="游ゴシック" panose="020B0400000000000000" pitchFamily="50" charset="-128"/>
              </a:rPr>
              <a:t>：</a:t>
            </a:r>
            <a:endParaRPr lang="en-US" altLang="ja-JP" sz="1600" b="1" kern="0" dirty="0">
              <a:latin typeface="游ゴシック" panose="020F0502020204030204"/>
              <a:ea typeface="游ゴシック" panose="020B0400000000000000" pitchFamily="50" charset="-128"/>
            </a:endParaRPr>
          </a:p>
          <a:p>
            <a:pPr algn="ctr"/>
            <a:r>
              <a:rPr lang="ja-JP" altLang="en-US" sz="1600" b="1" kern="0" dirty="0">
                <a:latin typeface="游ゴシック" panose="020F0502020204030204"/>
                <a:ea typeface="游ゴシック" panose="020B0400000000000000" pitchFamily="50" charset="-128"/>
              </a:rPr>
              <a:t>はじめに</a:t>
            </a:r>
            <a:endParaRPr lang="en-US" altLang="ja-JP" sz="1600" b="1" kern="0" dirty="0">
              <a:latin typeface="游ゴシック" panose="020F0502020204030204"/>
              <a:ea typeface="游ゴシック" panose="020B0400000000000000" pitchFamily="50" charset="-128"/>
            </a:endParaRPr>
          </a:p>
          <a:p>
            <a:pPr algn="ctr"/>
            <a:r>
              <a:rPr lang="ja-JP" altLang="en-US" sz="1200" b="1" kern="0" dirty="0">
                <a:latin typeface="游ゴシック" panose="020F0502020204030204"/>
                <a:ea typeface="游ゴシック" panose="020B0400000000000000" pitchFamily="50" charset="-128"/>
              </a:rPr>
              <a:t>概要説明・アイスブレイク</a:t>
            </a:r>
            <a:r>
              <a:rPr lang="ja-JP" altLang="en-US" sz="1600" b="1" kern="0" dirty="0">
                <a:latin typeface="游ゴシック" panose="020F0502020204030204"/>
                <a:ea typeface="游ゴシック" panose="020B0400000000000000" pitchFamily="50" charset="-128"/>
              </a:rPr>
              <a:t>（</a:t>
            </a:r>
            <a:r>
              <a:rPr lang="en-US" altLang="ja-JP" sz="1600" b="1" kern="0" dirty="0">
                <a:latin typeface="游ゴシック" panose="020F0502020204030204"/>
                <a:ea typeface="游ゴシック" panose="020B0400000000000000" pitchFamily="50" charset="-128"/>
              </a:rPr>
              <a:t>20min)</a:t>
            </a:r>
            <a:endParaRPr lang="ja-JP" altLang="en-US" sz="1600" b="1" kern="0" dirty="0">
              <a:latin typeface="游ゴシック" panose="020F0502020204030204"/>
              <a:ea typeface="游ゴシック" panose="020B0400000000000000" pitchFamily="50" charset="-128"/>
            </a:endParaRPr>
          </a:p>
        </p:txBody>
      </p:sp>
      <p:sp>
        <p:nvSpPr>
          <p:cNvPr id="19" name="テキスト ボックス 18">
            <a:extLst>
              <a:ext uri="{FF2B5EF4-FFF2-40B4-BE49-F238E27FC236}">
                <a16:creationId xmlns:a16="http://schemas.microsoft.com/office/drawing/2014/main" id="{779C831D-9EB3-A7FA-9802-DAED09421C17}"/>
              </a:ext>
            </a:extLst>
          </p:cNvPr>
          <p:cNvSpPr txBox="1"/>
          <p:nvPr/>
        </p:nvSpPr>
        <p:spPr>
          <a:xfrm>
            <a:off x="-347310" y="3099058"/>
            <a:ext cx="3053920" cy="1015663"/>
          </a:xfrm>
          <a:prstGeom prst="rect">
            <a:avLst/>
          </a:prstGeom>
          <a:noFill/>
        </p:spPr>
        <p:txBody>
          <a:bodyPr wrap="square">
            <a:spAutoFit/>
          </a:bodyPr>
          <a:lstStyle/>
          <a:p>
            <a:pPr algn="ctr"/>
            <a:r>
              <a:rPr lang="ja-JP" altLang="en-US" sz="1200" b="1" dirty="0">
                <a:solidFill>
                  <a:srgbClr val="70AD47">
                    <a:lumMod val="50000"/>
                  </a:srgbClr>
                </a:solidFill>
                <a:latin typeface="+mn-ea"/>
              </a:rPr>
              <a:t>ワークショップの目的を理解し</a:t>
            </a:r>
            <a:endParaRPr lang="en-US" altLang="ja-JP" sz="1200" b="1" dirty="0">
              <a:solidFill>
                <a:srgbClr val="70AD47">
                  <a:lumMod val="50000"/>
                </a:srgbClr>
              </a:solidFill>
              <a:latin typeface="+mn-ea"/>
            </a:endParaRPr>
          </a:p>
          <a:p>
            <a:pPr algn="ctr"/>
            <a:r>
              <a:rPr lang="ja-JP" altLang="en-US" sz="1200" b="1" dirty="0">
                <a:solidFill>
                  <a:srgbClr val="70AD47">
                    <a:lumMod val="50000"/>
                  </a:srgbClr>
                </a:solidFill>
                <a:latin typeface="+mn-ea"/>
              </a:rPr>
              <a:t>共創スタイルで</a:t>
            </a:r>
            <a:endParaRPr lang="en-US" altLang="ja-JP" sz="1200" b="1" dirty="0">
              <a:solidFill>
                <a:srgbClr val="70AD47">
                  <a:lumMod val="50000"/>
                </a:srgbClr>
              </a:solidFill>
              <a:latin typeface="+mn-ea"/>
            </a:endParaRPr>
          </a:p>
          <a:p>
            <a:pPr algn="ctr"/>
            <a:r>
              <a:rPr lang="ja-JP" altLang="en-US" sz="1200" b="1" dirty="0">
                <a:solidFill>
                  <a:srgbClr val="70AD47">
                    <a:lumMod val="50000"/>
                  </a:srgbClr>
                </a:solidFill>
                <a:latin typeface="+mn-ea"/>
              </a:rPr>
              <a:t>議論を進めるルールをシェア！</a:t>
            </a:r>
            <a:endParaRPr lang="en-US" altLang="ja-JP" sz="1200" b="1" dirty="0">
              <a:solidFill>
                <a:srgbClr val="70AD47">
                  <a:lumMod val="50000"/>
                </a:srgbClr>
              </a:solidFill>
              <a:latin typeface="+mn-ea"/>
            </a:endParaRPr>
          </a:p>
          <a:p>
            <a:pPr algn="ctr"/>
            <a:r>
              <a:rPr lang="ja-JP" altLang="en-US" sz="1200" b="1" dirty="0">
                <a:solidFill>
                  <a:srgbClr val="70AD47">
                    <a:lumMod val="50000"/>
                  </a:srgbClr>
                </a:solidFill>
                <a:latin typeface="+mn-ea"/>
              </a:rPr>
              <a:t>一緒に議論する</a:t>
            </a:r>
            <a:endParaRPr lang="en-US" altLang="ja-JP" sz="1200" b="1" dirty="0">
              <a:solidFill>
                <a:srgbClr val="70AD47">
                  <a:lumMod val="50000"/>
                </a:srgbClr>
              </a:solidFill>
              <a:latin typeface="+mn-ea"/>
            </a:endParaRPr>
          </a:p>
          <a:p>
            <a:pPr algn="ctr"/>
            <a:r>
              <a:rPr lang="ja-JP" altLang="en-US" sz="1200" b="1" dirty="0">
                <a:solidFill>
                  <a:srgbClr val="70AD47">
                    <a:lumMod val="50000"/>
                  </a:srgbClr>
                </a:solidFill>
                <a:latin typeface="+mn-ea"/>
              </a:rPr>
              <a:t>メンバーの人となりを知ろう！</a:t>
            </a:r>
            <a:endParaRPr lang="en-US" altLang="ja-JP" sz="1200" b="1" dirty="0">
              <a:solidFill>
                <a:srgbClr val="70AD47">
                  <a:lumMod val="50000"/>
                </a:srgbClr>
              </a:solidFill>
              <a:latin typeface="+mn-ea"/>
            </a:endParaRPr>
          </a:p>
        </p:txBody>
      </p:sp>
      <p:pic>
        <p:nvPicPr>
          <p:cNvPr id="6" name="グラフィックス 5" descr="アイデアが浮かんだ人 枠線">
            <a:extLst>
              <a:ext uri="{FF2B5EF4-FFF2-40B4-BE49-F238E27FC236}">
                <a16:creationId xmlns:a16="http://schemas.microsoft.com/office/drawing/2014/main" id="{AF15E6B2-A4F0-E005-3ACC-B71A7AB1470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852804" y="4821336"/>
            <a:ext cx="914400" cy="914400"/>
          </a:xfrm>
          <a:prstGeom prst="rect">
            <a:avLst/>
          </a:prstGeom>
        </p:spPr>
      </p:pic>
      <p:pic>
        <p:nvPicPr>
          <p:cNvPr id="23" name="図 22">
            <a:extLst>
              <a:ext uri="{FF2B5EF4-FFF2-40B4-BE49-F238E27FC236}">
                <a16:creationId xmlns:a16="http://schemas.microsoft.com/office/drawing/2014/main" id="{9B346A48-1E39-3EFC-8521-140FDFA73012}"/>
              </a:ext>
            </a:extLst>
          </p:cNvPr>
          <p:cNvPicPr>
            <a:picLocks noChangeAspect="1"/>
          </p:cNvPicPr>
          <p:nvPr/>
        </p:nvPicPr>
        <p:blipFill>
          <a:blip r:embed="rId4"/>
          <a:stretch>
            <a:fillRect/>
          </a:stretch>
        </p:blipFill>
        <p:spPr>
          <a:xfrm>
            <a:off x="7566969" y="4487788"/>
            <a:ext cx="1168343" cy="850240"/>
          </a:xfrm>
          <a:prstGeom prst="rect">
            <a:avLst/>
          </a:prstGeom>
        </p:spPr>
      </p:pic>
      <p:pic>
        <p:nvPicPr>
          <p:cNvPr id="25" name="グラフィックス 24" descr="チャット 枠線">
            <a:extLst>
              <a:ext uri="{FF2B5EF4-FFF2-40B4-BE49-F238E27FC236}">
                <a16:creationId xmlns:a16="http://schemas.microsoft.com/office/drawing/2014/main" id="{98992580-108A-669B-CCC6-F116F9057218}"/>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312531" y="5130772"/>
            <a:ext cx="914400" cy="914400"/>
          </a:xfrm>
          <a:prstGeom prst="rect">
            <a:avLst/>
          </a:prstGeom>
        </p:spPr>
      </p:pic>
      <p:pic>
        <p:nvPicPr>
          <p:cNvPr id="27" name="グラフィックス 26" descr="ユーザー 枠線">
            <a:extLst>
              <a:ext uri="{FF2B5EF4-FFF2-40B4-BE49-F238E27FC236}">
                <a16:creationId xmlns:a16="http://schemas.microsoft.com/office/drawing/2014/main" id="{9ABC5A4E-5F44-4F65-B62E-33C2E02C49E4}"/>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312531" y="5663570"/>
            <a:ext cx="914400" cy="914400"/>
          </a:xfrm>
          <a:prstGeom prst="rect">
            <a:avLst/>
          </a:prstGeom>
        </p:spPr>
      </p:pic>
      <p:sp>
        <p:nvSpPr>
          <p:cNvPr id="3" name="テキスト ボックス 2">
            <a:extLst>
              <a:ext uri="{FF2B5EF4-FFF2-40B4-BE49-F238E27FC236}">
                <a16:creationId xmlns:a16="http://schemas.microsoft.com/office/drawing/2014/main" id="{84CDFFB1-5D4E-6152-AF83-AC33711C08C3}"/>
              </a:ext>
            </a:extLst>
          </p:cNvPr>
          <p:cNvSpPr txBox="1"/>
          <p:nvPr/>
        </p:nvSpPr>
        <p:spPr>
          <a:xfrm>
            <a:off x="6962572" y="131483"/>
            <a:ext cx="2181428" cy="369332"/>
          </a:xfrm>
          <a:prstGeom prst="rect">
            <a:avLst/>
          </a:prstGeom>
          <a:noFill/>
        </p:spPr>
        <p:txBody>
          <a:bodyPr wrap="square">
            <a:spAutoFit/>
          </a:bodyPr>
          <a:lstStyle/>
          <a:p>
            <a:r>
              <a:rPr lang="en-US" altLang="ja-JP" sz="1800" b="1" dirty="0">
                <a:solidFill>
                  <a:srgbClr val="000000"/>
                </a:solidFill>
                <a:highlight>
                  <a:srgbClr val="FFCC00"/>
                </a:highlight>
                <a:latin typeface="游ゴシック"/>
                <a:ea typeface="游ゴシック"/>
              </a:rPr>
              <a:t>B:DEI</a:t>
            </a:r>
            <a:r>
              <a:rPr lang="ja-JP" altLang="en-US" sz="1800" b="1" dirty="0">
                <a:solidFill>
                  <a:srgbClr val="000000"/>
                </a:solidFill>
                <a:highlight>
                  <a:srgbClr val="FFCC00"/>
                </a:highlight>
                <a:latin typeface="游ゴシック"/>
                <a:ea typeface="游ゴシック"/>
              </a:rPr>
              <a:t>講義なし</a:t>
            </a:r>
            <a:r>
              <a:rPr lang="en-US" altLang="ja-JP" sz="1800" b="1" dirty="0">
                <a:solidFill>
                  <a:srgbClr val="000000"/>
                </a:solidFill>
                <a:highlight>
                  <a:srgbClr val="FFCC00"/>
                </a:highlight>
                <a:latin typeface="游ゴシック"/>
                <a:ea typeface="游ゴシック"/>
              </a:rPr>
              <a:t>Ver</a:t>
            </a:r>
            <a:r>
              <a:rPr lang="en-US" altLang="ja-JP" sz="1800" dirty="0">
                <a:solidFill>
                  <a:srgbClr val="000000"/>
                </a:solidFill>
                <a:highlight>
                  <a:srgbClr val="FFCC00"/>
                </a:highlight>
                <a:latin typeface="游ゴシック"/>
                <a:ea typeface="游ゴシック"/>
              </a:rPr>
              <a:t>.</a:t>
            </a:r>
            <a:endParaRPr lang="ja-JP" altLang="en-US" dirty="0">
              <a:highlight>
                <a:srgbClr val="FFCC00"/>
              </a:highlight>
            </a:endParaRPr>
          </a:p>
        </p:txBody>
      </p:sp>
      <p:grpSp>
        <p:nvGrpSpPr>
          <p:cNvPr id="4" name="グループ化 3">
            <a:extLst>
              <a:ext uri="{FF2B5EF4-FFF2-40B4-BE49-F238E27FC236}">
                <a16:creationId xmlns:a16="http://schemas.microsoft.com/office/drawing/2014/main" id="{E0B081C8-7260-13E3-E463-EBFC1FC2DF76}"/>
              </a:ext>
            </a:extLst>
          </p:cNvPr>
          <p:cNvGrpSpPr/>
          <p:nvPr/>
        </p:nvGrpSpPr>
        <p:grpSpPr>
          <a:xfrm>
            <a:off x="79065" y="4267309"/>
            <a:ext cx="2165427" cy="2066918"/>
            <a:chOff x="79065" y="4267309"/>
            <a:chExt cx="2165427" cy="2066918"/>
          </a:xfrm>
        </p:grpSpPr>
        <p:pic>
          <p:nvPicPr>
            <p:cNvPr id="7" name="グラフィックス 6" descr="コメント: 火 枠線">
              <a:extLst>
                <a:ext uri="{FF2B5EF4-FFF2-40B4-BE49-F238E27FC236}">
                  <a16:creationId xmlns:a16="http://schemas.microsoft.com/office/drawing/2014/main" id="{97C453E7-A3C3-0AC9-EEB6-371533E61010}"/>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79065" y="4267309"/>
              <a:ext cx="914400" cy="914400"/>
            </a:xfrm>
            <a:prstGeom prst="rect">
              <a:avLst/>
            </a:prstGeom>
          </p:spPr>
        </p:pic>
        <p:pic>
          <p:nvPicPr>
            <p:cNvPr id="15" name="グラフィックス 14" descr="コメント: ハート 枠線">
              <a:extLst>
                <a:ext uri="{FF2B5EF4-FFF2-40B4-BE49-F238E27FC236}">
                  <a16:creationId xmlns:a16="http://schemas.microsoft.com/office/drawing/2014/main" id="{4303CDEF-D892-BD29-0167-5E7A6FBBBD19}"/>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flipH="1">
              <a:off x="1439166" y="4267309"/>
              <a:ext cx="805326" cy="854908"/>
            </a:xfrm>
            <a:prstGeom prst="rect">
              <a:avLst/>
            </a:prstGeom>
          </p:spPr>
        </p:pic>
        <p:pic>
          <p:nvPicPr>
            <p:cNvPr id="20" name="グラフィックス 19" descr="混乱した人 枠線">
              <a:extLst>
                <a:ext uri="{FF2B5EF4-FFF2-40B4-BE49-F238E27FC236}">
                  <a16:creationId xmlns:a16="http://schemas.microsoft.com/office/drawing/2014/main" id="{6AEEEE10-D849-1810-229C-FCB3DDE04AAC}"/>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1101695" y="4945091"/>
              <a:ext cx="914400" cy="914400"/>
            </a:xfrm>
            <a:prstGeom prst="rect">
              <a:avLst/>
            </a:prstGeom>
          </p:spPr>
        </p:pic>
        <p:pic>
          <p:nvPicPr>
            <p:cNvPr id="21" name="グラフィックス 20" descr="肩をすくめた女性 枠線">
              <a:extLst>
                <a:ext uri="{FF2B5EF4-FFF2-40B4-BE49-F238E27FC236}">
                  <a16:creationId xmlns:a16="http://schemas.microsoft.com/office/drawing/2014/main" id="{952444DC-03EC-DD17-2FB1-9CA826FE7D1C}"/>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422261" y="4953859"/>
              <a:ext cx="914400" cy="914400"/>
            </a:xfrm>
            <a:prstGeom prst="rect">
              <a:avLst/>
            </a:prstGeom>
          </p:spPr>
        </p:pic>
        <p:sp>
          <p:nvSpPr>
            <p:cNvPr id="22" name="正方形/長方形 21">
              <a:extLst>
                <a:ext uri="{FF2B5EF4-FFF2-40B4-BE49-F238E27FC236}">
                  <a16:creationId xmlns:a16="http://schemas.microsoft.com/office/drawing/2014/main" id="{BACD490F-3054-CCBA-C753-847EEE57DFDA}"/>
                </a:ext>
              </a:extLst>
            </p:cNvPr>
            <p:cNvSpPr/>
            <p:nvPr/>
          </p:nvSpPr>
          <p:spPr>
            <a:xfrm>
              <a:off x="574612" y="5610455"/>
              <a:ext cx="1387922" cy="36525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4" name="グラフィックス 23" descr="ユーザー 枠線">
              <a:extLst>
                <a:ext uri="{FF2B5EF4-FFF2-40B4-BE49-F238E27FC236}">
                  <a16:creationId xmlns:a16="http://schemas.microsoft.com/office/drawing/2014/main" id="{535A80EC-723E-6FA7-A293-0CA9A5F7C5D5}"/>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756392" y="5419827"/>
              <a:ext cx="914400" cy="914400"/>
            </a:xfrm>
            <a:prstGeom prst="rect">
              <a:avLst/>
            </a:prstGeom>
          </p:spPr>
        </p:pic>
      </p:grpSp>
      <p:sp>
        <p:nvSpPr>
          <p:cNvPr id="26" name="正方形/長方形 25">
            <a:extLst>
              <a:ext uri="{FF2B5EF4-FFF2-40B4-BE49-F238E27FC236}">
                <a16:creationId xmlns:a16="http://schemas.microsoft.com/office/drawing/2014/main" id="{785B7CA0-FE57-BA29-B6F1-6AD14E1E3767}"/>
              </a:ext>
            </a:extLst>
          </p:cNvPr>
          <p:cNvSpPr/>
          <p:nvPr/>
        </p:nvSpPr>
        <p:spPr>
          <a:xfrm>
            <a:off x="9225014" y="-2029"/>
            <a:ext cx="3320685" cy="789970"/>
          </a:xfrm>
          <a:prstGeom prst="rect">
            <a:avLst/>
          </a:prstGeom>
          <a:solidFill>
            <a:srgbClr val="FF33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1400" dirty="0"/>
              <a:t>B:DEI</a:t>
            </a:r>
            <a:r>
              <a:rPr kumimoji="1" lang="ja-JP" altLang="en-US" sz="1400" dirty="0"/>
              <a:t>講義なし</a:t>
            </a:r>
            <a:r>
              <a:rPr kumimoji="1" lang="en-US" altLang="ja-JP" sz="1400" dirty="0"/>
              <a:t>Ver.</a:t>
            </a:r>
            <a:r>
              <a:rPr kumimoji="1" lang="ja-JP" altLang="en-US" sz="1400" dirty="0"/>
              <a:t>は</a:t>
            </a:r>
            <a:endParaRPr kumimoji="1" lang="en-US" altLang="ja-JP" sz="1400" dirty="0"/>
          </a:p>
          <a:p>
            <a:r>
              <a:rPr kumimoji="1" lang="ja-JP" altLang="en-US" sz="1400" dirty="0"/>
              <a:t>このスライドをご使用ください。</a:t>
            </a:r>
            <a:endParaRPr kumimoji="1" lang="en-US" altLang="ja-JP" sz="1400" dirty="0"/>
          </a:p>
        </p:txBody>
      </p:sp>
      <p:sp>
        <p:nvSpPr>
          <p:cNvPr id="5" name="スライド番号プレースホルダー 4">
            <a:extLst>
              <a:ext uri="{FF2B5EF4-FFF2-40B4-BE49-F238E27FC236}">
                <a16:creationId xmlns:a16="http://schemas.microsoft.com/office/drawing/2014/main" id="{D1938D55-80F3-E144-A28D-85B8E78C0A82}"/>
              </a:ext>
            </a:extLst>
          </p:cNvPr>
          <p:cNvSpPr>
            <a:spLocks noGrp="1"/>
          </p:cNvSpPr>
          <p:nvPr>
            <p:ph type="sldNum" sz="quarter" idx="12"/>
          </p:nvPr>
        </p:nvSpPr>
        <p:spPr/>
        <p:txBody>
          <a:bodyPr/>
          <a:lstStyle/>
          <a:p>
            <a:fld id="{02E45039-E5C2-423C-A0A7-3C781C43C11A}" type="slidenum">
              <a:rPr kumimoji="1" lang="ja-JP" altLang="en-US" smtClean="0"/>
              <a:t>9</a:t>
            </a:fld>
            <a:endParaRPr kumimoji="1" lang="ja-JP" altLang="en-US"/>
          </a:p>
        </p:txBody>
      </p:sp>
    </p:spTree>
    <p:extLst>
      <p:ext uri="{BB962C8B-B14F-4D97-AF65-F5344CB8AC3E}">
        <p14:creationId xmlns:p14="http://schemas.microsoft.com/office/powerpoint/2010/main" val="201545673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ユーザー定義 2">
      <a:majorFont>
        <a:latin typeface="游ゴシック"/>
        <a:ea typeface="游ゴシック"/>
        <a:cs typeface=""/>
      </a:majorFont>
      <a:minorFont>
        <a:latin typeface="游ゴシック"/>
        <a:ea typeface="游ゴシック"/>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EEEC8431F10A4B46A871FB4DCA84CF3F" ma:contentTypeVersion="14" ma:contentTypeDescription="新しいドキュメントを作成します。" ma:contentTypeScope="" ma:versionID="f733fdc6a4e0c5e8d976a6b279d04501">
  <xsd:schema xmlns:xsd="http://www.w3.org/2001/XMLSchema" xmlns:xs="http://www.w3.org/2001/XMLSchema" xmlns:p="http://schemas.microsoft.com/office/2006/metadata/properties" xmlns:ns2="547cdc3e-53dc-4fec-b50b-6d0fb9e24faf" xmlns:ns3="ce29d33a-a603-4662-b02e-6bb4e8c17e3e" targetNamespace="http://schemas.microsoft.com/office/2006/metadata/properties" ma:root="true" ma:fieldsID="f2b9a6d1cbfde667e5e5e78edd34f04c" ns2:_="" ns3:_="">
    <xsd:import namespace="547cdc3e-53dc-4fec-b50b-6d0fb9e24faf"/>
    <xsd:import namespace="ce29d33a-a603-4662-b02e-6bb4e8c17e3e"/>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2:MediaLengthInSecond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7cdc3e-53dc-4fec-b50b-6d0fb9e24fa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f804ebf9-b652-43cc-9369-06696671cd4d"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BillingMetadata" ma:index="21"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e29d33a-a603-4662-b02e-6bb4e8c17e3e"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659897ca-f611-42d8-8cfe-3c219f57dea5}" ma:internalName="TaxCatchAll" ma:showField="CatchAllData" ma:web="ce29d33a-a603-4662-b02e-6bb4e8c17e3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47cdc3e-53dc-4fec-b50b-6d0fb9e24faf">
      <Terms xmlns="http://schemas.microsoft.com/office/infopath/2007/PartnerControls"/>
    </lcf76f155ced4ddcb4097134ff3c332f>
    <TaxCatchAll xmlns="ce29d33a-a603-4662-b02e-6bb4e8c17e3e" xsi:nil="true"/>
  </documentManagement>
</p:properties>
</file>

<file path=customXml/itemProps1.xml><?xml version="1.0" encoding="utf-8"?>
<ds:datastoreItem xmlns:ds="http://schemas.openxmlformats.org/officeDocument/2006/customXml" ds:itemID="{070945BE-7F31-4CF3-9CBF-BDAF5654B016}">
  <ds:schemaRefs>
    <ds:schemaRef ds:uri="http://schemas.microsoft.com/sharepoint/v3/contenttype/forms"/>
  </ds:schemaRefs>
</ds:datastoreItem>
</file>

<file path=customXml/itemProps2.xml><?xml version="1.0" encoding="utf-8"?>
<ds:datastoreItem xmlns:ds="http://schemas.openxmlformats.org/officeDocument/2006/customXml" ds:itemID="{8BB40735-6C13-4C90-8D3A-5CB0DB2E2F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47cdc3e-53dc-4fec-b50b-6d0fb9e24faf"/>
    <ds:schemaRef ds:uri="ce29d33a-a603-4662-b02e-6bb4e8c17e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462D9CE-73BA-4D1C-B715-505D36AD018D}">
  <ds:schemaRefs>
    <ds:schemaRef ds:uri="http://purl.org/dc/terms/"/>
    <ds:schemaRef ds:uri="http://purl.org/dc/dcmitype/"/>
    <ds:schemaRef ds:uri="http://schemas.microsoft.com/office/infopath/2007/PartnerControls"/>
    <ds:schemaRef ds:uri="http://schemas.microsoft.com/office/2006/metadata/properties"/>
    <ds:schemaRef ds:uri="http://schemas.microsoft.com/office/2006/documentManagement/types"/>
    <ds:schemaRef ds:uri="http://purl.org/dc/elements/1.1/"/>
    <ds:schemaRef ds:uri="http://www.w3.org/XML/1998/namespace"/>
    <ds:schemaRef ds:uri="547cdc3e-53dc-4fec-b50b-6d0fb9e24faf"/>
    <ds:schemaRef ds:uri="http://schemas.openxmlformats.org/package/2006/metadata/core-properties"/>
    <ds:schemaRef ds:uri="ce29d33a-a603-4662-b02e-6bb4e8c17e3e"/>
  </ds:schemaRefs>
</ds:datastoreItem>
</file>

<file path=docProps/app.xml><?xml version="1.0" encoding="utf-8"?>
<Properties xmlns="http://schemas.openxmlformats.org/officeDocument/2006/extended-properties" xmlns:vt="http://schemas.openxmlformats.org/officeDocument/2006/docPropsVTypes">
  <Template>Office Theme</Template>
  <TotalTime>1303</TotalTime>
  <Words>2758</Words>
  <Application>Microsoft Office PowerPoint</Application>
  <PresentationFormat>画面に合わせる (4:3)</PresentationFormat>
  <Paragraphs>284</Paragraphs>
  <Slides>15</Slides>
  <Notes>12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15</vt:i4>
      </vt:variant>
    </vt:vector>
  </HeadingPairs>
  <TitlesOfParts>
    <vt:vector size="22" baseType="lpstr">
      <vt:lpstr>Meiryo UI</vt:lpstr>
      <vt:lpstr>游ゴシック</vt:lpstr>
      <vt:lpstr>游明朝</vt:lpstr>
      <vt:lpstr>Arial</vt:lpstr>
      <vt:lpstr>Century Gothic</vt:lpstr>
      <vt:lpstr>Wingdings</vt:lpstr>
      <vt:lpstr>Office テーマ</vt:lpstr>
      <vt:lpstr> ダイバーシティ・コンパス ワークショップ概要  参加者への事前説明資料</vt:lpstr>
      <vt:lpstr>ワークショップ実施の背景</vt:lpstr>
      <vt:lpstr>「ダイバーシティ経営」はイノベーションに必要不可欠</vt:lpstr>
      <vt:lpstr>多様な人材が活躍することの効果</vt:lpstr>
      <vt:lpstr>「ダイバーシティ経営」のポイント</vt:lpstr>
      <vt:lpstr>ワークショップに関して</vt:lpstr>
      <vt:lpstr>ワークショップの目的とゴールについて</vt:lpstr>
      <vt:lpstr>ワークショップ全体の主な流れ</vt:lpstr>
      <vt:lpstr>ワークショップ全体の主な流れ</vt:lpstr>
      <vt:lpstr>PowerPoint プレゼンテーション</vt:lpstr>
      <vt:lpstr>（参考）事前課題シートを記入する際のヒント</vt:lpstr>
      <vt:lpstr>「事前課題シート」（人事部門向け）</vt:lpstr>
      <vt:lpstr>「事前課題シート」（事業部門向け）</vt:lpstr>
      <vt:lpstr>PowerPoint プレゼンテーション</vt:lpstr>
      <vt:lpstr>【参考】関連用語集</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ワークショップ</dc:title>
  <dcterms:created xsi:type="dcterms:W3CDTF">2024-12-22T11:15:47Z</dcterms:created>
  <dcterms:modified xsi:type="dcterms:W3CDTF">2025-03-28T19:58:18Z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0x010100EEEC8431F10A4B46A871FB4DCA84CF3F</vt:lpwstr>
  </property>
  <property fmtid="{D5CDD505-2E9C-101B-9397-08002B2CF9AE}" pid="3" name="MediaServiceImageTags">
    <vt:lpwstr/>
  </property>
</Properties>
</file>