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1" r:id="rId5"/>
  </p:sldMasterIdLst>
  <p:notesMasterIdLst>
    <p:notesMasterId r:id="rId49"/>
  </p:notesMasterIdLst>
  <p:handoutMasterIdLst>
    <p:handoutMasterId r:id="rId50"/>
  </p:handoutMasterIdLst>
  <p:sldIdLst>
    <p:sldId id="266" r:id="rId6"/>
    <p:sldId id="2147477680" r:id="rId7"/>
    <p:sldId id="2147477697" r:id="rId8"/>
    <p:sldId id="300" r:id="rId9"/>
    <p:sldId id="2147477653" r:id="rId10"/>
    <p:sldId id="2147477663" r:id="rId11"/>
    <p:sldId id="299" r:id="rId12"/>
    <p:sldId id="272" r:id="rId13"/>
    <p:sldId id="2147477709" r:id="rId14"/>
    <p:sldId id="2147477695" r:id="rId15"/>
    <p:sldId id="2147477682" r:id="rId16"/>
    <p:sldId id="2147477683" r:id="rId17"/>
    <p:sldId id="2147477711" r:id="rId18"/>
    <p:sldId id="2147477684" r:id="rId19"/>
    <p:sldId id="2147477698" r:id="rId20"/>
    <p:sldId id="11107" r:id="rId21"/>
    <p:sldId id="2147477717" r:id="rId22"/>
    <p:sldId id="2147477718" r:id="rId23"/>
    <p:sldId id="2147477719" r:id="rId24"/>
    <p:sldId id="2147477720" r:id="rId25"/>
    <p:sldId id="2147477721" r:id="rId26"/>
    <p:sldId id="2147477722" r:id="rId27"/>
    <p:sldId id="2147477723" r:id="rId28"/>
    <p:sldId id="2147477724" r:id="rId29"/>
    <p:sldId id="2147477725" r:id="rId30"/>
    <p:sldId id="2147477687" r:id="rId31"/>
    <p:sldId id="2147477688" r:id="rId32"/>
    <p:sldId id="2147477689" r:id="rId33"/>
    <p:sldId id="2147477690" r:id="rId34"/>
    <p:sldId id="2147477691" r:id="rId35"/>
    <p:sldId id="2147477692" r:id="rId36"/>
    <p:sldId id="2147477694" r:id="rId37"/>
    <p:sldId id="2147477678" r:id="rId38"/>
    <p:sldId id="2147477679" r:id="rId39"/>
    <p:sldId id="2147477676" r:id="rId40"/>
    <p:sldId id="2147477710" r:id="rId41"/>
    <p:sldId id="2147477708" r:id="rId42"/>
    <p:sldId id="2147477696" r:id="rId43"/>
    <p:sldId id="2147477677" r:id="rId44"/>
    <p:sldId id="2147477707" r:id="rId45"/>
    <p:sldId id="2147477712" r:id="rId46"/>
    <p:sldId id="256" r:id="rId47"/>
    <p:sldId id="214747771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本編" id="{55B8DD40-CF5D-4552-A047-16D69D5C5FAB}">
          <p14:sldIdLst>
            <p14:sldId id="266"/>
            <p14:sldId id="2147477680"/>
            <p14:sldId id="2147477697"/>
            <p14:sldId id="300"/>
            <p14:sldId id="2147477653"/>
            <p14:sldId id="2147477663"/>
            <p14:sldId id="299"/>
            <p14:sldId id="272"/>
            <p14:sldId id="2147477709"/>
            <p14:sldId id="2147477695"/>
            <p14:sldId id="2147477682"/>
            <p14:sldId id="2147477683"/>
            <p14:sldId id="2147477711"/>
            <p14:sldId id="2147477684"/>
            <p14:sldId id="2147477698"/>
            <p14:sldId id="11107"/>
            <p14:sldId id="2147477717"/>
            <p14:sldId id="2147477718"/>
            <p14:sldId id="2147477719"/>
            <p14:sldId id="2147477720"/>
            <p14:sldId id="2147477721"/>
            <p14:sldId id="2147477722"/>
            <p14:sldId id="2147477723"/>
            <p14:sldId id="2147477724"/>
            <p14:sldId id="2147477725"/>
            <p14:sldId id="2147477687"/>
            <p14:sldId id="2147477688"/>
            <p14:sldId id="2147477689"/>
            <p14:sldId id="2147477690"/>
            <p14:sldId id="2147477691"/>
            <p14:sldId id="2147477692"/>
            <p14:sldId id="2147477694"/>
            <p14:sldId id="2147477678"/>
            <p14:sldId id="2147477679"/>
            <p14:sldId id="2147477676"/>
            <p14:sldId id="2147477710"/>
            <p14:sldId id="2147477708"/>
            <p14:sldId id="2147477696"/>
            <p14:sldId id="2147477677"/>
            <p14:sldId id="2147477707"/>
            <p14:sldId id="2147477712"/>
            <p14:sldId id="256"/>
            <p14:sldId id="2147477716"/>
          </p14:sldIdLst>
        </p14:section>
      </p14:sectionLst>
    </p:ext>
    <p:ext uri="{EFAFB233-063F-42B5-8137-9DF3F51BA10A}">
      <p15:sldGuideLst xmlns:p15="http://schemas.microsoft.com/office/powerpoint/2012/main">
        <p15:guide id="1" orient="horz" pos="2160" userDrawn="1">
          <p15:clr>
            <a:srgbClr val="A4A3A4"/>
          </p15:clr>
        </p15:guide>
        <p15:guide id="2" pos="295" userDrawn="1">
          <p15:clr>
            <a:srgbClr val="A4A3A4"/>
          </p15:clr>
        </p15:guide>
        <p15:guide id="3" orient="horz" pos="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9D0665-5C28-4B79-C5DA-7DFB5F9EF5A4}" name="稗田 有紗 博報堂 テーマ局 テーマ一" initials="有稗" userId="S::arisa.hieda@hakuhodo.co.jp::d2f66ba0-e0cd-453e-9bc0-a9b5d03b070a" providerId="AD"/>
  <p188:author id="{B8391B82-46B0-485F-CDDC-E8CC6F0EE06C}" name="齋藤 真由 博報堂 ＳＴＰ局 ＳＴ齋藤" initials="齋藤" userId="S::mayu.saito@hakuhodo.co.jp::804d66ed-1be8-4936-bc92-13d1138e68b3" providerId="AD"/>
  <p188:author id="{C556C6B8-CE9B-3CB8-416C-9E231AFC3F31}" name="社会室" initials="社会室" userId="社会室"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090"/>
    <a:srgbClr val="FF7C80"/>
    <a:srgbClr val="0066CC"/>
    <a:srgbClr val="3366CC"/>
    <a:srgbClr val="FFCC00"/>
    <a:srgbClr val="0066FF"/>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81857" autoAdjust="0"/>
  </p:normalViewPr>
  <p:slideViewPr>
    <p:cSldViewPr snapToGrid="0">
      <p:cViewPr>
        <p:scale>
          <a:sx n="30" d="100"/>
          <a:sy n="30" d="100"/>
        </p:scale>
        <p:origin x="1464" y="684"/>
      </p:cViewPr>
      <p:guideLst>
        <p:guide orient="horz" pos="2160"/>
        <p:guide pos="295"/>
        <p:guide orient="horz" pos="504"/>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500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稗田 有紗 博報堂 テーマ局 テーマ一" userId="d2f66ba0-e0cd-453e-9bc0-a9b5d03b070a" providerId="ADAL" clId="{12D43B5E-7C93-4720-821C-F3B8973EC1A9}"/>
    <pc:docChg chg="">
      <pc:chgData name="稗田 有紗 博報堂 テーマ局 テーマ一" userId="d2f66ba0-e0cd-453e-9bc0-a9b5d03b070a" providerId="ADAL" clId="{12D43B5E-7C93-4720-821C-F3B8973EC1A9}" dt="2025-03-28T19:55:17.795" v="3"/>
      <pc:docMkLst>
        <pc:docMk/>
      </pc:docMkLst>
      <pc:sldChg chg="delCm">
        <pc:chgData name="稗田 有紗 博報堂 テーマ局 テーマ一" userId="d2f66ba0-e0cd-453e-9bc0-a9b5d03b070a" providerId="ADAL" clId="{12D43B5E-7C93-4720-821C-F3B8973EC1A9}" dt="2025-03-28T19:55:09.564" v="1"/>
        <pc:sldMkLst>
          <pc:docMk/>
          <pc:sldMk cId="4098164865" sldId="2147477683"/>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09.564" v="1"/>
              <pc2:cmMkLst xmlns:pc2="http://schemas.microsoft.com/office/powerpoint/2019/9/main/command">
                <pc:docMk/>
                <pc:sldMk cId="4098164865" sldId="2147477683"/>
                <pc2:cmMk id="{CE765A8F-D6FB-4864-BF97-93E879D31314}"/>
              </pc2:cmMkLst>
            </pc226:cmChg>
          </p:ext>
        </pc:extLst>
      </pc:sldChg>
      <pc:sldChg chg="delCm">
        <pc:chgData name="稗田 有紗 博報堂 テーマ局 テーマ一" userId="d2f66ba0-e0cd-453e-9bc0-a9b5d03b070a" providerId="ADAL" clId="{12D43B5E-7C93-4720-821C-F3B8973EC1A9}" dt="2025-03-28T19:55:17.795" v="3"/>
        <pc:sldMkLst>
          <pc:docMk/>
          <pc:sldMk cId="1788705993" sldId="2147477687"/>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1788705993" sldId="2147477687"/>
                <pc2:cmMk id="{12E0AC0E-0BE7-48D3-8B6E-749B49460620}"/>
              </pc2:cmMkLst>
            </pc226:cmChg>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1788705993" sldId="2147477687"/>
                <pc2:cmMk id="{CFBC1E10-F16C-43E1-A41D-D6FE86219ABA}"/>
              </pc2:cmMkLst>
            </pc226:cmChg>
          </p:ext>
        </pc:extLst>
      </pc:sldChg>
      <pc:sldChg chg="delCm">
        <pc:chgData name="稗田 有紗 博報堂 テーマ局 テーマ一" userId="d2f66ba0-e0cd-453e-9bc0-a9b5d03b070a" providerId="ADAL" clId="{12D43B5E-7C93-4720-821C-F3B8973EC1A9}" dt="2025-03-28T19:55:17.795" v="3"/>
        <pc:sldMkLst>
          <pc:docMk/>
          <pc:sldMk cId="1597562435" sldId="2147477688"/>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1597562435" sldId="2147477688"/>
                <pc2:cmMk id="{A045E8C8-5B8F-46A0-AE47-BD1B9B983FE4}"/>
              </pc2:cmMkLst>
            </pc226:cmChg>
          </p:ext>
        </pc:extLst>
      </pc:sldChg>
      <pc:sldChg chg="delCm">
        <pc:chgData name="稗田 有紗 博報堂 テーマ局 テーマ一" userId="d2f66ba0-e0cd-453e-9bc0-a9b5d03b070a" providerId="ADAL" clId="{12D43B5E-7C93-4720-821C-F3B8973EC1A9}" dt="2025-03-28T19:55:17.795" v="3"/>
        <pc:sldMkLst>
          <pc:docMk/>
          <pc:sldMk cId="2472458952" sldId="2147477689"/>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2472458952" sldId="2147477689"/>
                <pc2:cmMk id="{98DFD340-8058-45B4-A7D1-029F9B3C2D00}"/>
              </pc2:cmMkLst>
            </pc226:cmChg>
          </p:ext>
        </pc:extLst>
      </pc:sldChg>
      <pc:sldChg chg="delCm">
        <pc:chgData name="稗田 有紗 博報堂 テーマ局 テーマ一" userId="d2f66ba0-e0cd-453e-9bc0-a9b5d03b070a" providerId="ADAL" clId="{12D43B5E-7C93-4720-821C-F3B8973EC1A9}" dt="2025-03-28T19:55:17.795" v="3"/>
        <pc:sldMkLst>
          <pc:docMk/>
          <pc:sldMk cId="2754066578" sldId="2147477691"/>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2754066578" sldId="2147477691"/>
                <pc2:cmMk id="{7BC8541F-00D7-4531-BB83-20CAC2D28623}"/>
              </pc2:cmMkLst>
            </pc226:cmChg>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2754066578" sldId="2147477691"/>
                <pc2:cmMk id="{8D9BD59B-10E4-42F9-BBBF-ABADE5FCC347}"/>
              </pc2:cmMkLst>
            </pc226:cmChg>
          </p:ext>
        </pc:extLst>
      </pc:sldChg>
      <pc:sldChg chg="delCm">
        <pc:chgData name="稗田 有紗 博報堂 テーマ局 テーマ一" userId="d2f66ba0-e0cd-453e-9bc0-a9b5d03b070a" providerId="ADAL" clId="{12D43B5E-7C93-4720-821C-F3B8973EC1A9}" dt="2025-03-28T19:55:17.795" v="3"/>
        <pc:sldMkLst>
          <pc:docMk/>
          <pc:sldMk cId="802007016" sldId="2147477698"/>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802007016" sldId="2147477698"/>
                <pc2:cmMk id="{3801121D-E640-4DFE-9F87-A18C5D66510C}"/>
              </pc2:cmMkLst>
            </pc226:cmChg>
          </p:ext>
        </pc:extLst>
      </pc:sldChg>
      <pc:sldChg chg="delCm">
        <pc:chgData name="稗田 有紗 博報堂 テーマ局 テーマ一" userId="d2f66ba0-e0cd-453e-9bc0-a9b5d03b070a" providerId="ADAL" clId="{12D43B5E-7C93-4720-821C-F3B8973EC1A9}" dt="2025-03-28T19:55:17.795" v="3"/>
        <pc:sldMkLst>
          <pc:docMk/>
          <pc:sldMk cId="2659283217" sldId="2147477707"/>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2659283217" sldId="2147477707"/>
                <pc2:cmMk id="{82A4F74E-28B0-4DF6-8F31-742FC3C7B1A0}"/>
              </pc2:cmMkLst>
            </pc226:cmChg>
            <pc226:cmChg xmlns:pc226="http://schemas.microsoft.com/office/powerpoint/2022/06/main/command" chg="del">
              <pc226:chgData name="稗田 有紗 博報堂 テーマ局 テーマ一" userId="d2f66ba0-e0cd-453e-9bc0-a9b5d03b070a" providerId="ADAL" clId="{12D43B5E-7C93-4720-821C-F3B8973EC1A9}" dt="2025-03-28T19:55:17.795" v="3"/>
              <pc2:cmMkLst xmlns:pc2="http://schemas.microsoft.com/office/powerpoint/2019/9/main/command">
                <pc:docMk/>
                <pc:sldMk cId="2659283217" sldId="2147477707"/>
                <pc2:cmMk id="{161CD0E9-405F-4F80-A410-752B12EC4D3C}"/>
              </pc2:cmMkLst>
            </pc226:cmChg>
          </p:ext>
        </pc:extLst>
      </pc:sldChg>
      <pc:sldChg chg="delCm">
        <pc:chgData name="稗田 有紗 博報堂 テーマ局 テーマ一" userId="d2f66ba0-e0cd-453e-9bc0-a9b5d03b070a" providerId="ADAL" clId="{12D43B5E-7C93-4720-821C-F3B8973EC1A9}" dt="2025-03-28T19:55:06.203" v="0"/>
        <pc:sldMkLst>
          <pc:docMk/>
          <pc:sldMk cId="1698252557" sldId="2147477709"/>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06.203" v="0"/>
              <pc2:cmMkLst xmlns:pc2="http://schemas.microsoft.com/office/powerpoint/2019/9/main/command">
                <pc:docMk/>
                <pc:sldMk cId="1698252557" sldId="2147477709"/>
                <pc2:cmMk id="{60124B32-6F87-4331-BA3C-88319F229F2F}"/>
              </pc2:cmMkLst>
            </pc226:cmChg>
          </p:ext>
        </pc:extLst>
      </pc:sldChg>
      <pc:sldChg chg="delCm">
        <pc:chgData name="稗田 有紗 博報堂 テーマ局 テーマ一" userId="d2f66ba0-e0cd-453e-9bc0-a9b5d03b070a" providerId="ADAL" clId="{12D43B5E-7C93-4720-821C-F3B8973EC1A9}" dt="2025-03-28T19:55:12.115" v="2"/>
        <pc:sldMkLst>
          <pc:docMk/>
          <pc:sldMk cId="786388189" sldId="2147477711"/>
        </pc:sldMkLst>
        <pc:extLst>
          <p:ext xmlns:p="http://schemas.openxmlformats.org/presentationml/2006/main" uri="{D6D511B9-2390-475A-947B-AFAB55BFBCF1}">
            <pc226:cmChg xmlns:pc226="http://schemas.microsoft.com/office/powerpoint/2022/06/main/command" chg="del">
              <pc226:chgData name="稗田 有紗 博報堂 テーマ局 テーマ一" userId="d2f66ba0-e0cd-453e-9bc0-a9b5d03b070a" providerId="ADAL" clId="{12D43B5E-7C93-4720-821C-F3B8973EC1A9}" dt="2025-03-28T19:55:12.115" v="2"/>
              <pc2:cmMkLst xmlns:pc2="http://schemas.microsoft.com/office/powerpoint/2019/9/main/command">
                <pc:docMk/>
                <pc:sldMk cId="786388189" sldId="2147477711"/>
                <pc2:cmMk id="{267F56EB-C5B3-4AA6-88AD-9BD8AEAF3896}"/>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4641226-CFB6-B71B-504E-75DD383A7A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75F0333-C492-6989-6563-8B6B6D6D88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BFFB2E-22D2-4BFB-96B5-DE29CE4FCD26}" type="datetimeFigureOut">
              <a:rPr kumimoji="1" lang="ja-JP" altLang="en-US" smtClean="0"/>
              <a:t>2025/3/29</a:t>
            </a:fld>
            <a:endParaRPr kumimoji="1" lang="ja-JP" altLang="en-US"/>
          </a:p>
        </p:txBody>
      </p:sp>
      <p:sp>
        <p:nvSpPr>
          <p:cNvPr id="4" name="フッター プレースホルダー 3">
            <a:extLst>
              <a:ext uri="{FF2B5EF4-FFF2-40B4-BE49-F238E27FC236}">
                <a16:creationId xmlns:a16="http://schemas.microsoft.com/office/drawing/2014/main" id="{82514338-3A52-746C-03C1-C393D7B2D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559DD03-593B-095E-82A8-7265A9F12E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8E0AC8-FD38-4F2A-AA87-F39C2DE35A22}" type="slidenum">
              <a:rPr kumimoji="1" lang="ja-JP" altLang="en-US" smtClean="0"/>
              <a:t>‹#›</a:t>
            </a:fld>
            <a:endParaRPr kumimoji="1" lang="ja-JP" altLang="en-US"/>
          </a:p>
        </p:txBody>
      </p:sp>
    </p:spTree>
    <p:extLst>
      <p:ext uri="{BB962C8B-B14F-4D97-AF65-F5344CB8AC3E}">
        <p14:creationId xmlns:p14="http://schemas.microsoft.com/office/powerpoint/2010/main" val="10911520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07:56:13.116"/>
    </inkml:context>
    <inkml:brush xml:id="br0">
      <inkml:brushProperty name="width" value="0.035" units="cm"/>
      <inkml:brushProperty name="height" value="0.035" units="cm"/>
    </inkml:brush>
  </inkml:definitions>
  <inkml:trace contextRef="#ctx0" brushRef="#br0">0 0 32,'0'11'0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F4718-2640-4FF8-A07D-845A96CD55E0}" type="datetimeFigureOut">
              <a:rPr kumimoji="1" lang="ja-JP" altLang="en-US" smtClean="0"/>
              <a:t>2025/3/29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ABDA8-AB05-404B-A157-1D901CC523D8}" type="slidenum">
              <a:rPr kumimoji="1" lang="ja-JP" altLang="en-US" smtClean="0"/>
              <a:t>‹#›</a:t>
            </a:fld>
            <a:endParaRPr kumimoji="1" lang="ja-JP" altLang="en-US"/>
          </a:p>
        </p:txBody>
      </p:sp>
    </p:spTree>
    <p:extLst>
      <p:ext uri="{BB962C8B-B14F-4D97-AF65-F5344CB8AC3E}">
        <p14:creationId xmlns:p14="http://schemas.microsoft.com/office/powerpoint/2010/main" val="4404180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strike="noStrike" dirty="0">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a:t>
            </a:fld>
            <a:endParaRPr kumimoji="1" lang="ja-JP" altLang="en-US"/>
          </a:p>
        </p:txBody>
      </p:sp>
    </p:spTree>
    <p:extLst>
      <p:ext uri="{BB962C8B-B14F-4D97-AF65-F5344CB8AC3E}">
        <p14:creationId xmlns:p14="http://schemas.microsoft.com/office/powerpoint/2010/main" val="211203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10</a:t>
            </a:fld>
            <a:endParaRPr kumimoji="1" lang="ja-JP" altLang="en-US"/>
          </a:p>
        </p:txBody>
      </p:sp>
    </p:spTree>
    <p:extLst>
      <p:ext uri="{BB962C8B-B14F-4D97-AF65-F5344CB8AC3E}">
        <p14:creationId xmlns:p14="http://schemas.microsoft.com/office/powerpoint/2010/main" val="349355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11</a:t>
            </a:fld>
            <a:endParaRPr kumimoji="1" lang="ja-JP" altLang="en-US"/>
          </a:p>
        </p:txBody>
      </p:sp>
    </p:spTree>
    <p:extLst>
      <p:ext uri="{BB962C8B-B14F-4D97-AF65-F5344CB8AC3E}">
        <p14:creationId xmlns:p14="http://schemas.microsoft.com/office/powerpoint/2010/main" val="2354325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12</a:t>
            </a:fld>
            <a:endParaRPr kumimoji="1" lang="ja-JP" altLang="en-US"/>
          </a:p>
        </p:txBody>
      </p:sp>
    </p:spTree>
    <p:extLst>
      <p:ext uri="{BB962C8B-B14F-4D97-AF65-F5344CB8AC3E}">
        <p14:creationId xmlns:p14="http://schemas.microsoft.com/office/powerpoint/2010/main" val="2715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13</a:t>
            </a:fld>
            <a:endParaRPr kumimoji="1" lang="ja-JP" altLang="en-US"/>
          </a:p>
        </p:txBody>
      </p:sp>
    </p:spTree>
    <p:extLst>
      <p:ext uri="{BB962C8B-B14F-4D97-AF65-F5344CB8AC3E}">
        <p14:creationId xmlns:p14="http://schemas.microsoft.com/office/powerpoint/2010/main" val="136536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14</a:t>
            </a:fld>
            <a:endParaRPr kumimoji="1" lang="ja-JP" altLang="en-US"/>
          </a:p>
        </p:txBody>
      </p:sp>
    </p:spTree>
    <p:extLst>
      <p:ext uri="{BB962C8B-B14F-4D97-AF65-F5344CB8AC3E}">
        <p14:creationId xmlns:p14="http://schemas.microsoft.com/office/powerpoint/2010/main" val="2716759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52368-89B1-434C-9712-4AF3174C843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227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26</a:t>
            </a:fld>
            <a:endParaRPr kumimoji="1" lang="ja-JP" altLang="en-US"/>
          </a:p>
        </p:txBody>
      </p:sp>
    </p:spTree>
    <p:extLst>
      <p:ext uri="{BB962C8B-B14F-4D97-AF65-F5344CB8AC3E}">
        <p14:creationId xmlns:p14="http://schemas.microsoft.com/office/powerpoint/2010/main" val="1181111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27</a:t>
            </a:fld>
            <a:endParaRPr kumimoji="1" lang="ja-JP" altLang="en-US"/>
          </a:p>
        </p:txBody>
      </p:sp>
    </p:spTree>
    <p:extLst>
      <p:ext uri="{BB962C8B-B14F-4D97-AF65-F5344CB8AC3E}">
        <p14:creationId xmlns:p14="http://schemas.microsoft.com/office/powerpoint/2010/main" val="277542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28</a:t>
            </a:fld>
            <a:endParaRPr kumimoji="1" lang="ja-JP" altLang="en-US"/>
          </a:p>
        </p:txBody>
      </p:sp>
    </p:spTree>
    <p:extLst>
      <p:ext uri="{BB962C8B-B14F-4D97-AF65-F5344CB8AC3E}">
        <p14:creationId xmlns:p14="http://schemas.microsoft.com/office/powerpoint/2010/main" val="625117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29</a:t>
            </a:fld>
            <a:endParaRPr kumimoji="1" lang="ja-JP" altLang="en-US"/>
          </a:p>
        </p:txBody>
      </p:sp>
    </p:spTree>
    <p:extLst>
      <p:ext uri="{BB962C8B-B14F-4D97-AF65-F5344CB8AC3E}">
        <p14:creationId xmlns:p14="http://schemas.microsoft.com/office/powerpoint/2010/main" val="118574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a:t>
            </a:fld>
            <a:endParaRPr kumimoji="1" lang="ja-JP" altLang="en-US"/>
          </a:p>
        </p:txBody>
      </p:sp>
    </p:spTree>
    <p:extLst>
      <p:ext uri="{BB962C8B-B14F-4D97-AF65-F5344CB8AC3E}">
        <p14:creationId xmlns:p14="http://schemas.microsoft.com/office/powerpoint/2010/main" val="96322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30</a:t>
            </a:fld>
            <a:endParaRPr kumimoji="1" lang="ja-JP" altLang="en-US"/>
          </a:p>
        </p:txBody>
      </p:sp>
    </p:spTree>
    <p:extLst>
      <p:ext uri="{BB962C8B-B14F-4D97-AF65-F5344CB8AC3E}">
        <p14:creationId xmlns:p14="http://schemas.microsoft.com/office/powerpoint/2010/main" val="3622368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31</a:t>
            </a:fld>
            <a:endParaRPr kumimoji="1" lang="ja-JP" altLang="en-US"/>
          </a:p>
        </p:txBody>
      </p:sp>
    </p:spTree>
    <p:extLst>
      <p:ext uri="{BB962C8B-B14F-4D97-AF65-F5344CB8AC3E}">
        <p14:creationId xmlns:p14="http://schemas.microsoft.com/office/powerpoint/2010/main" val="3814374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AABDA8-AB05-404B-A157-1D901CC523D8}"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584966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AABDA8-AB05-404B-A157-1D901CC523D8}"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56997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配布資料①</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37</a:t>
            </a:fld>
            <a:endParaRPr kumimoji="1" lang="ja-JP" altLang="en-US"/>
          </a:p>
        </p:txBody>
      </p:sp>
    </p:spTree>
    <p:extLst>
      <p:ext uri="{BB962C8B-B14F-4D97-AF65-F5344CB8AC3E}">
        <p14:creationId xmlns:p14="http://schemas.microsoft.com/office/powerpoint/2010/main" val="851320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38</a:t>
            </a:fld>
            <a:endParaRPr kumimoji="1" lang="ja-JP" altLang="en-US"/>
          </a:p>
        </p:txBody>
      </p:sp>
    </p:spTree>
    <p:extLst>
      <p:ext uri="{BB962C8B-B14F-4D97-AF65-F5344CB8AC3E}">
        <p14:creationId xmlns:p14="http://schemas.microsoft.com/office/powerpoint/2010/main" val="262915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マニュアル内に出てくる「ワード」について、補足必要なものをリスト化しています。</a:t>
            </a:r>
            <a:endParaRPr kumimoji="1" lang="en-US" altLang="ja-JP" dirty="0"/>
          </a:p>
          <a:p>
            <a:r>
              <a:rPr kumimoji="1" lang="ja-JP" altLang="en-US" dirty="0"/>
              <a:t>適宜、お使いください。</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40</a:t>
            </a:fld>
            <a:endParaRPr kumimoji="1" lang="ja-JP" altLang="en-US"/>
          </a:p>
        </p:txBody>
      </p:sp>
    </p:spTree>
    <p:extLst>
      <p:ext uri="{BB962C8B-B14F-4D97-AF65-F5344CB8AC3E}">
        <p14:creationId xmlns:p14="http://schemas.microsoft.com/office/powerpoint/2010/main" val="281906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AABDA8-AB05-404B-A157-1D901CC523D8}"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77193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a:t>
            </a:fld>
            <a:endParaRPr kumimoji="1" lang="ja-JP" altLang="en-US"/>
          </a:p>
        </p:txBody>
      </p:sp>
    </p:spTree>
    <p:extLst>
      <p:ext uri="{BB962C8B-B14F-4D97-AF65-F5344CB8AC3E}">
        <p14:creationId xmlns:p14="http://schemas.microsoft.com/office/powerpoint/2010/main" val="155222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a:t>
            </a:fld>
            <a:endParaRPr kumimoji="1" lang="ja-JP" altLang="en-US"/>
          </a:p>
        </p:txBody>
      </p:sp>
    </p:spTree>
    <p:extLst>
      <p:ext uri="{BB962C8B-B14F-4D97-AF65-F5344CB8AC3E}">
        <p14:creationId xmlns:p14="http://schemas.microsoft.com/office/powerpoint/2010/main" val="402738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5</a:t>
            </a:fld>
            <a:endParaRPr kumimoji="1" lang="ja-JP" altLang="en-US"/>
          </a:p>
        </p:txBody>
      </p:sp>
    </p:spTree>
    <p:extLst>
      <p:ext uri="{BB962C8B-B14F-4D97-AF65-F5344CB8AC3E}">
        <p14:creationId xmlns:p14="http://schemas.microsoft.com/office/powerpoint/2010/main" val="14921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6</a:t>
            </a:fld>
            <a:endParaRPr kumimoji="1" lang="ja-JP" altLang="en-US"/>
          </a:p>
        </p:txBody>
      </p:sp>
    </p:spTree>
    <p:extLst>
      <p:ext uri="{BB962C8B-B14F-4D97-AF65-F5344CB8AC3E}">
        <p14:creationId xmlns:p14="http://schemas.microsoft.com/office/powerpoint/2010/main" val="31505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7</a:t>
            </a:fld>
            <a:endParaRPr kumimoji="1" lang="ja-JP" altLang="en-US"/>
          </a:p>
        </p:txBody>
      </p:sp>
    </p:spTree>
    <p:extLst>
      <p:ext uri="{BB962C8B-B14F-4D97-AF65-F5344CB8AC3E}">
        <p14:creationId xmlns:p14="http://schemas.microsoft.com/office/powerpoint/2010/main" val="347591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8</a:t>
            </a:fld>
            <a:endParaRPr kumimoji="1" lang="ja-JP" altLang="en-US"/>
          </a:p>
        </p:txBody>
      </p:sp>
    </p:spTree>
    <p:extLst>
      <p:ext uri="{BB962C8B-B14F-4D97-AF65-F5344CB8AC3E}">
        <p14:creationId xmlns:p14="http://schemas.microsoft.com/office/powerpoint/2010/main" val="190280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9</a:t>
            </a:fld>
            <a:endParaRPr kumimoji="1" lang="ja-JP" altLang="en-US"/>
          </a:p>
        </p:txBody>
      </p:sp>
    </p:spTree>
    <p:extLst>
      <p:ext uri="{BB962C8B-B14F-4D97-AF65-F5344CB8AC3E}">
        <p14:creationId xmlns:p14="http://schemas.microsoft.com/office/powerpoint/2010/main" val="3493550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ustomXml" Target="../ink/ink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8245"/>
            <a:ext cx="7772400" cy="1037829"/>
          </a:xfrm>
        </p:spPr>
        <p:txBody>
          <a:bodyPr anchor="b">
            <a:normAutofit/>
          </a:bodyPr>
          <a:lstStyle>
            <a:lvl1pPr algn="ctr">
              <a:defRPr sz="4400" b="1"/>
            </a:lvl1pPr>
          </a:lstStyle>
          <a:p>
            <a:r>
              <a:rPr lang="ja-JP" altLang="en-US"/>
              <a:t>マスター タイトルの書式設定</a:t>
            </a:r>
            <a:endParaRPr lang="en-US"/>
          </a:p>
        </p:txBody>
      </p:sp>
      <p:sp>
        <p:nvSpPr>
          <p:cNvPr id="3" name="Subtitle 2"/>
          <p:cNvSpPr>
            <a:spLocks noGrp="1"/>
          </p:cNvSpPr>
          <p:nvPr>
            <p:ph type="subTitle" idx="1"/>
          </p:nvPr>
        </p:nvSpPr>
        <p:spPr>
          <a:xfrm>
            <a:off x="685800" y="3846074"/>
            <a:ext cx="7772400" cy="8667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002D4DF-C58A-4850-8AB9-DF1CC91AD88F}"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100156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白バック">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a:p>
        </p:txBody>
      </p:sp>
    </p:spTree>
    <p:extLst>
      <p:ext uri="{BB962C8B-B14F-4D97-AF65-F5344CB8AC3E}">
        <p14:creationId xmlns:p14="http://schemas.microsoft.com/office/powerpoint/2010/main" val="3157452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3115"/>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593EB9-FED6-4183-B768-1D90255D9B33}"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171561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D2D35E-74C5-4655-B2D0-CE1AA44F4519}"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413831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311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0BEA04-335E-4FF3-8AF8-826BC631381B}"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45184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6E9892-FF09-4C69-96DB-A0A82C919102}" type="datetime1">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1086752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4" name="Content Placeholder 3"/>
          <p:cNvSpPr>
            <a:spLocks noGrp="1"/>
          </p:cNvSpPr>
          <p:nvPr>
            <p:ph sz="half" idx="2"/>
          </p:nvPr>
        </p:nvSpPr>
        <p:spPr>
          <a:xfrm>
            <a:off x="629842" y="2505076"/>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6"/>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A9F4E9-5F33-41BD-B6E1-82CA288392E3}" type="datetime1">
              <a:rPr kumimoji="1" lang="ja-JP" altLang="en-US" smtClean="0"/>
              <a:t>2025/3/29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2555173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24B49B-D905-47D3-A4D0-9124722EE92A}" type="datetime1">
              <a:rPr kumimoji="1" lang="ja-JP" altLang="en-US" smtClean="0"/>
              <a:t>2025/3/29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164073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468E1-83C1-4B45-AFD5-63A26FDC343A}" type="datetime1">
              <a:rPr kumimoji="1" lang="ja-JP" altLang="en-US" smtClean="0"/>
              <a:t>2025/3/29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41486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662"/>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7"/>
            <a:ext cx="462915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CF3B63-B632-4286-AA22-0BC729F1EEC3}" type="datetime1">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89595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66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DBDBF8-ACED-407C-8C36-6C8822C8D245}" type="datetime1">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246579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15540"/>
            <a:ext cx="7886700" cy="614315"/>
          </a:xfrm>
        </p:spPr>
        <p:txBody>
          <a:bodyPr>
            <a:normAutofit/>
          </a:bodyPr>
          <a:lstStyle>
            <a:lvl1pPr>
              <a:defRPr sz="28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E6C771D-7131-4381-A9F8-8233F5CE3574}" type="datetime1">
              <a:rPr kumimoji="1" lang="ja-JP" altLang="en-US" smtClean="0"/>
              <a:t>2025/3/29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3399763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1189F5-3462-4E7A-9E62-95561635E550}"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704294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E67830-97B2-4098-AAEA-62E1FDB56911}"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19798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801" y="2002635"/>
            <a:ext cx="3121975" cy="2852737"/>
          </a:xfrm>
        </p:spPr>
        <p:txBody>
          <a:bodyPr anchor="ctr">
            <a:normAutofit/>
          </a:bodyPr>
          <a:lstStyle>
            <a:lvl1pPr>
              <a:defRPr sz="4400" b="1"/>
            </a:lvl1pPr>
          </a:lstStyle>
          <a:p>
            <a:r>
              <a:rPr lang="ja-JP" altLang="en-US"/>
              <a:t>マスター タイトルの書式設定</a:t>
            </a:r>
            <a:endParaRPr lang="en-US"/>
          </a:p>
        </p:txBody>
      </p:sp>
      <p:sp>
        <p:nvSpPr>
          <p:cNvPr id="3" name="Text Placeholder 2"/>
          <p:cNvSpPr>
            <a:spLocks noGrp="1"/>
          </p:cNvSpPr>
          <p:nvPr>
            <p:ph type="body" idx="1"/>
          </p:nvPr>
        </p:nvSpPr>
        <p:spPr>
          <a:xfrm>
            <a:off x="4949688" y="2002634"/>
            <a:ext cx="3702120" cy="2883097"/>
          </a:xfrm>
        </p:spPr>
        <p:txBody>
          <a:bodyPr anchor="ctr">
            <a:normAutofit/>
          </a:bodyPr>
          <a:lstStyle>
            <a:lvl1pPr marL="0" indent="0">
              <a:buNone/>
              <a:defRPr sz="2000">
                <a:solidFill>
                  <a:schemeClr val="tx1">
                    <a:lumMod val="95000"/>
                    <a:lumOff val="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FC2EBB-D574-4362-BE8A-312682BCD9DD}"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270753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50" y="152400"/>
            <a:ext cx="7886700" cy="1325563"/>
          </a:xfrm>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D33E17-64E8-4657-B0C8-8E1AC1ADF9EF}" type="datetime1">
              <a:rPr kumimoji="1" lang="ja-JP" altLang="en-US" smtClean="0"/>
              <a:t>2025/3/29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1485228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画像付きコンテンツ①">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2719" y="1964057"/>
            <a:ext cx="3639395" cy="521473"/>
          </a:xfrm>
        </p:spPr>
        <p:txBody>
          <a:bodyPr anchor="ctr">
            <a:normAutofit/>
          </a:bodyPr>
          <a:lstStyle>
            <a:lvl1pPr>
              <a:defRPr sz="24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4832720" y="2810468"/>
            <a:ext cx="3639395" cy="2556344"/>
          </a:xfrm>
        </p:spPr>
        <p:txBody>
          <a:bodyPr>
            <a:normAutofit/>
          </a:bodyPr>
          <a:lstStyle>
            <a:lvl1pPr marL="0" indent="0">
              <a:lnSpc>
                <a:spcPct val="150000"/>
              </a:lnSpc>
              <a:spcBef>
                <a:spcPts val="10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0177D-0231-493B-8191-96D5B95BD2F5}" type="datetime1">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
        <p:nvSpPr>
          <p:cNvPr id="3" name="Text Placeholder 3">
            <a:extLst>
              <a:ext uri="{FF2B5EF4-FFF2-40B4-BE49-F238E27FC236}">
                <a16:creationId xmlns:a16="http://schemas.microsoft.com/office/drawing/2014/main" id="{77A6BBB7-A52D-0DAE-63E9-26EBA5BFAC1B}"/>
              </a:ext>
            </a:extLst>
          </p:cNvPr>
          <p:cNvSpPr>
            <a:spLocks noGrp="1"/>
          </p:cNvSpPr>
          <p:nvPr>
            <p:ph type="body" sz="half" idx="13"/>
          </p:nvPr>
        </p:nvSpPr>
        <p:spPr>
          <a:xfrm>
            <a:off x="4832718" y="1598931"/>
            <a:ext cx="3639395" cy="365125"/>
          </a:xfrm>
        </p:spPr>
        <p:txBody>
          <a:bodyPr anchor="ctr">
            <a:norm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4338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画像付きコンテンツ②">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753725-320D-41DF-8122-398F3A05C4B4}" type="datetime1">
              <a:rPr kumimoji="1" lang="ja-JP" altLang="en-US" smtClean="0"/>
              <a:t>2025/3/29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
        <p:nvSpPr>
          <p:cNvPr id="3" name="Title 1">
            <a:extLst>
              <a:ext uri="{FF2B5EF4-FFF2-40B4-BE49-F238E27FC236}">
                <a16:creationId xmlns:a16="http://schemas.microsoft.com/office/drawing/2014/main" id="{CA009034-D3B9-33E3-88B7-5AD3CA934AB2}"/>
              </a:ext>
            </a:extLst>
          </p:cNvPr>
          <p:cNvSpPr>
            <a:spLocks noGrp="1"/>
          </p:cNvSpPr>
          <p:nvPr>
            <p:ph type="title"/>
          </p:nvPr>
        </p:nvSpPr>
        <p:spPr>
          <a:xfrm>
            <a:off x="650288" y="1964057"/>
            <a:ext cx="3639395" cy="521473"/>
          </a:xfrm>
        </p:spPr>
        <p:txBody>
          <a:bodyPr anchor="ctr">
            <a:normAutofit/>
          </a:bodyPr>
          <a:lstStyle>
            <a:lvl1pPr>
              <a:defRPr sz="2400"/>
            </a:lvl1pPr>
          </a:lstStyle>
          <a:p>
            <a:r>
              <a:rPr lang="ja-JP" altLang="en-US"/>
              <a:t>マスター タイトルの書式設定</a:t>
            </a:r>
            <a:endParaRPr lang="en-US"/>
          </a:p>
        </p:txBody>
      </p:sp>
      <p:sp>
        <p:nvSpPr>
          <p:cNvPr id="8" name="Text Placeholder 3">
            <a:extLst>
              <a:ext uri="{FF2B5EF4-FFF2-40B4-BE49-F238E27FC236}">
                <a16:creationId xmlns:a16="http://schemas.microsoft.com/office/drawing/2014/main" id="{49CC1234-25BC-2FB8-C379-4D34D0314E37}"/>
              </a:ext>
            </a:extLst>
          </p:cNvPr>
          <p:cNvSpPr>
            <a:spLocks noGrp="1"/>
          </p:cNvSpPr>
          <p:nvPr>
            <p:ph type="body" sz="half" idx="2"/>
          </p:nvPr>
        </p:nvSpPr>
        <p:spPr>
          <a:xfrm>
            <a:off x="650289" y="2810468"/>
            <a:ext cx="3639395" cy="2556344"/>
          </a:xfrm>
        </p:spPr>
        <p:txBody>
          <a:bodyPr>
            <a:normAutofit/>
          </a:bodyPr>
          <a:lstStyle>
            <a:lvl1pPr marL="0" indent="0">
              <a:lnSpc>
                <a:spcPct val="150000"/>
              </a:lnSpc>
              <a:spcBef>
                <a:spcPts val="10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Text Placeholder 3">
            <a:extLst>
              <a:ext uri="{FF2B5EF4-FFF2-40B4-BE49-F238E27FC236}">
                <a16:creationId xmlns:a16="http://schemas.microsoft.com/office/drawing/2014/main" id="{50D530A7-CD23-B620-AFFE-04E4A88FBA06}"/>
              </a:ext>
            </a:extLst>
          </p:cNvPr>
          <p:cNvSpPr>
            <a:spLocks noGrp="1"/>
          </p:cNvSpPr>
          <p:nvPr>
            <p:ph type="body" sz="half" idx="13"/>
          </p:nvPr>
        </p:nvSpPr>
        <p:spPr>
          <a:xfrm>
            <a:off x="650287" y="1598931"/>
            <a:ext cx="3639395" cy="365125"/>
          </a:xfrm>
        </p:spPr>
        <p:txBody>
          <a:bodyPr anchor="ctr">
            <a:norm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183354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基本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pc="277" baseline="0">
                <a:latin typeface="+mj-ea"/>
                <a:ea typeface="+mj-ea"/>
              </a:defRPr>
            </a:lvl1pPr>
          </a:lstStyle>
          <a:p>
            <a:r>
              <a:rPr kumimoji="1" lang="ja-JP" altLang="en-US"/>
              <a:t>基本スライド</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a:p>
        </p:txBody>
      </p:sp>
      <p:sp>
        <p:nvSpPr>
          <p:cNvPr id="6" name="テキスト プレースホルダ 7"/>
          <p:cNvSpPr>
            <a:spLocks noGrp="1"/>
          </p:cNvSpPr>
          <p:nvPr>
            <p:ph type="body" sz="quarter" idx="12" hasCustomPrompt="1"/>
          </p:nvPr>
        </p:nvSpPr>
        <p:spPr>
          <a:xfrm>
            <a:off x="916616" y="908724"/>
            <a:ext cx="7310769" cy="1260000"/>
          </a:xfrm>
          <a:prstGeom prst="rect">
            <a:avLst/>
          </a:prstGeom>
        </p:spPr>
        <p:txBody>
          <a:bodyPr/>
          <a:lstStyle>
            <a:lvl1pPr marL="247657" indent="-247657">
              <a:spcBef>
                <a:spcPts val="554"/>
              </a:spcBef>
              <a:buClr>
                <a:schemeClr val="tx1"/>
              </a:buClr>
              <a:buFont typeface="Wingdings" panose="05000000000000000000" pitchFamily="2" charset="2"/>
              <a:buChar char="l"/>
              <a:defRPr sz="1662" b="1">
                <a:latin typeface="+mj-ea"/>
                <a:ea typeface="+mj-ea"/>
              </a:defRPr>
            </a:lvl1pPr>
            <a:lvl2pPr marL="493847" indent="-164127">
              <a:spcBef>
                <a:spcPts val="554"/>
              </a:spcBef>
              <a:buClrTx/>
              <a:buFont typeface="Arial" pitchFamily="34" charset="0"/>
              <a:buChar char="•"/>
              <a:defRPr sz="1292">
                <a:latin typeface="+mn-ea"/>
                <a:ea typeface="+mn-ea"/>
              </a:defRPr>
            </a:lvl2pPr>
            <a:lvl3pPr marL="741503" indent="-165593">
              <a:spcBef>
                <a:spcPts val="554"/>
              </a:spcBef>
              <a:buClrTx/>
              <a:buFont typeface="Century Gothic" pitchFamily="34" charset="0"/>
              <a:buChar char="−"/>
              <a:defRPr sz="1108">
                <a:latin typeface="+mn-ea"/>
                <a:ea typeface="+mn-ea"/>
              </a:defRPr>
            </a:lvl3pPr>
            <a:lvl4pPr marL="905630" indent="-164127">
              <a:spcBef>
                <a:spcPts val="554"/>
              </a:spcBef>
              <a:buClrTx/>
              <a:buFont typeface="Wingdings" pitchFamily="2" charset="2"/>
              <a:buChar char="ü"/>
              <a:defRPr sz="969">
                <a:latin typeface="+mn-ea"/>
                <a:ea typeface="+mn-ea"/>
              </a:defRPr>
            </a:lvl4pPr>
            <a:lvl5pPr marL="905630" indent="-164127">
              <a:spcBef>
                <a:spcPts val="554"/>
              </a:spcBef>
              <a:buClr>
                <a:schemeClr val="tx2"/>
              </a:buClr>
              <a:buFont typeface="Wingdings" pitchFamily="2" charset="2"/>
              <a:buChar char="ü"/>
              <a:defRPr sz="1015">
                <a:latin typeface="+mn-lt"/>
                <a:ea typeface="+mn-ea"/>
              </a:defRPr>
            </a:lvl5pPr>
          </a:lstStyle>
          <a:p>
            <a:pPr lvl="0"/>
            <a:r>
              <a:rPr kumimoji="1" lang="ja-JP" altLang="en-US"/>
              <a:t>ポイント　</a:t>
            </a:r>
            <a:r>
              <a:rPr kumimoji="1" lang="en-US" altLang="ja-JP"/>
              <a:t>18pt</a:t>
            </a:r>
            <a:endParaRPr kumimoji="1" lang="ja-JP" altLang="en-US"/>
          </a:p>
          <a:p>
            <a:pPr lvl="1"/>
            <a:r>
              <a:rPr kumimoji="1" lang="ja-JP" altLang="en-US"/>
              <a:t>細かな補足情報の追記第 </a:t>
            </a:r>
            <a:r>
              <a:rPr kumimoji="1" lang="en-US" altLang="ja-JP"/>
              <a:t>2 </a:t>
            </a:r>
            <a:r>
              <a:rPr kumimoji="1" lang="ja-JP" altLang="en-US"/>
              <a:t>レベル </a:t>
            </a:r>
            <a:r>
              <a:rPr kumimoji="1" lang="en-US" altLang="ja-JP"/>
              <a:t>14pt</a:t>
            </a:r>
            <a:endParaRPr kumimoji="1" lang="ja-JP" altLang="en-US"/>
          </a:p>
          <a:p>
            <a:pPr lvl="2"/>
            <a:r>
              <a:rPr kumimoji="1" lang="ja-JP" altLang="en-US"/>
              <a:t>さらに細かい補足情報の追記　</a:t>
            </a:r>
            <a:r>
              <a:rPr kumimoji="1" lang="en-US" altLang="ja-JP"/>
              <a:t>12pt</a:t>
            </a:r>
            <a:endParaRPr kumimoji="1" lang="ja-JP" altLang="en-US"/>
          </a:p>
          <a:p>
            <a:pPr lvl="3"/>
            <a:r>
              <a:rPr kumimoji="1" lang="en-US" altLang="ja-JP"/>
              <a:t>4</a:t>
            </a:r>
            <a:r>
              <a:rPr kumimoji="1" lang="ja-JP" altLang="en-US"/>
              <a:t>段階の階層を用意　</a:t>
            </a:r>
            <a:r>
              <a:rPr kumimoji="1" lang="en-US" altLang="ja-JP"/>
              <a:t>10.5pt</a:t>
            </a:r>
          </a:p>
          <a:p>
            <a:pPr lvl="0"/>
            <a:endParaRPr kumimoji="1" lang="en-US" altLang="ja-JP"/>
          </a:p>
        </p:txBody>
      </p:sp>
    </p:spTree>
    <p:extLst>
      <p:ext uri="{BB962C8B-B14F-4D97-AF65-F5344CB8AC3E}">
        <p14:creationId xmlns:p14="http://schemas.microsoft.com/office/powerpoint/2010/main" val="26191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わたしのWILLシート">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12BBC86-616E-8CDE-8B90-DB4F08E7C3F7}"/>
              </a:ext>
            </a:extLst>
          </p:cNvPr>
          <p:cNvSpPr txBox="1"/>
          <p:nvPr userDrawn="1"/>
        </p:nvSpPr>
        <p:spPr>
          <a:xfrm>
            <a:off x="401724" y="489720"/>
            <a:ext cx="3814463" cy="523220"/>
          </a:xfrm>
          <a:prstGeom prst="rect">
            <a:avLst/>
          </a:prstGeom>
          <a:noFill/>
        </p:spPr>
        <p:txBody>
          <a:bodyPr wrap="square" rtlCol="0">
            <a:spAutoFit/>
          </a:bodyPr>
          <a:lstStyle/>
          <a:p>
            <a:r>
              <a:rPr lang="ja-JP" altLang="en-US" sz="2800" b="1" dirty="0">
                <a:effectLst/>
                <a:latin typeface="+mj-ea"/>
                <a:ea typeface="+mj-ea"/>
              </a:rPr>
              <a:t>わたしの</a:t>
            </a:r>
            <a:r>
              <a:rPr lang="en-US" altLang="ja-JP" sz="2800" b="1" dirty="0">
                <a:effectLst/>
                <a:latin typeface="+mj-ea"/>
                <a:ea typeface="+mj-ea"/>
              </a:rPr>
              <a:t>WILL</a:t>
            </a:r>
            <a:r>
              <a:rPr lang="ja-JP" altLang="en-US" sz="2800" b="1" dirty="0">
                <a:effectLst/>
                <a:latin typeface="+mj-ea"/>
                <a:ea typeface="+mj-ea"/>
              </a:rPr>
              <a:t>シート</a:t>
            </a:r>
            <a:endParaRPr kumimoji="1" lang="ja-JP" altLang="en-US" sz="2800" b="1" dirty="0">
              <a:latin typeface="+mj-ea"/>
              <a:ea typeface="+mj-ea"/>
            </a:endParaRPr>
          </a:p>
        </p:txBody>
      </p:sp>
      <p:pic>
        <p:nvPicPr>
          <p:cNvPr id="10" name="図 9">
            <a:extLst>
              <a:ext uri="{FF2B5EF4-FFF2-40B4-BE49-F238E27FC236}">
                <a16:creationId xmlns:a16="http://schemas.microsoft.com/office/drawing/2014/main" id="{BCC02F4A-331E-BC20-E6D9-F95AD866D152}"/>
              </a:ext>
            </a:extLst>
          </p:cNvPr>
          <p:cNvPicPr>
            <a:picLocks noChangeAspect="1"/>
          </p:cNvPicPr>
          <p:nvPr userDrawn="1"/>
        </p:nvPicPr>
        <p:blipFill>
          <a:blip r:embed="rId3"/>
          <a:stretch>
            <a:fillRect/>
          </a:stretch>
        </p:blipFill>
        <p:spPr>
          <a:xfrm>
            <a:off x="3398749" y="1752997"/>
            <a:ext cx="5205277" cy="1720953"/>
          </a:xfrm>
          <a:prstGeom prst="rect">
            <a:avLst/>
          </a:prstGeom>
        </p:spPr>
      </p:pic>
      <p:pic>
        <p:nvPicPr>
          <p:cNvPr id="11" name="図 10">
            <a:extLst>
              <a:ext uri="{FF2B5EF4-FFF2-40B4-BE49-F238E27FC236}">
                <a16:creationId xmlns:a16="http://schemas.microsoft.com/office/drawing/2014/main" id="{A3D1FB1F-CA31-8D78-582B-8D9A86CD28EB}"/>
              </a:ext>
            </a:extLst>
          </p:cNvPr>
          <p:cNvPicPr>
            <a:picLocks noChangeAspect="1"/>
          </p:cNvPicPr>
          <p:nvPr userDrawn="1"/>
        </p:nvPicPr>
        <p:blipFill>
          <a:blip r:embed="rId3"/>
          <a:stretch>
            <a:fillRect/>
          </a:stretch>
        </p:blipFill>
        <p:spPr>
          <a:xfrm>
            <a:off x="3398749" y="4473246"/>
            <a:ext cx="5205277" cy="1720953"/>
          </a:xfrm>
          <a:prstGeom prst="rect">
            <a:avLst/>
          </a:prstGeom>
        </p:spPr>
      </p:pic>
      <p:sp>
        <p:nvSpPr>
          <p:cNvPr id="3" name="Content Placeholder 2"/>
          <p:cNvSpPr>
            <a:spLocks noGrp="1"/>
          </p:cNvSpPr>
          <p:nvPr>
            <p:ph idx="1"/>
          </p:nvPr>
        </p:nvSpPr>
        <p:spPr>
          <a:xfrm>
            <a:off x="3668286" y="1969022"/>
            <a:ext cx="4683744" cy="1172401"/>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grpSp>
        <p:nvGrpSpPr>
          <p:cNvPr id="17" name="グループ化 16">
            <a:extLst>
              <a:ext uri="{FF2B5EF4-FFF2-40B4-BE49-F238E27FC236}">
                <a16:creationId xmlns:a16="http://schemas.microsoft.com/office/drawing/2014/main" id="{88E76464-7145-B828-7054-D48898FC97FE}"/>
              </a:ext>
            </a:extLst>
          </p:cNvPr>
          <p:cNvGrpSpPr/>
          <p:nvPr userDrawn="1"/>
        </p:nvGrpSpPr>
        <p:grpSpPr>
          <a:xfrm>
            <a:off x="291452" y="2044965"/>
            <a:ext cx="2802690" cy="3225269"/>
            <a:chOff x="234063" y="1924448"/>
            <a:chExt cx="2802690" cy="3225269"/>
          </a:xfrm>
        </p:grpSpPr>
        <p:pic>
          <p:nvPicPr>
            <p:cNvPr id="14" name="図 13">
              <a:extLst>
                <a:ext uri="{FF2B5EF4-FFF2-40B4-BE49-F238E27FC236}">
                  <a16:creationId xmlns:a16="http://schemas.microsoft.com/office/drawing/2014/main" id="{690AECBD-D89C-955C-1DCD-156908F9160F}"/>
                </a:ext>
              </a:extLst>
            </p:cNvPr>
            <p:cNvPicPr>
              <a:picLocks noChangeAspect="1"/>
            </p:cNvPicPr>
            <p:nvPr userDrawn="1"/>
          </p:nvPicPr>
          <p:blipFill>
            <a:blip r:embed="rId4"/>
            <a:stretch>
              <a:fillRect/>
            </a:stretch>
          </p:blipFill>
          <p:spPr>
            <a:xfrm>
              <a:off x="234063" y="1924448"/>
              <a:ext cx="2802690" cy="3225269"/>
            </a:xfrm>
            <a:prstGeom prst="rect">
              <a:avLst/>
            </a:prstGeom>
          </p:spPr>
        </p:pic>
        <p:sp>
          <p:nvSpPr>
            <p:cNvPr id="12" name="テキスト ボックス 11">
              <a:extLst>
                <a:ext uri="{FF2B5EF4-FFF2-40B4-BE49-F238E27FC236}">
                  <a16:creationId xmlns:a16="http://schemas.microsoft.com/office/drawing/2014/main" id="{9DF52EEA-58EB-9E78-5612-EB2E573515B5}"/>
                </a:ext>
              </a:extLst>
            </p:cNvPr>
            <p:cNvSpPr txBox="1"/>
            <p:nvPr userDrawn="1"/>
          </p:nvSpPr>
          <p:spPr>
            <a:xfrm>
              <a:off x="711625" y="3275472"/>
              <a:ext cx="1767586" cy="523220"/>
            </a:xfrm>
            <a:prstGeom prst="rect">
              <a:avLst/>
            </a:prstGeom>
            <a:noFill/>
          </p:spPr>
          <p:txBody>
            <a:bodyPr wrap="square" rtlCol="0">
              <a:spAutoFit/>
            </a:bodyPr>
            <a:lstStyle/>
            <a:p>
              <a:pPr algn="ctr"/>
              <a:r>
                <a:rPr kumimoji="1" lang="ja-JP" altLang="en-US" sz="1400" b="1" dirty="0">
                  <a:latin typeface="+mj-ea"/>
                  <a:ea typeface="+mj-ea"/>
                </a:rPr>
                <a:t>プロフィール</a:t>
              </a:r>
              <a:endParaRPr kumimoji="1" lang="en-US" altLang="ja-JP" sz="1400" b="1" dirty="0">
                <a:latin typeface="+mj-ea"/>
                <a:ea typeface="+mj-ea"/>
              </a:endParaRPr>
            </a:p>
            <a:p>
              <a:pPr algn="ctr"/>
              <a:r>
                <a:rPr kumimoji="1" lang="ja-JP" altLang="en-US" sz="1400" b="1" dirty="0">
                  <a:latin typeface="+mj-ea"/>
                  <a:ea typeface="+mj-ea"/>
                </a:rPr>
                <a:t>写真</a:t>
              </a:r>
            </a:p>
          </p:txBody>
        </p:sp>
      </p:grpSp>
      <p:sp>
        <p:nvSpPr>
          <p:cNvPr id="18" name="テキスト ボックス 17">
            <a:extLst>
              <a:ext uri="{FF2B5EF4-FFF2-40B4-BE49-F238E27FC236}">
                <a16:creationId xmlns:a16="http://schemas.microsoft.com/office/drawing/2014/main" id="{ED98F717-05D6-E4C8-2E1E-8D5BC868424B}"/>
              </a:ext>
            </a:extLst>
          </p:cNvPr>
          <p:cNvSpPr txBox="1"/>
          <p:nvPr userDrawn="1"/>
        </p:nvSpPr>
        <p:spPr>
          <a:xfrm>
            <a:off x="3398748" y="1309603"/>
            <a:ext cx="5205277" cy="369332"/>
          </a:xfrm>
          <a:prstGeom prst="rect">
            <a:avLst/>
          </a:prstGeom>
          <a:noFill/>
        </p:spPr>
        <p:txBody>
          <a:bodyPr wrap="square" rtlCol="0" anchor="ctr">
            <a:spAutoFit/>
          </a:bodyPr>
          <a:lstStyle/>
          <a:p>
            <a:r>
              <a:rPr lang="ja-JP" altLang="en-US" sz="1800" b="1" dirty="0">
                <a:effectLst/>
              </a:rPr>
              <a:t>わたしの仕事 </a:t>
            </a:r>
            <a:r>
              <a:rPr lang="en-US" altLang="ja-JP" sz="1100" dirty="0">
                <a:effectLst/>
              </a:rPr>
              <a:t>(</a:t>
            </a:r>
            <a:r>
              <a:rPr lang="ja-JP" altLang="en-US" sz="1100" dirty="0">
                <a:effectLst/>
              </a:rPr>
              <a:t>現在だけでなくこれまでも含めて</a:t>
            </a:r>
            <a:r>
              <a:rPr lang="en-US" altLang="ja-JP" sz="1100" dirty="0">
                <a:effectLst/>
              </a:rPr>
              <a:t>OK)</a:t>
            </a:r>
            <a:endParaRPr kumimoji="1" lang="ja-JP" altLang="en-US" sz="1800" b="1" dirty="0">
              <a:latin typeface="+mj-ea"/>
              <a:ea typeface="+mj-ea"/>
            </a:endParaRPr>
          </a:p>
        </p:txBody>
      </p:sp>
      <p:sp>
        <p:nvSpPr>
          <p:cNvPr id="19" name="テキスト ボックス 18">
            <a:extLst>
              <a:ext uri="{FF2B5EF4-FFF2-40B4-BE49-F238E27FC236}">
                <a16:creationId xmlns:a16="http://schemas.microsoft.com/office/drawing/2014/main" id="{EBAD3B14-5516-70E6-F144-2B0FF1E8D7EB}"/>
              </a:ext>
            </a:extLst>
          </p:cNvPr>
          <p:cNvSpPr txBox="1"/>
          <p:nvPr userDrawn="1"/>
        </p:nvSpPr>
        <p:spPr>
          <a:xfrm>
            <a:off x="3398748" y="4036468"/>
            <a:ext cx="5205276" cy="369332"/>
          </a:xfrm>
          <a:prstGeom prst="rect">
            <a:avLst/>
          </a:prstGeom>
          <a:noFill/>
        </p:spPr>
        <p:txBody>
          <a:bodyPr wrap="square" rtlCol="0" anchor="ctr">
            <a:spAutoFit/>
          </a:bodyPr>
          <a:lstStyle/>
          <a:p>
            <a:r>
              <a:rPr lang="ja-JP" altLang="en-US" b="1" dirty="0">
                <a:effectLst/>
              </a:rPr>
              <a:t>わたしが働くうえでの大事にしている</a:t>
            </a:r>
            <a:r>
              <a:rPr lang="en-US" altLang="ja-JP" b="1" dirty="0">
                <a:effectLst/>
              </a:rPr>
              <a:t>WILL</a:t>
            </a:r>
            <a:endParaRPr kumimoji="1" lang="ja-JP" altLang="en-US" sz="1800" b="1" dirty="0">
              <a:latin typeface="+mj-ea"/>
              <a:ea typeface="+mj-ea"/>
            </a:endParaRPr>
          </a:p>
        </p:txBody>
      </p:sp>
      <p:sp>
        <p:nvSpPr>
          <p:cNvPr id="21" name="Content Placeholder 2">
            <a:extLst>
              <a:ext uri="{FF2B5EF4-FFF2-40B4-BE49-F238E27FC236}">
                <a16:creationId xmlns:a16="http://schemas.microsoft.com/office/drawing/2014/main" id="{4CCB706F-DBCC-3106-6AFF-10894070906E}"/>
              </a:ext>
            </a:extLst>
          </p:cNvPr>
          <p:cNvSpPr>
            <a:spLocks noGrp="1"/>
          </p:cNvSpPr>
          <p:nvPr>
            <p:ph idx="10"/>
          </p:nvPr>
        </p:nvSpPr>
        <p:spPr>
          <a:xfrm>
            <a:off x="3668286" y="4697398"/>
            <a:ext cx="4683744" cy="1172401"/>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23" name="図 22">
            <a:extLst>
              <a:ext uri="{FF2B5EF4-FFF2-40B4-BE49-F238E27FC236}">
                <a16:creationId xmlns:a16="http://schemas.microsoft.com/office/drawing/2014/main" id="{8B954E7E-9A5F-6AAC-DF58-3402FA155968}"/>
              </a:ext>
            </a:extLst>
          </p:cNvPr>
          <p:cNvPicPr>
            <a:picLocks noChangeAspect="1"/>
          </p:cNvPicPr>
          <p:nvPr userDrawn="1"/>
        </p:nvPicPr>
        <p:blipFill>
          <a:blip r:embed="rId5"/>
          <a:stretch>
            <a:fillRect/>
          </a:stretch>
        </p:blipFill>
        <p:spPr>
          <a:xfrm>
            <a:off x="5361538" y="894205"/>
            <a:ext cx="3081600" cy="50107"/>
          </a:xfrm>
          <a:prstGeom prst="rect">
            <a:avLst/>
          </a:prstGeom>
        </p:spPr>
      </p:pic>
      <p:sp>
        <p:nvSpPr>
          <p:cNvPr id="25" name="テキスト ボックス 24">
            <a:extLst>
              <a:ext uri="{FF2B5EF4-FFF2-40B4-BE49-F238E27FC236}">
                <a16:creationId xmlns:a16="http://schemas.microsoft.com/office/drawing/2014/main" id="{AA4FDA3C-D01F-0CDB-C52C-18B49B6C5CD4}"/>
              </a:ext>
            </a:extLst>
          </p:cNvPr>
          <p:cNvSpPr txBox="1"/>
          <p:nvPr userDrawn="1"/>
        </p:nvSpPr>
        <p:spPr>
          <a:xfrm>
            <a:off x="4628694" y="456022"/>
            <a:ext cx="598241" cy="253916"/>
          </a:xfrm>
          <a:prstGeom prst="rect">
            <a:avLst/>
          </a:prstGeom>
          <a:noFill/>
        </p:spPr>
        <p:txBody>
          <a:bodyPr wrap="square">
            <a:spAutoFit/>
          </a:bodyPr>
          <a:lstStyle/>
          <a:p>
            <a:pPr algn="r"/>
            <a:r>
              <a:rPr lang="ja-JP" altLang="en-US" sz="1050" b="1" dirty="0"/>
              <a:t>お名前</a:t>
            </a:r>
          </a:p>
        </p:txBody>
      </p:sp>
      <p:sp>
        <p:nvSpPr>
          <p:cNvPr id="29" name="Content Placeholder 2">
            <a:extLst>
              <a:ext uri="{FF2B5EF4-FFF2-40B4-BE49-F238E27FC236}">
                <a16:creationId xmlns:a16="http://schemas.microsoft.com/office/drawing/2014/main" id="{D3B392DB-7F20-A941-1CCA-477B10A33E43}"/>
              </a:ext>
            </a:extLst>
          </p:cNvPr>
          <p:cNvSpPr>
            <a:spLocks noGrp="1"/>
          </p:cNvSpPr>
          <p:nvPr>
            <p:ph idx="11"/>
          </p:nvPr>
        </p:nvSpPr>
        <p:spPr>
          <a:xfrm>
            <a:off x="5361538" y="375871"/>
            <a:ext cx="3081600" cy="429564"/>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31" name="図プレースホルダー 30">
            <a:extLst>
              <a:ext uri="{FF2B5EF4-FFF2-40B4-BE49-F238E27FC236}">
                <a16:creationId xmlns:a16="http://schemas.microsoft.com/office/drawing/2014/main" id="{6E1EC341-C882-BAC4-D86A-97B4CBE2D72A}"/>
              </a:ext>
            </a:extLst>
          </p:cNvPr>
          <p:cNvSpPr>
            <a:spLocks noGrp="1"/>
          </p:cNvSpPr>
          <p:nvPr>
            <p:ph type="pic" sz="quarter" idx="12"/>
          </p:nvPr>
        </p:nvSpPr>
        <p:spPr>
          <a:xfrm>
            <a:off x="768350" y="2770188"/>
            <a:ext cx="1768475" cy="1836737"/>
          </a:xfrm>
        </p:spPr>
        <p:txBody>
          <a:bodyPr>
            <a:normAutofit/>
          </a:bodyPr>
          <a:lstStyle>
            <a:lvl1pPr marL="0" indent="0">
              <a:buNone/>
              <a:defRPr sz="1100"/>
            </a:lvl1pPr>
          </a:lstStyle>
          <a:p>
            <a:endParaRPr kumimoji="1" lang="ja-JP" altLang="en-US" dirty="0"/>
          </a:p>
        </p:txBody>
      </p:sp>
    </p:spTree>
    <p:extLst>
      <p:ext uri="{BB962C8B-B14F-4D97-AF65-F5344CB8AC3E}">
        <p14:creationId xmlns:p14="http://schemas.microsoft.com/office/powerpoint/2010/main" val="284706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わたしのWILLシート">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277F56E-DDF3-D1AE-6442-03C9EC15FA18}"/>
              </a:ext>
            </a:extLst>
          </p:cNvPr>
          <p:cNvPicPr>
            <a:picLocks noChangeAspect="1"/>
          </p:cNvPicPr>
          <p:nvPr userDrawn="1"/>
        </p:nvPicPr>
        <p:blipFill>
          <a:blip r:embed="rId3"/>
          <a:stretch>
            <a:fillRect/>
          </a:stretch>
        </p:blipFill>
        <p:spPr>
          <a:xfrm>
            <a:off x="284432" y="2359671"/>
            <a:ext cx="4927548" cy="1629131"/>
          </a:xfrm>
          <a:prstGeom prst="rect">
            <a:avLst/>
          </a:prstGeom>
        </p:spPr>
      </p:pic>
      <p:pic>
        <p:nvPicPr>
          <p:cNvPr id="12" name="図 11">
            <a:extLst>
              <a:ext uri="{FF2B5EF4-FFF2-40B4-BE49-F238E27FC236}">
                <a16:creationId xmlns:a16="http://schemas.microsoft.com/office/drawing/2014/main" id="{5BCEA478-37C6-5CB9-066B-EAC137203E59}"/>
              </a:ext>
            </a:extLst>
          </p:cNvPr>
          <p:cNvPicPr>
            <a:picLocks noChangeAspect="1"/>
          </p:cNvPicPr>
          <p:nvPr userDrawn="1"/>
        </p:nvPicPr>
        <p:blipFill>
          <a:blip r:embed="rId3"/>
          <a:stretch>
            <a:fillRect/>
          </a:stretch>
        </p:blipFill>
        <p:spPr>
          <a:xfrm>
            <a:off x="284434" y="4798451"/>
            <a:ext cx="4927548" cy="1629131"/>
          </a:xfrm>
          <a:prstGeom prst="rect">
            <a:avLst/>
          </a:prstGeom>
        </p:spPr>
      </p:pic>
      <p:sp>
        <p:nvSpPr>
          <p:cNvPr id="13" name="Content Placeholder 2">
            <a:extLst>
              <a:ext uri="{FF2B5EF4-FFF2-40B4-BE49-F238E27FC236}">
                <a16:creationId xmlns:a16="http://schemas.microsoft.com/office/drawing/2014/main" id="{F9F9CC1D-6BC4-65CF-120E-271BB98B1353}"/>
              </a:ext>
            </a:extLst>
          </p:cNvPr>
          <p:cNvSpPr>
            <a:spLocks noGrp="1"/>
          </p:cNvSpPr>
          <p:nvPr>
            <p:ph idx="1"/>
          </p:nvPr>
        </p:nvSpPr>
        <p:spPr>
          <a:xfrm>
            <a:off x="553968" y="2575696"/>
            <a:ext cx="4419128" cy="1109847"/>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4" name="テキスト ボックス 13">
            <a:extLst>
              <a:ext uri="{FF2B5EF4-FFF2-40B4-BE49-F238E27FC236}">
                <a16:creationId xmlns:a16="http://schemas.microsoft.com/office/drawing/2014/main" id="{18C65EB6-B147-1873-E13B-46C53191D656}"/>
              </a:ext>
            </a:extLst>
          </p:cNvPr>
          <p:cNvSpPr txBox="1"/>
          <p:nvPr userDrawn="1"/>
        </p:nvSpPr>
        <p:spPr>
          <a:xfrm>
            <a:off x="284431" y="1890212"/>
            <a:ext cx="4911196" cy="400110"/>
          </a:xfrm>
          <a:prstGeom prst="rect">
            <a:avLst/>
          </a:prstGeom>
          <a:noFill/>
        </p:spPr>
        <p:txBody>
          <a:bodyPr wrap="square" rtlCol="0" anchor="ctr">
            <a:spAutoFit/>
          </a:bodyPr>
          <a:lstStyle/>
          <a:p>
            <a:r>
              <a:rPr lang="en-US" altLang="ja-JP" sz="1000" b="1" dirty="0">
                <a:effectLst/>
              </a:rPr>
              <a:t>【</a:t>
            </a:r>
            <a:r>
              <a:rPr lang="ja-JP" altLang="en-US" sz="1000" b="1" dirty="0">
                <a:effectLst/>
              </a:rPr>
              <a:t>会社の視点から</a:t>
            </a:r>
            <a:r>
              <a:rPr lang="en-US" altLang="ja-JP" sz="1000" b="1" dirty="0">
                <a:effectLst/>
              </a:rPr>
              <a:t>】</a:t>
            </a:r>
            <a:br>
              <a:rPr lang="en-US" altLang="ja-JP" sz="1000" b="1" dirty="0">
                <a:effectLst/>
              </a:rPr>
            </a:br>
            <a:r>
              <a:rPr lang="ja-JP" altLang="en-US" sz="1000" b="1" dirty="0">
                <a:effectLst/>
              </a:rPr>
              <a:t>グループで重要とされた「課題」と「理想像」を記載してください。</a:t>
            </a:r>
            <a:endParaRPr kumimoji="1" lang="ja-JP" altLang="en-US" sz="1000" b="1" dirty="0">
              <a:latin typeface="+mj-ea"/>
              <a:ea typeface="+mj-ea"/>
            </a:endParaRPr>
          </a:p>
        </p:txBody>
      </p:sp>
      <p:sp>
        <p:nvSpPr>
          <p:cNvPr id="15" name="テキスト ボックス 14">
            <a:extLst>
              <a:ext uri="{FF2B5EF4-FFF2-40B4-BE49-F238E27FC236}">
                <a16:creationId xmlns:a16="http://schemas.microsoft.com/office/drawing/2014/main" id="{09B70A45-AFD3-2717-2E2B-99527979C429}"/>
              </a:ext>
            </a:extLst>
          </p:cNvPr>
          <p:cNvSpPr txBox="1"/>
          <p:nvPr userDrawn="1"/>
        </p:nvSpPr>
        <p:spPr>
          <a:xfrm>
            <a:off x="284432" y="4335608"/>
            <a:ext cx="4911195" cy="400110"/>
          </a:xfrm>
          <a:prstGeom prst="rect">
            <a:avLst/>
          </a:prstGeom>
          <a:noFill/>
        </p:spPr>
        <p:txBody>
          <a:bodyPr wrap="square" rtlCol="0" anchor="ctr">
            <a:spAutoFit/>
          </a:bodyPr>
          <a:lstStyle/>
          <a:p>
            <a:r>
              <a:rPr lang="en-US" altLang="ja-JP" sz="1000" b="1" dirty="0">
                <a:effectLst/>
              </a:rPr>
              <a:t>【</a:t>
            </a:r>
            <a:r>
              <a:rPr lang="ja-JP" altLang="en-US" sz="1000" b="1" dirty="0">
                <a:effectLst/>
              </a:rPr>
              <a:t>自分ごと化するために</a:t>
            </a:r>
            <a:r>
              <a:rPr lang="en-US" altLang="ja-JP" sz="1000" b="1" dirty="0">
                <a:effectLst/>
              </a:rPr>
              <a:t>】</a:t>
            </a:r>
            <a:br>
              <a:rPr lang="en-US" altLang="ja-JP" sz="1000" b="1" dirty="0">
                <a:effectLst/>
              </a:rPr>
            </a:br>
            <a:r>
              <a:rPr lang="ja-JP" altLang="en-US" sz="1000" b="1" dirty="0">
                <a:effectLst/>
              </a:rPr>
              <a:t>自部門</a:t>
            </a:r>
            <a:r>
              <a:rPr lang="en-US" altLang="ja-JP" sz="1000" b="1" dirty="0">
                <a:effectLst/>
              </a:rPr>
              <a:t>/</a:t>
            </a:r>
            <a:r>
              <a:rPr lang="ja-JP" altLang="en-US" sz="1000" b="1" dirty="0">
                <a:effectLst/>
              </a:rPr>
              <a:t>ご自身が出来る（やりたい）アクションアイデアを記載してください。</a:t>
            </a:r>
            <a:endParaRPr kumimoji="1" lang="ja-JP" altLang="en-US" sz="1000" b="1" dirty="0">
              <a:latin typeface="+mj-ea"/>
              <a:ea typeface="+mj-ea"/>
            </a:endParaRPr>
          </a:p>
        </p:txBody>
      </p:sp>
      <p:sp>
        <p:nvSpPr>
          <p:cNvPr id="16" name="Content Placeholder 2">
            <a:extLst>
              <a:ext uri="{FF2B5EF4-FFF2-40B4-BE49-F238E27FC236}">
                <a16:creationId xmlns:a16="http://schemas.microsoft.com/office/drawing/2014/main" id="{0DC75EC1-7844-45C5-6042-2DBBFC149CDE}"/>
              </a:ext>
            </a:extLst>
          </p:cNvPr>
          <p:cNvSpPr>
            <a:spLocks noGrp="1"/>
          </p:cNvSpPr>
          <p:nvPr>
            <p:ph idx="10"/>
          </p:nvPr>
        </p:nvSpPr>
        <p:spPr>
          <a:xfrm>
            <a:off x="553970" y="5022603"/>
            <a:ext cx="4419128" cy="1109847"/>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8" name="テキスト ボックス 17">
            <a:extLst>
              <a:ext uri="{FF2B5EF4-FFF2-40B4-BE49-F238E27FC236}">
                <a16:creationId xmlns:a16="http://schemas.microsoft.com/office/drawing/2014/main" id="{BFA8756C-7337-F4C8-A819-31533FC9678A}"/>
              </a:ext>
            </a:extLst>
          </p:cNvPr>
          <p:cNvSpPr txBox="1"/>
          <p:nvPr userDrawn="1"/>
        </p:nvSpPr>
        <p:spPr>
          <a:xfrm>
            <a:off x="2651289" y="159844"/>
            <a:ext cx="827539" cy="253916"/>
          </a:xfrm>
          <a:prstGeom prst="rect">
            <a:avLst/>
          </a:prstGeom>
          <a:noFill/>
        </p:spPr>
        <p:txBody>
          <a:bodyPr wrap="square">
            <a:spAutoFit/>
          </a:bodyPr>
          <a:lstStyle/>
          <a:p>
            <a:pPr algn="r"/>
            <a:r>
              <a:rPr lang="ja-JP" altLang="en-US" sz="1050" b="1" dirty="0"/>
              <a:t>所属部門</a:t>
            </a:r>
          </a:p>
        </p:txBody>
      </p:sp>
      <p:sp>
        <p:nvSpPr>
          <p:cNvPr id="19" name="Content Placeholder 2">
            <a:extLst>
              <a:ext uri="{FF2B5EF4-FFF2-40B4-BE49-F238E27FC236}">
                <a16:creationId xmlns:a16="http://schemas.microsoft.com/office/drawing/2014/main" id="{E7D651C2-3292-F5DF-4638-654655CF3773}"/>
              </a:ext>
            </a:extLst>
          </p:cNvPr>
          <p:cNvSpPr>
            <a:spLocks noGrp="1"/>
          </p:cNvSpPr>
          <p:nvPr>
            <p:ph idx="11"/>
          </p:nvPr>
        </p:nvSpPr>
        <p:spPr>
          <a:xfrm>
            <a:off x="3538017" y="119769"/>
            <a:ext cx="1727931" cy="334067"/>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mc:AlternateContent xmlns:mc="http://schemas.openxmlformats.org/markup-compatibility/2006" xmlns:p14="http://schemas.microsoft.com/office/powerpoint/2010/main">
        <mc:Choice Requires="p14">
          <p:contentPart p14:bwMode="auto" r:id="rId4">
            <p14:nvContentPartPr>
              <p14:cNvPr id="20" name="インク 19">
                <a:extLst>
                  <a:ext uri="{FF2B5EF4-FFF2-40B4-BE49-F238E27FC236}">
                    <a16:creationId xmlns:a16="http://schemas.microsoft.com/office/drawing/2014/main" id="{CC2C2445-CE8A-5100-F6BD-46672FAC4904}"/>
                  </a:ext>
                </a:extLst>
              </p14:cNvPr>
              <p14:cNvContentPartPr/>
              <p14:nvPr userDrawn="1"/>
            </p14:nvContentPartPr>
            <p14:xfrm>
              <a:off x="5055789" y="648337"/>
              <a:ext cx="360" cy="4320"/>
            </p14:xfrm>
          </p:contentPart>
        </mc:Choice>
        <mc:Fallback xmlns="">
          <p:pic>
            <p:nvPicPr>
              <p:cNvPr id="20" name="インク 19">
                <a:extLst>
                  <a:ext uri="{FF2B5EF4-FFF2-40B4-BE49-F238E27FC236}">
                    <a16:creationId xmlns:a16="http://schemas.microsoft.com/office/drawing/2014/main" id="{CC2C2445-CE8A-5100-F6BD-46672FAC4904}"/>
                  </a:ext>
                </a:extLst>
              </p:cNvPr>
              <p:cNvPicPr/>
              <p:nvPr/>
            </p:nvPicPr>
            <p:blipFill>
              <a:blip r:embed="rId5"/>
              <a:stretch>
                <a:fillRect/>
              </a:stretch>
            </p:blipFill>
            <p:spPr>
              <a:xfrm>
                <a:off x="5049669" y="642217"/>
                <a:ext cx="12600" cy="16560"/>
              </a:xfrm>
              <a:prstGeom prst="rect">
                <a:avLst/>
              </a:prstGeom>
            </p:spPr>
          </p:pic>
        </mc:Fallback>
      </mc:AlternateContent>
      <p:pic>
        <p:nvPicPr>
          <p:cNvPr id="22" name="図 21">
            <a:extLst>
              <a:ext uri="{FF2B5EF4-FFF2-40B4-BE49-F238E27FC236}">
                <a16:creationId xmlns:a16="http://schemas.microsoft.com/office/drawing/2014/main" id="{A4D98235-0DF5-FFDD-6855-FCF473D84E67}"/>
              </a:ext>
            </a:extLst>
          </p:cNvPr>
          <p:cNvPicPr>
            <a:picLocks noChangeAspect="1"/>
          </p:cNvPicPr>
          <p:nvPr userDrawn="1"/>
        </p:nvPicPr>
        <p:blipFill>
          <a:blip r:embed="rId6"/>
          <a:stretch>
            <a:fillRect/>
          </a:stretch>
        </p:blipFill>
        <p:spPr>
          <a:xfrm>
            <a:off x="3538017" y="525715"/>
            <a:ext cx="1722630" cy="25807"/>
          </a:xfrm>
          <a:prstGeom prst="rect">
            <a:avLst/>
          </a:prstGeom>
        </p:spPr>
      </p:pic>
      <p:sp>
        <p:nvSpPr>
          <p:cNvPr id="23" name="テキスト ボックス 22">
            <a:extLst>
              <a:ext uri="{FF2B5EF4-FFF2-40B4-BE49-F238E27FC236}">
                <a16:creationId xmlns:a16="http://schemas.microsoft.com/office/drawing/2014/main" id="{65E96599-0B4D-C4F9-9C01-9FFCF613698B}"/>
              </a:ext>
            </a:extLst>
          </p:cNvPr>
          <p:cNvSpPr txBox="1"/>
          <p:nvPr userDrawn="1"/>
        </p:nvSpPr>
        <p:spPr>
          <a:xfrm>
            <a:off x="338971" y="424377"/>
            <a:ext cx="2120761" cy="646331"/>
          </a:xfrm>
          <a:prstGeom prst="rect">
            <a:avLst/>
          </a:prstGeom>
          <a:noFill/>
        </p:spPr>
        <p:txBody>
          <a:bodyPr wrap="square" rtlCol="0">
            <a:spAutoFit/>
          </a:bodyPr>
          <a:lstStyle/>
          <a:p>
            <a:r>
              <a:rPr lang="en-US" altLang="ja-JP" sz="1800" b="1" dirty="0">
                <a:effectLst/>
              </a:rPr>
              <a:t>Work3</a:t>
            </a:r>
            <a:br>
              <a:rPr lang="en-US" altLang="ja-JP" sz="1800" b="1" dirty="0">
                <a:effectLst/>
              </a:rPr>
            </a:br>
            <a:r>
              <a:rPr lang="ja-JP" altLang="en-US" sz="1800" b="1" dirty="0">
                <a:effectLst/>
              </a:rPr>
              <a:t>アクションシート</a:t>
            </a:r>
            <a:endParaRPr kumimoji="1" lang="ja-JP" altLang="en-US" sz="1800" b="1" dirty="0">
              <a:latin typeface="+mj-ea"/>
              <a:ea typeface="+mj-ea"/>
            </a:endParaRPr>
          </a:p>
        </p:txBody>
      </p:sp>
      <p:sp>
        <p:nvSpPr>
          <p:cNvPr id="24" name="テキスト ボックス 23">
            <a:extLst>
              <a:ext uri="{FF2B5EF4-FFF2-40B4-BE49-F238E27FC236}">
                <a16:creationId xmlns:a16="http://schemas.microsoft.com/office/drawing/2014/main" id="{6C1D276D-D8DF-F82B-EDAB-C816D04436E1}"/>
              </a:ext>
            </a:extLst>
          </p:cNvPr>
          <p:cNvSpPr txBox="1"/>
          <p:nvPr userDrawn="1"/>
        </p:nvSpPr>
        <p:spPr>
          <a:xfrm>
            <a:off x="338971" y="1212125"/>
            <a:ext cx="6007682" cy="430887"/>
          </a:xfrm>
          <a:prstGeom prst="rect">
            <a:avLst/>
          </a:prstGeom>
          <a:noFill/>
        </p:spPr>
        <p:txBody>
          <a:bodyPr wrap="square" rtlCol="0">
            <a:spAutoFit/>
          </a:bodyPr>
          <a:lstStyle/>
          <a:p>
            <a:r>
              <a:rPr lang="ja-JP" altLang="en-US" sz="1050" b="1" dirty="0">
                <a:effectLst/>
              </a:rPr>
              <a:t>どうすれば、私たちは○○（重要課題）を解決して、</a:t>
            </a:r>
            <a:br>
              <a:rPr lang="ja-JP" altLang="en-US" sz="1050" b="1" dirty="0">
                <a:effectLst/>
              </a:rPr>
            </a:br>
            <a:r>
              <a:rPr lang="ja-JP" altLang="en-US" sz="1050" b="1" dirty="0">
                <a:effectLst/>
              </a:rPr>
              <a:t>○○（理想）に近づけるだろうか？</a:t>
            </a:r>
            <a:endParaRPr kumimoji="1" lang="ja-JP" altLang="en-US" sz="1050" b="1" dirty="0">
              <a:latin typeface="+mj-ea"/>
              <a:ea typeface="+mj-ea"/>
            </a:endParaRPr>
          </a:p>
        </p:txBody>
      </p:sp>
      <p:sp>
        <p:nvSpPr>
          <p:cNvPr id="25" name="テキスト ボックス 24">
            <a:extLst>
              <a:ext uri="{FF2B5EF4-FFF2-40B4-BE49-F238E27FC236}">
                <a16:creationId xmlns:a16="http://schemas.microsoft.com/office/drawing/2014/main" id="{A6C3B9A0-9886-EE05-2E1D-D91FF89D6D3D}"/>
              </a:ext>
            </a:extLst>
          </p:cNvPr>
          <p:cNvSpPr txBox="1"/>
          <p:nvPr userDrawn="1"/>
        </p:nvSpPr>
        <p:spPr>
          <a:xfrm>
            <a:off x="2653983" y="677988"/>
            <a:ext cx="827539" cy="253916"/>
          </a:xfrm>
          <a:prstGeom prst="rect">
            <a:avLst/>
          </a:prstGeom>
          <a:noFill/>
        </p:spPr>
        <p:txBody>
          <a:bodyPr wrap="square">
            <a:spAutoFit/>
          </a:bodyPr>
          <a:lstStyle/>
          <a:p>
            <a:pPr algn="r"/>
            <a:r>
              <a:rPr lang="ja-JP" altLang="en-US" sz="1050" b="1" dirty="0"/>
              <a:t>お名前</a:t>
            </a:r>
          </a:p>
        </p:txBody>
      </p:sp>
      <p:sp>
        <p:nvSpPr>
          <p:cNvPr id="26" name="Content Placeholder 2">
            <a:extLst>
              <a:ext uri="{FF2B5EF4-FFF2-40B4-BE49-F238E27FC236}">
                <a16:creationId xmlns:a16="http://schemas.microsoft.com/office/drawing/2014/main" id="{26984944-F0E2-B354-5D1F-6F962BD7EDD2}"/>
              </a:ext>
            </a:extLst>
          </p:cNvPr>
          <p:cNvSpPr>
            <a:spLocks noGrp="1"/>
          </p:cNvSpPr>
          <p:nvPr>
            <p:ph idx="12"/>
          </p:nvPr>
        </p:nvSpPr>
        <p:spPr>
          <a:xfrm>
            <a:off x="3540711" y="637913"/>
            <a:ext cx="1727931" cy="334067"/>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27" name="図 26">
            <a:extLst>
              <a:ext uri="{FF2B5EF4-FFF2-40B4-BE49-F238E27FC236}">
                <a16:creationId xmlns:a16="http://schemas.microsoft.com/office/drawing/2014/main" id="{D9500DF4-7F31-BDEA-C40A-40B8762C698C}"/>
              </a:ext>
            </a:extLst>
          </p:cNvPr>
          <p:cNvPicPr>
            <a:picLocks noChangeAspect="1"/>
          </p:cNvPicPr>
          <p:nvPr userDrawn="1"/>
        </p:nvPicPr>
        <p:blipFill>
          <a:blip r:embed="rId6"/>
          <a:stretch>
            <a:fillRect/>
          </a:stretch>
        </p:blipFill>
        <p:spPr>
          <a:xfrm>
            <a:off x="3540711" y="1043859"/>
            <a:ext cx="1722630" cy="25807"/>
          </a:xfrm>
          <a:prstGeom prst="rect">
            <a:avLst/>
          </a:prstGeom>
        </p:spPr>
      </p:pic>
      <p:pic>
        <p:nvPicPr>
          <p:cNvPr id="31" name="図 30">
            <a:extLst>
              <a:ext uri="{FF2B5EF4-FFF2-40B4-BE49-F238E27FC236}">
                <a16:creationId xmlns:a16="http://schemas.microsoft.com/office/drawing/2014/main" id="{51DF292A-6FBF-9A5D-F54F-AC696F5EBDA5}"/>
              </a:ext>
            </a:extLst>
          </p:cNvPr>
          <p:cNvPicPr>
            <a:picLocks noChangeAspect="1"/>
          </p:cNvPicPr>
          <p:nvPr userDrawn="1"/>
        </p:nvPicPr>
        <p:blipFill>
          <a:blip r:embed="rId7"/>
          <a:stretch>
            <a:fillRect/>
          </a:stretch>
        </p:blipFill>
        <p:spPr>
          <a:xfrm>
            <a:off x="5891132" y="297856"/>
            <a:ext cx="298376" cy="328766"/>
          </a:xfrm>
          <a:prstGeom prst="rect">
            <a:avLst/>
          </a:prstGeom>
        </p:spPr>
      </p:pic>
      <p:sp>
        <p:nvSpPr>
          <p:cNvPr id="32" name="テキスト ボックス 31">
            <a:extLst>
              <a:ext uri="{FF2B5EF4-FFF2-40B4-BE49-F238E27FC236}">
                <a16:creationId xmlns:a16="http://schemas.microsoft.com/office/drawing/2014/main" id="{BEAEB03F-CC58-FA90-9640-517B49EA9232}"/>
              </a:ext>
            </a:extLst>
          </p:cNvPr>
          <p:cNvSpPr txBox="1"/>
          <p:nvPr userDrawn="1"/>
        </p:nvSpPr>
        <p:spPr>
          <a:xfrm>
            <a:off x="6126610" y="325870"/>
            <a:ext cx="2572873" cy="369332"/>
          </a:xfrm>
          <a:prstGeom prst="rect">
            <a:avLst/>
          </a:prstGeom>
          <a:noFill/>
        </p:spPr>
        <p:txBody>
          <a:bodyPr wrap="square" rtlCol="0">
            <a:spAutoFit/>
          </a:bodyPr>
          <a:lstStyle/>
          <a:p>
            <a:pPr algn="l"/>
            <a:r>
              <a:rPr lang="ja-JP" altLang="en-US" b="1" dirty="0">
                <a:effectLst/>
              </a:rPr>
              <a:t>考えるうえでのヒント</a:t>
            </a:r>
            <a:endParaRPr kumimoji="1" lang="ja-JP" altLang="en-US" sz="1800" b="1" dirty="0">
              <a:latin typeface="+mj-ea"/>
              <a:ea typeface="+mj-ea"/>
            </a:endParaRPr>
          </a:p>
        </p:txBody>
      </p:sp>
      <p:sp>
        <p:nvSpPr>
          <p:cNvPr id="33" name="テキスト ボックス 32">
            <a:extLst>
              <a:ext uri="{FF2B5EF4-FFF2-40B4-BE49-F238E27FC236}">
                <a16:creationId xmlns:a16="http://schemas.microsoft.com/office/drawing/2014/main" id="{D75BD859-B109-D992-6C6C-23D55EAACF8E}"/>
              </a:ext>
            </a:extLst>
          </p:cNvPr>
          <p:cNvSpPr txBox="1"/>
          <p:nvPr userDrawn="1"/>
        </p:nvSpPr>
        <p:spPr>
          <a:xfrm>
            <a:off x="5892409" y="625029"/>
            <a:ext cx="2710376" cy="415498"/>
          </a:xfrm>
          <a:prstGeom prst="rect">
            <a:avLst/>
          </a:prstGeom>
          <a:noFill/>
        </p:spPr>
        <p:txBody>
          <a:bodyPr wrap="square" rtlCol="0">
            <a:spAutoFit/>
          </a:bodyPr>
          <a:lstStyle/>
          <a:p>
            <a:pPr algn="ctr"/>
            <a:r>
              <a:rPr lang="ja-JP" altLang="en-US" sz="1000" dirty="0">
                <a:effectLst/>
              </a:rPr>
              <a:t>ダイバーシティ・コンパス「行動指針」と</a:t>
            </a:r>
            <a:endParaRPr lang="en-US" altLang="ja-JP" sz="1000" dirty="0">
              <a:effectLst/>
            </a:endParaRPr>
          </a:p>
          <a:p>
            <a:pPr algn="ctr"/>
            <a:r>
              <a:rPr lang="ja-JP" altLang="en-US" sz="1000" dirty="0">
                <a:effectLst/>
              </a:rPr>
              <a:t>具体的な行動を振り返る「問いかけ」</a:t>
            </a:r>
            <a:endParaRPr kumimoji="1" lang="ja-JP" altLang="en-US" sz="1000" b="1" dirty="0">
              <a:latin typeface="+mj-ea"/>
              <a:ea typeface="+mj-ea"/>
            </a:endParaRPr>
          </a:p>
        </p:txBody>
      </p:sp>
      <p:sp>
        <p:nvSpPr>
          <p:cNvPr id="34" name="四角形: 角を丸くする 33">
            <a:extLst>
              <a:ext uri="{FF2B5EF4-FFF2-40B4-BE49-F238E27FC236}">
                <a16:creationId xmlns:a16="http://schemas.microsoft.com/office/drawing/2014/main" id="{2C9D59EB-F962-3756-C5A1-85E5B42AE662}"/>
              </a:ext>
            </a:extLst>
          </p:cNvPr>
          <p:cNvSpPr/>
          <p:nvPr userDrawn="1"/>
        </p:nvSpPr>
        <p:spPr>
          <a:xfrm>
            <a:off x="5537654" y="1004381"/>
            <a:ext cx="3480208" cy="4994877"/>
          </a:xfrm>
          <a:prstGeom prst="roundRect">
            <a:avLst>
              <a:gd name="adj" fmla="val 484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グループ化 47">
            <a:extLst>
              <a:ext uri="{FF2B5EF4-FFF2-40B4-BE49-F238E27FC236}">
                <a16:creationId xmlns:a16="http://schemas.microsoft.com/office/drawing/2014/main" id="{E7E87CF4-B41E-FFF4-405B-9075327091E9}"/>
              </a:ext>
            </a:extLst>
          </p:cNvPr>
          <p:cNvGrpSpPr/>
          <p:nvPr userDrawn="1"/>
        </p:nvGrpSpPr>
        <p:grpSpPr>
          <a:xfrm>
            <a:off x="5612892" y="1113151"/>
            <a:ext cx="3483398" cy="4724563"/>
            <a:chOff x="5585378" y="1142368"/>
            <a:chExt cx="3483398" cy="4724563"/>
          </a:xfrm>
        </p:grpSpPr>
        <p:sp>
          <p:nvSpPr>
            <p:cNvPr id="36" name="テキスト ボックス 35">
              <a:extLst>
                <a:ext uri="{FF2B5EF4-FFF2-40B4-BE49-F238E27FC236}">
                  <a16:creationId xmlns:a16="http://schemas.microsoft.com/office/drawing/2014/main" id="{6DBEB9F9-DEBF-76C1-4BD7-4B44B856FBAD}"/>
                </a:ext>
              </a:extLst>
            </p:cNvPr>
            <p:cNvSpPr txBox="1"/>
            <p:nvPr userDrawn="1"/>
          </p:nvSpPr>
          <p:spPr bwMode="auto">
            <a:xfrm>
              <a:off x="5588568" y="4523174"/>
              <a:ext cx="3425252"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得意を活かしてやりたいことを描く機会はありますか？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属性や状況によらずキャリアを主体的に考えていますか？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必要以上に心配せず周囲に協力をお願いしていますか？</a:t>
              </a:r>
            </a:p>
          </p:txBody>
        </p:sp>
        <p:sp>
          <p:nvSpPr>
            <p:cNvPr id="37" name="テキスト ボックス 36">
              <a:extLst>
                <a:ext uri="{FF2B5EF4-FFF2-40B4-BE49-F238E27FC236}">
                  <a16:creationId xmlns:a16="http://schemas.microsoft.com/office/drawing/2014/main" id="{21B484D4-FABF-0FDC-9A7F-ACD226BF1E96}"/>
                </a:ext>
              </a:extLst>
            </p:cNvPr>
            <p:cNvSpPr txBox="1"/>
            <p:nvPr userDrawn="1"/>
          </p:nvSpPr>
          <p:spPr bwMode="auto">
            <a:xfrm>
              <a:off x="5588568" y="5359100"/>
              <a:ext cx="3480208"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性別によらずに家庭の役割を決めていますか？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家事や育児を抱え込まずアウトソースを考えていますか？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親世代の常識に捉われない新しい育児を考えていますか？</a:t>
              </a:r>
            </a:p>
          </p:txBody>
        </p:sp>
        <p:sp>
          <p:nvSpPr>
            <p:cNvPr id="38" name="テキスト ボックス 37">
              <a:extLst>
                <a:ext uri="{FF2B5EF4-FFF2-40B4-BE49-F238E27FC236}">
                  <a16:creationId xmlns:a16="http://schemas.microsoft.com/office/drawing/2014/main" id="{F5590F15-B634-712B-DAA4-4CCF0A7F740A}"/>
                </a:ext>
              </a:extLst>
            </p:cNvPr>
            <p:cNvSpPr txBox="1"/>
            <p:nvPr userDrawn="1"/>
          </p:nvSpPr>
          <p:spPr bwMode="auto">
            <a:xfrm>
              <a:off x="5585490" y="1142368"/>
              <a:ext cx="3158615"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336753"/>
                  </a:solidFill>
                  <a:latin typeface="+mj-ea"/>
                  <a:ea typeface="+mj-ea"/>
                </a:rPr>
                <a:t>多様な個の特性を活かすリーダーシップ</a:t>
              </a:r>
            </a:p>
          </p:txBody>
        </p:sp>
        <p:sp>
          <p:nvSpPr>
            <p:cNvPr id="39" name="テキスト ボックス 38">
              <a:extLst>
                <a:ext uri="{FF2B5EF4-FFF2-40B4-BE49-F238E27FC236}">
                  <a16:creationId xmlns:a16="http://schemas.microsoft.com/office/drawing/2014/main" id="{8894377C-8692-9833-1807-5059B46F857D}"/>
                </a:ext>
              </a:extLst>
            </p:cNvPr>
            <p:cNvSpPr txBox="1"/>
            <p:nvPr userDrawn="1"/>
          </p:nvSpPr>
          <p:spPr bwMode="auto">
            <a:xfrm>
              <a:off x="5585428" y="1909047"/>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336753"/>
                  </a:solidFill>
                  <a:latin typeface="+mj-ea"/>
                  <a:ea typeface="+mj-ea"/>
                </a:rPr>
                <a:t>多様な個が柔軟に活躍する仕組み</a:t>
              </a:r>
            </a:p>
          </p:txBody>
        </p:sp>
        <p:sp>
          <p:nvSpPr>
            <p:cNvPr id="40" name="テキスト ボックス 39">
              <a:extLst>
                <a:ext uri="{FF2B5EF4-FFF2-40B4-BE49-F238E27FC236}">
                  <a16:creationId xmlns:a16="http://schemas.microsoft.com/office/drawing/2014/main" id="{958663EF-B2AE-5309-3A53-243FBDFB2BE1}"/>
                </a:ext>
              </a:extLst>
            </p:cNvPr>
            <p:cNvSpPr txBox="1"/>
            <p:nvPr userDrawn="1"/>
          </p:nvSpPr>
          <p:spPr bwMode="auto">
            <a:xfrm>
              <a:off x="5585490" y="2675726"/>
              <a:ext cx="3158615"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336753"/>
                  </a:solidFill>
                  <a:latin typeface="+mj-ea"/>
                  <a:ea typeface="+mj-ea"/>
                </a:rPr>
                <a:t>多様性を受容する文化</a:t>
              </a:r>
            </a:p>
          </p:txBody>
        </p:sp>
        <p:sp>
          <p:nvSpPr>
            <p:cNvPr id="41" name="テキスト ボックス 40">
              <a:extLst>
                <a:ext uri="{FF2B5EF4-FFF2-40B4-BE49-F238E27FC236}">
                  <a16:creationId xmlns:a16="http://schemas.microsoft.com/office/drawing/2014/main" id="{5DD088F7-1DAD-73D9-1F4F-059E00DEEEF8}"/>
                </a:ext>
              </a:extLst>
            </p:cNvPr>
            <p:cNvSpPr txBox="1"/>
            <p:nvPr userDrawn="1"/>
          </p:nvSpPr>
          <p:spPr bwMode="auto">
            <a:xfrm>
              <a:off x="5585378" y="1387208"/>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多様なキャリアパスは整っていますか？</a:t>
              </a:r>
            </a:p>
            <a:p>
              <a:pPr marL="171450" indent="-171450" algn="l">
                <a:buFont typeface="Wingdings" panose="05000000000000000000" pitchFamily="2" charset="2"/>
                <a:buChar char="l"/>
              </a:pPr>
              <a:r>
                <a:rPr kumimoji="1" lang="ja-JP" altLang="en-US" sz="900" dirty="0">
                  <a:latin typeface="+mj-ea"/>
                  <a:ea typeface="+mj-ea"/>
                </a:rPr>
                <a:t>柔軟な働き方を平等に提供できていますか？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人材の特性を理解し配置されていますか？</a:t>
              </a:r>
            </a:p>
          </p:txBody>
        </p:sp>
        <p:sp>
          <p:nvSpPr>
            <p:cNvPr id="42" name="テキスト ボックス 41">
              <a:extLst>
                <a:ext uri="{FF2B5EF4-FFF2-40B4-BE49-F238E27FC236}">
                  <a16:creationId xmlns:a16="http://schemas.microsoft.com/office/drawing/2014/main" id="{7B81F64D-D85D-2A36-FF92-3B80F7929745}"/>
                </a:ext>
              </a:extLst>
            </p:cNvPr>
            <p:cNvSpPr txBox="1"/>
            <p:nvPr userDrawn="1"/>
          </p:nvSpPr>
          <p:spPr bwMode="auto">
            <a:xfrm>
              <a:off x="5585378" y="2153887"/>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柔軟な働き方は認められていますか？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どんな人も成長・キャリアアップの機会はありますか？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採用・昇進における判断基準は明確ですか？</a:t>
              </a:r>
            </a:p>
          </p:txBody>
        </p:sp>
        <p:sp>
          <p:nvSpPr>
            <p:cNvPr id="43" name="テキスト ボックス 42">
              <a:extLst>
                <a:ext uri="{FF2B5EF4-FFF2-40B4-BE49-F238E27FC236}">
                  <a16:creationId xmlns:a16="http://schemas.microsoft.com/office/drawing/2014/main" id="{4872BB64-49D1-DFF0-68E4-1F7699965C6A}"/>
                </a:ext>
              </a:extLst>
            </p:cNvPr>
            <p:cNvSpPr txBox="1"/>
            <p:nvPr userDrawn="1"/>
          </p:nvSpPr>
          <p:spPr bwMode="auto">
            <a:xfrm>
              <a:off x="5585414" y="2920566"/>
              <a:ext cx="323725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昇進したくなる組織風土を醸成できていますか？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多様な人材を重要なポジションに登用していますか？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属性によらず仕事の責任・裁量を決めていますか？</a:t>
              </a:r>
            </a:p>
          </p:txBody>
        </p:sp>
        <p:sp>
          <p:nvSpPr>
            <p:cNvPr id="44" name="テキスト ボックス 43">
              <a:extLst>
                <a:ext uri="{FF2B5EF4-FFF2-40B4-BE49-F238E27FC236}">
                  <a16:creationId xmlns:a16="http://schemas.microsoft.com/office/drawing/2014/main" id="{885D1347-2B0E-9B0D-5E66-F33E89ADFBC3}"/>
                </a:ext>
              </a:extLst>
            </p:cNvPr>
            <p:cNvSpPr txBox="1"/>
            <p:nvPr userDrawn="1"/>
          </p:nvSpPr>
          <p:spPr bwMode="auto">
            <a:xfrm>
              <a:off x="5585464" y="3442405"/>
              <a:ext cx="3185651"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D76845"/>
                  </a:solidFill>
                  <a:latin typeface="+mj-ea"/>
                  <a:ea typeface="+mj-ea"/>
                </a:rPr>
                <a:t>偏見のないコミュニケーション</a:t>
              </a:r>
              <a:endParaRPr kumimoji="1" lang="en-US" altLang="ja-JP" sz="900" b="1" dirty="0">
                <a:solidFill>
                  <a:srgbClr val="D76845"/>
                </a:solidFill>
                <a:latin typeface="+mj-ea"/>
                <a:ea typeface="+mj-ea"/>
              </a:endParaRPr>
            </a:p>
          </p:txBody>
        </p:sp>
        <p:sp>
          <p:nvSpPr>
            <p:cNvPr id="45" name="テキスト ボックス 44">
              <a:extLst>
                <a:ext uri="{FF2B5EF4-FFF2-40B4-BE49-F238E27FC236}">
                  <a16:creationId xmlns:a16="http://schemas.microsoft.com/office/drawing/2014/main" id="{92F7C00E-8DDC-038D-3EFB-C54B557E9025}"/>
                </a:ext>
              </a:extLst>
            </p:cNvPr>
            <p:cNvSpPr txBox="1"/>
            <p:nvPr userDrawn="1"/>
          </p:nvSpPr>
          <p:spPr bwMode="auto">
            <a:xfrm>
              <a:off x="5585428" y="4209084"/>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D76845"/>
                  </a:solidFill>
                  <a:latin typeface="+mj-ea"/>
                  <a:ea typeface="+mj-ea"/>
                </a:rPr>
                <a:t>多様な個それぞれの意思の追及</a:t>
              </a:r>
              <a:endParaRPr kumimoji="1" lang="en-US" altLang="ja-JP" sz="900" b="1" dirty="0">
                <a:solidFill>
                  <a:srgbClr val="D76845"/>
                </a:solidFill>
                <a:latin typeface="+mj-ea"/>
                <a:ea typeface="+mj-ea"/>
              </a:endParaRPr>
            </a:p>
          </p:txBody>
        </p:sp>
        <p:sp>
          <p:nvSpPr>
            <p:cNvPr id="46" name="テキスト ボックス 45">
              <a:extLst>
                <a:ext uri="{FF2B5EF4-FFF2-40B4-BE49-F238E27FC236}">
                  <a16:creationId xmlns:a16="http://schemas.microsoft.com/office/drawing/2014/main" id="{BB8A10B1-DEEB-CC3C-172E-736D70E933ED}"/>
                </a:ext>
              </a:extLst>
            </p:cNvPr>
            <p:cNvSpPr txBox="1"/>
            <p:nvPr userDrawn="1"/>
          </p:nvSpPr>
          <p:spPr bwMode="auto">
            <a:xfrm>
              <a:off x="5585428" y="5114263"/>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D76845"/>
                  </a:solidFill>
                  <a:latin typeface="+mj-ea"/>
                  <a:ea typeface="+mj-ea"/>
                </a:rPr>
                <a:t>多様な人が仕事と生活を両立する協力</a:t>
              </a:r>
              <a:endParaRPr kumimoji="1" lang="en-US" altLang="ja-JP" sz="900" b="1" dirty="0">
                <a:solidFill>
                  <a:srgbClr val="D76845"/>
                </a:solidFill>
                <a:latin typeface="+mj-ea"/>
                <a:ea typeface="+mj-ea"/>
              </a:endParaRPr>
            </a:p>
          </p:txBody>
        </p:sp>
        <p:sp>
          <p:nvSpPr>
            <p:cNvPr id="47" name="テキスト ボックス 46">
              <a:extLst>
                <a:ext uri="{FF2B5EF4-FFF2-40B4-BE49-F238E27FC236}">
                  <a16:creationId xmlns:a16="http://schemas.microsoft.com/office/drawing/2014/main" id="{A6533DC4-D2E8-3B17-9D21-00DE09283A0E}"/>
                </a:ext>
              </a:extLst>
            </p:cNvPr>
            <p:cNvSpPr txBox="1"/>
            <p:nvPr userDrawn="1"/>
          </p:nvSpPr>
          <p:spPr bwMode="auto">
            <a:xfrm>
              <a:off x="5585378" y="3687245"/>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学歴・職歴で判断せず、共に仕事を進めていますか？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どんな国籍・文化の人とも等しく接していますか？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属性・価値観の違いを理解しようとしていますか？</a:t>
              </a:r>
            </a:p>
          </p:txBody>
        </p:sp>
      </p:grpSp>
    </p:spTree>
    <p:extLst>
      <p:ext uri="{BB962C8B-B14F-4D97-AF65-F5344CB8AC3E}">
        <p14:creationId xmlns:p14="http://schemas.microsoft.com/office/powerpoint/2010/main" val="185032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C302D2-7FDE-4E13-80DB-9B08DC259A87}" type="datetime1">
              <a:rPr kumimoji="1" lang="ja-JP" altLang="en-US" smtClean="0"/>
              <a:t>2025/3/29</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8435"/>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392094182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2" r:id="rId4"/>
    <p:sldLayoutId id="2147483668" r:id="rId5"/>
    <p:sldLayoutId id="2147483669" r:id="rId6"/>
    <p:sldLayoutId id="2147483707" r:id="rId7"/>
    <p:sldLayoutId id="2147483708" r:id="rId8"/>
    <p:sldLayoutId id="2147483709" r:id="rId9"/>
    <p:sldLayoutId id="2147483710" r:id="rId10"/>
  </p:sldLayoutIdLst>
  <p:hf hdr="0" ftr="0" dt="0"/>
  <p:txStyles>
    <p:title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623">
                <a:solidFill>
                  <a:schemeClr val="tx1">
                    <a:tint val="75000"/>
                  </a:schemeClr>
                </a:solidFill>
              </a:defRPr>
            </a:lvl1pPr>
          </a:lstStyle>
          <a:p>
            <a:fld id="{BA5A9CA4-4011-4CFA-B9B1-800FEC9F7244}" type="datetime1">
              <a:rPr kumimoji="1" lang="ja-JP" altLang="en-US" smtClean="0"/>
              <a:t>2025/3/29</a:t>
            </a:fld>
            <a:endParaRPr kumimoji="1" lang="ja-JP" alt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6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6D697392-1E37-4669-A00A-AA79AD1D6114}" type="slidenum">
              <a:rPr kumimoji="1" lang="ja-JP" altLang="en-US" smtClean="0"/>
              <a:t>‹#›</a:t>
            </a:fld>
            <a:endParaRPr kumimoji="1" lang="ja-JP" altLang="en-US"/>
          </a:p>
        </p:txBody>
      </p:sp>
    </p:spTree>
    <p:extLst>
      <p:ext uri="{BB962C8B-B14F-4D97-AF65-F5344CB8AC3E}">
        <p14:creationId xmlns:p14="http://schemas.microsoft.com/office/powerpoint/2010/main" val="37514194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474779" rtl="0" eaLnBrk="1" latinLnBrk="0" hangingPunct="1">
        <a:lnSpc>
          <a:spcPct val="90000"/>
        </a:lnSpc>
        <a:spcBef>
          <a:spcPct val="0"/>
        </a:spcBef>
        <a:buNone/>
        <a:defRPr kumimoji="1"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kumimoji="1"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kumimoji="1"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kumimoji="1"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kumimoji="1" sz="935" kern="1200">
          <a:solidFill>
            <a:schemeClr val="tx1"/>
          </a:solidFill>
          <a:latin typeface="+mn-lt"/>
          <a:ea typeface="+mn-ea"/>
          <a:cs typeface="+mn-cs"/>
        </a:defRPr>
      </a:lvl9pPr>
    </p:bodyStyle>
    <p:otherStyle>
      <a:defPPr>
        <a:defRPr lang="en-US"/>
      </a:defPPr>
      <a:lvl1pPr marL="0" algn="l" defTabSz="474779" rtl="0" eaLnBrk="1" latinLnBrk="0" hangingPunct="1">
        <a:defRPr kumimoji="1" sz="935" kern="1200">
          <a:solidFill>
            <a:schemeClr val="tx1"/>
          </a:solidFill>
          <a:latin typeface="+mn-lt"/>
          <a:ea typeface="+mn-ea"/>
          <a:cs typeface="+mn-cs"/>
        </a:defRPr>
      </a:lvl1pPr>
      <a:lvl2pPr marL="237390" algn="l" defTabSz="474779" rtl="0" eaLnBrk="1" latinLnBrk="0" hangingPunct="1">
        <a:defRPr kumimoji="1" sz="935" kern="1200">
          <a:solidFill>
            <a:schemeClr val="tx1"/>
          </a:solidFill>
          <a:latin typeface="+mn-lt"/>
          <a:ea typeface="+mn-ea"/>
          <a:cs typeface="+mn-cs"/>
        </a:defRPr>
      </a:lvl2pPr>
      <a:lvl3pPr marL="474779" algn="l" defTabSz="474779" rtl="0" eaLnBrk="1" latinLnBrk="0" hangingPunct="1">
        <a:defRPr kumimoji="1" sz="935" kern="1200">
          <a:solidFill>
            <a:schemeClr val="tx1"/>
          </a:solidFill>
          <a:latin typeface="+mn-lt"/>
          <a:ea typeface="+mn-ea"/>
          <a:cs typeface="+mn-cs"/>
        </a:defRPr>
      </a:lvl3pPr>
      <a:lvl4pPr marL="712169" algn="l" defTabSz="474779" rtl="0" eaLnBrk="1" latinLnBrk="0" hangingPunct="1">
        <a:defRPr kumimoji="1" sz="935" kern="1200">
          <a:solidFill>
            <a:schemeClr val="tx1"/>
          </a:solidFill>
          <a:latin typeface="+mn-lt"/>
          <a:ea typeface="+mn-ea"/>
          <a:cs typeface="+mn-cs"/>
        </a:defRPr>
      </a:lvl4pPr>
      <a:lvl5pPr marL="949559" algn="l" defTabSz="474779" rtl="0" eaLnBrk="1" latinLnBrk="0" hangingPunct="1">
        <a:defRPr kumimoji="1" sz="935" kern="1200">
          <a:solidFill>
            <a:schemeClr val="tx1"/>
          </a:solidFill>
          <a:latin typeface="+mn-lt"/>
          <a:ea typeface="+mn-ea"/>
          <a:cs typeface="+mn-cs"/>
        </a:defRPr>
      </a:lvl5pPr>
      <a:lvl6pPr marL="1186948" algn="l" defTabSz="474779" rtl="0" eaLnBrk="1" latinLnBrk="0" hangingPunct="1">
        <a:defRPr kumimoji="1" sz="935" kern="1200">
          <a:solidFill>
            <a:schemeClr val="tx1"/>
          </a:solidFill>
          <a:latin typeface="+mn-lt"/>
          <a:ea typeface="+mn-ea"/>
          <a:cs typeface="+mn-cs"/>
        </a:defRPr>
      </a:lvl6pPr>
      <a:lvl7pPr marL="1424338" algn="l" defTabSz="474779" rtl="0" eaLnBrk="1" latinLnBrk="0" hangingPunct="1">
        <a:defRPr kumimoji="1" sz="935" kern="1200">
          <a:solidFill>
            <a:schemeClr val="tx1"/>
          </a:solidFill>
          <a:latin typeface="+mn-lt"/>
          <a:ea typeface="+mn-ea"/>
          <a:cs typeface="+mn-cs"/>
        </a:defRPr>
      </a:lvl7pPr>
      <a:lvl8pPr marL="1661728" algn="l" defTabSz="474779" rtl="0" eaLnBrk="1" latinLnBrk="0" hangingPunct="1">
        <a:defRPr kumimoji="1" sz="935" kern="1200">
          <a:solidFill>
            <a:schemeClr val="tx1"/>
          </a:solidFill>
          <a:latin typeface="+mn-lt"/>
          <a:ea typeface="+mn-ea"/>
          <a:cs typeface="+mn-cs"/>
        </a:defRPr>
      </a:lvl8pPr>
      <a:lvl9pPr marL="1899117" algn="l" defTabSz="474779" rtl="0" eaLnBrk="1" latinLnBrk="0" hangingPunct="1">
        <a:defRPr kumimoji="1"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36.sv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meti.go.jp/policy/economy/jinzai/diversity/compass/index.html"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meti.go.jp/policy/economy/jinzai/diversity/compass/index.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meti.go.jp/policy/economy/jinzai/diversity/compass/index.html" TargetMode="External"/><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ti.go.jp/policy/economy/jinzai/diversity/compass/index.html" TargetMode="External"/><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meti.go.jp/policy/economy/jinzai/diversity/compass/index.html"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9.xml"/><Relationship Id="rId16" Type="http://schemas.openxmlformats.org/officeDocument/2006/relationships/image" Target="../media/image36.sv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D5D92-5241-1688-7614-A8205C46C5B0}"/>
              </a:ext>
            </a:extLst>
          </p:cNvPr>
          <p:cNvSpPr>
            <a:spLocks noGrp="1"/>
          </p:cNvSpPr>
          <p:nvPr>
            <p:ph type="ctrTitle"/>
          </p:nvPr>
        </p:nvSpPr>
        <p:spPr>
          <a:xfrm>
            <a:off x="685800" y="2585222"/>
            <a:ext cx="7772400" cy="1687555"/>
          </a:xfrm>
        </p:spPr>
        <p:txBody>
          <a:bodyPr>
            <a:noAutofit/>
          </a:bodyPr>
          <a:lstStyle/>
          <a:p>
            <a:r>
              <a:rPr lang="ja-JP" altLang="en-US" sz="2800" dirty="0"/>
              <a:t>ダイバーシティ・コンパス</a:t>
            </a:r>
            <a:br>
              <a:rPr lang="en-US" altLang="ja-JP" sz="2800" dirty="0"/>
            </a:br>
            <a:r>
              <a:rPr lang="ja-JP" altLang="en-US" sz="2800" dirty="0"/>
              <a:t>ワークショップ</a:t>
            </a:r>
            <a:br>
              <a:rPr lang="en-US" altLang="ja-JP" sz="2800" dirty="0"/>
            </a:br>
            <a:br>
              <a:rPr lang="en-US" altLang="ja-JP" sz="2800" dirty="0"/>
            </a:br>
            <a:r>
              <a:rPr lang="en-US" altLang="ja-JP" sz="2800" dirty="0"/>
              <a:t>【</a:t>
            </a:r>
            <a:r>
              <a:rPr lang="ja-JP" altLang="en-US" sz="2800" dirty="0"/>
              <a:t>使い方マニュアル</a:t>
            </a:r>
            <a:r>
              <a:rPr lang="en-US" altLang="ja-JP" sz="2800" dirty="0"/>
              <a:t>】</a:t>
            </a:r>
            <a:endParaRPr kumimoji="1" lang="ja-JP" altLang="en-US" sz="2800" dirty="0"/>
          </a:p>
        </p:txBody>
      </p:sp>
      <p:sp>
        <p:nvSpPr>
          <p:cNvPr id="3" name="スライド番号プレースホルダー 2">
            <a:extLst>
              <a:ext uri="{FF2B5EF4-FFF2-40B4-BE49-F238E27FC236}">
                <a16:creationId xmlns:a16="http://schemas.microsoft.com/office/drawing/2014/main" id="{6AC3E55F-76C0-6D7A-849D-BAF08E1010AF}"/>
              </a:ext>
            </a:extLst>
          </p:cNvPr>
          <p:cNvSpPr>
            <a:spLocks noGrp="1"/>
          </p:cNvSpPr>
          <p:nvPr>
            <p:ph type="sldNum" sz="quarter" idx="12"/>
          </p:nvPr>
        </p:nvSpPr>
        <p:spPr/>
        <p:txBody>
          <a:bodyPr/>
          <a:lstStyle/>
          <a:p>
            <a:fld id="{02E45039-E5C2-423C-A0A7-3C781C43C11A}" type="slidenum">
              <a:rPr kumimoji="1" lang="ja-JP" altLang="en-US" smtClean="0"/>
              <a:t>1</a:t>
            </a:fld>
            <a:endParaRPr kumimoji="1" lang="ja-JP" altLang="en-US"/>
          </a:p>
        </p:txBody>
      </p:sp>
    </p:spTree>
    <p:extLst>
      <p:ext uri="{BB962C8B-B14F-4D97-AF65-F5344CB8AC3E}">
        <p14:creationId xmlns:p14="http://schemas.microsoft.com/office/powerpoint/2010/main" val="173936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dirty="0"/>
              <a:t>すすめ方のイメージ</a:t>
            </a:r>
          </a:p>
        </p:txBody>
      </p:sp>
      <p:sp>
        <p:nvSpPr>
          <p:cNvPr id="2" name="矢印: 五方向 1">
            <a:extLst>
              <a:ext uri="{FF2B5EF4-FFF2-40B4-BE49-F238E27FC236}">
                <a16:creationId xmlns:a16="http://schemas.microsoft.com/office/drawing/2014/main" id="{778547F6-FE52-1AD9-5391-7D0A7555A28C}"/>
              </a:ext>
            </a:extLst>
          </p:cNvPr>
          <p:cNvSpPr/>
          <p:nvPr/>
        </p:nvSpPr>
        <p:spPr>
          <a:xfrm>
            <a:off x="2370064" y="1778000"/>
            <a:ext cx="2261947"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１：</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発散＆課題の整理（</a:t>
            </a:r>
            <a:r>
              <a:rPr lang="en-US" altLang="ja-JP" sz="1600" b="1" kern="0" dirty="0">
                <a:solidFill>
                  <a:schemeClr val="bg1"/>
                </a:solidFill>
                <a:latin typeface="游ゴシック" panose="020F0502020204030204"/>
                <a:ea typeface="游ゴシック" panose="020B0400000000000000" pitchFamily="50" charset="-128"/>
              </a:rPr>
              <a:t>30min)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AFC44F41-390E-0BAF-7272-3A973FA1EAB7}"/>
              </a:ext>
            </a:extLst>
          </p:cNvPr>
          <p:cNvSpPr txBox="1"/>
          <p:nvPr/>
        </p:nvSpPr>
        <p:spPr>
          <a:xfrm>
            <a:off x="1893815" y="3196803"/>
            <a:ext cx="3053920" cy="1569660"/>
          </a:xfrm>
          <a:prstGeom prst="rect">
            <a:avLst/>
          </a:prstGeom>
          <a:noFill/>
        </p:spPr>
        <p:txBody>
          <a:bodyPr wrap="square">
            <a:spAutoFit/>
          </a:bodyPr>
          <a:lstStyle/>
          <a:p>
            <a:pPr algn="ctr"/>
            <a:r>
              <a:rPr lang="ja-JP" altLang="en-US" sz="1200" b="1" dirty="0">
                <a:solidFill>
                  <a:srgbClr val="70AD47">
                    <a:lumMod val="50000"/>
                  </a:srgbClr>
                </a:solidFill>
                <a:latin typeface="+mn-ea"/>
              </a:rPr>
              <a:t>普段の仕事で感じている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自社のダイバーシティ経営の</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課題について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発散し合おう！</a:t>
            </a:r>
            <a:endParaRPr lang="en-US" altLang="ja-JP" sz="1200" b="1" dirty="0">
              <a:solidFill>
                <a:srgbClr val="70AD47">
                  <a:lumMod val="50000"/>
                </a:srgbClr>
              </a:solidFill>
              <a:latin typeface="+mn-ea"/>
            </a:endParaRPr>
          </a:p>
          <a:p>
            <a:pPr algn="ct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そして、出てきた課題や</a:t>
            </a:r>
            <a:br>
              <a:rPr lang="en-US" altLang="ja-JP" sz="1200" b="1" dirty="0">
                <a:solidFill>
                  <a:srgbClr val="70AD47">
                    <a:lumMod val="50000"/>
                  </a:srgbClr>
                </a:solidFill>
                <a:latin typeface="+mn-ea"/>
              </a:rPr>
            </a:br>
            <a:r>
              <a:rPr lang="ja-JP" altLang="en-US" sz="1200" b="1" dirty="0">
                <a:solidFill>
                  <a:srgbClr val="70AD47">
                    <a:lumMod val="50000"/>
                  </a:srgbClr>
                </a:solidFill>
                <a:latin typeface="+mn-ea"/>
              </a:rPr>
              <a:t>気づきをコンパスを</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使って整理しよう！</a:t>
            </a:r>
            <a:endParaRPr lang="en-US" altLang="ja-JP" sz="1200" b="1" dirty="0">
              <a:solidFill>
                <a:srgbClr val="70AD47">
                  <a:lumMod val="50000"/>
                </a:srgbClr>
              </a:solidFill>
              <a:latin typeface="+mn-ea"/>
            </a:endParaRPr>
          </a:p>
        </p:txBody>
      </p:sp>
      <p:sp>
        <p:nvSpPr>
          <p:cNvPr id="10" name="テキスト ボックス 9">
            <a:extLst>
              <a:ext uri="{FF2B5EF4-FFF2-40B4-BE49-F238E27FC236}">
                <a16:creationId xmlns:a16="http://schemas.microsoft.com/office/drawing/2014/main" id="{CF41584E-08F7-6419-D058-294019275351}"/>
              </a:ext>
            </a:extLst>
          </p:cNvPr>
          <p:cNvSpPr txBox="1"/>
          <p:nvPr/>
        </p:nvSpPr>
        <p:spPr>
          <a:xfrm>
            <a:off x="4217282" y="3210416"/>
            <a:ext cx="3000060" cy="830997"/>
          </a:xfrm>
          <a:prstGeom prst="rect">
            <a:avLst/>
          </a:prstGeom>
          <a:noFill/>
        </p:spPr>
        <p:txBody>
          <a:bodyPr wrap="square">
            <a:spAutoFit/>
          </a:bodyPr>
          <a:lstStyle>
            <a:defPPr>
              <a:defRPr lang="ja-JP"/>
            </a:defPPr>
            <a:lvl1pPr algn="ctr">
              <a:defRPr sz="1400">
                <a:solidFill>
                  <a:srgbClr val="70AD47">
                    <a:lumMod val="50000"/>
                  </a:srgbClr>
                </a:solidFill>
                <a:latin typeface="游ゴシック Light" panose="020B0300000000000000" pitchFamily="50" charset="-128"/>
                <a:ea typeface="游ゴシック Light" panose="020B0300000000000000" pitchFamily="50" charset="-128"/>
              </a:defRPr>
            </a:lvl1pPr>
          </a:lstStyle>
          <a:p>
            <a:r>
              <a:rPr lang="ja-JP" altLang="en-US" sz="1200" b="1" dirty="0">
                <a:latin typeface="+mn-ea"/>
                <a:ea typeface="+mn-ea"/>
              </a:rPr>
              <a:t>出てきた課題の裏返しとなる</a:t>
            </a:r>
            <a:endParaRPr lang="en-US" altLang="ja-JP" sz="1200" b="1" dirty="0">
              <a:latin typeface="+mn-ea"/>
              <a:ea typeface="+mn-ea"/>
            </a:endParaRPr>
          </a:p>
          <a:p>
            <a:r>
              <a:rPr lang="ja-JP" altLang="en-US" sz="1200" b="1" dirty="0">
                <a:latin typeface="+mn-ea"/>
                <a:ea typeface="+mn-ea"/>
              </a:rPr>
              <a:t>自社の理想像を想像し</a:t>
            </a:r>
            <a:endParaRPr lang="en-US" altLang="ja-JP" sz="1200" b="1" dirty="0">
              <a:latin typeface="+mn-ea"/>
              <a:ea typeface="+mn-ea"/>
            </a:endParaRPr>
          </a:p>
          <a:p>
            <a:r>
              <a:rPr lang="ja-JP" altLang="en-US" sz="1200" b="1" dirty="0">
                <a:latin typeface="+mn-ea"/>
                <a:ea typeface="+mn-ea"/>
              </a:rPr>
              <a:t>実現に向けたアクション</a:t>
            </a:r>
            <a:endParaRPr lang="en-US" altLang="ja-JP" sz="1200" b="1" dirty="0">
              <a:latin typeface="+mn-ea"/>
              <a:ea typeface="+mn-ea"/>
            </a:endParaRPr>
          </a:p>
          <a:p>
            <a:r>
              <a:rPr lang="ja-JP" altLang="en-US" sz="1200" b="1" dirty="0">
                <a:latin typeface="+mn-ea"/>
                <a:ea typeface="+mn-ea"/>
              </a:rPr>
              <a:t>を出し合おう！</a:t>
            </a:r>
            <a:endParaRPr lang="en-US" altLang="ja-JP" sz="1200" b="1" dirty="0">
              <a:latin typeface="+mn-ea"/>
              <a:ea typeface="+mn-ea"/>
            </a:endParaRPr>
          </a:p>
        </p:txBody>
      </p:sp>
      <p:sp>
        <p:nvSpPr>
          <p:cNvPr id="11" name="テキスト ボックス 10">
            <a:extLst>
              <a:ext uri="{FF2B5EF4-FFF2-40B4-BE49-F238E27FC236}">
                <a16:creationId xmlns:a16="http://schemas.microsoft.com/office/drawing/2014/main" id="{76A02864-D948-BE48-EE3F-ECC6E938A774}"/>
              </a:ext>
            </a:extLst>
          </p:cNvPr>
          <p:cNvSpPr txBox="1"/>
          <p:nvPr/>
        </p:nvSpPr>
        <p:spPr>
          <a:xfrm>
            <a:off x="6458407" y="3204726"/>
            <a:ext cx="2952293" cy="1200329"/>
          </a:xfrm>
          <a:prstGeom prst="rect">
            <a:avLst/>
          </a:prstGeom>
          <a:noFill/>
        </p:spPr>
        <p:txBody>
          <a:bodyPr wrap="square">
            <a:spAutoFit/>
          </a:bodyPr>
          <a:lstStyle/>
          <a:p>
            <a:pPr algn="ctr"/>
            <a:r>
              <a:rPr lang="ja-JP" altLang="en-US" sz="1200" b="1" dirty="0">
                <a:solidFill>
                  <a:srgbClr val="70AD47">
                    <a:lumMod val="50000"/>
                  </a:srgbClr>
                </a:solidFill>
                <a:latin typeface="+mn-ea"/>
              </a:rPr>
              <a:t>自部門に持ち帰り、</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自分ごととして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ダイバーシティ経営に関する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取組を進めるための</a:t>
            </a:r>
          </a:p>
          <a:p>
            <a:pPr algn="ctr"/>
            <a:r>
              <a:rPr lang="ja-JP" altLang="en-US" sz="1200" b="1" dirty="0">
                <a:solidFill>
                  <a:srgbClr val="70AD47">
                    <a:lumMod val="50000"/>
                  </a:srgbClr>
                </a:solidFill>
                <a:latin typeface="+mn-ea"/>
              </a:rPr>
              <a:t>具体的なアクションを考えて、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みんなに宣言しよう！</a:t>
            </a:r>
            <a:endParaRPr lang="en-US" altLang="ja-JP" sz="1200" b="1" dirty="0">
              <a:solidFill>
                <a:srgbClr val="70AD47">
                  <a:lumMod val="50000"/>
                </a:srgbClr>
              </a:solidFill>
              <a:latin typeface="+mn-ea"/>
            </a:endParaRPr>
          </a:p>
        </p:txBody>
      </p:sp>
      <p:pic>
        <p:nvPicPr>
          <p:cNvPr id="12" name="図 11">
            <a:extLst>
              <a:ext uri="{FF2B5EF4-FFF2-40B4-BE49-F238E27FC236}">
                <a16:creationId xmlns:a16="http://schemas.microsoft.com/office/drawing/2014/main" id="{514E38C2-AC92-6DA5-9A29-4D83764F2915}"/>
              </a:ext>
            </a:extLst>
          </p:cNvPr>
          <p:cNvPicPr>
            <a:picLocks noChangeAspect="1"/>
          </p:cNvPicPr>
          <p:nvPr/>
        </p:nvPicPr>
        <p:blipFill>
          <a:blip r:embed="rId3"/>
          <a:stretch>
            <a:fillRect/>
          </a:stretch>
        </p:blipFill>
        <p:spPr>
          <a:xfrm>
            <a:off x="2385933" y="4931303"/>
            <a:ext cx="2051996" cy="768596"/>
          </a:xfrm>
          <a:prstGeom prst="rect">
            <a:avLst/>
          </a:prstGeom>
        </p:spPr>
      </p:pic>
      <p:pic>
        <p:nvPicPr>
          <p:cNvPr id="14" name="図 13">
            <a:extLst>
              <a:ext uri="{FF2B5EF4-FFF2-40B4-BE49-F238E27FC236}">
                <a16:creationId xmlns:a16="http://schemas.microsoft.com/office/drawing/2014/main" id="{324A0923-AD5A-CD4F-8CA3-4548B50D45A5}"/>
              </a:ext>
            </a:extLst>
          </p:cNvPr>
          <p:cNvPicPr>
            <a:picLocks noChangeAspect="1"/>
          </p:cNvPicPr>
          <p:nvPr/>
        </p:nvPicPr>
        <p:blipFill>
          <a:blip r:embed="rId4"/>
          <a:stretch>
            <a:fillRect/>
          </a:stretch>
        </p:blipFill>
        <p:spPr>
          <a:xfrm>
            <a:off x="5145135" y="4405055"/>
            <a:ext cx="1168343" cy="850240"/>
          </a:xfrm>
          <a:prstGeom prst="rect">
            <a:avLst/>
          </a:prstGeom>
        </p:spPr>
      </p:pic>
      <p:sp>
        <p:nvSpPr>
          <p:cNvPr id="16" name="矢印: 五方向 15">
            <a:extLst>
              <a:ext uri="{FF2B5EF4-FFF2-40B4-BE49-F238E27FC236}">
                <a16:creationId xmlns:a16="http://schemas.microsoft.com/office/drawing/2014/main" id="{CBFC6C07-B661-A2DD-4016-C8CAB1DBA59D}"/>
              </a:ext>
            </a:extLst>
          </p:cNvPr>
          <p:cNvSpPr/>
          <p:nvPr/>
        </p:nvSpPr>
        <p:spPr>
          <a:xfrm>
            <a:off x="4638758" y="1778000"/>
            <a:ext cx="2261947"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２：</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en-US" altLang="ja-JP" sz="1600" b="1" kern="0" dirty="0">
                <a:solidFill>
                  <a:schemeClr val="bg1"/>
                </a:solidFill>
                <a:latin typeface="游ゴシック" panose="020F0502020204030204"/>
                <a:ea typeface="游ゴシック" panose="020B0400000000000000" pitchFamily="50" charset="-128"/>
              </a:rPr>
              <a:t> Positive</a:t>
            </a:r>
            <a:r>
              <a:rPr lang="ja-JP" altLang="en-US" sz="1600" b="1" kern="0" dirty="0">
                <a:solidFill>
                  <a:schemeClr val="bg1"/>
                </a:solidFill>
                <a:latin typeface="游ゴシック" panose="020F0502020204030204"/>
                <a:ea typeface="游ゴシック" panose="020B0400000000000000" pitchFamily="50" charset="-128"/>
              </a:rPr>
              <a:t>な</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“理想ブレスト” </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17" name="矢印: 五方向 16">
            <a:extLst>
              <a:ext uri="{FF2B5EF4-FFF2-40B4-BE49-F238E27FC236}">
                <a16:creationId xmlns:a16="http://schemas.microsoft.com/office/drawing/2014/main" id="{262B4C4D-AA25-B71A-B227-CC4FD616F4AB}"/>
              </a:ext>
            </a:extLst>
          </p:cNvPr>
          <p:cNvSpPr/>
          <p:nvPr/>
        </p:nvSpPr>
        <p:spPr>
          <a:xfrm>
            <a:off x="6882053" y="1778000"/>
            <a:ext cx="2261947"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３：</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まとめ＆明日からの</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アクション宣言</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 （</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18" name="矢印: 五方向 17">
            <a:extLst>
              <a:ext uri="{FF2B5EF4-FFF2-40B4-BE49-F238E27FC236}">
                <a16:creationId xmlns:a16="http://schemas.microsoft.com/office/drawing/2014/main" id="{83D74974-7A1F-39D5-549F-21142E702815}"/>
              </a:ext>
            </a:extLst>
          </p:cNvPr>
          <p:cNvSpPr/>
          <p:nvPr/>
        </p:nvSpPr>
        <p:spPr>
          <a:xfrm>
            <a:off x="0" y="1778000"/>
            <a:ext cx="2377317" cy="1197036"/>
          </a:xfrm>
          <a:prstGeom prst="homePlate">
            <a:avLst>
              <a:gd name="adj" fmla="val 21295"/>
            </a:avLst>
          </a:prstGeom>
          <a:solidFill>
            <a:srgbClr val="EBE3D6"/>
          </a:solidFill>
        </p:spPr>
        <p:txBody>
          <a:bodyPr wrap="square" rtlCol="0" anchor="ctr" anchorCtr="0">
            <a:noAutofit/>
          </a:bodyPr>
          <a:lstStyle/>
          <a:p>
            <a:pPr algn="ctr"/>
            <a:r>
              <a:rPr lang="en-US" altLang="ja-JP" sz="1600" b="1" kern="0" dirty="0">
                <a:latin typeface="游ゴシック" panose="020F0502020204030204"/>
                <a:ea typeface="游ゴシック" panose="020B0400000000000000" pitchFamily="50" charset="-128"/>
              </a:rPr>
              <a:t>Work0</a:t>
            </a:r>
            <a:r>
              <a:rPr lang="ja-JP" altLang="en-US" sz="1600" b="1" kern="0" dirty="0">
                <a:latin typeface="游ゴシック" panose="020F0502020204030204"/>
                <a:ea typeface="游ゴシック" panose="020B0400000000000000" pitchFamily="50" charset="-128"/>
              </a:rPr>
              <a:t>：</a:t>
            </a:r>
            <a:endParaRPr lang="en-US" altLang="ja-JP" sz="1600" b="1" kern="0" dirty="0">
              <a:latin typeface="游ゴシック" panose="020F0502020204030204"/>
              <a:ea typeface="游ゴシック" panose="020B0400000000000000" pitchFamily="50" charset="-128"/>
            </a:endParaRPr>
          </a:p>
          <a:p>
            <a:pPr algn="ctr"/>
            <a:r>
              <a:rPr lang="ja-JP" altLang="en-US" sz="1600" b="1" kern="0" dirty="0">
                <a:latin typeface="游ゴシック" panose="020F0502020204030204"/>
                <a:ea typeface="游ゴシック" panose="020B0400000000000000" pitchFamily="50" charset="-128"/>
              </a:rPr>
              <a:t>はじめに</a:t>
            </a:r>
            <a:endParaRPr lang="en-US" altLang="ja-JP" sz="1600" b="1" kern="0" dirty="0">
              <a:latin typeface="游ゴシック" panose="020F0502020204030204"/>
              <a:ea typeface="游ゴシック" panose="020B0400000000000000" pitchFamily="50" charset="-128"/>
            </a:endParaRPr>
          </a:p>
          <a:p>
            <a:pPr algn="ctr"/>
            <a:r>
              <a:rPr lang="ja-JP" altLang="en-US" sz="1200" b="1" kern="0" dirty="0">
                <a:latin typeface="游ゴシック" panose="020F0502020204030204"/>
                <a:ea typeface="游ゴシック" panose="020B0400000000000000" pitchFamily="50" charset="-128"/>
              </a:rPr>
              <a:t>概要説明・アイスブレイク</a:t>
            </a:r>
            <a:r>
              <a:rPr lang="ja-JP" altLang="en-US" sz="1600" b="1" kern="0" dirty="0">
                <a:latin typeface="游ゴシック" panose="020F0502020204030204"/>
                <a:ea typeface="游ゴシック" panose="020B0400000000000000" pitchFamily="50" charset="-128"/>
              </a:rPr>
              <a:t>（</a:t>
            </a:r>
            <a:r>
              <a:rPr lang="en-US" altLang="ja-JP" sz="1600" b="1" kern="0" dirty="0">
                <a:latin typeface="游ゴシック" panose="020F0502020204030204"/>
                <a:ea typeface="游ゴシック" panose="020B0400000000000000" pitchFamily="50" charset="-128"/>
              </a:rPr>
              <a:t>20min)</a:t>
            </a:r>
            <a:endParaRPr lang="ja-JP" altLang="en-US" sz="1600" b="1" kern="0" dirty="0">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779C831D-9EB3-A7FA-9802-DAED09421C17}"/>
              </a:ext>
            </a:extLst>
          </p:cNvPr>
          <p:cNvSpPr txBox="1"/>
          <p:nvPr/>
        </p:nvSpPr>
        <p:spPr>
          <a:xfrm>
            <a:off x="-347310" y="3208484"/>
            <a:ext cx="3053920" cy="1015663"/>
          </a:xfrm>
          <a:prstGeom prst="rect">
            <a:avLst/>
          </a:prstGeom>
          <a:noFill/>
        </p:spPr>
        <p:txBody>
          <a:bodyPr wrap="square">
            <a:spAutoFit/>
          </a:bodyPr>
          <a:lstStyle/>
          <a:p>
            <a:pPr algn="ctr"/>
            <a:r>
              <a:rPr lang="ja-JP" altLang="en-US" sz="1200" b="1" dirty="0">
                <a:solidFill>
                  <a:srgbClr val="70AD47">
                    <a:lumMod val="50000"/>
                  </a:srgbClr>
                </a:solidFill>
                <a:latin typeface="+mn-ea"/>
              </a:rPr>
              <a:t>ワークショップの目的を理解し</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共創スタイルで</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議論を進めるルールをシェア！</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一緒に議論する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メンバーの人となりを知ろう！</a:t>
            </a:r>
            <a:endParaRPr lang="en-US" altLang="ja-JP" sz="1200" b="1" dirty="0">
              <a:solidFill>
                <a:srgbClr val="70AD47">
                  <a:lumMod val="50000"/>
                </a:srgbClr>
              </a:solidFill>
              <a:latin typeface="+mn-ea"/>
            </a:endParaRPr>
          </a:p>
        </p:txBody>
      </p:sp>
      <p:pic>
        <p:nvPicPr>
          <p:cNvPr id="6" name="グラフィックス 5" descr="アイデアが浮かんだ人 枠線">
            <a:extLst>
              <a:ext uri="{FF2B5EF4-FFF2-40B4-BE49-F238E27FC236}">
                <a16:creationId xmlns:a16="http://schemas.microsoft.com/office/drawing/2014/main" id="{AF15E6B2-A4F0-E005-3ACC-B71A7AB147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30726" y="5610455"/>
            <a:ext cx="914400" cy="914400"/>
          </a:xfrm>
          <a:prstGeom prst="rect">
            <a:avLst/>
          </a:prstGeom>
        </p:spPr>
      </p:pic>
      <p:pic>
        <p:nvPicPr>
          <p:cNvPr id="23" name="図 22">
            <a:extLst>
              <a:ext uri="{FF2B5EF4-FFF2-40B4-BE49-F238E27FC236}">
                <a16:creationId xmlns:a16="http://schemas.microsoft.com/office/drawing/2014/main" id="{9B346A48-1E39-3EFC-8521-140FDFA73012}"/>
              </a:ext>
            </a:extLst>
          </p:cNvPr>
          <p:cNvPicPr>
            <a:picLocks noChangeAspect="1"/>
          </p:cNvPicPr>
          <p:nvPr/>
        </p:nvPicPr>
        <p:blipFill>
          <a:blip r:embed="rId4"/>
          <a:stretch>
            <a:fillRect/>
          </a:stretch>
        </p:blipFill>
        <p:spPr>
          <a:xfrm>
            <a:off x="7566969" y="4487788"/>
            <a:ext cx="1168343" cy="850240"/>
          </a:xfrm>
          <a:prstGeom prst="rect">
            <a:avLst/>
          </a:prstGeom>
        </p:spPr>
      </p:pic>
      <p:pic>
        <p:nvPicPr>
          <p:cNvPr id="25" name="グラフィックス 24" descr="チャット 枠線">
            <a:extLst>
              <a:ext uri="{FF2B5EF4-FFF2-40B4-BE49-F238E27FC236}">
                <a16:creationId xmlns:a16="http://schemas.microsoft.com/office/drawing/2014/main" id="{98992580-108A-669B-CCC6-F116F90572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531" y="5315601"/>
            <a:ext cx="914400" cy="914400"/>
          </a:xfrm>
          <a:prstGeom prst="rect">
            <a:avLst/>
          </a:prstGeom>
        </p:spPr>
      </p:pic>
      <p:pic>
        <p:nvPicPr>
          <p:cNvPr id="27" name="グラフィックス 26" descr="ユーザー 枠線">
            <a:extLst>
              <a:ext uri="{FF2B5EF4-FFF2-40B4-BE49-F238E27FC236}">
                <a16:creationId xmlns:a16="http://schemas.microsoft.com/office/drawing/2014/main" id="{9ABC5A4E-5F44-4F65-B62E-33C2E02C49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2531" y="5848399"/>
            <a:ext cx="914400" cy="914400"/>
          </a:xfrm>
          <a:prstGeom prst="rect">
            <a:avLst/>
          </a:prstGeom>
        </p:spPr>
      </p:pic>
      <p:sp>
        <p:nvSpPr>
          <p:cNvPr id="21" name="テキスト ボックス 20">
            <a:extLst>
              <a:ext uri="{FF2B5EF4-FFF2-40B4-BE49-F238E27FC236}">
                <a16:creationId xmlns:a16="http://schemas.microsoft.com/office/drawing/2014/main" id="{1779673B-887D-E8EB-95E8-4EF6D6AD7555}"/>
              </a:ext>
            </a:extLst>
          </p:cNvPr>
          <p:cNvSpPr txBox="1"/>
          <p:nvPr/>
        </p:nvSpPr>
        <p:spPr>
          <a:xfrm>
            <a:off x="6962572" y="131483"/>
            <a:ext cx="2181428" cy="369332"/>
          </a:xfrm>
          <a:prstGeom prst="rect">
            <a:avLst/>
          </a:prstGeom>
          <a:noFill/>
        </p:spPr>
        <p:txBody>
          <a:bodyPr wrap="square">
            <a:spAutoFit/>
          </a:bodyPr>
          <a:lstStyle/>
          <a:p>
            <a:r>
              <a:rPr lang="en-US" altLang="ja-JP" sz="1800" b="1" dirty="0">
                <a:solidFill>
                  <a:srgbClr val="000000"/>
                </a:solidFill>
                <a:highlight>
                  <a:srgbClr val="FFCC00"/>
                </a:highlight>
                <a:latin typeface="游ゴシック"/>
                <a:ea typeface="游ゴシック"/>
              </a:rPr>
              <a:t>B:DEI</a:t>
            </a:r>
            <a:r>
              <a:rPr lang="ja-JP" altLang="en-US" sz="1800" b="1" dirty="0">
                <a:solidFill>
                  <a:srgbClr val="000000"/>
                </a:solidFill>
                <a:highlight>
                  <a:srgbClr val="FFCC00"/>
                </a:highlight>
                <a:latin typeface="游ゴシック"/>
                <a:ea typeface="游ゴシック"/>
              </a:rPr>
              <a:t>講義なし</a:t>
            </a:r>
            <a:r>
              <a:rPr lang="en-US" altLang="ja-JP" sz="1800" b="1" dirty="0">
                <a:solidFill>
                  <a:srgbClr val="000000"/>
                </a:solidFill>
                <a:highlight>
                  <a:srgbClr val="FFCC00"/>
                </a:highlight>
                <a:latin typeface="游ゴシック"/>
                <a:ea typeface="游ゴシック"/>
              </a:rPr>
              <a:t>Ver</a:t>
            </a:r>
            <a:r>
              <a:rPr lang="en-US" altLang="ja-JP" sz="1800" dirty="0">
                <a:solidFill>
                  <a:srgbClr val="000000"/>
                </a:solidFill>
                <a:highlight>
                  <a:srgbClr val="FFCC00"/>
                </a:highlight>
                <a:latin typeface="游ゴシック"/>
                <a:ea typeface="游ゴシック"/>
              </a:rPr>
              <a:t>.</a:t>
            </a:r>
            <a:endParaRPr lang="ja-JP" altLang="en-US" dirty="0">
              <a:highlight>
                <a:srgbClr val="FFCC00"/>
              </a:highlight>
            </a:endParaRPr>
          </a:p>
        </p:txBody>
      </p:sp>
      <p:grpSp>
        <p:nvGrpSpPr>
          <p:cNvPr id="8" name="グループ化 7">
            <a:extLst>
              <a:ext uri="{FF2B5EF4-FFF2-40B4-BE49-F238E27FC236}">
                <a16:creationId xmlns:a16="http://schemas.microsoft.com/office/drawing/2014/main" id="{18B122BE-D958-9A0B-AE9B-F8D06F769D21}"/>
              </a:ext>
            </a:extLst>
          </p:cNvPr>
          <p:cNvGrpSpPr/>
          <p:nvPr/>
        </p:nvGrpSpPr>
        <p:grpSpPr>
          <a:xfrm>
            <a:off x="79065" y="4267309"/>
            <a:ext cx="2165427" cy="2066918"/>
            <a:chOff x="79065" y="4267309"/>
            <a:chExt cx="2165427" cy="2066918"/>
          </a:xfrm>
        </p:grpSpPr>
        <p:pic>
          <p:nvPicPr>
            <p:cNvPr id="26" name="グラフィックス 25" descr="コメント: 火 枠線">
              <a:extLst>
                <a:ext uri="{FF2B5EF4-FFF2-40B4-BE49-F238E27FC236}">
                  <a16:creationId xmlns:a16="http://schemas.microsoft.com/office/drawing/2014/main" id="{CDD058CB-F976-3925-0FDA-FF857118E3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65" y="4267309"/>
              <a:ext cx="914400" cy="914400"/>
            </a:xfrm>
            <a:prstGeom prst="rect">
              <a:avLst/>
            </a:prstGeom>
          </p:spPr>
        </p:pic>
        <p:pic>
          <p:nvPicPr>
            <p:cNvPr id="28" name="グラフィックス 27" descr="コメント: ハート 枠線">
              <a:extLst>
                <a:ext uri="{FF2B5EF4-FFF2-40B4-BE49-F238E27FC236}">
                  <a16:creationId xmlns:a16="http://schemas.microsoft.com/office/drawing/2014/main" id="{9E2A2C7D-9C09-8159-741F-702D041370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439166" y="4267309"/>
              <a:ext cx="805326" cy="854908"/>
            </a:xfrm>
            <a:prstGeom prst="rect">
              <a:avLst/>
            </a:prstGeom>
          </p:spPr>
        </p:pic>
        <p:pic>
          <p:nvPicPr>
            <p:cNvPr id="29" name="グラフィックス 28" descr="混乱した人 枠線">
              <a:extLst>
                <a:ext uri="{FF2B5EF4-FFF2-40B4-BE49-F238E27FC236}">
                  <a16:creationId xmlns:a16="http://schemas.microsoft.com/office/drawing/2014/main" id="{4C6F8CF2-2F65-535C-AC8C-98B88E891E6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1695" y="4945091"/>
              <a:ext cx="914400" cy="914400"/>
            </a:xfrm>
            <a:prstGeom prst="rect">
              <a:avLst/>
            </a:prstGeom>
          </p:spPr>
        </p:pic>
        <p:pic>
          <p:nvPicPr>
            <p:cNvPr id="30" name="グラフィックス 29" descr="肩をすくめた女性 枠線">
              <a:extLst>
                <a:ext uri="{FF2B5EF4-FFF2-40B4-BE49-F238E27FC236}">
                  <a16:creationId xmlns:a16="http://schemas.microsoft.com/office/drawing/2014/main" id="{146FE657-2957-31A3-9E1B-4CB8BEF3696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2261" y="4953859"/>
              <a:ext cx="914400" cy="914400"/>
            </a:xfrm>
            <a:prstGeom prst="rect">
              <a:avLst/>
            </a:prstGeom>
          </p:spPr>
        </p:pic>
        <p:sp>
          <p:nvSpPr>
            <p:cNvPr id="31" name="正方形/長方形 30">
              <a:extLst>
                <a:ext uri="{FF2B5EF4-FFF2-40B4-BE49-F238E27FC236}">
                  <a16:creationId xmlns:a16="http://schemas.microsoft.com/office/drawing/2014/main" id="{5F01FAE4-0383-C297-FD44-062CE17665AF}"/>
                </a:ext>
              </a:extLst>
            </p:cNvPr>
            <p:cNvSpPr/>
            <p:nvPr/>
          </p:nvSpPr>
          <p:spPr>
            <a:xfrm>
              <a:off x="574612" y="5610455"/>
              <a:ext cx="1387922" cy="365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グラフィックス 31" descr="ユーザー 枠線">
              <a:extLst>
                <a:ext uri="{FF2B5EF4-FFF2-40B4-BE49-F238E27FC236}">
                  <a16:creationId xmlns:a16="http://schemas.microsoft.com/office/drawing/2014/main" id="{3BA7C11F-211D-CF16-5F0E-B42239E818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392" y="5419827"/>
              <a:ext cx="914400" cy="914400"/>
            </a:xfrm>
            <a:prstGeom prst="rect">
              <a:avLst/>
            </a:prstGeom>
          </p:spPr>
        </p:pic>
      </p:grpSp>
      <p:sp>
        <p:nvSpPr>
          <p:cNvPr id="3" name="スライド番号プレースホルダー 2">
            <a:extLst>
              <a:ext uri="{FF2B5EF4-FFF2-40B4-BE49-F238E27FC236}">
                <a16:creationId xmlns:a16="http://schemas.microsoft.com/office/drawing/2014/main" id="{DFC81879-2CF9-E981-DD4B-69B9CDA90E3D}"/>
              </a:ext>
            </a:extLst>
          </p:cNvPr>
          <p:cNvSpPr>
            <a:spLocks noGrp="1"/>
          </p:cNvSpPr>
          <p:nvPr>
            <p:ph type="sldNum" sz="quarter" idx="12"/>
          </p:nvPr>
        </p:nvSpPr>
        <p:spPr/>
        <p:txBody>
          <a:bodyPr/>
          <a:lstStyle/>
          <a:p>
            <a:fld id="{02E45039-E5C2-423C-A0A7-3C781C43C11A}" type="slidenum">
              <a:rPr kumimoji="1" lang="ja-JP" altLang="en-US" smtClean="0"/>
              <a:t>10</a:t>
            </a:fld>
            <a:endParaRPr kumimoji="1" lang="ja-JP" altLang="en-US"/>
          </a:p>
        </p:txBody>
      </p:sp>
    </p:spTree>
    <p:extLst>
      <p:ext uri="{BB962C8B-B14F-4D97-AF65-F5344CB8AC3E}">
        <p14:creationId xmlns:p14="http://schemas.microsoft.com/office/powerpoint/2010/main" val="201545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dirty="0"/>
              <a:t>ワークショップ本番までの想定スケジュールとご準備</a:t>
            </a:r>
          </a:p>
        </p:txBody>
      </p:sp>
      <p:sp>
        <p:nvSpPr>
          <p:cNvPr id="11" name="矢印: 五方向 10">
            <a:extLst>
              <a:ext uri="{FF2B5EF4-FFF2-40B4-BE49-F238E27FC236}">
                <a16:creationId xmlns:a16="http://schemas.microsoft.com/office/drawing/2014/main" id="{088A6046-6AAA-C60F-A117-E48205122ADC}"/>
              </a:ext>
            </a:extLst>
          </p:cNvPr>
          <p:cNvSpPr/>
          <p:nvPr/>
        </p:nvSpPr>
        <p:spPr>
          <a:xfrm>
            <a:off x="1029738" y="2443325"/>
            <a:ext cx="2070457" cy="1198965"/>
          </a:xfrm>
          <a:prstGeom prst="homePlate">
            <a:avLst>
              <a:gd name="adj" fmla="val 34117"/>
            </a:avLst>
          </a:prstGeom>
          <a:solidFill>
            <a:schemeClr val="bg2">
              <a:lumMod val="90000"/>
            </a:schemeClr>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游ゴシック"/>
                <a:ea typeface="游ゴシック"/>
                <a:cs typeface="+mn-cs"/>
              </a:rPr>
              <a:t>事務局での</a:t>
            </a:r>
            <a:endParaRPr kumimoji="1" lang="en-US" altLang="ja-JP" sz="1400" b="1" i="0" u="none" strike="noStrike" kern="1200" cap="none" spc="0" normalizeH="0" baseline="0" noProof="0" dirty="0">
              <a:ln>
                <a:noFill/>
              </a:ln>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游ゴシック"/>
                <a:ea typeface="游ゴシック"/>
                <a:cs typeface="+mn-cs"/>
              </a:rPr>
              <a:t>キックオフ</a:t>
            </a:r>
          </a:p>
        </p:txBody>
      </p:sp>
      <p:sp>
        <p:nvSpPr>
          <p:cNvPr id="12" name="矢印: 五方向 11">
            <a:extLst>
              <a:ext uri="{FF2B5EF4-FFF2-40B4-BE49-F238E27FC236}">
                <a16:creationId xmlns:a16="http://schemas.microsoft.com/office/drawing/2014/main" id="{A85F798A-5E70-9732-693D-95903270390F}"/>
              </a:ext>
            </a:extLst>
          </p:cNvPr>
          <p:cNvSpPr/>
          <p:nvPr/>
        </p:nvSpPr>
        <p:spPr>
          <a:xfrm>
            <a:off x="5502538" y="2443325"/>
            <a:ext cx="2543130" cy="1199332"/>
          </a:xfrm>
          <a:prstGeom prst="homePlate">
            <a:avLst>
              <a:gd name="adj" fmla="val 34117"/>
            </a:avLst>
          </a:prstGeom>
          <a:solidFill>
            <a:srgbClr val="9ECEB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游ゴシック"/>
                <a:ea typeface="游ゴシック"/>
                <a:cs typeface="+mn-cs"/>
              </a:rPr>
              <a:t>社内ワークショップ</a:t>
            </a:r>
          </a:p>
        </p:txBody>
      </p:sp>
      <p:sp>
        <p:nvSpPr>
          <p:cNvPr id="14" name="テキスト ボックス 4">
            <a:extLst>
              <a:ext uri="{FF2B5EF4-FFF2-40B4-BE49-F238E27FC236}">
                <a16:creationId xmlns:a16="http://schemas.microsoft.com/office/drawing/2014/main" id="{5F1E7CDA-A6BB-42C1-12AD-F605A305E590}"/>
              </a:ext>
            </a:extLst>
          </p:cNvPr>
          <p:cNvSpPr txBox="1"/>
          <p:nvPr/>
        </p:nvSpPr>
        <p:spPr bwMode="auto">
          <a:xfrm>
            <a:off x="626098" y="3727715"/>
            <a:ext cx="2522572" cy="750706"/>
          </a:xfrm>
          <a:prstGeom prst="rect">
            <a:avLst/>
          </a:prstGeom>
          <a:noFill/>
          <a:ln w="9525">
            <a:noFill/>
            <a:miter lim="800000"/>
            <a:headEnd/>
            <a:tailEnd/>
          </a:ln>
        </p:spPr>
        <p:txBody>
          <a:bodyPr wrap="none" rtlCol="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rgbClr val="000000"/>
                </a:solidFill>
                <a:effectLst/>
                <a:uLnTx/>
                <a:uFillTx/>
                <a:latin typeface="游ゴシック"/>
                <a:ea typeface="游ゴシック"/>
                <a:cs typeface="+mn-cs"/>
              </a:rPr>
              <a:t>社内ワークショップを運営する</a:t>
            </a:r>
            <a:br>
              <a:rPr kumimoji="1" lang="en-US" altLang="ja-JP" sz="1100"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sz="1100" b="0" i="0" u="none" strike="noStrike" kern="1200" cap="none" spc="0" normalizeH="0" baseline="0" noProof="0" dirty="0">
                <a:ln>
                  <a:noFill/>
                </a:ln>
                <a:solidFill>
                  <a:srgbClr val="000000"/>
                </a:solidFill>
                <a:effectLst/>
                <a:uLnTx/>
                <a:uFillTx/>
                <a:latin typeface="游ゴシック"/>
                <a:ea typeface="游ゴシック"/>
                <a:cs typeface="+mn-cs"/>
              </a:rPr>
              <a:t>事務局で目的や進め方を確認</a:t>
            </a:r>
            <a:endParaRPr kumimoji="1" lang="en-US" altLang="ja-JP" sz="1100" b="0" i="0" u="none" strike="noStrike" kern="1200" cap="none" spc="0" normalizeH="0" baseline="0" noProof="0" dirty="0">
              <a:ln>
                <a:noFill/>
              </a:ln>
              <a:solidFill>
                <a:srgbClr val="000000"/>
              </a:solidFill>
              <a:effectLst/>
              <a:uLnTx/>
              <a:uFillTx/>
              <a:latin typeface="游ゴシック"/>
              <a:ea typeface="游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100" dirty="0">
                <a:solidFill>
                  <a:srgbClr val="000000"/>
                </a:solidFill>
                <a:latin typeface="游ゴシック"/>
                <a:ea typeface="游ゴシック"/>
              </a:rPr>
              <a:t>事務局は「人事・ダイバーシティ</a:t>
            </a:r>
            <a:br>
              <a:rPr lang="en-US" altLang="ja-JP" sz="1100" dirty="0">
                <a:solidFill>
                  <a:srgbClr val="000000"/>
                </a:solidFill>
                <a:latin typeface="游ゴシック"/>
                <a:ea typeface="游ゴシック"/>
              </a:rPr>
            </a:br>
            <a:r>
              <a:rPr lang="ja-JP" altLang="en-US" sz="1100" dirty="0">
                <a:solidFill>
                  <a:srgbClr val="000000"/>
                </a:solidFill>
                <a:latin typeface="游ゴシック"/>
                <a:ea typeface="游ゴシック"/>
              </a:rPr>
              <a:t>ご担当メンバー」を想定しています</a:t>
            </a:r>
            <a:endParaRPr kumimoji="1" lang="en-US" altLang="ja-JP" sz="1100" b="0" i="0" u="none" strike="noStrike" kern="1200" cap="none" spc="0" normalizeH="0" baseline="0" noProof="0" dirty="0">
              <a:ln>
                <a:noFill/>
              </a:ln>
              <a:solidFill>
                <a:srgbClr val="000000"/>
              </a:solidFill>
              <a:effectLst/>
              <a:uLnTx/>
              <a:uFillTx/>
              <a:latin typeface="游ゴシック"/>
              <a:ea typeface="游ゴシック"/>
              <a:cs typeface="+mn-cs"/>
            </a:endParaRPr>
          </a:p>
        </p:txBody>
      </p:sp>
      <p:sp>
        <p:nvSpPr>
          <p:cNvPr id="15" name="テキスト ボックス 7">
            <a:extLst>
              <a:ext uri="{FF2B5EF4-FFF2-40B4-BE49-F238E27FC236}">
                <a16:creationId xmlns:a16="http://schemas.microsoft.com/office/drawing/2014/main" id="{9ADB6992-37B6-6746-7B9B-318921CDA7EF}"/>
              </a:ext>
            </a:extLst>
          </p:cNvPr>
          <p:cNvSpPr txBox="1"/>
          <p:nvPr/>
        </p:nvSpPr>
        <p:spPr bwMode="auto">
          <a:xfrm>
            <a:off x="5285251" y="3756743"/>
            <a:ext cx="3007555" cy="938719"/>
          </a:xfrm>
          <a:prstGeom prst="rect">
            <a:avLst/>
          </a:prstGeom>
          <a:noFill/>
          <a:ln w="9525">
            <a:noFill/>
            <a:miter lim="800000"/>
            <a:headEnd/>
            <a:tailEnd/>
          </a:ln>
        </p:spPr>
        <p:txBody>
          <a:bodyPr wrap="none" rtlCol="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rgbClr val="000000"/>
                </a:solidFill>
                <a:effectLst/>
                <a:uLnTx/>
                <a:uFillTx/>
                <a:latin typeface="游ゴシック"/>
                <a:ea typeface="游ゴシック"/>
                <a:cs typeface="+mn-cs"/>
              </a:rPr>
              <a:t>自社内で</a:t>
            </a:r>
            <a:r>
              <a:rPr lang="ja-JP" altLang="en-US" sz="1100" dirty="0">
                <a:solidFill>
                  <a:srgbClr val="000000"/>
                </a:solidFill>
                <a:latin typeface="游ゴシック"/>
                <a:ea typeface="游ゴシック"/>
              </a:rPr>
              <a:t>ワークショップ</a:t>
            </a:r>
            <a:r>
              <a:rPr kumimoji="1" lang="ja-JP" altLang="en-US" sz="1100" b="0" i="0" u="none" strike="noStrike" kern="1200" cap="none" spc="0" normalizeH="0" baseline="0" noProof="0" dirty="0">
                <a:ln>
                  <a:noFill/>
                </a:ln>
                <a:solidFill>
                  <a:srgbClr val="000000"/>
                </a:solidFill>
                <a:effectLst/>
                <a:uLnTx/>
                <a:uFillTx/>
                <a:latin typeface="游ゴシック"/>
                <a:ea typeface="游ゴシック"/>
                <a:cs typeface="+mn-cs"/>
              </a:rPr>
              <a:t>を実施</a:t>
            </a:r>
            <a:endParaRPr kumimoji="1" lang="en-US" altLang="ja-JP" sz="1100" i="0" u="none" strike="noStrike" kern="1200" cap="none" spc="0" normalizeH="0" baseline="0" noProof="0" dirty="0">
              <a:ln>
                <a:noFill/>
              </a:ln>
              <a:solidFill>
                <a:srgbClr val="000000"/>
              </a:solidFill>
              <a:effectLst/>
              <a:uLnTx/>
              <a:uFillTx/>
              <a:latin typeface="游ゴシック"/>
              <a:ea typeface="游ゴシック"/>
              <a:cs typeface="+mn-cs"/>
            </a:endParaRPr>
          </a:p>
          <a:p>
            <a:pPr marL="285750" indent="-285750">
              <a:buFont typeface="Arial" panose="020B0604020202020204" pitchFamily="34" charset="0"/>
              <a:buChar char="•"/>
              <a:defRPr/>
            </a:pPr>
            <a:r>
              <a:rPr lang="en-US" altLang="ja-JP" sz="1100" b="1" dirty="0">
                <a:solidFill>
                  <a:schemeClr val="bg1"/>
                </a:solidFill>
                <a:highlight>
                  <a:srgbClr val="000080"/>
                </a:highlight>
                <a:latin typeface="游ゴシック"/>
                <a:ea typeface="游ゴシック"/>
              </a:rPr>
              <a:t>A:DEI</a:t>
            </a:r>
            <a:r>
              <a:rPr lang="ja-JP" altLang="en-US" sz="1100" b="1" dirty="0">
                <a:solidFill>
                  <a:schemeClr val="bg1"/>
                </a:solidFill>
                <a:highlight>
                  <a:srgbClr val="000080"/>
                </a:highlight>
                <a:latin typeface="游ゴシック"/>
                <a:ea typeface="游ゴシック"/>
              </a:rPr>
              <a:t>講義あり</a:t>
            </a:r>
            <a:r>
              <a:rPr lang="en-US" altLang="ja-JP" sz="1100" b="1" dirty="0">
                <a:solidFill>
                  <a:schemeClr val="bg1"/>
                </a:solidFill>
                <a:highlight>
                  <a:srgbClr val="000080"/>
                </a:highlight>
                <a:latin typeface="游ゴシック"/>
                <a:ea typeface="游ゴシック"/>
              </a:rPr>
              <a:t>Ver.</a:t>
            </a:r>
            <a:r>
              <a:rPr lang="ja-JP" altLang="en-US" sz="1100" b="1" dirty="0">
                <a:solidFill>
                  <a:schemeClr val="bg1"/>
                </a:solidFill>
                <a:highlight>
                  <a:srgbClr val="000080"/>
                </a:highlight>
                <a:latin typeface="游ゴシック"/>
                <a:ea typeface="游ゴシック"/>
              </a:rPr>
              <a:t> </a:t>
            </a:r>
            <a:r>
              <a:rPr lang="ja-JP" altLang="en-US" sz="1100" dirty="0">
                <a:solidFill>
                  <a:srgbClr val="000000"/>
                </a:solidFill>
                <a:latin typeface="游ゴシック"/>
                <a:ea typeface="游ゴシック"/>
              </a:rPr>
              <a:t>での開催の場合は、</a:t>
            </a:r>
            <a:br>
              <a:rPr lang="en-US" altLang="ja-JP" sz="1100" dirty="0">
                <a:solidFill>
                  <a:srgbClr val="000000"/>
                </a:solidFill>
                <a:latin typeface="游ゴシック"/>
                <a:ea typeface="游ゴシック"/>
              </a:rPr>
            </a:br>
            <a:r>
              <a:rPr lang="ja-JP" altLang="en-US" sz="1100" dirty="0">
                <a:solidFill>
                  <a:srgbClr val="000000"/>
                </a:solidFill>
                <a:latin typeface="游ゴシック"/>
                <a:ea typeface="游ゴシック"/>
              </a:rPr>
              <a:t>本編</a:t>
            </a:r>
            <a:r>
              <a:rPr lang="en-US" altLang="ja-JP" sz="1100" dirty="0">
                <a:solidFill>
                  <a:srgbClr val="000000"/>
                </a:solidFill>
                <a:latin typeface="游ゴシック"/>
                <a:ea typeface="游ゴシック"/>
              </a:rPr>
              <a:t>2.5h</a:t>
            </a:r>
            <a:r>
              <a:rPr lang="ja-JP" altLang="en-US" sz="1100" dirty="0">
                <a:solidFill>
                  <a:srgbClr val="000000"/>
                </a:solidFill>
                <a:latin typeface="游ゴシック"/>
                <a:ea typeface="游ゴシック"/>
              </a:rPr>
              <a:t>、予備で</a:t>
            </a:r>
            <a:r>
              <a:rPr lang="en-US" altLang="ja-JP" sz="1100" dirty="0">
                <a:solidFill>
                  <a:srgbClr val="000000"/>
                </a:solidFill>
                <a:latin typeface="游ゴシック"/>
                <a:ea typeface="游ゴシック"/>
              </a:rPr>
              <a:t>3.0h</a:t>
            </a:r>
            <a:r>
              <a:rPr lang="ja-JP" altLang="en-US" sz="1100" dirty="0">
                <a:solidFill>
                  <a:srgbClr val="000000"/>
                </a:solidFill>
                <a:latin typeface="游ゴシック"/>
                <a:ea typeface="游ゴシック"/>
              </a:rPr>
              <a:t>確保ください</a:t>
            </a:r>
            <a:br>
              <a:rPr lang="en-US" altLang="ja-JP" sz="1100" dirty="0">
                <a:solidFill>
                  <a:srgbClr val="000000"/>
                </a:solidFill>
                <a:latin typeface="游ゴシック"/>
                <a:ea typeface="游ゴシック"/>
              </a:rPr>
            </a:br>
            <a:r>
              <a:rPr lang="en-US" altLang="ja-JP" sz="1100" b="1" dirty="0">
                <a:solidFill>
                  <a:srgbClr val="000000"/>
                </a:solidFill>
                <a:highlight>
                  <a:srgbClr val="FFCC00"/>
                </a:highlight>
                <a:latin typeface="游ゴシック"/>
                <a:ea typeface="游ゴシック"/>
              </a:rPr>
              <a:t>B:DEI</a:t>
            </a:r>
            <a:r>
              <a:rPr lang="ja-JP" altLang="en-US" sz="1100" b="1" dirty="0">
                <a:solidFill>
                  <a:srgbClr val="000000"/>
                </a:solidFill>
                <a:highlight>
                  <a:srgbClr val="FFCC00"/>
                </a:highlight>
                <a:latin typeface="游ゴシック"/>
                <a:ea typeface="游ゴシック"/>
              </a:rPr>
              <a:t>講義なし</a:t>
            </a:r>
            <a:r>
              <a:rPr lang="en-US" altLang="ja-JP" sz="1100" b="1" dirty="0">
                <a:solidFill>
                  <a:srgbClr val="000000"/>
                </a:solidFill>
                <a:highlight>
                  <a:srgbClr val="FFCC00"/>
                </a:highlight>
                <a:latin typeface="游ゴシック"/>
                <a:ea typeface="游ゴシック"/>
              </a:rPr>
              <a:t>Ver</a:t>
            </a:r>
            <a:r>
              <a:rPr lang="en-US" altLang="ja-JP" sz="1100" dirty="0">
                <a:solidFill>
                  <a:srgbClr val="000000"/>
                </a:solidFill>
                <a:highlight>
                  <a:srgbClr val="FFCC00"/>
                </a:highlight>
                <a:latin typeface="游ゴシック"/>
                <a:ea typeface="游ゴシック"/>
              </a:rPr>
              <a:t>.</a:t>
            </a:r>
            <a:r>
              <a:rPr lang="ja-JP" altLang="en-US" sz="1100" dirty="0">
                <a:solidFill>
                  <a:srgbClr val="000000"/>
                </a:solidFill>
                <a:latin typeface="游ゴシック"/>
                <a:ea typeface="游ゴシック"/>
              </a:rPr>
              <a:t>での開催の場合は、</a:t>
            </a:r>
            <a:br>
              <a:rPr lang="en-US" altLang="ja-JP" sz="1100" dirty="0">
                <a:solidFill>
                  <a:srgbClr val="000000"/>
                </a:solidFill>
                <a:latin typeface="游ゴシック"/>
                <a:ea typeface="游ゴシック"/>
              </a:rPr>
            </a:br>
            <a:r>
              <a:rPr lang="ja-JP" altLang="en-US" sz="1100" dirty="0">
                <a:solidFill>
                  <a:srgbClr val="000000"/>
                </a:solidFill>
                <a:latin typeface="游ゴシック"/>
                <a:ea typeface="游ゴシック"/>
              </a:rPr>
              <a:t>本編</a:t>
            </a:r>
            <a:r>
              <a:rPr lang="en-US" altLang="ja-JP" sz="1100" dirty="0">
                <a:solidFill>
                  <a:srgbClr val="000000"/>
                </a:solidFill>
                <a:latin typeface="游ゴシック"/>
                <a:ea typeface="游ゴシック"/>
              </a:rPr>
              <a:t>2.0h</a:t>
            </a:r>
            <a:r>
              <a:rPr lang="ja-JP" altLang="en-US" sz="1100" dirty="0">
                <a:solidFill>
                  <a:srgbClr val="000000"/>
                </a:solidFill>
                <a:latin typeface="游ゴシック"/>
                <a:ea typeface="游ゴシック"/>
              </a:rPr>
              <a:t>、予備で</a:t>
            </a:r>
            <a:r>
              <a:rPr lang="en-US" altLang="ja-JP" sz="1100" dirty="0">
                <a:solidFill>
                  <a:srgbClr val="000000"/>
                </a:solidFill>
                <a:latin typeface="游ゴシック"/>
                <a:ea typeface="游ゴシック"/>
              </a:rPr>
              <a:t>2.5h</a:t>
            </a:r>
            <a:r>
              <a:rPr lang="ja-JP" altLang="en-US" sz="1100" dirty="0">
                <a:solidFill>
                  <a:srgbClr val="000000"/>
                </a:solidFill>
                <a:latin typeface="游ゴシック"/>
                <a:ea typeface="游ゴシック"/>
              </a:rPr>
              <a:t>確保ください</a:t>
            </a:r>
            <a:endParaRPr kumimoji="1" lang="en-US" altLang="ja-JP" sz="1100" b="0" i="0" u="none" strike="noStrike" kern="1200" cap="none" spc="0" normalizeH="0" baseline="0" noProof="0" dirty="0">
              <a:ln>
                <a:noFill/>
              </a:ln>
              <a:solidFill>
                <a:srgbClr val="000000"/>
              </a:solidFill>
              <a:effectLst/>
              <a:uLnTx/>
              <a:uFillTx/>
              <a:latin typeface="游ゴシック"/>
              <a:ea typeface="游ゴシック"/>
              <a:cs typeface="+mn-cs"/>
            </a:endParaRPr>
          </a:p>
        </p:txBody>
      </p:sp>
      <p:sp>
        <p:nvSpPr>
          <p:cNvPr id="16" name="テキスト ボックス 8">
            <a:extLst>
              <a:ext uri="{FF2B5EF4-FFF2-40B4-BE49-F238E27FC236}">
                <a16:creationId xmlns:a16="http://schemas.microsoft.com/office/drawing/2014/main" id="{FEF232BD-6C3B-ADBC-6F82-902A524EC26D}"/>
              </a:ext>
            </a:extLst>
          </p:cNvPr>
          <p:cNvSpPr txBox="1"/>
          <p:nvPr/>
        </p:nvSpPr>
        <p:spPr bwMode="auto">
          <a:xfrm>
            <a:off x="278279" y="4844384"/>
            <a:ext cx="4780782" cy="2123658"/>
          </a:xfrm>
          <a:prstGeom prst="rect">
            <a:avLst/>
          </a:prstGeom>
          <a:noFill/>
          <a:ln w="9525">
            <a:noFill/>
            <a:miter lim="800000"/>
            <a:headEnd/>
            <a:tailEnd/>
          </a:ln>
        </p:spPr>
        <p:txBody>
          <a:bodyPr wrap="square" rtlCol="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游ゴシック"/>
                <a:ea typeface="游ゴシック"/>
                <a:cs typeface="+mn-cs"/>
              </a:rPr>
              <a:t>【</a:t>
            </a:r>
            <a:r>
              <a:rPr lang="ja-JP" altLang="en-US" sz="1100" dirty="0">
                <a:latin typeface="游ゴシック"/>
                <a:ea typeface="游ゴシック"/>
              </a:rPr>
              <a:t>事前準備</a:t>
            </a:r>
            <a:r>
              <a:rPr kumimoji="1" lang="en-US" altLang="ja-JP" sz="1100" b="0" i="0" u="none" strike="noStrike" kern="1200" cap="none" spc="0" normalizeH="0" baseline="0" noProof="0" dirty="0">
                <a:ln>
                  <a:noFill/>
                </a:ln>
                <a:effectLst/>
                <a:uLnTx/>
                <a:uFillTx/>
                <a:latin typeface="游ゴシック"/>
                <a:ea typeface="游ゴシック"/>
                <a:cs typeface="+mn-cs"/>
              </a:rPr>
              <a:t>】</a:t>
            </a:r>
            <a:br>
              <a:rPr kumimoji="1" lang="en-US" altLang="ja-JP" sz="1100" b="0" i="0" u="none" strike="noStrike" kern="1200" cap="none" spc="0" normalizeH="0" baseline="0" noProof="0" dirty="0">
                <a:ln>
                  <a:noFill/>
                </a:ln>
                <a:effectLst/>
                <a:uLnTx/>
                <a:uFillTx/>
                <a:latin typeface="游ゴシック"/>
                <a:ea typeface="游ゴシック"/>
                <a:cs typeface="+mn-cs"/>
              </a:rPr>
            </a:b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L="171450" indent="-171450">
              <a:buFont typeface="Arial" panose="020B0604020202020204" pitchFamily="34" charset="0"/>
              <a:buChar char="•"/>
              <a:defRPr/>
            </a:pPr>
            <a:r>
              <a:rPr kumimoji="1" lang="ja-JP" altLang="en-US" sz="1100" b="0" i="0" u="none" strike="noStrike" kern="1200" cap="none" spc="0" normalizeH="0" baseline="0" noProof="0" dirty="0">
                <a:ln>
                  <a:noFill/>
                </a:ln>
                <a:effectLst/>
                <a:uLnTx/>
                <a:uFillTx/>
                <a:latin typeface="游ゴシック"/>
                <a:ea typeface="游ゴシック"/>
                <a:cs typeface="+mn-cs"/>
              </a:rPr>
              <a:t>キックオフ時にファシリテーター候補を</a:t>
            </a:r>
            <a:r>
              <a:rPr kumimoji="1" lang="en-US" altLang="ja-JP" sz="1100" b="0" i="0" u="none" strike="noStrike" kern="1200" cap="none" spc="0" normalizeH="0" baseline="0" noProof="0" dirty="0">
                <a:ln>
                  <a:noFill/>
                </a:ln>
                <a:effectLst/>
                <a:uLnTx/>
                <a:uFillTx/>
                <a:latin typeface="游ゴシック"/>
                <a:ea typeface="游ゴシック"/>
                <a:cs typeface="+mn-cs"/>
              </a:rPr>
              <a:t>1</a:t>
            </a:r>
            <a:r>
              <a:rPr kumimoji="1" lang="ja-JP" altLang="en-US" sz="1100" b="0" i="0" u="none" strike="noStrike" kern="1200" cap="none" spc="0" normalizeH="0" baseline="0" noProof="0" dirty="0">
                <a:ln>
                  <a:noFill/>
                </a:ln>
                <a:effectLst/>
                <a:uLnTx/>
                <a:uFillTx/>
                <a:latin typeface="游ゴシック"/>
                <a:ea typeface="游ゴシック"/>
                <a:cs typeface="+mn-cs"/>
              </a:rPr>
              <a:t>名選定ください。</a:t>
            </a:r>
            <a:br>
              <a:rPr kumimoji="1" lang="en-US" altLang="ja-JP" sz="1100" b="0" i="0" u="none" strike="noStrike" kern="1200" cap="none" spc="0" normalizeH="0" baseline="0" noProof="0" dirty="0">
                <a:ln>
                  <a:noFill/>
                </a:ln>
                <a:effectLst/>
                <a:uLnTx/>
                <a:uFillTx/>
                <a:latin typeface="游ゴシック"/>
                <a:ea typeface="游ゴシック"/>
                <a:cs typeface="+mn-cs"/>
              </a:rPr>
            </a:br>
            <a:r>
              <a:rPr kumimoji="1" lang="ja-JP" altLang="en-US" sz="1100" b="0" i="0" u="none" strike="noStrike" kern="1200" cap="none" spc="0" normalizeH="0" baseline="0" noProof="0" dirty="0">
                <a:ln>
                  <a:noFill/>
                </a:ln>
                <a:effectLst/>
                <a:uLnTx/>
                <a:uFillTx/>
                <a:latin typeface="游ゴシック"/>
                <a:ea typeface="游ゴシック"/>
                <a:cs typeface="+mn-cs"/>
              </a:rPr>
              <a:t>（人事・</a:t>
            </a:r>
            <a:r>
              <a:rPr lang="ja-JP" altLang="en-US" sz="1100" dirty="0">
                <a:latin typeface="游ゴシック"/>
                <a:ea typeface="游ゴシック"/>
              </a:rPr>
              <a:t>ダイバーシティ</a:t>
            </a:r>
            <a:r>
              <a:rPr kumimoji="1" lang="ja-JP" altLang="en-US" sz="1100" b="0" i="0" u="none" strike="noStrike" kern="1200" cap="none" spc="0" normalizeH="0" baseline="0" noProof="0" dirty="0">
                <a:ln>
                  <a:noFill/>
                </a:ln>
                <a:effectLst/>
                <a:uLnTx/>
                <a:uFillTx/>
                <a:latin typeface="游ゴシック"/>
                <a:ea typeface="游ゴシック"/>
                <a:cs typeface="+mn-cs"/>
              </a:rPr>
              <a:t>推進担当の方が望ましいです）</a:t>
            </a:r>
            <a:br>
              <a:rPr kumimoji="1" lang="en-US" altLang="ja-JP" sz="1100" b="0" i="0" u="none" strike="noStrike" kern="1200" cap="none" spc="0" normalizeH="0" baseline="0" noProof="0" dirty="0">
                <a:ln>
                  <a:noFill/>
                </a:ln>
                <a:effectLst/>
                <a:uLnTx/>
                <a:uFillTx/>
                <a:latin typeface="游ゴシック"/>
                <a:ea typeface="游ゴシック"/>
                <a:cs typeface="+mn-cs"/>
              </a:rPr>
            </a:b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effectLst/>
                <a:uLnTx/>
                <a:uFillTx/>
                <a:latin typeface="游ゴシック"/>
                <a:ea typeface="游ゴシック"/>
                <a:cs typeface="+mn-cs"/>
              </a:rPr>
              <a:t>キックオフ後、ご参加メンバーへお声がけください（日程調整含む）</a:t>
            </a: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R="0" lvl="0" algn="l" defTabSz="9144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游ゴシック"/>
                <a:ea typeface="游ゴシック"/>
                <a:cs typeface="+mn-cs"/>
              </a:rPr>
              <a:t>　</a:t>
            </a: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effectLst/>
                <a:uLnTx/>
                <a:uFillTx/>
                <a:latin typeface="游ゴシック"/>
                <a:ea typeface="游ゴシック"/>
                <a:cs typeface="+mn-cs"/>
              </a:rPr>
              <a:t>ワークショップ当日の会場（会議室）を確保ください</a:t>
            </a: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R="0" lvl="0" algn="l" defTabSz="914400" rtl="0" eaLnBrk="1" fontAlgn="auto" latinLnBrk="0" hangingPunct="1">
              <a:lnSpc>
                <a:spcPct val="100000"/>
              </a:lnSpc>
              <a:spcBef>
                <a:spcPts val="0"/>
              </a:spcBef>
              <a:spcAft>
                <a:spcPts val="0"/>
              </a:spcAft>
              <a:buClrTx/>
              <a:buSzTx/>
              <a:tabLst/>
              <a:defRPr/>
            </a:pPr>
            <a:r>
              <a:rPr kumimoji="1" lang="en-US" altLang="ja-JP" sz="1100" b="0" i="0" u="none" strike="noStrike" kern="1200" cap="none" spc="0" normalizeH="0" baseline="0" noProof="0" dirty="0">
                <a:ln>
                  <a:noFill/>
                </a:ln>
                <a:effectLst/>
                <a:uLnTx/>
                <a:uFillTx/>
                <a:latin typeface="游ゴシック"/>
                <a:ea typeface="游ゴシック"/>
                <a:cs typeface="+mn-cs"/>
              </a:rPr>
              <a:t>※</a:t>
            </a:r>
            <a:r>
              <a:rPr kumimoji="1" lang="ja-JP" altLang="en-US" sz="1100" b="0" i="0" u="none" strike="noStrike" kern="1200" cap="none" spc="0" normalizeH="0" baseline="0" noProof="0" dirty="0">
                <a:ln>
                  <a:noFill/>
                </a:ln>
                <a:effectLst/>
                <a:uLnTx/>
                <a:uFillTx/>
                <a:latin typeface="游ゴシック"/>
                <a:ea typeface="游ゴシック"/>
                <a:cs typeface="+mn-cs"/>
              </a:rPr>
              <a:t>ホワイトボードを用いるワークショップのため</a:t>
            </a:r>
            <a:br>
              <a:rPr kumimoji="1" lang="en-US" altLang="ja-JP" sz="1100" b="0" i="0" u="none" strike="noStrike" kern="1200" cap="none" spc="0" normalizeH="0" baseline="0" noProof="0" dirty="0">
                <a:ln>
                  <a:noFill/>
                </a:ln>
                <a:effectLst/>
                <a:uLnTx/>
                <a:uFillTx/>
                <a:latin typeface="游ゴシック"/>
                <a:ea typeface="游ゴシック"/>
                <a:cs typeface="+mn-cs"/>
              </a:rPr>
            </a:br>
            <a:r>
              <a:rPr kumimoji="1" lang="ja-JP" altLang="en-US" sz="1100" b="0" i="0" u="none" strike="noStrike" kern="1200" cap="none" spc="0" normalizeH="0" baseline="0" noProof="0" dirty="0">
                <a:ln>
                  <a:noFill/>
                </a:ln>
                <a:effectLst/>
                <a:uLnTx/>
                <a:uFillTx/>
                <a:latin typeface="游ゴシック"/>
                <a:ea typeface="游ゴシック"/>
                <a:cs typeface="+mn-cs"/>
              </a:rPr>
              <a:t>　</a:t>
            </a:r>
            <a:r>
              <a:rPr kumimoji="1" lang="en-US" altLang="ja-JP" sz="1100" b="0" i="0" u="none" strike="noStrike" kern="1200" cap="none" spc="0" normalizeH="0" baseline="0" noProof="0" dirty="0">
                <a:ln>
                  <a:noFill/>
                </a:ln>
                <a:effectLst/>
                <a:uLnTx/>
                <a:uFillTx/>
                <a:latin typeface="游ゴシック"/>
                <a:ea typeface="游ゴシック"/>
                <a:cs typeface="+mn-cs"/>
              </a:rPr>
              <a:t>20</a:t>
            </a:r>
            <a:r>
              <a:rPr kumimoji="1" lang="ja-JP" altLang="en-US" sz="1100" b="0" i="0" u="none" strike="noStrike" kern="1200" cap="none" spc="0" normalizeH="0" baseline="0" noProof="0" dirty="0">
                <a:ln>
                  <a:noFill/>
                </a:ln>
                <a:effectLst/>
                <a:uLnTx/>
                <a:uFillTx/>
                <a:latin typeface="游ゴシック"/>
                <a:ea typeface="游ゴシック"/>
                <a:cs typeface="+mn-cs"/>
              </a:rPr>
              <a:t>名程度参加可能な会議室が望ましいです</a:t>
            </a:r>
            <a:br>
              <a:rPr kumimoji="1" lang="en-US" altLang="ja-JP" sz="1100" b="0" i="0" u="none" strike="noStrike" kern="1200" cap="none" spc="0" normalizeH="0" baseline="0" noProof="0" dirty="0">
                <a:ln>
                  <a:noFill/>
                </a:ln>
                <a:effectLst/>
                <a:uLnTx/>
                <a:uFillTx/>
                <a:latin typeface="游ゴシック"/>
                <a:ea typeface="游ゴシック"/>
                <a:cs typeface="+mn-cs"/>
              </a:rPr>
            </a:br>
            <a:r>
              <a:rPr kumimoji="1" lang="en-US" altLang="ja-JP" sz="1100" b="0" i="0" u="none" strike="noStrike" kern="1200" cap="none" spc="0" normalizeH="0" baseline="0" noProof="0" dirty="0">
                <a:ln>
                  <a:noFill/>
                </a:ln>
                <a:effectLst/>
                <a:uLnTx/>
                <a:uFillTx/>
                <a:latin typeface="游ゴシック"/>
                <a:ea typeface="游ゴシック"/>
                <a:cs typeface="+mn-cs"/>
              </a:rPr>
              <a:t>※</a:t>
            </a:r>
            <a:r>
              <a:rPr lang="ja-JP" altLang="en-US" sz="1100" dirty="0">
                <a:latin typeface="游ゴシック"/>
                <a:ea typeface="游ゴシック"/>
              </a:rPr>
              <a:t>活発な対話を促進するため、</a:t>
            </a:r>
            <a:r>
              <a:rPr kumimoji="1" lang="ja-JP" altLang="en-US" sz="1100" b="0" i="0" u="none" strike="noStrike" kern="1200" cap="none" spc="0" normalizeH="0" baseline="0" noProof="0" dirty="0">
                <a:ln>
                  <a:noFill/>
                </a:ln>
                <a:effectLst/>
                <a:uLnTx/>
                <a:uFillTx/>
                <a:latin typeface="游ゴシック"/>
                <a:ea typeface="游ゴシック"/>
                <a:cs typeface="+mn-cs"/>
              </a:rPr>
              <a:t>明るい雰囲気の会議室が望ましいです</a:t>
            </a: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游ゴシック"/>
                <a:ea typeface="游ゴシック"/>
                <a:cs typeface="+mn-cs"/>
              </a:rPr>
              <a:t>　</a:t>
            </a:r>
            <a:endParaRPr kumimoji="1" lang="en-US" altLang="ja-JP" sz="1100" b="0" i="0" u="none" strike="noStrike" kern="1200" cap="none" spc="0" normalizeH="0" baseline="0" noProof="0" dirty="0">
              <a:ln>
                <a:noFill/>
              </a:ln>
              <a:effectLst/>
              <a:uLnTx/>
              <a:uFillTx/>
              <a:latin typeface="游ゴシック"/>
              <a:ea typeface="游ゴシック"/>
              <a:cs typeface="+mn-cs"/>
            </a:endParaRPr>
          </a:p>
        </p:txBody>
      </p:sp>
      <p:cxnSp>
        <p:nvCxnSpPr>
          <p:cNvPr id="17" name="直線コネクタ 16">
            <a:extLst>
              <a:ext uri="{FF2B5EF4-FFF2-40B4-BE49-F238E27FC236}">
                <a16:creationId xmlns:a16="http://schemas.microsoft.com/office/drawing/2014/main" id="{07770A7B-F8E0-B97D-8D17-A2EF4840A8C5}"/>
              </a:ext>
            </a:extLst>
          </p:cNvPr>
          <p:cNvCxnSpPr/>
          <p:nvPr/>
        </p:nvCxnSpPr>
        <p:spPr>
          <a:xfrm>
            <a:off x="256542" y="4837982"/>
            <a:ext cx="86309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203213A-6BA9-0AB0-A5B6-113F03E49672}"/>
              </a:ext>
            </a:extLst>
          </p:cNvPr>
          <p:cNvSpPr txBox="1"/>
          <p:nvPr/>
        </p:nvSpPr>
        <p:spPr bwMode="auto">
          <a:xfrm>
            <a:off x="551786" y="958975"/>
            <a:ext cx="8373904" cy="584775"/>
          </a:xfrm>
          <a:prstGeom prst="rect">
            <a:avLst/>
          </a:prstGeom>
          <a:noFill/>
          <a:ln w="9525">
            <a:noFill/>
            <a:miter lim="800000"/>
            <a:headEnd/>
            <a:tailEnd/>
          </a:ln>
        </p:spPr>
        <p:txBody>
          <a:bodyPr wrap="square" rtlCol="0" anchor="ctr" anchorCtr="0">
            <a:spAutoFit/>
          </a:bodyPr>
          <a:lstStyle/>
          <a:p>
            <a:pPr marR="0" lvl="0" defTabSz="914400" rtl="0" eaLnBrk="1" fontAlgn="auto" latinLnBrk="0" hangingPunct="1">
              <a:lnSpc>
                <a:spcPct val="100000"/>
              </a:lnSpc>
              <a:spcBef>
                <a:spcPts val="0"/>
              </a:spcBef>
              <a:spcAft>
                <a:spcPts val="0"/>
              </a:spcAft>
              <a:buClrTx/>
              <a:buSzTx/>
              <a:tabLst/>
              <a:defRPr/>
            </a:pPr>
            <a:r>
              <a:rPr kumimoji="1" lang="ja-JP" altLang="en-US" sz="1600" b="0" i="0" u="none" strike="noStrike" kern="1200" cap="none" spc="0" normalizeH="0" baseline="0" noProof="0" dirty="0">
                <a:ln>
                  <a:noFill/>
                </a:ln>
                <a:solidFill>
                  <a:srgbClr val="000000"/>
                </a:solidFill>
                <a:effectLst/>
                <a:uLnTx/>
                <a:uFillTx/>
                <a:latin typeface="游ゴシック"/>
                <a:ea typeface="游ゴシック"/>
                <a:cs typeface="+mn-cs"/>
              </a:rPr>
              <a:t>「ワークショップ」開催当日に向けてご準備いただく事項は以下のとおりです。</a:t>
            </a:r>
            <a:endParaRPr kumimoji="1" lang="en-US" altLang="ja-JP" sz="1600" b="0" i="0" u="none" strike="noStrike" kern="1200" cap="none" spc="0" normalizeH="0" baseline="0" noProof="0" dirty="0">
              <a:ln>
                <a:noFill/>
              </a:ln>
              <a:solidFill>
                <a:srgbClr val="000000"/>
              </a:solidFill>
              <a:effectLst/>
              <a:uLnTx/>
              <a:uFillTx/>
              <a:latin typeface="游ゴシック"/>
              <a:ea typeface="游ゴシック"/>
              <a:cs typeface="+mn-cs"/>
            </a:endParaRPr>
          </a:p>
          <a:p>
            <a:pPr marR="0" lvl="0" defTabSz="914400" rtl="0" eaLnBrk="1" fontAlgn="auto" latinLnBrk="0" hangingPunct="1">
              <a:lnSpc>
                <a:spcPct val="100000"/>
              </a:lnSpc>
              <a:spcBef>
                <a:spcPts val="0"/>
              </a:spcBef>
              <a:spcAft>
                <a:spcPts val="0"/>
              </a:spcAft>
              <a:buClrTx/>
              <a:buSzTx/>
              <a:tabLst/>
              <a:defRPr/>
            </a:pPr>
            <a:r>
              <a:rPr kumimoji="1" lang="ja-JP" altLang="en-US" sz="1600" b="0" i="0" u="none" strike="noStrike" kern="1200" cap="none" spc="0" normalizeH="0" baseline="0" noProof="0" dirty="0">
                <a:ln>
                  <a:noFill/>
                </a:ln>
                <a:solidFill>
                  <a:srgbClr val="000000"/>
                </a:solidFill>
                <a:effectLst/>
                <a:uLnTx/>
                <a:uFillTx/>
                <a:latin typeface="游ゴシック"/>
                <a:ea typeface="游ゴシック"/>
                <a:cs typeface="+mn-cs"/>
              </a:rPr>
              <a:t>詳細は、</a:t>
            </a:r>
            <a:r>
              <a:rPr kumimoji="1" lang="en-US" altLang="ja-JP" sz="1600" b="0" i="0" u="none" strike="noStrike" kern="1200" cap="none" spc="0" normalizeH="0" baseline="0" noProof="0" dirty="0">
                <a:ln>
                  <a:noFill/>
                </a:ln>
                <a:solidFill>
                  <a:srgbClr val="000000"/>
                </a:solidFill>
                <a:effectLst/>
                <a:uLnTx/>
                <a:uFillTx/>
                <a:latin typeface="游ゴシック"/>
                <a:ea typeface="游ゴシック"/>
                <a:cs typeface="+mn-cs"/>
              </a:rPr>
              <a:t>p12</a:t>
            </a:r>
            <a:r>
              <a:rPr kumimoji="1" lang="ja-JP" altLang="en-US" sz="1600" b="0" i="0" u="none" strike="noStrike" kern="1200" cap="none" spc="0" normalizeH="0" baseline="0" noProof="0" dirty="0">
                <a:ln>
                  <a:noFill/>
                </a:ln>
                <a:solidFill>
                  <a:srgbClr val="000000"/>
                </a:solidFill>
                <a:effectLst/>
                <a:uLnTx/>
                <a:uFillTx/>
                <a:latin typeface="游ゴシック"/>
                <a:ea typeface="游ゴシック"/>
                <a:cs typeface="+mn-cs"/>
              </a:rPr>
              <a:t>～</a:t>
            </a:r>
            <a:r>
              <a:rPr kumimoji="1" lang="en-US" altLang="ja-JP" sz="1600" b="0" i="0" u="none" strike="noStrike" kern="1200" cap="none" spc="0" normalizeH="0" baseline="0" noProof="0" dirty="0">
                <a:ln>
                  <a:noFill/>
                </a:ln>
                <a:solidFill>
                  <a:srgbClr val="000000"/>
                </a:solidFill>
                <a:effectLst/>
                <a:uLnTx/>
                <a:uFillTx/>
                <a:latin typeface="游ゴシック"/>
                <a:ea typeface="游ゴシック"/>
                <a:cs typeface="+mn-cs"/>
              </a:rPr>
              <a:t>15</a:t>
            </a:r>
            <a:r>
              <a:rPr kumimoji="1" lang="ja-JP" altLang="en-US" sz="1600" b="0" i="0" u="none" strike="noStrike" kern="1200" cap="none" spc="0" normalizeH="0" baseline="0" noProof="0" dirty="0">
                <a:ln>
                  <a:noFill/>
                </a:ln>
                <a:solidFill>
                  <a:srgbClr val="000000"/>
                </a:solidFill>
                <a:effectLst/>
                <a:uLnTx/>
                <a:uFillTx/>
                <a:latin typeface="游ゴシック"/>
                <a:ea typeface="游ゴシック"/>
                <a:cs typeface="+mn-cs"/>
              </a:rPr>
              <a:t>に記載しておりますので合わせてご確認ください。</a:t>
            </a:r>
            <a:endParaRPr kumimoji="1" lang="en-US" altLang="ja-JP" sz="1600" b="0" i="0" u="none" strike="noStrike" kern="1200" cap="none" spc="0" normalizeH="0" baseline="0" noProof="0" dirty="0">
              <a:ln>
                <a:noFill/>
              </a:ln>
              <a:solidFill>
                <a:srgbClr val="000000"/>
              </a:solidFill>
              <a:effectLst/>
              <a:uLnTx/>
              <a:uFillTx/>
              <a:latin typeface="游ゴシック"/>
              <a:ea typeface="游ゴシック"/>
              <a:cs typeface="+mn-cs"/>
            </a:endParaRPr>
          </a:p>
        </p:txBody>
      </p:sp>
      <p:sp>
        <p:nvSpPr>
          <p:cNvPr id="19" name="テキスト ボックス 8">
            <a:extLst>
              <a:ext uri="{FF2B5EF4-FFF2-40B4-BE49-F238E27FC236}">
                <a16:creationId xmlns:a16="http://schemas.microsoft.com/office/drawing/2014/main" id="{4AD9141C-95E1-B1F3-A39A-6FCB67E2E89F}"/>
              </a:ext>
            </a:extLst>
          </p:cNvPr>
          <p:cNvSpPr txBox="1"/>
          <p:nvPr/>
        </p:nvSpPr>
        <p:spPr bwMode="auto">
          <a:xfrm>
            <a:off x="5312434" y="4844384"/>
            <a:ext cx="3740126" cy="1785104"/>
          </a:xfrm>
          <a:prstGeom prst="rect">
            <a:avLst/>
          </a:prstGeom>
          <a:noFill/>
          <a:ln w="9525">
            <a:noFill/>
            <a:miter lim="800000"/>
            <a:headEnd/>
            <a:tailEnd/>
          </a:ln>
        </p:spPr>
        <p:txBody>
          <a:bodyPr wrap="none" rtlCol="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游ゴシック"/>
                <a:ea typeface="游ゴシック"/>
                <a:cs typeface="+mn-cs"/>
              </a:rPr>
              <a:t>【</a:t>
            </a:r>
            <a:r>
              <a:rPr lang="ja-JP" altLang="en-US" sz="1100" dirty="0">
                <a:latin typeface="游ゴシック"/>
                <a:ea typeface="游ゴシック"/>
              </a:rPr>
              <a:t>ワークショップ当日に向けての準備</a:t>
            </a:r>
            <a:r>
              <a:rPr kumimoji="1" lang="en-US" altLang="ja-JP" sz="1100" b="0" i="0" u="none" strike="noStrike" kern="1200" cap="none" spc="0" normalizeH="0" baseline="0" noProof="0" dirty="0">
                <a:ln>
                  <a:noFill/>
                </a:ln>
                <a:effectLst/>
                <a:uLnTx/>
                <a:uFillTx/>
                <a:latin typeface="游ゴシック"/>
                <a:ea typeface="游ゴシック"/>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effectLst/>
                <a:uLnTx/>
                <a:uFillTx/>
                <a:latin typeface="游ゴシック"/>
                <a:ea typeface="游ゴシック"/>
                <a:cs typeface="+mn-cs"/>
              </a:rPr>
              <a:t>P15</a:t>
            </a:r>
            <a:r>
              <a:rPr kumimoji="1" lang="ja-JP" altLang="en-US" sz="1100" b="0" i="0" u="none" strike="noStrike" kern="1200" cap="none" spc="0" normalizeH="0" baseline="0" noProof="0" dirty="0">
                <a:ln>
                  <a:noFill/>
                </a:ln>
                <a:effectLst/>
                <a:uLnTx/>
                <a:uFillTx/>
                <a:latin typeface="游ゴシック"/>
                <a:ea typeface="游ゴシック"/>
                <a:cs typeface="+mn-cs"/>
              </a:rPr>
              <a:t>にリスト化してある事前印刷物や</a:t>
            </a:r>
            <a:br>
              <a:rPr kumimoji="1" lang="en-US" altLang="ja-JP" sz="1100" b="0" i="0" u="none" strike="noStrike" kern="1200" cap="none" spc="0" normalizeH="0" baseline="0" noProof="0" dirty="0">
                <a:ln>
                  <a:noFill/>
                </a:ln>
                <a:effectLst/>
                <a:uLnTx/>
                <a:uFillTx/>
                <a:latin typeface="游ゴシック"/>
                <a:ea typeface="游ゴシック"/>
                <a:cs typeface="+mn-cs"/>
              </a:rPr>
            </a:br>
            <a:r>
              <a:rPr kumimoji="1" lang="ja-JP" altLang="en-US" sz="1100" b="0" i="0" u="none" strike="noStrike" kern="1200" cap="none" spc="0" normalizeH="0" baseline="0" noProof="0" dirty="0">
                <a:ln>
                  <a:noFill/>
                </a:ln>
                <a:effectLst/>
                <a:uLnTx/>
                <a:uFillTx/>
                <a:latin typeface="游ゴシック"/>
                <a:ea typeface="游ゴシック"/>
                <a:cs typeface="+mn-cs"/>
              </a:rPr>
              <a:t>文房具（模造紙</a:t>
            </a:r>
            <a:r>
              <a:rPr kumimoji="1" lang="en-US" altLang="ja-JP" sz="1100" b="0" i="0" u="none" strike="noStrike" kern="1200" cap="none" spc="0" normalizeH="0" baseline="0" noProof="0" dirty="0">
                <a:ln>
                  <a:noFill/>
                </a:ln>
                <a:effectLst/>
                <a:uLnTx/>
                <a:uFillTx/>
                <a:latin typeface="游ゴシック"/>
                <a:ea typeface="游ゴシック"/>
                <a:cs typeface="+mn-cs"/>
              </a:rPr>
              <a:t>/</a:t>
            </a:r>
            <a:r>
              <a:rPr lang="ja-JP" altLang="en-US" sz="1100" dirty="0">
                <a:latin typeface="游ゴシック"/>
                <a:ea typeface="游ゴシック"/>
              </a:rPr>
              <a:t>付箋</a:t>
            </a:r>
            <a:r>
              <a:rPr kumimoji="1" lang="en-US" altLang="ja-JP" sz="1100" b="0" i="0" u="none" strike="noStrike" kern="1200" cap="none" spc="0" normalizeH="0" baseline="0" noProof="0" dirty="0">
                <a:ln>
                  <a:noFill/>
                </a:ln>
                <a:effectLst/>
                <a:uLnTx/>
                <a:uFillTx/>
                <a:latin typeface="游ゴシック"/>
                <a:ea typeface="游ゴシック"/>
                <a:cs typeface="+mn-cs"/>
              </a:rPr>
              <a:t>/</a:t>
            </a:r>
            <a:r>
              <a:rPr lang="ja-JP" altLang="en-US" sz="1100" dirty="0">
                <a:latin typeface="游ゴシック"/>
                <a:ea typeface="游ゴシック"/>
              </a:rPr>
              <a:t>シール</a:t>
            </a:r>
            <a:r>
              <a:rPr kumimoji="1" lang="ja-JP" altLang="en-US" sz="1100" b="0" i="0" u="none" strike="noStrike" kern="1200" cap="none" spc="0" normalizeH="0" baseline="0" noProof="0" dirty="0">
                <a:ln>
                  <a:noFill/>
                </a:ln>
                <a:effectLst/>
                <a:uLnTx/>
                <a:uFillTx/>
                <a:latin typeface="游ゴシック"/>
                <a:ea typeface="游ゴシック"/>
                <a:cs typeface="+mn-cs"/>
              </a:rPr>
              <a:t>など）をご手配ください</a:t>
            </a:r>
            <a:br>
              <a:rPr lang="en-US" altLang="ja-JP" sz="1100" dirty="0">
                <a:latin typeface="游ゴシック"/>
                <a:ea typeface="游ゴシック"/>
              </a:rPr>
            </a:br>
            <a:r>
              <a:rPr lang="en-US" altLang="ja-JP" sz="1100" dirty="0">
                <a:latin typeface="游ゴシック"/>
                <a:ea typeface="游ゴシック"/>
              </a:rPr>
              <a:t>※</a:t>
            </a:r>
            <a:r>
              <a:rPr kumimoji="1" lang="ja-JP" altLang="en-US" sz="1100" i="0" strike="noStrike" kern="1200" cap="none" spc="0" normalizeH="0" baseline="0" noProof="0" dirty="0">
                <a:ln>
                  <a:noFill/>
                </a:ln>
                <a:effectLst/>
                <a:uLnTx/>
                <a:uFillTx/>
                <a:latin typeface="游ゴシック"/>
                <a:ea typeface="游ゴシック"/>
                <a:cs typeface="+mn-cs"/>
              </a:rPr>
              <a:t>事前課題を各参加者に持参いただく形でも</a:t>
            </a:r>
            <a:br>
              <a:rPr kumimoji="1" lang="en-US" altLang="ja-JP" sz="1100" i="0" strike="noStrike" kern="1200" cap="none" spc="0" normalizeH="0" baseline="0" noProof="0" dirty="0">
                <a:ln>
                  <a:noFill/>
                </a:ln>
                <a:effectLst/>
                <a:uLnTx/>
                <a:uFillTx/>
                <a:latin typeface="游ゴシック"/>
                <a:ea typeface="游ゴシック"/>
                <a:cs typeface="+mn-cs"/>
              </a:rPr>
            </a:br>
            <a:r>
              <a:rPr kumimoji="1" lang="ja-JP" altLang="en-US" sz="1100" i="0" strike="noStrike" kern="1200" cap="none" spc="0" normalizeH="0" baseline="0" noProof="0" dirty="0">
                <a:ln>
                  <a:noFill/>
                </a:ln>
                <a:effectLst/>
                <a:uLnTx/>
                <a:uFillTx/>
                <a:latin typeface="游ゴシック"/>
                <a:ea typeface="游ゴシック"/>
                <a:cs typeface="+mn-cs"/>
              </a:rPr>
              <a:t>　構いません</a:t>
            </a:r>
            <a:endParaRPr kumimoji="1" lang="en-US" altLang="ja-JP" sz="1100" i="0" strike="noStrike" kern="1200" cap="none" spc="0" normalizeH="0" baseline="0" noProof="0" dirty="0">
              <a:ln>
                <a:noFill/>
              </a:ln>
              <a:effectLst/>
              <a:uLnTx/>
              <a:uFillTx/>
              <a:latin typeface="游ゴシック"/>
              <a:ea typeface="游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1" i="0" u="sng" strike="noStrike" kern="1200" cap="none" spc="0" normalizeH="0" baseline="0" noProof="0" dirty="0">
              <a:ln>
                <a:noFill/>
              </a:ln>
              <a:effectLst/>
              <a:uLnTx/>
              <a:uFillTx/>
              <a:latin typeface="游ゴシック"/>
              <a:ea typeface="游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effectLst/>
                <a:uLnTx/>
                <a:uFillTx/>
                <a:latin typeface="游ゴシック"/>
                <a:ea typeface="游ゴシック"/>
                <a:cs typeface="+mn-cs"/>
              </a:rPr>
              <a:t>任意で、軽食（お菓子、飲み物）なども</a:t>
            </a:r>
            <a:br>
              <a:rPr kumimoji="1" lang="en-US" altLang="ja-JP" sz="1100" b="0" i="0" u="none" strike="noStrike" kern="1200" cap="none" spc="0" normalizeH="0" baseline="0" noProof="0" dirty="0">
                <a:ln>
                  <a:noFill/>
                </a:ln>
                <a:effectLst/>
                <a:uLnTx/>
                <a:uFillTx/>
                <a:latin typeface="游ゴシック"/>
                <a:ea typeface="游ゴシック"/>
                <a:cs typeface="+mn-cs"/>
              </a:rPr>
            </a:br>
            <a:r>
              <a:rPr kumimoji="1" lang="ja-JP" altLang="en-US" sz="1100" b="0" i="0" u="none" strike="noStrike" kern="1200" cap="none" spc="0" normalizeH="0" baseline="0" noProof="0" dirty="0">
                <a:ln>
                  <a:noFill/>
                </a:ln>
                <a:effectLst/>
                <a:uLnTx/>
                <a:uFillTx/>
                <a:latin typeface="游ゴシック"/>
                <a:ea typeface="游ゴシック"/>
                <a:cs typeface="+mn-cs"/>
              </a:rPr>
              <a:t>ご手配ください</a:t>
            </a:r>
            <a:endParaRPr kumimoji="1" lang="en-US" altLang="ja-JP" sz="1100" b="0" i="0" u="none" strike="noStrike" kern="1200" cap="none" spc="0" normalizeH="0" baseline="0" noProof="0" dirty="0">
              <a:ln>
                <a:noFill/>
              </a:ln>
              <a:effectLst/>
              <a:uLnTx/>
              <a:uFillTx/>
              <a:latin typeface="游ゴシック"/>
              <a:ea typeface="游ゴシック"/>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effectLst/>
              <a:uLnTx/>
              <a:uFillTx/>
              <a:latin typeface="游ゴシック"/>
              <a:ea typeface="游ゴシック"/>
              <a:cs typeface="+mn-cs"/>
            </a:endParaRPr>
          </a:p>
        </p:txBody>
      </p:sp>
      <p:cxnSp>
        <p:nvCxnSpPr>
          <p:cNvPr id="20" name="直線矢印コネクタ 19">
            <a:extLst>
              <a:ext uri="{FF2B5EF4-FFF2-40B4-BE49-F238E27FC236}">
                <a16:creationId xmlns:a16="http://schemas.microsoft.com/office/drawing/2014/main" id="{11D3CBA4-F2AF-A516-91A6-E5FC4DC15F98}"/>
              </a:ext>
            </a:extLst>
          </p:cNvPr>
          <p:cNvCxnSpPr>
            <a:cxnSpLocks/>
          </p:cNvCxnSpPr>
          <p:nvPr/>
        </p:nvCxnSpPr>
        <p:spPr>
          <a:xfrm>
            <a:off x="3215329" y="3030777"/>
            <a:ext cx="21889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A5BF07D-F363-C535-A829-394EEBF61D87}"/>
              </a:ext>
            </a:extLst>
          </p:cNvPr>
          <p:cNvSpPr txBox="1"/>
          <p:nvPr/>
        </p:nvSpPr>
        <p:spPr bwMode="auto">
          <a:xfrm>
            <a:off x="4628518" y="2191954"/>
            <a:ext cx="483424" cy="1741638"/>
          </a:xfrm>
          <a:prstGeom prst="rect">
            <a:avLst/>
          </a:prstGeom>
          <a:solidFill>
            <a:schemeClr val="bg2">
              <a:lumMod val="90000"/>
            </a:schemeClr>
          </a:solidFill>
          <a:ln w="9525">
            <a:noFill/>
            <a:miter lim="800000"/>
            <a:headEnd/>
            <a:tailEnd/>
          </a:ln>
        </p:spPr>
        <p:txBody>
          <a:bodyPr vert="eaVert"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游ゴシック"/>
                <a:ea typeface="游ゴシック"/>
                <a:cs typeface="+mn-cs"/>
              </a:rPr>
              <a:t>当日ご参加メンバーへ</a:t>
            </a:r>
            <a:endParaRPr kumimoji="1" lang="en-US" altLang="ja-JP" sz="1100" b="0" i="0" u="none" strike="noStrike" kern="1200" cap="none" spc="0" normalizeH="0" baseline="0" noProof="0" dirty="0">
              <a:ln>
                <a:noFill/>
              </a:ln>
              <a:solidFill>
                <a:srgbClr val="000000"/>
              </a:solidFill>
              <a:effectLst/>
              <a:uLnTx/>
              <a:uFillTx/>
              <a:latin typeface="游ゴシック"/>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游ゴシック"/>
                <a:ea typeface="游ゴシック"/>
                <a:cs typeface="+mn-cs"/>
              </a:rPr>
              <a:t>概要・事前課題をご送付</a:t>
            </a:r>
          </a:p>
        </p:txBody>
      </p:sp>
      <p:sp>
        <p:nvSpPr>
          <p:cNvPr id="22" name="テキスト ボックス 21">
            <a:extLst>
              <a:ext uri="{FF2B5EF4-FFF2-40B4-BE49-F238E27FC236}">
                <a16:creationId xmlns:a16="http://schemas.microsoft.com/office/drawing/2014/main" id="{8AA2EE0A-EA37-9554-D0F8-7F63E0FD54CB}"/>
              </a:ext>
            </a:extLst>
          </p:cNvPr>
          <p:cNvSpPr txBox="1"/>
          <p:nvPr/>
        </p:nvSpPr>
        <p:spPr bwMode="auto">
          <a:xfrm>
            <a:off x="3773961" y="2191954"/>
            <a:ext cx="353943" cy="1785104"/>
          </a:xfrm>
          <a:prstGeom prst="rect">
            <a:avLst/>
          </a:prstGeom>
          <a:solidFill>
            <a:schemeClr val="bg2">
              <a:lumMod val="90000"/>
            </a:schemeClr>
          </a:solidFill>
          <a:ln w="9525">
            <a:noFill/>
            <a:miter lim="800000"/>
            <a:headEnd/>
            <a:tailEnd/>
          </a:ln>
        </p:spPr>
        <p:txBody>
          <a:bodyPr vert="eaVert"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游ゴシック"/>
                <a:ea typeface="游ゴシック"/>
                <a:cs typeface="+mn-cs"/>
              </a:rPr>
              <a:t>参加メンバーへのお声がけ</a:t>
            </a:r>
          </a:p>
        </p:txBody>
      </p:sp>
      <p:sp>
        <p:nvSpPr>
          <p:cNvPr id="23" name="テキスト ボックス 22">
            <a:extLst>
              <a:ext uri="{FF2B5EF4-FFF2-40B4-BE49-F238E27FC236}">
                <a16:creationId xmlns:a16="http://schemas.microsoft.com/office/drawing/2014/main" id="{2A77D419-1DBF-8904-4F3A-3A8293F6ED0A}"/>
              </a:ext>
            </a:extLst>
          </p:cNvPr>
          <p:cNvSpPr txBox="1"/>
          <p:nvPr/>
        </p:nvSpPr>
        <p:spPr bwMode="auto">
          <a:xfrm>
            <a:off x="357921" y="1698751"/>
            <a:ext cx="1676876" cy="420395"/>
          </a:xfrm>
          <a:prstGeom prst="rect">
            <a:avLst/>
          </a:prstGeom>
          <a:noFill/>
          <a:ln w="9525">
            <a:noFill/>
            <a:miter lim="800000"/>
            <a:headEnd/>
            <a:tailEnd/>
          </a:ln>
        </p:spPr>
        <p:txBody>
          <a:bodyPr wrap="none" rtlCol="0" anchor="ctr" anchorCtr="0">
            <a:spAutoFit/>
          </a:bodyPr>
          <a:lstStyle/>
          <a:p>
            <a:pPr algn="l"/>
            <a:r>
              <a:rPr lang="ja-JP" altLang="en-US" sz="1100" b="1" dirty="0">
                <a:latin typeface="+mj-ea"/>
                <a:ea typeface="+mj-ea"/>
              </a:rPr>
              <a:t>ワークショップ開催</a:t>
            </a:r>
            <a:endParaRPr lang="en-US" altLang="ja-JP" sz="1100" b="1" dirty="0">
              <a:latin typeface="+mj-ea"/>
              <a:ea typeface="+mj-ea"/>
            </a:endParaRPr>
          </a:p>
          <a:p>
            <a:pPr algn="l"/>
            <a:r>
              <a:rPr lang="en-US" altLang="ja-JP" sz="1100" b="1" dirty="0">
                <a:latin typeface="+mj-ea"/>
                <a:ea typeface="+mj-ea"/>
              </a:rPr>
              <a:t>1</a:t>
            </a:r>
            <a:r>
              <a:rPr lang="ja-JP" altLang="en-US" sz="1100" b="1" dirty="0">
                <a:latin typeface="+mj-ea"/>
                <a:ea typeface="+mj-ea"/>
              </a:rPr>
              <a:t>カ月～２週間前（目安）</a:t>
            </a:r>
            <a:endParaRPr lang="en-US" altLang="ja-JP" sz="1100" b="1" dirty="0">
              <a:latin typeface="+mj-ea"/>
              <a:ea typeface="+mj-ea"/>
            </a:endParaRPr>
          </a:p>
        </p:txBody>
      </p:sp>
      <p:cxnSp>
        <p:nvCxnSpPr>
          <p:cNvPr id="24" name="直線コネクタ 23">
            <a:extLst>
              <a:ext uri="{FF2B5EF4-FFF2-40B4-BE49-F238E27FC236}">
                <a16:creationId xmlns:a16="http://schemas.microsoft.com/office/drawing/2014/main" id="{53483DEF-8569-508A-6A52-1FB7C889306C}"/>
              </a:ext>
            </a:extLst>
          </p:cNvPr>
          <p:cNvCxnSpPr/>
          <p:nvPr/>
        </p:nvCxnSpPr>
        <p:spPr>
          <a:xfrm>
            <a:off x="408911" y="2096988"/>
            <a:ext cx="4720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3044A14-5D89-1E93-DB54-C90C89E665C8}"/>
              </a:ext>
            </a:extLst>
          </p:cNvPr>
          <p:cNvCxnSpPr>
            <a:cxnSpLocks/>
          </p:cNvCxnSpPr>
          <p:nvPr/>
        </p:nvCxnSpPr>
        <p:spPr>
          <a:xfrm>
            <a:off x="5500949" y="2093831"/>
            <a:ext cx="3098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CCBC0C1-EBF6-092A-2B48-8CC1ACA5B116}"/>
              </a:ext>
            </a:extLst>
          </p:cNvPr>
          <p:cNvSpPr txBox="1"/>
          <p:nvPr/>
        </p:nvSpPr>
        <p:spPr bwMode="auto">
          <a:xfrm>
            <a:off x="5404294" y="1792706"/>
            <a:ext cx="1604304" cy="255240"/>
          </a:xfrm>
          <a:prstGeom prst="rect">
            <a:avLst/>
          </a:prstGeom>
          <a:noFill/>
          <a:ln w="9525">
            <a:noFill/>
            <a:miter lim="800000"/>
            <a:headEnd/>
            <a:tailEnd/>
          </a:ln>
        </p:spPr>
        <p:txBody>
          <a:bodyPr wrap="none" rtlCol="0" anchor="ctr" anchorCtr="0">
            <a:spAutoFit/>
          </a:bodyPr>
          <a:lstStyle/>
          <a:p>
            <a:pPr algn="l"/>
            <a:r>
              <a:rPr lang="ja-JP" altLang="en-US" sz="1100" b="1" dirty="0">
                <a:latin typeface="+mj-ea"/>
                <a:ea typeface="+mj-ea"/>
              </a:rPr>
              <a:t>ワークショップ開催当日</a:t>
            </a:r>
            <a:endParaRPr lang="en-US" altLang="ja-JP" sz="1100" b="1" dirty="0">
              <a:latin typeface="+mj-ea"/>
              <a:ea typeface="+mj-ea"/>
            </a:endParaRPr>
          </a:p>
        </p:txBody>
      </p:sp>
      <p:sp>
        <p:nvSpPr>
          <p:cNvPr id="2" name="スライド番号プレースホルダー 1">
            <a:extLst>
              <a:ext uri="{FF2B5EF4-FFF2-40B4-BE49-F238E27FC236}">
                <a16:creationId xmlns:a16="http://schemas.microsoft.com/office/drawing/2014/main" id="{309C3BE6-6F90-4EC3-21BF-F1D864957DD3}"/>
              </a:ext>
            </a:extLst>
          </p:cNvPr>
          <p:cNvSpPr>
            <a:spLocks noGrp="1"/>
          </p:cNvSpPr>
          <p:nvPr>
            <p:ph type="sldNum" sz="quarter" idx="12"/>
          </p:nvPr>
        </p:nvSpPr>
        <p:spPr/>
        <p:txBody>
          <a:bodyPr/>
          <a:lstStyle/>
          <a:p>
            <a:fld id="{02E45039-E5C2-423C-A0A7-3C781C43C11A}" type="slidenum">
              <a:rPr kumimoji="1" lang="ja-JP" altLang="en-US" smtClean="0"/>
              <a:t>11</a:t>
            </a:fld>
            <a:endParaRPr kumimoji="1" lang="ja-JP" altLang="en-US"/>
          </a:p>
        </p:txBody>
      </p:sp>
    </p:spTree>
    <p:extLst>
      <p:ext uri="{BB962C8B-B14F-4D97-AF65-F5344CB8AC3E}">
        <p14:creationId xmlns:p14="http://schemas.microsoft.com/office/powerpoint/2010/main" val="34897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dirty="0"/>
              <a:t>事前準備にあたって①</a:t>
            </a:r>
          </a:p>
        </p:txBody>
      </p:sp>
      <p:sp>
        <p:nvSpPr>
          <p:cNvPr id="4" name="テキスト プレースホルダー 13">
            <a:extLst>
              <a:ext uri="{FF2B5EF4-FFF2-40B4-BE49-F238E27FC236}">
                <a16:creationId xmlns:a16="http://schemas.microsoft.com/office/drawing/2014/main" id="{22B3A296-A1C5-9C88-343C-8535C902E915}"/>
              </a:ext>
            </a:extLst>
          </p:cNvPr>
          <p:cNvSpPr txBox="1">
            <a:spLocks/>
          </p:cNvSpPr>
          <p:nvPr/>
        </p:nvSpPr>
        <p:spPr>
          <a:xfrm>
            <a:off x="221682" y="908663"/>
            <a:ext cx="8685251" cy="5040674"/>
          </a:xfrm>
          <a:prstGeom prst="rect">
            <a:avLst/>
          </a:prstGeom>
        </p:spPr>
        <p:txBody>
          <a:bodyPr/>
          <a:lstStyle>
            <a:lvl1pPr marL="342900" indent="-342900" algn="l" defTabSz="914400" rtl="0" eaLnBrk="1" latinLnBrk="0" hangingPunct="1">
              <a:spcBef>
                <a:spcPts val="600"/>
              </a:spcBef>
              <a:buClr>
                <a:schemeClr val="tx1"/>
              </a:buClr>
              <a:buFont typeface="+mj-lt"/>
              <a:buAutoNum type="arabicPeriod"/>
              <a:defRPr kumimoji="1" sz="1800" b="1" kern="1200">
                <a:solidFill>
                  <a:schemeClr val="tx1"/>
                </a:solidFill>
                <a:latin typeface="+mj-ea"/>
                <a:ea typeface="+mj-ea"/>
                <a:cs typeface="+mn-cs"/>
              </a:defRPr>
            </a:lvl1pPr>
            <a:lvl2pPr marL="534988" indent="-177800" algn="l" defTabSz="914400" rtl="0" eaLnBrk="1" latinLnBrk="0" hangingPunct="1">
              <a:spcBef>
                <a:spcPts val="600"/>
              </a:spcBef>
              <a:buClrTx/>
              <a:buFont typeface="Arial" pitchFamily="34" charset="0"/>
              <a:buChar char="•"/>
              <a:defRPr kumimoji="1" sz="1400" kern="1200">
                <a:solidFill>
                  <a:schemeClr val="tx1"/>
                </a:solidFill>
                <a:latin typeface="+mn-lt"/>
                <a:ea typeface="+mn-ea"/>
                <a:cs typeface="+mn-cs"/>
              </a:defRPr>
            </a:lvl2pPr>
            <a:lvl3pPr marL="803275" indent="-179388" algn="l" defTabSz="914400" rtl="0" eaLnBrk="1" latinLnBrk="0" hangingPunct="1">
              <a:spcBef>
                <a:spcPts val="600"/>
              </a:spcBef>
              <a:buClrTx/>
              <a:buFont typeface="Century Gothic" pitchFamily="34" charset="0"/>
              <a:buChar char="−"/>
              <a:defRPr kumimoji="1" sz="1200" kern="1200">
                <a:solidFill>
                  <a:schemeClr val="tx1"/>
                </a:solidFill>
                <a:latin typeface="+mn-lt"/>
                <a:ea typeface="+mn-ea"/>
                <a:cs typeface="+mn-cs"/>
              </a:defRPr>
            </a:lvl3pPr>
            <a:lvl4pPr marL="981075" indent="-177800" algn="l" defTabSz="914400" rtl="0" eaLnBrk="1" latinLnBrk="0" hangingPunct="1">
              <a:spcBef>
                <a:spcPts val="600"/>
              </a:spcBef>
              <a:buClrTx/>
              <a:buFont typeface="Wingdings" pitchFamily="2" charset="2"/>
              <a:buChar char="ü"/>
              <a:defRPr kumimoji="1" sz="1050" kern="1200">
                <a:solidFill>
                  <a:schemeClr val="tx1"/>
                </a:solidFill>
                <a:latin typeface="+mn-lt"/>
                <a:ea typeface="+mn-ea"/>
                <a:cs typeface="+mn-cs"/>
              </a:defRPr>
            </a:lvl4pPr>
            <a:lvl5pPr marL="981075" indent="-177800" algn="l" defTabSz="914400" rtl="0" eaLnBrk="1" latinLnBrk="0" hangingPunct="1">
              <a:spcBef>
                <a:spcPts val="600"/>
              </a:spcBef>
              <a:buClr>
                <a:schemeClr val="tx2"/>
              </a:buClr>
              <a:buFont typeface="Wingdings" pitchFamily="2" charset="2"/>
              <a:buChar char="ü"/>
              <a:defRPr kumimoji="1"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
                <a:srgbClr val="000000"/>
              </a:buClr>
              <a:buSzTx/>
              <a:buFont typeface="+mj-lt"/>
              <a:buAutoNum type="arabicPeriod"/>
              <a:tabLst/>
              <a:defRPr/>
            </a:pPr>
            <a:r>
              <a:rPr kumimoji="1" lang="ja-JP" altLang="en-US" b="1" i="0" u="none" strike="noStrike" kern="1200" cap="none" spc="0" normalizeH="0" baseline="0" noProof="0" dirty="0">
                <a:ln>
                  <a:noFill/>
                </a:ln>
                <a:solidFill>
                  <a:srgbClr val="000000"/>
                </a:solidFill>
                <a:effectLst/>
                <a:uLnTx/>
                <a:uFillTx/>
                <a:latin typeface="游ゴシック"/>
                <a:ea typeface="游ゴシック"/>
                <a:cs typeface="+mn-cs"/>
              </a:rPr>
              <a:t>ご参加メンバーの選定</a:t>
            </a:r>
            <a:endParaRPr kumimoji="1" lang="en-US" altLang="ja-JP" b="1" i="0" u="none" strike="noStrike" kern="1200" cap="none" spc="0" normalizeH="0" baseline="0" noProof="0" dirty="0">
              <a:ln>
                <a:noFill/>
              </a:ln>
              <a:solidFill>
                <a:srgbClr val="000000"/>
              </a:solidFill>
              <a:effectLst/>
              <a:uLnTx/>
              <a:uFillTx/>
              <a:latin typeface="游ゴシック"/>
              <a:ea typeface="游ゴシック"/>
              <a:cs typeface="+mn-cs"/>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b="1" i="0" u="sng" strike="noStrike" kern="1200" cap="none" spc="0" normalizeH="0" baseline="0" noProof="0" dirty="0">
                <a:ln>
                  <a:noFill/>
                </a:ln>
                <a:solidFill>
                  <a:srgbClr val="000000"/>
                </a:solidFill>
                <a:effectLst/>
                <a:highlight>
                  <a:srgbClr val="E0F0EA"/>
                </a:highlight>
                <a:uLnTx/>
                <a:uFillTx/>
                <a:latin typeface="游ゴシック"/>
                <a:ea typeface="游ゴシック"/>
                <a:cs typeface="+mn-cs"/>
              </a:rPr>
              <a:t>貴社の中で、①人事・ダイバーシティ担当者　②事業部管理職（課長級を想定）　</a:t>
            </a:r>
            <a:br>
              <a:rPr kumimoji="1" lang="en-US" altLang="ja-JP" b="1" i="0" u="sng" strike="noStrike" kern="1200" cap="none" spc="0" normalizeH="0" baseline="0" noProof="0" dirty="0">
                <a:ln>
                  <a:noFill/>
                </a:ln>
                <a:solidFill>
                  <a:srgbClr val="000000"/>
                </a:solidFill>
                <a:effectLst/>
                <a:highlight>
                  <a:srgbClr val="E0F0EA"/>
                </a:highlight>
                <a:uLnTx/>
                <a:uFillTx/>
                <a:latin typeface="游ゴシック"/>
                <a:ea typeface="游ゴシック"/>
                <a:cs typeface="+mn-cs"/>
              </a:rPr>
            </a:br>
            <a:r>
              <a:rPr kumimoji="1" lang="ja-JP" altLang="en-US" b="1" i="0" u="sng" strike="noStrike" kern="1200" cap="none" spc="0" normalizeH="0" baseline="0" noProof="0" dirty="0">
                <a:ln>
                  <a:noFill/>
                </a:ln>
                <a:solidFill>
                  <a:srgbClr val="000000"/>
                </a:solidFill>
                <a:effectLst/>
                <a:highlight>
                  <a:srgbClr val="E0F0EA"/>
                </a:highlight>
                <a:uLnTx/>
                <a:uFillTx/>
                <a:latin typeface="游ゴシック"/>
                <a:ea typeface="游ゴシック"/>
                <a:cs typeface="+mn-cs"/>
              </a:rPr>
              <a:t>③ダイバーシティ経営推進に興味のある事業部社員</a:t>
            </a:r>
            <a:r>
              <a:rPr kumimoji="1" lang="ja-JP" altLang="en-US" b="1" i="0" u="sng" strike="noStrike" kern="1200" cap="none" spc="0" normalizeH="0" baseline="0" noProof="0" dirty="0">
                <a:ln>
                  <a:noFill/>
                </a:ln>
                <a:solidFill>
                  <a:srgbClr val="000000"/>
                </a:solidFill>
                <a:effectLst/>
                <a:uLnTx/>
                <a:uFillTx/>
                <a:latin typeface="游ゴシック"/>
                <a:ea typeface="游ゴシック"/>
                <a:cs typeface="+mn-cs"/>
              </a:rPr>
              <a:t>　</a:t>
            </a: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にそれぞれにお声がけをお願いします。</a:t>
            </a:r>
            <a:endPar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endParaRPr>
          </a:p>
          <a:p>
            <a:pPr lvl="2">
              <a:defRPr/>
            </a:pPr>
            <a:r>
              <a:rPr kumimoji="1" lang="en-US" altLang="ja-JP" b="0" i="0" u="none" strike="noStrike" kern="1200" cap="none" spc="0" normalizeH="0" baseline="0" noProof="0" dirty="0">
                <a:ln>
                  <a:noFill/>
                </a:ln>
                <a:effectLst/>
                <a:uLnTx/>
                <a:uFillTx/>
                <a:latin typeface="游ゴシック"/>
                <a:ea typeface="游ゴシック"/>
                <a:cs typeface="+mn-cs"/>
              </a:rPr>
              <a:t>P3</a:t>
            </a:r>
            <a:r>
              <a:rPr kumimoji="1" lang="ja-JP" altLang="en-US" b="0" i="0" u="none" strike="noStrike" kern="1200" cap="none" spc="0" normalizeH="0" baseline="0" noProof="0" dirty="0">
                <a:ln>
                  <a:noFill/>
                </a:ln>
                <a:effectLst/>
                <a:uLnTx/>
                <a:uFillTx/>
                <a:latin typeface="游ゴシック"/>
                <a:ea typeface="游ゴシック"/>
                <a:cs typeface="+mn-cs"/>
              </a:rPr>
              <a:t>②</a:t>
            </a:r>
            <a:r>
              <a:rPr kumimoji="1" lang="ja-JP" altLang="en-US" sz="1200" dirty="0"/>
              <a:t>参加者への事前説明資料（別資料）や、本資料</a:t>
            </a:r>
            <a:r>
              <a:rPr kumimoji="1" lang="en-US" altLang="ja-JP" sz="1200" dirty="0"/>
              <a:t>P42</a:t>
            </a:r>
            <a:r>
              <a:rPr kumimoji="1" lang="ja-JP" altLang="en-US" sz="1200" dirty="0"/>
              <a:t>以降の社内告知用資料</a:t>
            </a:r>
            <a:r>
              <a:rPr kumimoji="1" lang="ja-JP" altLang="en-US" b="0" i="0" u="none" strike="noStrike" kern="1200" cap="none" spc="0" normalizeH="0" baseline="0" noProof="0" dirty="0">
                <a:ln>
                  <a:noFill/>
                </a:ln>
                <a:effectLst/>
                <a:uLnTx/>
                <a:uFillTx/>
                <a:latin typeface="游ゴシック"/>
                <a:ea typeface="游ゴシック"/>
                <a:cs typeface="+mn-cs"/>
              </a:rPr>
              <a:t>も活用ください。</a:t>
            </a:r>
            <a:endParaRPr kumimoji="1" lang="en-US" altLang="ja-JP" b="0" i="0" u="none" strike="noStrike" kern="1200" cap="none" spc="0" normalizeH="0" baseline="0" noProof="0" dirty="0">
              <a:ln>
                <a:noFill/>
              </a:ln>
              <a:effectLst/>
              <a:uLnTx/>
              <a:uFillTx/>
              <a:latin typeface="游ゴシック"/>
              <a:ea typeface="游ゴシック"/>
              <a:cs typeface="+mn-cs"/>
            </a:endParaRPr>
          </a:p>
          <a:p>
            <a:pPr marL="803275" marR="0" lvl="2" indent="-179388" algn="l" defTabSz="914400" rtl="0" eaLnBrk="1" fontAlgn="auto" latinLnBrk="0" hangingPunct="1">
              <a:lnSpc>
                <a:spcPct val="100000"/>
              </a:lnSpc>
              <a:spcBef>
                <a:spcPts val="600"/>
              </a:spcBef>
              <a:spcAft>
                <a:spcPts val="0"/>
              </a:spcAft>
              <a:buClrTx/>
              <a:buSzTx/>
              <a:buFont typeface="Century Gothic" pitchFamily="34" charset="0"/>
              <a:buChar char="−"/>
              <a:tabLst/>
              <a:defRPr/>
            </a:pPr>
            <a:r>
              <a:rPr kumimoji="1" lang="ja-JP" altLang="en-US" b="0" i="0" u="none" strike="noStrike" kern="1200" cap="none" spc="0" normalizeH="0" baseline="0" noProof="0" dirty="0">
                <a:ln>
                  <a:noFill/>
                </a:ln>
                <a:effectLst/>
                <a:uLnTx/>
                <a:uFillTx/>
                <a:latin typeface="游ゴシック"/>
                <a:ea typeface="游ゴシック"/>
                <a:cs typeface="+mn-cs"/>
              </a:rPr>
              <a:t>貴社の状況に応じて、適宜文言を変更いただいて問題ございません。</a:t>
            </a:r>
            <a:endParaRPr kumimoji="1" lang="en-US" altLang="ja-JP" b="0" i="0" u="none" strike="noStrike" kern="1200" cap="none" spc="0" normalizeH="0" baseline="0" noProof="0" dirty="0">
              <a:ln>
                <a:noFill/>
              </a:ln>
              <a:effectLst/>
              <a:uLnTx/>
              <a:uFillTx/>
              <a:latin typeface="游ゴシック"/>
              <a:ea typeface="游ゴシック"/>
              <a:cs typeface="+mn-cs"/>
            </a:endParaRPr>
          </a:p>
          <a:p>
            <a:pPr marL="803275" marR="0" lvl="2" indent="-179388" algn="l" defTabSz="914400" rtl="0" eaLnBrk="1" fontAlgn="auto" latinLnBrk="0" hangingPunct="1">
              <a:lnSpc>
                <a:spcPct val="100000"/>
              </a:lnSpc>
              <a:spcBef>
                <a:spcPts val="600"/>
              </a:spcBef>
              <a:spcAft>
                <a:spcPts val="0"/>
              </a:spcAft>
              <a:buClrTx/>
              <a:buSzTx/>
              <a:buFont typeface="Century Gothic" pitchFamily="34" charset="0"/>
              <a:buChar char="−"/>
              <a:tabLst/>
              <a:defRPr/>
            </a:pPr>
            <a:r>
              <a:rPr lang="ja-JP" altLang="en-US" dirty="0">
                <a:latin typeface="游ゴシック"/>
                <a:ea typeface="游ゴシック"/>
              </a:rPr>
              <a:t>本ワークショップにおいて、人事・ダイバーシティ担当者と事業部門がダイバーシティ経営について</a:t>
            </a:r>
            <a:br>
              <a:rPr lang="en-US" altLang="ja-JP" dirty="0">
                <a:latin typeface="游ゴシック"/>
                <a:ea typeface="游ゴシック"/>
              </a:rPr>
            </a:br>
            <a:r>
              <a:rPr lang="ja-JP" altLang="en-US" dirty="0">
                <a:latin typeface="游ゴシック"/>
                <a:ea typeface="游ゴシック"/>
              </a:rPr>
              <a:t>対話することにより、自社の抱える課題の解像度を上げ、部門連携で取り組むきっかけとしたい旨を</a:t>
            </a:r>
            <a:br>
              <a:rPr lang="en-US" altLang="ja-JP" dirty="0">
                <a:latin typeface="游ゴシック"/>
                <a:ea typeface="游ゴシック"/>
              </a:rPr>
            </a:br>
            <a:r>
              <a:rPr lang="ja-JP" altLang="en-US" dirty="0">
                <a:latin typeface="游ゴシック"/>
                <a:ea typeface="游ゴシック"/>
              </a:rPr>
              <a:t>お伝えください。</a:t>
            </a:r>
            <a:endParaRPr lang="en-US" altLang="ja-JP" dirty="0">
              <a:latin typeface="游ゴシック"/>
              <a:ea typeface="游ゴシック"/>
            </a:endParaRPr>
          </a:p>
          <a:p>
            <a:pPr marL="803275" marR="0" lvl="2" indent="-179388" algn="l" defTabSz="914400" rtl="0" eaLnBrk="1" fontAlgn="auto" latinLnBrk="0" hangingPunct="1">
              <a:lnSpc>
                <a:spcPct val="100000"/>
              </a:lnSpc>
              <a:spcBef>
                <a:spcPts val="600"/>
              </a:spcBef>
              <a:spcAft>
                <a:spcPts val="0"/>
              </a:spcAft>
              <a:buClrTx/>
              <a:buSzTx/>
              <a:buFont typeface="Century Gothic" pitchFamily="34" charset="0"/>
              <a:buChar char="−"/>
              <a:tabLst/>
              <a:defRPr/>
            </a:pPr>
            <a:r>
              <a:rPr kumimoji="1" lang="ja-JP" altLang="en-US" b="0" i="0" u="none" strike="noStrike" kern="1200" cap="none" spc="0" normalizeH="0" baseline="0" noProof="0" dirty="0">
                <a:ln>
                  <a:noFill/>
                </a:ln>
                <a:effectLst/>
                <a:uLnTx/>
                <a:uFillTx/>
                <a:latin typeface="游ゴシック"/>
                <a:ea typeface="游ゴシック"/>
                <a:cs typeface="+mn-cs"/>
              </a:rPr>
              <a:t>また、参加者について手挙げでの募集ではなく、事務局からお声がけされる場合は、参加者のモチベーションを醸成するため、その方にお声がけされた理由もあわせてお声がけいただくことが望ましいです。</a:t>
            </a:r>
            <a:br>
              <a:rPr kumimoji="1" lang="en-US" altLang="ja-JP" b="0" i="0" u="none" strike="noStrike" kern="1200" cap="none" spc="0" normalizeH="0" baseline="0" noProof="0" dirty="0">
                <a:ln>
                  <a:noFill/>
                </a:ln>
                <a:effectLst/>
                <a:uLnTx/>
                <a:uFillTx/>
                <a:latin typeface="游ゴシック"/>
                <a:ea typeface="游ゴシック"/>
                <a:cs typeface="+mn-cs"/>
              </a:rPr>
            </a:br>
            <a:r>
              <a:rPr kumimoji="1" lang="ja-JP" altLang="en-US" b="0" i="0" u="none" strike="noStrike" kern="1200" cap="none" spc="0" normalizeH="0" baseline="0" noProof="0" dirty="0">
                <a:ln>
                  <a:noFill/>
                </a:ln>
                <a:effectLst/>
                <a:uLnTx/>
                <a:uFillTx/>
                <a:latin typeface="游ゴシック"/>
                <a:ea typeface="游ゴシック"/>
                <a:cs typeface="+mn-cs"/>
              </a:rPr>
              <a:t>（例：社内のダイバーシティ経営の推進にあたり、なぜその方をキーパーソンと考えているのか等）</a:t>
            </a:r>
            <a:br>
              <a:rPr kumimoji="1" lang="en-US" altLang="ja-JP" b="0" i="0" u="none" strike="noStrike" kern="1200" cap="none" spc="0" normalizeH="0" baseline="0" noProof="0" dirty="0">
                <a:ln>
                  <a:noFill/>
                </a:ln>
                <a:effectLst/>
                <a:uLnTx/>
                <a:uFillTx/>
                <a:latin typeface="游ゴシック"/>
                <a:ea typeface="游ゴシック"/>
                <a:cs typeface="+mn-cs"/>
              </a:rPr>
            </a:br>
            <a:endParaRPr kumimoji="1" lang="en-US" altLang="ja-JP" b="0" i="0" u="none" strike="noStrike" kern="1200" cap="none" spc="0" normalizeH="0" baseline="0" noProof="0" dirty="0">
              <a:ln>
                <a:noFill/>
              </a:ln>
              <a:effectLst/>
              <a:uLnTx/>
              <a:uFillTx/>
              <a:latin typeface="游ゴシック"/>
              <a:ea typeface="游ゴシック"/>
              <a:cs typeface="+mn-cs"/>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当日は２グループでの議論を想定しており、上記①２名、②４名、③２名ずつの参加で</a:t>
            </a:r>
            <a:br>
              <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各グループ４名程度になるように調整をお願いします。</a:t>
            </a:r>
            <a:endPar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endParaRPr>
          </a:p>
          <a:p>
            <a:pPr marL="714375" marR="0" lvl="1" indent="-357188"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　</a:t>
            </a:r>
            <a:r>
              <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rPr>
              <a:t>※</a:t>
            </a: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人数が集まらない場合は１グループで実施いただけますが、</a:t>
            </a:r>
            <a:br>
              <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その際も</a:t>
            </a:r>
            <a:r>
              <a:rPr kumimoji="1" lang="ja-JP" altLang="en-US" b="1" i="0" u="sng" strike="noStrike" kern="1200" cap="none" spc="0" normalizeH="0" baseline="0" noProof="0" dirty="0">
                <a:ln>
                  <a:noFill/>
                </a:ln>
                <a:solidFill>
                  <a:srgbClr val="000000"/>
                </a:solidFill>
                <a:effectLst/>
                <a:highlight>
                  <a:srgbClr val="E0F0EA"/>
                </a:highlight>
                <a:uLnTx/>
                <a:uFillTx/>
                <a:latin typeface="游ゴシック"/>
                <a:ea typeface="游ゴシック"/>
                <a:cs typeface="+mn-cs"/>
              </a:rPr>
              <a:t>人事のみではなく、事業部（②、③）からの参加ができるようにご調整ください</a:t>
            </a: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a:t>
            </a:r>
            <a:endPar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endParaRPr>
          </a:p>
          <a:p>
            <a:pPr marL="714375" lvl="1" indent="-357188">
              <a:defRPr/>
            </a:pP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参加者の方には、事前に「事前課題シート」、</a:t>
            </a:r>
            <a:r>
              <a:rPr kumimoji="1" lang="ja-JP" altLang="en-US" b="0" i="0" u="none" strike="noStrike" kern="0" cap="none" spc="0" normalizeH="0" baseline="0" noProof="0" dirty="0">
                <a:ln>
                  <a:noFill/>
                </a:ln>
                <a:solidFill>
                  <a:srgbClr val="000000"/>
                </a:solidFill>
                <a:effectLst/>
                <a:uLnTx/>
                <a:uFillTx/>
              </a:rPr>
              <a:t> 「わたしの</a:t>
            </a:r>
            <a:r>
              <a:rPr kumimoji="1" lang="en-US" altLang="ja-JP" b="0" i="0" u="none" strike="noStrike" kern="0" cap="none" spc="0" normalizeH="0" baseline="0" noProof="0" dirty="0">
                <a:ln>
                  <a:noFill/>
                </a:ln>
                <a:solidFill>
                  <a:srgbClr val="000000"/>
                </a:solidFill>
                <a:effectLst/>
                <a:uLnTx/>
                <a:uFillTx/>
              </a:rPr>
              <a:t>WILL</a:t>
            </a:r>
            <a:r>
              <a:rPr kumimoji="1" lang="ja-JP" altLang="en-US" b="0" i="0" u="none" strike="noStrike" kern="0" cap="none" spc="0" normalizeH="0" baseline="0" noProof="0" dirty="0">
                <a:ln>
                  <a:noFill/>
                </a:ln>
                <a:solidFill>
                  <a:srgbClr val="000000"/>
                </a:solidFill>
                <a:effectLst/>
                <a:uLnTx/>
                <a:uFillTx/>
              </a:rPr>
              <a:t>シート」 （本資料</a:t>
            </a:r>
            <a:r>
              <a:rPr kumimoji="1" lang="en-US" altLang="ja-JP" b="0" i="0" u="none" strike="noStrike" kern="0" cap="none" spc="0" normalizeH="0" baseline="0" noProof="0" dirty="0">
                <a:ln>
                  <a:noFill/>
                </a:ln>
                <a:solidFill>
                  <a:srgbClr val="000000"/>
                </a:solidFill>
                <a:effectLst/>
                <a:uLnTx/>
                <a:uFillTx/>
              </a:rPr>
              <a:t>Appendix</a:t>
            </a:r>
            <a:r>
              <a:rPr kumimoji="1" lang="ja-JP" altLang="en-US" b="0" i="0" u="none" strike="noStrike" kern="0" cap="none" spc="0" normalizeH="0" baseline="0" noProof="0" dirty="0">
                <a:ln>
                  <a:noFill/>
                </a:ln>
                <a:solidFill>
                  <a:srgbClr val="000000"/>
                </a:solidFill>
                <a:effectLst/>
                <a:uLnTx/>
                <a:uFillTx/>
              </a:rPr>
              <a:t>）を</a:t>
            </a:r>
            <a:br>
              <a:rPr kumimoji="1" lang="en-US" altLang="ja-JP" b="0" i="0" u="none" strike="noStrike" kern="0" cap="none" spc="0" normalizeH="0" baseline="0" noProof="0" dirty="0">
                <a:ln>
                  <a:noFill/>
                </a:ln>
                <a:solidFill>
                  <a:srgbClr val="000000"/>
                </a:solidFill>
                <a:effectLst/>
                <a:uLnTx/>
                <a:uFillTx/>
              </a:rPr>
            </a:br>
            <a:r>
              <a:rPr kumimoji="1" lang="ja-JP" altLang="en-US" b="0" i="0" u="none" strike="noStrike" kern="0" cap="none" spc="0" normalizeH="0" baseline="0" noProof="0" dirty="0">
                <a:ln>
                  <a:noFill/>
                </a:ln>
                <a:solidFill>
                  <a:srgbClr val="000000"/>
                </a:solidFill>
                <a:effectLst/>
                <a:uLnTx/>
                <a:uFillTx/>
              </a:rPr>
              <a:t>記載いただき、当日持参いただきます。</a:t>
            </a:r>
            <a:endPar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endParaRPr>
          </a:p>
          <a:p>
            <a:pPr marL="714375" lvl="1" indent="-357188">
              <a:defRPr/>
            </a:pP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上記①～③とは別に</a:t>
            </a:r>
            <a:r>
              <a:rPr kumimoji="1" lang="ja-JP" altLang="en-US" b="1" i="0" u="sng" strike="noStrike" kern="1200" cap="none" spc="0" normalizeH="0" baseline="0" noProof="0" dirty="0">
                <a:ln>
                  <a:noFill/>
                </a:ln>
                <a:solidFill>
                  <a:srgbClr val="000000"/>
                </a:solidFill>
                <a:effectLst/>
                <a:highlight>
                  <a:srgbClr val="E0F0EA"/>
                </a:highlight>
                <a:uLnTx/>
                <a:uFillTx/>
                <a:latin typeface="游ゴシック"/>
                <a:ea typeface="游ゴシック"/>
                <a:cs typeface="+mn-cs"/>
              </a:rPr>
              <a:t>人事・ダイバーシティ担当から、ファシリテーターの選定をお願いします。</a:t>
            </a:r>
            <a:endParaRPr kumimoji="1" lang="en-US" altLang="ja-JP" b="1" i="0" u="sng" strike="noStrike" kern="1200" cap="none" spc="0" normalizeH="0" baseline="0" noProof="0" dirty="0">
              <a:ln>
                <a:noFill/>
              </a:ln>
              <a:solidFill>
                <a:srgbClr val="000000"/>
              </a:solidFill>
              <a:effectLst/>
              <a:highlight>
                <a:srgbClr val="E0F0EA"/>
              </a:highlight>
              <a:uLnTx/>
              <a:uFillTx/>
              <a:latin typeface="游ゴシック"/>
              <a:ea typeface="游ゴシック"/>
              <a:cs typeface="+mn-cs"/>
            </a:endParaRPr>
          </a:p>
          <a:p>
            <a:pPr lvl="2">
              <a:defRPr/>
            </a:pP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社内のワークショップ等でのファシリテーター経験がある方が望ましいですが、</a:t>
            </a:r>
            <a:br>
              <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別資料「</a:t>
            </a:r>
            <a:r>
              <a:rPr kumimoji="1" lang="ja-JP" altLang="en-US" sz="1200" dirty="0"/>
              <a:t>投影資料</a:t>
            </a:r>
            <a:r>
              <a:rPr kumimoji="1" lang="ja-JP" altLang="en-US" b="0" i="0" u="none" strike="noStrike" kern="1200" cap="none" spc="0" normalizeH="0" baseline="0" noProof="0" dirty="0">
                <a:ln>
                  <a:noFill/>
                </a:ln>
                <a:solidFill>
                  <a:srgbClr val="000000"/>
                </a:solidFill>
                <a:effectLst/>
                <a:uLnTx/>
                <a:uFillTx/>
                <a:latin typeface="游ゴシック"/>
                <a:ea typeface="游ゴシック"/>
                <a:cs typeface="+mn-cs"/>
              </a:rPr>
              <a:t>」に基づき、ぜひ意欲ある方にリードしていただけますと幸いです。</a:t>
            </a:r>
            <a:br>
              <a:rPr kumimoji="1" lang="en-US" altLang="ja-JP" b="0" i="0" u="none" strike="noStrike" kern="1200" cap="none" spc="0" normalizeH="0" baseline="0" noProof="0" dirty="0">
                <a:ln>
                  <a:noFill/>
                </a:ln>
                <a:solidFill>
                  <a:srgbClr val="000000"/>
                </a:solidFill>
                <a:effectLst/>
                <a:uLnTx/>
                <a:uFillTx/>
                <a:latin typeface="游ゴシック"/>
                <a:ea typeface="游ゴシック"/>
                <a:cs typeface="+mn-cs"/>
              </a:rPr>
            </a:br>
            <a:endParaRPr kumimoji="1" lang="en-US" altLang="ja-JP" sz="1400" b="0" i="0" u="none" strike="noStrike" kern="1200" cap="none" spc="0" normalizeH="0" baseline="0" noProof="0" dirty="0">
              <a:ln>
                <a:noFill/>
              </a:ln>
              <a:solidFill>
                <a:srgbClr val="000000"/>
              </a:solidFill>
              <a:effectLst/>
              <a:uLnTx/>
              <a:uFillTx/>
              <a:latin typeface="游ゴシック"/>
              <a:ea typeface="游ゴシック"/>
              <a:cs typeface="+mn-cs"/>
            </a:endParaRPr>
          </a:p>
        </p:txBody>
      </p:sp>
      <p:sp>
        <p:nvSpPr>
          <p:cNvPr id="2" name="スライド番号プレースホルダー 1">
            <a:extLst>
              <a:ext uri="{FF2B5EF4-FFF2-40B4-BE49-F238E27FC236}">
                <a16:creationId xmlns:a16="http://schemas.microsoft.com/office/drawing/2014/main" id="{C9B9F501-3086-B82F-8EF7-7F80718A6100}"/>
              </a:ext>
            </a:extLst>
          </p:cNvPr>
          <p:cNvSpPr>
            <a:spLocks noGrp="1"/>
          </p:cNvSpPr>
          <p:nvPr>
            <p:ph type="sldNum" sz="quarter" idx="12"/>
          </p:nvPr>
        </p:nvSpPr>
        <p:spPr/>
        <p:txBody>
          <a:bodyPr/>
          <a:lstStyle/>
          <a:p>
            <a:fld id="{02E45039-E5C2-423C-A0A7-3C781C43C11A}" type="slidenum">
              <a:rPr kumimoji="1" lang="ja-JP" altLang="en-US" smtClean="0"/>
              <a:t>12</a:t>
            </a:fld>
            <a:endParaRPr kumimoji="1" lang="ja-JP" altLang="en-US"/>
          </a:p>
        </p:txBody>
      </p:sp>
    </p:spTree>
    <p:extLst>
      <p:ext uri="{BB962C8B-B14F-4D97-AF65-F5344CB8AC3E}">
        <p14:creationId xmlns:p14="http://schemas.microsoft.com/office/powerpoint/2010/main" val="409816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dirty="0"/>
              <a:t>事前準備にあたって②</a:t>
            </a:r>
          </a:p>
        </p:txBody>
      </p:sp>
      <p:sp>
        <p:nvSpPr>
          <p:cNvPr id="4" name="テキスト プレースホルダー 13">
            <a:extLst>
              <a:ext uri="{FF2B5EF4-FFF2-40B4-BE49-F238E27FC236}">
                <a16:creationId xmlns:a16="http://schemas.microsoft.com/office/drawing/2014/main" id="{22B3A296-A1C5-9C88-343C-8535C902E915}"/>
              </a:ext>
            </a:extLst>
          </p:cNvPr>
          <p:cNvSpPr txBox="1">
            <a:spLocks/>
          </p:cNvSpPr>
          <p:nvPr/>
        </p:nvSpPr>
        <p:spPr>
          <a:xfrm>
            <a:off x="221682" y="908663"/>
            <a:ext cx="8620867" cy="5040674"/>
          </a:xfrm>
          <a:prstGeom prst="rect">
            <a:avLst/>
          </a:prstGeom>
        </p:spPr>
        <p:txBody>
          <a:bodyPr/>
          <a:lstStyle>
            <a:lvl1pPr marL="342900" indent="-342900" algn="l" defTabSz="914400" rtl="0" eaLnBrk="1" latinLnBrk="0" hangingPunct="1">
              <a:spcBef>
                <a:spcPts val="600"/>
              </a:spcBef>
              <a:buClr>
                <a:schemeClr val="tx1"/>
              </a:buClr>
              <a:buFont typeface="+mj-lt"/>
              <a:buAutoNum type="arabicPeriod"/>
              <a:defRPr kumimoji="1" sz="1800" b="1" kern="1200">
                <a:solidFill>
                  <a:schemeClr val="tx1"/>
                </a:solidFill>
                <a:latin typeface="+mj-ea"/>
                <a:ea typeface="+mj-ea"/>
                <a:cs typeface="+mn-cs"/>
              </a:defRPr>
            </a:lvl1pPr>
            <a:lvl2pPr marL="534988" indent="-177800" algn="l" defTabSz="914400" rtl="0" eaLnBrk="1" latinLnBrk="0" hangingPunct="1">
              <a:spcBef>
                <a:spcPts val="600"/>
              </a:spcBef>
              <a:buClrTx/>
              <a:buFont typeface="Arial" pitchFamily="34" charset="0"/>
              <a:buChar char="•"/>
              <a:defRPr kumimoji="1" sz="1400" kern="1200">
                <a:solidFill>
                  <a:schemeClr val="tx1"/>
                </a:solidFill>
                <a:latin typeface="+mn-lt"/>
                <a:ea typeface="+mn-ea"/>
                <a:cs typeface="+mn-cs"/>
              </a:defRPr>
            </a:lvl2pPr>
            <a:lvl3pPr marL="803275" indent="-179388" algn="l" defTabSz="914400" rtl="0" eaLnBrk="1" latinLnBrk="0" hangingPunct="1">
              <a:spcBef>
                <a:spcPts val="600"/>
              </a:spcBef>
              <a:buClrTx/>
              <a:buFont typeface="Century Gothic" pitchFamily="34" charset="0"/>
              <a:buChar char="−"/>
              <a:defRPr kumimoji="1" sz="1200" kern="1200">
                <a:solidFill>
                  <a:schemeClr val="tx1"/>
                </a:solidFill>
                <a:latin typeface="+mn-lt"/>
                <a:ea typeface="+mn-ea"/>
                <a:cs typeface="+mn-cs"/>
              </a:defRPr>
            </a:lvl3pPr>
            <a:lvl4pPr marL="981075" indent="-177800" algn="l" defTabSz="914400" rtl="0" eaLnBrk="1" latinLnBrk="0" hangingPunct="1">
              <a:spcBef>
                <a:spcPts val="600"/>
              </a:spcBef>
              <a:buClrTx/>
              <a:buFont typeface="Wingdings" pitchFamily="2" charset="2"/>
              <a:buChar char="ü"/>
              <a:defRPr kumimoji="1" sz="1050" kern="1200">
                <a:solidFill>
                  <a:schemeClr val="tx1"/>
                </a:solidFill>
                <a:latin typeface="+mn-lt"/>
                <a:ea typeface="+mn-ea"/>
                <a:cs typeface="+mn-cs"/>
              </a:defRPr>
            </a:lvl4pPr>
            <a:lvl5pPr marL="981075" indent="-177800" algn="l" defTabSz="914400" rtl="0" eaLnBrk="1" latinLnBrk="0" hangingPunct="1">
              <a:spcBef>
                <a:spcPts val="600"/>
              </a:spcBef>
              <a:buClr>
                <a:schemeClr val="tx2"/>
              </a:buClr>
              <a:buFont typeface="Wingdings" pitchFamily="2" charset="2"/>
              <a:buChar char="ü"/>
              <a:defRPr kumimoji="1"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0000"/>
              </a:buClr>
              <a:buSzTx/>
              <a:buNone/>
              <a:tabLst/>
              <a:defRPr/>
            </a:pPr>
            <a:endParaRPr kumimoji="1" lang="en-US" altLang="ja-JP" sz="1100" b="0" i="0" u="none" strike="noStrike" kern="1200" cap="none" spc="0" normalizeH="0" baseline="0" noProof="0" dirty="0">
              <a:ln>
                <a:noFill/>
              </a:ln>
              <a:solidFill>
                <a:srgbClr val="000000"/>
              </a:solidFill>
              <a:effectLst/>
              <a:uLnTx/>
              <a:uFillTx/>
              <a:latin typeface="游ゴシック"/>
              <a:ea typeface="游ゴシック"/>
              <a:cs typeface="+mn-cs"/>
            </a:endParaRPr>
          </a:p>
          <a:p>
            <a:pPr marR="0" lvl="0" algn="l" defTabSz="914400" rtl="0" eaLnBrk="1" fontAlgn="auto" latinLnBrk="0" hangingPunct="1">
              <a:lnSpc>
                <a:spcPct val="100000"/>
              </a:lnSpc>
              <a:spcBef>
                <a:spcPts val="600"/>
              </a:spcBef>
              <a:spcAft>
                <a:spcPts val="0"/>
              </a:spcAft>
              <a:buClr>
                <a:srgbClr val="000000"/>
              </a:buClr>
              <a:buSzTx/>
              <a:buFont typeface="+mj-lt"/>
              <a:buAutoNum type="arabicPeriod" startAt="2"/>
              <a:tabLst/>
              <a:defRPr/>
            </a:pPr>
            <a:r>
              <a:rPr kumimoji="1" lang="ja-JP" altLang="en-US" b="1" i="0" u="none" strike="noStrike" kern="1200" cap="none" spc="0" normalizeH="0" baseline="0" noProof="0" dirty="0">
                <a:ln>
                  <a:noFill/>
                </a:ln>
                <a:solidFill>
                  <a:srgbClr val="000000"/>
                </a:solidFill>
                <a:effectLst/>
                <a:uLnTx/>
                <a:uFillTx/>
                <a:latin typeface="游ゴシック"/>
                <a:ea typeface="游ゴシック"/>
                <a:cs typeface="+mn-cs"/>
              </a:rPr>
              <a:t>ワークショップの開催時間と場所の確保</a:t>
            </a:r>
            <a:endParaRPr kumimoji="1" lang="en-US" altLang="ja-JP" b="1" i="0" u="none" strike="noStrike" kern="1200" cap="none" spc="0" normalizeH="0" baseline="0" noProof="0" dirty="0">
              <a:ln>
                <a:noFill/>
              </a:ln>
              <a:solidFill>
                <a:srgbClr val="000000"/>
              </a:solidFill>
              <a:effectLst/>
              <a:uLnTx/>
              <a:uFillTx/>
              <a:latin typeface="游ゴシック"/>
              <a:ea typeface="游ゴシック"/>
              <a:cs typeface="+mn-cs"/>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当日の想定時間</a:t>
            </a:r>
            <a:br>
              <a:rPr lang="en-US" altLang="ja-JP" sz="1200" dirty="0">
                <a:solidFill>
                  <a:srgbClr val="000000"/>
                </a:solidFill>
                <a:latin typeface="游ゴシック"/>
                <a:ea typeface="游ゴシック"/>
              </a:rPr>
            </a:br>
            <a:endParaRPr lang="en-US" altLang="ja-JP" sz="1200" dirty="0">
              <a:solidFill>
                <a:srgbClr val="000000"/>
              </a:solidFill>
              <a:latin typeface="游ゴシック"/>
              <a:ea typeface="游ゴシック"/>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US" altLang="ja-JP" sz="1200" dirty="0">
              <a:solidFill>
                <a:srgbClr val="000000"/>
              </a:solidFill>
              <a:latin typeface="游ゴシック"/>
              <a:ea typeface="游ゴシック"/>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US" altLang="ja-JP" sz="1200" dirty="0">
              <a:solidFill>
                <a:srgbClr val="000000"/>
              </a:solidFill>
              <a:latin typeface="游ゴシック"/>
              <a:ea typeface="游ゴシック"/>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US" altLang="ja-JP" sz="1200" dirty="0">
              <a:solidFill>
                <a:srgbClr val="000000"/>
              </a:solidFill>
              <a:latin typeface="游ゴシック"/>
              <a:ea typeface="游ゴシック"/>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US" altLang="ja-JP" sz="1200" dirty="0">
              <a:solidFill>
                <a:srgbClr val="000000"/>
              </a:solidFill>
              <a:latin typeface="游ゴシック"/>
              <a:ea typeface="游ゴシック"/>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endParaRPr>
          </a:p>
          <a:p>
            <a:pPr lvl="1">
              <a:defRPr/>
            </a:pP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事務局担当者は事前準備</a:t>
            </a:r>
            <a: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t>/</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後片付け含め、それぞれ</a:t>
            </a:r>
            <a:r>
              <a:rPr lang="en-US" altLang="ja-JP" sz="1200" dirty="0">
                <a:solidFill>
                  <a:srgbClr val="000000"/>
                </a:solidFill>
                <a:latin typeface="游ゴシック"/>
                <a:ea typeface="游ゴシック"/>
              </a:rPr>
              <a:t>A:3.5h</a:t>
            </a:r>
            <a:r>
              <a:rPr lang="ja-JP" altLang="en-US" sz="1200" dirty="0">
                <a:solidFill>
                  <a:srgbClr val="000000"/>
                </a:solidFill>
                <a:latin typeface="游ゴシック"/>
                <a:ea typeface="游ゴシック"/>
              </a:rPr>
              <a:t>、</a:t>
            </a:r>
            <a:r>
              <a:rPr lang="en-US" altLang="ja-JP" sz="1200" dirty="0">
                <a:solidFill>
                  <a:srgbClr val="000000"/>
                </a:solidFill>
                <a:latin typeface="游ゴシック"/>
                <a:ea typeface="游ゴシック"/>
              </a:rPr>
              <a:t>B</a:t>
            </a:r>
            <a:r>
              <a:rPr lang="en-US" altLang="ja-JP" sz="1200" dirty="0">
                <a:solidFill>
                  <a:srgbClr val="000000"/>
                </a:solidFill>
              </a:rPr>
              <a:t>:</a:t>
            </a:r>
            <a:r>
              <a:rPr lang="ja-JP" altLang="en-US" sz="1200" dirty="0">
                <a:solidFill>
                  <a:srgbClr val="000000"/>
                </a:solidFill>
              </a:rPr>
              <a:t>合計</a:t>
            </a:r>
            <a:r>
              <a:rPr lang="en-US" altLang="ja-JP" sz="1200" dirty="0">
                <a:solidFill>
                  <a:srgbClr val="000000"/>
                </a:solidFill>
              </a:rPr>
              <a:t>3.0h</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ほど確保ください</a:t>
            </a:r>
            <a:endPar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会議室は、ホワイトボードを多用するため、</a:t>
            </a:r>
            <a: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t>20</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名程入ることのできる大きめの会議室が望ましいです。</a:t>
            </a:r>
            <a:b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また、活発なコミュニケーションを促進するため閉鎖的な空間ではなく</a:t>
            </a:r>
            <a:b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sz="1200" b="0" i="0" u="sng" strike="noStrike" kern="1200" cap="none" spc="0" normalizeH="0" baseline="0" noProof="0" dirty="0">
                <a:ln>
                  <a:noFill/>
                </a:ln>
                <a:solidFill>
                  <a:srgbClr val="000000"/>
                </a:solidFill>
                <a:effectLst/>
                <a:uLnTx/>
                <a:uFillTx/>
                <a:latin typeface="游ゴシック"/>
                <a:ea typeface="游ゴシック"/>
                <a:cs typeface="+mn-cs"/>
              </a:rPr>
              <a:t>明るい雰囲気の会議室が望ましい</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です。</a:t>
            </a:r>
            <a:endPar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endParaRPr>
          </a:p>
        </p:txBody>
      </p:sp>
      <p:sp>
        <p:nvSpPr>
          <p:cNvPr id="6" name="テキスト ボックス 5">
            <a:extLst>
              <a:ext uri="{FF2B5EF4-FFF2-40B4-BE49-F238E27FC236}">
                <a16:creationId xmlns:a16="http://schemas.microsoft.com/office/drawing/2014/main" id="{B36EFE6D-1879-95B7-253C-68F27FA6ADF8}"/>
              </a:ext>
            </a:extLst>
          </p:cNvPr>
          <p:cNvSpPr txBox="1"/>
          <p:nvPr/>
        </p:nvSpPr>
        <p:spPr>
          <a:xfrm>
            <a:off x="904874" y="2439085"/>
            <a:ext cx="6469319" cy="461665"/>
          </a:xfrm>
          <a:prstGeom prst="rect">
            <a:avLst/>
          </a:prstGeom>
          <a:noFill/>
        </p:spPr>
        <p:txBody>
          <a:bodyPr wrap="square">
            <a:spAutoFit/>
          </a:bodyPr>
          <a:lstStyle/>
          <a:p>
            <a:r>
              <a:rPr lang="en-US" altLang="ja-JP" sz="1200" b="1" dirty="0">
                <a:solidFill>
                  <a:srgbClr val="000000"/>
                </a:solidFill>
                <a:highlight>
                  <a:srgbClr val="FFCC00"/>
                </a:highlight>
                <a:latin typeface="游ゴシック"/>
                <a:ea typeface="游ゴシック"/>
              </a:rPr>
              <a:t>B:DEI</a:t>
            </a:r>
            <a:r>
              <a:rPr lang="ja-JP" altLang="en-US" sz="1200" b="1" dirty="0">
                <a:solidFill>
                  <a:srgbClr val="000000"/>
                </a:solidFill>
                <a:highlight>
                  <a:srgbClr val="FFCC00"/>
                </a:highlight>
                <a:latin typeface="游ゴシック"/>
                <a:ea typeface="游ゴシック"/>
              </a:rPr>
              <a:t>講義なし</a:t>
            </a:r>
            <a:r>
              <a:rPr lang="en-US" altLang="ja-JP" sz="1200" b="1" dirty="0">
                <a:solidFill>
                  <a:srgbClr val="000000"/>
                </a:solidFill>
                <a:highlight>
                  <a:srgbClr val="FFCC00"/>
                </a:highlight>
                <a:latin typeface="游ゴシック"/>
                <a:ea typeface="游ゴシック"/>
              </a:rPr>
              <a:t>Ver</a:t>
            </a:r>
            <a:r>
              <a:rPr lang="en-US" altLang="ja-JP" sz="1200" dirty="0">
                <a:solidFill>
                  <a:srgbClr val="000000"/>
                </a:solidFill>
                <a:highlight>
                  <a:srgbClr val="FFCC00"/>
                </a:highlight>
                <a:latin typeface="游ゴシック"/>
                <a:ea typeface="游ゴシック"/>
              </a:rPr>
              <a:t>.</a:t>
            </a:r>
            <a:endPar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endParaRPr>
          </a:p>
          <a:p>
            <a:r>
              <a:rPr kumimoji="1" lang="ja-JP" altLang="en-US" sz="1200" dirty="0">
                <a:solidFill>
                  <a:srgbClr val="000000"/>
                </a:solidFill>
                <a:latin typeface="游ゴシック"/>
                <a:ea typeface="游ゴシック"/>
              </a:rPr>
              <a:t>ワークショップ</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本編</a:t>
            </a:r>
            <a: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t>2.0h</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、バッファーを含めてご参加者のスケジュールを</a:t>
            </a:r>
            <a: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t>2.5h</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確保ください</a:t>
            </a:r>
            <a:endParaRPr lang="ja-JP" altLang="en-US" sz="1200" dirty="0"/>
          </a:p>
        </p:txBody>
      </p:sp>
      <p:sp>
        <p:nvSpPr>
          <p:cNvPr id="7" name="テキスト ボックス 6">
            <a:extLst>
              <a:ext uri="{FF2B5EF4-FFF2-40B4-BE49-F238E27FC236}">
                <a16:creationId xmlns:a16="http://schemas.microsoft.com/office/drawing/2014/main" id="{8934F80F-88A3-2639-7D00-D0B4E5185D8D}"/>
              </a:ext>
            </a:extLst>
          </p:cNvPr>
          <p:cNvSpPr txBox="1"/>
          <p:nvPr/>
        </p:nvSpPr>
        <p:spPr>
          <a:xfrm>
            <a:off x="904875" y="1877110"/>
            <a:ext cx="6587306" cy="461665"/>
          </a:xfrm>
          <a:prstGeom prst="rect">
            <a:avLst/>
          </a:prstGeom>
          <a:noFill/>
        </p:spPr>
        <p:txBody>
          <a:bodyPr wrap="square">
            <a:spAutoFit/>
          </a:bodyPr>
          <a:lstStyle/>
          <a:p>
            <a:r>
              <a:rPr lang="en-US" altLang="ja-JP" sz="1200" b="1" dirty="0">
                <a:solidFill>
                  <a:schemeClr val="bg1"/>
                </a:solidFill>
                <a:highlight>
                  <a:srgbClr val="000080"/>
                </a:highlight>
                <a:latin typeface="游ゴシック"/>
                <a:ea typeface="游ゴシック"/>
              </a:rPr>
              <a:t>A:DEI</a:t>
            </a:r>
            <a:r>
              <a:rPr lang="ja-JP" altLang="en-US" sz="1200" b="1" dirty="0">
                <a:solidFill>
                  <a:schemeClr val="bg1"/>
                </a:solidFill>
                <a:highlight>
                  <a:srgbClr val="000080"/>
                </a:highlight>
                <a:latin typeface="游ゴシック"/>
                <a:ea typeface="游ゴシック"/>
              </a:rPr>
              <a:t>講義あり</a:t>
            </a:r>
            <a:r>
              <a:rPr lang="en-US" altLang="ja-JP" sz="1200" b="1" dirty="0">
                <a:solidFill>
                  <a:schemeClr val="bg1"/>
                </a:solidFill>
                <a:highlight>
                  <a:srgbClr val="000080"/>
                </a:highlight>
                <a:latin typeface="游ゴシック"/>
                <a:ea typeface="游ゴシック"/>
              </a:rPr>
              <a:t>Ver.</a:t>
            </a:r>
            <a:r>
              <a:rPr lang="ja-JP" altLang="en-US" sz="1200" b="1" dirty="0">
                <a:solidFill>
                  <a:schemeClr val="bg1"/>
                </a:solidFill>
                <a:highlight>
                  <a:srgbClr val="000080"/>
                </a:highlight>
                <a:latin typeface="游ゴシック"/>
                <a:ea typeface="游ゴシック"/>
              </a:rPr>
              <a:t> </a:t>
            </a:r>
            <a:endParaRPr lang="en-US" altLang="ja-JP" sz="1200" b="1" dirty="0">
              <a:solidFill>
                <a:schemeClr val="bg1"/>
              </a:solidFill>
              <a:highlight>
                <a:srgbClr val="000080"/>
              </a:highlight>
              <a:latin typeface="游ゴシック"/>
              <a:ea typeface="游ゴシック"/>
            </a:endParaRPr>
          </a:p>
          <a:p>
            <a:r>
              <a:rPr kumimoji="1" lang="ja-JP" altLang="en-US" sz="1200" dirty="0">
                <a:solidFill>
                  <a:srgbClr val="000000"/>
                </a:solidFill>
                <a:latin typeface="游ゴシック"/>
                <a:ea typeface="游ゴシック"/>
              </a:rPr>
              <a:t>ワークショップ</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本編</a:t>
            </a:r>
            <a: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t>2.5</a:t>
            </a:r>
            <a:r>
              <a:rPr lang="en-US" altLang="ja-JP" sz="1200" dirty="0">
                <a:solidFill>
                  <a:srgbClr val="000000"/>
                </a:solidFill>
                <a:latin typeface="游ゴシック"/>
                <a:ea typeface="游ゴシック"/>
              </a:rPr>
              <a:t>h</a:t>
            </a:r>
            <a:r>
              <a:rPr lang="ja-JP" altLang="en-US" sz="1200" dirty="0">
                <a:solidFill>
                  <a:srgbClr val="000000"/>
                </a:solidFill>
                <a:latin typeface="游ゴシック"/>
                <a:ea typeface="游ゴシック"/>
              </a:rPr>
              <a:t>、</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バッファーを含めてご参加者のスケジュールを</a:t>
            </a:r>
            <a:r>
              <a:rPr kumimoji="1" lang="en-US" altLang="ja-JP" sz="1200" b="0" i="0" u="none" strike="noStrike" kern="1200" cap="none" spc="0" normalizeH="0" baseline="0" noProof="0" dirty="0">
                <a:ln>
                  <a:noFill/>
                </a:ln>
                <a:solidFill>
                  <a:srgbClr val="000000"/>
                </a:solidFill>
                <a:effectLst/>
                <a:uLnTx/>
                <a:uFillTx/>
                <a:latin typeface="游ゴシック"/>
                <a:ea typeface="游ゴシック"/>
                <a:cs typeface="+mn-cs"/>
              </a:rPr>
              <a:t>3.0h</a:t>
            </a:r>
            <a:r>
              <a:rPr kumimoji="1" lang="ja-JP" altLang="en-US" sz="1200" b="0" i="0" u="none" strike="noStrike" kern="1200" cap="none" spc="0" normalizeH="0" baseline="0" noProof="0" dirty="0">
                <a:ln>
                  <a:noFill/>
                </a:ln>
                <a:solidFill>
                  <a:srgbClr val="000000"/>
                </a:solidFill>
                <a:effectLst/>
                <a:uLnTx/>
                <a:uFillTx/>
                <a:latin typeface="游ゴシック"/>
                <a:ea typeface="游ゴシック"/>
                <a:cs typeface="+mn-cs"/>
              </a:rPr>
              <a:t>確保ください</a:t>
            </a:r>
            <a:endParaRPr lang="ja-JP" altLang="en-US" sz="1200" dirty="0"/>
          </a:p>
        </p:txBody>
      </p:sp>
      <p:sp>
        <p:nvSpPr>
          <p:cNvPr id="2" name="スライド番号プレースホルダー 1">
            <a:extLst>
              <a:ext uri="{FF2B5EF4-FFF2-40B4-BE49-F238E27FC236}">
                <a16:creationId xmlns:a16="http://schemas.microsoft.com/office/drawing/2014/main" id="{9B6BB168-796B-6092-E637-2BEB2724429A}"/>
              </a:ext>
            </a:extLst>
          </p:cNvPr>
          <p:cNvSpPr>
            <a:spLocks noGrp="1"/>
          </p:cNvSpPr>
          <p:nvPr>
            <p:ph type="sldNum" sz="quarter" idx="12"/>
          </p:nvPr>
        </p:nvSpPr>
        <p:spPr/>
        <p:txBody>
          <a:bodyPr/>
          <a:lstStyle/>
          <a:p>
            <a:fld id="{02E45039-E5C2-423C-A0A7-3C781C43C11A}" type="slidenum">
              <a:rPr kumimoji="1" lang="ja-JP" altLang="en-US" smtClean="0"/>
              <a:t>13</a:t>
            </a:fld>
            <a:endParaRPr kumimoji="1" lang="ja-JP" altLang="en-US"/>
          </a:p>
        </p:txBody>
      </p:sp>
    </p:spTree>
    <p:extLst>
      <p:ext uri="{BB962C8B-B14F-4D97-AF65-F5344CB8AC3E}">
        <p14:creationId xmlns:p14="http://schemas.microsoft.com/office/powerpoint/2010/main" val="78638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dirty="0"/>
              <a:t>事前準備にあたって③</a:t>
            </a:r>
          </a:p>
        </p:txBody>
      </p:sp>
      <p:sp>
        <p:nvSpPr>
          <p:cNvPr id="3" name="テキスト プレースホルダー 13">
            <a:extLst>
              <a:ext uri="{FF2B5EF4-FFF2-40B4-BE49-F238E27FC236}">
                <a16:creationId xmlns:a16="http://schemas.microsoft.com/office/drawing/2014/main" id="{9DB5510B-C1E6-0749-B623-9EC2C12C3E35}"/>
              </a:ext>
            </a:extLst>
          </p:cNvPr>
          <p:cNvSpPr txBox="1">
            <a:spLocks/>
          </p:cNvSpPr>
          <p:nvPr/>
        </p:nvSpPr>
        <p:spPr>
          <a:xfrm>
            <a:off x="252000" y="908663"/>
            <a:ext cx="8640000" cy="5040674"/>
          </a:xfrm>
          <a:prstGeom prst="rect">
            <a:avLst/>
          </a:prstGeom>
        </p:spPr>
        <p:txBody>
          <a:bodyPr/>
          <a:lstStyle>
            <a:lvl1pPr marL="342900" indent="-342900" algn="l" defTabSz="914400" rtl="0" eaLnBrk="1" latinLnBrk="0" hangingPunct="1">
              <a:spcBef>
                <a:spcPts val="600"/>
              </a:spcBef>
              <a:buClr>
                <a:schemeClr val="tx1"/>
              </a:buClr>
              <a:buFont typeface="+mj-lt"/>
              <a:buAutoNum type="arabicPeriod"/>
              <a:defRPr kumimoji="1" sz="1800" b="1" kern="1200">
                <a:solidFill>
                  <a:schemeClr val="tx1"/>
                </a:solidFill>
                <a:latin typeface="+mj-ea"/>
                <a:ea typeface="+mj-ea"/>
                <a:cs typeface="+mn-cs"/>
              </a:defRPr>
            </a:lvl1pPr>
            <a:lvl2pPr marL="534988" indent="-177800" algn="l" defTabSz="914400" rtl="0" eaLnBrk="1" latinLnBrk="0" hangingPunct="1">
              <a:spcBef>
                <a:spcPts val="600"/>
              </a:spcBef>
              <a:buClrTx/>
              <a:buFont typeface="Arial" pitchFamily="34" charset="0"/>
              <a:buChar char="•"/>
              <a:defRPr kumimoji="1" sz="1400" kern="1200">
                <a:solidFill>
                  <a:schemeClr val="tx1"/>
                </a:solidFill>
                <a:latin typeface="+mn-lt"/>
                <a:ea typeface="+mn-ea"/>
                <a:cs typeface="+mn-cs"/>
              </a:defRPr>
            </a:lvl2pPr>
            <a:lvl3pPr marL="803275" indent="-179388" algn="l" defTabSz="914400" rtl="0" eaLnBrk="1" latinLnBrk="0" hangingPunct="1">
              <a:spcBef>
                <a:spcPts val="600"/>
              </a:spcBef>
              <a:buClrTx/>
              <a:buFont typeface="Century Gothic" pitchFamily="34" charset="0"/>
              <a:buChar char="−"/>
              <a:defRPr kumimoji="1" sz="1200" kern="1200">
                <a:solidFill>
                  <a:schemeClr val="tx1"/>
                </a:solidFill>
                <a:latin typeface="+mn-lt"/>
                <a:ea typeface="+mn-ea"/>
                <a:cs typeface="+mn-cs"/>
              </a:defRPr>
            </a:lvl3pPr>
            <a:lvl4pPr marL="981075" indent="-177800" algn="l" defTabSz="914400" rtl="0" eaLnBrk="1" latinLnBrk="0" hangingPunct="1">
              <a:spcBef>
                <a:spcPts val="600"/>
              </a:spcBef>
              <a:buClrTx/>
              <a:buFont typeface="Wingdings" pitchFamily="2" charset="2"/>
              <a:buChar char="ü"/>
              <a:defRPr kumimoji="1" sz="1050" kern="1200">
                <a:solidFill>
                  <a:schemeClr val="tx1"/>
                </a:solidFill>
                <a:latin typeface="+mn-lt"/>
                <a:ea typeface="+mn-ea"/>
                <a:cs typeface="+mn-cs"/>
              </a:defRPr>
            </a:lvl4pPr>
            <a:lvl5pPr marL="981075" indent="-177800" algn="l" defTabSz="914400" rtl="0" eaLnBrk="1" latinLnBrk="0" hangingPunct="1">
              <a:spcBef>
                <a:spcPts val="600"/>
              </a:spcBef>
              <a:buClr>
                <a:schemeClr val="tx2"/>
              </a:buClr>
              <a:buFont typeface="Wingdings" pitchFamily="2" charset="2"/>
              <a:buChar char="ü"/>
              <a:defRPr kumimoji="1"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0000"/>
              </a:buClr>
              <a:buSzTx/>
              <a:buFont typeface="+mj-lt"/>
              <a:buNone/>
              <a:tabLst/>
              <a:defRPr/>
            </a:pPr>
            <a:r>
              <a:rPr kumimoji="1" lang="ja-JP" altLang="en-US" sz="1800" b="1" i="0" u="none" strike="noStrike" kern="1200" cap="none" spc="0" normalizeH="0" baseline="0" noProof="0" dirty="0">
                <a:ln>
                  <a:noFill/>
                </a:ln>
                <a:solidFill>
                  <a:srgbClr val="000000"/>
                </a:solidFill>
                <a:effectLst/>
                <a:uLnTx/>
                <a:uFillTx/>
                <a:latin typeface="游ゴシック"/>
                <a:ea typeface="游ゴシック"/>
                <a:cs typeface="+mn-cs"/>
              </a:rPr>
              <a:t>３．ワークショップに向けての事前準備</a:t>
            </a:r>
            <a:endParaRPr kumimoji="1" lang="en-US" altLang="ja-JP" sz="1800" b="1" i="0" u="none" strike="noStrike" kern="1200" cap="none" spc="0" normalizeH="0" baseline="0" noProof="0" dirty="0">
              <a:ln>
                <a:noFill/>
              </a:ln>
              <a:solidFill>
                <a:srgbClr val="000000"/>
              </a:solidFill>
              <a:effectLst/>
              <a:uLnTx/>
              <a:uFillTx/>
              <a:latin typeface="游ゴシック"/>
              <a:ea typeface="游ゴシック"/>
              <a:cs typeface="+mn-cs"/>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游ゴシック"/>
                <a:ea typeface="游ゴシック"/>
                <a:cs typeface="+mn-cs"/>
              </a:rPr>
              <a:t>既存のコンパスでは、経済産業省のビジョンが例として書いてあります。</a:t>
            </a:r>
            <a:endParaRPr lang="en-US" altLang="ja-JP" dirty="0">
              <a:solidFill>
                <a:srgbClr val="000000"/>
              </a:solidFill>
              <a:latin typeface="游ゴシック"/>
              <a:ea typeface="游ゴシック"/>
            </a:endParaRPr>
          </a:p>
          <a:p>
            <a:pPr marL="534988" marR="0" lvl="1" indent="-1778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游ゴシック"/>
                <a:ea typeface="游ゴシック"/>
                <a:cs typeface="+mn-cs"/>
              </a:rPr>
              <a:t>事前準備として、「ダイバーシティ・コンパス」の真ん中のビジョンについて、</a:t>
            </a:r>
            <a:br>
              <a:rPr kumimoji="1" lang="en-US" altLang="ja-JP" sz="1400"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sz="1400" b="0" i="0" u="none" strike="noStrike" kern="1200" cap="none" spc="0" normalizeH="0" baseline="0" noProof="0" dirty="0">
                <a:ln>
                  <a:noFill/>
                </a:ln>
                <a:solidFill>
                  <a:srgbClr val="000000"/>
                </a:solidFill>
                <a:effectLst/>
                <a:uLnTx/>
                <a:uFillTx/>
                <a:latin typeface="游ゴシック"/>
                <a:ea typeface="游ゴシック"/>
                <a:cs typeface="+mn-cs"/>
              </a:rPr>
              <a:t>自社の</a:t>
            </a:r>
            <a:r>
              <a:rPr kumimoji="1" lang="en-US" altLang="ja-JP" sz="1400" b="0" i="0" u="none" strike="noStrike" kern="1200" cap="none" spc="0" normalizeH="0" baseline="0" noProof="0" dirty="0">
                <a:ln>
                  <a:noFill/>
                </a:ln>
                <a:solidFill>
                  <a:srgbClr val="000000"/>
                </a:solidFill>
                <a:effectLst/>
                <a:uLnTx/>
                <a:uFillTx/>
                <a:latin typeface="游ゴシック"/>
                <a:ea typeface="游ゴシック"/>
                <a:cs typeface="+mn-cs"/>
              </a:rPr>
              <a:t>DEI</a:t>
            </a:r>
            <a:r>
              <a:rPr kumimoji="1" lang="ja-JP" altLang="en-US" sz="1400" b="0" i="0" u="none" strike="noStrike" kern="1200" cap="none" spc="0" normalizeH="0" baseline="0" noProof="0" dirty="0">
                <a:ln>
                  <a:noFill/>
                </a:ln>
                <a:solidFill>
                  <a:srgbClr val="000000"/>
                </a:solidFill>
                <a:effectLst/>
                <a:uLnTx/>
                <a:uFillTx/>
                <a:latin typeface="游ゴシック"/>
                <a:ea typeface="游ゴシック"/>
                <a:cs typeface="+mn-cs"/>
              </a:rPr>
              <a:t>推進の先に実現したい未来（経営目標等や</a:t>
            </a:r>
            <a:r>
              <a:rPr kumimoji="1" lang="en-US" altLang="ja-JP" sz="1400" b="0" i="0" u="none" strike="noStrike" kern="1200" cap="none" spc="0" normalizeH="0" baseline="0" noProof="0" dirty="0">
                <a:ln>
                  <a:noFill/>
                </a:ln>
                <a:solidFill>
                  <a:srgbClr val="000000"/>
                </a:solidFill>
                <a:effectLst/>
                <a:uLnTx/>
                <a:uFillTx/>
                <a:latin typeface="游ゴシック"/>
                <a:ea typeface="游ゴシック"/>
                <a:cs typeface="+mn-cs"/>
              </a:rPr>
              <a:t>MVV</a:t>
            </a:r>
            <a:r>
              <a:rPr kumimoji="1" lang="ja-JP" altLang="en-US" sz="1400" b="0" i="0" u="none" strike="noStrike" kern="1200" cap="none" spc="0" normalizeH="0" baseline="0" noProof="0" dirty="0">
                <a:ln>
                  <a:noFill/>
                </a:ln>
                <a:solidFill>
                  <a:srgbClr val="000000"/>
                </a:solidFill>
                <a:effectLst/>
                <a:uLnTx/>
                <a:uFillTx/>
                <a:latin typeface="游ゴシック"/>
                <a:ea typeface="游ゴシック"/>
                <a:cs typeface="+mn-cs"/>
              </a:rPr>
              <a:t>、パーパス等）に置き換えたコンパスを</a:t>
            </a:r>
            <a:br>
              <a:rPr kumimoji="1" lang="en-US" altLang="ja-JP" sz="1400" b="0" i="0" u="none" strike="noStrike" kern="1200" cap="none" spc="0" normalizeH="0" baseline="0" noProof="0" dirty="0">
                <a:ln>
                  <a:noFill/>
                </a:ln>
                <a:solidFill>
                  <a:srgbClr val="000000"/>
                </a:solidFill>
                <a:effectLst/>
                <a:uLnTx/>
                <a:uFillTx/>
                <a:latin typeface="游ゴシック"/>
                <a:ea typeface="游ゴシック"/>
                <a:cs typeface="+mn-cs"/>
              </a:rPr>
            </a:br>
            <a:r>
              <a:rPr kumimoji="1" lang="ja-JP" altLang="en-US" sz="1400" b="0" i="0" u="none" strike="noStrike" kern="1200" cap="none" spc="0" normalizeH="0" baseline="0" noProof="0" dirty="0">
                <a:ln>
                  <a:noFill/>
                </a:ln>
                <a:solidFill>
                  <a:srgbClr val="000000"/>
                </a:solidFill>
                <a:effectLst/>
                <a:uLnTx/>
                <a:uFillTx/>
                <a:latin typeface="游ゴシック"/>
                <a:ea typeface="游ゴシック"/>
                <a:cs typeface="+mn-cs"/>
              </a:rPr>
              <a:t>準備してください。事前に、真ん中のビジョンに記載したい文言について事務局で設定いただき、模造紙の上から、以下のように付箋などで上書きいただくことを想定しています。</a:t>
            </a:r>
            <a:endParaRPr kumimoji="1" lang="en-US" altLang="ja-JP" sz="1400" b="0" i="0" u="none" strike="noStrike" kern="1200" cap="none" spc="0" normalizeH="0" baseline="0" noProof="0" dirty="0">
              <a:ln>
                <a:noFill/>
              </a:ln>
              <a:solidFill>
                <a:srgbClr val="000000"/>
              </a:solidFill>
              <a:effectLst/>
              <a:uLnTx/>
              <a:uFillTx/>
              <a:latin typeface="游ゴシック"/>
              <a:ea typeface="游ゴシック"/>
              <a:cs typeface="+mn-cs"/>
            </a:endParaRPr>
          </a:p>
        </p:txBody>
      </p:sp>
      <p:pic>
        <p:nvPicPr>
          <p:cNvPr id="17" name="図 16">
            <a:extLst>
              <a:ext uri="{FF2B5EF4-FFF2-40B4-BE49-F238E27FC236}">
                <a16:creationId xmlns:a16="http://schemas.microsoft.com/office/drawing/2014/main" id="{F3DA1A03-E3F3-9EAD-F99F-06CF8476E5D0}"/>
              </a:ext>
            </a:extLst>
          </p:cNvPr>
          <p:cNvPicPr>
            <a:picLocks noChangeAspect="1"/>
          </p:cNvPicPr>
          <p:nvPr/>
        </p:nvPicPr>
        <p:blipFill>
          <a:blip r:embed="rId3"/>
          <a:stretch>
            <a:fillRect/>
          </a:stretch>
        </p:blipFill>
        <p:spPr>
          <a:xfrm>
            <a:off x="448323" y="2743201"/>
            <a:ext cx="3274280" cy="3230033"/>
          </a:xfrm>
          <a:prstGeom prst="rect">
            <a:avLst/>
          </a:prstGeom>
        </p:spPr>
      </p:pic>
      <p:pic>
        <p:nvPicPr>
          <p:cNvPr id="18" name="図 17">
            <a:extLst>
              <a:ext uri="{FF2B5EF4-FFF2-40B4-BE49-F238E27FC236}">
                <a16:creationId xmlns:a16="http://schemas.microsoft.com/office/drawing/2014/main" id="{3075B59B-7DA2-250E-CFA0-74FC1C139DC7}"/>
              </a:ext>
            </a:extLst>
          </p:cNvPr>
          <p:cNvPicPr>
            <a:picLocks noChangeAspect="1"/>
          </p:cNvPicPr>
          <p:nvPr/>
        </p:nvPicPr>
        <p:blipFill>
          <a:blip r:embed="rId4"/>
          <a:stretch>
            <a:fillRect/>
          </a:stretch>
        </p:blipFill>
        <p:spPr>
          <a:xfrm>
            <a:off x="2820065" y="2543169"/>
            <a:ext cx="6323935" cy="3630088"/>
          </a:xfrm>
          <a:prstGeom prst="rect">
            <a:avLst/>
          </a:prstGeom>
        </p:spPr>
      </p:pic>
      <p:sp>
        <p:nvSpPr>
          <p:cNvPr id="19" name="コンテンツ プレースホルダー 3">
            <a:extLst>
              <a:ext uri="{FF2B5EF4-FFF2-40B4-BE49-F238E27FC236}">
                <a16:creationId xmlns:a16="http://schemas.microsoft.com/office/drawing/2014/main" id="{2EB721A6-E180-84EA-DA06-0C3D1E8A6A0B}"/>
              </a:ext>
            </a:extLst>
          </p:cNvPr>
          <p:cNvSpPr txBox="1">
            <a:spLocks/>
          </p:cNvSpPr>
          <p:nvPr/>
        </p:nvSpPr>
        <p:spPr>
          <a:xfrm>
            <a:off x="4962671" y="3221563"/>
            <a:ext cx="4021671" cy="2477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真ん中：ダイバーシティを進める先に実現したい未来（ビジョン）</a:t>
            </a:r>
            <a:b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b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企業がダイバーシティ経営を進める先に何を求めるか（＝経営戦略と</a:t>
            </a: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DEI</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の繋がりの文章化）</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個社によって異なります。</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2</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層目：ビジョンを実現するためのミッション</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3</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層目：企業が取り組む行動指針</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4</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層目：行動指針に関する現状の取組を確認するための問いかけ</a:t>
            </a:r>
            <a:endParaRPr kumimoji="1" lang="ja-JP" altLang="en-US" sz="20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20" name="テキスト ボックス 19">
            <a:extLst>
              <a:ext uri="{FF2B5EF4-FFF2-40B4-BE49-F238E27FC236}">
                <a16:creationId xmlns:a16="http://schemas.microsoft.com/office/drawing/2014/main" id="{BC4228B6-3F0E-022F-1C3E-8DAE09F4F02F}"/>
              </a:ext>
            </a:extLst>
          </p:cNvPr>
          <p:cNvSpPr txBox="1"/>
          <p:nvPr/>
        </p:nvSpPr>
        <p:spPr>
          <a:xfrm>
            <a:off x="481239" y="5934746"/>
            <a:ext cx="3643090" cy="276999"/>
          </a:xfrm>
          <a:prstGeom prst="rect">
            <a:avLst/>
          </a:prstGeom>
          <a:noFill/>
        </p:spPr>
        <p:txBody>
          <a:bodyPr wrap="square">
            <a:spAutoFit/>
          </a:bodyPr>
          <a:lstStyle/>
          <a:p>
            <a:r>
              <a:rPr lang="ja-JP" altLang="en-US" sz="1200">
                <a:hlinkClick r:id="rId5"/>
              </a:rPr>
              <a:t>ダイバーシティ・コンパス（</a:t>
            </a:r>
            <a:r>
              <a:rPr lang="en-US" altLang="ja-JP" sz="1200">
                <a:hlinkClick r:id="rId5"/>
              </a:rPr>
              <a:t>METI/</a:t>
            </a:r>
            <a:r>
              <a:rPr lang="ja-JP" altLang="en-US" sz="1200">
                <a:hlinkClick r:id="rId5"/>
              </a:rPr>
              <a:t>経済産業省）</a:t>
            </a:r>
            <a:endParaRPr lang="ja-JP" altLang="en-US" sz="1200"/>
          </a:p>
        </p:txBody>
      </p:sp>
      <p:sp>
        <p:nvSpPr>
          <p:cNvPr id="4" name="四角形: メモ 3">
            <a:extLst>
              <a:ext uri="{FF2B5EF4-FFF2-40B4-BE49-F238E27FC236}">
                <a16:creationId xmlns:a16="http://schemas.microsoft.com/office/drawing/2014/main" id="{B16DDED5-0953-7012-AF3B-F08AB0C3DC61}"/>
              </a:ext>
            </a:extLst>
          </p:cNvPr>
          <p:cNvSpPr/>
          <p:nvPr/>
        </p:nvSpPr>
        <p:spPr>
          <a:xfrm>
            <a:off x="1667600" y="4039651"/>
            <a:ext cx="835725" cy="651884"/>
          </a:xfrm>
          <a:prstGeom prst="foldedCorner">
            <a:avLst>
              <a:gd name="adj" fmla="val 3615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自社の</a:t>
            </a:r>
            <a:br>
              <a:rPr kumimoji="1" lang="en-US" altLang="ja-JP" sz="1200" dirty="0">
                <a:solidFill>
                  <a:schemeClr val="tx1"/>
                </a:solidFill>
              </a:rPr>
            </a:br>
            <a:r>
              <a:rPr kumimoji="1" lang="ja-JP" altLang="en-US" sz="1200" dirty="0">
                <a:solidFill>
                  <a:schemeClr val="tx1"/>
                </a:solidFill>
              </a:rPr>
              <a:t>ビジョン</a:t>
            </a:r>
          </a:p>
        </p:txBody>
      </p:sp>
      <p:sp>
        <p:nvSpPr>
          <p:cNvPr id="2" name="スライド番号プレースホルダー 1">
            <a:extLst>
              <a:ext uri="{FF2B5EF4-FFF2-40B4-BE49-F238E27FC236}">
                <a16:creationId xmlns:a16="http://schemas.microsoft.com/office/drawing/2014/main" id="{2715D4A8-BF34-4798-3611-64BEA2009DC6}"/>
              </a:ext>
            </a:extLst>
          </p:cNvPr>
          <p:cNvSpPr>
            <a:spLocks noGrp="1"/>
          </p:cNvSpPr>
          <p:nvPr>
            <p:ph type="sldNum" sz="quarter" idx="12"/>
          </p:nvPr>
        </p:nvSpPr>
        <p:spPr/>
        <p:txBody>
          <a:bodyPr/>
          <a:lstStyle/>
          <a:p>
            <a:fld id="{02E45039-E5C2-423C-A0A7-3C781C43C11A}" type="slidenum">
              <a:rPr kumimoji="1" lang="ja-JP" altLang="en-US" smtClean="0"/>
              <a:t>14</a:t>
            </a:fld>
            <a:endParaRPr kumimoji="1" lang="ja-JP" altLang="en-US"/>
          </a:p>
        </p:txBody>
      </p:sp>
    </p:spTree>
    <p:extLst>
      <p:ext uri="{BB962C8B-B14F-4D97-AF65-F5344CB8AC3E}">
        <p14:creationId xmlns:p14="http://schemas.microsoft.com/office/powerpoint/2010/main" val="358112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ACC8790-9DBA-8A99-E788-5281B2BE065D}"/>
              </a:ext>
            </a:extLst>
          </p:cNvPr>
          <p:cNvSpPr>
            <a:spLocks noGrp="1"/>
          </p:cNvSpPr>
          <p:nvPr>
            <p:ph type="title"/>
          </p:nvPr>
        </p:nvSpPr>
        <p:spPr>
          <a:xfrm>
            <a:off x="557820" y="378197"/>
            <a:ext cx="7975385" cy="398814"/>
          </a:xfrm>
        </p:spPr>
        <p:txBody>
          <a:bodyPr/>
          <a:lstStyle/>
          <a:p>
            <a:r>
              <a:rPr lang="en-US" altLang="ja-JP" sz="1292" dirty="0">
                <a:solidFill>
                  <a:schemeClr val="bg2">
                    <a:lumMod val="25000"/>
                  </a:schemeClr>
                </a:solidFill>
              </a:rPr>
              <a:t>【</a:t>
            </a:r>
            <a:r>
              <a:rPr lang="ja-JP" altLang="en-US" sz="1292" dirty="0">
                <a:solidFill>
                  <a:schemeClr val="bg2">
                    <a:lumMod val="25000"/>
                  </a:schemeClr>
                </a:solidFill>
              </a:rPr>
              <a:t>ワークショップ準備物</a:t>
            </a:r>
            <a:r>
              <a:rPr lang="en-US" altLang="ja-JP" sz="1292" dirty="0">
                <a:solidFill>
                  <a:schemeClr val="bg2">
                    <a:lumMod val="25000"/>
                  </a:schemeClr>
                </a:solidFill>
              </a:rPr>
              <a:t>】</a:t>
            </a:r>
            <a:endParaRPr lang="ja-JP" altLang="en-US" sz="1292" dirty="0">
              <a:solidFill>
                <a:schemeClr val="bg2">
                  <a:lumMod val="25000"/>
                </a:schemeClr>
              </a:solidFill>
            </a:endParaRPr>
          </a:p>
        </p:txBody>
      </p:sp>
      <p:sp>
        <p:nvSpPr>
          <p:cNvPr id="4" name="スライド番号プレースホルダー 3"/>
          <p:cNvSpPr>
            <a:spLocks noGrp="1"/>
          </p:cNvSpPr>
          <p:nvPr>
            <p:ph type="sldNum" sz="quarter" idx="10"/>
          </p:nvPr>
        </p:nvSpPr>
        <p:spPr/>
        <p:txBody>
          <a:bodyPr/>
          <a:lstStyle/>
          <a:p>
            <a:pPr defTabSz="685817">
              <a:defRPr/>
            </a:pPr>
            <a:fld id="{A530F964-BE87-4FF1-8153-758FCF56BDF9}" type="slidenum">
              <a:rPr kumimoji="1" lang="ja-JP" altLang="en-US" sz="900">
                <a:solidFill>
                  <a:prstClr val="black">
                    <a:tint val="75000"/>
                  </a:prstClr>
                </a:solidFill>
                <a:latin typeface="游ゴシック" panose="020F0502020204030204"/>
                <a:ea typeface="游ゴシック" panose="020B0400000000000000" pitchFamily="50" charset="-128"/>
              </a:rPr>
              <a:pPr defTabSz="685817">
                <a:defRPr/>
              </a:pPr>
              <a:t>15</a:t>
            </a:fld>
            <a:endParaRPr kumimoji="1" lang="ja-JP" altLang="en-US" sz="900">
              <a:solidFill>
                <a:prstClr val="black">
                  <a:tint val="75000"/>
                </a:prstClr>
              </a:solidFill>
              <a:latin typeface="游ゴシック" panose="020F0502020204030204"/>
              <a:ea typeface="游ゴシック" panose="020B0400000000000000" pitchFamily="50" charset="-128"/>
            </a:endParaRPr>
          </a:p>
        </p:txBody>
      </p:sp>
      <p:graphicFrame>
        <p:nvGraphicFramePr>
          <p:cNvPr id="2" name="表 6">
            <a:extLst>
              <a:ext uri="{FF2B5EF4-FFF2-40B4-BE49-F238E27FC236}">
                <a16:creationId xmlns:a16="http://schemas.microsoft.com/office/drawing/2014/main" id="{55A44AC3-D4B9-1F6A-C0E0-5ACE2344B82E}"/>
              </a:ext>
            </a:extLst>
          </p:cNvPr>
          <p:cNvGraphicFramePr>
            <a:graphicFrameLocks noGrp="1"/>
          </p:cNvGraphicFramePr>
          <p:nvPr>
            <p:extLst>
              <p:ext uri="{D42A27DB-BD31-4B8C-83A1-F6EECF244321}">
                <p14:modId xmlns:p14="http://schemas.microsoft.com/office/powerpoint/2010/main" val="1053267496"/>
              </p:ext>
            </p:extLst>
          </p:nvPr>
        </p:nvGraphicFramePr>
        <p:xfrm>
          <a:off x="250104" y="1149301"/>
          <a:ext cx="8675687" cy="5626370"/>
        </p:xfrm>
        <a:graphic>
          <a:graphicData uri="http://schemas.openxmlformats.org/drawingml/2006/table">
            <a:tbl>
              <a:tblPr firstRow="1" bandRow="1">
                <a:tableStyleId>{5940675A-B579-460E-94D1-54222C63F5DA}</a:tableStyleId>
              </a:tblPr>
              <a:tblGrid>
                <a:gridCol w="790803">
                  <a:extLst>
                    <a:ext uri="{9D8B030D-6E8A-4147-A177-3AD203B41FA5}">
                      <a16:colId xmlns:a16="http://schemas.microsoft.com/office/drawing/2014/main" val="3589850963"/>
                    </a:ext>
                  </a:extLst>
                </a:gridCol>
                <a:gridCol w="3044226">
                  <a:extLst>
                    <a:ext uri="{9D8B030D-6E8A-4147-A177-3AD203B41FA5}">
                      <a16:colId xmlns:a16="http://schemas.microsoft.com/office/drawing/2014/main" val="1109332289"/>
                    </a:ext>
                  </a:extLst>
                </a:gridCol>
                <a:gridCol w="2076676">
                  <a:extLst>
                    <a:ext uri="{9D8B030D-6E8A-4147-A177-3AD203B41FA5}">
                      <a16:colId xmlns:a16="http://schemas.microsoft.com/office/drawing/2014/main" val="738950313"/>
                    </a:ext>
                  </a:extLst>
                </a:gridCol>
                <a:gridCol w="2763982">
                  <a:extLst>
                    <a:ext uri="{9D8B030D-6E8A-4147-A177-3AD203B41FA5}">
                      <a16:colId xmlns:a16="http://schemas.microsoft.com/office/drawing/2014/main" val="3505970856"/>
                    </a:ext>
                  </a:extLst>
                </a:gridCol>
              </a:tblGrid>
              <a:tr h="260972">
                <a:tc>
                  <a:txBody>
                    <a:bodyPr/>
                    <a:lstStyle/>
                    <a:p>
                      <a:pPr algn="ct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nchor="ctr">
                    <a:solidFill>
                      <a:schemeClr val="accent1">
                        <a:lumMod val="20000"/>
                        <a:lumOff val="80000"/>
                      </a:schemeClr>
                    </a:solidFill>
                  </a:tcPr>
                </a:tc>
                <a:tc>
                  <a:txBody>
                    <a:bodyPr/>
                    <a:lstStyle/>
                    <a:p>
                      <a:pPr algn="ct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準備物</a:t>
                      </a:r>
                    </a:p>
                  </a:txBody>
                  <a:tcPr marL="84406" marR="84406" marT="42203" marB="42203" anchor="ctr">
                    <a:solidFill>
                      <a:schemeClr val="accent1">
                        <a:lumMod val="20000"/>
                        <a:lumOff val="80000"/>
                      </a:schemeClr>
                    </a:solidFill>
                  </a:tcPr>
                </a:tc>
                <a:tc>
                  <a:txBody>
                    <a:bodyPr/>
                    <a:lstStyle/>
                    <a:p>
                      <a:pPr algn="ct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数量</a:t>
                      </a:r>
                    </a:p>
                  </a:txBody>
                  <a:tcPr marL="84406" marR="84406" marT="42203" marB="42203" anchor="ctr">
                    <a:solidFill>
                      <a:schemeClr val="accent1">
                        <a:lumMod val="20000"/>
                        <a:lumOff val="80000"/>
                      </a:schemeClr>
                    </a:solidFill>
                  </a:tcPr>
                </a:tc>
                <a:tc>
                  <a:txBody>
                    <a:bodyPr/>
                    <a:lstStyle/>
                    <a:p>
                      <a:pPr algn="ct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備考</a:t>
                      </a:r>
                    </a:p>
                  </a:txBody>
                  <a:tcPr marL="84406" marR="84406" marT="42203" marB="42203" anchor="ctr">
                    <a:solidFill>
                      <a:schemeClr val="accent1">
                        <a:lumMod val="20000"/>
                        <a:lumOff val="80000"/>
                      </a:schemeClr>
                    </a:solidFill>
                  </a:tcPr>
                </a:tc>
                <a:extLst>
                  <a:ext uri="{0D108BD9-81ED-4DB2-BD59-A6C34878D82A}">
                    <a16:rowId xmlns:a16="http://schemas.microsoft.com/office/drawing/2014/main" val="3720679087"/>
                  </a:ext>
                </a:extLst>
              </a:tr>
              <a:tr h="608570">
                <a:tc rowSpan="4">
                  <a:txBody>
                    <a:bodyPr/>
                    <a:lstStyle/>
                    <a:p>
                      <a:pPr marL="0" indent="0" algn="l" defTabSz="914400" rtl="0" eaLnBrk="1" latinLnBrk="0" hangingPunct="1">
                        <a:buFont typeface="Arial" panose="020B0604020202020204" pitchFamily="34" charset="0"/>
                        <a:buNone/>
                      </a:pPr>
                      <a:r>
                        <a:rPr kumimoji="1" lang="ja-JP" altLang="en-US" sz="900" b="1" kern="1200" dirty="0">
                          <a:solidFill>
                            <a:schemeClr val="bg2">
                              <a:lumMod val="25000"/>
                            </a:schemeClr>
                          </a:solidFill>
                          <a:latin typeface="游ゴシック" panose="020B0400000000000000" pitchFamily="50" charset="-128"/>
                          <a:ea typeface="游ゴシック" panose="020B0400000000000000" pitchFamily="50" charset="-128"/>
                          <a:cs typeface="+mn-cs"/>
                        </a:rPr>
                        <a:t>文房具</a:t>
                      </a:r>
                    </a:p>
                  </a:txBody>
                  <a:tcPr/>
                </a:tc>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模造紙</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２枚</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dirty="0">
                          <a:solidFill>
                            <a:srgbClr val="FF0000"/>
                          </a:solidFill>
                          <a:latin typeface="游ゴシック" panose="020B0400000000000000" pitchFamily="50" charset="-128"/>
                          <a:ea typeface="游ゴシック" panose="020B0400000000000000" pitchFamily="50" charset="-128"/>
                        </a:rPr>
                        <a:t>　　計４枚</a:t>
                      </a:r>
                    </a:p>
                    <a:p>
                      <a:pPr marL="0" indent="0">
                        <a:buFont typeface="Arial" panose="020B0604020202020204" pitchFamily="34" charset="0"/>
                        <a:buNone/>
                      </a:pPr>
                      <a:endParaRPr kumimoji="1" lang="ja-JP" altLang="en-US" sz="900" b="1"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Work</a:t>
                      </a: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１で使います。</a:t>
                      </a:r>
                      <a:endPar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模造紙なしのホワイトボード上でも成立しますがマニュアル上は模造紙ベースで作成しています。</a:t>
                      </a:r>
                    </a:p>
                  </a:txBody>
                  <a:tcPr marL="84406" marR="84406" marT="42203" marB="42203"/>
                </a:tc>
                <a:extLst>
                  <a:ext uri="{0D108BD9-81ED-4DB2-BD59-A6C34878D82A}">
                    <a16:rowId xmlns:a16="http://schemas.microsoft.com/office/drawing/2014/main" val="166932294"/>
                  </a:ext>
                </a:extLst>
              </a:tr>
              <a:tr h="654489">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付箋</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長方形</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　→黄色</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水色</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ピンク</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緑　　各</a:t>
                      </a:r>
                      <a:r>
                        <a:rPr kumimoji="1" lang="en-US" altLang="ja-JP" sz="900" b="1" dirty="0">
                          <a:solidFill>
                            <a:srgbClr val="FF0000"/>
                          </a:solidFill>
                          <a:latin typeface="游ゴシック" panose="020B0400000000000000" pitchFamily="50" charset="-128"/>
                          <a:ea typeface="游ゴシック" panose="020B0400000000000000" pitchFamily="50" charset="-128"/>
                        </a:rPr>
                        <a:t>10</a:t>
                      </a:r>
                      <a:r>
                        <a:rPr kumimoji="1" lang="ja-JP" altLang="en-US" sz="900" b="1" dirty="0">
                          <a:solidFill>
                            <a:srgbClr val="FF0000"/>
                          </a:solidFill>
                          <a:latin typeface="游ゴシック" panose="020B0400000000000000" pitchFamily="50" charset="-128"/>
                          <a:ea typeface="游ゴシック" panose="020B0400000000000000" pitchFamily="50" charset="-128"/>
                        </a:rPr>
                        <a:t>個</a:t>
                      </a:r>
                      <a:endParaRPr kumimoji="1" lang="en-US" altLang="ja-JP" sz="900" b="1" dirty="0">
                        <a:solidFill>
                          <a:srgbClr val="FF0000"/>
                        </a:solidFill>
                        <a:latin typeface="游ゴシック" panose="020B0400000000000000" pitchFamily="50" charset="-128"/>
                        <a:ea typeface="游ゴシック" panose="020B0400000000000000" pitchFamily="50" charset="-128"/>
                      </a:endParaRPr>
                    </a:p>
                    <a:p>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indent="-171450" algn="l" defTabSz="914400" rtl="0" eaLnBrk="1" latinLnBrk="0" hangingPunct="1">
                        <a:buFont typeface="Arial" panose="020B0604020202020204" pitchFamily="34" charset="0"/>
                        <a:buChar char="•"/>
                      </a:pP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参加者</a:t>
                      </a:r>
                      <a:r>
                        <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8</a:t>
                      </a: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名を想定しています</a:t>
                      </a:r>
                      <a:endPar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332414571"/>
                  </a:ext>
                </a:extLst>
              </a:tr>
              <a:tr h="427043">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サインペン（黒、青、赤）</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rgbClr val="FF0000"/>
                          </a:solidFill>
                          <a:latin typeface="游ゴシック" panose="020B0400000000000000" pitchFamily="50" charset="-128"/>
                          <a:ea typeface="游ゴシック" panose="020B0400000000000000" pitchFamily="50" charset="-128"/>
                        </a:rPr>
                        <a:t>各</a:t>
                      </a:r>
                      <a:r>
                        <a:rPr kumimoji="1" lang="en-US" altLang="ja-JP" sz="900" b="1" dirty="0">
                          <a:solidFill>
                            <a:srgbClr val="FF0000"/>
                          </a:solidFill>
                          <a:latin typeface="游ゴシック" panose="020B0400000000000000" pitchFamily="50" charset="-128"/>
                          <a:ea typeface="游ゴシック" panose="020B0400000000000000" pitchFamily="50" charset="-128"/>
                        </a:rPr>
                        <a:t>10</a:t>
                      </a:r>
                      <a:r>
                        <a:rPr kumimoji="1" lang="ja-JP" altLang="en-US" sz="900" b="1" dirty="0">
                          <a:solidFill>
                            <a:srgbClr val="FF0000"/>
                          </a:solidFill>
                          <a:latin typeface="游ゴシック" panose="020B0400000000000000" pitchFamily="50" charset="-128"/>
                          <a:ea typeface="游ゴシック" panose="020B0400000000000000" pitchFamily="50" charset="-128"/>
                        </a:rPr>
                        <a:t>本ずつ</a:t>
                      </a:r>
                    </a:p>
                  </a:txBody>
                  <a:tcPr marL="84406" marR="84406" marT="42203" marB="42203"/>
                </a:tc>
                <a:tc>
                  <a:txBody>
                    <a:bodyPr/>
                    <a:lstStyle/>
                    <a:p>
                      <a:pPr marL="0" indent="0" algn="l">
                        <a:buFont typeface="Arial" panose="020B0604020202020204" pitchFamily="34" charset="0"/>
                        <a:buNone/>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3862629304"/>
                  </a:ext>
                </a:extLst>
              </a:tr>
              <a:tr h="427043">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プロッキーなどの裏映りしない</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太字のペン（黒、赤）</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各チーム </a:t>
                      </a:r>
                      <a:r>
                        <a:rPr kumimoji="1" lang="ja-JP" altLang="en-US" sz="900" b="1" dirty="0">
                          <a:solidFill>
                            <a:srgbClr val="FF0000"/>
                          </a:solidFill>
                          <a:latin typeface="游ゴシック" panose="020B0400000000000000" pitchFamily="50" charset="-128"/>
                          <a:ea typeface="游ゴシック" panose="020B0400000000000000" pitchFamily="50" charset="-128"/>
                        </a:rPr>
                        <a:t>各色</a:t>
                      </a:r>
                      <a:r>
                        <a:rPr kumimoji="1" lang="en-US" altLang="ja-JP" sz="900" b="1" dirty="0">
                          <a:solidFill>
                            <a:srgbClr val="FF0000"/>
                          </a:solidFill>
                          <a:latin typeface="游ゴシック" panose="020B0400000000000000" pitchFamily="50" charset="-128"/>
                          <a:ea typeface="游ゴシック" panose="020B0400000000000000" pitchFamily="50" charset="-128"/>
                        </a:rPr>
                        <a:t>2</a:t>
                      </a:r>
                      <a:r>
                        <a:rPr kumimoji="1" lang="ja-JP" altLang="en-US" sz="900" b="1" dirty="0">
                          <a:solidFill>
                            <a:srgbClr val="FF0000"/>
                          </a:solidFill>
                          <a:latin typeface="游ゴシック" panose="020B0400000000000000" pitchFamily="50" charset="-128"/>
                          <a:ea typeface="游ゴシック" panose="020B0400000000000000" pitchFamily="50" charset="-128"/>
                        </a:rPr>
                        <a:t>本ずつ</a:t>
                      </a:r>
                      <a:endParaRPr kumimoji="1" lang="en-US" altLang="ja-JP" sz="900" b="1"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indent="-171450" algn="l">
                        <a:buFont typeface="Arial" panose="020B0604020202020204" pitchFamily="34" charset="0"/>
                        <a:buChar char="•"/>
                      </a:pP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グループワークの模造紙記入の際に使用します。</a:t>
                      </a:r>
                    </a:p>
                  </a:txBody>
                  <a:tcPr marL="84406" marR="84406" marT="42203" marB="42203"/>
                </a:tc>
                <a:extLst>
                  <a:ext uri="{0D108BD9-81ED-4DB2-BD59-A6C34878D82A}">
                    <a16:rowId xmlns:a16="http://schemas.microsoft.com/office/drawing/2014/main" val="2790977571"/>
                  </a:ext>
                </a:extLst>
              </a:tr>
              <a:tr h="427043">
                <a:tc rowSpan="5">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印刷物</a:t>
                      </a:r>
                    </a:p>
                  </a:txBody>
                  <a:tcPr marL="84406" marR="84406" marT="42203" marB="42203"/>
                </a:tc>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ダイバーシティ・コンパスが</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印刷された紙（大）</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※p17-p25</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にデータを掲載</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dirty="0">
                          <a:solidFill>
                            <a:srgbClr val="FF0000"/>
                          </a:solidFill>
                          <a:latin typeface="游ゴシック" panose="020B0400000000000000" pitchFamily="50" charset="-128"/>
                          <a:ea typeface="游ゴシック" panose="020B0400000000000000" pitchFamily="50" charset="-128"/>
                        </a:rPr>
                        <a:t>　　　　　計２枚</a:t>
                      </a:r>
                    </a:p>
                  </a:txBody>
                  <a:tcPr marL="84406" marR="84406" marT="42203" marB="42203"/>
                </a:tc>
                <a:tc>
                  <a:txBody>
                    <a:bodyPr/>
                    <a:lstStyle/>
                    <a:p>
                      <a:pPr marL="171450" lvl="0" indent="-171450" algn="l" defTabSz="914400" rtl="0" eaLnBrk="1" latinLnBrk="0" hangingPunct="1">
                        <a:buFont typeface="Arial" panose="020B0604020202020204" pitchFamily="34" charset="0"/>
                        <a:buChar char="•"/>
                      </a:pPr>
                      <a:r>
                        <a:rPr kumimoji="1" lang="ja-JP" altLang="en-US" sz="900" b="1" strike="noStrike"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自社がダイバーシティ経営を推進する先に実現したい</a:t>
                      </a: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VISION</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について、当日真ん中の部分に付箋で貼ります。</a:t>
                      </a:r>
                      <a:endPar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p>
                      <a:pPr marL="171450" lvl="0" indent="-171450" algn="l" defTabSz="914400" rtl="0" eaLnBrk="1" latinLnBrk="0" hangingPunct="1">
                        <a:buFont typeface="Arial" panose="020B0604020202020204" pitchFamily="34" charset="0"/>
                        <a:buChar char="•"/>
                      </a:pP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p17-</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ｐ</a:t>
                      </a: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25</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のデータを</a:t>
                      </a: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A3</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で出力し、ｐ</a:t>
                      </a:r>
                      <a:r>
                        <a:rPr kumimoji="1" lang="en-US" altLang="ja-JP"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16</a:t>
                      </a:r>
                      <a:r>
                        <a:rPr kumimoji="1" lang="ja-JP" altLang="en-US" sz="900" b="1" kern="1200">
                          <a:solidFill>
                            <a:schemeClr val="tx1">
                              <a:lumMod val="65000"/>
                              <a:lumOff val="35000"/>
                            </a:schemeClr>
                          </a:solidFill>
                          <a:latin typeface="游ゴシック" panose="020B0400000000000000" pitchFamily="50" charset="-128"/>
                          <a:ea typeface="游ゴシック" panose="020B0400000000000000" pitchFamily="50" charset="-128"/>
                          <a:cs typeface="+mn-cs"/>
                        </a:rPr>
                        <a:t>のコンパスの全体像に合うように、糊を付けて貼り合わせてご使用ください。</a:t>
                      </a: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2304095167"/>
                  </a:ext>
                </a:extLst>
              </a:tr>
              <a:tr h="427043">
                <a:tc vMerge="1">
                  <a:txBody>
                    <a:bodyPr/>
                    <a:lstStyle/>
                    <a:p>
                      <a:endParaRPr dirty="0"/>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配布資料①ダイバーシティ・コンパスシート</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本資料</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p37</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indent="0" algn="l">
                        <a:buFont typeface="Arial" panose="020B0604020202020204" pitchFamily="34" charset="0"/>
                        <a:buNone/>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169293961"/>
                  </a:ext>
                </a:extLst>
              </a:tr>
              <a:tr h="476713">
                <a:tc vMerge="1">
                  <a:txBody>
                    <a:bodyPr/>
                    <a:lstStyle/>
                    <a:p>
                      <a:endParaRPr kumimoji="1" lang="ja-JP" altLang="en-US"/>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配布資料②ダイバーシティ・コンパス説明シート</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本資料ｐ</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38</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Work1</a:t>
                      </a: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で発想のヒントとして使用します</a:t>
                      </a:r>
                    </a:p>
                    <a:p>
                      <a:pPr marL="285750" indent="-285750" algn="l">
                        <a:buFont typeface="Arial" panose="020B0604020202020204" pitchFamily="34" charset="0"/>
                        <a:buChar char="•"/>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129354729"/>
                  </a:ext>
                </a:extLst>
              </a:tr>
              <a:tr h="489726">
                <a:tc vMerge="1">
                  <a:txBody>
                    <a:bodyPr/>
                    <a:lstStyle/>
                    <a:p>
                      <a:pPr marL="0" indent="0">
                        <a:buFont typeface="Arial" panose="020B0604020202020204" pitchFamily="34" charset="0"/>
                        <a:buNone/>
                      </a:pPr>
                      <a:endParaRPr kumimoji="1" lang="ja-JP" altLang="en-US" sz="1100" b="1" dirty="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配布資料③</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Work</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３アクションシート</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※A3</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※p39</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u="none" dirty="0">
                          <a:solidFill>
                            <a:schemeClr val="bg2">
                              <a:lumMod val="25000"/>
                            </a:schemeClr>
                          </a:solidFill>
                          <a:latin typeface="游ゴシック" panose="020B0400000000000000" pitchFamily="50" charset="-128"/>
                          <a:ea typeface="游ゴシック" panose="020B0400000000000000" pitchFamily="50" charset="-128"/>
                        </a:rPr>
                        <a:t>参加者人数分＋予備　</a:t>
                      </a: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210307620"/>
                  </a:ext>
                </a:extLst>
              </a:tr>
              <a:tr h="476713">
                <a:tc vMerge="1">
                  <a:txBody>
                    <a:bodyPr/>
                    <a:lstStyle/>
                    <a:p>
                      <a:pPr marL="0" indent="0">
                        <a:buFont typeface="Arial" panose="020B0604020202020204" pitchFamily="34" charset="0"/>
                        <a:buNone/>
                      </a:pP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配布資料④本ワークショップにおける用語集</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ｐ</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40</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p>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dirty="0">
                        <a:solidFill>
                          <a:schemeClr val="bg2">
                            <a:lumMod val="2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1307768595"/>
                  </a:ext>
                </a:extLst>
              </a:tr>
              <a:tr h="427043">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会議室内</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ホワイトボード</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dirty="0">
                          <a:solidFill>
                            <a:srgbClr val="FF0000"/>
                          </a:solidFill>
                          <a:latin typeface="游ゴシック" panose="020B0400000000000000" pitchFamily="50" charset="-128"/>
                          <a:ea typeface="游ゴシック" panose="020B0400000000000000" pitchFamily="50" charset="-128"/>
                        </a:rPr>
                        <a:t>計２枚</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dirty="0">
                        <a:solidFill>
                          <a:schemeClr val="bg2">
                            <a:lumMod val="2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002460519"/>
                  </a:ext>
                </a:extLst>
              </a:tr>
            </a:tbl>
          </a:graphicData>
        </a:graphic>
      </p:graphicFrame>
      <p:pic>
        <p:nvPicPr>
          <p:cNvPr id="1028" name="Picture 4" descr="サインペン｜商品情報｜三菱鉛筆株式会社">
            <a:extLst>
              <a:ext uri="{FF2B5EF4-FFF2-40B4-BE49-F238E27FC236}">
                <a16:creationId xmlns:a16="http://schemas.microsoft.com/office/drawing/2014/main" id="{33EF8CFE-DD44-45BD-8652-1817667873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000"/>
          <a:stretch/>
        </p:blipFill>
        <p:spPr bwMode="auto">
          <a:xfrm>
            <a:off x="3438988" y="3152547"/>
            <a:ext cx="281353" cy="385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楽天市場】水性ペン ぺんてるサインペン 黒 赤 青 ぺんてる【メール便対象商品】【メール便1通につき50点まで】 : いくるん">
            <a:extLst>
              <a:ext uri="{FF2B5EF4-FFF2-40B4-BE49-F238E27FC236}">
                <a16:creationId xmlns:a16="http://schemas.microsoft.com/office/drawing/2014/main" id="{E96E401A-423C-3F6C-4504-5AABA3F4A5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649" y="2708504"/>
            <a:ext cx="385508" cy="3855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452250-9D43-4252-6A93-638967B453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1988" y="2078826"/>
            <a:ext cx="514688" cy="469876"/>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80F680F7-9891-3904-453A-2B75BA6A3CB8}"/>
              </a:ext>
            </a:extLst>
          </p:cNvPr>
          <p:cNvSpPr/>
          <p:nvPr/>
        </p:nvSpPr>
        <p:spPr>
          <a:xfrm>
            <a:off x="427348" y="735050"/>
            <a:ext cx="8289303" cy="332308"/>
          </a:xfrm>
          <a:prstGeom prst="roundRect">
            <a:avLst/>
          </a:prstGeom>
          <a:solidFill>
            <a:schemeClr val="tx1">
              <a:lumMod val="75000"/>
              <a:lumOff val="25000"/>
            </a:schemeClr>
          </a:solidFill>
        </p:spPr>
        <p:txBody>
          <a:bodyPr wrap="square" rtlCol="0" anchor="ctr" anchorCtr="0">
            <a:noAutofit/>
          </a:bodyPr>
          <a:lstStyle/>
          <a:p>
            <a:pPr algn="ctr"/>
            <a:r>
              <a:rPr lang="en-US" altLang="ja-JP" sz="1292" b="1" dirty="0">
                <a:solidFill>
                  <a:schemeClr val="bg1"/>
                </a:solidFill>
                <a:latin typeface="+mj-ea"/>
                <a:ea typeface="+mj-ea"/>
              </a:rPr>
              <a:t>1</a:t>
            </a:r>
            <a:r>
              <a:rPr lang="ja-JP" altLang="en-US" sz="1292" b="1" dirty="0">
                <a:solidFill>
                  <a:schemeClr val="bg1"/>
                </a:solidFill>
                <a:latin typeface="+mj-ea"/>
                <a:ea typeface="+mj-ea"/>
              </a:rPr>
              <a:t>グループ４名</a:t>
            </a:r>
            <a:r>
              <a:rPr lang="en-US" altLang="ja-JP" sz="1292" b="1" dirty="0">
                <a:solidFill>
                  <a:schemeClr val="bg1"/>
                </a:solidFill>
                <a:latin typeface="+mj-ea"/>
                <a:ea typeface="+mj-ea"/>
              </a:rPr>
              <a:t>×</a:t>
            </a:r>
            <a:r>
              <a:rPr lang="ja-JP" altLang="en-US" sz="1292" b="1" dirty="0">
                <a:solidFill>
                  <a:schemeClr val="bg1"/>
                </a:solidFill>
                <a:latin typeface="+mj-ea"/>
                <a:ea typeface="+mj-ea"/>
              </a:rPr>
              <a:t>２グループでの開催を想定した準備物　</a:t>
            </a:r>
            <a:r>
              <a:rPr lang="en-US" altLang="ja-JP" sz="1292" b="1" dirty="0">
                <a:solidFill>
                  <a:schemeClr val="bg1"/>
                </a:solidFill>
                <a:latin typeface="+mj-ea"/>
                <a:ea typeface="+mj-ea"/>
              </a:rPr>
              <a:t>※</a:t>
            </a:r>
            <a:r>
              <a:rPr lang="ja-JP" altLang="en-US" sz="1292" b="1" dirty="0">
                <a:solidFill>
                  <a:schemeClr val="bg1"/>
                </a:solidFill>
                <a:latin typeface="+mj-ea"/>
                <a:ea typeface="+mj-ea"/>
              </a:rPr>
              <a:t>参加人数により変動します</a:t>
            </a:r>
            <a:endParaRPr kumimoji="1" lang="ja-JP" altLang="en-US" sz="1292" b="1" dirty="0">
              <a:solidFill>
                <a:schemeClr val="bg1"/>
              </a:solidFill>
              <a:latin typeface="+mj-ea"/>
              <a:ea typeface="+mj-ea"/>
            </a:endParaRPr>
          </a:p>
        </p:txBody>
      </p:sp>
    </p:spTree>
    <p:extLst>
      <p:ext uri="{BB962C8B-B14F-4D97-AF65-F5344CB8AC3E}">
        <p14:creationId xmlns:p14="http://schemas.microsoft.com/office/powerpoint/2010/main" val="80200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71D5FCCA-27D4-A63B-C324-047B818D5A7B}"/>
              </a:ext>
            </a:extLst>
          </p:cNvPr>
          <p:cNvSpPr txBox="1">
            <a:spLocks/>
          </p:cNvSpPr>
          <p:nvPr/>
        </p:nvSpPr>
        <p:spPr>
          <a:xfrm>
            <a:off x="1459979" y="619977"/>
            <a:ext cx="5698874" cy="1268993"/>
          </a:xfrm>
          <a:prstGeom prst="rect">
            <a:avLst/>
          </a:prstGeom>
        </p:spPr>
        <p:txBody>
          <a:bodyP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pPr algn="ctr"/>
            <a:r>
              <a:rPr lang="ja-JP" altLang="en-US" sz="1600" dirty="0">
                <a:solidFill>
                  <a:schemeClr val="bg2">
                    <a:lumMod val="25000"/>
                  </a:schemeClr>
                </a:solidFill>
              </a:rPr>
              <a:t>以降、</a:t>
            </a:r>
            <a:r>
              <a:rPr lang="en-US" altLang="ja-JP" sz="1600" dirty="0">
                <a:solidFill>
                  <a:schemeClr val="bg2">
                    <a:lumMod val="25000"/>
                  </a:schemeClr>
                </a:solidFill>
              </a:rPr>
              <a:t>p17</a:t>
            </a:r>
            <a:r>
              <a:rPr lang="ja-JP" altLang="en-US" sz="1600" dirty="0">
                <a:solidFill>
                  <a:schemeClr val="bg2">
                    <a:lumMod val="25000"/>
                  </a:schemeClr>
                </a:solidFill>
              </a:rPr>
              <a:t>－</a:t>
            </a:r>
            <a:r>
              <a:rPr lang="en-US" altLang="ja-JP" sz="1600" dirty="0">
                <a:solidFill>
                  <a:schemeClr val="bg2">
                    <a:lumMod val="25000"/>
                  </a:schemeClr>
                </a:solidFill>
              </a:rPr>
              <a:t>25</a:t>
            </a:r>
            <a:r>
              <a:rPr lang="ja-JP" altLang="en-US" sz="1600" dirty="0">
                <a:solidFill>
                  <a:schemeClr val="bg2">
                    <a:lumMod val="25000"/>
                  </a:schemeClr>
                </a:solidFill>
              </a:rPr>
              <a:t>は、ダイバーシティ・コンパスを</a:t>
            </a:r>
            <a:endParaRPr lang="en-US" altLang="ja-JP" sz="1600" dirty="0">
              <a:solidFill>
                <a:schemeClr val="bg2">
                  <a:lumMod val="25000"/>
                </a:schemeClr>
              </a:solidFill>
            </a:endParaRPr>
          </a:p>
          <a:p>
            <a:pPr algn="ctr"/>
            <a:r>
              <a:rPr lang="ja-JP" altLang="en-US" sz="1600" dirty="0">
                <a:solidFill>
                  <a:schemeClr val="bg2">
                    <a:lumMod val="25000"/>
                  </a:schemeClr>
                </a:solidFill>
              </a:rPr>
              <a:t>大型出力するためのファイルです。</a:t>
            </a:r>
            <a:br>
              <a:rPr lang="en-US" altLang="ja-JP" sz="1600" dirty="0">
                <a:solidFill>
                  <a:schemeClr val="bg2">
                    <a:lumMod val="25000"/>
                  </a:schemeClr>
                </a:solidFill>
              </a:rPr>
            </a:br>
            <a:endParaRPr lang="en-US" altLang="ja-JP" sz="1600" dirty="0">
              <a:solidFill>
                <a:schemeClr val="bg2">
                  <a:lumMod val="25000"/>
                </a:schemeClr>
              </a:solidFill>
            </a:endParaRPr>
          </a:p>
          <a:p>
            <a:pPr algn="ctr"/>
            <a:r>
              <a:rPr lang="ja-JP" altLang="en-US" sz="1600" dirty="0">
                <a:solidFill>
                  <a:schemeClr val="bg2">
                    <a:lumMod val="25000"/>
                  </a:schemeClr>
                </a:solidFill>
              </a:rPr>
              <a:t>データを</a:t>
            </a:r>
            <a:r>
              <a:rPr lang="en-US" altLang="ja-JP" sz="1600" dirty="0">
                <a:solidFill>
                  <a:schemeClr val="bg2">
                    <a:lumMod val="25000"/>
                  </a:schemeClr>
                </a:solidFill>
              </a:rPr>
              <a:t>A3</a:t>
            </a:r>
            <a:r>
              <a:rPr lang="ja-JP" altLang="en-US" sz="1600" dirty="0">
                <a:solidFill>
                  <a:schemeClr val="bg2">
                    <a:lumMod val="25000"/>
                  </a:schemeClr>
                </a:solidFill>
              </a:rPr>
              <a:t>出力し、下記の形になるように</a:t>
            </a:r>
            <a:endParaRPr lang="en-US" altLang="ja-JP" sz="1600" dirty="0">
              <a:solidFill>
                <a:schemeClr val="bg2">
                  <a:lumMod val="25000"/>
                </a:schemeClr>
              </a:solidFill>
            </a:endParaRPr>
          </a:p>
          <a:p>
            <a:pPr algn="ctr"/>
            <a:r>
              <a:rPr lang="ja-JP" altLang="en-US" sz="1600" dirty="0">
                <a:solidFill>
                  <a:schemeClr val="bg2">
                    <a:lumMod val="25000"/>
                  </a:schemeClr>
                </a:solidFill>
              </a:rPr>
              <a:t>貼り合わせてください。</a:t>
            </a:r>
          </a:p>
        </p:txBody>
      </p:sp>
      <p:pic>
        <p:nvPicPr>
          <p:cNvPr id="2" name="図 1">
            <a:extLst>
              <a:ext uri="{FF2B5EF4-FFF2-40B4-BE49-F238E27FC236}">
                <a16:creationId xmlns:a16="http://schemas.microsoft.com/office/drawing/2014/main" id="{16906F1C-5BE6-FBAD-DDA0-44B68462BE28}"/>
              </a:ext>
            </a:extLst>
          </p:cNvPr>
          <p:cNvPicPr>
            <a:picLocks noChangeAspect="1"/>
          </p:cNvPicPr>
          <p:nvPr/>
        </p:nvPicPr>
        <p:blipFill>
          <a:blip r:embed="rId2"/>
          <a:stretch>
            <a:fillRect/>
          </a:stretch>
        </p:blipFill>
        <p:spPr>
          <a:xfrm>
            <a:off x="2360250" y="2244436"/>
            <a:ext cx="4190675" cy="4134044"/>
          </a:xfrm>
          <a:prstGeom prst="rect">
            <a:avLst/>
          </a:prstGeom>
        </p:spPr>
      </p:pic>
      <p:sp>
        <p:nvSpPr>
          <p:cNvPr id="3" name="スライド番号プレースホルダー 2">
            <a:extLst>
              <a:ext uri="{FF2B5EF4-FFF2-40B4-BE49-F238E27FC236}">
                <a16:creationId xmlns:a16="http://schemas.microsoft.com/office/drawing/2014/main" id="{26CBA8D7-D346-9896-DBA4-06AFFEB1C0DC}"/>
              </a:ext>
            </a:extLst>
          </p:cNvPr>
          <p:cNvSpPr>
            <a:spLocks noGrp="1"/>
          </p:cNvSpPr>
          <p:nvPr>
            <p:ph type="sldNum" sz="quarter" idx="10"/>
          </p:nvPr>
        </p:nvSpPr>
        <p:spPr/>
        <p:txBody>
          <a:bodyPr/>
          <a:lstStyle/>
          <a:p>
            <a:fld id="{CE6A2B22-FBE6-4360-BB9D-4A43BE0059B8}" type="slidenum">
              <a:rPr lang="ja-JP" altLang="en-US" smtClean="0"/>
              <a:pPr/>
              <a:t>16</a:t>
            </a:fld>
            <a:endParaRPr lang="ja-JP" altLang="en-US"/>
          </a:p>
        </p:txBody>
      </p:sp>
    </p:spTree>
    <p:extLst>
      <p:ext uri="{BB962C8B-B14F-4D97-AF65-F5344CB8AC3E}">
        <p14:creationId xmlns:p14="http://schemas.microsoft.com/office/powerpoint/2010/main" val="170303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858454D-A29B-73FF-9761-4C0EE0E0F5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0256"/>
            <a:ext cx="9144000" cy="6457488"/>
          </a:xfrm>
          <a:prstGeom prst="rect">
            <a:avLst/>
          </a:prstGeom>
        </p:spPr>
      </p:pic>
    </p:spTree>
    <p:extLst>
      <p:ext uri="{BB962C8B-B14F-4D97-AF65-F5344CB8AC3E}">
        <p14:creationId xmlns:p14="http://schemas.microsoft.com/office/powerpoint/2010/main" val="33874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CB8286-07EB-70BD-2988-6E5128DF87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2040"/>
            <a:ext cx="9144000" cy="6473919"/>
          </a:xfrm>
          <a:prstGeom prst="rect">
            <a:avLst/>
          </a:prstGeom>
        </p:spPr>
      </p:pic>
    </p:spTree>
    <p:extLst>
      <p:ext uri="{BB962C8B-B14F-4D97-AF65-F5344CB8AC3E}">
        <p14:creationId xmlns:p14="http://schemas.microsoft.com/office/powerpoint/2010/main" val="172427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D3C99E-E25B-D4AF-C28E-F20B71D3F4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0256"/>
            <a:ext cx="9144000" cy="6457488"/>
          </a:xfrm>
          <a:prstGeom prst="rect">
            <a:avLst/>
          </a:prstGeom>
        </p:spPr>
      </p:pic>
    </p:spTree>
    <p:extLst>
      <p:ext uri="{BB962C8B-B14F-4D97-AF65-F5344CB8AC3E}">
        <p14:creationId xmlns:p14="http://schemas.microsoft.com/office/powerpoint/2010/main" val="112327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8368D-019C-4990-09D6-E0C92981507C}"/>
              </a:ext>
            </a:extLst>
          </p:cNvPr>
          <p:cNvSpPr>
            <a:spLocks noGrp="1"/>
          </p:cNvSpPr>
          <p:nvPr>
            <p:ph type="title"/>
          </p:nvPr>
        </p:nvSpPr>
        <p:spPr>
          <a:xfrm>
            <a:off x="468313" y="126106"/>
            <a:ext cx="7886700" cy="994172"/>
          </a:xfrm>
        </p:spPr>
        <p:txBody>
          <a:bodyPr>
            <a:normAutofit/>
          </a:bodyPr>
          <a:lstStyle/>
          <a:p>
            <a:r>
              <a:rPr lang="ja-JP" altLang="en-US" sz="2400" dirty="0"/>
              <a:t>ワークショップの目的とゴールについて</a:t>
            </a:r>
          </a:p>
        </p:txBody>
      </p:sp>
      <p:sp>
        <p:nvSpPr>
          <p:cNvPr id="9" name="正方形/長方形 8">
            <a:extLst>
              <a:ext uri="{FF2B5EF4-FFF2-40B4-BE49-F238E27FC236}">
                <a16:creationId xmlns:a16="http://schemas.microsoft.com/office/drawing/2014/main" id="{7FF20A23-E60F-07B4-46C3-95B6388EF3C8}"/>
              </a:ext>
            </a:extLst>
          </p:cNvPr>
          <p:cNvSpPr/>
          <p:nvPr/>
        </p:nvSpPr>
        <p:spPr>
          <a:xfrm>
            <a:off x="301340" y="1341689"/>
            <a:ext cx="1143730" cy="3025211"/>
          </a:xfrm>
          <a:prstGeom prst="rect">
            <a:avLst/>
          </a:prstGeom>
          <a:solidFill>
            <a:srgbClr val="F5501B">
              <a:lumMod val="40000"/>
              <a:lumOff val="6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rPr>
              <a:t>目的</a:t>
            </a:r>
          </a:p>
        </p:txBody>
      </p:sp>
      <p:sp>
        <p:nvSpPr>
          <p:cNvPr id="10" name="テキスト ボックス 9">
            <a:extLst>
              <a:ext uri="{FF2B5EF4-FFF2-40B4-BE49-F238E27FC236}">
                <a16:creationId xmlns:a16="http://schemas.microsoft.com/office/drawing/2014/main" id="{678AB4C7-E799-DFB7-88B7-2B476DE303AB}"/>
              </a:ext>
            </a:extLst>
          </p:cNvPr>
          <p:cNvSpPr txBox="1"/>
          <p:nvPr/>
        </p:nvSpPr>
        <p:spPr bwMode="auto">
          <a:xfrm>
            <a:off x="1470706" y="1398300"/>
            <a:ext cx="7297279" cy="2893100"/>
          </a:xfrm>
          <a:prstGeom prst="rect">
            <a:avLst/>
          </a:prstGeom>
          <a:noFill/>
          <a:ln w="9525">
            <a:noFill/>
            <a:miter lim="800000"/>
            <a:headEnd/>
            <a:tailEnd/>
          </a:ln>
        </p:spPr>
        <p:txBody>
          <a:bodyPr wrap="square" rtlCol="0" anchor="ctr" anchorCtr="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i="0" u="none" strike="noStrike" kern="0" cap="none" spc="0" normalizeH="0" baseline="0" noProof="0" dirty="0">
                <a:ln>
                  <a:noFill/>
                </a:ln>
                <a:solidFill>
                  <a:srgbClr val="000000"/>
                </a:solidFill>
                <a:effectLst/>
                <a:uLnTx/>
                <a:uFillTx/>
              </a:rPr>
              <a:t>事業環境が急激に変化する予測困難な時代において、多様な人材がその能力を最大限発揮し企業価値創造につなげる「ダイバーシティ経営」が多くの企業で実践されています。 この潮流は、人的資本やサステナビリティを意識した経営の取組と、その情報公開への注目からも今後さらに強まっていくと予想され、経済産業省においても重要な産業政策の一環として推進しております。</a:t>
            </a:r>
            <a:endParaRPr kumimoji="1" lang="en-US" altLang="ja-JP" sz="1400" b="1"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1"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i="0" u="none" strike="noStrike" kern="0" cap="none" spc="0" normalizeH="0" baseline="0" noProof="0" dirty="0">
                <a:ln>
                  <a:noFill/>
                </a:ln>
                <a:solidFill>
                  <a:srgbClr val="000000"/>
                </a:solidFill>
                <a:effectLst/>
                <a:uLnTx/>
                <a:uFillTx/>
              </a:rPr>
              <a:t>ダイバーシティ経営の推進にあたっては、①経営者の取組②人事管理制度の整備</a:t>
            </a:r>
            <a:br>
              <a:rPr kumimoji="1" lang="en-US" altLang="ja-JP" sz="1400" b="1" i="0" u="none" strike="noStrike" kern="0" cap="none" spc="0" normalizeH="0" baseline="0" noProof="0" dirty="0">
                <a:ln>
                  <a:noFill/>
                </a:ln>
                <a:solidFill>
                  <a:srgbClr val="000000"/>
                </a:solidFill>
                <a:effectLst/>
                <a:uLnTx/>
                <a:uFillTx/>
              </a:rPr>
            </a:br>
            <a:r>
              <a:rPr kumimoji="1" lang="ja-JP" altLang="en-US" sz="1400" b="1" i="0" u="none" strike="noStrike" kern="0" cap="none" spc="0" normalizeH="0" baseline="0" noProof="0" dirty="0">
                <a:ln>
                  <a:noFill/>
                </a:ln>
                <a:solidFill>
                  <a:srgbClr val="000000"/>
                </a:solidFill>
                <a:effectLst/>
                <a:uLnTx/>
                <a:uFillTx/>
              </a:rPr>
              <a:t>③現場管理職の取組 を３つセットで進めることが必須と考えています。</a:t>
            </a:r>
            <a:endParaRPr kumimoji="1" lang="en-US" altLang="ja-JP" sz="1400" b="1"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1"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i="0" u="none" strike="noStrike" kern="0" cap="none" spc="0" normalizeH="0" baseline="0" noProof="0" dirty="0">
                <a:ln>
                  <a:noFill/>
                </a:ln>
                <a:solidFill>
                  <a:srgbClr val="000000"/>
                </a:solidFill>
                <a:effectLst/>
                <a:uLnTx/>
                <a:uFillTx/>
              </a:rPr>
              <a:t>人事・</a:t>
            </a:r>
            <a:r>
              <a:rPr kumimoji="1" lang="en-US" altLang="ja-JP" sz="1400" b="1" i="0" u="none" strike="noStrike" kern="0" cap="none" spc="0" normalizeH="0" baseline="0" noProof="0" dirty="0">
                <a:ln>
                  <a:noFill/>
                </a:ln>
                <a:solidFill>
                  <a:srgbClr val="000000"/>
                </a:solidFill>
                <a:effectLst/>
                <a:uLnTx/>
                <a:uFillTx/>
              </a:rPr>
              <a:t>DEI</a:t>
            </a:r>
            <a:r>
              <a:rPr kumimoji="1" lang="ja-JP" altLang="en-US" sz="1400" b="1" i="0" u="none" strike="noStrike" kern="0" cap="none" spc="0" normalizeH="0" baseline="0" noProof="0" dirty="0">
                <a:ln>
                  <a:noFill/>
                </a:ln>
                <a:solidFill>
                  <a:srgbClr val="000000"/>
                </a:solidFill>
                <a:effectLst/>
                <a:uLnTx/>
                <a:uFillTx/>
              </a:rPr>
              <a:t>担当メンバーと、事業部メンバーで、ダイバーシティ・コンパスを活用しながら、自社のダイバーシティ経営を多様な視点から振り返り、取組の方向性を再定義するきっかけとして、各社でこのワークショップをご活用いただきたいと思います。</a:t>
            </a:r>
            <a:endParaRPr kumimoji="1" lang="en-US" altLang="ja-JP" sz="1400" b="1"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1" i="0" u="none" strike="noStrike" kern="0" cap="none" spc="0" normalizeH="0" baseline="0" noProof="0" dirty="0">
              <a:ln>
                <a:noFill/>
              </a:ln>
              <a:solidFill>
                <a:srgbClr val="000000"/>
              </a:solidFill>
              <a:effectLst/>
              <a:uLnTx/>
              <a:uFillTx/>
            </a:endParaRPr>
          </a:p>
        </p:txBody>
      </p:sp>
      <p:sp>
        <p:nvSpPr>
          <p:cNvPr id="11" name="正方形/長方形 10">
            <a:extLst>
              <a:ext uri="{FF2B5EF4-FFF2-40B4-BE49-F238E27FC236}">
                <a16:creationId xmlns:a16="http://schemas.microsoft.com/office/drawing/2014/main" id="{23A78B08-5611-93D7-8745-84CB4C30B6BA}"/>
              </a:ext>
            </a:extLst>
          </p:cNvPr>
          <p:cNvSpPr/>
          <p:nvPr/>
        </p:nvSpPr>
        <p:spPr>
          <a:xfrm>
            <a:off x="301340" y="4623998"/>
            <a:ext cx="1143730" cy="1189471"/>
          </a:xfrm>
          <a:prstGeom prst="rect">
            <a:avLst/>
          </a:prstGeom>
          <a:solidFill>
            <a:srgbClr val="F5501B">
              <a:lumMod val="40000"/>
              <a:lumOff val="60000"/>
            </a:srgbClr>
          </a:solidFill>
        </p:spPr>
        <p:txBody>
          <a:bodyPr wrap="square" lIns="91440" tIns="45720" rIns="91440" bIns="4572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FFFFFF"/>
                </a:solidFill>
                <a:effectLst/>
                <a:uLnTx/>
                <a:uFillTx/>
              </a:rPr>
              <a:t>ゴール</a:t>
            </a:r>
          </a:p>
        </p:txBody>
      </p:sp>
      <p:sp>
        <p:nvSpPr>
          <p:cNvPr id="12" name="テキスト ボックス 11">
            <a:extLst>
              <a:ext uri="{FF2B5EF4-FFF2-40B4-BE49-F238E27FC236}">
                <a16:creationId xmlns:a16="http://schemas.microsoft.com/office/drawing/2014/main" id="{128201C8-D987-AB1B-544F-AF320E366486}"/>
              </a:ext>
            </a:extLst>
          </p:cNvPr>
          <p:cNvSpPr txBox="1"/>
          <p:nvPr/>
        </p:nvSpPr>
        <p:spPr bwMode="auto">
          <a:xfrm>
            <a:off x="1445071" y="4770138"/>
            <a:ext cx="7194728" cy="738664"/>
          </a:xfrm>
          <a:prstGeom prst="rect">
            <a:avLst/>
          </a:prstGeom>
          <a:noFill/>
          <a:ln w="9525">
            <a:noFill/>
            <a:miter lim="800000"/>
            <a:headEnd/>
            <a:tailEnd/>
          </a:ln>
        </p:spPr>
        <p:txBody>
          <a:bodyPr wrap="square" rtlCol="0" anchor="ctr" anchorCtr="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1" i="0" u="none" strike="noStrike" kern="0" cap="none" spc="0" normalizeH="0" baseline="0" noProof="0" dirty="0">
                <a:ln>
                  <a:noFill/>
                </a:ln>
                <a:solidFill>
                  <a:srgbClr val="000000"/>
                </a:solidFill>
                <a:effectLst/>
                <a:uLnTx/>
                <a:uFillTx/>
              </a:rPr>
              <a:t>ご参加される皆様が、他者との対話を通じて、</a:t>
            </a:r>
            <a:br>
              <a:rPr kumimoji="1" lang="en-US" altLang="ja-JP" sz="1400" b="1" i="0" u="none" strike="noStrike" kern="0" cap="none" spc="0" normalizeH="0" baseline="0" noProof="0" dirty="0">
                <a:ln>
                  <a:noFill/>
                </a:ln>
                <a:solidFill>
                  <a:srgbClr val="000000"/>
                </a:solidFill>
                <a:effectLst/>
                <a:uLnTx/>
                <a:uFillTx/>
              </a:rPr>
            </a:br>
            <a:r>
              <a:rPr kumimoji="1" lang="ja-JP" altLang="en-US" sz="1400" b="1" i="0" u="none" strike="noStrike" kern="0" cap="none" spc="0" normalizeH="0" baseline="0" noProof="0" dirty="0">
                <a:ln>
                  <a:noFill/>
                </a:ln>
                <a:solidFill>
                  <a:srgbClr val="000000"/>
                </a:solidFill>
                <a:effectLst/>
                <a:uLnTx/>
                <a:uFillTx/>
              </a:rPr>
              <a:t>自社のダイバーシティ経営の取り組み方や課題を自分ごととして捉え、</a:t>
            </a:r>
            <a:br>
              <a:rPr kumimoji="1" lang="en-US" altLang="ja-JP" sz="1400" b="1" i="0" u="none" strike="noStrike" kern="0" cap="none" spc="0" normalizeH="0" baseline="0" noProof="0" dirty="0">
                <a:ln>
                  <a:noFill/>
                </a:ln>
                <a:solidFill>
                  <a:srgbClr val="000000"/>
                </a:solidFill>
                <a:effectLst/>
                <a:uLnTx/>
                <a:uFillTx/>
              </a:rPr>
            </a:br>
            <a:r>
              <a:rPr kumimoji="1" lang="ja-JP" altLang="en-US" sz="1400" b="1" i="0" u="none" strike="noStrike" kern="0" cap="none" spc="0" normalizeH="0" baseline="0" noProof="0" dirty="0">
                <a:ln>
                  <a:noFill/>
                </a:ln>
                <a:solidFill>
                  <a:srgbClr val="000000"/>
                </a:solidFill>
                <a:effectLst/>
                <a:uLnTx/>
                <a:uFillTx/>
              </a:rPr>
              <a:t>具体的なアクションにつなげることができている状態</a:t>
            </a:r>
          </a:p>
        </p:txBody>
      </p:sp>
      <p:sp>
        <p:nvSpPr>
          <p:cNvPr id="13" name="テキスト ボックス 12">
            <a:extLst>
              <a:ext uri="{FF2B5EF4-FFF2-40B4-BE49-F238E27FC236}">
                <a16:creationId xmlns:a16="http://schemas.microsoft.com/office/drawing/2014/main" id="{434C7789-63E8-59CF-B947-0D327247C238}"/>
              </a:ext>
            </a:extLst>
          </p:cNvPr>
          <p:cNvSpPr txBox="1"/>
          <p:nvPr/>
        </p:nvSpPr>
        <p:spPr bwMode="auto">
          <a:xfrm>
            <a:off x="72375" y="6082712"/>
            <a:ext cx="9071625" cy="523220"/>
          </a:xfrm>
          <a:prstGeom prst="rect">
            <a:avLst/>
          </a:prstGeom>
          <a:noFill/>
          <a:ln w="9525">
            <a:noFill/>
            <a:miter lim="800000"/>
            <a:headEnd/>
            <a:tailEnd/>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rgbClr val="000000"/>
                </a:solidFill>
                <a:effectLst/>
                <a:highlight>
                  <a:srgbClr val="D0E8DF"/>
                </a:highlight>
                <a:uLnTx/>
                <a:uFillTx/>
              </a:rPr>
              <a:t>※</a:t>
            </a:r>
            <a:r>
              <a:rPr kumimoji="1" lang="ja-JP" altLang="en-US" sz="1400" b="1" i="0" u="none" strike="noStrike" kern="0" cap="none" spc="0" normalizeH="0" baseline="0" noProof="0" dirty="0">
                <a:ln>
                  <a:noFill/>
                </a:ln>
                <a:solidFill>
                  <a:srgbClr val="000000"/>
                </a:solidFill>
                <a:effectLst/>
                <a:highlight>
                  <a:srgbClr val="D0E8DF"/>
                </a:highlight>
                <a:uLnTx/>
                <a:uFillTx/>
              </a:rPr>
              <a:t>関連資料中、「</a:t>
            </a:r>
            <a:r>
              <a:rPr kumimoji="1" lang="en-US" altLang="ja-JP" sz="1400" b="1" i="0" u="none" strike="noStrike" kern="0" cap="none" spc="0" normalizeH="0" baseline="0" noProof="0" dirty="0">
                <a:ln>
                  <a:noFill/>
                </a:ln>
                <a:solidFill>
                  <a:srgbClr val="000000"/>
                </a:solidFill>
                <a:effectLst/>
                <a:highlight>
                  <a:srgbClr val="D0E8DF"/>
                </a:highlight>
                <a:uLnTx/>
                <a:uFillTx/>
              </a:rPr>
              <a:t>DEI</a:t>
            </a:r>
            <a:r>
              <a:rPr kumimoji="1" lang="ja-JP" altLang="en-US" sz="1400" b="1" i="0" u="none" strike="noStrike" kern="0" cap="none" spc="0" normalizeH="0" baseline="0" noProof="0" dirty="0">
                <a:ln>
                  <a:noFill/>
                </a:ln>
                <a:solidFill>
                  <a:srgbClr val="000000"/>
                </a:solidFill>
                <a:effectLst/>
                <a:highlight>
                  <a:srgbClr val="D0E8DF"/>
                </a:highlight>
                <a:uLnTx/>
                <a:uFillTx/>
              </a:rPr>
              <a:t>」「人事部」「事業部」等の文言がございますが、</a:t>
            </a:r>
            <a:br>
              <a:rPr kumimoji="1" lang="en-US" altLang="ja-JP" sz="1400" b="1" i="0" u="none" strike="noStrike" kern="0" cap="none" spc="0" normalizeH="0" baseline="0" noProof="0" dirty="0">
                <a:ln>
                  <a:noFill/>
                </a:ln>
                <a:solidFill>
                  <a:srgbClr val="000000"/>
                </a:solidFill>
                <a:effectLst/>
                <a:highlight>
                  <a:srgbClr val="D0E8DF"/>
                </a:highlight>
                <a:uLnTx/>
                <a:uFillTx/>
              </a:rPr>
            </a:br>
            <a:r>
              <a:rPr kumimoji="1" lang="ja-JP" altLang="en-US" sz="1400" b="1" i="0" u="none" strike="noStrike" kern="0" cap="none" spc="0" normalizeH="0" baseline="0" noProof="0" dirty="0">
                <a:ln>
                  <a:noFill/>
                </a:ln>
                <a:solidFill>
                  <a:srgbClr val="000000"/>
                </a:solidFill>
                <a:effectLst/>
                <a:highlight>
                  <a:srgbClr val="D0E8DF"/>
                </a:highlight>
                <a:uLnTx/>
                <a:uFillTx/>
              </a:rPr>
              <a:t>　貴社の状況や部門編成に応じて自由に文言をご変更いただいて問題ございません。</a:t>
            </a:r>
            <a:endParaRPr kumimoji="1" lang="en-US" altLang="ja-JP" sz="1400" b="1" i="0" u="none" strike="noStrike" kern="0" cap="none" spc="0" normalizeH="0" baseline="0" noProof="0" dirty="0">
              <a:ln>
                <a:noFill/>
              </a:ln>
              <a:solidFill>
                <a:srgbClr val="000000"/>
              </a:solidFill>
              <a:effectLst/>
              <a:highlight>
                <a:srgbClr val="D0E8DF"/>
              </a:highlight>
              <a:uLnTx/>
              <a:uFillTx/>
            </a:endParaRPr>
          </a:p>
        </p:txBody>
      </p:sp>
      <p:sp>
        <p:nvSpPr>
          <p:cNvPr id="3" name="テキスト ボックス 2">
            <a:extLst>
              <a:ext uri="{FF2B5EF4-FFF2-40B4-BE49-F238E27FC236}">
                <a16:creationId xmlns:a16="http://schemas.microsoft.com/office/drawing/2014/main" id="{E41029BB-5D7F-454F-5FC3-39F1163EE070}"/>
              </a:ext>
            </a:extLst>
          </p:cNvPr>
          <p:cNvSpPr txBox="1"/>
          <p:nvPr/>
        </p:nvSpPr>
        <p:spPr>
          <a:xfrm>
            <a:off x="468313" y="6578739"/>
            <a:ext cx="8728489" cy="279261"/>
          </a:xfrm>
          <a:prstGeom prst="rect">
            <a:avLst/>
          </a:prstGeom>
          <a:noFill/>
        </p:spPr>
        <p:txBody>
          <a:bodyPr wrap="square">
            <a:spAutoFit/>
          </a:bodyPr>
          <a:lstStyle/>
          <a:p>
            <a:pPr>
              <a:lnSpc>
                <a:spcPts val="1680"/>
              </a:lnSpc>
              <a:spcBef>
                <a:spcPts val="300"/>
              </a:spcBef>
              <a:spcAft>
                <a:spcPts val="300"/>
              </a:spcAft>
            </a:pPr>
            <a:r>
              <a:rPr kumimoji="1" lang="en-US" altLang="ja-JP" sz="1200" dirty="0">
                <a:latin typeface="+mj-ea"/>
                <a:ea typeface="+mj-ea"/>
              </a:rPr>
              <a:t>※</a:t>
            </a:r>
            <a:r>
              <a:rPr kumimoji="1" lang="ja-JP" altLang="en-US" sz="1200" dirty="0">
                <a:latin typeface="+mj-ea"/>
                <a:ea typeface="+mj-ea"/>
              </a:rPr>
              <a:t>ワークショップでは、経済産業省が作成した</a:t>
            </a:r>
            <a:r>
              <a:rPr kumimoji="1" lang="ja-JP" altLang="en-US" sz="1200" dirty="0">
                <a:latin typeface="+mj-ea"/>
                <a:ea typeface="+mj-ea"/>
                <a:hlinkClick r:id="rId3"/>
              </a:rPr>
              <a:t>ダイバーシティ・コンパス</a:t>
            </a:r>
            <a:r>
              <a:rPr kumimoji="1" lang="ja-JP" altLang="en-US" sz="1200" dirty="0">
                <a:latin typeface="+mj-ea"/>
                <a:ea typeface="+mj-ea"/>
              </a:rPr>
              <a:t>というツールを用いて対話を行います。　　　　　　　　　　　　　　　　　　　　</a:t>
            </a:r>
            <a:endParaRPr kumimoji="1" lang="en-US" altLang="ja-JP" sz="1100" baseline="30000" dirty="0">
              <a:latin typeface="+mj-ea"/>
              <a:ea typeface="+mj-ea"/>
            </a:endParaRPr>
          </a:p>
        </p:txBody>
      </p:sp>
      <p:sp>
        <p:nvSpPr>
          <p:cNvPr id="4" name="スライド番号プレースホルダー 3">
            <a:extLst>
              <a:ext uri="{FF2B5EF4-FFF2-40B4-BE49-F238E27FC236}">
                <a16:creationId xmlns:a16="http://schemas.microsoft.com/office/drawing/2014/main" id="{FC686EBE-5599-1814-4CC1-DF2BCDB12764}"/>
              </a:ext>
            </a:extLst>
          </p:cNvPr>
          <p:cNvSpPr>
            <a:spLocks noGrp="1"/>
          </p:cNvSpPr>
          <p:nvPr>
            <p:ph type="sldNum" sz="quarter" idx="12"/>
          </p:nvPr>
        </p:nvSpPr>
        <p:spPr/>
        <p:txBody>
          <a:bodyPr/>
          <a:lstStyle/>
          <a:p>
            <a:fld id="{02E45039-E5C2-423C-A0A7-3C781C43C11A}" type="slidenum">
              <a:rPr kumimoji="1" lang="ja-JP" altLang="en-US" smtClean="0"/>
              <a:t>2</a:t>
            </a:fld>
            <a:endParaRPr kumimoji="1" lang="ja-JP" altLang="en-US"/>
          </a:p>
        </p:txBody>
      </p:sp>
    </p:spTree>
    <p:extLst>
      <p:ext uri="{BB962C8B-B14F-4D97-AF65-F5344CB8AC3E}">
        <p14:creationId xmlns:p14="http://schemas.microsoft.com/office/powerpoint/2010/main" val="31587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BCAFEB3-4120-58C0-DF2D-4B9194BF3F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0328"/>
            <a:ext cx="9144000" cy="6477343"/>
          </a:xfrm>
          <a:prstGeom prst="rect">
            <a:avLst/>
          </a:prstGeom>
        </p:spPr>
      </p:pic>
    </p:spTree>
    <p:extLst>
      <p:ext uri="{BB962C8B-B14F-4D97-AF65-F5344CB8AC3E}">
        <p14:creationId xmlns:p14="http://schemas.microsoft.com/office/powerpoint/2010/main" val="24676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9753999-3749-258D-DA2D-B71AA613B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4946"/>
            <a:ext cx="9144000" cy="6468108"/>
          </a:xfrm>
          <a:prstGeom prst="rect">
            <a:avLst/>
          </a:prstGeom>
        </p:spPr>
      </p:pic>
    </p:spTree>
    <p:extLst>
      <p:ext uri="{BB962C8B-B14F-4D97-AF65-F5344CB8AC3E}">
        <p14:creationId xmlns:p14="http://schemas.microsoft.com/office/powerpoint/2010/main" val="308525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F1C42E7-BEB2-9C09-B72B-C15797B2D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6738"/>
            <a:ext cx="9144000" cy="6484524"/>
          </a:xfrm>
          <a:prstGeom prst="rect">
            <a:avLst/>
          </a:prstGeom>
        </p:spPr>
      </p:pic>
    </p:spTree>
    <p:extLst>
      <p:ext uri="{BB962C8B-B14F-4D97-AF65-F5344CB8AC3E}">
        <p14:creationId xmlns:p14="http://schemas.microsoft.com/office/powerpoint/2010/main" val="229258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1AA8CB-378C-80BE-AAD0-AE7593512E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2548"/>
            <a:ext cx="9144000" cy="6472903"/>
          </a:xfrm>
          <a:prstGeom prst="rect">
            <a:avLst/>
          </a:prstGeom>
        </p:spPr>
      </p:pic>
    </p:spTree>
    <p:extLst>
      <p:ext uri="{BB962C8B-B14F-4D97-AF65-F5344CB8AC3E}">
        <p14:creationId xmlns:p14="http://schemas.microsoft.com/office/powerpoint/2010/main" val="3192599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FBFD8C3-2202-67A3-FD27-3FB983F912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2548"/>
            <a:ext cx="9144000" cy="6472903"/>
          </a:xfrm>
          <a:prstGeom prst="rect">
            <a:avLst/>
          </a:prstGeom>
        </p:spPr>
      </p:pic>
    </p:spTree>
    <p:extLst>
      <p:ext uri="{BB962C8B-B14F-4D97-AF65-F5344CB8AC3E}">
        <p14:creationId xmlns:p14="http://schemas.microsoft.com/office/powerpoint/2010/main" val="4212585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A5B7543-1DD7-B7F8-8DF3-14287B6C7D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225"/>
            <a:ext cx="9144000" cy="6455549"/>
          </a:xfrm>
          <a:prstGeom prst="rect">
            <a:avLst/>
          </a:prstGeom>
        </p:spPr>
      </p:pic>
    </p:spTree>
    <p:extLst>
      <p:ext uri="{BB962C8B-B14F-4D97-AF65-F5344CB8AC3E}">
        <p14:creationId xmlns:p14="http://schemas.microsoft.com/office/powerpoint/2010/main" val="1506472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ワークショップ進行タイムライン （</a:t>
            </a:r>
            <a:r>
              <a:rPr kumimoji="1" lang="en-US" altLang="ja-JP" sz="2000" b="1" i="0" u="none" strike="noStrike" kern="1200" cap="none" spc="277" normalizeH="0" baseline="0" noProof="0" dirty="0">
                <a:ln>
                  <a:noFill/>
                </a:ln>
                <a:solidFill>
                  <a:srgbClr val="000000"/>
                </a:solidFill>
                <a:effectLst/>
                <a:uLnTx/>
                <a:uFillTx/>
                <a:latin typeface="游ゴシック"/>
                <a:ea typeface="游ゴシック"/>
                <a:cs typeface="+mj-cs"/>
              </a:rPr>
              <a:t>1/6</a:t>
            </a:r>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a:t>
            </a:r>
            <a:endParaRPr lang="ja-JP" altLang="en-US" sz="3200" dirty="0"/>
          </a:p>
        </p:txBody>
      </p:sp>
      <p:sp>
        <p:nvSpPr>
          <p:cNvPr id="17" name="正方形/長方形 16">
            <a:extLst>
              <a:ext uri="{FF2B5EF4-FFF2-40B4-BE49-F238E27FC236}">
                <a16:creationId xmlns:a16="http://schemas.microsoft.com/office/drawing/2014/main" id="{6CF6B436-77CA-7B9F-42AC-81C17DF06018}"/>
              </a:ext>
            </a:extLst>
          </p:cNvPr>
          <p:cNvSpPr/>
          <p:nvPr/>
        </p:nvSpPr>
        <p:spPr>
          <a:xfrm>
            <a:off x="1897030" y="953349"/>
            <a:ext cx="6996878" cy="832654"/>
          </a:xfrm>
          <a:prstGeom prst="rect">
            <a:avLst/>
          </a:prstGeom>
          <a:solidFill>
            <a:srgbClr val="D0E8DF"/>
          </a:solidFill>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①人事・ダイバーシティご担当者に本ワークショップについての説明資料（本資料）を読んでいただく。</a:t>
            </a:r>
            <a:br>
              <a:rPr kumimoji="1" lang="en-US" altLang="ja-JP" sz="1015" b="0" i="0" u="none" strike="noStrike" kern="0" cap="none" spc="0" normalizeH="0" baseline="0" noProof="0" dirty="0">
                <a:ln>
                  <a:noFill/>
                </a:ln>
                <a:solidFill>
                  <a:srgbClr val="000000"/>
                </a:solidFill>
                <a:effectLst/>
                <a:uLnTx/>
                <a:uFillTx/>
              </a:rPr>
            </a:br>
            <a:r>
              <a:rPr kumimoji="1" lang="ja-JP" altLang="en-US" sz="1015" b="0" i="0" u="none" strike="noStrike" kern="0" cap="none" spc="0" normalizeH="0" baseline="0" noProof="0" dirty="0">
                <a:ln>
                  <a:noFill/>
                </a:ln>
                <a:solidFill>
                  <a:srgbClr val="000000"/>
                </a:solidFill>
                <a:effectLst/>
                <a:uLnTx/>
                <a:uFillTx/>
              </a:rPr>
              <a:t>②参加メンバーに「事前課題シート」に取り組んでもらう。</a:t>
            </a:r>
            <a:br>
              <a:rPr kumimoji="1" lang="en-US" altLang="ja-JP" sz="1015" b="0" i="0" u="none" strike="noStrike" kern="0" cap="none" spc="0" normalizeH="0" baseline="0" noProof="0" dirty="0">
                <a:ln>
                  <a:noFill/>
                </a:ln>
                <a:solidFill>
                  <a:srgbClr val="000000"/>
                </a:solidFill>
                <a:effectLst/>
                <a:uLnTx/>
                <a:uFillTx/>
              </a:rPr>
            </a:br>
            <a:r>
              <a:rPr kumimoji="1" lang="ja-JP" altLang="en-US" sz="1015" b="0" i="0" u="none" strike="noStrike" kern="0" cap="none" spc="0" normalizeH="0" baseline="0" noProof="0" dirty="0">
                <a:ln>
                  <a:noFill/>
                </a:ln>
                <a:solidFill>
                  <a:srgbClr val="000000"/>
                </a:solidFill>
                <a:effectLst/>
                <a:uLnTx/>
                <a:uFillTx/>
              </a:rPr>
              <a:t>　</a:t>
            </a:r>
            <a:r>
              <a:rPr kumimoji="1" lang="en-US" altLang="ja-JP" sz="1015" b="0" i="0" u="none" strike="noStrike" kern="0" cap="none" spc="0" normalizeH="0" baseline="0" noProof="0" dirty="0">
                <a:ln>
                  <a:noFill/>
                </a:ln>
                <a:solidFill>
                  <a:srgbClr val="000000"/>
                </a:solidFill>
                <a:effectLst/>
                <a:uLnTx/>
                <a:uFillTx/>
              </a:rPr>
              <a:t>※</a:t>
            </a:r>
            <a:r>
              <a:rPr kumimoji="1" lang="ja-JP" altLang="en-US" sz="1015" b="0" i="0" u="none" strike="noStrike" kern="0" cap="none" spc="0" normalizeH="0" baseline="0" noProof="0" dirty="0">
                <a:ln>
                  <a:noFill/>
                </a:ln>
                <a:solidFill>
                  <a:srgbClr val="000000"/>
                </a:solidFill>
                <a:effectLst/>
                <a:uLnTx/>
                <a:uFillTx/>
              </a:rPr>
              <a:t>事業部と人事部でシートが異なるのでご注意ください。</a:t>
            </a:r>
            <a:br>
              <a:rPr kumimoji="1" lang="en-US" altLang="ja-JP" sz="1015" b="0" i="0" u="none" strike="noStrike" kern="0" cap="none" spc="0" normalizeH="0" baseline="0" noProof="0" dirty="0">
                <a:ln>
                  <a:noFill/>
                </a:ln>
                <a:solidFill>
                  <a:srgbClr val="000000"/>
                </a:solidFill>
                <a:effectLst/>
                <a:uLnTx/>
                <a:uFillTx/>
              </a:rPr>
            </a:br>
            <a:r>
              <a:rPr kumimoji="1" lang="ja-JP" altLang="en-US" sz="1015" b="0" i="0" u="none" strike="noStrike" kern="0" cap="none" spc="0" normalizeH="0" baseline="0" noProof="0" dirty="0">
                <a:ln>
                  <a:noFill/>
                </a:ln>
                <a:solidFill>
                  <a:srgbClr val="000000"/>
                </a:solidFill>
                <a:effectLst/>
                <a:uLnTx/>
                <a:uFillTx/>
              </a:rPr>
              <a:t>　アイスブレイクセッションで使う「わたしの</a:t>
            </a:r>
            <a:r>
              <a:rPr kumimoji="1" lang="en-US" altLang="ja-JP" sz="1015" b="0" i="0" u="none" strike="noStrike" kern="0" cap="none" spc="0" normalizeH="0" baseline="0" noProof="0" dirty="0">
                <a:ln>
                  <a:noFill/>
                </a:ln>
                <a:solidFill>
                  <a:srgbClr val="000000"/>
                </a:solidFill>
                <a:effectLst/>
                <a:uLnTx/>
                <a:uFillTx/>
              </a:rPr>
              <a:t>WILL</a:t>
            </a:r>
            <a:r>
              <a:rPr kumimoji="1" lang="ja-JP" altLang="en-US" sz="1015" b="0" i="0" u="none" strike="noStrike" kern="0" cap="none" spc="0" normalizeH="0" baseline="0" noProof="0" dirty="0">
                <a:ln>
                  <a:noFill/>
                </a:ln>
                <a:solidFill>
                  <a:srgbClr val="000000"/>
                </a:solidFill>
                <a:effectLst/>
                <a:uLnTx/>
                <a:uFillTx/>
              </a:rPr>
              <a:t>シート」を記載してもらう。</a:t>
            </a:r>
            <a:endParaRPr kumimoji="1" lang="en-US" altLang="ja-JP" sz="1015"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③「事前課題シート」 「わたしの</a:t>
            </a:r>
            <a:r>
              <a:rPr kumimoji="1" lang="en-US" altLang="ja-JP" sz="1015" b="0" i="0" u="none" strike="noStrike" kern="0" cap="none" spc="0" normalizeH="0" baseline="0" noProof="0" dirty="0">
                <a:ln>
                  <a:noFill/>
                </a:ln>
                <a:solidFill>
                  <a:srgbClr val="000000"/>
                </a:solidFill>
                <a:effectLst/>
                <a:uLnTx/>
                <a:uFillTx/>
              </a:rPr>
              <a:t>WILL</a:t>
            </a:r>
            <a:r>
              <a:rPr kumimoji="1" lang="ja-JP" altLang="en-US" sz="1015" b="0" i="0" u="none" strike="noStrike" kern="0" cap="none" spc="0" normalizeH="0" baseline="0" noProof="0" dirty="0">
                <a:ln>
                  <a:noFill/>
                </a:ln>
                <a:solidFill>
                  <a:srgbClr val="000000"/>
                </a:solidFill>
                <a:effectLst/>
                <a:uLnTx/>
                <a:uFillTx/>
              </a:rPr>
              <a:t>シート」については当日参加の皆様に持参いただく。</a:t>
            </a:r>
            <a:endParaRPr kumimoji="1" lang="en-US" altLang="ja-JP" sz="1015" b="0" i="0" u="none" strike="noStrike" kern="0" cap="none" spc="0" normalizeH="0" baseline="0" noProof="0" dirty="0">
              <a:ln>
                <a:noFill/>
              </a:ln>
              <a:solidFill>
                <a:srgbClr val="000000"/>
              </a:solidFill>
              <a:effectLst/>
              <a:uLnTx/>
              <a:uFillTx/>
            </a:endParaRPr>
          </a:p>
        </p:txBody>
      </p:sp>
      <p:sp>
        <p:nvSpPr>
          <p:cNvPr id="18" name="正方形/長方形 17">
            <a:extLst>
              <a:ext uri="{FF2B5EF4-FFF2-40B4-BE49-F238E27FC236}">
                <a16:creationId xmlns:a16="http://schemas.microsoft.com/office/drawing/2014/main" id="{D248AC78-A27E-C773-71AD-41A8F39F8926}"/>
              </a:ext>
            </a:extLst>
          </p:cNvPr>
          <p:cNvSpPr/>
          <p:nvPr/>
        </p:nvSpPr>
        <p:spPr>
          <a:xfrm>
            <a:off x="393257" y="953349"/>
            <a:ext cx="1443819" cy="841012"/>
          </a:xfrm>
          <a:prstGeom prst="rect">
            <a:avLst/>
          </a:prstGeom>
          <a:solidFill>
            <a:srgbClr val="FFFFFF">
              <a:lumMod val="75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FFFFFF"/>
                </a:solidFill>
                <a:effectLst/>
                <a:uLnTx/>
                <a:uFillTx/>
              </a:rPr>
              <a:t>当日までの</a:t>
            </a:r>
            <a:endParaRPr kumimoji="1" lang="en-US" altLang="ja-JP" sz="1292"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FFFFFF"/>
                </a:solidFill>
                <a:effectLst/>
                <a:uLnTx/>
                <a:uFillTx/>
              </a:rPr>
              <a:t>事前準備</a:t>
            </a:r>
          </a:p>
        </p:txBody>
      </p:sp>
      <p:sp>
        <p:nvSpPr>
          <p:cNvPr id="19" name="矢印: 五方向 18">
            <a:extLst>
              <a:ext uri="{FF2B5EF4-FFF2-40B4-BE49-F238E27FC236}">
                <a16:creationId xmlns:a16="http://schemas.microsoft.com/office/drawing/2014/main" id="{E5BBDD33-8F07-6EA5-E822-598C2304D740}"/>
              </a:ext>
            </a:extLst>
          </p:cNvPr>
          <p:cNvSpPr/>
          <p:nvPr/>
        </p:nvSpPr>
        <p:spPr>
          <a:xfrm>
            <a:off x="397942" y="1921402"/>
            <a:ext cx="8495965" cy="702856"/>
          </a:xfrm>
          <a:prstGeom prst="homePlate">
            <a:avLst/>
          </a:prstGeom>
          <a:solidFill>
            <a:srgbClr val="F5501B">
              <a:lumMod val="40000"/>
              <a:lumOff val="60000"/>
            </a:srgbClr>
          </a:solidFill>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000000"/>
                </a:solidFill>
                <a:effectLst/>
                <a:uLnTx/>
                <a:uFillTx/>
              </a:rPr>
              <a:t>概要説明・アイスブレイクセッション（</a:t>
            </a:r>
            <a:r>
              <a:rPr kumimoji="1" lang="en-US" altLang="ja-JP" sz="1292" b="1" i="0" u="none" strike="noStrike" kern="0" cap="none" spc="0" normalizeH="0" baseline="0" noProof="0" dirty="0">
                <a:ln>
                  <a:noFill/>
                </a:ln>
                <a:solidFill>
                  <a:srgbClr val="000000"/>
                </a:solidFill>
                <a:effectLst/>
                <a:uLnTx/>
                <a:uFillTx/>
              </a:rPr>
              <a:t>20</a:t>
            </a:r>
            <a:r>
              <a:rPr kumimoji="1" lang="ja-JP" altLang="en-US" sz="1292" b="1" i="0" u="none" strike="noStrike" kern="0" cap="none" spc="0" normalizeH="0" baseline="0" noProof="0" dirty="0">
                <a:ln>
                  <a:noFill/>
                </a:ln>
                <a:solidFill>
                  <a:srgbClr val="000000"/>
                </a:solidFill>
                <a:effectLst/>
                <a:uLnTx/>
                <a:uFillTx/>
              </a:rPr>
              <a:t>分</a:t>
            </a:r>
            <a:r>
              <a:rPr kumimoji="1" lang="en-US" altLang="ja-JP" sz="1292" b="1" i="0" u="none" strike="noStrike" kern="0" cap="none" spc="0" normalizeH="0" baseline="0" noProof="0" dirty="0">
                <a:ln>
                  <a:noFill/>
                </a:ln>
                <a:solidFill>
                  <a:srgbClr val="000000"/>
                </a:solidFill>
                <a:effectLst/>
                <a:uLnTx/>
                <a:uFillTx/>
              </a:rPr>
              <a:t>)</a:t>
            </a:r>
            <a:r>
              <a:rPr kumimoji="1" lang="ja-JP" altLang="en-US" sz="1292" b="1" i="0" u="none" strike="noStrike" kern="0" cap="none" spc="0" normalizeH="0" baseline="0" noProof="0" dirty="0">
                <a:ln>
                  <a:noFill/>
                </a:ln>
                <a:effectLst/>
                <a:uLnTx/>
                <a:uFillTx/>
              </a:rPr>
              <a:t>　</a:t>
            </a:r>
            <a:r>
              <a:rPr kumimoji="1" lang="en-US" altLang="ja-JP" sz="1000" i="0" u="none" strike="noStrike" kern="0" cap="none" spc="0" normalizeH="0" baseline="0" noProof="0" dirty="0">
                <a:ln>
                  <a:noFill/>
                </a:ln>
                <a:effectLst/>
                <a:uLnTx/>
                <a:uFillTx/>
              </a:rPr>
              <a:t>※</a:t>
            </a:r>
            <a:r>
              <a:rPr kumimoji="1" lang="ja-JP" altLang="en-US" sz="1000" b="1" i="0" u="none" strike="noStrike" kern="0" cap="none" spc="0" normalizeH="0" baseline="0" noProof="0" dirty="0">
                <a:ln>
                  <a:noFill/>
                </a:ln>
                <a:solidFill>
                  <a:schemeClr val="bg1"/>
                </a:solidFill>
                <a:effectLst/>
                <a:highlight>
                  <a:srgbClr val="000080"/>
                </a:highlight>
                <a:uLnTx/>
                <a:uFillTx/>
              </a:rPr>
              <a:t>「</a:t>
            </a:r>
            <a:r>
              <a:rPr kumimoji="1" lang="en-US" altLang="ja-JP" sz="1000" b="1" kern="0" dirty="0">
                <a:solidFill>
                  <a:schemeClr val="bg1"/>
                </a:solidFill>
                <a:highlight>
                  <a:srgbClr val="000080"/>
                </a:highlight>
              </a:rPr>
              <a:t>A</a:t>
            </a:r>
            <a:r>
              <a:rPr kumimoji="1" lang="en-US" altLang="ja-JP" sz="1000" b="1" i="0" u="none" strike="noStrike" kern="0" cap="none" spc="0" normalizeH="0" baseline="0" noProof="0" dirty="0">
                <a:ln>
                  <a:noFill/>
                </a:ln>
                <a:solidFill>
                  <a:schemeClr val="bg1"/>
                </a:solidFill>
                <a:effectLst/>
                <a:highlight>
                  <a:srgbClr val="000080"/>
                </a:highlight>
                <a:uLnTx/>
                <a:uFillTx/>
              </a:rPr>
              <a:t>:DEI</a:t>
            </a:r>
            <a:r>
              <a:rPr kumimoji="1" lang="ja-JP" altLang="en-US" sz="1000" b="1" i="0" u="none" strike="noStrike" kern="0" cap="none" spc="0" normalizeH="0" baseline="0" noProof="0" dirty="0">
                <a:ln>
                  <a:noFill/>
                </a:ln>
                <a:solidFill>
                  <a:schemeClr val="bg1"/>
                </a:solidFill>
                <a:effectLst/>
                <a:highlight>
                  <a:srgbClr val="000080"/>
                </a:highlight>
                <a:uLnTx/>
                <a:uFillTx/>
              </a:rPr>
              <a:t>講義あり</a:t>
            </a:r>
            <a:r>
              <a:rPr kumimoji="1" lang="en-US" altLang="ja-JP" sz="1000" b="1" i="0" u="none" strike="noStrike" kern="0" cap="none" spc="0" normalizeH="0" baseline="0" noProof="0" dirty="0">
                <a:ln>
                  <a:noFill/>
                </a:ln>
                <a:solidFill>
                  <a:schemeClr val="bg1"/>
                </a:solidFill>
                <a:effectLst/>
                <a:highlight>
                  <a:srgbClr val="000080"/>
                </a:highlight>
                <a:uLnTx/>
                <a:uFillTx/>
              </a:rPr>
              <a:t>Ver.</a:t>
            </a:r>
            <a:r>
              <a:rPr kumimoji="1" lang="ja-JP" altLang="en-US" sz="1000" b="1" i="0" u="none" strike="noStrike" kern="0" cap="none" spc="0" normalizeH="0" baseline="0" noProof="0" dirty="0">
                <a:ln>
                  <a:noFill/>
                </a:ln>
                <a:solidFill>
                  <a:schemeClr val="bg1"/>
                </a:solidFill>
                <a:effectLst/>
                <a:highlight>
                  <a:srgbClr val="000080"/>
                </a:highlight>
                <a:uLnTx/>
                <a:uFillTx/>
              </a:rPr>
              <a:t>」</a:t>
            </a:r>
            <a:r>
              <a:rPr kumimoji="1" lang="ja-JP" altLang="en-US" sz="1000" i="0" u="none" strike="noStrike" kern="0" cap="none" spc="0" normalizeH="0" baseline="0" noProof="0" dirty="0">
                <a:ln>
                  <a:noFill/>
                </a:ln>
                <a:solidFill>
                  <a:srgbClr val="002060"/>
                </a:solidFill>
                <a:effectLst/>
                <a:uLnTx/>
                <a:uFillTx/>
              </a:rPr>
              <a:t>の場合は（</a:t>
            </a:r>
            <a:r>
              <a:rPr kumimoji="1" lang="en-US" altLang="ja-JP" sz="1000" i="0" u="none" strike="noStrike" kern="0" cap="none" spc="0" normalizeH="0" baseline="0" noProof="0" dirty="0">
                <a:ln>
                  <a:noFill/>
                </a:ln>
                <a:solidFill>
                  <a:srgbClr val="002060"/>
                </a:solidFill>
                <a:effectLst/>
                <a:uLnTx/>
                <a:uFillTx/>
              </a:rPr>
              <a:t>40</a:t>
            </a:r>
            <a:r>
              <a:rPr kumimoji="1" lang="ja-JP" altLang="en-US" sz="1000" i="0" u="none" strike="noStrike" kern="0" cap="none" spc="0" normalizeH="0" baseline="0" noProof="0" dirty="0">
                <a:ln>
                  <a:noFill/>
                </a:ln>
                <a:solidFill>
                  <a:srgbClr val="002060"/>
                </a:solidFill>
                <a:effectLst/>
                <a:uLnTx/>
                <a:uFillTx/>
              </a:rPr>
              <a:t>分）</a:t>
            </a:r>
            <a:endParaRPr kumimoji="1" lang="ja-JP" altLang="en-US" sz="1200" i="0" u="none" strike="noStrike" kern="0" cap="none" spc="0" normalizeH="0" baseline="0" noProof="0" dirty="0">
              <a:ln>
                <a:noFill/>
              </a:ln>
              <a:solidFill>
                <a:srgbClr val="00206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015" b="0" i="0" u="none" strike="noStrike" kern="0" cap="none" spc="0" normalizeH="0" baseline="0" noProof="0" dirty="0">
                <a:ln>
                  <a:noFill/>
                </a:ln>
                <a:solidFill>
                  <a:srgbClr val="000000"/>
                </a:solidFill>
                <a:effectLst/>
                <a:uLnTx/>
                <a:uFillTx/>
              </a:rPr>
              <a:t>※</a:t>
            </a:r>
            <a:r>
              <a:rPr kumimoji="1" lang="ja-JP" altLang="en-US" sz="1015" b="0" i="0" u="none" strike="noStrike" kern="0" cap="none" spc="0" normalizeH="0" baseline="0" noProof="0" dirty="0">
                <a:ln>
                  <a:noFill/>
                </a:ln>
                <a:solidFill>
                  <a:srgbClr val="000000"/>
                </a:solidFill>
                <a:effectLst/>
                <a:uLnTx/>
                <a:uFillTx/>
              </a:rPr>
              <a:t>アイスブレイクは各グループで実施</a:t>
            </a:r>
            <a:endParaRPr kumimoji="1" lang="en-US" altLang="ja-JP" sz="1015" b="0" i="0" u="none" strike="noStrike" kern="0" cap="none" spc="0" normalizeH="0" baseline="0" noProof="0" dirty="0">
              <a:ln>
                <a:noFill/>
              </a:ln>
              <a:solidFill>
                <a:srgbClr val="000000"/>
              </a:solidFill>
              <a:effectLst/>
              <a:uLnTx/>
              <a:uFillTx/>
            </a:endParaRPr>
          </a:p>
        </p:txBody>
      </p:sp>
      <p:sp>
        <p:nvSpPr>
          <p:cNvPr id="32" name="正方形/長方形 31">
            <a:extLst>
              <a:ext uri="{FF2B5EF4-FFF2-40B4-BE49-F238E27FC236}">
                <a16:creationId xmlns:a16="http://schemas.microsoft.com/office/drawing/2014/main" id="{ED21FE0C-09E0-A2FD-FC56-432013746810}"/>
              </a:ext>
            </a:extLst>
          </p:cNvPr>
          <p:cNvSpPr/>
          <p:nvPr/>
        </p:nvSpPr>
        <p:spPr>
          <a:xfrm>
            <a:off x="397591" y="2679082"/>
            <a:ext cx="8495965" cy="1018228"/>
          </a:xfrm>
          <a:prstGeom prst="rect">
            <a:avLst/>
          </a:prstGeom>
          <a:solidFill>
            <a:srgbClr val="FFFFFF">
              <a:lumMod val="95000"/>
            </a:srgbClr>
          </a:solidFill>
        </p:spPr>
        <p:txBody>
          <a:bodyPr wrap="square" rtlCol="0" anchor="t"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1" i="0" u="none" strike="noStrike" kern="0" cap="none" spc="0" normalizeH="0" baseline="0" noProof="0" dirty="0">
                <a:ln>
                  <a:noFill/>
                </a:ln>
                <a:solidFill>
                  <a:srgbClr val="000000"/>
                </a:solidFill>
                <a:effectLst/>
                <a:uLnTx/>
                <a:uFillTx/>
              </a:rPr>
              <a:t>【</a:t>
            </a:r>
            <a:r>
              <a:rPr kumimoji="1" lang="ja-JP" altLang="en-US" sz="1108" b="1" i="0" u="none" strike="noStrike" kern="0" cap="none" spc="0" normalizeH="0" baseline="0" noProof="0" dirty="0">
                <a:ln>
                  <a:noFill/>
                </a:ln>
                <a:solidFill>
                  <a:srgbClr val="000000"/>
                </a:solidFill>
                <a:effectLst/>
                <a:uLnTx/>
                <a:uFillTx/>
              </a:rPr>
              <a:t>概要説明</a:t>
            </a:r>
            <a:r>
              <a:rPr kumimoji="1" lang="en-US" altLang="ja-JP" sz="1108" b="1" i="0" u="none" strike="noStrike" kern="0" cap="none" spc="0" normalizeH="0" baseline="0" noProof="0" dirty="0">
                <a:ln>
                  <a:noFill/>
                </a:ln>
                <a:solidFill>
                  <a:srgbClr val="000000"/>
                </a:solidFill>
                <a:effectLst/>
                <a:uLnTx/>
                <a:uFillTx/>
              </a:rPr>
              <a:t>】</a:t>
            </a:r>
            <a:r>
              <a:rPr kumimoji="1" lang="en-US" altLang="ja-JP" sz="1108" b="1" i="0" u="none" strike="noStrike" kern="0" cap="none" spc="0" normalizeH="0" baseline="0" noProof="0" dirty="0">
                <a:ln>
                  <a:noFill/>
                </a:ln>
                <a:solidFill>
                  <a:schemeClr val="bg1"/>
                </a:solidFill>
                <a:effectLst/>
                <a:highlight>
                  <a:srgbClr val="1CB090"/>
                </a:highlight>
                <a:uLnTx/>
                <a:uFillTx/>
              </a:rPr>
              <a:t>10</a:t>
            </a:r>
            <a:r>
              <a:rPr kumimoji="1" lang="ja-JP" altLang="en-US" sz="1108" b="1" i="0" u="none" strike="noStrike" kern="0" cap="none" spc="0" normalizeH="0" baseline="0" noProof="0" dirty="0">
                <a:ln>
                  <a:noFill/>
                </a:ln>
                <a:solidFill>
                  <a:schemeClr val="bg1"/>
                </a:solidFill>
                <a:effectLst/>
                <a:highlight>
                  <a:srgbClr val="1CB090"/>
                </a:highlight>
                <a:uLnTx/>
                <a:uFillTx/>
              </a:rPr>
              <a:t>分</a:t>
            </a:r>
            <a:r>
              <a:rPr kumimoji="1" lang="ja-JP" altLang="en-US" sz="1108" b="1" i="0" u="none" strike="noStrike" kern="0" cap="none" spc="0" normalizeH="0" baseline="0" noProof="0" dirty="0">
                <a:ln>
                  <a:noFill/>
                </a:ln>
                <a:solidFill>
                  <a:srgbClr val="000000"/>
                </a:solidFill>
                <a:effectLst/>
                <a:uLnTx/>
                <a:uFillTx/>
              </a:rPr>
              <a:t>　　</a:t>
            </a:r>
            <a:r>
              <a:rPr kumimoji="1" lang="ja-JP" altLang="en-US" sz="1108" b="0" i="0" u="none" strike="noStrike" kern="0" cap="none" spc="0" normalizeH="0" baseline="0" noProof="0" dirty="0">
                <a:ln>
                  <a:noFill/>
                </a:ln>
                <a:solidFill>
                  <a:srgbClr val="000000"/>
                </a:solidFill>
                <a:effectLst/>
                <a:uLnTx/>
                <a:uFillTx/>
              </a:rPr>
              <a:t>ファシリテーター（貴社内）より以下をご説明</a:t>
            </a: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本日のタイムライン</a:t>
            </a: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自社のダイバーシティ経営推進の目的</a:t>
            </a: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本ワークショップの趣旨、ダイバーシティ・コンパスの説明</a:t>
            </a: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ワークショップのルール</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心構えの説明</a:t>
            </a:r>
            <a:endParaRPr kumimoji="1" lang="en-US" altLang="ja-JP" sz="1108" b="0" i="0" u="none" strike="noStrike" kern="0" cap="none" spc="0" normalizeH="0" baseline="0" noProof="0" dirty="0">
              <a:ln>
                <a:noFill/>
              </a:ln>
              <a:solidFill>
                <a:srgbClr val="000000"/>
              </a:solidFill>
              <a:effectLst/>
              <a:uLnTx/>
              <a:uFillTx/>
            </a:endParaRPr>
          </a:p>
        </p:txBody>
      </p:sp>
      <p:sp>
        <p:nvSpPr>
          <p:cNvPr id="33" name="正方形/長方形 32">
            <a:extLst>
              <a:ext uri="{FF2B5EF4-FFF2-40B4-BE49-F238E27FC236}">
                <a16:creationId xmlns:a16="http://schemas.microsoft.com/office/drawing/2014/main" id="{88E71A2A-29AC-716D-1C25-A526C25C927B}"/>
              </a:ext>
            </a:extLst>
          </p:cNvPr>
          <p:cNvSpPr/>
          <p:nvPr/>
        </p:nvSpPr>
        <p:spPr>
          <a:xfrm>
            <a:off x="397592" y="3824351"/>
            <a:ext cx="8495964" cy="2947924"/>
          </a:xfrm>
          <a:prstGeom prst="rect">
            <a:avLst/>
          </a:prstGeom>
          <a:solidFill>
            <a:srgbClr val="FFFFFF">
              <a:lumMod val="95000"/>
            </a:srgbClr>
          </a:solidFill>
        </p:spPr>
        <p:txBody>
          <a:bodyPr wrap="square" rtlCol="0" anchor="t"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1" i="0" u="none" strike="noStrike" kern="0" cap="none" spc="0" normalizeH="0" baseline="0" noProof="0" dirty="0">
                <a:ln>
                  <a:noFill/>
                </a:ln>
                <a:solidFill>
                  <a:srgbClr val="000000"/>
                </a:solidFill>
                <a:effectLst/>
                <a:uLnTx/>
                <a:uFillTx/>
              </a:rPr>
              <a:t>【</a:t>
            </a:r>
            <a:r>
              <a:rPr kumimoji="1" lang="ja-JP" altLang="en-US" sz="1108" b="1" i="0" u="none" strike="noStrike" kern="0" cap="none" spc="0" normalizeH="0" baseline="0" noProof="0" dirty="0">
                <a:ln>
                  <a:noFill/>
                </a:ln>
                <a:solidFill>
                  <a:srgbClr val="000000"/>
                </a:solidFill>
                <a:effectLst/>
                <a:uLnTx/>
                <a:uFillTx/>
              </a:rPr>
              <a:t>各グループでのアイスブレイクセッション</a:t>
            </a:r>
            <a:r>
              <a:rPr kumimoji="1" lang="en-US" altLang="ja-JP" sz="1108" b="1" i="0" u="none" strike="noStrike" kern="0" cap="none" spc="0" normalizeH="0" baseline="0" noProof="0" dirty="0">
                <a:ln>
                  <a:noFill/>
                </a:ln>
                <a:solidFill>
                  <a:srgbClr val="000000"/>
                </a:solidFill>
                <a:effectLst/>
                <a:uLnTx/>
                <a:uFillTx/>
              </a:rPr>
              <a:t>】 </a:t>
            </a:r>
            <a:r>
              <a:rPr kumimoji="1" lang="en-US" altLang="ja-JP" sz="1108" b="1" i="0" u="none" strike="noStrike" kern="0" cap="none" spc="0" normalizeH="0" baseline="0" noProof="0" dirty="0">
                <a:ln>
                  <a:noFill/>
                </a:ln>
                <a:solidFill>
                  <a:schemeClr val="bg1"/>
                </a:solidFill>
                <a:effectLst/>
                <a:highlight>
                  <a:srgbClr val="1CB090"/>
                </a:highlight>
                <a:uLnTx/>
                <a:uFillTx/>
              </a:rPr>
              <a:t>10</a:t>
            </a:r>
            <a:r>
              <a:rPr kumimoji="1" lang="ja-JP" altLang="en-US" sz="1108" b="1" i="0" u="none" strike="noStrike" kern="0" cap="none" spc="0" normalizeH="0" baseline="0" noProof="0" dirty="0">
                <a:ln>
                  <a:noFill/>
                </a:ln>
                <a:solidFill>
                  <a:schemeClr val="bg1"/>
                </a:solidFill>
                <a:effectLst/>
                <a:highlight>
                  <a:srgbClr val="1CB090"/>
                </a:highlight>
                <a:uLnTx/>
                <a:uFillTx/>
              </a:rPr>
              <a:t>分</a:t>
            </a:r>
            <a:br>
              <a:rPr kumimoji="1" lang="en-US" altLang="ja-JP" sz="1108" b="1"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　</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全体ではなく、グループ内で会話する</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グループ内で「アイスブレイク」をしていただきます。</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rPr>
              <a:t> </a:t>
            </a:r>
            <a:r>
              <a:rPr kumimoji="1" lang="ja-JP" altLang="en-US" sz="1108" b="0" i="0" u="none" strike="noStrike" kern="0" cap="none" spc="0" normalizeH="0" baseline="0" noProof="0" dirty="0">
                <a:ln>
                  <a:noFill/>
                </a:ln>
                <a:solidFill>
                  <a:srgbClr val="000000"/>
                </a:solidFill>
                <a:effectLst/>
                <a:uLnTx/>
                <a:uFillTx/>
              </a:rPr>
              <a:t>　投影資料では２タイプ準備していますが、独自にご準備</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rPr>
              <a:t>　 いただくことも可能です。各社のお好みに応じて選定ください。</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p:txBody>
      </p:sp>
      <p:sp>
        <p:nvSpPr>
          <p:cNvPr id="35" name="テキスト ボックス 34">
            <a:extLst>
              <a:ext uri="{FF2B5EF4-FFF2-40B4-BE49-F238E27FC236}">
                <a16:creationId xmlns:a16="http://schemas.microsoft.com/office/drawing/2014/main" id="{E3DA1EF0-3265-2F4C-2139-4DB10417DE94}"/>
              </a:ext>
            </a:extLst>
          </p:cNvPr>
          <p:cNvSpPr txBox="1"/>
          <p:nvPr/>
        </p:nvSpPr>
        <p:spPr bwMode="auto">
          <a:xfrm>
            <a:off x="4764309" y="4187318"/>
            <a:ext cx="4129246" cy="944810"/>
          </a:xfrm>
          <a:prstGeom prst="rect">
            <a:avLst/>
          </a:prstGeom>
          <a:noFill/>
          <a:ln w="9525">
            <a:noFill/>
            <a:miter lim="800000"/>
            <a:headEnd/>
            <a:tailEnd/>
          </a:ln>
        </p:spPr>
        <p:txBody>
          <a:bodyPr wrap="square">
            <a:spAutoFit/>
          </a:bodyPr>
          <a:lstStyle/>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更なる「アイスブレイク」のため、事前宿題（</a:t>
            </a:r>
            <a:r>
              <a:rPr kumimoji="1" lang="en-US" altLang="ja-JP" sz="1108" kern="0" dirty="0">
                <a:solidFill>
                  <a:srgbClr val="000000"/>
                </a:solidFill>
              </a:rPr>
              <a:t>p35</a:t>
            </a:r>
            <a:r>
              <a:rPr kumimoji="1" lang="ja-JP" altLang="en-US" sz="1108" b="0" i="0" u="none" strike="noStrike" kern="0" cap="none" spc="0" normalizeH="0" baseline="0" noProof="0" dirty="0">
                <a:ln>
                  <a:noFill/>
                </a:ln>
                <a:solidFill>
                  <a:srgbClr val="000000"/>
                </a:solidFill>
                <a:effectLst/>
                <a:uLnTx/>
                <a:uFillTx/>
              </a:rPr>
              <a:t>）の</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「わたしの</a:t>
            </a:r>
            <a:r>
              <a:rPr kumimoji="1" lang="en-US" altLang="ja-JP" sz="1108" b="0" i="0" u="none" strike="noStrike" kern="0" cap="none" spc="0" normalizeH="0" baseline="0" noProof="0" dirty="0">
                <a:ln>
                  <a:noFill/>
                </a:ln>
                <a:solidFill>
                  <a:srgbClr val="000000"/>
                </a:solidFill>
                <a:effectLst/>
                <a:uLnTx/>
                <a:uFillTx/>
              </a:rPr>
              <a:t>WILL</a:t>
            </a:r>
            <a:r>
              <a:rPr kumimoji="1" lang="ja-JP" altLang="en-US" sz="1108" b="0" i="0" u="none" strike="noStrike" kern="0" cap="none" spc="0" normalizeH="0" baseline="0" noProof="0" dirty="0">
                <a:ln>
                  <a:noFill/>
                </a:ln>
                <a:solidFill>
                  <a:srgbClr val="000000"/>
                </a:solidFill>
                <a:effectLst/>
                <a:uLnTx/>
                <a:uFillTx/>
              </a:rPr>
              <a:t>シート」をメンバーで紹介し合います</a:t>
            </a:r>
            <a:endParaRPr kumimoji="1" lang="en-US" altLang="ja-JP" sz="1108" b="0" i="0" u="none" strike="noStrike" kern="0" cap="none" spc="0" normalizeH="0" baseline="0" noProof="0" dirty="0">
              <a:ln>
                <a:noFill/>
              </a:ln>
              <a:solidFill>
                <a:srgbClr val="000000"/>
              </a:solidFill>
              <a:effectLs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個々人の仕事における「</a:t>
            </a:r>
            <a:r>
              <a:rPr kumimoji="1" lang="en-US" altLang="ja-JP" sz="1108" b="0" i="0" u="none" strike="noStrike" kern="0" cap="none" spc="0" normalizeH="0" baseline="0" noProof="0" dirty="0">
                <a:ln>
                  <a:noFill/>
                </a:ln>
                <a:solidFill>
                  <a:srgbClr val="000000"/>
                </a:solidFill>
                <a:effectLst/>
                <a:uLnTx/>
                <a:uFillTx/>
              </a:rPr>
              <a:t>WILL</a:t>
            </a:r>
            <a:r>
              <a:rPr kumimoji="1" lang="ja-JP" altLang="en-US" sz="1108" b="0" i="0" u="none" strike="noStrike" kern="0" cap="none" spc="0" normalizeH="0" baseline="0" noProof="0" dirty="0">
                <a:ln>
                  <a:noFill/>
                </a:ln>
                <a:solidFill>
                  <a:srgbClr val="000000"/>
                </a:solidFill>
                <a:effectLst/>
                <a:uLnTx/>
                <a:uFillTx/>
              </a:rPr>
              <a:t>」（</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大事にしている意思や価値観）を共有し、</a:t>
            </a:r>
            <a:r>
              <a:rPr kumimoji="1" lang="ja-JP" altLang="en-US" sz="1108" kern="0" dirty="0">
                <a:solidFill>
                  <a:srgbClr val="000000"/>
                </a:solidFill>
              </a:rPr>
              <a:t>ダイバーシティ経営</a:t>
            </a:r>
            <a:r>
              <a:rPr kumimoji="1" lang="ja-JP" altLang="en-US" sz="1108" b="0" i="0" u="none" strike="noStrike" kern="0" cap="none" spc="0" normalizeH="0" baseline="0" noProof="0" dirty="0">
                <a:ln>
                  <a:noFill/>
                </a:ln>
                <a:solidFill>
                  <a:srgbClr val="000000"/>
                </a:solidFill>
                <a:effectLst/>
                <a:uLnTx/>
                <a:uFillTx/>
              </a:rPr>
              <a:t>の取組を自分ごと化しながら対話に臨むことを促します。</a:t>
            </a:r>
            <a:endParaRPr kumimoji="1" lang="en-US" altLang="ja-JP" sz="1108" b="0" i="0" u="none" strike="noStrike" kern="0" cap="none" spc="0" normalizeH="0" baseline="0" noProof="0" dirty="0">
              <a:ln>
                <a:noFill/>
              </a:ln>
              <a:solidFill>
                <a:srgbClr val="000000"/>
              </a:solidFill>
              <a:effectLst/>
              <a:uLnTx/>
              <a:uFillTx/>
            </a:endParaRPr>
          </a:p>
        </p:txBody>
      </p:sp>
      <p:pic>
        <p:nvPicPr>
          <p:cNvPr id="36" name="図 35">
            <a:extLst>
              <a:ext uri="{FF2B5EF4-FFF2-40B4-BE49-F238E27FC236}">
                <a16:creationId xmlns:a16="http://schemas.microsoft.com/office/drawing/2014/main" id="{F6EE8F56-5156-462F-3FAE-314FD29A96F4}"/>
              </a:ext>
            </a:extLst>
          </p:cNvPr>
          <p:cNvPicPr>
            <a:picLocks noChangeAspect="1"/>
          </p:cNvPicPr>
          <p:nvPr/>
        </p:nvPicPr>
        <p:blipFill>
          <a:blip r:embed="rId3"/>
          <a:stretch>
            <a:fillRect/>
          </a:stretch>
        </p:blipFill>
        <p:spPr>
          <a:xfrm>
            <a:off x="5943402" y="5181599"/>
            <a:ext cx="2057598" cy="1543199"/>
          </a:xfrm>
          <a:prstGeom prst="rect">
            <a:avLst/>
          </a:prstGeom>
        </p:spPr>
      </p:pic>
      <p:sp>
        <p:nvSpPr>
          <p:cNvPr id="37" name="正方形/長方形 36">
            <a:extLst>
              <a:ext uri="{FF2B5EF4-FFF2-40B4-BE49-F238E27FC236}">
                <a16:creationId xmlns:a16="http://schemas.microsoft.com/office/drawing/2014/main" id="{014580BA-53D6-7E74-862E-6C156264CDC0}"/>
              </a:ext>
            </a:extLst>
          </p:cNvPr>
          <p:cNvSpPr/>
          <p:nvPr/>
        </p:nvSpPr>
        <p:spPr>
          <a:xfrm>
            <a:off x="609600" y="5019675"/>
            <a:ext cx="3886200" cy="1666875"/>
          </a:xfrm>
          <a:prstGeom prst="rect">
            <a:avLst/>
          </a:prstGeom>
          <a:solidFill>
            <a:srgbClr val="FFFFFF"/>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1" i="0" u="none" strike="noStrike" kern="0" cap="none" spc="0" normalizeH="0" baseline="0" noProof="0" dirty="0">
              <a:ln>
                <a:noFill/>
              </a:ln>
              <a:solidFill>
                <a:srgbClr val="FFFFFF"/>
              </a:solidFill>
              <a:effectLst/>
              <a:uLnTx/>
              <a:uFillTx/>
            </a:endParaRPr>
          </a:p>
        </p:txBody>
      </p:sp>
      <p:pic>
        <p:nvPicPr>
          <p:cNvPr id="38" name="図 37">
            <a:extLst>
              <a:ext uri="{FF2B5EF4-FFF2-40B4-BE49-F238E27FC236}">
                <a16:creationId xmlns:a16="http://schemas.microsoft.com/office/drawing/2014/main" id="{7DFAFDE7-8DAE-1D52-7717-C2EDC257C412}"/>
              </a:ext>
            </a:extLst>
          </p:cNvPr>
          <p:cNvPicPr>
            <a:picLocks noChangeAspect="1"/>
          </p:cNvPicPr>
          <p:nvPr/>
        </p:nvPicPr>
        <p:blipFill>
          <a:blip r:embed="rId4"/>
          <a:stretch>
            <a:fillRect/>
          </a:stretch>
        </p:blipFill>
        <p:spPr>
          <a:xfrm>
            <a:off x="716045" y="5361205"/>
            <a:ext cx="1798555" cy="1196342"/>
          </a:xfrm>
          <a:prstGeom prst="rect">
            <a:avLst/>
          </a:prstGeom>
        </p:spPr>
      </p:pic>
      <p:sp>
        <p:nvSpPr>
          <p:cNvPr id="40" name="テキスト ボックス 39">
            <a:extLst>
              <a:ext uri="{FF2B5EF4-FFF2-40B4-BE49-F238E27FC236}">
                <a16:creationId xmlns:a16="http://schemas.microsoft.com/office/drawing/2014/main" id="{30062DC4-7AAA-DA30-5BA7-A476E4EE4E0F}"/>
              </a:ext>
            </a:extLst>
          </p:cNvPr>
          <p:cNvSpPr txBox="1"/>
          <p:nvPr/>
        </p:nvSpPr>
        <p:spPr bwMode="auto">
          <a:xfrm>
            <a:off x="749300" y="5120645"/>
            <a:ext cx="1031051" cy="261610"/>
          </a:xfrm>
          <a:prstGeom prst="rect">
            <a:avLst/>
          </a:prstGeom>
          <a:noFill/>
          <a:ln w="9525">
            <a:noFill/>
            <a:miter lim="800000"/>
            <a:headEnd/>
            <a:tailEnd/>
          </a:ln>
        </p:spPr>
        <p:txBody>
          <a:bodyPr wrap="non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rgbClr val="000000"/>
                </a:solidFill>
                <a:effectLst/>
                <a:uLnTx/>
                <a:uFillTx/>
              </a:rPr>
              <a:t>パターン１：</a:t>
            </a:r>
          </a:p>
        </p:txBody>
      </p:sp>
      <p:sp>
        <p:nvSpPr>
          <p:cNvPr id="41" name="テキスト ボックス 40">
            <a:extLst>
              <a:ext uri="{FF2B5EF4-FFF2-40B4-BE49-F238E27FC236}">
                <a16:creationId xmlns:a16="http://schemas.microsoft.com/office/drawing/2014/main" id="{0143C2CC-1847-5A60-6A14-659C8E423292}"/>
              </a:ext>
            </a:extLst>
          </p:cNvPr>
          <p:cNvSpPr txBox="1"/>
          <p:nvPr/>
        </p:nvSpPr>
        <p:spPr bwMode="auto">
          <a:xfrm>
            <a:off x="2533650" y="5126995"/>
            <a:ext cx="1031051" cy="261610"/>
          </a:xfrm>
          <a:prstGeom prst="rect">
            <a:avLst/>
          </a:prstGeom>
          <a:noFill/>
          <a:ln w="9525">
            <a:noFill/>
            <a:miter lim="800000"/>
            <a:headEnd/>
            <a:tailEnd/>
          </a:ln>
        </p:spPr>
        <p:txBody>
          <a:bodyPr wrap="non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rgbClr val="000000"/>
                </a:solidFill>
                <a:effectLst/>
                <a:uLnTx/>
                <a:uFillTx/>
              </a:rPr>
              <a:t>パターン２：</a:t>
            </a:r>
          </a:p>
        </p:txBody>
      </p:sp>
      <p:sp>
        <p:nvSpPr>
          <p:cNvPr id="30" name="四角形: 角を丸くする 29">
            <a:extLst>
              <a:ext uri="{FF2B5EF4-FFF2-40B4-BE49-F238E27FC236}">
                <a16:creationId xmlns:a16="http://schemas.microsoft.com/office/drawing/2014/main" id="{AB0F6287-5CD0-E173-CD47-62FBD8232BF2}"/>
              </a:ext>
            </a:extLst>
          </p:cNvPr>
          <p:cNvSpPr/>
          <p:nvPr/>
        </p:nvSpPr>
        <p:spPr>
          <a:xfrm>
            <a:off x="7127876" y="200977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p2-p19</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u="none" strike="noStrike" kern="0" cap="none" spc="0" normalizeH="0" baseline="0" noProof="0" dirty="0">
                <a:ln>
                  <a:noFill/>
                </a:ln>
                <a:solidFill>
                  <a:schemeClr val="bg1"/>
                </a:solidFill>
                <a:effectLst/>
                <a:highlight>
                  <a:srgbClr val="000080"/>
                </a:highlight>
                <a:uLnTx/>
                <a:uFillTx/>
              </a:rPr>
              <a:t>:DEI</a:t>
            </a:r>
            <a:r>
              <a:rPr kumimoji="1" lang="ja-JP" altLang="en-US" sz="700" b="1" i="0" u="none" strike="noStrike" kern="0" cap="none" spc="0" normalizeH="0" baseline="0" noProof="0" dirty="0">
                <a:ln>
                  <a:noFill/>
                </a:ln>
                <a:solidFill>
                  <a:schemeClr val="bg1"/>
                </a:solidFill>
                <a:effectLst/>
                <a:highlight>
                  <a:srgbClr val="000080"/>
                </a:highlight>
                <a:uLnTx/>
                <a:uFillTx/>
              </a:rPr>
              <a:t>講義あり</a:t>
            </a:r>
            <a:r>
              <a:rPr kumimoji="1" lang="en-US" altLang="ja-JP" sz="700" b="1" i="0" u="none" strike="noStrike" kern="0" cap="none" spc="0" normalizeH="0" baseline="0" noProof="0" dirty="0">
                <a:ln>
                  <a:noFill/>
                </a:ln>
                <a:solidFill>
                  <a:schemeClr val="bg1"/>
                </a:solidFill>
                <a:effectLst/>
                <a:highlight>
                  <a:srgbClr val="000080"/>
                </a:highlight>
                <a:uLnTx/>
                <a:uFillTx/>
              </a:rPr>
              <a:t>Ver.</a:t>
            </a:r>
            <a:r>
              <a:rPr kumimoji="1" lang="ja-JP" altLang="en-US" sz="700" b="1" i="0" u="none" strike="noStrike" kern="0" cap="none" spc="0" normalizeH="0" baseline="0" noProof="0" dirty="0">
                <a:ln>
                  <a:noFill/>
                </a:ln>
                <a:effectLst/>
                <a:uLnTx/>
                <a:uFillTx/>
              </a:rPr>
              <a:t>：</a:t>
            </a:r>
            <a:r>
              <a:rPr kumimoji="1" lang="en-US" altLang="ja-JP" sz="700" b="1" i="0" u="none" strike="noStrike" kern="0" cap="none" spc="0" normalizeH="0" baseline="0" noProof="0" dirty="0">
                <a:ln>
                  <a:noFill/>
                </a:ln>
                <a:effectLst/>
                <a:uLnTx/>
                <a:uFillTx/>
              </a:rPr>
              <a:t>p2-p</a:t>
            </a:r>
            <a:r>
              <a:rPr kumimoji="1" lang="en-US" altLang="ja-JP" sz="700" b="1" kern="0" dirty="0"/>
              <a:t>23</a:t>
            </a:r>
            <a:endParaRPr kumimoji="1" lang="en-US" altLang="ja-JP" sz="700" b="1" i="0" u="none" strike="noStrike" kern="0" cap="none" spc="0" normalizeH="0" baseline="0" noProof="0" dirty="0">
              <a:ln>
                <a:noFill/>
              </a:ln>
              <a:effectLst/>
              <a:uLnTx/>
              <a:uFillTx/>
            </a:endParaRPr>
          </a:p>
        </p:txBody>
      </p:sp>
      <p:sp>
        <p:nvSpPr>
          <p:cNvPr id="6" name="テキスト ボックス 5">
            <a:extLst>
              <a:ext uri="{FF2B5EF4-FFF2-40B4-BE49-F238E27FC236}">
                <a16:creationId xmlns:a16="http://schemas.microsoft.com/office/drawing/2014/main" id="{C4888EED-B1CC-7262-6123-63ECDA645AEF}"/>
              </a:ext>
            </a:extLst>
          </p:cNvPr>
          <p:cNvSpPr txBox="1"/>
          <p:nvPr/>
        </p:nvSpPr>
        <p:spPr>
          <a:xfrm>
            <a:off x="5022359" y="0"/>
            <a:ext cx="4121641" cy="461665"/>
          </a:xfrm>
          <a:prstGeom prst="rect">
            <a:avLst/>
          </a:prstGeom>
          <a:noFill/>
        </p:spPr>
        <p:txBody>
          <a:bodyPr wrap="none" rtlCol="0">
            <a:spAutoFit/>
          </a:bodyPr>
          <a:lstStyle/>
          <a:p>
            <a:pPr marL="171450" indent="-171450">
              <a:buFont typeface="Arial" panose="020B0604020202020204" pitchFamily="34" charset="0"/>
              <a:buChar char="•"/>
            </a:pPr>
            <a:r>
              <a:rPr kumimoji="1" lang="ja-JP" altLang="en-US" sz="800" b="1" u="sng" dirty="0"/>
              <a:t>タイムラインは</a:t>
            </a:r>
            <a:r>
              <a:rPr lang="en-US" altLang="ja-JP" sz="800" b="1" u="sng" dirty="0">
                <a:solidFill>
                  <a:srgbClr val="000000"/>
                </a:solidFill>
                <a:highlight>
                  <a:srgbClr val="FFCC00"/>
                </a:highlight>
                <a:latin typeface="游ゴシック"/>
                <a:ea typeface="游ゴシック"/>
              </a:rPr>
              <a:t>B:DEI</a:t>
            </a:r>
            <a:r>
              <a:rPr lang="ja-JP" altLang="en-US" sz="800" b="1" u="sng" dirty="0">
                <a:solidFill>
                  <a:srgbClr val="000000"/>
                </a:solidFill>
                <a:highlight>
                  <a:srgbClr val="FFCC00"/>
                </a:highlight>
                <a:latin typeface="游ゴシック"/>
                <a:ea typeface="游ゴシック"/>
              </a:rPr>
              <a:t>講義なし</a:t>
            </a:r>
            <a:r>
              <a:rPr lang="en-US" altLang="ja-JP" sz="800" b="1" u="sng" dirty="0">
                <a:solidFill>
                  <a:srgbClr val="000000"/>
                </a:solidFill>
                <a:highlight>
                  <a:srgbClr val="FFCC00"/>
                </a:highlight>
                <a:latin typeface="游ゴシック"/>
                <a:ea typeface="游ゴシック"/>
              </a:rPr>
              <a:t>Ver. </a:t>
            </a:r>
            <a:r>
              <a:rPr lang="ja-JP" altLang="en-US" sz="800" b="1" u="sng" dirty="0">
                <a:solidFill>
                  <a:srgbClr val="000000"/>
                </a:solidFill>
                <a:latin typeface="游ゴシック"/>
                <a:ea typeface="游ゴシック"/>
              </a:rPr>
              <a:t>がベースとなっています</a:t>
            </a:r>
            <a:endParaRPr lang="en-US" altLang="ja-JP" sz="800" b="1" u="sng" dirty="0">
              <a:solidFill>
                <a:srgbClr val="000000"/>
              </a:solidFill>
              <a:latin typeface="游ゴシック"/>
              <a:ea typeface="游ゴシック"/>
            </a:endParaRPr>
          </a:p>
          <a:p>
            <a:pPr marL="171450" indent="-171450">
              <a:buFont typeface="Arial" panose="020B0604020202020204" pitchFamily="34" charset="0"/>
              <a:buChar char="•"/>
            </a:pPr>
            <a:r>
              <a:rPr lang="en-US" altLang="ja-JP" sz="800" b="1" dirty="0">
                <a:solidFill>
                  <a:schemeClr val="bg1"/>
                </a:solidFill>
                <a:highlight>
                  <a:srgbClr val="000080"/>
                </a:highlight>
                <a:latin typeface="游ゴシック"/>
                <a:ea typeface="游ゴシック"/>
              </a:rPr>
              <a:t>A:DEI</a:t>
            </a:r>
            <a:r>
              <a:rPr lang="ja-JP" altLang="en-US" sz="800" b="1" dirty="0">
                <a:solidFill>
                  <a:schemeClr val="bg1"/>
                </a:solidFill>
                <a:highlight>
                  <a:srgbClr val="000080"/>
                </a:highlight>
                <a:latin typeface="游ゴシック"/>
                <a:ea typeface="游ゴシック"/>
              </a:rPr>
              <a:t>講義あり</a:t>
            </a:r>
            <a:r>
              <a:rPr lang="en-US" altLang="ja-JP" sz="800" b="1" dirty="0">
                <a:solidFill>
                  <a:schemeClr val="bg1"/>
                </a:solidFill>
                <a:highlight>
                  <a:srgbClr val="000080"/>
                </a:highlight>
                <a:latin typeface="游ゴシック"/>
                <a:ea typeface="游ゴシック"/>
              </a:rPr>
              <a:t>Ver.</a:t>
            </a:r>
            <a:r>
              <a:rPr kumimoji="1" lang="ja-JP" altLang="en-US" sz="800" b="1" dirty="0"/>
              <a:t>で異なる時間配分となる部分ついては記すようにしています。</a:t>
            </a:r>
            <a:endParaRPr kumimoji="1" lang="en-US" altLang="ja-JP" sz="800" b="1" dirty="0"/>
          </a:p>
          <a:p>
            <a:pPr marL="171450" indent="-171450">
              <a:buFont typeface="Arial" panose="020B0604020202020204" pitchFamily="34" charset="0"/>
              <a:buChar char="•"/>
            </a:pPr>
            <a:r>
              <a:rPr lang="ja-JP" altLang="en-US" sz="800" b="1" u="sng" dirty="0">
                <a:solidFill>
                  <a:srgbClr val="000000"/>
                </a:solidFill>
                <a:latin typeface="游ゴシック"/>
                <a:ea typeface="游ゴシック"/>
              </a:rPr>
              <a:t>投影資料該当ページは個別に記載しています</a:t>
            </a:r>
            <a:endParaRPr kumimoji="1" lang="en-US" altLang="ja-JP" sz="800" b="1" dirty="0"/>
          </a:p>
        </p:txBody>
      </p:sp>
      <p:pic>
        <p:nvPicPr>
          <p:cNvPr id="5" name="図 4">
            <a:extLst>
              <a:ext uri="{FF2B5EF4-FFF2-40B4-BE49-F238E27FC236}">
                <a16:creationId xmlns:a16="http://schemas.microsoft.com/office/drawing/2014/main" id="{7B741530-F672-44D1-B6DC-1BB91A0A00AE}"/>
              </a:ext>
            </a:extLst>
          </p:cNvPr>
          <p:cNvPicPr>
            <a:picLocks noChangeAspect="1"/>
          </p:cNvPicPr>
          <p:nvPr/>
        </p:nvPicPr>
        <p:blipFill>
          <a:blip r:embed="rId5"/>
          <a:stretch>
            <a:fillRect/>
          </a:stretch>
        </p:blipFill>
        <p:spPr>
          <a:xfrm>
            <a:off x="2592470" y="5367525"/>
            <a:ext cx="1779505" cy="1183671"/>
          </a:xfrm>
          <a:prstGeom prst="rect">
            <a:avLst/>
          </a:prstGeom>
        </p:spPr>
      </p:pic>
      <p:sp>
        <p:nvSpPr>
          <p:cNvPr id="10" name="四角形: 角を丸くする 9">
            <a:extLst>
              <a:ext uri="{FF2B5EF4-FFF2-40B4-BE49-F238E27FC236}">
                <a16:creationId xmlns:a16="http://schemas.microsoft.com/office/drawing/2014/main" id="{EC6C6154-FF89-9C1C-C5B0-BEA020649267}"/>
              </a:ext>
            </a:extLst>
          </p:cNvPr>
          <p:cNvSpPr/>
          <p:nvPr/>
        </p:nvSpPr>
        <p:spPr>
          <a:xfrm>
            <a:off x="7380287" y="3733800"/>
            <a:ext cx="1506538" cy="411163"/>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defTabSz="844083">
              <a:defRPr/>
            </a:pPr>
            <a:r>
              <a:rPr lang="en-US" altLang="ja-JP" sz="700" b="1" u="sng" dirty="0">
                <a:solidFill>
                  <a:srgbClr val="000000"/>
                </a:solidFill>
                <a:highlight>
                  <a:srgbClr val="FFCC00"/>
                </a:highlight>
                <a:latin typeface="游ゴシック"/>
                <a:ea typeface="游ゴシック"/>
              </a:rPr>
              <a:t>B</a:t>
            </a:r>
            <a:r>
              <a:rPr lang="en-US" altLang="ja-JP" sz="700" b="1" dirty="0">
                <a:solidFill>
                  <a:srgbClr val="000000"/>
                </a:solidFill>
                <a:highlight>
                  <a:srgbClr val="FFCC00"/>
                </a:highlight>
                <a:latin typeface="游ゴシック"/>
                <a:ea typeface="游ゴシック"/>
              </a:rPr>
              <a:t>:DEI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p14-19</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a:t>
            </a:r>
            <a:r>
              <a:rPr kumimoji="1" lang="en-US" altLang="ja-JP" sz="700" b="1" kern="0" dirty="0"/>
              <a:t>18-p23</a:t>
            </a:r>
            <a:endParaRPr kumimoji="1" lang="en-US" altLang="ja-JP" sz="700" b="1" i="0" strike="noStrike" kern="0" cap="none" spc="0" normalizeH="0" baseline="0" noProof="0" dirty="0">
              <a:ln>
                <a:noFill/>
              </a:ln>
              <a:effectLst/>
              <a:uLnTx/>
              <a:uFillTx/>
            </a:endParaRPr>
          </a:p>
        </p:txBody>
      </p:sp>
      <p:sp>
        <p:nvSpPr>
          <p:cNvPr id="11" name="四角形: 角を丸くする 10">
            <a:extLst>
              <a:ext uri="{FF2B5EF4-FFF2-40B4-BE49-F238E27FC236}">
                <a16:creationId xmlns:a16="http://schemas.microsoft.com/office/drawing/2014/main" id="{99546008-05D5-AD3A-0315-EFADCD4A1FD0}"/>
              </a:ext>
            </a:extLst>
          </p:cNvPr>
          <p:cNvSpPr/>
          <p:nvPr/>
        </p:nvSpPr>
        <p:spPr>
          <a:xfrm>
            <a:off x="6042660" y="2758440"/>
            <a:ext cx="2758440" cy="830580"/>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p2-p13</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br>
              <a:rPr kumimoji="1" lang="en-US" altLang="ja-JP" sz="700" b="1" kern="0" dirty="0">
                <a:solidFill>
                  <a:schemeClr val="bg1"/>
                </a:solidFill>
                <a:highlight>
                  <a:srgbClr val="000080"/>
                </a:highlight>
              </a:rPr>
            </a:br>
            <a:r>
              <a:rPr kumimoji="1" lang="en-US" altLang="ja-JP" sz="700" b="1" kern="0" dirty="0">
                <a:solidFill>
                  <a:schemeClr val="bg1"/>
                </a:solidFill>
                <a:highlight>
                  <a:srgbClr val="000080"/>
                </a:highlight>
              </a:rPr>
              <a:t>A</a:t>
            </a:r>
            <a:r>
              <a:rPr kumimoji="1" lang="en-US" altLang="ja-JP" sz="700" b="1" i="0" u="none" strike="noStrike" kern="0" cap="none" spc="0" normalizeH="0" baseline="0" noProof="0" dirty="0">
                <a:ln>
                  <a:noFill/>
                </a:ln>
                <a:solidFill>
                  <a:schemeClr val="bg1"/>
                </a:solidFill>
                <a:effectLst/>
                <a:highlight>
                  <a:srgbClr val="000080"/>
                </a:highlight>
                <a:uLnTx/>
                <a:uFillTx/>
              </a:rPr>
              <a:t>:DEI</a:t>
            </a:r>
            <a:r>
              <a:rPr kumimoji="1" lang="ja-JP" altLang="en-US" sz="700" b="1" i="0" u="none" strike="noStrike" kern="0" cap="none" spc="0" normalizeH="0" baseline="0" noProof="0" dirty="0">
                <a:ln>
                  <a:noFill/>
                </a:ln>
                <a:solidFill>
                  <a:schemeClr val="bg1"/>
                </a:solidFill>
                <a:effectLst/>
                <a:highlight>
                  <a:srgbClr val="000080"/>
                </a:highlight>
                <a:uLnTx/>
                <a:uFillTx/>
              </a:rPr>
              <a:t>講義あり</a:t>
            </a:r>
            <a:r>
              <a:rPr kumimoji="1" lang="en-US" altLang="ja-JP" sz="700" b="1" i="0" u="none" strike="noStrike" kern="0" cap="none" spc="0" normalizeH="0" baseline="0" noProof="0" dirty="0">
                <a:ln>
                  <a:noFill/>
                </a:ln>
                <a:solidFill>
                  <a:schemeClr val="bg1"/>
                </a:solidFill>
                <a:effectLst/>
                <a:highlight>
                  <a:srgbClr val="000080"/>
                </a:highlight>
                <a:uLnTx/>
                <a:uFillTx/>
              </a:rPr>
              <a:t>Ver.</a:t>
            </a:r>
            <a:r>
              <a:rPr kumimoji="1" lang="ja-JP" altLang="en-US" sz="700" b="1" i="0" u="none" strike="noStrike" kern="0" cap="none" spc="0" normalizeH="0" baseline="0" noProof="0" dirty="0">
                <a:ln>
                  <a:noFill/>
                </a:ln>
                <a:effectLst/>
                <a:uLnTx/>
                <a:uFillTx/>
              </a:rPr>
              <a:t>：</a:t>
            </a:r>
            <a:r>
              <a:rPr kumimoji="1" lang="en-US" altLang="ja-JP" sz="700" b="1" i="0" u="none" strike="noStrike" kern="0" cap="none" spc="0" normalizeH="0" baseline="0" noProof="0" dirty="0">
                <a:ln>
                  <a:noFill/>
                </a:ln>
                <a:effectLst/>
                <a:uLnTx/>
                <a:uFillTx/>
              </a:rPr>
              <a:t>p</a:t>
            </a:r>
            <a:r>
              <a:rPr kumimoji="1" lang="en-US" altLang="ja-JP" sz="700" b="1" kern="0" dirty="0"/>
              <a:t>2-</a:t>
            </a:r>
            <a:r>
              <a:rPr kumimoji="1" lang="en-US" altLang="ja-JP" sz="700" b="1" i="0" u="none" strike="noStrike" kern="0" cap="none" spc="0" normalizeH="0" baseline="0" noProof="0" dirty="0">
                <a:ln>
                  <a:noFill/>
                </a:ln>
                <a:effectLst/>
                <a:uLnTx/>
                <a:uFillTx/>
              </a:rPr>
              <a:t>p</a:t>
            </a:r>
            <a:r>
              <a:rPr kumimoji="1" lang="en-US" altLang="ja-JP" sz="700" b="1" kern="0" dirty="0"/>
              <a:t>17</a:t>
            </a:r>
            <a:endParaRPr kumimoji="1" lang="en-US" altLang="ja-JP" sz="700" b="1" i="0" u="none" strike="noStrike" kern="0" cap="none" spc="0" normalizeH="0" baseline="0" noProof="0" dirty="0">
              <a:ln>
                <a:noFill/>
              </a:ln>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t>※</a:t>
            </a:r>
            <a:r>
              <a:rPr kumimoji="1" lang="ja-JP" altLang="en-US" sz="700" b="1" kern="0" dirty="0"/>
              <a:t>「本日のタイムライン」の後に、</a:t>
            </a:r>
            <a:r>
              <a:rPr kumimoji="1" lang="en-US" altLang="ja-JP" sz="700" b="1" kern="0" dirty="0"/>
              <a:t>20</a:t>
            </a:r>
            <a:r>
              <a:rPr kumimoji="1" lang="ja-JP" altLang="en-US" sz="700" b="1" kern="0" dirty="0"/>
              <a:t>分ほど「ダイバーシティ経営とは」の講義（</a:t>
            </a:r>
            <a:r>
              <a:rPr kumimoji="1" lang="en-US" altLang="ja-JP" sz="700" b="1" kern="0" dirty="0"/>
              <a:t>p4-7</a:t>
            </a:r>
            <a:r>
              <a:rPr kumimoji="1" lang="ja-JP" altLang="en-US" sz="700" b="1" kern="0" dirty="0"/>
              <a:t>）が入ります。</a:t>
            </a:r>
            <a:br>
              <a:rPr kumimoji="1" lang="en-US" altLang="ja-JP" sz="700" b="1" kern="0" dirty="0"/>
            </a:br>
            <a:r>
              <a:rPr kumimoji="1" lang="en-US" altLang="ja-JP" sz="700" b="1" kern="0" dirty="0"/>
              <a:t>※</a:t>
            </a:r>
            <a:r>
              <a:rPr kumimoji="1" lang="ja-JP" altLang="en-US" sz="700" b="1" kern="0" dirty="0"/>
              <a:t>概要説明合わせて計</a:t>
            </a:r>
            <a:r>
              <a:rPr kumimoji="1" lang="en-US" altLang="ja-JP" sz="700" b="1" kern="0" dirty="0"/>
              <a:t>30</a:t>
            </a:r>
            <a:r>
              <a:rPr kumimoji="1" lang="ja-JP" altLang="en-US" sz="700" b="1" kern="0" dirty="0"/>
              <a:t>分</a:t>
            </a:r>
            <a:endParaRPr kumimoji="1" lang="en-US" altLang="ja-JP" sz="700" b="1" i="0" u="none" strike="noStrike" kern="0" cap="none" spc="0" normalizeH="0" baseline="0" noProof="0" dirty="0">
              <a:ln>
                <a:noFill/>
              </a:ln>
              <a:effectLst/>
              <a:uLnTx/>
              <a:uFillTx/>
            </a:endParaRPr>
          </a:p>
        </p:txBody>
      </p:sp>
      <p:sp>
        <p:nvSpPr>
          <p:cNvPr id="2" name="スライド番号プレースホルダー 1">
            <a:extLst>
              <a:ext uri="{FF2B5EF4-FFF2-40B4-BE49-F238E27FC236}">
                <a16:creationId xmlns:a16="http://schemas.microsoft.com/office/drawing/2014/main" id="{7B3E9D96-8BD3-1CA6-0763-02720D4B01CE}"/>
              </a:ext>
            </a:extLst>
          </p:cNvPr>
          <p:cNvSpPr>
            <a:spLocks noGrp="1"/>
          </p:cNvSpPr>
          <p:nvPr>
            <p:ph type="sldNum" sz="quarter" idx="12"/>
          </p:nvPr>
        </p:nvSpPr>
        <p:spPr/>
        <p:txBody>
          <a:bodyPr/>
          <a:lstStyle/>
          <a:p>
            <a:fld id="{02E45039-E5C2-423C-A0A7-3C781C43C11A}" type="slidenum">
              <a:rPr kumimoji="1" lang="ja-JP" altLang="en-US" smtClean="0"/>
              <a:t>26</a:t>
            </a:fld>
            <a:endParaRPr kumimoji="1" lang="ja-JP" altLang="en-US"/>
          </a:p>
        </p:txBody>
      </p:sp>
    </p:spTree>
    <p:extLst>
      <p:ext uri="{BB962C8B-B14F-4D97-AF65-F5344CB8AC3E}">
        <p14:creationId xmlns:p14="http://schemas.microsoft.com/office/powerpoint/2010/main" val="1788705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ワークショップ進行タイムライン （</a:t>
            </a:r>
            <a:r>
              <a:rPr kumimoji="1" lang="en-US" altLang="ja-JP" sz="2000" b="1" i="0" u="none" strike="noStrike" kern="1200" cap="none" spc="277" normalizeH="0" baseline="0" noProof="0" dirty="0">
                <a:ln>
                  <a:noFill/>
                </a:ln>
                <a:solidFill>
                  <a:srgbClr val="000000"/>
                </a:solidFill>
                <a:effectLst/>
                <a:uLnTx/>
                <a:uFillTx/>
                <a:latin typeface="游ゴシック"/>
                <a:ea typeface="游ゴシック"/>
                <a:cs typeface="+mj-cs"/>
              </a:rPr>
              <a:t>2/6</a:t>
            </a:r>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a:t>
            </a:r>
            <a:endParaRPr lang="ja-JP" altLang="en-US" sz="3200" dirty="0"/>
          </a:p>
        </p:txBody>
      </p:sp>
      <p:sp>
        <p:nvSpPr>
          <p:cNvPr id="11" name="正方形/長方形 10">
            <a:extLst>
              <a:ext uri="{FF2B5EF4-FFF2-40B4-BE49-F238E27FC236}">
                <a16:creationId xmlns:a16="http://schemas.microsoft.com/office/drawing/2014/main" id="{ECC9085D-EB4F-3279-36D5-5436CF3DBF7B}"/>
              </a:ext>
            </a:extLst>
          </p:cNvPr>
          <p:cNvSpPr/>
          <p:nvPr/>
        </p:nvSpPr>
        <p:spPr>
          <a:xfrm>
            <a:off x="490990" y="1807831"/>
            <a:ext cx="8500651" cy="4576283"/>
          </a:xfrm>
          <a:prstGeom prst="rect">
            <a:avLst/>
          </a:prstGeom>
          <a:solidFill>
            <a:srgbClr val="FFFFFF">
              <a:lumMod val="95000"/>
            </a:srgbClr>
          </a:solidFill>
        </p:spPr>
        <p:txBody>
          <a:bodyPr wrap="square" rtlCol="0" anchor="t"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1" i="0" u="sng" strike="noStrike" kern="0" cap="none" spc="0" normalizeH="0" baseline="0" noProof="0" dirty="0">
                <a:ln>
                  <a:noFill/>
                </a:ln>
                <a:solidFill>
                  <a:srgbClr val="000000"/>
                </a:solidFill>
                <a:effectLst/>
                <a:uLnTx/>
                <a:uFillTx/>
              </a:rPr>
              <a:t>①事前課題をベースに付箋で発散</a:t>
            </a:r>
            <a:r>
              <a:rPr kumimoji="1" lang="ja-JP" altLang="en-US" sz="1108" b="1" i="0" u="sng" strike="noStrike" kern="0" cap="none" spc="0" normalizeH="0" baseline="0" noProof="0" dirty="0">
                <a:ln>
                  <a:noFill/>
                </a:ln>
                <a:solidFill>
                  <a:schemeClr val="bg1"/>
                </a:solidFill>
                <a:effectLst/>
                <a:highlight>
                  <a:srgbClr val="1CB090"/>
                </a:highlight>
                <a:uLnTx/>
                <a:uFillTx/>
              </a:rPr>
              <a:t>（</a:t>
            </a:r>
            <a:r>
              <a:rPr kumimoji="1" lang="en-US" altLang="ja-JP" sz="1108" b="1" i="0" u="sng" strike="noStrike" kern="0" cap="none" spc="0" normalizeH="0" baseline="0" noProof="0" dirty="0">
                <a:ln>
                  <a:noFill/>
                </a:ln>
                <a:solidFill>
                  <a:schemeClr val="bg1"/>
                </a:solidFill>
                <a:effectLst/>
                <a:highlight>
                  <a:srgbClr val="1CB090"/>
                </a:highlight>
                <a:uLnTx/>
                <a:uFillTx/>
              </a:rPr>
              <a:t>15</a:t>
            </a:r>
            <a:r>
              <a:rPr kumimoji="1" lang="ja-JP" altLang="en-US" sz="1108" b="1" i="0" u="sng" strike="noStrike" kern="0" cap="none" spc="0" normalizeH="0" baseline="0" noProof="0" dirty="0">
                <a:ln>
                  <a:noFill/>
                </a:ln>
                <a:solidFill>
                  <a:schemeClr val="bg1"/>
                </a:solidFill>
                <a:effectLst/>
                <a:highlight>
                  <a:srgbClr val="1CB090"/>
                </a:highlight>
                <a:uLnTx/>
                <a:uFillTx/>
              </a:rPr>
              <a:t>分）　</a:t>
            </a:r>
            <a:endParaRPr kumimoji="1" lang="en-US" altLang="ja-JP" sz="1108" b="1" i="0" u="sng" strike="noStrike" kern="0" cap="none" spc="0" normalizeH="0" baseline="0" noProof="0" dirty="0">
              <a:ln>
                <a:noFill/>
              </a:ln>
              <a:solidFill>
                <a:schemeClr val="bg1"/>
              </a:solidFill>
              <a:effectLst/>
              <a:highlight>
                <a:srgbClr val="1CB090"/>
              </a:highligh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人事部門と事業部門（管理職</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非管理職共に）それぞれの視点で「事前課題シート」</a:t>
            </a:r>
            <a:r>
              <a:rPr kumimoji="1" lang="en-US" altLang="ja-JP" sz="1108" b="0" i="0" u="none" strike="noStrike" kern="0" cap="none" spc="0" normalizeH="0" baseline="0" noProof="0" dirty="0">
                <a:ln>
                  <a:noFill/>
                </a:ln>
                <a:solidFill>
                  <a:srgbClr val="000000"/>
                </a:solidFill>
                <a:effectLst/>
                <a:uLnTx/>
                <a:uFillTx/>
              </a:rPr>
              <a:t> ※</a:t>
            </a:r>
            <a:r>
              <a:rPr kumimoji="1" lang="ja-JP" altLang="en-US" sz="1108" b="0" i="0" u="none" strike="noStrike" kern="0" cap="none" spc="0" normalizeH="0" baseline="0" noProof="0" dirty="0">
                <a:ln>
                  <a:noFill/>
                </a:ln>
                <a:solidFill>
                  <a:srgbClr val="000000"/>
                </a:solidFill>
                <a:effectLst/>
                <a:uLnTx/>
                <a:uFillTx/>
              </a:rPr>
              <a:t>本資料</a:t>
            </a:r>
            <a:r>
              <a:rPr kumimoji="1" lang="en-US" altLang="ja-JP" sz="1108" b="0" i="0" u="none" strike="noStrike" kern="0" cap="none" spc="0" normalizeH="0" baseline="0" noProof="0" dirty="0">
                <a:ln>
                  <a:noFill/>
                </a:ln>
                <a:solidFill>
                  <a:srgbClr val="000000"/>
                </a:solidFill>
                <a:effectLst/>
                <a:uLnTx/>
                <a:uFillTx/>
              </a:rPr>
              <a:t>p33-34</a:t>
            </a:r>
            <a:r>
              <a:rPr kumimoji="1" lang="ja-JP" altLang="en-US" sz="1108" b="0" i="0" u="none" strike="noStrike" kern="0" cap="none" spc="0" normalizeH="0" baseline="0" noProof="0" dirty="0">
                <a:ln>
                  <a:noFill/>
                </a:ln>
                <a:solidFill>
                  <a:srgbClr val="000000"/>
                </a:solidFill>
                <a:effectLst/>
                <a:uLnTx/>
                <a:uFillTx/>
              </a:rPr>
              <a:t>に記載した内容を元に、自社で、「どんな場面（とき）」「誰が」「どう</a:t>
            </a:r>
            <a:r>
              <a:rPr kumimoji="1" lang="en-US" altLang="ja-JP" sz="1108" b="0" i="0" u="none" strike="noStrike" kern="0" cap="none" spc="0" normalizeH="0" baseline="0" noProof="0" dirty="0">
                <a:ln>
                  <a:noFill/>
                </a:ln>
                <a:solidFill>
                  <a:srgbClr val="000000"/>
                </a:solidFill>
                <a:effectLst/>
                <a:uLnTx/>
                <a:uFillTx/>
              </a:rPr>
              <a:t>DEI</a:t>
            </a:r>
            <a:r>
              <a:rPr kumimoji="1" lang="ja-JP" altLang="en-US" sz="1108" b="0" i="0" u="none" strike="noStrike" kern="0" cap="none" spc="0" normalizeH="0" baseline="0" noProof="0" dirty="0">
                <a:ln>
                  <a:noFill/>
                </a:ln>
                <a:solidFill>
                  <a:srgbClr val="000000"/>
                </a:solidFill>
                <a:effectLst/>
                <a:uLnTx/>
                <a:uFillTx/>
              </a:rPr>
              <a:t>がない、あると感じるか」という要素を１枚の付箋に簡潔に　　　　　　　　　　書き込んでください。</a:t>
            </a:r>
            <a:r>
              <a:rPr kumimoji="1" lang="ja-JP" altLang="en-US" sz="1108" b="1" i="0" u="sng" strike="noStrike" kern="0" cap="none" spc="0" normalizeH="0" baseline="0" noProof="0" dirty="0">
                <a:ln>
                  <a:noFill/>
                </a:ln>
                <a:solidFill>
                  <a:srgbClr val="000000"/>
                </a:solidFill>
                <a:effectLst/>
                <a:uLnTx/>
                <a:uFillTx/>
              </a:rPr>
              <a:t>（個人ワーク</a:t>
            </a:r>
            <a:r>
              <a:rPr kumimoji="1" lang="en-US" altLang="ja-JP" sz="1108" b="1" i="0" u="sng" strike="noStrike" kern="0" cap="none" spc="0" normalizeH="0" baseline="0" noProof="0" dirty="0">
                <a:ln>
                  <a:noFill/>
                </a:ln>
                <a:solidFill>
                  <a:schemeClr val="bg1"/>
                </a:solidFill>
                <a:effectLst/>
                <a:highlight>
                  <a:srgbClr val="1CB090"/>
                </a:highlight>
                <a:uLnTx/>
                <a:uFillTx/>
              </a:rPr>
              <a:t>5</a:t>
            </a:r>
            <a:r>
              <a:rPr kumimoji="1" lang="ja-JP" altLang="en-US" sz="1108" b="1" i="0" u="sng" strike="noStrike" kern="0" cap="none" spc="0" normalizeH="0" baseline="0" noProof="0" dirty="0">
                <a:ln>
                  <a:noFill/>
                </a:ln>
                <a:solidFill>
                  <a:schemeClr val="bg1"/>
                </a:solidFill>
                <a:effectLst/>
                <a:highlight>
                  <a:srgbClr val="1CB090"/>
                </a:highlight>
                <a:uLnTx/>
                <a:uFillTx/>
              </a:rPr>
              <a:t>分</a:t>
            </a:r>
            <a:r>
              <a:rPr kumimoji="1" lang="ja-JP" altLang="en-US" sz="1108" b="1" i="0" u="sng" strike="noStrike" kern="0" cap="none" spc="0" normalizeH="0" baseline="0" noProof="0" dirty="0">
                <a:ln>
                  <a:noFill/>
                </a:ln>
                <a:solidFill>
                  <a:srgbClr val="000000"/>
                </a:solidFill>
                <a:effectLst/>
                <a:uLnTx/>
                <a:uFillTx/>
              </a:rPr>
              <a:t>）</a:t>
            </a:r>
            <a:endParaRPr kumimoji="1" lang="en-US" altLang="ja-JP" sz="1108" b="1" i="0" u="sng"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付箋の色は、</a:t>
            </a:r>
            <a:r>
              <a:rPr kumimoji="1" lang="en-US" altLang="ja-JP" sz="1108" b="0" i="0" u="none" strike="noStrike" kern="0" cap="none" spc="0" normalizeH="0" baseline="0" noProof="0" dirty="0">
                <a:ln>
                  <a:noFill/>
                </a:ln>
                <a:solidFill>
                  <a:srgbClr val="000000"/>
                </a:solidFill>
                <a:effectLst/>
                <a:highlight>
                  <a:srgbClr val="FDDCD1"/>
                </a:highlight>
                <a:uLnTx/>
                <a:uFillTx/>
              </a:rPr>
              <a:t>DEI</a:t>
            </a:r>
            <a:r>
              <a:rPr kumimoji="1" lang="ja-JP" altLang="en-US" sz="1108" b="0" i="0" u="none" strike="noStrike" kern="0" cap="none" spc="0" normalizeH="0" baseline="0" noProof="0" dirty="0">
                <a:ln>
                  <a:noFill/>
                </a:ln>
                <a:solidFill>
                  <a:srgbClr val="000000"/>
                </a:solidFill>
                <a:effectLst/>
                <a:highlight>
                  <a:srgbClr val="FDDCD1"/>
                </a:highlight>
                <a:uLnTx/>
                <a:uFillTx/>
              </a:rPr>
              <a:t>がない点（自社の弱み）：青の付箋、</a:t>
            </a:r>
            <a:r>
              <a:rPr kumimoji="1" lang="en-US" altLang="ja-JP" sz="1108" b="0" i="0" u="none" strike="noStrike" kern="0" cap="none" spc="0" normalizeH="0" baseline="0" noProof="0" dirty="0">
                <a:ln>
                  <a:noFill/>
                </a:ln>
                <a:solidFill>
                  <a:srgbClr val="000000"/>
                </a:solidFill>
                <a:effectLst/>
                <a:highlight>
                  <a:srgbClr val="FDDCD1"/>
                </a:highlight>
                <a:uLnTx/>
                <a:uFillTx/>
              </a:rPr>
              <a:t>DEI</a:t>
            </a:r>
            <a:r>
              <a:rPr kumimoji="1" lang="ja-JP" altLang="en-US" sz="1108" b="0" i="0" u="none" strike="noStrike" kern="0" cap="none" spc="0" normalizeH="0" baseline="0" noProof="0" dirty="0">
                <a:ln>
                  <a:noFill/>
                </a:ln>
                <a:solidFill>
                  <a:srgbClr val="000000"/>
                </a:solidFill>
                <a:effectLst/>
                <a:highlight>
                  <a:srgbClr val="FDDCD1"/>
                </a:highlight>
                <a:uLnTx/>
                <a:uFillTx/>
              </a:rPr>
              <a:t>を感じる点（自社の強み）：ピンクの付箋</a:t>
            </a:r>
            <a:r>
              <a:rPr kumimoji="1" lang="ja-JP" altLang="en-US" sz="1108" b="0" i="0" u="none" strike="noStrike" kern="0" cap="none" spc="0" normalizeH="0" baseline="0" noProof="0" dirty="0">
                <a:ln>
                  <a:noFill/>
                </a:ln>
                <a:solidFill>
                  <a:srgbClr val="000000"/>
                </a:solidFill>
                <a:effectLst/>
                <a:uLnTx/>
                <a:uFillTx/>
              </a:rPr>
              <a:t>、です。</a:t>
            </a: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付箋を模造紙に張り出しながら、グループで共有しましょう。</a:t>
            </a:r>
            <a:r>
              <a:rPr kumimoji="1" lang="ja-JP" altLang="en-US" sz="1108" b="1" i="0" u="sng" strike="noStrike" kern="0" cap="none" spc="0" normalizeH="0" baseline="0" noProof="0" dirty="0">
                <a:ln>
                  <a:noFill/>
                </a:ln>
                <a:solidFill>
                  <a:srgbClr val="000000"/>
                </a:solidFill>
                <a:effectLst/>
                <a:uLnTx/>
                <a:uFillTx/>
              </a:rPr>
              <a:t>（グループワーク</a:t>
            </a:r>
            <a:r>
              <a:rPr kumimoji="1" lang="en-US" altLang="ja-JP" sz="1108" b="1" i="0" u="sng" strike="noStrike" kern="0" cap="none" spc="0" normalizeH="0" baseline="0" noProof="0" dirty="0">
                <a:ln>
                  <a:noFill/>
                </a:ln>
                <a:solidFill>
                  <a:schemeClr val="bg1"/>
                </a:solidFill>
                <a:effectLst/>
                <a:highlight>
                  <a:srgbClr val="1CB090"/>
                </a:highlight>
                <a:uLnTx/>
                <a:uFillTx/>
              </a:rPr>
              <a:t>10</a:t>
            </a:r>
            <a:r>
              <a:rPr kumimoji="1" lang="ja-JP" altLang="en-US" sz="1108" b="1" i="0" u="sng" strike="noStrike" kern="0" cap="none" spc="0" normalizeH="0" baseline="0" noProof="0" dirty="0">
                <a:ln>
                  <a:noFill/>
                </a:ln>
                <a:solidFill>
                  <a:schemeClr val="bg1"/>
                </a:solidFill>
                <a:effectLst/>
                <a:highlight>
                  <a:srgbClr val="1CB090"/>
                </a:highlight>
                <a:uLnTx/>
                <a:uFillTx/>
              </a:rPr>
              <a:t>分</a:t>
            </a:r>
            <a:r>
              <a:rPr kumimoji="1" lang="ja-JP" altLang="en-US" sz="1108" b="1" i="0" u="sng" strike="noStrike" kern="0" cap="none" spc="0" normalizeH="0" baseline="0" noProof="0" dirty="0">
                <a:ln>
                  <a:noFill/>
                </a:ln>
                <a:solidFill>
                  <a:srgbClr val="000000"/>
                </a:solidFill>
                <a:effectLst/>
                <a:uLnTx/>
                <a:uFillTx/>
              </a:rPr>
              <a:t>）</a:t>
            </a:r>
            <a:endParaRPr kumimoji="1" lang="en-US" altLang="ja-JP" sz="1108" b="1" i="0" u="sng"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0" i="0" u="none" strike="noStrike" kern="0" cap="none" spc="0" normalizeH="0" baseline="0" noProof="0" dirty="0">
                <a:ln>
                  <a:noFill/>
                </a:ln>
                <a:solidFill>
                  <a:srgbClr val="002060"/>
                </a:solidFill>
                <a:effectLst/>
                <a:uLnTx/>
                <a:uFillTx/>
              </a:rPr>
              <a:t>※Work2</a:t>
            </a:r>
            <a:r>
              <a:rPr kumimoji="1" lang="ja-JP" altLang="en-US" sz="1108" b="0" i="0" u="none" strike="noStrike" kern="0" cap="none" spc="0" normalizeH="0" baseline="0" noProof="0" dirty="0">
                <a:ln>
                  <a:noFill/>
                </a:ln>
                <a:solidFill>
                  <a:srgbClr val="002060"/>
                </a:solidFill>
                <a:effectLst/>
                <a:uLnTx/>
                <a:uFillTx/>
              </a:rPr>
              <a:t>では「弱み（課題）」を深掘りしていきますので、強みはもちろん、弱みについても積極的に意見を出しましょう。</a:t>
            </a:r>
            <a:endParaRPr kumimoji="1" lang="en-US" altLang="ja-JP" sz="1108" b="0" i="0" u="none" strike="noStrike" kern="0" cap="none" spc="0" normalizeH="0" baseline="0" noProof="0" dirty="0">
              <a:ln>
                <a:noFill/>
              </a:ln>
              <a:solidFill>
                <a:srgbClr val="00206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4F4F4">
                  <a:lumMod val="25000"/>
                </a:srgbClr>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1" i="0" u="none" strike="noStrike" kern="0" cap="none" spc="0" normalizeH="0" baseline="0" noProof="0" dirty="0">
                <a:ln>
                  <a:noFill/>
                </a:ln>
                <a:solidFill>
                  <a:srgbClr val="F4F4F4">
                    <a:lumMod val="25000"/>
                  </a:srgbClr>
                </a:solidFill>
                <a:effectLst/>
                <a:uLnTx/>
                <a:uFillTx/>
              </a:rPr>
              <a:t>【</a:t>
            </a:r>
            <a:r>
              <a:rPr kumimoji="1" lang="ja-JP" altLang="en-US" sz="1108" b="1" i="0" u="none" strike="noStrike" kern="0" cap="none" spc="0" normalizeH="0" baseline="0" noProof="0" dirty="0">
                <a:ln>
                  <a:noFill/>
                </a:ln>
                <a:solidFill>
                  <a:srgbClr val="F4F4F4">
                    <a:lumMod val="25000"/>
                  </a:srgbClr>
                </a:solidFill>
                <a:effectLst/>
                <a:uLnTx/>
                <a:uFillTx/>
              </a:rPr>
              <a:t>付箋による発散のポイント</a:t>
            </a:r>
            <a:r>
              <a:rPr kumimoji="1" lang="en-US" altLang="ja-JP" sz="1108" b="1" i="0" u="none" strike="noStrike" kern="0" cap="none" spc="0" normalizeH="0" baseline="0" noProof="0" dirty="0">
                <a:ln>
                  <a:noFill/>
                </a:ln>
                <a:solidFill>
                  <a:srgbClr val="F4F4F4">
                    <a:lumMod val="25000"/>
                  </a:srgbClr>
                </a:solidFill>
                <a:effectLst/>
                <a:uLnTx/>
                <a:uFillTx/>
              </a:rPr>
              <a:t>】</a:t>
            </a: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F4F4F4">
                    <a:lumMod val="25000"/>
                  </a:srgbClr>
                </a:solidFill>
                <a:effectLst/>
                <a:uLnTx/>
                <a:uFillTx/>
              </a:rPr>
              <a:t>　＊似ている内容はなるべく近くの位置に</a:t>
            </a:r>
            <a:endParaRPr kumimoji="1" lang="en-US" altLang="ja-JP" sz="1108" b="0" i="0" u="none" strike="noStrike" kern="0" cap="none" spc="0" normalizeH="0" baseline="0" noProof="0" dirty="0">
              <a:ln>
                <a:noFill/>
              </a:ln>
              <a:solidFill>
                <a:srgbClr val="F4F4F4">
                  <a:lumMod val="25000"/>
                </a:srgbClr>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F4F4F4">
                    <a:lumMod val="25000"/>
                  </a:srgbClr>
                </a:solidFill>
                <a:effectLst/>
                <a:uLnTx/>
                <a:uFillTx/>
              </a:rPr>
              <a:t>　　貼る</a:t>
            </a:r>
            <a:endParaRPr kumimoji="1" lang="en-US" altLang="ja-JP" sz="1108" b="0" i="0" u="none" strike="noStrike" kern="0" cap="none" spc="0" normalizeH="0" baseline="0" noProof="0" dirty="0">
              <a:ln>
                <a:noFill/>
              </a:ln>
              <a:solidFill>
                <a:srgbClr val="F4F4F4">
                  <a:lumMod val="25000"/>
                </a:srgbClr>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F4F4F4">
                    <a:lumMod val="25000"/>
                  </a:srgbClr>
                </a:solidFill>
                <a:effectLst/>
                <a:uLnTx/>
                <a:uFillTx/>
              </a:rPr>
              <a:t>　＊「これはないかな」「これを書くのは</a:t>
            </a:r>
            <a:br>
              <a:rPr kumimoji="1" lang="en-US" altLang="ja-JP" sz="1108" b="0" i="0" u="none" strike="noStrike" kern="0" cap="none" spc="0" normalizeH="0" baseline="0" noProof="0" dirty="0">
                <a:ln>
                  <a:noFill/>
                </a:ln>
                <a:solidFill>
                  <a:srgbClr val="F4F4F4">
                    <a:lumMod val="25000"/>
                  </a:srgbClr>
                </a:solidFill>
                <a:effectLst/>
                <a:uLnTx/>
                <a:uFillTx/>
              </a:rPr>
            </a:br>
            <a:r>
              <a:rPr kumimoji="1" lang="ja-JP" altLang="en-US" sz="1108" b="0" i="0" u="none" strike="noStrike" kern="0" cap="none" spc="0" normalizeH="0" baseline="0" noProof="0" dirty="0">
                <a:ln>
                  <a:noFill/>
                </a:ln>
                <a:solidFill>
                  <a:srgbClr val="F4F4F4">
                    <a:lumMod val="25000"/>
                  </a:srgbClr>
                </a:solidFill>
                <a:effectLst/>
                <a:uLnTx/>
                <a:uFillTx/>
              </a:rPr>
              <a:t>　　だめかな」と思わず、素直に発散</a:t>
            </a:r>
            <a:endParaRPr kumimoji="1" lang="en-US" altLang="ja-JP" sz="1108" b="0" i="0" u="none" strike="noStrike" kern="0" cap="none" spc="0" normalizeH="0" baseline="0" noProof="0" dirty="0">
              <a:ln>
                <a:noFill/>
              </a:ln>
              <a:solidFill>
                <a:srgbClr val="F4F4F4">
                  <a:lumMod val="25000"/>
                </a:srgbClr>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F4F4F4">
                    <a:lumMod val="25000"/>
                  </a:srgbClr>
                </a:solidFill>
                <a:effectLst/>
                <a:uLnTx/>
                <a:uFillTx/>
              </a:rPr>
              <a:t>　＊グループメンバーに伝わるように</a:t>
            </a:r>
            <a:br>
              <a:rPr kumimoji="1" lang="en-US" altLang="ja-JP" sz="1108" b="0" i="0" u="none" strike="noStrike" kern="0" cap="none" spc="0" normalizeH="0" baseline="0" noProof="0" dirty="0">
                <a:ln>
                  <a:noFill/>
                </a:ln>
                <a:solidFill>
                  <a:srgbClr val="F4F4F4">
                    <a:lumMod val="25000"/>
                  </a:srgbClr>
                </a:solidFill>
                <a:effectLst/>
                <a:uLnTx/>
                <a:uFillTx/>
              </a:rPr>
            </a:br>
            <a:r>
              <a:rPr kumimoji="1" lang="ja-JP" altLang="en-US" sz="1108" b="0" i="0" u="none" strike="noStrike" kern="0" cap="none" spc="0" normalizeH="0" baseline="0" noProof="0" dirty="0">
                <a:ln>
                  <a:noFill/>
                </a:ln>
                <a:solidFill>
                  <a:srgbClr val="F4F4F4">
                    <a:lumMod val="25000"/>
                  </a:srgbClr>
                </a:solidFill>
                <a:effectLst/>
                <a:uLnTx/>
                <a:uFillTx/>
              </a:rPr>
              <a:t>　　何度書き直しても</a:t>
            </a:r>
            <a:r>
              <a:rPr kumimoji="1" lang="en-US" altLang="ja-JP" sz="1108" b="0" i="0" u="none" strike="noStrike" kern="0" cap="none" spc="0" normalizeH="0" baseline="0" noProof="0" dirty="0">
                <a:ln>
                  <a:noFill/>
                </a:ln>
                <a:solidFill>
                  <a:srgbClr val="F4F4F4">
                    <a:lumMod val="25000"/>
                  </a:srgbClr>
                </a:solidFill>
                <a:effectLst/>
                <a:uLnTx/>
                <a:uFillTx/>
              </a:rPr>
              <a:t>OK</a:t>
            </a: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F4F4F4">
                    <a:lumMod val="25000"/>
                  </a:srgbClr>
                </a:solidFill>
                <a:effectLst/>
                <a:uLnTx/>
                <a:uFillTx/>
              </a:rPr>
              <a:t>　＊キーワードはなるべく簡潔にわかりやすく</a:t>
            </a:r>
            <a:endParaRPr kumimoji="1" lang="en-US" altLang="ja-JP" sz="1108" b="0" i="0" u="none" strike="noStrike" kern="0" cap="none" spc="0" normalizeH="0" baseline="0" noProof="0" dirty="0">
              <a:ln>
                <a:noFill/>
              </a:ln>
              <a:solidFill>
                <a:srgbClr val="F4F4F4">
                  <a:lumMod val="25000"/>
                </a:srgbClr>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FF0000"/>
              </a:solidFill>
              <a:effectLst/>
              <a:uLnTx/>
              <a:uFillTx/>
            </a:endParaRPr>
          </a:p>
        </p:txBody>
      </p:sp>
      <p:sp>
        <p:nvSpPr>
          <p:cNvPr id="12" name="四角形: 角を丸くする 11">
            <a:extLst>
              <a:ext uri="{FF2B5EF4-FFF2-40B4-BE49-F238E27FC236}">
                <a16:creationId xmlns:a16="http://schemas.microsoft.com/office/drawing/2014/main" id="{8BA4F025-ED10-382B-A255-FF0EA0092E44}"/>
              </a:ext>
            </a:extLst>
          </p:cNvPr>
          <p:cNvSpPr/>
          <p:nvPr/>
        </p:nvSpPr>
        <p:spPr>
          <a:xfrm>
            <a:off x="3969823" y="3914415"/>
            <a:ext cx="4578242" cy="2293828"/>
          </a:xfrm>
          <a:prstGeom prst="roundRect">
            <a:avLst>
              <a:gd name="adj" fmla="val 10525"/>
            </a:avLst>
          </a:prstGeom>
          <a:solidFill>
            <a:srgbClr val="FFFFFF"/>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endParaRPr kumimoji="1" lang="ja-JP" altLang="en-US" sz="1292" b="1" i="0" u="none" strike="noStrike" kern="0" cap="none" spc="0" normalizeH="0" baseline="0" noProof="0">
              <a:ln>
                <a:noFill/>
              </a:ln>
              <a:solidFill>
                <a:srgbClr val="FFFFFF"/>
              </a:solidFill>
              <a:effectLst/>
              <a:uLnTx/>
              <a:uFillTx/>
            </a:endParaRPr>
          </a:p>
        </p:txBody>
      </p:sp>
      <p:sp>
        <p:nvSpPr>
          <p:cNvPr id="14" name="矢印: 五方向 13">
            <a:extLst>
              <a:ext uri="{FF2B5EF4-FFF2-40B4-BE49-F238E27FC236}">
                <a16:creationId xmlns:a16="http://schemas.microsoft.com/office/drawing/2014/main" id="{410695A1-12B3-DFCC-1E2F-FCA6B4A50A44}"/>
              </a:ext>
            </a:extLst>
          </p:cNvPr>
          <p:cNvSpPr/>
          <p:nvPr/>
        </p:nvSpPr>
        <p:spPr>
          <a:xfrm>
            <a:off x="393256" y="976404"/>
            <a:ext cx="8500651" cy="780132"/>
          </a:xfrm>
          <a:prstGeom prst="homePlate">
            <a:avLst/>
          </a:prstGeom>
          <a:solidFill>
            <a:srgbClr val="F5501B">
              <a:lumMod val="40000"/>
              <a:lumOff val="6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Work</a:t>
            </a:r>
            <a:r>
              <a:rPr kumimoji="1" lang="ja-JP" altLang="en-US" sz="1292" b="1" i="0" u="none" strike="noStrike" kern="0" cap="none" spc="0" normalizeH="0" baseline="0" noProof="0" dirty="0">
                <a:ln>
                  <a:noFill/>
                </a:ln>
                <a:solidFill>
                  <a:srgbClr val="000000"/>
                </a:solidFill>
                <a:effectLst/>
                <a:uLnTx/>
                <a:uFillTx/>
              </a:rPr>
              <a:t>１：「発散＆課題整理」セッション</a:t>
            </a:r>
            <a:endParaRPr kumimoji="1" lang="en-US" altLang="ja-JP" sz="1292" b="1"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000000"/>
                </a:solidFill>
                <a:effectLst/>
                <a:uLnTx/>
                <a:uFillTx/>
              </a:rPr>
              <a:t>（</a:t>
            </a:r>
            <a:r>
              <a:rPr kumimoji="1" lang="en-US" altLang="ja-JP" sz="1292" b="1" i="0" u="none" strike="noStrike" kern="0" cap="none" spc="0" normalizeH="0" baseline="0" noProof="0" dirty="0">
                <a:ln>
                  <a:noFill/>
                </a:ln>
                <a:solidFill>
                  <a:srgbClr val="000000"/>
                </a:solidFill>
                <a:effectLst/>
                <a:uLnTx/>
                <a:uFillTx/>
              </a:rPr>
              <a:t>30</a:t>
            </a:r>
            <a:r>
              <a:rPr kumimoji="1" lang="ja-JP" altLang="en-US" sz="1292" b="1" i="0" u="none" strike="noStrike" kern="0" cap="none" spc="0" normalizeH="0" baseline="0" noProof="0" dirty="0">
                <a:ln>
                  <a:noFill/>
                </a:ln>
                <a:solidFill>
                  <a:srgbClr val="000000"/>
                </a:solidFill>
                <a:effectLst/>
                <a:uLnTx/>
                <a:uFillTx/>
              </a:rPr>
              <a:t>分</a:t>
            </a:r>
            <a:r>
              <a:rPr kumimoji="1" lang="en-US" altLang="ja-JP" sz="1292" b="1" i="0" u="none" strike="noStrike" kern="0" cap="none" spc="0" normalizeH="0" baseline="0" noProof="0" dirty="0">
                <a:ln>
                  <a:noFill/>
                </a:ln>
                <a:solidFill>
                  <a:srgbClr val="000000"/>
                </a:solidFill>
                <a:effectLst/>
                <a:uLnTx/>
                <a:uFillTx/>
              </a:rPr>
              <a:t>)</a:t>
            </a:r>
          </a:p>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015" b="0" i="0" u="none" strike="noStrike" kern="0" cap="none" spc="0" normalizeH="0" baseline="0" noProof="0" dirty="0">
                <a:ln>
                  <a:noFill/>
                </a:ln>
                <a:solidFill>
                  <a:srgbClr val="000000"/>
                </a:solidFill>
                <a:effectLst/>
                <a:uLnTx/>
                <a:uFillTx/>
              </a:rPr>
              <a:t>※2</a:t>
            </a:r>
            <a:r>
              <a:rPr kumimoji="1" lang="ja-JP" altLang="en-US" sz="1015" b="0" i="0" u="none" strike="noStrike" kern="0" cap="none" spc="0" normalizeH="0" baseline="0" noProof="0" dirty="0">
                <a:ln>
                  <a:noFill/>
                </a:ln>
                <a:solidFill>
                  <a:srgbClr val="000000"/>
                </a:solidFill>
                <a:effectLst/>
                <a:uLnTx/>
                <a:uFillTx/>
              </a:rPr>
              <a:t>グループの場合：①は各グループで実施、②はグループ同士交流</a:t>
            </a:r>
          </a:p>
        </p:txBody>
      </p:sp>
      <p:sp>
        <p:nvSpPr>
          <p:cNvPr id="16" name="正方形/長方形 15">
            <a:extLst>
              <a:ext uri="{FF2B5EF4-FFF2-40B4-BE49-F238E27FC236}">
                <a16:creationId xmlns:a16="http://schemas.microsoft.com/office/drawing/2014/main" id="{07F283D3-95D2-B75E-2C2A-C46BD939F8AF}"/>
              </a:ext>
            </a:extLst>
          </p:cNvPr>
          <p:cNvSpPr/>
          <p:nvPr/>
        </p:nvSpPr>
        <p:spPr>
          <a:xfrm>
            <a:off x="677182" y="5668249"/>
            <a:ext cx="2675919" cy="646826"/>
          </a:xfrm>
          <a:prstGeom prst="rect">
            <a:avLst/>
          </a:prstGeom>
          <a:solidFill>
            <a:srgbClr val="000000">
              <a:alpha val="6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rgbClr val="FFFFFF"/>
                </a:solidFill>
                <a:effectLst/>
                <a:uLnTx/>
                <a:uFillTx/>
              </a:rPr>
              <a:t>付箋による発散ポイントは</a:t>
            </a:r>
            <a:endParaRPr kumimoji="1" lang="en-US" altLang="ja-JP" sz="1050"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rgbClr val="FFFFFF"/>
                </a:solidFill>
                <a:effectLst/>
                <a:uLnTx/>
                <a:uFillTx/>
              </a:rPr>
              <a:t>当日投影資料の該当ページで</a:t>
            </a:r>
            <a:endParaRPr kumimoji="1" lang="en-US" altLang="ja-JP" sz="1050"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rgbClr val="FFFFFF"/>
                </a:solidFill>
                <a:effectLst/>
                <a:uLnTx/>
                <a:uFillTx/>
              </a:rPr>
              <a:t>ファシリテーターから</a:t>
            </a:r>
            <a:endParaRPr kumimoji="1" lang="en-US" altLang="ja-JP" sz="1050"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rgbClr val="FFFFFF"/>
                </a:solidFill>
                <a:effectLst/>
                <a:uLnTx/>
                <a:uFillTx/>
              </a:rPr>
              <a:t>補足してください</a:t>
            </a:r>
            <a:endParaRPr kumimoji="1" lang="en-US" altLang="ja-JP" sz="1050" b="1" i="0" u="none" strike="noStrike" kern="0" cap="none" spc="0" normalizeH="0" baseline="0" noProof="0" dirty="0">
              <a:ln>
                <a:noFill/>
              </a:ln>
              <a:solidFill>
                <a:srgbClr val="FFFFFF"/>
              </a:solidFill>
              <a:effectLst/>
              <a:uLnTx/>
              <a:uFillTx/>
            </a:endParaRPr>
          </a:p>
        </p:txBody>
      </p:sp>
      <p:sp>
        <p:nvSpPr>
          <p:cNvPr id="17" name="四角形: 角を丸くする 16">
            <a:extLst>
              <a:ext uri="{FF2B5EF4-FFF2-40B4-BE49-F238E27FC236}">
                <a16:creationId xmlns:a16="http://schemas.microsoft.com/office/drawing/2014/main" id="{4E1A271A-F19F-D223-85D3-4C6C5A6E510E}"/>
              </a:ext>
            </a:extLst>
          </p:cNvPr>
          <p:cNvSpPr/>
          <p:nvPr/>
        </p:nvSpPr>
        <p:spPr>
          <a:xfrm>
            <a:off x="688094" y="3269220"/>
            <a:ext cx="7614904" cy="489217"/>
          </a:xfrm>
          <a:prstGeom prst="roundRect">
            <a:avLst>
              <a:gd name="adj" fmla="val 13989"/>
            </a:avLst>
          </a:prstGeom>
          <a:solidFill>
            <a:srgbClr val="F4F4F4">
              <a:lumMod val="90000"/>
            </a:srgbClr>
          </a:solidFill>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a:ln>
                  <a:noFill/>
                </a:ln>
                <a:solidFill>
                  <a:srgbClr val="F4F4F4">
                    <a:lumMod val="25000"/>
                  </a:srgbClr>
                </a:solidFill>
                <a:effectLst/>
                <a:uLnTx/>
                <a:uFillTx/>
              </a:rPr>
              <a:t>例）</a:t>
            </a:r>
            <a:endParaRPr kumimoji="1" lang="en-US" altLang="ja-JP" sz="1015" b="0" i="0" u="none" strike="noStrike" kern="0" cap="none" spc="0" normalizeH="0" baseline="0" noProof="0">
              <a:ln>
                <a:noFill/>
              </a:ln>
              <a:solidFill>
                <a:srgbClr val="F4F4F4">
                  <a:lumMod val="25000"/>
                </a:srgbClr>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a:ln>
                  <a:noFill/>
                </a:ln>
                <a:solidFill>
                  <a:srgbClr val="F4F4F4">
                    <a:lumMod val="25000"/>
                  </a:srgbClr>
                </a:solidFill>
                <a:effectLst/>
                <a:uLnTx/>
                <a:uFillTx/>
              </a:rPr>
              <a:t>「</a:t>
            </a:r>
            <a:r>
              <a:rPr kumimoji="1" lang="ja-JP" altLang="en-US" sz="1015" b="0" i="0" u="none" strike="noStrike" kern="0" cap="none" spc="0" normalizeH="0" baseline="0" noProof="0" dirty="0">
                <a:ln>
                  <a:noFill/>
                </a:ln>
                <a:solidFill>
                  <a:srgbClr val="F4F4F4">
                    <a:lumMod val="25000"/>
                  </a:srgbClr>
                </a:solidFill>
                <a:effectLst/>
                <a:uLnTx/>
                <a:uFillTx/>
              </a:rPr>
              <a:t>弱み：</a:t>
            </a:r>
            <a:r>
              <a:rPr kumimoji="1" lang="ja-JP" altLang="en-US" sz="1015" b="0" i="0" u="none" strike="noStrike" kern="0" cap="none" spc="0" normalizeH="0" baseline="0" noProof="0">
                <a:ln>
                  <a:noFill/>
                </a:ln>
                <a:solidFill>
                  <a:srgbClr val="F4F4F4">
                    <a:lumMod val="25000"/>
                  </a:srgbClr>
                </a:solidFill>
                <a:effectLst/>
                <a:uLnTx/>
                <a:uFillTx/>
              </a:rPr>
              <a:t>新しい仕事を考えるときに、管理職が、性別や年次でアサインをためらう」</a:t>
            </a:r>
            <a:endParaRPr kumimoji="1" lang="en-US" altLang="ja-JP" sz="1015" b="0" i="0" u="none" strike="noStrike" kern="0" cap="none" spc="0" normalizeH="0" baseline="0" noProof="0">
              <a:ln>
                <a:noFill/>
              </a:ln>
              <a:solidFill>
                <a:srgbClr val="F4F4F4">
                  <a:lumMod val="25000"/>
                </a:srgbClr>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a:ln>
                  <a:noFill/>
                </a:ln>
                <a:solidFill>
                  <a:srgbClr val="F4F4F4">
                    <a:lumMod val="25000"/>
                  </a:srgbClr>
                </a:solidFill>
                <a:effectLst/>
                <a:uLnTx/>
                <a:uFillTx/>
              </a:rPr>
              <a:t>「</a:t>
            </a:r>
            <a:r>
              <a:rPr kumimoji="1" lang="ja-JP" altLang="en-US" sz="1015" b="0" i="0" u="none" strike="noStrike" kern="0" cap="none" spc="0" normalizeH="0" baseline="0" noProof="0" dirty="0">
                <a:ln>
                  <a:noFill/>
                </a:ln>
                <a:solidFill>
                  <a:srgbClr val="F4F4F4">
                    <a:lumMod val="25000"/>
                  </a:srgbClr>
                </a:solidFill>
                <a:effectLst/>
                <a:uLnTx/>
                <a:uFillTx/>
              </a:rPr>
              <a:t>強み：</a:t>
            </a:r>
            <a:r>
              <a:rPr kumimoji="1" lang="ja-JP" altLang="en-US" sz="1015" b="0" i="0" u="none" strike="noStrike" kern="0" cap="none" spc="0" normalizeH="0" baseline="0" noProof="0">
                <a:ln>
                  <a:noFill/>
                </a:ln>
                <a:solidFill>
                  <a:srgbClr val="F4F4F4">
                    <a:lumMod val="25000"/>
                  </a:srgbClr>
                </a:solidFill>
                <a:effectLst/>
                <a:uLnTx/>
                <a:uFillTx/>
              </a:rPr>
              <a:t>有志チームを組成するときに、事務局が、若手や中堅などの区切りで排除しない」</a:t>
            </a:r>
          </a:p>
        </p:txBody>
      </p:sp>
      <p:sp>
        <p:nvSpPr>
          <p:cNvPr id="18" name="吹き出し: 四角形 17">
            <a:extLst>
              <a:ext uri="{FF2B5EF4-FFF2-40B4-BE49-F238E27FC236}">
                <a16:creationId xmlns:a16="http://schemas.microsoft.com/office/drawing/2014/main" id="{BC4361B7-B0A8-F582-40BE-21CE05B6E7F1}"/>
              </a:ext>
            </a:extLst>
          </p:cNvPr>
          <p:cNvSpPr/>
          <p:nvPr/>
        </p:nvSpPr>
        <p:spPr>
          <a:xfrm>
            <a:off x="7029842" y="3302368"/>
            <a:ext cx="1836752" cy="436177"/>
          </a:xfrm>
          <a:prstGeom prst="wedgeRectCallout">
            <a:avLst>
              <a:gd name="adj1" fmla="val -60870"/>
              <a:gd name="adj2" fmla="val 5897"/>
            </a:avLst>
          </a:prstGeom>
          <a:solidFill>
            <a:srgbClr val="F5501B">
              <a:lumMod val="60000"/>
              <a:lumOff val="4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831" b="1" i="0" u="none" strike="noStrike" kern="0" cap="none" spc="0" normalizeH="0" baseline="0" noProof="0" dirty="0">
                <a:ln>
                  <a:noFill/>
                </a:ln>
                <a:solidFill>
                  <a:srgbClr val="FFFFFF"/>
                </a:solidFill>
                <a:effectLst/>
                <a:uLnTx/>
                <a:uFillTx/>
              </a:rPr>
              <a:t>ここは貴社のメンバーが</a:t>
            </a:r>
            <a:endParaRPr kumimoji="1" lang="en-US" altLang="ja-JP" sz="831"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831" b="1" i="0" u="none" strike="noStrike" kern="0" cap="none" spc="0" normalizeH="0" baseline="0" noProof="0" dirty="0">
                <a:ln>
                  <a:noFill/>
                </a:ln>
                <a:solidFill>
                  <a:srgbClr val="FFFFFF"/>
                </a:solidFill>
                <a:effectLst/>
                <a:uLnTx/>
                <a:uFillTx/>
              </a:rPr>
              <a:t>想像しやすい事例に</a:t>
            </a:r>
            <a:endParaRPr kumimoji="1" lang="en-US" altLang="ja-JP" sz="831"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831" b="1" i="0" u="none" strike="noStrike" kern="0" cap="none" spc="0" normalizeH="0" baseline="0" noProof="0" dirty="0">
                <a:ln>
                  <a:noFill/>
                </a:ln>
                <a:solidFill>
                  <a:srgbClr val="FFFFFF"/>
                </a:solidFill>
                <a:effectLst/>
                <a:uLnTx/>
                <a:uFillTx/>
              </a:rPr>
              <a:t>書き換えていただいて</a:t>
            </a:r>
            <a:r>
              <a:rPr kumimoji="1" lang="en-US" altLang="ja-JP" sz="831" b="1" i="0" u="none" strike="noStrike" kern="0" cap="none" spc="0" normalizeH="0" baseline="0" noProof="0" dirty="0">
                <a:ln>
                  <a:noFill/>
                </a:ln>
                <a:solidFill>
                  <a:srgbClr val="FFFFFF"/>
                </a:solidFill>
                <a:effectLst/>
                <a:uLnTx/>
                <a:uFillTx/>
              </a:rPr>
              <a:t>OK</a:t>
            </a:r>
            <a:r>
              <a:rPr kumimoji="1" lang="ja-JP" altLang="en-US" sz="831" b="1" i="0" u="none" strike="noStrike" kern="0" cap="none" spc="0" normalizeH="0" baseline="0" noProof="0" dirty="0">
                <a:ln>
                  <a:noFill/>
                </a:ln>
                <a:solidFill>
                  <a:srgbClr val="FFFFFF"/>
                </a:solidFill>
                <a:effectLst/>
                <a:uLnTx/>
                <a:uFillTx/>
              </a:rPr>
              <a:t>です。</a:t>
            </a:r>
          </a:p>
        </p:txBody>
      </p:sp>
      <p:sp>
        <p:nvSpPr>
          <p:cNvPr id="19" name="テキスト ボックス 18">
            <a:extLst>
              <a:ext uri="{FF2B5EF4-FFF2-40B4-BE49-F238E27FC236}">
                <a16:creationId xmlns:a16="http://schemas.microsoft.com/office/drawing/2014/main" id="{590C0FC8-3009-A107-E22E-CEDDAB1C53C7}"/>
              </a:ext>
            </a:extLst>
          </p:cNvPr>
          <p:cNvSpPr txBox="1"/>
          <p:nvPr/>
        </p:nvSpPr>
        <p:spPr bwMode="auto">
          <a:xfrm>
            <a:off x="4959595" y="3914415"/>
            <a:ext cx="2781531" cy="560923"/>
          </a:xfrm>
          <a:prstGeom prst="rect">
            <a:avLst/>
          </a:prstGeom>
          <a:noFill/>
          <a:ln w="9525">
            <a:noFill/>
            <a:miter lim="800000"/>
            <a:headEnd/>
            <a:tailEnd/>
          </a:ln>
        </p:spPr>
        <p:txBody>
          <a:bodyPr wrap="none" rtlCol="0" anchor="ctr" anchorCtr="0">
            <a:sp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「事前課題シート」に記載した内容をもとに</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自社の</a:t>
            </a:r>
            <a:r>
              <a:rPr kumimoji="1" lang="en-US" altLang="ja-JP" sz="1015" b="0" i="0" u="none" strike="noStrike" kern="0" cap="none" spc="0" normalizeH="0" baseline="0" noProof="0" dirty="0">
                <a:ln>
                  <a:noFill/>
                </a:ln>
                <a:solidFill>
                  <a:srgbClr val="000000"/>
                </a:solidFill>
                <a:effectLst/>
                <a:uLnTx/>
                <a:uFillTx/>
              </a:rPr>
              <a:t>DEI</a:t>
            </a:r>
            <a:r>
              <a:rPr kumimoji="1" lang="ja-JP" altLang="en-US" sz="1015" b="0" i="0" u="none" strike="noStrike" kern="0" cap="none" spc="0" normalizeH="0" baseline="0" noProof="0" dirty="0">
                <a:ln>
                  <a:noFill/>
                </a:ln>
                <a:solidFill>
                  <a:srgbClr val="000000"/>
                </a:solidFill>
                <a:effectLst/>
                <a:uLnTx/>
                <a:uFillTx/>
              </a:rPr>
              <a:t>に関するできごとの棚卸</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以下のように分類しながら共有</a:t>
            </a:r>
            <a:endParaRPr kumimoji="1" lang="en-US" altLang="ja-JP" sz="1015" b="0" i="0" u="none" strike="noStrike" kern="0" cap="none" spc="0" normalizeH="0" baseline="0" noProof="0" dirty="0">
              <a:ln>
                <a:noFill/>
              </a:ln>
              <a:solidFill>
                <a:srgbClr val="000000"/>
              </a:solidFill>
              <a:effectLst/>
              <a:uLnTx/>
              <a:uFillTx/>
            </a:endParaRPr>
          </a:p>
        </p:txBody>
      </p:sp>
      <p:pic>
        <p:nvPicPr>
          <p:cNvPr id="20" name="図 19">
            <a:extLst>
              <a:ext uri="{FF2B5EF4-FFF2-40B4-BE49-F238E27FC236}">
                <a16:creationId xmlns:a16="http://schemas.microsoft.com/office/drawing/2014/main" id="{A35DD992-F851-D9B5-7416-EE0480E19A25}"/>
              </a:ext>
            </a:extLst>
          </p:cNvPr>
          <p:cNvPicPr>
            <a:picLocks noChangeAspect="1"/>
          </p:cNvPicPr>
          <p:nvPr/>
        </p:nvPicPr>
        <p:blipFill>
          <a:blip r:embed="rId3"/>
          <a:stretch>
            <a:fillRect/>
          </a:stretch>
        </p:blipFill>
        <p:spPr>
          <a:xfrm>
            <a:off x="4214891" y="4533731"/>
            <a:ext cx="4088107" cy="1571116"/>
          </a:xfrm>
          <a:prstGeom prst="rect">
            <a:avLst/>
          </a:prstGeom>
        </p:spPr>
      </p:pic>
      <p:sp>
        <p:nvSpPr>
          <p:cNvPr id="7" name="四角形: 角を丸くする 6">
            <a:extLst>
              <a:ext uri="{FF2B5EF4-FFF2-40B4-BE49-F238E27FC236}">
                <a16:creationId xmlns:a16="http://schemas.microsoft.com/office/drawing/2014/main" id="{BBECB6F7-6532-CCB7-C41D-B34C338277C7}"/>
              </a:ext>
            </a:extLst>
          </p:cNvPr>
          <p:cNvSpPr/>
          <p:nvPr/>
        </p:nvSpPr>
        <p:spPr>
          <a:xfrm>
            <a:off x="7061201" y="117157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strike="noStrike" kern="0" cap="none" spc="0" normalizeH="0" baseline="0" noProof="0" dirty="0">
                <a:ln>
                  <a:noFill/>
                </a:ln>
                <a:effectLst/>
                <a:uLnTx/>
                <a:uFillTx/>
              </a:rPr>
              <a:t>投影資料」該当箇所</a:t>
            </a:r>
            <a:endParaRPr kumimoji="1" lang="en-US" altLang="ja-JP" sz="700" b="0" i="0"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p20-p27</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a:t>
            </a:r>
            <a:r>
              <a:rPr kumimoji="1" lang="en-US" altLang="ja-JP" sz="700" b="1" kern="0" dirty="0"/>
              <a:t>24-</a:t>
            </a:r>
            <a:r>
              <a:rPr kumimoji="1" lang="en-US" altLang="ja-JP" sz="700" b="1" i="0" strike="noStrike" kern="0" cap="none" spc="0" normalizeH="0" baseline="0" noProof="0" dirty="0">
                <a:ln>
                  <a:noFill/>
                </a:ln>
                <a:effectLst/>
                <a:uLnTx/>
                <a:uFillTx/>
              </a:rPr>
              <a:t>p32</a:t>
            </a:r>
          </a:p>
        </p:txBody>
      </p:sp>
      <p:sp>
        <p:nvSpPr>
          <p:cNvPr id="8" name="四角形: 角を丸くする 7">
            <a:extLst>
              <a:ext uri="{FF2B5EF4-FFF2-40B4-BE49-F238E27FC236}">
                <a16:creationId xmlns:a16="http://schemas.microsoft.com/office/drawing/2014/main" id="{7BE9F92D-B3E8-4855-D581-AAB308661B5D}"/>
              </a:ext>
            </a:extLst>
          </p:cNvPr>
          <p:cNvSpPr/>
          <p:nvPr/>
        </p:nvSpPr>
        <p:spPr>
          <a:xfrm>
            <a:off x="7637462" y="176212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strike="noStrike" kern="0" cap="none" spc="0" normalizeH="0" baseline="0" noProof="0" dirty="0">
                <a:ln>
                  <a:noFill/>
                </a:ln>
                <a:effectLst/>
                <a:uLnTx/>
                <a:uFillTx/>
              </a:rPr>
              <a:t>投影資料」該当箇所</a:t>
            </a:r>
            <a:endParaRPr kumimoji="1" lang="en-US" altLang="ja-JP" sz="700" b="0" i="0"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p20-p23</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a:t>
            </a:r>
            <a:r>
              <a:rPr kumimoji="1" lang="en-US" altLang="ja-JP" sz="700" b="1" kern="0" dirty="0"/>
              <a:t>24-</a:t>
            </a:r>
            <a:r>
              <a:rPr kumimoji="1" lang="en-US" altLang="ja-JP" sz="700" b="1" i="0" strike="noStrike" kern="0" cap="none" spc="0" normalizeH="0" baseline="0" noProof="0" dirty="0">
                <a:ln>
                  <a:noFill/>
                </a:ln>
                <a:effectLst/>
                <a:uLnTx/>
                <a:uFillTx/>
              </a:rPr>
              <a:t>p27</a:t>
            </a:r>
          </a:p>
        </p:txBody>
      </p:sp>
      <p:sp>
        <p:nvSpPr>
          <p:cNvPr id="9" name="四角形: 角を丸くする 8">
            <a:extLst>
              <a:ext uri="{FF2B5EF4-FFF2-40B4-BE49-F238E27FC236}">
                <a16:creationId xmlns:a16="http://schemas.microsoft.com/office/drawing/2014/main" id="{E47DFE44-E465-AA25-1D52-AF79C05704D2}"/>
              </a:ext>
            </a:extLst>
          </p:cNvPr>
          <p:cNvSpPr/>
          <p:nvPr/>
        </p:nvSpPr>
        <p:spPr>
          <a:xfrm>
            <a:off x="2599832" y="6148776"/>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strike="noStrike" kern="0" cap="none" spc="0" normalizeH="0" baseline="0" noProof="0" dirty="0">
                <a:ln>
                  <a:noFill/>
                </a:ln>
                <a:effectLst/>
                <a:uLnTx/>
                <a:uFillTx/>
              </a:rPr>
              <a:t>投影資料」該当箇所</a:t>
            </a:r>
            <a:endParaRPr kumimoji="1" lang="en-US" altLang="ja-JP" sz="700" b="0" i="0"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p23</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p27</a:t>
            </a:r>
          </a:p>
        </p:txBody>
      </p:sp>
      <p:sp>
        <p:nvSpPr>
          <p:cNvPr id="2" name="スライド番号プレースホルダー 1">
            <a:extLst>
              <a:ext uri="{FF2B5EF4-FFF2-40B4-BE49-F238E27FC236}">
                <a16:creationId xmlns:a16="http://schemas.microsoft.com/office/drawing/2014/main" id="{4548BF4E-FDF7-AEF2-6102-BE3E1FC4D52C}"/>
              </a:ext>
            </a:extLst>
          </p:cNvPr>
          <p:cNvSpPr>
            <a:spLocks noGrp="1"/>
          </p:cNvSpPr>
          <p:nvPr>
            <p:ph type="sldNum" sz="quarter" idx="12"/>
          </p:nvPr>
        </p:nvSpPr>
        <p:spPr/>
        <p:txBody>
          <a:bodyPr/>
          <a:lstStyle/>
          <a:p>
            <a:fld id="{02E45039-E5C2-423C-A0A7-3C781C43C11A}" type="slidenum">
              <a:rPr kumimoji="1" lang="ja-JP" altLang="en-US" smtClean="0"/>
              <a:t>27</a:t>
            </a:fld>
            <a:endParaRPr kumimoji="1" lang="ja-JP" altLang="en-US"/>
          </a:p>
        </p:txBody>
      </p:sp>
    </p:spTree>
    <p:extLst>
      <p:ext uri="{BB962C8B-B14F-4D97-AF65-F5344CB8AC3E}">
        <p14:creationId xmlns:p14="http://schemas.microsoft.com/office/powerpoint/2010/main" val="1597562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ワークショップ進行タイムライン （</a:t>
            </a:r>
            <a:r>
              <a:rPr kumimoji="1" lang="en-US" altLang="ja-JP" sz="2000" b="1" i="0" u="none" strike="noStrike" kern="1200" cap="none" spc="277" normalizeH="0" baseline="0" noProof="0" dirty="0">
                <a:ln>
                  <a:noFill/>
                </a:ln>
                <a:solidFill>
                  <a:srgbClr val="000000"/>
                </a:solidFill>
                <a:effectLst/>
                <a:uLnTx/>
                <a:uFillTx/>
                <a:latin typeface="游ゴシック"/>
                <a:ea typeface="游ゴシック"/>
                <a:cs typeface="+mj-cs"/>
              </a:rPr>
              <a:t>3/6</a:t>
            </a:r>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a:t>
            </a:r>
            <a:endParaRPr lang="ja-JP" altLang="en-US" sz="3200" dirty="0"/>
          </a:p>
        </p:txBody>
      </p:sp>
      <p:sp>
        <p:nvSpPr>
          <p:cNvPr id="11" name="正方形/長方形 10">
            <a:extLst>
              <a:ext uri="{FF2B5EF4-FFF2-40B4-BE49-F238E27FC236}">
                <a16:creationId xmlns:a16="http://schemas.microsoft.com/office/drawing/2014/main" id="{2B29A165-10FE-3BEA-19ED-4C77CB9E9D12}"/>
              </a:ext>
            </a:extLst>
          </p:cNvPr>
          <p:cNvSpPr/>
          <p:nvPr/>
        </p:nvSpPr>
        <p:spPr>
          <a:xfrm>
            <a:off x="288481" y="1724025"/>
            <a:ext cx="8674543" cy="4981575"/>
          </a:xfrm>
          <a:prstGeom prst="rect">
            <a:avLst/>
          </a:prstGeom>
          <a:solidFill>
            <a:srgbClr val="FFFFFF">
              <a:lumMod val="95000"/>
            </a:srgbClr>
          </a:solidFill>
        </p:spPr>
        <p:txBody>
          <a:bodyPr wrap="square" rtlCol="0" anchor="t"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1" i="0" u="sng" strike="noStrike" kern="0" cap="none" spc="0" normalizeH="0" baseline="0" noProof="0" dirty="0">
                <a:ln>
                  <a:noFill/>
                </a:ln>
                <a:solidFill>
                  <a:srgbClr val="000000"/>
                </a:solidFill>
                <a:effectLst/>
                <a:uLnTx/>
                <a:uFillTx/>
              </a:rPr>
              <a:t>②ダイバーシティ・コンパスシートに整理・課題を発見し深掘</a:t>
            </a:r>
            <a:r>
              <a:rPr kumimoji="1" lang="ja-JP" altLang="en-US" sz="1108" b="1" i="0" u="sng" strike="noStrike" kern="0" cap="none" spc="0" normalizeH="0" baseline="0" noProof="0" dirty="0">
                <a:ln>
                  <a:noFill/>
                </a:ln>
                <a:solidFill>
                  <a:schemeClr val="bg1"/>
                </a:solidFill>
                <a:effectLst/>
                <a:highlight>
                  <a:srgbClr val="1CB090"/>
                </a:highlight>
                <a:uLnTx/>
                <a:uFillTx/>
              </a:rPr>
              <a:t>（</a:t>
            </a:r>
            <a:r>
              <a:rPr kumimoji="1" lang="en-US" altLang="ja-JP" sz="1108" b="1" i="0" u="sng" strike="noStrike" kern="0" cap="none" spc="0" normalizeH="0" baseline="0" noProof="0" dirty="0">
                <a:ln>
                  <a:noFill/>
                </a:ln>
                <a:solidFill>
                  <a:schemeClr val="bg1"/>
                </a:solidFill>
                <a:effectLst/>
                <a:highlight>
                  <a:srgbClr val="1CB090"/>
                </a:highlight>
                <a:uLnTx/>
                <a:uFillTx/>
              </a:rPr>
              <a:t>15</a:t>
            </a:r>
            <a:r>
              <a:rPr kumimoji="1" lang="ja-JP" altLang="en-US" sz="1108" b="1" i="0" u="sng" strike="noStrike" kern="0" cap="none" spc="0" normalizeH="0" baseline="0" noProof="0" dirty="0">
                <a:ln>
                  <a:noFill/>
                </a:ln>
                <a:solidFill>
                  <a:schemeClr val="bg1"/>
                </a:solidFill>
                <a:effectLst/>
                <a:highlight>
                  <a:srgbClr val="1CB090"/>
                </a:highlight>
                <a:uLnTx/>
                <a:uFillTx/>
              </a:rPr>
              <a:t>分）</a:t>
            </a:r>
            <a:endParaRPr kumimoji="1" lang="en-US" altLang="ja-JP" sz="1108" b="1" i="0" u="sng" strike="noStrike" kern="0" cap="none" spc="0" normalizeH="0" baseline="0" noProof="0" dirty="0">
              <a:ln>
                <a:noFill/>
              </a:ln>
              <a:solidFill>
                <a:schemeClr val="bg1"/>
              </a:solidFill>
              <a:effectLst/>
              <a:highlight>
                <a:srgbClr val="1CB090"/>
              </a:highligh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1" i="0" u="sng" strike="noStrike" kern="0" cap="none" spc="0" normalizeH="0" baseline="0" noProof="0" dirty="0">
              <a:ln>
                <a:noFill/>
              </a:ln>
              <a:solidFill>
                <a:schemeClr val="bg1"/>
              </a:solidFill>
              <a:effectLst/>
              <a:highlight>
                <a:srgbClr val="1CB090"/>
              </a:highligh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1" i="0" u="sng" strike="noStrike" kern="0" cap="none" spc="0" normalizeH="0" baseline="0" noProof="0" dirty="0">
              <a:ln>
                <a:noFill/>
              </a:ln>
              <a:solidFill>
                <a:srgbClr val="000000"/>
              </a:solidFill>
              <a:effectLst/>
              <a:uLnTx/>
              <a:uFillTx/>
            </a:endParaRPr>
          </a:p>
          <a:p>
            <a:pPr marL="171450" marR="0" lvl="0" indent="-171450"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①で書き出した付箋について、グループで議論しながら、ダイバーシティ・コンパス上の関連する項目の位置に</a:t>
            </a:r>
            <a:r>
              <a:rPr kumimoji="1" lang="ja-JP" altLang="en-US" sz="1108" b="0" i="0" u="sng" strike="noStrike" kern="0" cap="none" spc="0" normalizeH="0" baseline="0" noProof="0" dirty="0">
                <a:ln>
                  <a:noFill/>
                </a:ln>
                <a:solidFill>
                  <a:srgbClr val="000000"/>
                </a:solidFill>
                <a:effectLst/>
                <a:uLnTx/>
                <a:uFillTx/>
              </a:rPr>
              <a:t>貼り直してください（</a:t>
            </a:r>
            <a:r>
              <a:rPr kumimoji="1" lang="ja-JP" altLang="en-US" sz="1108" b="0" i="0" u="none" strike="noStrike" kern="0" cap="none" spc="0" normalizeH="0" baseline="0" noProof="0" dirty="0">
                <a:ln>
                  <a:noFill/>
                </a:ln>
                <a:solidFill>
                  <a:srgbClr val="000000"/>
                </a:solidFill>
                <a:effectLst/>
                <a:uLnTx/>
                <a:uFillTx/>
              </a:rPr>
              <a:t>グループとして自社の</a:t>
            </a:r>
            <a:r>
              <a:rPr kumimoji="1" lang="en-US" altLang="ja-JP" sz="1108" b="0" i="0" u="none" strike="noStrike" kern="0" cap="none" spc="0" normalizeH="0" baseline="0" noProof="0" dirty="0">
                <a:ln>
                  <a:noFill/>
                </a:ln>
                <a:solidFill>
                  <a:srgbClr val="000000"/>
                </a:solidFill>
                <a:effectLst/>
                <a:uLnTx/>
                <a:uFillTx/>
              </a:rPr>
              <a:t>DEI</a:t>
            </a:r>
            <a:r>
              <a:rPr kumimoji="1" lang="ja-JP" altLang="en-US" sz="1108" b="0" i="0" u="none" strike="noStrike" kern="0" cap="none" spc="0" normalizeH="0" baseline="0" noProof="0" dirty="0">
                <a:ln>
                  <a:noFill/>
                </a:ln>
                <a:solidFill>
                  <a:srgbClr val="000000"/>
                </a:solidFill>
                <a:effectLst/>
                <a:uLnTx/>
                <a:uFillTx/>
              </a:rPr>
              <a:t>に関する現状（できている・できてない）を可視化）。</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議論の際には、配付資料</a:t>
            </a:r>
            <a:r>
              <a:rPr kumimoji="1" lang="ja-JP" altLang="en-US" sz="1108" kern="0" dirty="0">
                <a:solidFill>
                  <a:srgbClr val="000000"/>
                </a:solidFill>
              </a:rPr>
              <a:t>「ダイバーシティ・コンパス説明シート」（</a:t>
            </a:r>
            <a:r>
              <a:rPr kumimoji="1" lang="en-US" altLang="ja-JP" sz="1108" kern="0" dirty="0">
                <a:solidFill>
                  <a:srgbClr val="000000"/>
                </a:solidFill>
              </a:rPr>
              <a:t>p38</a:t>
            </a:r>
            <a:r>
              <a:rPr kumimoji="1" lang="ja-JP" altLang="en-US" sz="1108" kern="0" dirty="0">
                <a:solidFill>
                  <a:srgbClr val="000000"/>
                </a:solidFill>
              </a:rPr>
              <a:t>）</a:t>
            </a:r>
            <a:r>
              <a:rPr kumimoji="1" lang="ja-JP" altLang="en-US" sz="1108" b="0" i="0" u="none" strike="noStrike" kern="0" cap="none" spc="0" normalizeH="0" baseline="0" noProof="0" dirty="0">
                <a:ln>
                  <a:noFill/>
                </a:ln>
                <a:solidFill>
                  <a:srgbClr val="000000"/>
                </a:solidFill>
                <a:effectLst/>
                <a:uLnTx/>
                <a:uFillTx/>
              </a:rPr>
              <a:t>も参考にしてください。議論の過程で新しく出てきたポイントについても、付箋に追加で書き込み、コンパスに貼ってください。</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5</a:t>
            </a:r>
            <a:r>
              <a:rPr kumimoji="1" lang="ja-JP" altLang="en-US" sz="1108" b="0" i="0" u="none" strike="noStrike" kern="0" cap="none" spc="0" normalizeH="0" baseline="0" noProof="0" dirty="0">
                <a:ln>
                  <a:noFill/>
                </a:ln>
                <a:solidFill>
                  <a:schemeClr val="bg1"/>
                </a:solidFill>
                <a:effectLst/>
                <a:highlight>
                  <a:srgbClr val="1CB090"/>
                </a:highlight>
                <a:uLnTx/>
                <a:uFillTx/>
              </a:rPr>
              <a:t>分）</a:t>
            </a:r>
            <a:endParaRPr kumimoji="1" lang="en-US" altLang="ja-JP" sz="1108" b="0" i="0" u="none" strike="noStrike" kern="0" cap="none" spc="0" normalizeH="0" baseline="0" noProof="0" dirty="0">
              <a:ln>
                <a:noFill/>
              </a:ln>
              <a:solidFill>
                <a:schemeClr val="bg1"/>
              </a:solidFill>
              <a:effectLst/>
              <a:highlight>
                <a:srgbClr val="1CB090"/>
              </a:highlight>
              <a:uLnTx/>
              <a:uFillTx/>
            </a:endParaRPr>
          </a:p>
          <a:p>
            <a:pPr marL="162662" marR="0" lvl="0" indent="-162662"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ひととおり、</a:t>
            </a:r>
            <a:r>
              <a:rPr kumimoji="1" lang="en-US" altLang="ja-JP" sz="1108" b="0" i="0" u="none" strike="noStrike" kern="0" cap="none" spc="0" normalizeH="0" baseline="0" noProof="0" dirty="0">
                <a:ln>
                  <a:noFill/>
                </a:ln>
                <a:solidFill>
                  <a:srgbClr val="000000"/>
                </a:solidFill>
                <a:effectLst/>
                <a:uLnTx/>
                <a:uFillTx/>
              </a:rPr>
              <a:t>DEI</a:t>
            </a:r>
            <a:r>
              <a:rPr kumimoji="1" lang="ja-JP" altLang="en-US" sz="1108" b="0" i="0" u="none" strike="noStrike" kern="0" cap="none" spc="0" normalizeH="0" baseline="0" noProof="0" dirty="0">
                <a:ln>
                  <a:noFill/>
                </a:ln>
                <a:solidFill>
                  <a:srgbClr val="000000"/>
                </a:solidFill>
                <a:effectLst/>
                <a:uLnTx/>
                <a:uFillTx/>
              </a:rPr>
              <a:t>があると感じる点（強み）・ないと感じる点（弱み≒課題）をコンパスに貼り直した段階で、他グループのコンパスを見に行きましょう。</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自グループとは異なる視点での自社の</a:t>
            </a:r>
            <a:r>
              <a:rPr kumimoji="1" lang="en-US" altLang="ja-JP" sz="1108" b="0" i="0" u="none" strike="noStrike" kern="0" cap="none" spc="0" normalizeH="0" baseline="0" noProof="0" dirty="0">
                <a:ln>
                  <a:noFill/>
                </a:ln>
                <a:solidFill>
                  <a:srgbClr val="000000"/>
                </a:solidFill>
                <a:effectLst/>
                <a:uLnTx/>
                <a:uFillTx/>
              </a:rPr>
              <a:t>DEI</a:t>
            </a:r>
            <a:r>
              <a:rPr kumimoji="1" lang="ja-JP" altLang="en-US" sz="1108" b="0" i="0" u="none" strike="noStrike" kern="0" cap="none" spc="0" normalizeH="0" baseline="0" noProof="0" dirty="0">
                <a:ln>
                  <a:noFill/>
                </a:ln>
                <a:solidFill>
                  <a:srgbClr val="000000"/>
                </a:solidFill>
                <a:effectLst/>
                <a:uLnTx/>
                <a:uFillTx/>
              </a:rPr>
              <a:t>の捉え方を観察し、</a:t>
            </a:r>
            <a:r>
              <a:rPr kumimoji="1" lang="ja-JP" altLang="en-US" sz="1108" b="0" i="0" u="sng" strike="noStrike" kern="0" cap="none" spc="0" normalizeH="0" baseline="0" noProof="0" dirty="0">
                <a:ln>
                  <a:noFill/>
                </a:ln>
                <a:solidFill>
                  <a:srgbClr val="000000"/>
                </a:solidFill>
                <a:effectLst/>
                <a:uLnTx/>
                <a:uFillTx/>
              </a:rPr>
              <a:t>共感する付箋に赤い丸印をつけてください</a:t>
            </a:r>
            <a:r>
              <a:rPr kumimoji="1" lang="ja-JP" altLang="en-US" sz="1108" b="0" i="0" u="none" strike="noStrike" kern="0" cap="none" spc="0" normalizeH="0" baseline="0" noProof="0" dirty="0">
                <a:ln>
                  <a:noFill/>
                </a:ln>
                <a:solidFill>
                  <a:srgbClr val="000000"/>
                </a:solidFill>
                <a:effectLst/>
                <a:uLnTx/>
                <a:uFillTx/>
              </a:rPr>
              <a:t>。　</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5</a:t>
            </a:r>
            <a:r>
              <a:rPr kumimoji="1" lang="ja-JP" altLang="en-US" sz="1108" b="0" i="0" u="none" strike="noStrike" kern="0" cap="none" spc="0" normalizeH="0" baseline="0" noProof="0" dirty="0">
                <a:ln>
                  <a:noFill/>
                </a:ln>
                <a:solidFill>
                  <a:schemeClr val="bg1"/>
                </a:solidFill>
                <a:effectLst/>
                <a:highlight>
                  <a:srgbClr val="1CB090"/>
                </a:highlight>
                <a:uLnTx/>
                <a:uFillTx/>
              </a:rPr>
              <a:t>分）</a:t>
            </a:r>
            <a:endParaRPr kumimoji="1" lang="en-US" altLang="ja-JP" sz="1108" b="0" i="0" u="none" strike="noStrike" kern="0" cap="none" spc="0" normalizeH="0" baseline="0" noProof="0" dirty="0">
              <a:ln>
                <a:noFill/>
              </a:ln>
              <a:solidFill>
                <a:schemeClr val="bg1"/>
              </a:solidFill>
              <a:effectLst/>
              <a:highlight>
                <a:srgbClr val="1CB090"/>
              </a:highligh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他グループの議論の内容を自グループに持ち帰って感想を共有するとともに、自グループに書かれた赤い丸印を見て、他者の視点も把握したうえで、議論を深めてください。（必要に応じてコンパスにも付箋を追加）</a:t>
            </a:r>
            <a:r>
              <a:rPr kumimoji="1" lang="en-US" altLang="ja-JP" sz="1108" b="0" i="0" u="none" strike="noStrike" kern="0" cap="none" spc="0" normalizeH="0" baseline="0" noProof="0" dirty="0">
                <a:ln>
                  <a:noFill/>
                </a:ln>
                <a:solidFill>
                  <a:schemeClr val="bg1"/>
                </a:solidFill>
                <a:effectLst/>
                <a:highlight>
                  <a:srgbClr val="1CB090"/>
                </a:highlight>
                <a:uLnTx/>
                <a:uFillTx/>
              </a:rPr>
              <a:t>(5</a:t>
            </a:r>
            <a:r>
              <a:rPr kumimoji="1" lang="ja-JP" altLang="en-US" sz="1108" b="0" i="0" u="none" strike="noStrike" kern="0" cap="none" spc="0" normalizeH="0" baseline="0" noProof="0" dirty="0">
                <a:ln>
                  <a:noFill/>
                </a:ln>
                <a:solidFill>
                  <a:schemeClr val="bg1"/>
                </a:solidFill>
                <a:effectLst/>
                <a:highlight>
                  <a:srgbClr val="1CB090"/>
                </a:highlight>
                <a:uLnTx/>
                <a:uFillTx/>
              </a:rPr>
              <a:t>分）</a:t>
            </a:r>
            <a:br>
              <a:rPr kumimoji="1" lang="en-US" altLang="ja-JP" sz="1108" kern="0" dirty="0">
                <a:solidFill>
                  <a:schemeClr val="bg1"/>
                </a:solidFill>
                <a:highlight>
                  <a:srgbClr val="1CB090"/>
                </a:highlight>
              </a:rPr>
            </a:br>
            <a:r>
              <a:rPr kumimoji="1" lang="en-US" altLang="ja-JP" sz="1108" b="0" i="0" u="none" strike="noStrike" kern="0" cap="none" spc="0" normalizeH="0" baseline="0" noProof="0" dirty="0">
                <a:ln>
                  <a:noFill/>
                </a:ln>
                <a:effectLst/>
                <a:uLnTx/>
                <a:uFillTx/>
              </a:rPr>
              <a:t>Work2</a:t>
            </a:r>
            <a:r>
              <a:rPr kumimoji="1" lang="ja-JP" altLang="en-US" sz="1108" b="0" i="0" u="none" strike="noStrike" kern="0" cap="none" spc="0" normalizeH="0" baseline="0" noProof="0" dirty="0">
                <a:ln>
                  <a:noFill/>
                </a:ln>
                <a:effectLst/>
                <a:uLnTx/>
                <a:uFillTx/>
              </a:rPr>
              <a:t>では「弱み（課題）」を深掘りしていきますので、強みはもちろん、弱みについても積極的に意見を出しましょう。</a:t>
            </a:r>
            <a:endParaRPr kumimoji="1" lang="en-US" altLang="ja-JP" sz="1108" b="0" i="0" u="none" strike="noStrike" kern="0" cap="none" spc="0" normalizeH="0" baseline="0" noProof="0" dirty="0">
              <a:ln>
                <a:noFill/>
              </a:ln>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002060"/>
                </a:solidFill>
                <a:effectLst/>
                <a:uLnTx/>
                <a:uFillTx/>
              </a:rPr>
              <a:t>　</a:t>
            </a:r>
            <a:r>
              <a:rPr kumimoji="1" lang="en-US" altLang="ja-JP" sz="1108" b="0" i="0" u="none" strike="noStrike" kern="0" cap="none" spc="0" normalizeH="0" baseline="0" noProof="0" dirty="0">
                <a:ln>
                  <a:noFill/>
                </a:ln>
                <a:solidFill>
                  <a:srgbClr val="002060"/>
                </a:solidFill>
                <a:effectLst/>
                <a:uLnTx/>
                <a:uFillTx/>
              </a:rPr>
              <a:t>※</a:t>
            </a:r>
            <a:r>
              <a:rPr kumimoji="1" lang="ja-JP" altLang="en-US" sz="1108" b="0" i="0" u="none" strike="noStrike" kern="0" cap="none" spc="0" normalizeH="0" baseline="0" noProof="0" dirty="0">
                <a:ln>
                  <a:noFill/>
                </a:ln>
                <a:solidFill>
                  <a:srgbClr val="002060"/>
                </a:solidFill>
                <a:effectLst/>
                <a:uLnTx/>
                <a:uFillTx/>
              </a:rPr>
              <a:t>単一グループでの実施の場合は、グループ内の他者の意見への共感ポイントや自分には無かった視点で良いと思うものに</a:t>
            </a:r>
            <a:br>
              <a:rPr kumimoji="1" lang="en-US" altLang="ja-JP" sz="1108" b="0" i="0" u="none" strike="noStrike" kern="0" cap="none" spc="0" normalizeH="0" baseline="0" noProof="0" dirty="0">
                <a:ln>
                  <a:noFill/>
                </a:ln>
                <a:solidFill>
                  <a:srgbClr val="002060"/>
                </a:solidFill>
                <a:effectLst/>
                <a:uLnTx/>
                <a:uFillTx/>
              </a:rPr>
            </a:br>
            <a:r>
              <a:rPr kumimoji="1" lang="ja-JP" altLang="en-US" sz="1108" b="0" i="0" u="none" strike="noStrike" kern="0" cap="none" spc="0" normalizeH="0" baseline="0" noProof="0" dirty="0">
                <a:ln>
                  <a:noFill/>
                </a:ln>
                <a:solidFill>
                  <a:srgbClr val="002060"/>
                </a:solidFill>
                <a:effectLst/>
                <a:uLnTx/>
                <a:uFillTx/>
              </a:rPr>
              <a:t>　　赤い丸印をつけ、議論を深めてみてください。</a:t>
            </a:r>
            <a:endParaRPr kumimoji="1" lang="en-US" altLang="ja-JP" sz="1108" b="0" i="0" u="none" strike="noStrike" kern="0" cap="none" spc="0" normalizeH="0" baseline="0" noProof="0" dirty="0">
              <a:ln>
                <a:noFill/>
              </a:ln>
              <a:solidFill>
                <a:srgbClr val="00206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整理の視点</a:t>
            </a:r>
            <a:r>
              <a:rPr kumimoji="1" lang="en-US" altLang="ja-JP" sz="1108" b="0" i="0" u="none" strike="noStrike" kern="0" cap="none" spc="0" normalizeH="0" baseline="0" noProof="0" dirty="0">
                <a:ln>
                  <a:noFill/>
                </a:ln>
                <a:solidFill>
                  <a:srgbClr val="000000"/>
                </a:solidFill>
                <a:effectLst/>
                <a:uLnTx/>
                <a:uFillTx/>
              </a:rPr>
              <a:t>】</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似たワードはまとめる</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キーワード化する</a:t>
            </a:r>
            <a:endParaRPr kumimoji="1" lang="en-US" altLang="ja-JP" sz="1108" b="0" i="0" u="none" strike="noStrike" kern="0" cap="none" spc="0" normalizeH="0" baseline="0" noProof="0" dirty="0">
              <a:ln>
                <a:noFill/>
              </a:ln>
              <a:solidFill>
                <a:srgbClr val="000000"/>
              </a:solidFill>
              <a:effectLs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強み・弱みの分布が、どの項目に寄っているのか</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そのパターンも特徴として見る</a:t>
            </a:r>
            <a:endParaRPr kumimoji="1" lang="en-US" altLang="ja-JP" sz="1108" b="0" i="0" u="none" strike="noStrike" kern="0" cap="none" spc="0" normalizeH="0" baseline="0" noProof="0" dirty="0">
              <a:ln>
                <a:noFill/>
              </a:ln>
              <a:solidFill>
                <a:srgbClr val="000000"/>
              </a:solidFill>
              <a:effectLs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他グループの強み・弱みを見つつ、</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rPr>
              <a:t>　自グループとの共通点や自グループの議論には</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rPr>
              <a:t>　出てこなかった追加ポイントがないかを検討。</a:t>
            </a:r>
            <a:endParaRPr kumimoji="1" lang="en-US" altLang="ja-JP" sz="1108" b="0" i="0" u="none" strike="noStrike" kern="0" cap="none" spc="0" normalizeH="0" baseline="0" noProof="0" dirty="0">
              <a:ln>
                <a:noFill/>
              </a:ln>
              <a:solidFill>
                <a:srgbClr val="000000"/>
              </a:solidFill>
              <a:effectLs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8" b="0" i="0" u="none" strike="noStrike" kern="0" cap="none" spc="0" normalizeH="0" baseline="0" noProof="0" dirty="0">
              <a:ln>
                <a:noFill/>
              </a:ln>
              <a:solidFill>
                <a:srgbClr val="000000"/>
              </a:solidFill>
              <a:effectLst/>
              <a:uLnTx/>
              <a:uFillTx/>
            </a:endParaRPr>
          </a:p>
        </p:txBody>
      </p:sp>
      <p:sp>
        <p:nvSpPr>
          <p:cNvPr id="12" name="四角形: 角を丸くする 11">
            <a:extLst>
              <a:ext uri="{FF2B5EF4-FFF2-40B4-BE49-F238E27FC236}">
                <a16:creationId xmlns:a16="http://schemas.microsoft.com/office/drawing/2014/main" id="{E10D4F08-ADE8-F1C5-32C0-EBE62F6D01E2}"/>
              </a:ext>
            </a:extLst>
          </p:cNvPr>
          <p:cNvSpPr/>
          <p:nvPr/>
        </p:nvSpPr>
        <p:spPr>
          <a:xfrm>
            <a:off x="4070616" y="4270183"/>
            <a:ext cx="4694559" cy="2252348"/>
          </a:xfrm>
          <a:prstGeom prst="roundRect">
            <a:avLst>
              <a:gd name="adj" fmla="val 10525"/>
            </a:avLst>
          </a:prstGeom>
          <a:solidFill>
            <a:srgbClr val="FFFFFF"/>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endParaRPr kumimoji="1" lang="ja-JP" altLang="en-US" sz="1292" b="1" i="0" u="none" strike="noStrike" kern="0" cap="none" spc="0" normalizeH="0" baseline="0" noProof="0">
              <a:ln>
                <a:noFill/>
              </a:ln>
              <a:solidFill>
                <a:srgbClr val="FFFFFF"/>
              </a:solidFill>
              <a:effectLst/>
              <a:uLnTx/>
              <a:uFillTx/>
            </a:endParaRPr>
          </a:p>
        </p:txBody>
      </p:sp>
      <p:sp>
        <p:nvSpPr>
          <p:cNvPr id="14" name="矢印: 五方向 13">
            <a:extLst>
              <a:ext uri="{FF2B5EF4-FFF2-40B4-BE49-F238E27FC236}">
                <a16:creationId xmlns:a16="http://schemas.microsoft.com/office/drawing/2014/main" id="{3704AA0E-654A-187C-165F-F2A2A3E568EE}"/>
              </a:ext>
            </a:extLst>
          </p:cNvPr>
          <p:cNvSpPr/>
          <p:nvPr/>
        </p:nvSpPr>
        <p:spPr>
          <a:xfrm>
            <a:off x="393256" y="976404"/>
            <a:ext cx="8500651" cy="719046"/>
          </a:xfrm>
          <a:prstGeom prst="homePlate">
            <a:avLst/>
          </a:prstGeom>
          <a:solidFill>
            <a:srgbClr val="F5501B">
              <a:lumMod val="40000"/>
              <a:lumOff val="6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Work</a:t>
            </a:r>
            <a:r>
              <a:rPr kumimoji="1" lang="ja-JP" altLang="en-US" sz="1292" b="1" i="0" u="none" strike="noStrike" kern="0" cap="none" spc="0" normalizeH="0" baseline="0" noProof="0" dirty="0">
                <a:ln>
                  <a:noFill/>
                </a:ln>
                <a:solidFill>
                  <a:srgbClr val="000000"/>
                </a:solidFill>
                <a:effectLst/>
                <a:uLnTx/>
                <a:uFillTx/>
              </a:rPr>
              <a:t>１：「発散＆課題整理」セッション</a:t>
            </a:r>
            <a:endParaRPr kumimoji="1" lang="en-US" altLang="ja-JP" sz="1292" b="1"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000000"/>
                </a:solidFill>
                <a:effectLst/>
                <a:uLnTx/>
                <a:uFillTx/>
              </a:rPr>
              <a:t>（</a:t>
            </a:r>
            <a:r>
              <a:rPr kumimoji="1" lang="en-US" altLang="ja-JP" sz="1292" b="1" i="0" u="none" strike="noStrike" kern="0" cap="none" spc="0" normalizeH="0" baseline="0" noProof="0" dirty="0">
                <a:ln>
                  <a:noFill/>
                </a:ln>
                <a:solidFill>
                  <a:srgbClr val="000000"/>
                </a:solidFill>
                <a:effectLst/>
                <a:uLnTx/>
                <a:uFillTx/>
              </a:rPr>
              <a:t>30</a:t>
            </a:r>
            <a:r>
              <a:rPr kumimoji="1" lang="ja-JP" altLang="en-US" sz="1292" b="1" i="0" u="none" strike="noStrike" kern="0" cap="none" spc="0" normalizeH="0" baseline="0" noProof="0" dirty="0">
                <a:ln>
                  <a:noFill/>
                </a:ln>
                <a:solidFill>
                  <a:srgbClr val="000000"/>
                </a:solidFill>
                <a:effectLst/>
                <a:uLnTx/>
                <a:uFillTx/>
              </a:rPr>
              <a:t>分</a:t>
            </a:r>
            <a:r>
              <a:rPr kumimoji="1" lang="en-US" altLang="ja-JP" sz="1292" b="1" i="0" u="none" strike="noStrike" kern="0" cap="none" spc="0" normalizeH="0" baseline="0" noProof="0" dirty="0">
                <a:ln>
                  <a:noFill/>
                </a:ln>
                <a:solidFill>
                  <a:srgbClr val="000000"/>
                </a:solidFill>
                <a:effectLst/>
                <a:uLnTx/>
                <a:uFillTx/>
              </a:rPr>
              <a:t>)</a:t>
            </a:r>
          </a:p>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015" b="0" i="0" u="none" strike="noStrike" kern="0" cap="none" spc="0" normalizeH="0" baseline="0" noProof="0" dirty="0">
                <a:ln>
                  <a:noFill/>
                </a:ln>
                <a:solidFill>
                  <a:srgbClr val="000000"/>
                </a:solidFill>
                <a:effectLst/>
                <a:uLnTx/>
                <a:uFillTx/>
              </a:rPr>
              <a:t>※2</a:t>
            </a:r>
            <a:r>
              <a:rPr kumimoji="1" lang="ja-JP" altLang="en-US" sz="1015" b="0" i="0" u="none" strike="noStrike" kern="0" cap="none" spc="0" normalizeH="0" baseline="0" noProof="0" dirty="0">
                <a:ln>
                  <a:noFill/>
                </a:ln>
                <a:solidFill>
                  <a:srgbClr val="000000"/>
                </a:solidFill>
                <a:effectLst/>
                <a:uLnTx/>
                <a:uFillTx/>
              </a:rPr>
              <a:t>グループの場合、①は各グループで実施、②はグループ同士交流。</a:t>
            </a:r>
          </a:p>
        </p:txBody>
      </p:sp>
      <p:sp>
        <p:nvSpPr>
          <p:cNvPr id="16" name="正方形/長方形 15">
            <a:extLst>
              <a:ext uri="{FF2B5EF4-FFF2-40B4-BE49-F238E27FC236}">
                <a16:creationId xmlns:a16="http://schemas.microsoft.com/office/drawing/2014/main" id="{5130B26C-2E91-3B72-C0C4-9261B5A5EA93}"/>
              </a:ext>
            </a:extLst>
          </p:cNvPr>
          <p:cNvSpPr/>
          <p:nvPr/>
        </p:nvSpPr>
        <p:spPr>
          <a:xfrm>
            <a:off x="468313" y="5896367"/>
            <a:ext cx="2675919" cy="748680"/>
          </a:xfrm>
          <a:prstGeom prst="rect">
            <a:avLst/>
          </a:prstGeom>
          <a:solidFill>
            <a:srgbClr val="000000">
              <a:alpha val="6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srgbClr val="FFFFFF"/>
                </a:solidFill>
                <a:effectLst/>
                <a:uLnTx/>
                <a:uFillTx/>
              </a:rPr>
              <a:t>別途テーブル議論を深めるポイントは</a:t>
            </a:r>
            <a:endParaRPr kumimoji="1" lang="en-US" altLang="ja-JP" sz="1108" b="1" i="0" u="none" strike="noStrike" kern="0" cap="none" spc="0" normalizeH="0" baseline="0" noProof="0" dirty="0">
              <a:ln>
                <a:noFill/>
              </a:ln>
              <a:solidFill>
                <a:srgbClr val="FFFFFF"/>
              </a:solidFill>
              <a:effectLst/>
              <a:uLnTx/>
              <a:uFillTx/>
            </a:endParaRPr>
          </a:p>
          <a:p>
            <a:pPr algn="ctr" defTabSz="844083">
              <a:defRPr/>
            </a:pPr>
            <a:r>
              <a:rPr kumimoji="1" lang="ja-JP" altLang="en-US" sz="1200" b="1" i="0" u="none" strike="noStrike" kern="0" cap="none" spc="0" normalizeH="0" baseline="0" noProof="0" dirty="0">
                <a:ln>
                  <a:noFill/>
                </a:ln>
                <a:solidFill>
                  <a:srgbClr val="FFFFFF"/>
                </a:solidFill>
                <a:effectLst/>
                <a:uLnTx/>
                <a:uFillTx/>
              </a:rPr>
              <a:t>当日投影資料の該当ページで</a:t>
            </a:r>
            <a:endParaRPr kumimoji="1" lang="en-US" altLang="ja-JP" sz="1200"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srgbClr val="FFFFFF"/>
                </a:solidFill>
                <a:effectLst/>
                <a:uLnTx/>
                <a:uFillTx/>
              </a:rPr>
              <a:t>ファシリテーターから</a:t>
            </a:r>
            <a:endParaRPr kumimoji="1" lang="en-US" altLang="ja-JP" sz="1108" b="1" i="0" u="none" strike="noStrike" kern="0" cap="none" spc="0" normalizeH="0" baseline="0" noProof="0" dirty="0">
              <a:ln>
                <a:noFill/>
              </a:ln>
              <a:solidFill>
                <a:srgbClr val="FFFFFF"/>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srgbClr val="FFFFFF"/>
                </a:solidFill>
                <a:effectLst/>
                <a:uLnTx/>
                <a:uFillTx/>
              </a:rPr>
              <a:t>補足してください</a:t>
            </a:r>
            <a:endParaRPr kumimoji="1" lang="en-US" altLang="ja-JP" sz="1108" b="1" i="0" u="none" strike="noStrike" kern="0" cap="none" spc="0" normalizeH="0" baseline="0" noProof="0" dirty="0">
              <a:ln>
                <a:noFill/>
              </a:ln>
              <a:solidFill>
                <a:srgbClr val="FFFFFF"/>
              </a:solidFill>
              <a:effectLst/>
              <a:uLnTx/>
              <a:uFillTx/>
            </a:endParaRPr>
          </a:p>
        </p:txBody>
      </p:sp>
      <p:sp>
        <p:nvSpPr>
          <p:cNvPr id="17" name="テキスト ボックス 16">
            <a:extLst>
              <a:ext uri="{FF2B5EF4-FFF2-40B4-BE49-F238E27FC236}">
                <a16:creationId xmlns:a16="http://schemas.microsoft.com/office/drawing/2014/main" id="{8FDB339E-8B2C-0207-21CC-CADCB82AD749}"/>
              </a:ext>
            </a:extLst>
          </p:cNvPr>
          <p:cNvSpPr txBox="1"/>
          <p:nvPr/>
        </p:nvSpPr>
        <p:spPr bwMode="auto">
          <a:xfrm>
            <a:off x="4788044" y="4496274"/>
            <a:ext cx="1309974" cy="404726"/>
          </a:xfrm>
          <a:prstGeom prst="rect">
            <a:avLst/>
          </a:prstGeom>
          <a:noFill/>
          <a:ln w="9525">
            <a:noFill/>
            <a:miter lim="800000"/>
            <a:headEnd/>
            <a:tailEnd/>
          </a:ln>
        </p:spPr>
        <p:txBody>
          <a:bodyPr wrap="none" rtlCol="0" anchor="ctr" anchorCtr="0">
            <a:sp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自社の</a:t>
            </a:r>
            <a:r>
              <a:rPr kumimoji="1" lang="en-US" altLang="ja-JP" sz="1015" b="0" i="0" u="none" strike="noStrike" kern="0" cap="none" spc="0" normalizeH="0" baseline="0" noProof="0" dirty="0">
                <a:ln>
                  <a:noFill/>
                </a:ln>
                <a:solidFill>
                  <a:srgbClr val="000000"/>
                </a:solidFill>
                <a:effectLst/>
                <a:uLnTx/>
                <a:uFillTx/>
              </a:rPr>
              <a:t>DEI</a:t>
            </a:r>
            <a:r>
              <a:rPr kumimoji="1" lang="ja-JP" altLang="en-US" sz="1015" b="0" i="0" u="none" strike="noStrike" kern="0" cap="none" spc="0" normalizeH="0" baseline="0" noProof="0" dirty="0">
                <a:ln>
                  <a:noFill/>
                </a:ln>
                <a:solidFill>
                  <a:srgbClr val="000000"/>
                </a:solidFill>
                <a:effectLst/>
                <a:uLnTx/>
                <a:uFillTx/>
              </a:rPr>
              <a:t>に関する</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できごとの棚卸</a:t>
            </a:r>
            <a:endParaRPr kumimoji="1" lang="en-US" altLang="ja-JP" sz="1015" b="0" i="0" u="none" strike="noStrike" kern="0" cap="none" spc="0" normalizeH="0" baseline="0" noProof="0" dirty="0">
              <a:ln>
                <a:noFill/>
              </a:ln>
              <a:solidFill>
                <a:srgbClr val="000000"/>
              </a:solidFill>
              <a:effectLst/>
              <a:uLnTx/>
              <a:uFillTx/>
            </a:endParaRPr>
          </a:p>
        </p:txBody>
      </p:sp>
      <p:sp>
        <p:nvSpPr>
          <p:cNvPr id="18" name="テキスト ボックス 17">
            <a:extLst>
              <a:ext uri="{FF2B5EF4-FFF2-40B4-BE49-F238E27FC236}">
                <a16:creationId xmlns:a16="http://schemas.microsoft.com/office/drawing/2014/main" id="{92C5D75C-BD67-EA77-CEFB-6CAC50AE4BF7}"/>
              </a:ext>
            </a:extLst>
          </p:cNvPr>
          <p:cNvSpPr txBox="1"/>
          <p:nvPr/>
        </p:nvSpPr>
        <p:spPr bwMode="auto">
          <a:xfrm>
            <a:off x="6295867" y="4261979"/>
            <a:ext cx="2651688" cy="873316"/>
          </a:xfrm>
          <a:prstGeom prst="rect">
            <a:avLst/>
          </a:prstGeom>
          <a:noFill/>
          <a:ln w="9525">
            <a:noFill/>
            <a:miter lim="800000"/>
            <a:headEnd/>
            <a:tailEnd/>
          </a:ln>
        </p:spPr>
        <p:txBody>
          <a:bodyPr wrap="none" rtlCol="0" anchor="ctr" anchorCtr="0">
            <a:sp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出現した「強み・弱み」が</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ダイバーシティ・コンパス上で</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６つの項目のどこに属するか</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議論しながら貼り出していく。</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更にもう一方チームの共感視点を加える。</a:t>
            </a:r>
          </a:p>
        </p:txBody>
      </p:sp>
      <p:pic>
        <p:nvPicPr>
          <p:cNvPr id="19" name="図 18">
            <a:extLst>
              <a:ext uri="{FF2B5EF4-FFF2-40B4-BE49-F238E27FC236}">
                <a16:creationId xmlns:a16="http://schemas.microsoft.com/office/drawing/2014/main" id="{C8781BB2-486F-DCFC-5D42-39ED2248142C}"/>
              </a:ext>
            </a:extLst>
          </p:cNvPr>
          <p:cNvPicPr>
            <a:picLocks noChangeAspect="1"/>
          </p:cNvPicPr>
          <p:nvPr/>
        </p:nvPicPr>
        <p:blipFill>
          <a:blip r:embed="rId3"/>
          <a:stretch>
            <a:fillRect/>
          </a:stretch>
        </p:blipFill>
        <p:spPr>
          <a:xfrm>
            <a:off x="4300835" y="5127093"/>
            <a:ext cx="4055402" cy="1425923"/>
          </a:xfrm>
          <a:prstGeom prst="rect">
            <a:avLst/>
          </a:prstGeom>
        </p:spPr>
      </p:pic>
      <p:pic>
        <p:nvPicPr>
          <p:cNvPr id="20" name="図 19">
            <a:extLst>
              <a:ext uri="{FF2B5EF4-FFF2-40B4-BE49-F238E27FC236}">
                <a16:creationId xmlns:a16="http://schemas.microsoft.com/office/drawing/2014/main" id="{3494D434-52C6-A236-E0F7-9371D9526937}"/>
              </a:ext>
            </a:extLst>
          </p:cNvPr>
          <p:cNvPicPr>
            <a:picLocks noChangeAspect="1"/>
          </p:cNvPicPr>
          <p:nvPr/>
        </p:nvPicPr>
        <p:blipFill>
          <a:blip r:embed="rId4"/>
          <a:stretch>
            <a:fillRect/>
          </a:stretch>
        </p:blipFill>
        <p:spPr>
          <a:xfrm>
            <a:off x="6833171" y="5095039"/>
            <a:ext cx="1631858" cy="1541700"/>
          </a:xfrm>
          <a:prstGeom prst="rect">
            <a:avLst/>
          </a:prstGeom>
        </p:spPr>
      </p:pic>
      <p:sp>
        <p:nvSpPr>
          <p:cNvPr id="5" name="四角形: 角を丸くする 4">
            <a:extLst>
              <a:ext uri="{FF2B5EF4-FFF2-40B4-BE49-F238E27FC236}">
                <a16:creationId xmlns:a16="http://schemas.microsoft.com/office/drawing/2014/main" id="{37C96299-4430-BB6C-A587-FB3AD2916053}"/>
              </a:ext>
            </a:extLst>
          </p:cNvPr>
          <p:cNvSpPr/>
          <p:nvPr/>
        </p:nvSpPr>
        <p:spPr>
          <a:xfrm>
            <a:off x="6762750" y="400050"/>
            <a:ext cx="2305050" cy="508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bg1"/>
                </a:solidFill>
                <a:highlight>
                  <a:srgbClr val="000080"/>
                </a:highlight>
                <a:latin typeface="游ゴシック"/>
                <a:ea typeface="游ゴシック"/>
              </a:rPr>
              <a:t>A:DEI</a:t>
            </a:r>
            <a:r>
              <a:rPr lang="ja-JP" altLang="en-US" sz="1000" dirty="0">
                <a:solidFill>
                  <a:schemeClr val="bg1"/>
                </a:solidFill>
                <a:highlight>
                  <a:srgbClr val="000080"/>
                </a:highlight>
                <a:latin typeface="游ゴシック"/>
                <a:ea typeface="游ゴシック"/>
              </a:rPr>
              <a:t>講義あり</a:t>
            </a:r>
            <a:r>
              <a:rPr lang="en-US" altLang="ja-JP" sz="1000" dirty="0">
                <a:solidFill>
                  <a:schemeClr val="bg1"/>
                </a:solidFill>
                <a:highlight>
                  <a:srgbClr val="000080"/>
                </a:highlight>
                <a:latin typeface="游ゴシック"/>
                <a:ea typeface="游ゴシック"/>
              </a:rPr>
              <a:t>Ver.</a:t>
            </a:r>
            <a:r>
              <a:rPr kumimoji="1" lang="ja-JP" altLang="en-US" sz="1000" dirty="0">
                <a:solidFill>
                  <a:schemeClr val="tx1"/>
                </a:solidFill>
              </a:rPr>
              <a:t>の場合は</a:t>
            </a:r>
            <a:endParaRPr kumimoji="1" lang="en-US" altLang="ja-JP" sz="1000" dirty="0">
              <a:solidFill>
                <a:schemeClr val="tx1"/>
              </a:solidFill>
            </a:endParaRPr>
          </a:p>
          <a:p>
            <a:pPr algn="ctr"/>
            <a:r>
              <a:rPr kumimoji="1" lang="en-US" altLang="ja-JP" sz="1000" dirty="0">
                <a:solidFill>
                  <a:schemeClr val="tx1"/>
                </a:solidFill>
              </a:rPr>
              <a:t>Work1</a:t>
            </a:r>
            <a:r>
              <a:rPr kumimoji="1" lang="ja-JP" altLang="en-US" sz="1000" dirty="0">
                <a:solidFill>
                  <a:schemeClr val="tx1"/>
                </a:solidFill>
              </a:rPr>
              <a:t>の後</a:t>
            </a:r>
            <a:r>
              <a:rPr kumimoji="1" lang="en-US" altLang="ja-JP" sz="1000" dirty="0">
                <a:solidFill>
                  <a:schemeClr val="tx1"/>
                </a:solidFill>
              </a:rPr>
              <a:t>10</a:t>
            </a:r>
            <a:r>
              <a:rPr kumimoji="1" lang="ja-JP" altLang="en-US" sz="1000" dirty="0">
                <a:solidFill>
                  <a:schemeClr val="tx1"/>
                </a:solidFill>
              </a:rPr>
              <a:t>分休憩が入ります</a:t>
            </a:r>
          </a:p>
        </p:txBody>
      </p:sp>
      <p:sp>
        <p:nvSpPr>
          <p:cNvPr id="9" name="四角形: 角を丸くする 8">
            <a:extLst>
              <a:ext uri="{FF2B5EF4-FFF2-40B4-BE49-F238E27FC236}">
                <a16:creationId xmlns:a16="http://schemas.microsoft.com/office/drawing/2014/main" id="{D97FF1D2-E476-AB86-64F1-DAB34621A125}"/>
              </a:ext>
            </a:extLst>
          </p:cNvPr>
          <p:cNvSpPr/>
          <p:nvPr/>
        </p:nvSpPr>
        <p:spPr>
          <a:xfrm>
            <a:off x="7061201" y="117157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strike="noStrike" kern="0" cap="none" spc="0" normalizeH="0" baseline="0" noProof="0" dirty="0">
                <a:ln>
                  <a:noFill/>
                </a:ln>
                <a:effectLst/>
                <a:uLnTx/>
                <a:uFillTx/>
              </a:rPr>
              <a:t>投影資料」該当箇所</a:t>
            </a:r>
            <a:endParaRPr kumimoji="1" lang="en-US" altLang="ja-JP" sz="700" b="0" i="0"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p20-p27</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a:t>
            </a:r>
            <a:r>
              <a:rPr kumimoji="1" lang="en-US" altLang="ja-JP" sz="700" b="1" kern="0" dirty="0"/>
              <a:t>24-</a:t>
            </a:r>
            <a:r>
              <a:rPr kumimoji="1" lang="en-US" altLang="ja-JP" sz="700" b="1" i="0" strike="noStrike" kern="0" cap="none" spc="0" normalizeH="0" baseline="0" noProof="0" dirty="0">
                <a:ln>
                  <a:noFill/>
                </a:ln>
                <a:effectLst/>
                <a:uLnTx/>
                <a:uFillTx/>
              </a:rPr>
              <a:t>p32</a:t>
            </a:r>
          </a:p>
        </p:txBody>
      </p:sp>
      <p:sp>
        <p:nvSpPr>
          <p:cNvPr id="10" name="四角形: 角を丸くする 9">
            <a:extLst>
              <a:ext uri="{FF2B5EF4-FFF2-40B4-BE49-F238E27FC236}">
                <a16:creationId xmlns:a16="http://schemas.microsoft.com/office/drawing/2014/main" id="{37B02546-2CD1-ADF5-7441-7CBE75FA0E83}"/>
              </a:ext>
            </a:extLst>
          </p:cNvPr>
          <p:cNvSpPr/>
          <p:nvPr/>
        </p:nvSpPr>
        <p:spPr>
          <a:xfrm>
            <a:off x="7637462" y="176212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strike="noStrike" kern="0" cap="none" spc="0" normalizeH="0" baseline="0" noProof="0" dirty="0">
                <a:ln>
                  <a:noFill/>
                </a:ln>
                <a:effectLst/>
                <a:uLnTx/>
                <a:uFillTx/>
              </a:rPr>
              <a:t>投影資料」該当箇所</a:t>
            </a:r>
            <a:endParaRPr kumimoji="1" lang="en-US" altLang="ja-JP" sz="700" b="0" i="0"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latin typeface="游ゴシック"/>
                <a:ea typeface="游ゴシック"/>
              </a:rPr>
              <a:t>p24-p27</a:t>
            </a:r>
            <a:endParaRPr kumimoji="1" lang="en-US" altLang="ja-JP" sz="700" b="1" i="0" strike="noStrike" kern="0" cap="none" spc="0" normalizeH="0" baseline="0" noProof="0" dirty="0">
              <a:ln>
                <a:noFill/>
              </a:ln>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a:t>
            </a:r>
            <a:r>
              <a:rPr kumimoji="1" lang="en-US" altLang="ja-JP" sz="700" b="1" kern="0" dirty="0"/>
              <a:t>28-</a:t>
            </a:r>
            <a:r>
              <a:rPr kumimoji="1" lang="en-US" altLang="ja-JP" sz="700" b="1" i="0" strike="noStrike" kern="0" cap="none" spc="0" normalizeH="0" baseline="0" noProof="0" dirty="0">
                <a:ln>
                  <a:noFill/>
                </a:ln>
                <a:effectLst/>
                <a:uLnTx/>
                <a:uFillTx/>
              </a:rPr>
              <a:t>p32</a:t>
            </a:r>
          </a:p>
        </p:txBody>
      </p:sp>
      <p:sp>
        <p:nvSpPr>
          <p:cNvPr id="15" name="四角形: 角を丸くする 14">
            <a:extLst>
              <a:ext uri="{FF2B5EF4-FFF2-40B4-BE49-F238E27FC236}">
                <a16:creationId xmlns:a16="http://schemas.microsoft.com/office/drawing/2014/main" id="{CC535D6A-6CE9-9DFB-9755-885ADF1AB5B5}"/>
              </a:ext>
            </a:extLst>
          </p:cNvPr>
          <p:cNvSpPr/>
          <p:nvPr/>
        </p:nvSpPr>
        <p:spPr>
          <a:xfrm>
            <a:off x="2655887" y="6324600"/>
            <a:ext cx="1382713"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strike="noStrike" kern="0" cap="none" spc="0" normalizeH="0" baseline="0" noProof="0" dirty="0">
                <a:ln>
                  <a:noFill/>
                </a:ln>
                <a:effectLst/>
                <a:uLnTx/>
                <a:uFillTx/>
              </a:rPr>
              <a:t>投影資料」該当箇所</a:t>
            </a:r>
            <a:endParaRPr kumimoji="1" lang="en-US" altLang="ja-JP" sz="700" b="0" i="0"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p25</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p29</a:t>
            </a:r>
            <a:endParaRPr kumimoji="1" lang="en-US" altLang="ja-JP" sz="700" b="1" i="0" strike="noStrike" kern="0" cap="none" spc="0" normalizeH="0" baseline="0" noProof="0" dirty="0">
              <a:ln>
                <a:noFill/>
              </a:ln>
              <a:solidFill>
                <a:srgbClr val="C00000"/>
              </a:solidFill>
              <a:effectLst/>
              <a:uLnTx/>
              <a:uFillTx/>
            </a:endParaRPr>
          </a:p>
        </p:txBody>
      </p:sp>
      <p:sp>
        <p:nvSpPr>
          <p:cNvPr id="2" name="スライド番号プレースホルダー 1">
            <a:extLst>
              <a:ext uri="{FF2B5EF4-FFF2-40B4-BE49-F238E27FC236}">
                <a16:creationId xmlns:a16="http://schemas.microsoft.com/office/drawing/2014/main" id="{3F26E088-A1B7-2DE2-556C-2105F9A9228B}"/>
              </a:ext>
            </a:extLst>
          </p:cNvPr>
          <p:cNvSpPr>
            <a:spLocks noGrp="1"/>
          </p:cNvSpPr>
          <p:nvPr>
            <p:ph type="sldNum" sz="quarter" idx="12"/>
          </p:nvPr>
        </p:nvSpPr>
        <p:spPr/>
        <p:txBody>
          <a:bodyPr/>
          <a:lstStyle/>
          <a:p>
            <a:fld id="{02E45039-E5C2-423C-A0A7-3C781C43C11A}" type="slidenum">
              <a:rPr kumimoji="1" lang="ja-JP" altLang="en-US" smtClean="0"/>
              <a:t>28</a:t>
            </a:fld>
            <a:endParaRPr kumimoji="1" lang="ja-JP" altLang="en-US"/>
          </a:p>
        </p:txBody>
      </p:sp>
    </p:spTree>
    <p:extLst>
      <p:ext uri="{BB962C8B-B14F-4D97-AF65-F5344CB8AC3E}">
        <p14:creationId xmlns:p14="http://schemas.microsoft.com/office/powerpoint/2010/main" val="247245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ワークショップ進行タイムライン </a:t>
            </a:r>
            <a:r>
              <a:rPr kumimoji="1" lang="en-US" altLang="ja-JP" sz="2000" b="1" i="0" u="none" strike="noStrike" kern="1200" cap="none" spc="277" normalizeH="0" baseline="0" noProof="0" dirty="0">
                <a:ln>
                  <a:noFill/>
                </a:ln>
                <a:solidFill>
                  <a:srgbClr val="000000"/>
                </a:solidFill>
                <a:effectLst/>
                <a:uLnTx/>
                <a:uFillTx/>
                <a:latin typeface="游ゴシック"/>
                <a:ea typeface="游ゴシック"/>
                <a:cs typeface="+mj-cs"/>
              </a:rPr>
              <a:t>(4/6</a:t>
            </a:r>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a:t>
            </a:r>
            <a:endParaRPr lang="ja-JP" altLang="en-US" sz="3200" dirty="0"/>
          </a:p>
        </p:txBody>
      </p:sp>
      <p:sp>
        <p:nvSpPr>
          <p:cNvPr id="8" name="正方形/長方形 7">
            <a:extLst>
              <a:ext uri="{FF2B5EF4-FFF2-40B4-BE49-F238E27FC236}">
                <a16:creationId xmlns:a16="http://schemas.microsoft.com/office/drawing/2014/main" id="{0E0E21EF-19FC-6896-F9D4-FD22DB2F865B}"/>
              </a:ext>
            </a:extLst>
          </p:cNvPr>
          <p:cNvSpPr/>
          <p:nvPr/>
        </p:nvSpPr>
        <p:spPr>
          <a:xfrm>
            <a:off x="399729" y="1590531"/>
            <a:ext cx="8458842" cy="5191269"/>
          </a:xfrm>
          <a:prstGeom prst="rect">
            <a:avLst/>
          </a:prstGeom>
          <a:solidFill>
            <a:srgbClr val="FFFFFF">
              <a:lumMod val="95000"/>
            </a:srgbClr>
          </a:solidFill>
        </p:spPr>
        <p:txBody>
          <a:bodyPr wrap="square" rtlCol="0" anchor="t" anchorCtr="0">
            <a:noAutofit/>
          </a:bodyPr>
          <a:lstStyle/>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8" kern="0" dirty="0">
              <a:solidFill>
                <a:srgbClr val="000000"/>
              </a:solidFill>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出現した「課題」を明日からすぐに取り組みたいと思える状態にするためのアイデアを</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創出するセッション。自社の課題の中で、注力したい課題をグループ内で議論して設定。</a:t>
            </a:r>
            <a:endParaRPr kumimoji="1" lang="en-US" altLang="ja-JP" sz="1108" kern="0" dirty="0">
              <a:solidFill>
                <a:srgbClr val="000000"/>
              </a:solidFill>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sng" strike="noStrike" kern="0" cap="none" spc="0" normalizeH="0" baseline="0" noProof="0" dirty="0">
                <a:ln>
                  <a:noFill/>
                </a:ln>
                <a:solidFill>
                  <a:srgbClr val="000000"/>
                </a:solidFill>
                <a:effectLst/>
                <a:uLnTx/>
                <a:uFillTx/>
              </a:rPr>
              <a:t>自分たちに関わりがあって、「すぐに取り組みたい」と思う複数の課題をチームの注力課題として決め、赤枠で印をつける。</a:t>
            </a:r>
            <a:br>
              <a:rPr kumimoji="1" lang="en-US" altLang="ja-JP" sz="1108" b="0" i="0" u="sng"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　</a:t>
            </a:r>
            <a:r>
              <a:rPr kumimoji="1" lang="ja-JP" altLang="en-US" sz="1108" b="0" i="0" u="sng" strike="noStrike" kern="0" cap="none" spc="0" normalizeH="0" baseline="0" noProof="0" dirty="0">
                <a:ln>
                  <a:noFill/>
                </a:ln>
                <a:solidFill>
                  <a:srgbClr val="000000"/>
                </a:solidFill>
                <a:effectLst/>
                <a:uLnTx/>
                <a:uFillTx/>
              </a:rPr>
              <a:t>（</a:t>
            </a:r>
            <a:r>
              <a:rPr kumimoji="1" lang="en-US" altLang="ja-JP" sz="1108" b="0" i="0" u="sng" strike="noStrike" kern="0" cap="none" spc="0" normalizeH="0" baseline="0" noProof="0" dirty="0">
                <a:ln>
                  <a:noFill/>
                </a:ln>
                <a:solidFill>
                  <a:srgbClr val="000000"/>
                </a:solidFill>
                <a:effectLst/>
                <a:uLnTx/>
                <a:uFillTx/>
              </a:rPr>
              <a:t>2-</a:t>
            </a:r>
            <a:r>
              <a:rPr kumimoji="1" lang="ja-JP" altLang="en-US" sz="1108" b="0" i="0" u="sng" strike="noStrike" kern="0" cap="none" spc="0" normalizeH="0" baseline="0" noProof="0" dirty="0">
                <a:ln>
                  <a:noFill/>
                </a:ln>
                <a:solidFill>
                  <a:srgbClr val="000000"/>
                </a:solidFill>
                <a:effectLst/>
                <a:uLnTx/>
                <a:uFillTx/>
              </a:rPr>
              <a:t>３個程度）</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5</a:t>
            </a:r>
            <a:r>
              <a:rPr kumimoji="1" lang="ja-JP" altLang="en-US" sz="1108" b="0" i="0" u="none" strike="noStrike" kern="0" cap="none" spc="0" normalizeH="0" baseline="0" noProof="0" dirty="0">
                <a:ln>
                  <a:noFill/>
                </a:ln>
                <a:solidFill>
                  <a:schemeClr val="bg1"/>
                </a:solidFill>
                <a:effectLst/>
                <a:highlight>
                  <a:srgbClr val="1CB090"/>
                </a:highlight>
                <a:uLnTx/>
                <a:uFillTx/>
              </a:rPr>
              <a:t>分）</a:t>
            </a:r>
            <a:br>
              <a:rPr kumimoji="1" lang="en-US" altLang="ja-JP" sz="1108" b="0" i="0" u="none" strike="noStrike" kern="0" cap="none" spc="0" normalizeH="0" baseline="0" noProof="0" dirty="0">
                <a:ln>
                  <a:noFill/>
                </a:ln>
                <a:solidFill>
                  <a:srgbClr val="000000"/>
                </a:solidFill>
                <a:effectLst/>
                <a:highlight>
                  <a:srgbClr val="FFFF00"/>
                </a:highlight>
                <a:uLnTx/>
                <a:uFillTx/>
              </a:rPr>
            </a:br>
            <a:r>
              <a:rPr kumimoji="1" lang="en-US" altLang="ja-JP" sz="1108" b="0" i="0" strike="noStrike" kern="0" cap="none" spc="0" normalizeH="0" baseline="0" noProof="0" dirty="0">
                <a:ln>
                  <a:noFill/>
                </a:ln>
                <a:solidFill>
                  <a:srgbClr val="000000"/>
                </a:solidFill>
                <a:effectLst/>
                <a:uLnTx/>
                <a:uFillTx/>
              </a:rPr>
              <a:t>※</a:t>
            </a:r>
            <a:r>
              <a:rPr kumimoji="1" lang="ja-JP" altLang="en-US" sz="1108" kern="0" dirty="0">
                <a:solidFill>
                  <a:srgbClr val="000000"/>
                </a:solidFill>
              </a:rPr>
              <a:t>自社がダイバーシティ経営に取り組む先のビジョンに繋がっていきそうな課題かどうかという観点でも確認できるように、</a:t>
            </a:r>
            <a:br>
              <a:rPr kumimoji="1" lang="en-US" altLang="ja-JP" sz="1108" kern="0" dirty="0">
                <a:solidFill>
                  <a:srgbClr val="000000"/>
                </a:solidFill>
              </a:rPr>
            </a:br>
            <a:r>
              <a:rPr kumimoji="1" lang="ja-JP" altLang="en-US" sz="1108" kern="0" dirty="0">
                <a:solidFill>
                  <a:srgbClr val="000000"/>
                </a:solidFill>
              </a:rPr>
              <a:t>　改めて、ここで自社の</a:t>
            </a:r>
            <a:r>
              <a:rPr kumimoji="1" lang="en-US" altLang="ja-JP" sz="1108" kern="0" dirty="0">
                <a:solidFill>
                  <a:srgbClr val="000000"/>
                </a:solidFill>
              </a:rPr>
              <a:t>VISION</a:t>
            </a:r>
            <a:r>
              <a:rPr kumimoji="1" lang="ja-JP" altLang="en-US" sz="1108" kern="0" dirty="0">
                <a:solidFill>
                  <a:srgbClr val="000000"/>
                </a:solidFill>
              </a:rPr>
              <a:t>を再掲いただくことを想定しています。</a:t>
            </a:r>
            <a:endParaRPr kumimoji="1" lang="en-US" altLang="ja-JP" sz="1108" b="0" i="0" strike="noStrike" kern="0" cap="none" spc="0" normalizeH="0" baseline="0" noProof="0" dirty="0">
              <a:ln>
                <a:noFill/>
              </a:ln>
              <a:solidFill>
                <a:srgbClr val="000000"/>
              </a:solidFill>
              <a:effectLst/>
              <a:highlight>
                <a:srgbClr val="FFFF00"/>
              </a:highlight>
              <a:uLnTx/>
              <a:uFillTx/>
            </a:endParaRPr>
          </a:p>
          <a:p>
            <a:pPr marL="685817" marR="0" lvl="1"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課題の「裏返し」の状態を自社のダイバーシティ経営が進んだ先の理想の姿として想像し</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①黄色の付箋で「理想の状態」として記す</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②その理想からバックキャストで、課題を解決するために必要な「アクションアイデア」を緑色の付箋に記す</a:t>
            </a:r>
            <a:br>
              <a:rPr kumimoji="1" lang="en-US" altLang="ja-JP" sz="1108" b="0" i="0" u="none" strike="noStrike" kern="0" cap="none" spc="0" normalizeH="0" baseline="0" noProof="0" dirty="0">
                <a:ln>
                  <a:noFill/>
                </a:ln>
                <a:solidFill>
                  <a:srgbClr val="000000"/>
                </a:solidFill>
                <a:effectLst/>
                <a:uLnTx/>
                <a:uFillTx/>
              </a:rPr>
            </a:br>
            <a:r>
              <a:rPr kumimoji="1" lang="ja-JP" altLang="en-US" sz="1108" b="0" i="0" u="none" strike="noStrike" kern="0" cap="none" spc="0" normalizeH="0" baseline="0" noProof="0" dirty="0">
                <a:ln>
                  <a:noFill/>
                </a:ln>
                <a:solidFill>
                  <a:srgbClr val="000000"/>
                </a:solidFill>
                <a:effectLst/>
                <a:uLnTx/>
                <a:uFillTx/>
              </a:rPr>
              <a:t>①②合わせて、まずは個人で記入する。</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15</a:t>
            </a:r>
            <a:r>
              <a:rPr kumimoji="1" lang="ja-JP" altLang="en-US" sz="1108" b="0" i="0" u="none" strike="noStrike" kern="0" cap="none" spc="0" normalizeH="0" baseline="0" noProof="0" dirty="0">
                <a:ln>
                  <a:noFill/>
                </a:ln>
                <a:solidFill>
                  <a:schemeClr val="bg1"/>
                </a:solidFill>
                <a:effectLst/>
                <a:highlight>
                  <a:srgbClr val="1CB090"/>
                </a:highlight>
                <a:uLnTx/>
                <a:uFillTx/>
              </a:rPr>
              <a:t>分）</a:t>
            </a:r>
            <a:endParaRPr kumimoji="1" lang="en-US" altLang="ja-JP" sz="1108" b="0" i="0" u="none" strike="noStrike" kern="0" cap="none" spc="0" normalizeH="0" baseline="0" noProof="0" dirty="0">
              <a:ln>
                <a:noFill/>
              </a:ln>
              <a:solidFill>
                <a:schemeClr val="bg1"/>
              </a:solidFill>
              <a:effectLst/>
              <a:highlight>
                <a:srgbClr val="1CB090"/>
              </a:highligh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その後、チーム内で個々人が考えた①②を「課題」の近くに貼りながらシェアする。</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15</a:t>
            </a:r>
            <a:r>
              <a:rPr kumimoji="1" lang="ja-JP" altLang="en-US" sz="1108" b="0" i="0" u="none" strike="noStrike" kern="0" cap="none" spc="0" normalizeH="0" baseline="0" noProof="0" dirty="0">
                <a:ln>
                  <a:noFill/>
                </a:ln>
                <a:solidFill>
                  <a:schemeClr val="bg1"/>
                </a:solidFill>
                <a:effectLst/>
                <a:highlight>
                  <a:srgbClr val="1CB090"/>
                </a:highlight>
                <a:uLnTx/>
                <a:uFillTx/>
              </a:rPr>
              <a:t>分）</a:t>
            </a:r>
            <a:endParaRPr kumimoji="1" lang="en-US" altLang="ja-JP" sz="1108" b="0" i="0" u="none" strike="noStrike" kern="0" cap="none" spc="0" normalizeH="0" baseline="0" noProof="0" dirty="0">
              <a:ln>
                <a:noFill/>
              </a:ln>
              <a:solidFill>
                <a:schemeClr val="bg1"/>
              </a:solidFill>
              <a:effectLst/>
              <a:highlight>
                <a:srgbClr val="1CB090"/>
              </a:highligh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対話のポイント</a:t>
            </a:r>
            <a:r>
              <a:rPr kumimoji="1" lang="en-US" altLang="ja-JP" sz="1108" b="0" i="0" u="none" strike="noStrike" kern="0" cap="none" spc="0" normalizeH="0" baseline="0" noProof="0" dirty="0">
                <a:ln>
                  <a:noFill/>
                </a:ln>
                <a:solidFill>
                  <a:srgbClr val="000000"/>
                </a:solidFill>
                <a:effectLst/>
                <a:uLnTx/>
                <a:uFillTx/>
              </a:rPr>
              <a:t>】</a:t>
            </a: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異なる視点をかけあわせて、実現可能性の高いアイデアからチャレンジングなアイデアまで、いろいろなアイデアを出すことに重きをおく。最初から無理だと決めつけず、まずはアイデアをたくさん出すことを意識。</a:t>
            </a: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p:txBody>
      </p:sp>
      <p:sp>
        <p:nvSpPr>
          <p:cNvPr id="9" name="四角形: 角を丸くする 8">
            <a:extLst>
              <a:ext uri="{FF2B5EF4-FFF2-40B4-BE49-F238E27FC236}">
                <a16:creationId xmlns:a16="http://schemas.microsoft.com/office/drawing/2014/main" id="{8F7E5CAB-F973-115C-F530-65300EF0F372}"/>
              </a:ext>
            </a:extLst>
          </p:cNvPr>
          <p:cNvSpPr/>
          <p:nvPr/>
        </p:nvSpPr>
        <p:spPr>
          <a:xfrm>
            <a:off x="1724573" y="4648199"/>
            <a:ext cx="5694854" cy="2076451"/>
          </a:xfrm>
          <a:prstGeom prst="roundRect">
            <a:avLst>
              <a:gd name="adj" fmla="val 10525"/>
            </a:avLst>
          </a:prstGeom>
          <a:solidFill>
            <a:srgbClr val="FFFFFF"/>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endParaRPr kumimoji="1" lang="ja-JP" altLang="en-US" sz="1292" b="1" i="0" u="none" strike="noStrike" kern="0" cap="none" spc="0" normalizeH="0" baseline="0" noProof="0">
              <a:ln>
                <a:noFill/>
              </a:ln>
              <a:solidFill>
                <a:srgbClr val="FFFFFF"/>
              </a:solidFill>
              <a:effectLst/>
              <a:uLnTx/>
              <a:uFillTx/>
            </a:endParaRPr>
          </a:p>
        </p:txBody>
      </p:sp>
      <p:sp>
        <p:nvSpPr>
          <p:cNvPr id="10" name="矢印: 五方向 9">
            <a:extLst>
              <a:ext uri="{FF2B5EF4-FFF2-40B4-BE49-F238E27FC236}">
                <a16:creationId xmlns:a16="http://schemas.microsoft.com/office/drawing/2014/main" id="{36DB884D-384A-3647-7635-2E31CEC243AD}"/>
              </a:ext>
            </a:extLst>
          </p:cNvPr>
          <p:cNvSpPr/>
          <p:nvPr/>
        </p:nvSpPr>
        <p:spPr>
          <a:xfrm>
            <a:off x="372542" y="881185"/>
            <a:ext cx="8494012" cy="611065"/>
          </a:xfrm>
          <a:prstGeom prst="homePlate">
            <a:avLst/>
          </a:prstGeom>
          <a:solidFill>
            <a:srgbClr val="F5501B">
              <a:lumMod val="40000"/>
              <a:lumOff val="6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Work2</a:t>
            </a:r>
            <a:r>
              <a:rPr kumimoji="1" lang="ja-JP" altLang="en-US" sz="1292" b="1" i="0" u="none" strike="noStrike" kern="0" cap="none" spc="0" normalizeH="0" baseline="0" noProof="0" dirty="0">
                <a:ln>
                  <a:noFill/>
                </a:ln>
                <a:solidFill>
                  <a:srgbClr val="000000"/>
                </a:solidFill>
                <a:effectLst/>
                <a:uLnTx/>
                <a:uFillTx/>
              </a:rPr>
              <a:t>：「</a:t>
            </a:r>
            <a:r>
              <a:rPr kumimoji="1" lang="en-US" altLang="ja-JP" sz="1292" b="1" i="0" u="none" strike="noStrike" kern="0" cap="none" spc="0" normalizeH="0" baseline="0" noProof="0" dirty="0">
                <a:ln>
                  <a:noFill/>
                </a:ln>
                <a:solidFill>
                  <a:srgbClr val="000000"/>
                </a:solidFill>
                <a:effectLst/>
                <a:uLnTx/>
                <a:uFillTx/>
              </a:rPr>
              <a:t>Positive</a:t>
            </a:r>
            <a:r>
              <a:rPr kumimoji="1" lang="ja-JP" altLang="en-US" sz="1292" b="1" i="0" u="none" strike="noStrike" kern="0" cap="none" spc="0" normalizeH="0" baseline="0" noProof="0" dirty="0">
                <a:ln>
                  <a:noFill/>
                </a:ln>
                <a:solidFill>
                  <a:srgbClr val="000000"/>
                </a:solidFill>
                <a:effectLst/>
                <a:uLnTx/>
                <a:uFillTx/>
              </a:rPr>
              <a:t>な“理想ブレスト”」セッション</a:t>
            </a:r>
            <a:endParaRPr kumimoji="1" lang="en-US" altLang="ja-JP" sz="1292" b="1"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000000"/>
                </a:solidFill>
                <a:effectLst/>
                <a:uLnTx/>
                <a:uFillTx/>
              </a:rPr>
              <a:t>（</a:t>
            </a:r>
            <a:r>
              <a:rPr kumimoji="1" lang="en-US" altLang="ja-JP" sz="1292" b="1" i="0" u="none" strike="noStrike" kern="0" cap="none" spc="0" normalizeH="0" baseline="0" noProof="0" dirty="0">
                <a:ln>
                  <a:noFill/>
                </a:ln>
                <a:solidFill>
                  <a:srgbClr val="000000"/>
                </a:solidFill>
                <a:effectLst/>
                <a:uLnTx/>
                <a:uFillTx/>
              </a:rPr>
              <a:t>35</a:t>
            </a:r>
            <a:r>
              <a:rPr kumimoji="1" lang="ja-JP" altLang="en-US" sz="1292" b="1" i="0" u="none" strike="noStrike" kern="0" cap="none" spc="0" normalizeH="0" baseline="0" noProof="0" dirty="0">
                <a:ln>
                  <a:noFill/>
                </a:ln>
                <a:solidFill>
                  <a:srgbClr val="000000"/>
                </a:solidFill>
                <a:effectLst/>
                <a:uLnTx/>
                <a:uFillTx/>
              </a:rPr>
              <a:t>分</a:t>
            </a:r>
            <a:r>
              <a:rPr kumimoji="1" lang="en-US" altLang="ja-JP" sz="1292" b="1" i="0" u="none" strike="noStrike" kern="0" cap="none" spc="0" normalizeH="0" baseline="0" noProof="0" dirty="0">
                <a:ln>
                  <a:noFill/>
                </a:ln>
                <a:solidFill>
                  <a:srgbClr val="000000"/>
                </a:solidFill>
                <a:effectLst/>
                <a:uLnTx/>
                <a:uFillTx/>
              </a:rPr>
              <a:t>)</a:t>
            </a:r>
          </a:p>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a:t>
            </a:r>
            <a:r>
              <a:rPr kumimoji="1" lang="ja-JP" altLang="en-US" sz="1292" b="1" i="0" u="none" strike="noStrike" kern="0" cap="none" spc="0" normalizeH="0" baseline="0" noProof="0" dirty="0">
                <a:ln>
                  <a:noFill/>
                </a:ln>
                <a:solidFill>
                  <a:srgbClr val="000000"/>
                </a:solidFill>
                <a:effectLst/>
                <a:uLnTx/>
                <a:uFillTx/>
              </a:rPr>
              <a:t>各グループで実施</a:t>
            </a:r>
          </a:p>
        </p:txBody>
      </p:sp>
      <p:sp>
        <p:nvSpPr>
          <p:cNvPr id="11" name="テキスト ボックス 10">
            <a:extLst>
              <a:ext uri="{FF2B5EF4-FFF2-40B4-BE49-F238E27FC236}">
                <a16:creationId xmlns:a16="http://schemas.microsoft.com/office/drawing/2014/main" id="{77A17B0F-DF89-7FA9-8A17-CC47519AD2A9}"/>
              </a:ext>
            </a:extLst>
          </p:cNvPr>
          <p:cNvSpPr txBox="1"/>
          <p:nvPr/>
        </p:nvSpPr>
        <p:spPr bwMode="auto">
          <a:xfrm>
            <a:off x="1785908" y="4798334"/>
            <a:ext cx="2521844" cy="1498102"/>
          </a:xfrm>
          <a:prstGeom prst="rect">
            <a:avLst/>
          </a:prstGeom>
          <a:noFill/>
          <a:ln w="9525">
            <a:noFill/>
            <a:miter lim="800000"/>
            <a:headEnd/>
            <a:tailEnd/>
          </a:ln>
        </p:spPr>
        <p:txBody>
          <a:bodyPr wrap="none" rtlCol="0" anchor="ctr" anchorCtr="0">
            <a:sp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ダイバーシティ・コンパス上で</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出現した「課題」（青色付箋）を見て、</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注力課題に赤枠を付ける。</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対応する「課題」の近くに</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「理想の状態」を想像した黄色の付箋と</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「アクションアイデア」を記載した</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緑色の付箋を貼る。</a:t>
            </a:r>
            <a:endParaRPr kumimoji="1" lang="en-US" altLang="ja-JP" sz="1015" b="0" i="0" u="none" strike="noStrike" kern="0" cap="none" spc="0" normalizeH="0" baseline="0" noProof="0" dirty="0">
              <a:ln>
                <a:noFill/>
              </a:ln>
              <a:solidFill>
                <a:srgbClr val="000000"/>
              </a:solidFill>
              <a:effectLst/>
              <a:uLnTx/>
              <a:uFillTx/>
            </a:endParaRPr>
          </a:p>
        </p:txBody>
      </p:sp>
      <p:pic>
        <p:nvPicPr>
          <p:cNvPr id="12" name="図 11">
            <a:extLst>
              <a:ext uri="{FF2B5EF4-FFF2-40B4-BE49-F238E27FC236}">
                <a16:creationId xmlns:a16="http://schemas.microsoft.com/office/drawing/2014/main" id="{5CB50B3B-0B8D-A15A-3050-0A878EC5C296}"/>
              </a:ext>
            </a:extLst>
          </p:cNvPr>
          <p:cNvPicPr>
            <a:picLocks noChangeAspect="1"/>
          </p:cNvPicPr>
          <p:nvPr/>
        </p:nvPicPr>
        <p:blipFill>
          <a:blip r:embed="rId3"/>
          <a:stretch>
            <a:fillRect/>
          </a:stretch>
        </p:blipFill>
        <p:spPr>
          <a:xfrm>
            <a:off x="4293438" y="4714874"/>
            <a:ext cx="2770173" cy="1991291"/>
          </a:xfrm>
          <a:prstGeom prst="rect">
            <a:avLst/>
          </a:prstGeom>
        </p:spPr>
      </p:pic>
      <p:sp>
        <p:nvSpPr>
          <p:cNvPr id="6" name="四角形: 角を丸くする 5">
            <a:extLst>
              <a:ext uri="{FF2B5EF4-FFF2-40B4-BE49-F238E27FC236}">
                <a16:creationId xmlns:a16="http://schemas.microsoft.com/office/drawing/2014/main" id="{78AD1A11-0912-8B55-FCDF-2F4C418485B8}"/>
              </a:ext>
            </a:extLst>
          </p:cNvPr>
          <p:cNvSpPr/>
          <p:nvPr/>
        </p:nvSpPr>
        <p:spPr>
          <a:xfrm>
            <a:off x="7061201" y="100012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defTabSz="844083">
              <a:defRPr/>
            </a:pPr>
            <a:r>
              <a:rPr lang="en-US" altLang="ja-JP" sz="700" b="1" dirty="0">
                <a:solidFill>
                  <a:srgbClr val="000000"/>
                </a:solidFill>
                <a:highlight>
                  <a:srgbClr val="FFCC00"/>
                </a:highlight>
                <a:latin typeface="游ゴシック"/>
                <a:ea typeface="游ゴシック"/>
              </a:rPr>
              <a:t>B:DEI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p28-p31</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p33-p36</a:t>
            </a:r>
          </a:p>
        </p:txBody>
      </p:sp>
      <p:sp>
        <p:nvSpPr>
          <p:cNvPr id="2" name="スライド番号プレースホルダー 1">
            <a:extLst>
              <a:ext uri="{FF2B5EF4-FFF2-40B4-BE49-F238E27FC236}">
                <a16:creationId xmlns:a16="http://schemas.microsoft.com/office/drawing/2014/main" id="{654E3F12-5866-A8D9-8FAF-85E4BD8D6799}"/>
              </a:ext>
            </a:extLst>
          </p:cNvPr>
          <p:cNvSpPr>
            <a:spLocks noGrp="1"/>
          </p:cNvSpPr>
          <p:nvPr>
            <p:ph type="sldNum" sz="quarter" idx="12"/>
          </p:nvPr>
        </p:nvSpPr>
        <p:spPr/>
        <p:txBody>
          <a:bodyPr/>
          <a:lstStyle/>
          <a:p>
            <a:fld id="{02E45039-E5C2-423C-A0A7-3C781C43C11A}" type="slidenum">
              <a:rPr kumimoji="1" lang="ja-JP" altLang="en-US" smtClean="0"/>
              <a:t>29</a:t>
            </a:fld>
            <a:endParaRPr kumimoji="1" lang="ja-JP" altLang="en-US"/>
          </a:p>
        </p:txBody>
      </p:sp>
    </p:spTree>
    <p:extLst>
      <p:ext uri="{BB962C8B-B14F-4D97-AF65-F5344CB8AC3E}">
        <p14:creationId xmlns:p14="http://schemas.microsoft.com/office/powerpoint/2010/main" val="345020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44D63-1C1A-46BB-391D-EBA025B9C9FE}"/>
              </a:ext>
            </a:extLst>
          </p:cNvPr>
          <p:cNvSpPr>
            <a:spLocks noGrp="1"/>
          </p:cNvSpPr>
          <p:nvPr>
            <p:ph type="title"/>
          </p:nvPr>
        </p:nvSpPr>
        <p:spPr>
          <a:xfrm>
            <a:off x="412750" y="152401"/>
            <a:ext cx="7886700" cy="838200"/>
          </a:xfrm>
        </p:spPr>
        <p:txBody>
          <a:bodyPr>
            <a:normAutofit/>
          </a:bodyPr>
          <a:lstStyle/>
          <a:p>
            <a:r>
              <a:rPr kumimoji="1" lang="ja-JP" altLang="en-US" sz="2400" dirty="0"/>
              <a:t>（参考）ワークショップ関連資料</a:t>
            </a:r>
          </a:p>
        </p:txBody>
      </p:sp>
      <p:sp>
        <p:nvSpPr>
          <p:cNvPr id="6" name="テキスト ボックス 5">
            <a:extLst>
              <a:ext uri="{FF2B5EF4-FFF2-40B4-BE49-F238E27FC236}">
                <a16:creationId xmlns:a16="http://schemas.microsoft.com/office/drawing/2014/main" id="{4697D61E-E6FD-137F-2F1A-70163FFFA763}"/>
              </a:ext>
            </a:extLst>
          </p:cNvPr>
          <p:cNvSpPr txBox="1"/>
          <p:nvPr/>
        </p:nvSpPr>
        <p:spPr>
          <a:xfrm>
            <a:off x="6110297" y="1406084"/>
            <a:ext cx="2896841" cy="178510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dirty="0"/>
              <a:t>プレゼンテーションモードで投影する</a:t>
            </a:r>
            <a:br>
              <a:rPr kumimoji="1" lang="en-US" altLang="ja-JP" sz="1100" dirty="0"/>
            </a:br>
            <a:r>
              <a:rPr kumimoji="1" lang="ja-JP" altLang="en-US" sz="1100" dirty="0"/>
              <a:t>ワークショッププログラムです</a:t>
            </a:r>
            <a:endParaRPr kumimoji="1" lang="en-US" altLang="ja-JP" sz="1100" dirty="0"/>
          </a:p>
          <a:p>
            <a:pPr marL="171450" indent="-171450">
              <a:buFont typeface="Arial" panose="020B0604020202020204" pitchFamily="34" charset="0"/>
              <a:buChar char="•"/>
            </a:pPr>
            <a:r>
              <a:rPr kumimoji="1" lang="ja-JP" altLang="en-US" sz="1100" dirty="0"/>
              <a:t>ノート欄にファシリテーターがそのまま読んで使える台本が付いています</a:t>
            </a:r>
            <a:endParaRPr kumimoji="1" lang="en-US" altLang="ja-JP" sz="1100" dirty="0"/>
          </a:p>
          <a:p>
            <a:pPr marL="171450" indent="-171450">
              <a:buFont typeface="Arial" panose="020B0604020202020204" pitchFamily="34" charset="0"/>
              <a:buChar char="•"/>
            </a:pPr>
            <a:r>
              <a:rPr lang="ja-JP" altLang="en-US" sz="1100" dirty="0">
                <a:solidFill>
                  <a:srgbClr val="000000"/>
                </a:solidFill>
                <a:latin typeface="游ゴシック"/>
                <a:ea typeface="游ゴシック"/>
              </a:rPr>
              <a:t>ダイバーシティ経営に関する基本的な説明もついた</a:t>
            </a:r>
            <a:r>
              <a:rPr lang="en-US" altLang="ja-JP" sz="1100" dirty="0">
                <a:solidFill>
                  <a:srgbClr val="000000"/>
                </a:solidFill>
                <a:latin typeface="游ゴシック"/>
                <a:ea typeface="游ゴシック"/>
              </a:rPr>
              <a:t>Ver.</a:t>
            </a:r>
            <a:r>
              <a:rPr lang="ja-JP" altLang="en-US" sz="1100" dirty="0">
                <a:solidFill>
                  <a:srgbClr val="000000"/>
                </a:solidFill>
                <a:latin typeface="游ゴシック"/>
                <a:ea typeface="游ゴシック"/>
              </a:rPr>
              <a:t>（以下、</a:t>
            </a:r>
            <a:r>
              <a:rPr lang="en-US" altLang="ja-JP" sz="1100" b="1" dirty="0">
                <a:solidFill>
                  <a:schemeClr val="bg1"/>
                </a:solidFill>
                <a:highlight>
                  <a:srgbClr val="000080"/>
                </a:highlight>
                <a:latin typeface="游ゴシック"/>
                <a:ea typeface="游ゴシック"/>
              </a:rPr>
              <a:t>A:DEI</a:t>
            </a:r>
            <a:r>
              <a:rPr lang="ja-JP" altLang="en-US" sz="1100" b="1" dirty="0">
                <a:solidFill>
                  <a:schemeClr val="bg1"/>
                </a:solidFill>
                <a:highlight>
                  <a:srgbClr val="000080"/>
                </a:highlight>
                <a:latin typeface="游ゴシック"/>
                <a:ea typeface="游ゴシック"/>
              </a:rPr>
              <a:t>講義あり</a:t>
            </a:r>
            <a:r>
              <a:rPr lang="en-US" altLang="ja-JP" sz="1100" b="1" dirty="0">
                <a:solidFill>
                  <a:schemeClr val="bg1"/>
                </a:solidFill>
                <a:highlight>
                  <a:srgbClr val="000080"/>
                </a:highlight>
                <a:latin typeface="游ゴシック"/>
                <a:ea typeface="游ゴシック"/>
              </a:rPr>
              <a:t>Ver.</a:t>
            </a:r>
            <a:r>
              <a:rPr lang="ja-JP" altLang="en-US" sz="1100" dirty="0">
                <a:solidFill>
                  <a:srgbClr val="000000"/>
                </a:solidFill>
                <a:latin typeface="游ゴシック"/>
                <a:ea typeface="游ゴシック"/>
              </a:rPr>
              <a:t>と記載）と、当該説明なしの</a:t>
            </a:r>
            <a:r>
              <a:rPr lang="en-US" altLang="ja-JP" sz="1100" dirty="0">
                <a:solidFill>
                  <a:srgbClr val="000000"/>
                </a:solidFill>
                <a:latin typeface="游ゴシック"/>
                <a:ea typeface="游ゴシック"/>
              </a:rPr>
              <a:t>Ver.</a:t>
            </a:r>
            <a:r>
              <a:rPr lang="ja-JP" altLang="en-US" sz="1100" dirty="0">
                <a:solidFill>
                  <a:srgbClr val="000000"/>
                </a:solidFill>
                <a:latin typeface="游ゴシック"/>
                <a:ea typeface="游ゴシック"/>
              </a:rPr>
              <a:t>（以下、</a:t>
            </a:r>
            <a:r>
              <a:rPr lang="en-US" altLang="ja-JP" sz="1100" b="1" dirty="0">
                <a:highlight>
                  <a:srgbClr val="FFCC00"/>
                </a:highlight>
                <a:latin typeface="游ゴシック"/>
                <a:ea typeface="游ゴシック"/>
              </a:rPr>
              <a:t>B:DEI</a:t>
            </a:r>
            <a:r>
              <a:rPr lang="ja-JP" altLang="en-US" sz="1100" b="1" dirty="0">
                <a:highlight>
                  <a:srgbClr val="FFCC00"/>
                </a:highlight>
                <a:latin typeface="游ゴシック"/>
                <a:ea typeface="游ゴシック"/>
              </a:rPr>
              <a:t>講義なし</a:t>
            </a:r>
            <a:r>
              <a:rPr lang="en-US" altLang="ja-JP" sz="1100" b="1" dirty="0">
                <a:highlight>
                  <a:srgbClr val="FFCC00"/>
                </a:highlight>
                <a:latin typeface="游ゴシック"/>
                <a:ea typeface="游ゴシック"/>
              </a:rPr>
              <a:t>Ver</a:t>
            </a:r>
            <a:r>
              <a:rPr lang="en-US" altLang="ja-JP" sz="1100" dirty="0">
                <a:highlight>
                  <a:srgbClr val="FFCC00"/>
                </a:highlight>
                <a:latin typeface="游ゴシック"/>
                <a:ea typeface="游ゴシック"/>
              </a:rPr>
              <a:t>.</a:t>
            </a:r>
            <a:r>
              <a:rPr lang="ja-JP" altLang="en-US" sz="1100" dirty="0">
                <a:solidFill>
                  <a:srgbClr val="000000"/>
                </a:solidFill>
                <a:latin typeface="游ゴシック"/>
                <a:ea typeface="游ゴシック"/>
              </a:rPr>
              <a:t>と記載）の２パターンがございます。自社の状況にあわせてどちらかを使用ください。</a:t>
            </a:r>
            <a:endParaRPr kumimoji="1" lang="en-US" altLang="ja-JP" sz="1100" dirty="0"/>
          </a:p>
        </p:txBody>
      </p:sp>
      <p:sp>
        <p:nvSpPr>
          <p:cNvPr id="8" name="テキスト ボックス 7">
            <a:extLst>
              <a:ext uri="{FF2B5EF4-FFF2-40B4-BE49-F238E27FC236}">
                <a16:creationId xmlns:a16="http://schemas.microsoft.com/office/drawing/2014/main" id="{5B6B1B99-2086-45DE-AAEB-D9A88D14380F}"/>
              </a:ext>
            </a:extLst>
          </p:cNvPr>
          <p:cNvSpPr txBox="1"/>
          <p:nvPr/>
        </p:nvSpPr>
        <p:spPr>
          <a:xfrm>
            <a:off x="239415" y="1406084"/>
            <a:ext cx="2614818" cy="600164"/>
          </a:xfrm>
          <a:prstGeom prst="rect">
            <a:avLst/>
          </a:prstGeom>
          <a:noFill/>
        </p:spPr>
        <p:txBody>
          <a:bodyPr wrap="none" rtlCol="0">
            <a:spAutoFit/>
          </a:bodyPr>
          <a:lstStyle>
            <a:defPPr>
              <a:defRPr lang="en-US"/>
            </a:defPPr>
            <a:lvl1pPr marL="171450" indent="-171450">
              <a:buFont typeface="Arial" panose="020B0604020202020204" pitchFamily="34" charset="0"/>
              <a:buChar char="•"/>
              <a:defRPr kumimoji="1" sz="1100"/>
            </a:lvl1pPr>
          </a:lstStyle>
          <a:p>
            <a:r>
              <a:rPr lang="ja-JP" altLang="en-US" dirty="0"/>
              <a:t>ワークショップの目的、開催までの</a:t>
            </a:r>
            <a:br>
              <a:rPr lang="en-US" altLang="ja-JP" dirty="0"/>
            </a:br>
            <a:r>
              <a:rPr lang="ja-JP" altLang="en-US" dirty="0"/>
              <a:t>手順、当日の流れ等、全体の概要を</a:t>
            </a:r>
            <a:br>
              <a:rPr lang="en-US" altLang="ja-JP" dirty="0"/>
            </a:br>
            <a:r>
              <a:rPr lang="ja-JP" altLang="en-US" dirty="0"/>
              <a:t>知ることができます。</a:t>
            </a:r>
            <a:endParaRPr lang="en-US" altLang="ja-JP" dirty="0"/>
          </a:p>
        </p:txBody>
      </p:sp>
      <p:sp>
        <p:nvSpPr>
          <p:cNvPr id="9" name="正方形/長方形 8">
            <a:extLst>
              <a:ext uri="{FF2B5EF4-FFF2-40B4-BE49-F238E27FC236}">
                <a16:creationId xmlns:a16="http://schemas.microsoft.com/office/drawing/2014/main" id="{EED12A83-E741-5DFA-39B1-D4CDFA3D4311}"/>
              </a:ext>
            </a:extLst>
          </p:cNvPr>
          <p:cNvSpPr/>
          <p:nvPr/>
        </p:nvSpPr>
        <p:spPr>
          <a:xfrm>
            <a:off x="6187912" y="1039347"/>
            <a:ext cx="2741612" cy="2667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③投影資料</a:t>
            </a:r>
          </a:p>
        </p:txBody>
      </p:sp>
      <p:sp>
        <p:nvSpPr>
          <p:cNvPr id="10" name="正方形/長方形 9">
            <a:extLst>
              <a:ext uri="{FF2B5EF4-FFF2-40B4-BE49-F238E27FC236}">
                <a16:creationId xmlns:a16="http://schemas.microsoft.com/office/drawing/2014/main" id="{017750EB-6E8E-F27C-7BD5-9445FB8A2A99}"/>
              </a:ext>
            </a:extLst>
          </p:cNvPr>
          <p:cNvSpPr/>
          <p:nvPr/>
        </p:nvSpPr>
        <p:spPr>
          <a:xfrm>
            <a:off x="190964" y="1039347"/>
            <a:ext cx="2741612" cy="2667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① 使い方マニュアル　</a:t>
            </a:r>
            <a:r>
              <a:rPr kumimoji="1" lang="en-US" altLang="ja-JP" sz="1400" dirty="0"/>
              <a:t>※</a:t>
            </a:r>
            <a:r>
              <a:rPr kumimoji="1" lang="ja-JP" altLang="en-US" sz="1400" dirty="0"/>
              <a:t>本資料</a:t>
            </a:r>
          </a:p>
        </p:txBody>
      </p:sp>
      <p:sp>
        <p:nvSpPr>
          <p:cNvPr id="11" name="正方形/長方形 10">
            <a:extLst>
              <a:ext uri="{FF2B5EF4-FFF2-40B4-BE49-F238E27FC236}">
                <a16:creationId xmlns:a16="http://schemas.microsoft.com/office/drawing/2014/main" id="{A23C57BE-2814-5171-07DF-83E619157DA8}"/>
              </a:ext>
            </a:extLst>
          </p:cNvPr>
          <p:cNvSpPr/>
          <p:nvPr/>
        </p:nvSpPr>
        <p:spPr>
          <a:xfrm>
            <a:off x="3206664" y="1039347"/>
            <a:ext cx="2741612" cy="2667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② 参加者への事前説明資料</a:t>
            </a:r>
          </a:p>
        </p:txBody>
      </p:sp>
      <p:sp>
        <p:nvSpPr>
          <p:cNvPr id="4" name="テキスト ボックス 3">
            <a:extLst>
              <a:ext uri="{FF2B5EF4-FFF2-40B4-BE49-F238E27FC236}">
                <a16:creationId xmlns:a16="http://schemas.microsoft.com/office/drawing/2014/main" id="{C4F65842-B2EE-37DA-9499-69B4561DA83B}"/>
              </a:ext>
            </a:extLst>
          </p:cNvPr>
          <p:cNvSpPr txBox="1"/>
          <p:nvPr/>
        </p:nvSpPr>
        <p:spPr>
          <a:xfrm>
            <a:off x="3115749" y="1406084"/>
            <a:ext cx="2896841" cy="1107996"/>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kumimoji="1" sz="1100"/>
            </a:lvl1pPr>
          </a:lstStyle>
          <a:p>
            <a:r>
              <a:rPr lang="ja-JP" altLang="en-US" dirty="0"/>
              <a:t>事務局（人事</a:t>
            </a:r>
            <a:r>
              <a:rPr lang="en-US" altLang="ja-JP" dirty="0"/>
              <a:t>/</a:t>
            </a:r>
            <a:r>
              <a:rPr lang="ja-JP" altLang="en-US" dirty="0"/>
              <a:t>ダイバーシティ担当）の</a:t>
            </a:r>
            <a:br>
              <a:rPr lang="en-US" altLang="ja-JP" dirty="0"/>
            </a:br>
            <a:r>
              <a:rPr lang="ja-JP" altLang="en-US" dirty="0"/>
              <a:t>方から、ワークショップ参加者の方への</a:t>
            </a:r>
            <a:br>
              <a:rPr lang="en-US" altLang="ja-JP" dirty="0"/>
            </a:br>
            <a:r>
              <a:rPr lang="ja-JP" altLang="en-US" dirty="0"/>
              <a:t>事前説明</a:t>
            </a:r>
            <a:r>
              <a:rPr lang="en-US" altLang="ja-JP" dirty="0"/>
              <a:t>/</a:t>
            </a:r>
            <a:r>
              <a:rPr lang="ja-JP" altLang="en-US" dirty="0"/>
              <a:t>事前課題の配布用資料です</a:t>
            </a:r>
            <a:endParaRPr lang="en-US" altLang="ja-JP" dirty="0"/>
          </a:p>
          <a:p>
            <a:r>
              <a:rPr lang="ja-JP" altLang="en-US" dirty="0"/>
              <a:t>カスタマイズが想定される部分についてはスライド枠外にコメントを記載しております。</a:t>
            </a:r>
            <a:endParaRPr lang="en-US" altLang="ja-JP" dirty="0"/>
          </a:p>
        </p:txBody>
      </p:sp>
      <p:pic>
        <p:nvPicPr>
          <p:cNvPr id="3" name="図 2">
            <a:extLst>
              <a:ext uri="{FF2B5EF4-FFF2-40B4-BE49-F238E27FC236}">
                <a16:creationId xmlns:a16="http://schemas.microsoft.com/office/drawing/2014/main" id="{C6AC7348-949E-09EF-2995-1E292040AC8D}"/>
              </a:ext>
            </a:extLst>
          </p:cNvPr>
          <p:cNvPicPr>
            <a:picLocks noChangeAspect="1"/>
          </p:cNvPicPr>
          <p:nvPr/>
        </p:nvPicPr>
        <p:blipFill>
          <a:blip r:embed="rId3"/>
          <a:stretch>
            <a:fillRect/>
          </a:stretch>
        </p:blipFill>
        <p:spPr>
          <a:xfrm>
            <a:off x="514153" y="3493293"/>
            <a:ext cx="2200472" cy="1650354"/>
          </a:xfrm>
          <a:prstGeom prst="rect">
            <a:avLst/>
          </a:prstGeom>
          <a:ln>
            <a:solidFill>
              <a:schemeClr val="tx1"/>
            </a:solidFill>
          </a:ln>
        </p:spPr>
      </p:pic>
      <p:pic>
        <p:nvPicPr>
          <p:cNvPr id="12" name="図 11">
            <a:extLst>
              <a:ext uri="{FF2B5EF4-FFF2-40B4-BE49-F238E27FC236}">
                <a16:creationId xmlns:a16="http://schemas.microsoft.com/office/drawing/2014/main" id="{A6138626-6C50-839A-2453-71F40589BF5D}"/>
              </a:ext>
            </a:extLst>
          </p:cNvPr>
          <p:cNvPicPr>
            <a:picLocks noChangeAspect="1"/>
          </p:cNvPicPr>
          <p:nvPr/>
        </p:nvPicPr>
        <p:blipFill>
          <a:blip r:embed="rId4"/>
          <a:stretch>
            <a:fillRect/>
          </a:stretch>
        </p:blipFill>
        <p:spPr>
          <a:xfrm>
            <a:off x="6572052" y="3479005"/>
            <a:ext cx="2105223" cy="1578917"/>
          </a:xfrm>
          <a:prstGeom prst="rect">
            <a:avLst/>
          </a:prstGeom>
          <a:ln>
            <a:solidFill>
              <a:schemeClr val="tx1"/>
            </a:solidFill>
          </a:ln>
        </p:spPr>
      </p:pic>
      <p:pic>
        <p:nvPicPr>
          <p:cNvPr id="7" name="図 6">
            <a:extLst>
              <a:ext uri="{FF2B5EF4-FFF2-40B4-BE49-F238E27FC236}">
                <a16:creationId xmlns:a16="http://schemas.microsoft.com/office/drawing/2014/main" id="{F842AEBF-265E-97EF-C232-B96DFEF1EEB5}"/>
              </a:ext>
            </a:extLst>
          </p:cNvPr>
          <p:cNvPicPr>
            <a:picLocks noChangeAspect="1"/>
          </p:cNvPicPr>
          <p:nvPr/>
        </p:nvPicPr>
        <p:blipFill>
          <a:blip r:embed="rId5"/>
          <a:stretch>
            <a:fillRect/>
          </a:stretch>
        </p:blipFill>
        <p:spPr>
          <a:xfrm>
            <a:off x="6562527" y="5169693"/>
            <a:ext cx="2124273" cy="1593205"/>
          </a:xfrm>
          <a:prstGeom prst="rect">
            <a:avLst/>
          </a:prstGeom>
          <a:ln>
            <a:solidFill>
              <a:schemeClr val="tx1"/>
            </a:solidFill>
          </a:ln>
        </p:spPr>
      </p:pic>
      <p:pic>
        <p:nvPicPr>
          <p:cNvPr id="5" name="図 4">
            <a:extLst>
              <a:ext uri="{FF2B5EF4-FFF2-40B4-BE49-F238E27FC236}">
                <a16:creationId xmlns:a16="http://schemas.microsoft.com/office/drawing/2014/main" id="{42BA664E-8628-AE99-D90C-8D0333945FCF}"/>
              </a:ext>
            </a:extLst>
          </p:cNvPr>
          <p:cNvPicPr>
            <a:picLocks noChangeAspect="1"/>
          </p:cNvPicPr>
          <p:nvPr/>
        </p:nvPicPr>
        <p:blipFill>
          <a:blip r:embed="rId6"/>
          <a:stretch>
            <a:fillRect/>
          </a:stretch>
        </p:blipFill>
        <p:spPr>
          <a:xfrm>
            <a:off x="3491148" y="3483552"/>
            <a:ext cx="2213462" cy="1660097"/>
          </a:xfrm>
          <a:prstGeom prst="rect">
            <a:avLst/>
          </a:prstGeom>
          <a:ln>
            <a:solidFill>
              <a:schemeClr val="tx1"/>
            </a:solidFill>
          </a:ln>
        </p:spPr>
      </p:pic>
      <p:sp>
        <p:nvSpPr>
          <p:cNvPr id="13" name="スライド番号プレースホルダー 12">
            <a:extLst>
              <a:ext uri="{FF2B5EF4-FFF2-40B4-BE49-F238E27FC236}">
                <a16:creationId xmlns:a16="http://schemas.microsoft.com/office/drawing/2014/main" id="{D471F003-5ECB-D6BF-EE2F-599901B09484}"/>
              </a:ext>
            </a:extLst>
          </p:cNvPr>
          <p:cNvSpPr>
            <a:spLocks noGrp="1"/>
          </p:cNvSpPr>
          <p:nvPr>
            <p:ph type="sldNum" sz="quarter" idx="12"/>
          </p:nvPr>
        </p:nvSpPr>
        <p:spPr/>
        <p:txBody>
          <a:bodyPr/>
          <a:lstStyle/>
          <a:p>
            <a:fld id="{02E45039-E5C2-423C-A0A7-3C781C43C11A}" type="slidenum">
              <a:rPr kumimoji="1" lang="ja-JP" altLang="en-US" smtClean="0"/>
              <a:t>3</a:t>
            </a:fld>
            <a:endParaRPr kumimoji="1" lang="ja-JP" altLang="en-US"/>
          </a:p>
        </p:txBody>
      </p:sp>
    </p:spTree>
    <p:extLst>
      <p:ext uri="{BB962C8B-B14F-4D97-AF65-F5344CB8AC3E}">
        <p14:creationId xmlns:p14="http://schemas.microsoft.com/office/powerpoint/2010/main" val="3731960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ワークショップ進行タイムライン （</a:t>
            </a:r>
            <a:r>
              <a:rPr kumimoji="1" lang="en-US" altLang="ja-JP" sz="2000" b="1" i="0" u="none" strike="noStrike" kern="1200" cap="none" spc="277" normalizeH="0" baseline="0" noProof="0" dirty="0">
                <a:ln>
                  <a:noFill/>
                </a:ln>
                <a:solidFill>
                  <a:srgbClr val="000000"/>
                </a:solidFill>
                <a:effectLst/>
                <a:uLnTx/>
                <a:uFillTx/>
                <a:latin typeface="游ゴシック"/>
                <a:ea typeface="游ゴシック"/>
                <a:cs typeface="+mj-cs"/>
              </a:rPr>
              <a:t>5/6</a:t>
            </a:r>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a:t>
            </a:r>
            <a:endParaRPr lang="ja-JP" altLang="en-US" sz="3200" dirty="0"/>
          </a:p>
        </p:txBody>
      </p:sp>
      <p:sp>
        <p:nvSpPr>
          <p:cNvPr id="10" name="正方形/長方形 9">
            <a:extLst>
              <a:ext uri="{FF2B5EF4-FFF2-40B4-BE49-F238E27FC236}">
                <a16:creationId xmlns:a16="http://schemas.microsoft.com/office/drawing/2014/main" id="{4E0EEAA0-D820-07BB-9E31-409965E7470E}"/>
              </a:ext>
            </a:extLst>
          </p:cNvPr>
          <p:cNvSpPr/>
          <p:nvPr/>
        </p:nvSpPr>
        <p:spPr>
          <a:xfrm>
            <a:off x="417635" y="1716567"/>
            <a:ext cx="8474319" cy="4960458"/>
          </a:xfrm>
          <a:prstGeom prst="rect">
            <a:avLst/>
          </a:prstGeom>
          <a:solidFill>
            <a:srgbClr val="FFFFFF">
              <a:lumMod val="95000"/>
            </a:srgbClr>
          </a:solidFill>
        </p:spPr>
        <p:txBody>
          <a:bodyPr wrap="square" rtlCol="0" anchor="t"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各グループ内での議論まとめ</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30</a:t>
            </a:r>
            <a:r>
              <a:rPr kumimoji="1" lang="ja-JP" altLang="en-US" sz="1108" b="0" i="0" u="none" strike="noStrike" kern="0" cap="none" spc="0" normalizeH="0" baseline="0" noProof="0" dirty="0">
                <a:ln>
                  <a:noFill/>
                </a:ln>
                <a:solidFill>
                  <a:schemeClr val="bg1"/>
                </a:solidFill>
                <a:effectLst/>
                <a:highlight>
                  <a:srgbClr val="1CB090"/>
                </a:highlight>
                <a:uLnTx/>
                <a:uFillTx/>
              </a:rPr>
              <a:t>分）</a:t>
            </a:r>
            <a:endParaRPr kumimoji="1" lang="en-US" altLang="ja-JP" sz="1108" b="0" i="0" u="none" strike="noStrike" kern="0" cap="none" spc="0" normalizeH="0" baseline="0" noProof="0" dirty="0">
              <a:ln>
                <a:noFill/>
              </a:ln>
              <a:solidFill>
                <a:schemeClr val="bg1"/>
              </a:solidFill>
              <a:effectLst/>
              <a:highlight>
                <a:srgbClr val="1CB090"/>
              </a:highligh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グループ内で書き出したアイデア群を見つめなおし、特に重要と思うアイデアに青い★印でマーキング。</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5</a:t>
            </a:r>
            <a:r>
              <a:rPr kumimoji="1" lang="ja-JP" altLang="en-US" sz="1108" b="0" i="0" u="none" strike="noStrike" kern="0" cap="none" spc="0" normalizeH="0" baseline="0" noProof="0" dirty="0">
                <a:ln>
                  <a:noFill/>
                </a:ln>
                <a:solidFill>
                  <a:schemeClr val="bg1"/>
                </a:solidFill>
                <a:effectLst/>
                <a:highlight>
                  <a:srgbClr val="1CB090"/>
                </a:highlight>
                <a:uLnTx/>
                <a:uFillTx/>
              </a:rPr>
              <a:t>分）</a:t>
            </a:r>
            <a:br>
              <a:rPr kumimoji="1" lang="en-US" altLang="ja-JP" sz="1108" b="0" i="0" u="none" strike="noStrike" kern="0" cap="none" spc="0" normalizeH="0" baseline="0" noProof="0" dirty="0">
                <a:ln>
                  <a:noFill/>
                </a:ln>
                <a:solidFill>
                  <a:srgbClr val="000000"/>
                </a:solidFill>
                <a:effectLst/>
                <a:uLnTx/>
                <a:uFillTx/>
              </a:rPr>
            </a:br>
            <a:endParaRPr kumimoji="1" lang="en-US" altLang="ja-JP" sz="1108" b="0" i="0" u="none" strike="noStrike" kern="0" cap="none" spc="0" normalizeH="0" baseline="0" noProof="0" dirty="0">
              <a:ln>
                <a:noFill/>
              </a:ln>
              <a:solidFill>
                <a:srgbClr val="000000"/>
              </a:solidFill>
              <a:effectLs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改めて自分自身の</a:t>
            </a:r>
            <a:r>
              <a:rPr kumimoji="1" lang="en-US" altLang="ja-JP" sz="1108" b="0" i="0" u="none" strike="noStrike" kern="0" cap="none" spc="0" normalizeH="0" baseline="0" noProof="0" dirty="0">
                <a:ln>
                  <a:noFill/>
                </a:ln>
                <a:solidFill>
                  <a:srgbClr val="000000"/>
                </a:solidFill>
                <a:effectLst/>
                <a:uLnTx/>
                <a:uFillTx/>
              </a:rPr>
              <a:t>WILL</a:t>
            </a:r>
            <a:r>
              <a:rPr kumimoji="1" lang="ja-JP" altLang="en-US" sz="1108" b="0" i="0" u="none" strike="noStrike" kern="0" cap="none" spc="0" normalizeH="0" baseline="0" noProof="0" dirty="0">
                <a:ln>
                  <a:noFill/>
                </a:ln>
                <a:solidFill>
                  <a:srgbClr val="000000"/>
                </a:solidFill>
                <a:effectLst/>
                <a:uLnTx/>
                <a:uFillTx/>
              </a:rPr>
              <a:t>シート</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本資料</a:t>
            </a:r>
            <a:r>
              <a:rPr kumimoji="1" lang="en-US" altLang="ja-JP" sz="1108" b="0" i="0" u="none" strike="noStrike" kern="0" cap="none" spc="0" normalizeH="0" baseline="0" noProof="0" dirty="0">
                <a:ln>
                  <a:noFill/>
                </a:ln>
                <a:solidFill>
                  <a:srgbClr val="000000"/>
                </a:solidFill>
                <a:effectLst/>
                <a:uLnTx/>
                <a:uFillTx/>
              </a:rPr>
              <a:t>p35</a:t>
            </a:r>
            <a:r>
              <a:rPr kumimoji="1" lang="ja-JP" altLang="en-US" sz="1108" b="0" i="0" u="none" strike="noStrike" kern="0" cap="none" spc="0" normalizeH="0" baseline="0" noProof="0" dirty="0">
                <a:ln>
                  <a:noFill/>
                </a:ln>
                <a:solidFill>
                  <a:srgbClr val="000000"/>
                </a:solidFill>
                <a:effectLst/>
                <a:uLnTx/>
                <a:uFillTx/>
              </a:rPr>
              <a:t>を見直し、出てきた解決アイデアで「取り組みたいと思えるアクション」について、明日からのアクション宣言として個々人で「</a:t>
            </a:r>
            <a:r>
              <a:rPr kumimoji="1" lang="en-US" altLang="ja-JP" sz="1108" b="0" i="0" u="none" strike="noStrike" kern="0" cap="none" spc="0" normalizeH="0" baseline="0" noProof="0" dirty="0">
                <a:ln>
                  <a:noFill/>
                </a:ln>
                <a:solidFill>
                  <a:srgbClr val="000000"/>
                </a:solidFill>
                <a:effectLst/>
                <a:uLnTx/>
                <a:uFillTx/>
              </a:rPr>
              <a:t>Work3</a:t>
            </a:r>
            <a:r>
              <a:rPr kumimoji="1" lang="ja-JP" altLang="en-US" sz="1108" b="0" i="0" u="none" strike="noStrike" kern="0" cap="none" spc="0" normalizeH="0" baseline="0" noProof="0" dirty="0">
                <a:ln>
                  <a:noFill/>
                </a:ln>
                <a:solidFill>
                  <a:srgbClr val="000000"/>
                </a:solidFill>
                <a:effectLst/>
                <a:uLnTx/>
                <a:uFillTx/>
              </a:rPr>
              <a:t>アクションシート」</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本資料</a:t>
            </a:r>
            <a:r>
              <a:rPr kumimoji="1" lang="en-US" altLang="ja-JP" sz="1108" b="0" i="0" u="none" strike="noStrike" kern="0" cap="none" spc="0" normalizeH="0" baseline="0" noProof="0" dirty="0">
                <a:ln>
                  <a:noFill/>
                </a:ln>
                <a:solidFill>
                  <a:srgbClr val="000000"/>
                </a:solidFill>
                <a:effectLst/>
                <a:uLnTx/>
                <a:uFillTx/>
              </a:rPr>
              <a:t>p39</a:t>
            </a:r>
            <a:r>
              <a:rPr kumimoji="1" lang="ja-JP" altLang="en-US" sz="1108" b="0" i="0" u="none" strike="noStrike" kern="0" cap="none" spc="0" normalizeH="0" baseline="0" noProof="0" dirty="0">
                <a:ln>
                  <a:noFill/>
                </a:ln>
                <a:solidFill>
                  <a:srgbClr val="000000"/>
                </a:solidFill>
                <a:effectLst/>
                <a:uLnTx/>
                <a:uFillTx/>
              </a:rPr>
              <a:t>に記入。</a:t>
            </a:r>
            <a:r>
              <a:rPr kumimoji="1" lang="ja-JP" altLang="en-US" sz="1108" b="0" i="0" u="none" strike="noStrike" kern="0" cap="none" spc="0" normalizeH="0" baseline="0" noProof="0" dirty="0">
                <a:ln>
                  <a:noFill/>
                </a:ln>
                <a:solidFill>
                  <a:schemeClr val="bg1"/>
                </a:solidFill>
                <a:effectLst/>
                <a:highlight>
                  <a:srgbClr val="1CB090"/>
                </a:highlight>
                <a:uLnTx/>
                <a:uFillTx/>
              </a:rPr>
              <a:t>（</a:t>
            </a:r>
            <a:r>
              <a:rPr kumimoji="1" lang="en-US" altLang="ja-JP" sz="1108" b="0" i="0" u="none" strike="noStrike" kern="0" cap="none" spc="0" normalizeH="0" baseline="0" noProof="0" dirty="0">
                <a:ln>
                  <a:noFill/>
                </a:ln>
                <a:solidFill>
                  <a:schemeClr val="bg1"/>
                </a:solidFill>
                <a:effectLst/>
                <a:highlight>
                  <a:srgbClr val="1CB090"/>
                </a:highlight>
                <a:uLnTx/>
                <a:uFillTx/>
              </a:rPr>
              <a:t>10</a:t>
            </a:r>
            <a:r>
              <a:rPr kumimoji="1" lang="ja-JP" altLang="en-US" sz="1108" b="0" i="0" u="none" strike="noStrike" kern="0" cap="none" spc="0" normalizeH="0" baseline="0" noProof="0" dirty="0">
                <a:ln>
                  <a:noFill/>
                </a:ln>
                <a:solidFill>
                  <a:schemeClr val="bg1"/>
                </a:solidFill>
                <a:effectLst/>
                <a:highlight>
                  <a:srgbClr val="1CB090"/>
                </a:highlight>
                <a:uLnTx/>
                <a:uFillTx/>
              </a:rPr>
              <a:t>分）</a:t>
            </a:r>
            <a:endParaRPr kumimoji="1" lang="en-US" altLang="ja-JP" sz="1108" b="0" i="0" u="none" strike="noStrike" kern="0" cap="none" spc="0" normalizeH="0" baseline="0" noProof="0" dirty="0">
              <a:ln>
                <a:noFill/>
              </a:ln>
              <a:solidFill>
                <a:schemeClr val="bg1"/>
              </a:solidFill>
              <a:effectLst/>
              <a:highlight>
                <a:srgbClr val="1CB090"/>
              </a:highlight>
              <a:uLnTx/>
              <a:uFillTx/>
            </a:endParaRPr>
          </a:p>
          <a:p>
            <a:pPr marL="263776" marR="0" lvl="0" indent="-263776"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その後、</a:t>
            </a:r>
            <a:r>
              <a:rPr kumimoji="1" lang="en-US" altLang="ja-JP" sz="1108" b="0" i="0" u="none" strike="noStrike" kern="0" cap="none" spc="0" normalizeH="0" baseline="0" noProof="0" dirty="0">
                <a:ln>
                  <a:noFill/>
                </a:ln>
                <a:solidFill>
                  <a:srgbClr val="000000"/>
                </a:solidFill>
                <a:effectLst/>
                <a:uLnTx/>
                <a:uFillTx/>
              </a:rPr>
              <a:t>1</a:t>
            </a:r>
            <a:r>
              <a:rPr kumimoji="1" lang="ja-JP" altLang="en-US" sz="1108" b="0" i="0" u="none" strike="noStrike" kern="0" cap="none" spc="0" normalizeH="0" baseline="0" noProof="0" dirty="0">
                <a:ln>
                  <a:noFill/>
                </a:ln>
                <a:solidFill>
                  <a:srgbClr val="000000"/>
                </a:solidFill>
                <a:effectLst/>
                <a:uLnTx/>
                <a:uFillTx/>
              </a:rPr>
              <a:t>人</a:t>
            </a:r>
            <a:r>
              <a:rPr kumimoji="1" lang="en-US" altLang="ja-JP" sz="1108" b="0" i="0" u="none" strike="noStrike" kern="0" cap="none" spc="0" normalizeH="0" baseline="0" noProof="0" dirty="0">
                <a:ln>
                  <a:noFill/>
                </a:ln>
                <a:solidFill>
                  <a:srgbClr val="000000"/>
                </a:solidFill>
                <a:effectLst/>
                <a:uLnTx/>
                <a:uFillTx/>
              </a:rPr>
              <a:t>1</a:t>
            </a:r>
            <a:r>
              <a:rPr kumimoji="1" lang="ja-JP" altLang="en-US" sz="1108" b="0" i="0" u="none" strike="noStrike" kern="0" cap="none" spc="0" normalizeH="0" baseline="0" noProof="0" dirty="0">
                <a:ln>
                  <a:noFill/>
                </a:ln>
                <a:solidFill>
                  <a:srgbClr val="000000"/>
                </a:solidFill>
                <a:effectLst/>
                <a:uLnTx/>
                <a:uFillTx/>
              </a:rPr>
              <a:t>分で全員に対して発表。（予備含め</a:t>
            </a:r>
            <a:r>
              <a:rPr kumimoji="1" lang="en-US" altLang="ja-JP" sz="1108" b="0" i="0" u="none" strike="noStrike" kern="0" cap="none" spc="0" normalizeH="0" baseline="0" noProof="0" dirty="0">
                <a:ln>
                  <a:noFill/>
                </a:ln>
                <a:solidFill>
                  <a:schemeClr val="bg1"/>
                </a:solidFill>
                <a:effectLst/>
                <a:highlight>
                  <a:srgbClr val="1CB090"/>
                </a:highlight>
                <a:uLnTx/>
                <a:uFillTx/>
              </a:rPr>
              <a:t>15</a:t>
            </a:r>
            <a:r>
              <a:rPr kumimoji="1" lang="ja-JP" altLang="en-US" sz="1108" b="0" i="0" u="none" strike="noStrike" kern="0" cap="none" spc="0" normalizeH="0" baseline="0" noProof="0" dirty="0">
                <a:ln>
                  <a:noFill/>
                </a:ln>
                <a:solidFill>
                  <a:schemeClr val="bg1"/>
                </a:solidFill>
                <a:effectLst/>
                <a:highlight>
                  <a:srgbClr val="1CB090"/>
                </a:highlight>
                <a:uLnTx/>
                <a:uFillTx/>
              </a:rPr>
              <a:t>分</a:t>
            </a:r>
            <a:r>
              <a:rPr kumimoji="1" lang="ja-JP" altLang="en-US" sz="1108" b="0" i="0" u="none" strike="noStrike" kern="0" cap="none" spc="0" normalizeH="0" baseline="0" noProof="0" dirty="0">
                <a:ln>
                  <a:noFill/>
                </a:ln>
                <a:solidFill>
                  <a:srgbClr val="000000"/>
                </a:solidFill>
                <a:effectLst/>
                <a:uLnTx/>
                <a:uFillTx/>
              </a:rPr>
              <a:t>）</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rPr>
              <a:t>　</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アクションを考えるうえでのファシリテーションのポイント</a:t>
            </a: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rPr>
              <a:t>　・小さなことでもよいので、明日から自部門での仕事をイメージし</a:t>
            </a:r>
            <a:r>
              <a:rPr kumimoji="1" lang="ja-JP" altLang="en-US" sz="1108" b="0" i="0" u="sng" strike="noStrike" kern="0" cap="none" spc="0" normalizeH="0" baseline="0" noProof="0" dirty="0">
                <a:ln>
                  <a:noFill/>
                </a:ln>
                <a:solidFill>
                  <a:srgbClr val="000000"/>
                </a:solidFill>
                <a:effectLst/>
                <a:uLnTx/>
                <a:uFillTx/>
              </a:rPr>
              <a:t>「〇〇してみる」という「動詞」の形で考えてみる</a:t>
            </a:r>
            <a:r>
              <a:rPr kumimoji="1" lang="ja-JP" altLang="en-US" sz="1108" b="0" i="0" strike="noStrike" kern="0" cap="none" spc="0" normalizeH="0" baseline="0" noProof="0" dirty="0">
                <a:ln>
                  <a:noFill/>
                </a:ln>
                <a:solidFill>
                  <a:srgbClr val="000000"/>
                </a:solidFill>
                <a:effectLst/>
                <a:uLnTx/>
                <a:uFillTx/>
              </a:rPr>
              <a:t>、</a:t>
            </a:r>
            <a:br>
              <a:rPr kumimoji="1" lang="en-US" altLang="ja-JP" sz="1108" b="0" i="0" strike="noStrike" kern="0" cap="none" spc="0" normalizeH="0" baseline="0" noProof="0" dirty="0">
                <a:ln>
                  <a:noFill/>
                </a:ln>
                <a:solidFill>
                  <a:srgbClr val="000000"/>
                </a:solidFill>
                <a:effectLst/>
                <a:uLnTx/>
                <a:uFillTx/>
              </a:rPr>
            </a:br>
            <a:r>
              <a:rPr kumimoji="1" lang="ja-JP" altLang="en-US" sz="1108" b="0" i="0" strike="noStrike" kern="0" cap="none" spc="0" normalizeH="0" baseline="0" noProof="0" dirty="0">
                <a:ln>
                  <a:noFill/>
                </a:ln>
                <a:solidFill>
                  <a:srgbClr val="000000"/>
                </a:solidFill>
                <a:effectLst/>
                <a:uLnTx/>
                <a:uFillTx/>
              </a:rPr>
              <a:t>　　等を参加者に促してみる。</a:t>
            </a:r>
            <a:endParaRPr kumimoji="1" lang="en-US" altLang="ja-JP" sz="1108" b="0" i="0"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srgbClr val="000000"/>
                </a:solidFill>
                <a:effectLst/>
                <a:uLnTx/>
                <a:uFillTx/>
              </a:rPr>
              <a:t>　</a:t>
            </a:r>
            <a:endParaRPr kumimoji="1" lang="en-US" altLang="ja-JP" sz="1108" b="0" i="0" u="none" strike="noStrike" kern="0" cap="none" spc="0" normalizeH="0" baseline="0" noProof="0" dirty="0">
              <a:ln>
                <a:noFill/>
              </a:ln>
              <a:solidFill>
                <a:srgbClr val="000000"/>
              </a:solidFill>
              <a:effectLst/>
              <a:uLnTx/>
              <a:uFillTx/>
            </a:endParaRPr>
          </a:p>
        </p:txBody>
      </p:sp>
      <p:sp>
        <p:nvSpPr>
          <p:cNvPr id="11" name="四角形: 角を丸くする 10">
            <a:extLst>
              <a:ext uri="{FF2B5EF4-FFF2-40B4-BE49-F238E27FC236}">
                <a16:creationId xmlns:a16="http://schemas.microsoft.com/office/drawing/2014/main" id="{5DC2650F-F9B2-1749-5BF3-9C1EC304F61E}"/>
              </a:ext>
            </a:extLst>
          </p:cNvPr>
          <p:cNvSpPr/>
          <p:nvPr/>
        </p:nvSpPr>
        <p:spPr>
          <a:xfrm>
            <a:off x="479422" y="3962102"/>
            <a:ext cx="8351996" cy="2410123"/>
          </a:xfrm>
          <a:prstGeom prst="roundRect">
            <a:avLst>
              <a:gd name="adj" fmla="val 10525"/>
            </a:avLst>
          </a:prstGeom>
          <a:solidFill>
            <a:srgbClr val="FFFFFF"/>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endParaRPr kumimoji="1" lang="ja-JP" altLang="en-US" sz="1292" b="1" i="0" u="none" strike="noStrike" kern="0" cap="none" spc="0" normalizeH="0" baseline="0" noProof="0">
              <a:ln>
                <a:noFill/>
              </a:ln>
              <a:solidFill>
                <a:srgbClr val="FFFFFF"/>
              </a:solidFill>
              <a:effectLst/>
              <a:uLnTx/>
              <a:uFillTx/>
            </a:endParaRPr>
          </a:p>
        </p:txBody>
      </p:sp>
      <p:sp>
        <p:nvSpPr>
          <p:cNvPr id="12" name="矢印: 五方向 11">
            <a:extLst>
              <a:ext uri="{FF2B5EF4-FFF2-40B4-BE49-F238E27FC236}">
                <a16:creationId xmlns:a16="http://schemas.microsoft.com/office/drawing/2014/main" id="{8104872F-B8AD-783E-BE00-31E016DFBD7A}"/>
              </a:ext>
            </a:extLst>
          </p:cNvPr>
          <p:cNvSpPr/>
          <p:nvPr/>
        </p:nvSpPr>
        <p:spPr>
          <a:xfrm>
            <a:off x="417635" y="956902"/>
            <a:ext cx="8474319" cy="675463"/>
          </a:xfrm>
          <a:prstGeom prst="homePlate">
            <a:avLst/>
          </a:prstGeom>
          <a:solidFill>
            <a:srgbClr val="F5501B">
              <a:lumMod val="40000"/>
              <a:lumOff val="6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Work</a:t>
            </a:r>
            <a:r>
              <a:rPr kumimoji="1" lang="ja-JP" altLang="en-US" sz="1292" b="1" i="0" u="none" strike="noStrike" kern="0" cap="none" spc="0" normalizeH="0" baseline="0" noProof="0" dirty="0">
                <a:ln>
                  <a:noFill/>
                </a:ln>
                <a:solidFill>
                  <a:srgbClr val="000000"/>
                </a:solidFill>
                <a:effectLst/>
                <a:uLnTx/>
                <a:uFillTx/>
              </a:rPr>
              <a:t>３：まとめ＆「明日からのアクション宣言」</a:t>
            </a:r>
            <a:endParaRPr kumimoji="1" lang="en-US" altLang="ja-JP" sz="1292" b="1"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000000"/>
                </a:solidFill>
                <a:effectLst/>
                <a:uLnTx/>
                <a:uFillTx/>
              </a:rPr>
              <a:t>（</a:t>
            </a:r>
            <a:r>
              <a:rPr kumimoji="1" lang="en-US" altLang="ja-JP" sz="1292" b="1" i="0" u="none" strike="noStrike" kern="0" cap="none" spc="0" normalizeH="0" baseline="0" noProof="0" dirty="0">
                <a:ln>
                  <a:noFill/>
                </a:ln>
                <a:solidFill>
                  <a:srgbClr val="000000"/>
                </a:solidFill>
                <a:effectLst/>
                <a:uLnTx/>
                <a:uFillTx/>
              </a:rPr>
              <a:t>35</a:t>
            </a:r>
            <a:r>
              <a:rPr kumimoji="1" lang="ja-JP" altLang="en-US" sz="1292" b="1" i="0" u="none" strike="noStrike" kern="0" cap="none" spc="0" normalizeH="0" baseline="0" noProof="0" dirty="0">
                <a:ln>
                  <a:noFill/>
                </a:ln>
                <a:solidFill>
                  <a:srgbClr val="000000"/>
                </a:solidFill>
                <a:effectLst/>
                <a:uLnTx/>
                <a:uFillTx/>
              </a:rPr>
              <a:t>分</a:t>
            </a:r>
            <a:r>
              <a:rPr kumimoji="1" lang="en-US" altLang="ja-JP" sz="1292" b="1" i="0" u="none" strike="noStrike" kern="0" cap="none" spc="0" normalizeH="0" baseline="0" noProof="0" dirty="0">
                <a:ln>
                  <a:noFill/>
                </a:ln>
                <a:solidFill>
                  <a:srgbClr val="000000"/>
                </a:solidFill>
                <a:effectLst/>
                <a:uLnTx/>
                <a:uFillTx/>
              </a:rPr>
              <a:t>)</a:t>
            </a:r>
          </a:p>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a:t>
            </a:r>
            <a:r>
              <a:rPr kumimoji="1" lang="ja-JP" altLang="en-US" sz="1292" b="1" i="0" u="none" strike="noStrike" kern="0" cap="none" spc="0" normalizeH="0" baseline="0" noProof="0" dirty="0">
                <a:ln>
                  <a:noFill/>
                </a:ln>
                <a:solidFill>
                  <a:srgbClr val="000000"/>
                </a:solidFill>
                <a:effectLst/>
                <a:uLnTx/>
                <a:uFillTx/>
              </a:rPr>
              <a:t>各グループで実施。まとめは全体発表。</a:t>
            </a:r>
          </a:p>
        </p:txBody>
      </p:sp>
      <p:sp>
        <p:nvSpPr>
          <p:cNvPr id="15" name="テキスト ボックス 14">
            <a:extLst>
              <a:ext uri="{FF2B5EF4-FFF2-40B4-BE49-F238E27FC236}">
                <a16:creationId xmlns:a16="http://schemas.microsoft.com/office/drawing/2014/main" id="{B1C73D25-45A0-D7F1-4151-23FFC87E5446}"/>
              </a:ext>
            </a:extLst>
          </p:cNvPr>
          <p:cNvSpPr txBox="1"/>
          <p:nvPr/>
        </p:nvSpPr>
        <p:spPr bwMode="auto">
          <a:xfrm>
            <a:off x="651718" y="4038500"/>
            <a:ext cx="4736125" cy="404726"/>
          </a:xfrm>
          <a:prstGeom prst="rect">
            <a:avLst/>
          </a:prstGeom>
          <a:noFill/>
          <a:ln w="9525">
            <a:noFill/>
            <a:miter lim="800000"/>
            <a:headEnd/>
            <a:tailEnd/>
          </a:ln>
        </p:spPr>
        <p:txBody>
          <a:bodyPr wrap="square" rtlCol="0" anchor="ctr" anchorCtr="0">
            <a:sp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個々人の</a:t>
            </a:r>
            <a:r>
              <a:rPr kumimoji="1" lang="en-US" altLang="ja-JP" sz="1015" b="0" i="0" u="none" strike="noStrike" kern="0" cap="none" spc="0" normalizeH="0" baseline="0" noProof="0" dirty="0">
                <a:ln>
                  <a:noFill/>
                </a:ln>
                <a:solidFill>
                  <a:srgbClr val="000000"/>
                </a:solidFill>
                <a:effectLst/>
                <a:uLnTx/>
                <a:uFillTx/>
              </a:rPr>
              <a:t>WILL</a:t>
            </a:r>
            <a:r>
              <a:rPr kumimoji="1" lang="ja-JP" altLang="en-US" sz="1015" b="0" i="0" u="none" strike="noStrike" kern="0" cap="none" spc="0" normalizeH="0" baseline="0" noProof="0" dirty="0">
                <a:ln>
                  <a:noFill/>
                </a:ln>
                <a:solidFill>
                  <a:srgbClr val="000000"/>
                </a:solidFill>
                <a:effectLst/>
                <a:uLnTx/>
                <a:uFillTx/>
              </a:rPr>
              <a:t>と掛け合わせながら</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チームの意見として「重要」と思うアクションを選定</a:t>
            </a:r>
            <a:endParaRPr kumimoji="1" lang="en-US" altLang="ja-JP" sz="1015" b="0" i="0" u="none" strike="noStrike" kern="0" cap="none" spc="0" normalizeH="0" baseline="0" noProof="0" dirty="0">
              <a:ln>
                <a:noFill/>
              </a:ln>
              <a:solidFill>
                <a:srgbClr val="000000"/>
              </a:solidFill>
              <a:effectLst/>
              <a:uLnTx/>
              <a:uFillTx/>
            </a:endParaRPr>
          </a:p>
        </p:txBody>
      </p:sp>
      <p:sp>
        <p:nvSpPr>
          <p:cNvPr id="16" name="テキスト ボックス 15">
            <a:extLst>
              <a:ext uri="{FF2B5EF4-FFF2-40B4-BE49-F238E27FC236}">
                <a16:creationId xmlns:a16="http://schemas.microsoft.com/office/drawing/2014/main" id="{2FE39AA8-2B54-4A99-B42D-30036541781A}"/>
              </a:ext>
            </a:extLst>
          </p:cNvPr>
          <p:cNvSpPr txBox="1"/>
          <p:nvPr/>
        </p:nvSpPr>
        <p:spPr bwMode="auto">
          <a:xfrm>
            <a:off x="4948291" y="4035576"/>
            <a:ext cx="4322682" cy="560923"/>
          </a:xfrm>
          <a:prstGeom prst="rect">
            <a:avLst/>
          </a:prstGeom>
          <a:noFill/>
          <a:ln w="9525">
            <a:noFill/>
            <a:miter lim="800000"/>
            <a:headEnd/>
            <a:tailEnd/>
          </a:ln>
        </p:spPr>
        <p:txBody>
          <a:bodyPr wrap="square" rtlCol="0" anchor="ctr" anchorCtr="0">
            <a:sp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最終的に「個人」として</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rPr>
              <a:t>どのようなアクションに取り組むか記載する</a:t>
            </a:r>
            <a:endParaRPr kumimoji="1" lang="en-US" altLang="ja-JP" sz="1015" b="0"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015" b="0" i="0" u="none" strike="noStrike" kern="0" cap="none" spc="0" normalizeH="0" baseline="0" noProof="0" dirty="0">
                <a:ln>
                  <a:noFill/>
                </a:ln>
                <a:solidFill>
                  <a:srgbClr val="000000"/>
                </a:solidFill>
                <a:effectLst/>
                <a:uLnTx/>
                <a:uFillTx/>
              </a:rPr>
              <a:t>※</a:t>
            </a:r>
            <a:r>
              <a:rPr kumimoji="1" lang="ja-JP" altLang="en-US" sz="1015" b="0" i="0" u="none" strike="noStrike" kern="0" cap="none" spc="0" normalizeH="0" baseline="0" noProof="0" dirty="0">
                <a:ln>
                  <a:noFill/>
                </a:ln>
                <a:solidFill>
                  <a:srgbClr val="000000"/>
                </a:solidFill>
                <a:effectLst/>
                <a:uLnTx/>
                <a:uFillTx/>
              </a:rPr>
              <a:t>人事部門、事業部門で当てはまる方に記載</a:t>
            </a:r>
            <a:endParaRPr kumimoji="1" lang="en-US" altLang="ja-JP" sz="1015" b="0" i="0" u="none" strike="noStrike" kern="0" cap="none" spc="0" normalizeH="0" baseline="0" noProof="0" dirty="0">
              <a:ln>
                <a:noFill/>
              </a:ln>
              <a:solidFill>
                <a:srgbClr val="000000"/>
              </a:solidFill>
              <a:effectLst/>
              <a:uLnTx/>
              <a:uFillTx/>
            </a:endParaRPr>
          </a:p>
        </p:txBody>
      </p:sp>
      <p:pic>
        <p:nvPicPr>
          <p:cNvPr id="17" name="図 16">
            <a:extLst>
              <a:ext uri="{FF2B5EF4-FFF2-40B4-BE49-F238E27FC236}">
                <a16:creationId xmlns:a16="http://schemas.microsoft.com/office/drawing/2014/main" id="{F0E88660-2FD9-A482-D550-C74EB3764546}"/>
              </a:ext>
            </a:extLst>
          </p:cNvPr>
          <p:cNvPicPr>
            <a:picLocks noChangeAspect="1"/>
          </p:cNvPicPr>
          <p:nvPr/>
        </p:nvPicPr>
        <p:blipFill>
          <a:blip r:embed="rId3"/>
          <a:stretch>
            <a:fillRect/>
          </a:stretch>
        </p:blipFill>
        <p:spPr>
          <a:xfrm>
            <a:off x="913683" y="4669735"/>
            <a:ext cx="4096467" cy="1378371"/>
          </a:xfrm>
          <a:prstGeom prst="rect">
            <a:avLst/>
          </a:prstGeom>
        </p:spPr>
      </p:pic>
      <p:pic>
        <p:nvPicPr>
          <p:cNvPr id="18" name="図 17">
            <a:extLst>
              <a:ext uri="{FF2B5EF4-FFF2-40B4-BE49-F238E27FC236}">
                <a16:creationId xmlns:a16="http://schemas.microsoft.com/office/drawing/2014/main" id="{4AE5FD4F-63AD-7510-4778-954D1E21CEA2}"/>
              </a:ext>
            </a:extLst>
          </p:cNvPr>
          <p:cNvPicPr>
            <a:picLocks noChangeAspect="1"/>
          </p:cNvPicPr>
          <p:nvPr/>
        </p:nvPicPr>
        <p:blipFill>
          <a:blip r:embed="rId4"/>
          <a:stretch>
            <a:fillRect/>
          </a:stretch>
        </p:blipFill>
        <p:spPr>
          <a:xfrm>
            <a:off x="5895777" y="4619625"/>
            <a:ext cx="2311597" cy="1733698"/>
          </a:xfrm>
          <a:prstGeom prst="rect">
            <a:avLst/>
          </a:prstGeom>
        </p:spPr>
      </p:pic>
      <p:sp>
        <p:nvSpPr>
          <p:cNvPr id="7" name="四角形: 角を丸くする 6">
            <a:extLst>
              <a:ext uri="{FF2B5EF4-FFF2-40B4-BE49-F238E27FC236}">
                <a16:creationId xmlns:a16="http://schemas.microsoft.com/office/drawing/2014/main" id="{74D339E1-7436-7122-3654-D5FDD42A55FC}"/>
              </a:ext>
            </a:extLst>
          </p:cNvPr>
          <p:cNvSpPr/>
          <p:nvPr/>
        </p:nvSpPr>
        <p:spPr>
          <a:xfrm>
            <a:off x="7061201" y="106997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defTabSz="844083">
              <a:defRPr/>
            </a:pPr>
            <a:r>
              <a:rPr lang="en-US" altLang="ja-JP" sz="700" b="1" u="sng" dirty="0">
                <a:solidFill>
                  <a:srgbClr val="000000"/>
                </a:solidFill>
                <a:highlight>
                  <a:srgbClr val="FFCC00"/>
                </a:highlight>
                <a:latin typeface="游ゴシック"/>
                <a:ea typeface="游ゴシック"/>
              </a:rPr>
              <a:t>B</a:t>
            </a:r>
            <a:r>
              <a:rPr lang="en-US" altLang="ja-JP" sz="700" b="1" dirty="0">
                <a:solidFill>
                  <a:srgbClr val="000000"/>
                </a:solidFill>
                <a:highlight>
                  <a:srgbClr val="FFCC00"/>
                </a:highlight>
                <a:latin typeface="游ゴシック"/>
                <a:ea typeface="游ゴシック"/>
              </a:rPr>
              <a:t>:DEI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p32-p38</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p37-p</a:t>
            </a:r>
            <a:r>
              <a:rPr kumimoji="1" lang="en-US" altLang="ja-JP" sz="700" b="1" kern="0" dirty="0"/>
              <a:t>43</a:t>
            </a:r>
            <a:endParaRPr kumimoji="1" lang="en-US" altLang="ja-JP" sz="700" b="1" i="0" strike="noStrike" kern="0" cap="none" spc="0" normalizeH="0" baseline="0" noProof="0" dirty="0">
              <a:ln>
                <a:noFill/>
              </a:ln>
              <a:effectLst/>
              <a:uLnTx/>
              <a:uFillTx/>
            </a:endParaRPr>
          </a:p>
        </p:txBody>
      </p:sp>
      <p:sp>
        <p:nvSpPr>
          <p:cNvPr id="8" name="四角形: 角を丸くする 7">
            <a:extLst>
              <a:ext uri="{FF2B5EF4-FFF2-40B4-BE49-F238E27FC236}">
                <a16:creationId xmlns:a16="http://schemas.microsoft.com/office/drawing/2014/main" id="{43288FDA-E8FC-5599-74CB-1D588072CE93}"/>
              </a:ext>
            </a:extLst>
          </p:cNvPr>
          <p:cNvSpPr/>
          <p:nvPr/>
        </p:nvSpPr>
        <p:spPr>
          <a:xfrm>
            <a:off x="7337426" y="1670050"/>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defTabSz="844083">
              <a:defRPr/>
            </a:pPr>
            <a:r>
              <a:rPr lang="en-US" altLang="ja-JP" sz="700" b="1" u="sng" dirty="0">
                <a:solidFill>
                  <a:srgbClr val="000000"/>
                </a:solidFill>
                <a:highlight>
                  <a:srgbClr val="FFCC00"/>
                </a:highlight>
                <a:latin typeface="游ゴシック"/>
                <a:ea typeface="游ゴシック"/>
              </a:rPr>
              <a:t>B</a:t>
            </a:r>
            <a:r>
              <a:rPr lang="en-US" altLang="ja-JP" sz="700" b="1" dirty="0">
                <a:solidFill>
                  <a:srgbClr val="000000"/>
                </a:solidFill>
                <a:highlight>
                  <a:srgbClr val="FFCC00"/>
                </a:highlight>
                <a:latin typeface="游ゴシック"/>
                <a:ea typeface="游ゴシック"/>
              </a:rPr>
              <a:t>:DEI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latin typeface="游ゴシック"/>
                <a:ea typeface="游ゴシック"/>
              </a:rPr>
              <a:t>p32-p36</a:t>
            </a:r>
            <a:endParaRPr kumimoji="1" lang="en-US" altLang="ja-JP" sz="700" b="1" i="0" strike="noStrike" kern="0" cap="none" spc="0" normalizeH="0" baseline="0" noProof="0" dirty="0">
              <a:ln>
                <a:noFill/>
              </a:ln>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p37-p</a:t>
            </a:r>
            <a:r>
              <a:rPr kumimoji="1" lang="en-US" altLang="ja-JP" sz="700" b="1" kern="0" dirty="0"/>
              <a:t>41</a:t>
            </a:r>
            <a:endParaRPr kumimoji="1" lang="en-US" altLang="ja-JP" sz="700" b="1" i="0" strike="noStrike" kern="0" cap="none" spc="0" normalizeH="0" baseline="0" noProof="0" dirty="0">
              <a:ln>
                <a:noFill/>
              </a:ln>
              <a:effectLst/>
              <a:uLnTx/>
              <a:uFillTx/>
            </a:endParaRPr>
          </a:p>
        </p:txBody>
      </p:sp>
      <p:sp>
        <p:nvSpPr>
          <p:cNvPr id="2" name="スライド番号プレースホルダー 1">
            <a:extLst>
              <a:ext uri="{FF2B5EF4-FFF2-40B4-BE49-F238E27FC236}">
                <a16:creationId xmlns:a16="http://schemas.microsoft.com/office/drawing/2014/main" id="{C9FBA92E-41BD-95B5-401B-145638C27FC8}"/>
              </a:ext>
            </a:extLst>
          </p:cNvPr>
          <p:cNvSpPr>
            <a:spLocks noGrp="1"/>
          </p:cNvSpPr>
          <p:nvPr>
            <p:ph type="sldNum" sz="quarter" idx="12"/>
          </p:nvPr>
        </p:nvSpPr>
        <p:spPr/>
        <p:txBody>
          <a:bodyPr/>
          <a:lstStyle/>
          <a:p>
            <a:fld id="{02E45039-E5C2-423C-A0A7-3C781C43C11A}" type="slidenum">
              <a:rPr kumimoji="1" lang="ja-JP" altLang="en-US" smtClean="0"/>
              <a:t>30</a:t>
            </a:fld>
            <a:endParaRPr kumimoji="1" lang="ja-JP" altLang="en-US"/>
          </a:p>
        </p:txBody>
      </p:sp>
    </p:spTree>
    <p:extLst>
      <p:ext uri="{BB962C8B-B14F-4D97-AF65-F5344CB8AC3E}">
        <p14:creationId xmlns:p14="http://schemas.microsoft.com/office/powerpoint/2010/main" val="2754066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ワークショップ進行タイムライン （</a:t>
            </a:r>
            <a:r>
              <a:rPr kumimoji="1" lang="en-US" altLang="ja-JP" sz="2000" b="1" i="0" u="none" strike="noStrike" kern="1200" cap="none" spc="277" normalizeH="0" baseline="0" noProof="0" dirty="0">
                <a:ln>
                  <a:noFill/>
                </a:ln>
                <a:solidFill>
                  <a:srgbClr val="000000"/>
                </a:solidFill>
                <a:effectLst/>
                <a:uLnTx/>
                <a:uFillTx/>
                <a:latin typeface="游ゴシック"/>
                <a:ea typeface="游ゴシック"/>
                <a:cs typeface="+mj-cs"/>
              </a:rPr>
              <a:t>6/6</a:t>
            </a:r>
            <a:r>
              <a:rPr kumimoji="1" lang="ja-JP" altLang="en-US" sz="2000" b="1" i="0" u="none" strike="noStrike" kern="1200" cap="none" spc="277" normalizeH="0" baseline="0" noProof="0" dirty="0">
                <a:ln>
                  <a:noFill/>
                </a:ln>
                <a:solidFill>
                  <a:srgbClr val="000000"/>
                </a:solidFill>
                <a:effectLst/>
                <a:uLnTx/>
                <a:uFillTx/>
                <a:latin typeface="游ゴシック"/>
                <a:ea typeface="游ゴシック"/>
                <a:cs typeface="+mj-cs"/>
              </a:rPr>
              <a:t>）</a:t>
            </a:r>
            <a:endParaRPr lang="ja-JP" altLang="en-US" sz="3200" dirty="0"/>
          </a:p>
        </p:txBody>
      </p:sp>
      <p:sp>
        <p:nvSpPr>
          <p:cNvPr id="6" name="矢印: 五方向 5">
            <a:extLst>
              <a:ext uri="{FF2B5EF4-FFF2-40B4-BE49-F238E27FC236}">
                <a16:creationId xmlns:a16="http://schemas.microsoft.com/office/drawing/2014/main" id="{0468CCCB-3576-5033-F6EE-08D01AB2A4AD}"/>
              </a:ext>
            </a:extLst>
          </p:cNvPr>
          <p:cNvSpPr/>
          <p:nvPr/>
        </p:nvSpPr>
        <p:spPr>
          <a:xfrm>
            <a:off x="417635" y="956902"/>
            <a:ext cx="8474319" cy="675463"/>
          </a:xfrm>
          <a:prstGeom prst="homePlate">
            <a:avLst/>
          </a:prstGeom>
          <a:solidFill>
            <a:srgbClr val="F5501B">
              <a:lumMod val="40000"/>
              <a:lumOff val="60000"/>
            </a:srgbClr>
          </a:solidFill>
        </p:spPr>
        <p:txBody>
          <a:bodyPr wrap="square" rtlCol="0" anchor="ctr" anchorCtr="0">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Work</a:t>
            </a:r>
            <a:r>
              <a:rPr kumimoji="1" lang="ja-JP" altLang="en-US" sz="1292" b="1" i="0" u="none" strike="noStrike" kern="0" cap="none" spc="0" normalizeH="0" baseline="0" noProof="0" dirty="0">
                <a:ln>
                  <a:noFill/>
                </a:ln>
                <a:solidFill>
                  <a:srgbClr val="000000"/>
                </a:solidFill>
                <a:effectLst/>
                <a:uLnTx/>
                <a:uFillTx/>
              </a:rPr>
              <a:t>３：まとめ＆「明日からのアクション宣言」</a:t>
            </a:r>
            <a:endParaRPr kumimoji="1" lang="en-US" altLang="ja-JP" sz="1292" b="1" i="0" u="none" strike="noStrike" kern="0" cap="none" spc="0" normalizeH="0" baseline="0" noProof="0" dirty="0">
              <a:ln>
                <a:noFill/>
              </a:ln>
              <a:solidFill>
                <a:srgbClr val="000000"/>
              </a:solidFill>
              <a:effectLst/>
              <a:uLnTx/>
              <a:uFillTx/>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1" lang="ja-JP" altLang="en-US" sz="1292" b="1" i="0" u="none" strike="noStrike" kern="0" cap="none" spc="0" normalizeH="0" baseline="0" noProof="0" dirty="0">
                <a:ln>
                  <a:noFill/>
                </a:ln>
                <a:solidFill>
                  <a:srgbClr val="000000"/>
                </a:solidFill>
                <a:effectLst/>
                <a:uLnTx/>
                <a:uFillTx/>
              </a:rPr>
              <a:t>（</a:t>
            </a:r>
            <a:r>
              <a:rPr kumimoji="1" lang="en-US" altLang="ja-JP" sz="1292" b="1" i="0" u="none" strike="noStrike" kern="0" cap="none" spc="0" normalizeH="0" baseline="0" noProof="0" dirty="0">
                <a:ln>
                  <a:noFill/>
                </a:ln>
                <a:solidFill>
                  <a:srgbClr val="000000"/>
                </a:solidFill>
                <a:effectLst/>
                <a:uLnTx/>
                <a:uFillTx/>
              </a:rPr>
              <a:t>35</a:t>
            </a:r>
            <a:r>
              <a:rPr kumimoji="1" lang="ja-JP" altLang="en-US" sz="1292" b="1" i="0" u="none" strike="noStrike" kern="0" cap="none" spc="0" normalizeH="0" baseline="0" noProof="0" dirty="0">
                <a:ln>
                  <a:noFill/>
                </a:ln>
                <a:solidFill>
                  <a:srgbClr val="000000"/>
                </a:solidFill>
                <a:effectLst/>
                <a:uLnTx/>
                <a:uFillTx/>
              </a:rPr>
              <a:t>分</a:t>
            </a:r>
            <a:r>
              <a:rPr kumimoji="1" lang="en-US" altLang="ja-JP" sz="1292" b="1" i="0" u="none" strike="noStrike" kern="0" cap="none" spc="0" normalizeH="0" baseline="0" noProof="0" dirty="0">
                <a:ln>
                  <a:noFill/>
                </a:ln>
                <a:solidFill>
                  <a:srgbClr val="000000"/>
                </a:solidFill>
                <a:effectLst/>
                <a:uLnTx/>
                <a:uFillTx/>
              </a:rPr>
              <a:t>)</a:t>
            </a:r>
          </a:p>
          <a:p>
            <a:pPr marL="0" marR="0" lvl="0" indent="0" algn="ctr" defTabSz="844083" eaLnBrk="1" fontAlgn="auto" latinLnBrk="0" hangingPunct="1">
              <a:lnSpc>
                <a:spcPct val="100000"/>
              </a:lnSpc>
              <a:spcBef>
                <a:spcPts val="0"/>
              </a:spcBef>
              <a:spcAft>
                <a:spcPts val="0"/>
              </a:spcAft>
              <a:buClrTx/>
              <a:buSzTx/>
              <a:buFontTx/>
              <a:buNone/>
              <a:tabLst/>
              <a:defRPr/>
            </a:pPr>
            <a:r>
              <a:rPr kumimoji="1" lang="en-US" altLang="ja-JP" sz="1292" b="1" i="0" u="none" strike="noStrike" kern="0" cap="none" spc="0" normalizeH="0" baseline="0" noProof="0" dirty="0">
                <a:ln>
                  <a:noFill/>
                </a:ln>
                <a:solidFill>
                  <a:srgbClr val="000000"/>
                </a:solidFill>
                <a:effectLst/>
                <a:uLnTx/>
                <a:uFillTx/>
              </a:rPr>
              <a:t>※</a:t>
            </a:r>
            <a:r>
              <a:rPr kumimoji="1" lang="ja-JP" altLang="en-US" sz="1292" b="1" i="0" u="none" strike="noStrike" kern="0" cap="none" spc="0" normalizeH="0" baseline="0" noProof="0" dirty="0">
                <a:ln>
                  <a:noFill/>
                </a:ln>
                <a:solidFill>
                  <a:srgbClr val="000000"/>
                </a:solidFill>
                <a:effectLst/>
                <a:uLnTx/>
                <a:uFillTx/>
              </a:rPr>
              <a:t>各グループで実施。まとめは全体発表。</a:t>
            </a:r>
          </a:p>
        </p:txBody>
      </p:sp>
      <p:sp>
        <p:nvSpPr>
          <p:cNvPr id="7" name="正方形/長方形 6">
            <a:extLst>
              <a:ext uri="{FF2B5EF4-FFF2-40B4-BE49-F238E27FC236}">
                <a16:creationId xmlns:a16="http://schemas.microsoft.com/office/drawing/2014/main" id="{516C127A-3F51-2D0B-9F0A-BA1F47193969}"/>
              </a:ext>
            </a:extLst>
          </p:cNvPr>
          <p:cNvSpPr/>
          <p:nvPr/>
        </p:nvSpPr>
        <p:spPr>
          <a:xfrm>
            <a:off x="417635" y="1882689"/>
            <a:ext cx="8474319" cy="2660736"/>
          </a:xfrm>
          <a:prstGeom prst="rect">
            <a:avLst/>
          </a:prstGeom>
          <a:solidFill>
            <a:srgbClr val="FFFFFF">
              <a:lumMod val="95000"/>
            </a:srgbClr>
          </a:solidFill>
        </p:spPr>
        <p:txBody>
          <a:bodyPr wrap="square" rtlCol="0" anchor="t"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endParaRPr kumimoji="1" lang="en-US" altLang="ja-JP" sz="1108" b="0" i="0" u="none" strike="noStrike" kern="0" cap="none" spc="0" normalizeH="0" baseline="0" noProof="0" dirty="0">
              <a:ln>
                <a:noFill/>
              </a:ln>
              <a:solidFill>
                <a:srgbClr val="000000"/>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rgbClr val="000000"/>
                </a:solidFill>
                <a:effectLst/>
                <a:uLnTx/>
                <a:uFillTx/>
              </a:rPr>
              <a:t>クロージング</a:t>
            </a:r>
            <a:r>
              <a:rPr kumimoji="1" lang="en-US" altLang="ja-JP" sz="1108" b="0" i="0" u="none" strike="noStrike" kern="0" cap="none" spc="0" normalizeH="0" baseline="0" noProof="0" dirty="0">
                <a:ln>
                  <a:noFill/>
                </a:ln>
                <a:solidFill>
                  <a:srgbClr val="000000"/>
                </a:solidFill>
                <a:effectLst/>
                <a:uLnTx/>
                <a:uFillTx/>
              </a:rPr>
              <a:t>】</a:t>
            </a:r>
            <a:r>
              <a:rPr kumimoji="1" lang="ja-JP" altLang="en-US" sz="1108" b="0" i="0" u="none" strike="noStrike" kern="0" cap="none" spc="0" normalizeH="0" baseline="0" noProof="0" dirty="0">
                <a:ln>
                  <a:noFill/>
                </a:ln>
                <a:solidFill>
                  <a:schemeClr val="bg1"/>
                </a:solidFill>
                <a:effectLst/>
                <a:highlight>
                  <a:srgbClr val="1CB090"/>
                </a:highlight>
                <a:uLnTx/>
                <a:uFillTx/>
              </a:rPr>
              <a:t>（５分）</a:t>
            </a:r>
            <a:endParaRPr kumimoji="1" lang="en-US" altLang="ja-JP" sz="1108" b="0" i="0" u="none" strike="noStrike" kern="0" cap="none" spc="0" normalizeH="0" baseline="0" noProof="0" dirty="0">
              <a:ln>
                <a:noFill/>
              </a:ln>
              <a:solidFill>
                <a:schemeClr val="bg1"/>
              </a:solidFill>
              <a:effectLst/>
              <a:highlight>
                <a:srgbClr val="1CB090"/>
              </a:highligh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8" b="0" i="0" u="none" strike="noStrike" kern="0" cap="none" spc="0" normalizeH="0" baseline="0" noProof="0" dirty="0">
                <a:ln>
                  <a:noFill/>
                </a:ln>
                <a:solidFill>
                  <a:srgbClr val="000000"/>
                </a:solidFill>
                <a:effectLst/>
                <a:uLnTx/>
                <a:uFillTx/>
              </a:rPr>
              <a:t>今回のワークショップをきっかけに、自社の</a:t>
            </a:r>
            <a:r>
              <a:rPr kumimoji="1" lang="ja-JP" altLang="en-US" sz="1108" kern="0" dirty="0">
                <a:solidFill>
                  <a:srgbClr val="000000"/>
                </a:solidFill>
              </a:rPr>
              <a:t>ダイバーシティ経営</a:t>
            </a:r>
            <a:r>
              <a:rPr kumimoji="1" lang="ja-JP" altLang="en-US" sz="1108" b="0" i="0" u="none" strike="noStrike" kern="0" cap="none" spc="0" normalizeH="0" baseline="0" noProof="0" dirty="0">
                <a:ln>
                  <a:noFill/>
                </a:ln>
                <a:solidFill>
                  <a:srgbClr val="000000"/>
                </a:solidFill>
                <a:effectLst/>
                <a:uLnTx/>
                <a:uFillTx/>
              </a:rPr>
              <a:t>推進について、一人ひとりが自分ごととして捉え、日頃の業務と紐づけて考え、行動するきっかけにしていただきたい旨や、今後の自社の取組内容をお伝えする。</a:t>
            </a:r>
            <a:endParaRPr kumimoji="1" lang="en-US" altLang="ja-JP" sz="1108" b="0" i="0" u="none" strike="noStrike" kern="0" cap="none" spc="0" normalizeH="0" baseline="0" noProof="0" dirty="0">
              <a:ln>
                <a:noFill/>
              </a:ln>
              <a:solidFill>
                <a:srgbClr val="000000"/>
              </a:solidFill>
              <a:effectLst/>
              <a:uLnTx/>
              <a:uFillTx/>
            </a:endParaRPr>
          </a:p>
          <a:p>
            <a:pPr marL="158265" marR="0" lvl="0" indent="-158265"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8" kern="0" dirty="0">
              <a:solidFill>
                <a:srgbClr val="000000"/>
              </a:solidFill>
            </a:endParaRPr>
          </a:p>
          <a:p>
            <a:pPr marR="0" lvl="0" defTabSz="844083" eaLnBrk="1" fontAlgn="auto" latinLnBrk="0" hangingPunct="1">
              <a:lnSpc>
                <a:spcPct val="100000"/>
              </a:lnSpc>
              <a:spcBef>
                <a:spcPts val="0"/>
              </a:spcBef>
              <a:spcAft>
                <a:spcPts val="0"/>
              </a:spcAft>
              <a:buClrTx/>
              <a:buSzTx/>
              <a:tabLst/>
              <a:defRPr/>
            </a:pPr>
            <a:r>
              <a:rPr kumimoji="1" lang="ja-JP" altLang="en-US" sz="1108" b="0" i="0" u="none" strike="noStrike" kern="0" cap="none" spc="0" normalizeH="0" baseline="0" noProof="0" dirty="0">
                <a:ln>
                  <a:noFill/>
                </a:ln>
                <a:solidFill>
                  <a:srgbClr val="000000"/>
                </a:solidFill>
                <a:effectLst/>
                <a:uLnTx/>
                <a:uFillTx/>
              </a:rPr>
              <a:t>　</a:t>
            </a:r>
            <a:endParaRPr kumimoji="1" lang="en-US" altLang="ja-JP" sz="1108" b="0" i="0" u="none" strike="noStrike" kern="0" cap="none" spc="0" normalizeH="0" baseline="0" noProof="0" dirty="0">
              <a:ln>
                <a:noFill/>
              </a:ln>
              <a:solidFill>
                <a:srgbClr val="000000"/>
              </a:solidFill>
              <a:effectLst/>
              <a:uLnTx/>
              <a:uFillTx/>
            </a:endParaRPr>
          </a:p>
          <a:p>
            <a:pPr marR="0" lvl="0" defTabSz="844083" eaLnBrk="1" fontAlgn="auto" latinLnBrk="0" hangingPunct="1">
              <a:lnSpc>
                <a:spcPct val="100000"/>
              </a:lnSpc>
              <a:spcBef>
                <a:spcPts val="0"/>
              </a:spcBef>
              <a:spcAft>
                <a:spcPts val="0"/>
              </a:spcAft>
              <a:buClrTx/>
              <a:buSzTx/>
              <a:tabLst/>
              <a:defRPr/>
            </a:pPr>
            <a:r>
              <a:rPr kumimoji="1" lang="ja-JP" altLang="en-US" sz="1108" kern="0" dirty="0">
                <a:solidFill>
                  <a:srgbClr val="000000"/>
                </a:solidFill>
              </a:rPr>
              <a:t>　</a:t>
            </a:r>
            <a:endParaRPr kumimoji="1" lang="en-US" altLang="ja-JP" sz="1108" b="0" i="0" u="none" strike="noStrike" kern="0" cap="none" spc="0" normalizeH="0" baseline="0" noProof="0" dirty="0">
              <a:ln>
                <a:noFill/>
              </a:ln>
              <a:solidFill>
                <a:srgbClr val="000000"/>
              </a:solidFill>
              <a:effectLst/>
              <a:uLnTx/>
              <a:uFillTx/>
            </a:endParaRPr>
          </a:p>
        </p:txBody>
      </p:sp>
      <p:sp>
        <p:nvSpPr>
          <p:cNvPr id="8" name="四角形: 角を丸くする 7">
            <a:extLst>
              <a:ext uri="{FF2B5EF4-FFF2-40B4-BE49-F238E27FC236}">
                <a16:creationId xmlns:a16="http://schemas.microsoft.com/office/drawing/2014/main" id="{CE3B253E-3456-7E0D-2AFE-8D9B887D7328}"/>
              </a:ext>
            </a:extLst>
          </p:cNvPr>
          <p:cNvSpPr/>
          <p:nvPr/>
        </p:nvSpPr>
        <p:spPr>
          <a:xfrm>
            <a:off x="642937" y="3152775"/>
            <a:ext cx="8143875" cy="10858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defTabSz="844083" eaLnBrk="1" fontAlgn="auto" latinLnBrk="0" hangingPunct="1">
              <a:lnSpc>
                <a:spcPct val="100000"/>
              </a:lnSpc>
              <a:spcBef>
                <a:spcPts val="0"/>
              </a:spcBef>
              <a:spcAft>
                <a:spcPts val="0"/>
              </a:spcAft>
              <a:buClrTx/>
              <a:buSzTx/>
              <a:tabLst/>
              <a:defRPr/>
            </a:pPr>
            <a:r>
              <a:rPr kumimoji="1" lang="ja-JP" altLang="en-US" sz="1050" b="0" i="0" u="none" strike="noStrike" kern="0" cap="none" spc="0" normalizeH="0" baseline="0" noProof="0" dirty="0">
                <a:ln>
                  <a:noFill/>
                </a:ln>
                <a:solidFill>
                  <a:schemeClr val="tx1"/>
                </a:solidFill>
                <a:effectLst/>
                <a:uLnTx/>
                <a:uFillTx/>
              </a:rPr>
              <a:t>★</a:t>
            </a:r>
            <a:r>
              <a:rPr kumimoji="1" lang="ja-JP" altLang="en-US" sz="1050" kern="0" dirty="0">
                <a:solidFill>
                  <a:schemeClr val="tx1"/>
                </a:solidFill>
              </a:rPr>
              <a:t>今後の取組として例を記載しますので、適宜ご検討・ご活用ください</a:t>
            </a:r>
            <a:endParaRPr kumimoji="1" lang="en-US" altLang="ja-JP" sz="1050" kern="0" dirty="0">
              <a:solidFill>
                <a:schemeClr val="tx1"/>
              </a:solidFill>
            </a:endParaRPr>
          </a:p>
          <a:p>
            <a:pPr marR="0" lvl="0" defTabSz="844083" eaLnBrk="1" fontAlgn="auto" latinLnBrk="0" hangingPunct="1">
              <a:lnSpc>
                <a:spcPct val="100000"/>
              </a:lnSpc>
              <a:spcBef>
                <a:spcPts val="0"/>
              </a:spcBef>
              <a:spcAft>
                <a:spcPts val="0"/>
              </a:spcAft>
              <a:buClrTx/>
              <a:buSzTx/>
              <a:tabLst/>
              <a:defRPr/>
            </a:pPr>
            <a:r>
              <a:rPr kumimoji="1" lang="ja-JP" altLang="en-US" sz="1050" b="0" i="0" u="none" strike="noStrike" kern="0" cap="none" spc="0" normalizeH="0" baseline="0" noProof="0" dirty="0">
                <a:ln>
                  <a:noFill/>
                </a:ln>
                <a:solidFill>
                  <a:schemeClr val="tx1"/>
                </a:solidFill>
                <a:effectLst/>
                <a:uLnTx/>
                <a:uFillTx/>
              </a:rPr>
              <a:t>　　</a:t>
            </a:r>
            <a:r>
              <a:rPr lang="ja-JP" altLang="en-US" sz="1000" dirty="0">
                <a:solidFill>
                  <a:schemeClr val="tx1"/>
                </a:solidFill>
                <a:effectLst/>
                <a:latin typeface="+mn-ea"/>
              </a:rPr>
              <a:t>①本</a:t>
            </a:r>
            <a:r>
              <a:rPr lang="ja-JP" altLang="en-US" sz="1000" dirty="0">
                <a:solidFill>
                  <a:schemeClr val="tx1"/>
                </a:solidFill>
                <a:latin typeface="+mn-ea"/>
              </a:rPr>
              <a:t>ワークショップ</a:t>
            </a:r>
            <a:r>
              <a:rPr lang="ja-JP" altLang="en-US" sz="1000" dirty="0">
                <a:solidFill>
                  <a:schemeClr val="tx1"/>
                </a:solidFill>
                <a:effectLst/>
                <a:latin typeface="+mn-ea"/>
              </a:rPr>
              <a:t>後のフォロー会の実施</a:t>
            </a:r>
            <a:endParaRPr lang="en-US" altLang="ja-JP" sz="1000" dirty="0">
              <a:solidFill>
                <a:schemeClr val="tx1"/>
              </a:solidFill>
              <a:effectLst/>
              <a:latin typeface="+mn-ea"/>
            </a:endParaRPr>
          </a:p>
          <a:p>
            <a:pPr marR="0" lvl="0" defTabSz="844083" eaLnBrk="1" fontAlgn="auto" latinLnBrk="0" hangingPunct="1">
              <a:lnSpc>
                <a:spcPct val="100000"/>
              </a:lnSpc>
              <a:spcBef>
                <a:spcPts val="0"/>
              </a:spcBef>
              <a:spcAft>
                <a:spcPts val="0"/>
              </a:spcAft>
              <a:buClrTx/>
              <a:buSzTx/>
              <a:tabLst/>
              <a:defRPr/>
            </a:pPr>
            <a:r>
              <a:rPr lang="ja-JP" altLang="en-US" sz="1000" dirty="0">
                <a:solidFill>
                  <a:schemeClr val="tx1"/>
                </a:solidFill>
                <a:latin typeface="+mn-ea"/>
              </a:rPr>
              <a:t>　　　→</a:t>
            </a:r>
            <a:r>
              <a:rPr lang="ja-JP" altLang="en-US" sz="1000" dirty="0">
                <a:solidFill>
                  <a:schemeClr val="tx1"/>
                </a:solidFill>
                <a:effectLst/>
                <a:latin typeface="+mn-ea"/>
              </a:rPr>
              <a:t>自部門に持ち帰ってやってもらう、アクションのフォローアップをする など</a:t>
            </a:r>
            <a:endParaRPr lang="en-US" altLang="ja-JP" sz="1000" dirty="0">
              <a:solidFill>
                <a:schemeClr val="tx1"/>
              </a:solidFill>
              <a:effectLst/>
              <a:latin typeface="+mn-ea"/>
            </a:endParaRPr>
          </a:p>
          <a:p>
            <a:pPr marR="0" lvl="0" defTabSz="844083" eaLnBrk="1" fontAlgn="auto" latinLnBrk="0" hangingPunct="1">
              <a:lnSpc>
                <a:spcPct val="100000"/>
              </a:lnSpc>
              <a:spcBef>
                <a:spcPts val="0"/>
              </a:spcBef>
              <a:spcAft>
                <a:spcPts val="0"/>
              </a:spcAft>
              <a:buClrTx/>
              <a:buSzTx/>
              <a:tabLst/>
              <a:defRPr/>
            </a:pPr>
            <a:r>
              <a:rPr lang="ja-JP" altLang="en-US" sz="1000" dirty="0">
                <a:solidFill>
                  <a:schemeClr val="tx1"/>
                </a:solidFill>
                <a:latin typeface="+mn-ea"/>
              </a:rPr>
              <a:t>　　②他の参加者や用途でもワークショップの実施を検討してみる</a:t>
            </a:r>
            <a:br>
              <a:rPr lang="en-US" altLang="ja-JP" sz="1000" dirty="0">
                <a:solidFill>
                  <a:schemeClr val="tx1"/>
                </a:solidFill>
                <a:latin typeface="+mn-ea"/>
              </a:rPr>
            </a:br>
            <a:r>
              <a:rPr lang="ja-JP" altLang="en-US" sz="1000" dirty="0">
                <a:solidFill>
                  <a:schemeClr val="tx1"/>
                </a:solidFill>
                <a:latin typeface="+mn-ea"/>
              </a:rPr>
              <a:t>　　　→役職の階層をあげて実施してみる、異なる部署で実施してみる、部署内のチームビルディングとして実施してみる など</a:t>
            </a:r>
            <a:endParaRPr kumimoji="1" lang="en-US" altLang="ja-JP" sz="1050" b="0" i="0" u="none" strike="noStrike" kern="0" cap="none" spc="0" normalizeH="0" baseline="0" noProof="0" dirty="0">
              <a:ln>
                <a:noFill/>
              </a:ln>
              <a:solidFill>
                <a:schemeClr val="tx1"/>
              </a:solidFill>
              <a:effectLst/>
              <a:uLnTx/>
              <a:uFillTx/>
            </a:endParaRPr>
          </a:p>
        </p:txBody>
      </p:sp>
      <p:sp>
        <p:nvSpPr>
          <p:cNvPr id="11" name="四角形: 角を丸くする 10">
            <a:extLst>
              <a:ext uri="{FF2B5EF4-FFF2-40B4-BE49-F238E27FC236}">
                <a16:creationId xmlns:a16="http://schemas.microsoft.com/office/drawing/2014/main" id="{3C225F3A-152F-CB4A-DAFB-48EF05075A86}"/>
              </a:ext>
            </a:extLst>
          </p:cNvPr>
          <p:cNvSpPr/>
          <p:nvPr/>
        </p:nvSpPr>
        <p:spPr>
          <a:xfrm>
            <a:off x="7061201" y="106997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defTabSz="844083">
              <a:defRPr/>
            </a:pPr>
            <a:r>
              <a:rPr lang="en-US" altLang="ja-JP" sz="700" b="1" u="sng" dirty="0">
                <a:solidFill>
                  <a:srgbClr val="000000"/>
                </a:solidFill>
                <a:highlight>
                  <a:srgbClr val="FFCC00"/>
                </a:highlight>
                <a:latin typeface="游ゴシック"/>
                <a:ea typeface="游ゴシック"/>
              </a:rPr>
              <a:t>B</a:t>
            </a:r>
            <a:r>
              <a:rPr lang="en-US" altLang="ja-JP" sz="700" b="1" dirty="0">
                <a:solidFill>
                  <a:srgbClr val="000000"/>
                </a:solidFill>
                <a:highlight>
                  <a:srgbClr val="FFCC00"/>
                </a:highlight>
                <a:latin typeface="游ゴシック"/>
                <a:ea typeface="游ゴシック"/>
              </a:rPr>
              <a:t>:DEI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solidFill>
                  <a:srgbClr val="000000"/>
                </a:solidFill>
                <a:latin typeface="游ゴシック"/>
                <a:ea typeface="游ゴシック"/>
              </a:rPr>
              <a:t>p32-p38</a:t>
            </a:r>
            <a:endParaRPr kumimoji="1" lang="en-US" altLang="ja-JP" sz="700" b="1" i="0" strike="noStrike" kern="0" cap="none" spc="0" normalizeH="0" baseline="0" noProof="0" dirty="0">
              <a:ln>
                <a:noFill/>
              </a:ln>
              <a:solidFill>
                <a:schemeClr val="bg1"/>
              </a:solidFill>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p37-p</a:t>
            </a:r>
            <a:r>
              <a:rPr kumimoji="1" lang="en-US" altLang="ja-JP" sz="700" b="1" kern="0" dirty="0"/>
              <a:t>43</a:t>
            </a:r>
            <a:endParaRPr kumimoji="1" lang="en-US" altLang="ja-JP" sz="700" b="1" i="0" strike="noStrike" kern="0" cap="none" spc="0" normalizeH="0" baseline="0" noProof="0" dirty="0">
              <a:ln>
                <a:noFill/>
              </a:ln>
              <a:effectLst/>
              <a:uLnTx/>
              <a:uFillTx/>
            </a:endParaRPr>
          </a:p>
        </p:txBody>
      </p:sp>
      <p:sp>
        <p:nvSpPr>
          <p:cNvPr id="12" name="四角形: 角を丸くする 11">
            <a:extLst>
              <a:ext uri="{FF2B5EF4-FFF2-40B4-BE49-F238E27FC236}">
                <a16:creationId xmlns:a16="http://schemas.microsoft.com/office/drawing/2014/main" id="{BD825A1F-1612-6698-7C84-D6A9D7A03EB5}"/>
              </a:ext>
            </a:extLst>
          </p:cNvPr>
          <p:cNvSpPr/>
          <p:nvPr/>
        </p:nvSpPr>
        <p:spPr>
          <a:xfrm>
            <a:off x="7337426" y="1793875"/>
            <a:ext cx="1506538" cy="401638"/>
          </a:xfrm>
          <a:prstGeom prst="roundRect">
            <a:avLst/>
          </a:prstGeom>
          <a:solidFill>
            <a:schemeClr val="bg1"/>
          </a:solidFill>
          <a:ln>
            <a:solidFill>
              <a:schemeClr val="bg2"/>
            </a:solidFill>
          </a:ln>
        </p:spPr>
        <p:txBody>
          <a:bodyPr wrap="square" rtlCol="0" anchor="ctr" anchorCtr="0">
            <a:no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1" lang="ja-JP" altLang="en-US" sz="700" kern="0" dirty="0"/>
              <a:t>「</a:t>
            </a:r>
            <a:r>
              <a:rPr kumimoji="1" lang="ja-JP" altLang="en-US" sz="700" b="0" i="0" u="none" strike="noStrike" kern="0" cap="none" spc="0" normalizeH="0" baseline="0" noProof="0" dirty="0">
                <a:ln>
                  <a:noFill/>
                </a:ln>
                <a:effectLst/>
                <a:uLnTx/>
                <a:uFillTx/>
              </a:rPr>
              <a:t>投影資料」該当箇所</a:t>
            </a:r>
            <a:endParaRPr kumimoji="1" lang="en-US" altLang="ja-JP" sz="700" b="0" i="0" u="none" strike="noStrike" kern="0" cap="none" spc="0" normalizeH="0" baseline="0" noProof="0" dirty="0">
              <a:ln>
                <a:noFill/>
              </a:ln>
              <a:effectLst/>
              <a:uLnTx/>
              <a:uFillTx/>
            </a:endParaRPr>
          </a:p>
          <a:p>
            <a:pPr defTabSz="844083">
              <a:defRPr/>
            </a:pPr>
            <a:r>
              <a:rPr lang="en-US" altLang="ja-JP" sz="700" b="1" u="sng" dirty="0">
                <a:solidFill>
                  <a:srgbClr val="000000"/>
                </a:solidFill>
                <a:highlight>
                  <a:srgbClr val="FFCC00"/>
                </a:highlight>
                <a:latin typeface="游ゴシック"/>
                <a:ea typeface="游ゴシック"/>
              </a:rPr>
              <a:t>B</a:t>
            </a:r>
            <a:r>
              <a:rPr lang="en-US" altLang="ja-JP" sz="700" b="1" dirty="0">
                <a:solidFill>
                  <a:srgbClr val="000000"/>
                </a:solidFill>
                <a:highlight>
                  <a:srgbClr val="FFCC00"/>
                </a:highlight>
                <a:latin typeface="游ゴシック"/>
                <a:ea typeface="游ゴシック"/>
              </a:rPr>
              <a:t>:DEI</a:t>
            </a:r>
            <a:r>
              <a:rPr lang="ja-JP" altLang="en-US" sz="700" b="1" dirty="0">
                <a:solidFill>
                  <a:srgbClr val="000000"/>
                </a:solidFill>
                <a:highlight>
                  <a:srgbClr val="FFCC00"/>
                </a:highlight>
                <a:latin typeface="游ゴシック"/>
                <a:ea typeface="游ゴシック"/>
              </a:rPr>
              <a:t>講義なし</a:t>
            </a:r>
            <a:r>
              <a:rPr lang="en-US" altLang="ja-JP" sz="700" b="1" dirty="0">
                <a:solidFill>
                  <a:srgbClr val="000000"/>
                </a:solidFill>
                <a:highlight>
                  <a:srgbClr val="FFCC00"/>
                </a:highlight>
                <a:latin typeface="游ゴシック"/>
                <a:ea typeface="游ゴシック"/>
              </a:rPr>
              <a:t>Ver.</a:t>
            </a:r>
            <a:r>
              <a:rPr lang="ja-JP" altLang="en-US" sz="700" b="1" dirty="0">
                <a:solidFill>
                  <a:srgbClr val="000000"/>
                </a:solidFill>
                <a:latin typeface="游ゴシック"/>
                <a:ea typeface="游ゴシック"/>
              </a:rPr>
              <a:t>：</a:t>
            </a:r>
            <a:r>
              <a:rPr lang="en-US" altLang="ja-JP" sz="700" b="1" dirty="0">
                <a:latin typeface="游ゴシック"/>
                <a:ea typeface="游ゴシック"/>
              </a:rPr>
              <a:t>p37-p38</a:t>
            </a:r>
            <a:endParaRPr kumimoji="1" lang="en-US" altLang="ja-JP" sz="700" b="1" i="0" strike="noStrike" kern="0" cap="none" spc="0" normalizeH="0" baseline="0" noProof="0" dirty="0">
              <a:ln>
                <a:noFill/>
              </a:ln>
              <a:effectLst/>
              <a:uLnTx/>
              <a:uFillTx/>
            </a:endParaRPr>
          </a:p>
          <a:p>
            <a:pPr marL="0" marR="0" lvl="0" indent="0" defTabSz="844083" eaLnBrk="1" fontAlgn="auto" latinLnBrk="0" hangingPunct="1">
              <a:lnSpc>
                <a:spcPct val="100000"/>
              </a:lnSpc>
              <a:spcBef>
                <a:spcPts val="0"/>
              </a:spcBef>
              <a:spcAft>
                <a:spcPts val="0"/>
              </a:spcAft>
              <a:buClrTx/>
              <a:buSzTx/>
              <a:buFontTx/>
              <a:buNone/>
              <a:tabLst/>
              <a:defRPr/>
            </a:pPr>
            <a:r>
              <a:rPr kumimoji="1" lang="en-US" altLang="ja-JP" sz="700" b="1" kern="0" dirty="0">
                <a:solidFill>
                  <a:schemeClr val="bg1"/>
                </a:solidFill>
                <a:highlight>
                  <a:srgbClr val="000080"/>
                </a:highlight>
              </a:rPr>
              <a:t>A</a:t>
            </a:r>
            <a:r>
              <a:rPr kumimoji="1" lang="en-US" altLang="ja-JP" sz="700" b="1" i="0" strike="noStrike" kern="0" cap="none" spc="0" normalizeH="0" baseline="0" noProof="0" dirty="0">
                <a:ln>
                  <a:noFill/>
                </a:ln>
                <a:solidFill>
                  <a:schemeClr val="bg1"/>
                </a:solidFill>
                <a:effectLst/>
                <a:highlight>
                  <a:srgbClr val="000080"/>
                </a:highlight>
                <a:uLnTx/>
                <a:uFillTx/>
              </a:rPr>
              <a:t>:DEI</a:t>
            </a:r>
            <a:r>
              <a:rPr kumimoji="1" lang="ja-JP" altLang="en-US" sz="700" b="1" i="0" strike="noStrike" kern="0" cap="none" spc="0" normalizeH="0" baseline="0" noProof="0" dirty="0">
                <a:ln>
                  <a:noFill/>
                </a:ln>
                <a:solidFill>
                  <a:schemeClr val="bg1"/>
                </a:solidFill>
                <a:effectLst/>
                <a:highlight>
                  <a:srgbClr val="000080"/>
                </a:highlight>
                <a:uLnTx/>
                <a:uFillTx/>
              </a:rPr>
              <a:t>講義あり</a:t>
            </a:r>
            <a:r>
              <a:rPr kumimoji="1" lang="en-US" altLang="ja-JP" sz="700" b="1" i="0" strike="noStrike" kern="0" cap="none" spc="0" normalizeH="0" baseline="0" noProof="0" dirty="0">
                <a:ln>
                  <a:noFill/>
                </a:ln>
                <a:solidFill>
                  <a:schemeClr val="bg1"/>
                </a:solidFill>
                <a:effectLst/>
                <a:highlight>
                  <a:srgbClr val="000080"/>
                </a:highlight>
                <a:uLnTx/>
                <a:uFillTx/>
              </a:rPr>
              <a:t>Ver.</a:t>
            </a:r>
            <a:r>
              <a:rPr kumimoji="1" lang="ja-JP" altLang="en-US" sz="700" b="1" i="0" strike="noStrike" kern="0" cap="none" spc="0" normalizeH="0" baseline="0" noProof="0" dirty="0">
                <a:ln>
                  <a:noFill/>
                </a:ln>
                <a:effectLst/>
                <a:uLnTx/>
                <a:uFillTx/>
              </a:rPr>
              <a:t>：</a:t>
            </a:r>
            <a:r>
              <a:rPr kumimoji="1" lang="en-US" altLang="ja-JP" sz="700" b="1" i="0" strike="noStrike" kern="0" cap="none" spc="0" normalizeH="0" baseline="0" noProof="0" dirty="0">
                <a:ln>
                  <a:noFill/>
                </a:ln>
                <a:effectLst/>
                <a:uLnTx/>
                <a:uFillTx/>
              </a:rPr>
              <a:t>p42-p</a:t>
            </a:r>
            <a:r>
              <a:rPr kumimoji="1" lang="en-US" altLang="ja-JP" sz="700" b="1" kern="0" dirty="0"/>
              <a:t>43</a:t>
            </a:r>
            <a:endParaRPr kumimoji="1" lang="en-US" altLang="ja-JP" sz="700" b="1" i="0" strike="noStrike" kern="0" cap="none" spc="0" normalizeH="0" baseline="0" noProof="0" dirty="0">
              <a:ln>
                <a:noFill/>
              </a:ln>
              <a:effectLst/>
              <a:uLnTx/>
              <a:uFillTx/>
            </a:endParaRPr>
          </a:p>
        </p:txBody>
      </p:sp>
      <p:sp>
        <p:nvSpPr>
          <p:cNvPr id="2" name="スライド番号プレースホルダー 1">
            <a:extLst>
              <a:ext uri="{FF2B5EF4-FFF2-40B4-BE49-F238E27FC236}">
                <a16:creationId xmlns:a16="http://schemas.microsoft.com/office/drawing/2014/main" id="{5EB5FDC3-C6D4-3EF1-A7A7-B2BFC0A6A0B7}"/>
              </a:ext>
            </a:extLst>
          </p:cNvPr>
          <p:cNvSpPr>
            <a:spLocks noGrp="1"/>
          </p:cNvSpPr>
          <p:nvPr>
            <p:ph type="sldNum" sz="quarter" idx="12"/>
          </p:nvPr>
        </p:nvSpPr>
        <p:spPr/>
        <p:txBody>
          <a:bodyPr/>
          <a:lstStyle/>
          <a:p>
            <a:fld id="{02E45039-E5C2-423C-A0A7-3C781C43C11A}" type="slidenum">
              <a:rPr kumimoji="1" lang="ja-JP" altLang="en-US" smtClean="0"/>
              <a:t>31</a:t>
            </a:fld>
            <a:endParaRPr kumimoji="1" lang="ja-JP" altLang="en-US"/>
          </a:p>
        </p:txBody>
      </p:sp>
    </p:spTree>
    <p:extLst>
      <p:ext uri="{BB962C8B-B14F-4D97-AF65-F5344CB8AC3E}">
        <p14:creationId xmlns:p14="http://schemas.microsoft.com/office/powerpoint/2010/main" val="395538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8D98282-D0BD-D2EB-02BC-340A738BB7CD}"/>
              </a:ext>
            </a:extLst>
          </p:cNvPr>
          <p:cNvSpPr>
            <a:spLocks noGrp="1"/>
          </p:cNvSpPr>
          <p:nvPr>
            <p:ph type="title"/>
          </p:nvPr>
        </p:nvSpPr>
        <p:spPr>
          <a:xfrm>
            <a:off x="521801" y="2002635"/>
            <a:ext cx="8340188" cy="2852737"/>
          </a:xfrm>
        </p:spPr>
        <p:txBody>
          <a:bodyPr>
            <a:normAutofit/>
          </a:bodyPr>
          <a:lstStyle/>
          <a:p>
            <a:r>
              <a:rPr lang="en-US" altLang="ja-JP" sz="2800" dirty="0"/>
              <a:t>Appendix</a:t>
            </a:r>
            <a:br>
              <a:rPr lang="en-US" altLang="ja-JP" sz="2800" dirty="0"/>
            </a:br>
            <a:r>
              <a:rPr lang="ja-JP" altLang="en-US" sz="2800" dirty="0"/>
              <a:t>ワークショップでの活用シート</a:t>
            </a:r>
          </a:p>
        </p:txBody>
      </p:sp>
      <p:sp>
        <p:nvSpPr>
          <p:cNvPr id="2" name="テキスト ボックス 1">
            <a:extLst>
              <a:ext uri="{FF2B5EF4-FFF2-40B4-BE49-F238E27FC236}">
                <a16:creationId xmlns:a16="http://schemas.microsoft.com/office/drawing/2014/main" id="{88EBA7A0-4F1B-DB39-52AA-C252D0E590F8}"/>
              </a:ext>
            </a:extLst>
          </p:cNvPr>
          <p:cNvSpPr txBox="1"/>
          <p:nvPr/>
        </p:nvSpPr>
        <p:spPr bwMode="auto">
          <a:xfrm>
            <a:off x="1461974" y="4020912"/>
            <a:ext cx="5493812" cy="923330"/>
          </a:xfrm>
          <a:prstGeom prst="rect">
            <a:avLst/>
          </a:prstGeom>
          <a:noFill/>
          <a:ln w="9525">
            <a:noFill/>
            <a:miter lim="800000"/>
            <a:headEnd/>
            <a:tailEnd/>
          </a:ln>
        </p:spPr>
        <p:txBody>
          <a:bodyPr wrap="none" rtlCol="0" anchor="ctr" anchorCtr="0">
            <a:spAutoFit/>
          </a:bodyPr>
          <a:lstStyle/>
          <a:p>
            <a:pPr defTabSz="844083">
              <a:defRPr/>
            </a:pPr>
            <a:r>
              <a:rPr kumimoji="1" lang="ja-JP" altLang="en-US" b="1" dirty="0">
                <a:solidFill>
                  <a:srgbClr val="C00000"/>
                </a:solidFill>
                <a:latin typeface="游ゴシック"/>
                <a:ea typeface="游ゴシック"/>
              </a:rPr>
              <a:t>１．事前宿題　</a:t>
            </a:r>
            <a:br>
              <a:rPr kumimoji="1" lang="en-US" altLang="ja-JP" dirty="0">
                <a:solidFill>
                  <a:srgbClr val="000000"/>
                </a:solidFill>
                <a:latin typeface="游ゴシック"/>
                <a:ea typeface="游ゴシック"/>
              </a:rPr>
            </a:br>
            <a:r>
              <a:rPr kumimoji="1" lang="ja-JP" altLang="en-US" dirty="0">
                <a:solidFill>
                  <a:srgbClr val="000000"/>
                </a:solidFill>
                <a:latin typeface="游ゴシック"/>
                <a:ea typeface="游ゴシック"/>
              </a:rPr>
              <a:t>　→　当日までにご参加の皆様に記入していただき</a:t>
            </a:r>
            <a:br>
              <a:rPr kumimoji="1" lang="en-US" altLang="ja-JP" dirty="0">
                <a:solidFill>
                  <a:srgbClr val="000000"/>
                </a:solidFill>
                <a:latin typeface="游ゴシック"/>
                <a:ea typeface="游ゴシック"/>
              </a:rPr>
            </a:br>
            <a:r>
              <a:rPr kumimoji="1" lang="ja-JP" altLang="en-US" dirty="0">
                <a:solidFill>
                  <a:srgbClr val="000000"/>
                </a:solidFill>
                <a:latin typeface="游ゴシック"/>
                <a:ea typeface="游ゴシック"/>
              </a:rPr>
              <a:t>　　　持参いただくものです</a:t>
            </a:r>
            <a:endParaRPr kumimoji="1" lang="en-US" altLang="ja-JP" dirty="0">
              <a:solidFill>
                <a:srgbClr val="000000"/>
              </a:solidFill>
              <a:latin typeface="游ゴシック"/>
              <a:ea typeface="游ゴシック"/>
            </a:endParaRPr>
          </a:p>
        </p:txBody>
      </p:sp>
      <p:sp>
        <p:nvSpPr>
          <p:cNvPr id="3" name="スライド番号プレースホルダー 2">
            <a:extLst>
              <a:ext uri="{FF2B5EF4-FFF2-40B4-BE49-F238E27FC236}">
                <a16:creationId xmlns:a16="http://schemas.microsoft.com/office/drawing/2014/main" id="{61EB022E-33DB-C8DD-79BE-1BEAD194EBCA}"/>
              </a:ext>
            </a:extLst>
          </p:cNvPr>
          <p:cNvSpPr>
            <a:spLocks noGrp="1"/>
          </p:cNvSpPr>
          <p:nvPr>
            <p:ph type="sldNum" sz="quarter" idx="12"/>
          </p:nvPr>
        </p:nvSpPr>
        <p:spPr/>
        <p:txBody>
          <a:bodyPr/>
          <a:lstStyle/>
          <a:p>
            <a:fld id="{02E45039-E5C2-423C-A0A7-3C781C43C11A}" type="slidenum">
              <a:rPr kumimoji="1" lang="ja-JP" altLang="en-US" smtClean="0"/>
              <a:t>32</a:t>
            </a:fld>
            <a:endParaRPr kumimoji="1" lang="ja-JP" altLang="en-US"/>
          </a:p>
        </p:txBody>
      </p:sp>
    </p:spTree>
    <p:extLst>
      <p:ext uri="{BB962C8B-B14F-4D97-AF65-F5344CB8AC3E}">
        <p14:creationId xmlns:p14="http://schemas.microsoft.com/office/powerpoint/2010/main" val="2536151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normAutofit/>
          </a:bodyPr>
          <a:lstStyle/>
          <a:p>
            <a:r>
              <a:rPr lang="ja-JP" altLang="en-US" sz="1292" dirty="0">
                <a:solidFill>
                  <a:schemeClr val="bg2">
                    <a:lumMod val="25000"/>
                  </a:schemeClr>
                </a:solidFill>
              </a:rPr>
              <a:t>「事前課題シート」（人事部門向け）</a:t>
            </a:r>
          </a:p>
        </p:txBody>
      </p:sp>
      <p:sp>
        <p:nvSpPr>
          <p:cNvPr id="10" name="正方形/長方形 9">
            <a:extLst>
              <a:ext uri="{FF2B5EF4-FFF2-40B4-BE49-F238E27FC236}">
                <a16:creationId xmlns:a16="http://schemas.microsoft.com/office/drawing/2014/main" id="{DFB1E7CA-E434-EAF0-7D97-E741CAF82A61}"/>
              </a:ext>
            </a:extLst>
          </p:cNvPr>
          <p:cNvSpPr/>
          <p:nvPr/>
        </p:nvSpPr>
        <p:spPr>
          <a:xfrm>
            <a:off x="264580" y="992409"/>
            <a:ext cx="8614841" cy="5325198"/>
          </a:xfrm>
          <a:prstGeom prst="rect">
            <a:avLst/>
          </a:prstGeom>
          <a:noFill/>
          <a:ln>
            <a:solidFill>
              <a:schemeClr val="tx1"/>
            </a:solidFill>
          </a:ln>
        </p:spPr>
        <p:txBody>
          <a:bodyPr wrap="square" rtlCol="0" anchor="ctr" anchorCtr="0">
            <a:noAutofit/>
          </a:bodyPr>
          <a:lstStyle/>
          <a:p>
            <a:pPr algn="ctr" defTabSz="844083">
              <a:defRPr/>
            </a:pPr>
            <a:endParaRPr kumimoji="1" lang="ja-JP" altLang="en-US" sz="1662" b="1">
              <a:solidFill>
                <a:srgbClr val="FFFFFF"/>
              </a:solidFill>
              <a:latin typeface="游ゴシック"/>
              <a:ea typeface="游ゴシック"/>
            </a:endParaRPr>
          </a:p>
        </p:txBody>
      </p:sp>
      <p:sp>
        <p:nvSpPr>
          <p:cNvPr id="11" name="テキスト ボックス 10">
            <a:extLst>
              <a:ext uri="{FF2B5EF4-FFF2-40B4-BE49-F238E27FC236}">
                <a16:creationId xmlns:a16="http://schemas.microsoft.com/office/drawing/2014/main" id="{A4810076-F2B9-62C1-1039-EE3265AC435F}"/>
              </a:ext>
            </a:extLst>
          </p:cNvPr>
          <p:cNvSpPr txBox="1"/>
          <p:nvPr/>
        </p:nvSpPr>
        <p:spPr bwMode="auto">
          <a:xfrm>
            <a:off x="264580" y="1052363"/>
            <a:ext cx="1252266" cy="234360"/>
          </a:xfrm>
          <a:prstGeom prst="rect">
            <a:avLst/>
          </a:prstGeom>
          <a:noFill/>
          <a:ln w="9525">
            <a:noFill/>
            <a:miter lim="800000"/>
            <a:headEnd/>
            <a:tailEnd/>
          </a:ln>
        </p:spPr>
        <p:txBody>
          <a:bodyPr wrap="none" rtlCol="0" anchor="ctr" anchorCtr="0">
            <a:spAutoFit/>
          </a:bodyPr>
          <a:lstStyle/>
          <a:p>
            <a:pPr defTabSz="844083">
              <a:defRPr/>
            </a:pPr>
            <a:r>
              <a:rPr kumimoji="1" lang="en-US" altLang="ja-JP" sz="923">
                <a:solidFill>
                  <a:srgbClr val="000000"/>
                </a:solidFill>
                <a:latin typeface="游ゴシック"/>
                <a:ea typeface="游ゴシック"/>
              </a:rPr>
              <a:t>【</a:t>
            </a:r>
            <a:r>
              <a:rPr kumimoji="1" lang="ja-JP" altLang="en-US" sz="923">
                <a:solidFill>
                  <a:srgbClr val="000000"/>
                </a:solidFill>
                <a:latin typeface="游ゴシック"/>
                <a:ea typeface="游ゴシック"/>
              </a:rPr>
              <a:t>事前課題シート</a:t>
            </a:r>
            <a:r>
              <a:rPr kumimoji="1" lang="en-US" altLang="ja-JP" sz="923">
                <a:solidFill>
                  <a:srgbClr val="000000"/>
                </a:solidFill>
                <a:latin typeface="游ゴシック"/>
                <a:ea typeface="游ゴシック"/>
              </a:rPr>
              <a:t>】</a:t>
            </a:r>
            <a:endParaRPr kumimoji="1" lang="ja-JP" altLang="en-US" sz="923">
              <a:solidFill>
                <a:srgbClr val="000000"/>
              </a:solidFill>
              <a:latin typeface="游ゴシック"/>
              <a:ea typeface="游ゴシック"/>
            </a:endParaRPr>
          </a:p>
        </p:txBody>
      </p:sp>
      <p:sp>
        <p:nvSpPr>
          <p:cNvPr id="12" name="テキスト ボックス 11">
            <a:extLst>
              <a:ext uri="{FF2B5EF4-FFF2-40B4-BE49-F238E27FC236}">
                <a16:creationId xmlns:a16="http://schemas.microsoft.com/office/drawing/2014/main" id="{D21B2233-3FC3-E1E0-B027-14E682760092}"/>
              </a:ext>
            </a:extLst>
          </p:cNvPr>
          <p:cNvSpPr txBox="1"/>
          <p:nvPr/>
        </p:nvSpPr>
        <p:spPr bwMode="auto">
          <a:xfrm>
            <a:off x="407889" y="1288596"/>
            <a:ext cx="8328222" cy="518412"/>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dirty="0">
                <a:solidFill>
                  <a:srgbClr val="000000"/>
                </a:solidFill>
                <a:latin typeface="游ゴシック"/>
                <a:ea typeface="游ゴシック"/>
              </a:rPr>
              <a:t>この事前課題シートは、日常業務で感じているダイバーシティ、エクイティ＆インクルージョン（</a:t>
            </a:r>
            <a:r>
              <a:rPr kumimoji="1" lang="en-US" altLang="ja-JP" sz="923" dirty="0">
                <a:solidFill>
                  <a:srgbClr val="000000"/>
                </a:solidFill>
                <a:latin typeface="游ゴシック"/>
                <a:ea typeface="游ゴシック"/>
              </a:rPr>
              <a:t>DEI)</a:t>
            </a:r>
            <a:r>
              <a:rPr kumimoji="1" lang="ja-JP" altLang="en-US" sz="923" dirty="0">
                <a:solidFill>
                  <a:srgbClr val="000000"/>
                </a:solidFill>
                <a:latin typeface="游ゴシック"/>
                <a:ea typeface="游ゴシック"/>
              </a:rPr>
              <a:t>に関する率直な経験や意見を集めることを目的としています。当日の対話のためのきっかけとして使用する予定です。会社や組織の公式な立場の考えではなく、あくまで個々の主観的な体験や考えとして忌憚なくお聞かせいただけますと幸いです。</a:t>
            </a:r>
          </a:p>
        </p:txBody>
      </p:sp>
      <p:grpSp>
        <p:nvGrpSpPr>
          <p:cNvPr id="7" name="グループ化 6">
            <a:extLst>
              <a:ext uri="{FF2B5EF4-FFF2-40B4-BE49-F238E27FC236}">
                <a16:creationId xmlns:a16="http://schemas.microsoft.com/office/drawing/2014/main" id="{41CC13B3-F566-891F-E471-3A4AA76E732F}"/>
              </a:ext>
            </a:extLst>
          </p:cNvPr>
          <p:cNvGrpSpPr/>
          <p:nvPr/>
        </p:nvGrpSpPr>
        <p:grpSpPr>
          <a:xfrm>
            <a:off x="290149" y="1886878"/>
            <a:ext cx="8328222" cy="4194461"/>
            <a:chOff x="286628" y="2006407"/>
            <a:chExt cx="9022241" cy="3479835"/>
          </a:xfrm>
        </p:grpSpPr>
        <p:sp>
          <p:nvSpPr>
            <p:cNvPr id="13" name="テキスト ボックス 12">
              <a:extLst>
                <a:ext uri="{FF2B5EF4-FFF2-40B4-BE49-F238E27FC236}">
                  <a16:creationId xmlns:a16="http://schemas.microsoft.com/office/drawing/2014/main" id="{8ED67D12-A075-D8F0-8C57-AA503CF52F81}"/>
                </a:ext>
              </a:extLst>
            </p:cNvPr>
            <p:cNvSpPr txBox="1"/>
            <p:nvPr/>
          </p:nvSpPr>
          <p:spPr bwMode="auto">
            <a:xfrm>
              <a:off x="286628" y="2006407"/>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①私が思う自社のダイバーシティ、エクイティ＆インクルージョン（</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とは〇〇である</a:t>
              </a:r>
            </a:p>
          </p:txBody>
        </p:sp>
        <p:sp>
          <p:nvSpPr>
            <p:cNvPr id="15" name="正方形/長方形 14">
              <a:extLst>
                <a:ext uri="{FF2B5EF4-FFF2-40B4-BE49-F238E27FC236}">
                  <a16:creationId xmlns:a16="http://schemas.microsoft.com/office/drawing/2014/main" id="{134BD9B2-91DF-F75C-60F2-2A72967EE72B}"/>
                </a:ext>
              </a:extLst>
            </p:cNvPr>
            <p:cNvSpPr/>
            <p:nvPr/>
          </p:nvSpPr>
          <p:spPr>
            <a:xfrm>
              <a:off x="441879" y="2234141"/>
              <a:ext cx="8866990" cy="541555"/>
            </a:xfrm>
            <a:prstGeom prst="rect">
              <a:avLst/>
            </a:prstGeom>
            <a:solidFill>
              <a:srgbClr val="E8E8E8"/>
            </a:solidFill>
          </p:spPr>
          <p:txBody>
            <a:bodyPr wrap="square" rtlCol="0" anchor="t" anchorCtr="0">
              <a:noAutofit/>
            </a:bodyPr>
            <a:lstStyle/>
            <a:p>
              <a:pPr defTabSz="844083">
                <a:defRPr/>
              </a:pPr>
              <a:r>
                <a:rPr kumimoji="1" lang="ja-JP" altLang="en-US" sz="923" dirty="0">
                  <a:solidFill>
                    <a:srgbClr val="000000">
                      <a:lumMod val="50000"/>
                      <a:lumOff val="50000"/>
                    </a:srgbClr>
                  </a:solidFill>
                  <a:latin typeface="游ゴシック"/>
                  <a:ea typeface="游ゴシック"/>
                </a:rPr>
                <a:t>例）多様な属性を含めた全員活躍できる職場の推進</a:t>
              </a:r>
            </a:p>
          </p:txBody>
        </p:sp>
        <p:sp>
          <p:nvSpPr>
            <p:cNvPr id="16" name="テキスト ボックス 15">
              <a:extLst>
                <a:ext uri="{FF2B5EF4-FFF2-40B4-BE49-F238E27FC236}">
                  <a16:creationId xmlns:a16="http://schemas.microsoft.com/office/drawing/2014/main" id="{CA7B91D7-01F1-BCFD-E35B-21C06CE40A12}"/>
                </a:ext>
              </a:extLst>
            </p:cNvPr>
            <p:cNvSpPr txBox="1"/>
            <p:nvPr/>
          </p:nvSpPr>
          <p:spPr bwMode="auto">
            <a:xfrm>
              <a:off x="286628" y="2919009"/>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②自社が</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推進に取り組む背景や目的について教えてください。</a:t>
              </a:r>
            </a:p>
          </p:txBody>
        </p:sp>
        <p:sp>
          <p:nvSpPr>
            <p:cNvPr id="17" name="正方形/長方形 16">
              <a:extLst>
                <a:ext uri="{FF2B5EF4-FFF2-40B4-BE49-F238E27FC236}">
                  <a16:creationId xmlns:a16="http://schemas.microsoft.com/office/drawing/2014/main" id="{061A96E2-EC73-1C5D-3E4F-D567A26DD032}"/>
                </a:ext>
              </a:extLst>
            </p:cNvPr>
            <p:cNvSpPr/>
            <p:nvPr/>
          </p:nvSpPr>
          <p:spPr>
            <a:xfrm>
              <a:off x="441879" y="3146742"/>
              <a:ext cx="8866990" cy="541555"/>
            </a:xfrm>
            <a:prstGeom prst="rect">
              <a:avLst/>
            </a:prstGeom>
            <a:solidFill>
              <a:srgbClr val="E8E8E8"/>
            </a:solidFill>
          </p:spPr>
          <p:txBody>
            <a:bodyPr wrap="square" rtlCol="0" anchor="t" anchorCtr="0">
              <a:noAutofit/>
            </a:bodyPr>
            <a:lstStyle/>
            <a:p>
              <a:pPr defTabSz="844083">
                <a:defRPr/>
              </a:pPr>
              <a:r>
                <a:rPr kumimoji="1" lang="ja-JP" altLang="en-US" sz="923" dirty="0">
                  <a:solidFill>
                    <a:srgbClr val="000000">
                      <a:lumMod val="50000"/>
                      <a:lumOff val="50000"/>
                    </a:srgbClr>
                  </a:solidFill>
                  <a:latin typeface="游ゴシック"/>
                  <a:ea typeface="游ゴシック"/>
                </a:rPr>
                <a:t>（箇条書きでお願いします）</a:t>
              </a:r>
            </a:p>
          </p:txBody>
        </p:sp>
        <p:sp>
          <p:nvSpPr>
            <p:cNvPr id="18" name="テキスト ボックス 17">
              <a:extLst>
                <a:ext uri="{FF2B5EF4-FFF2-40B4-BE49-F238E27FC236}">
                  <a16:creationId xmlns:a16="http://schemas.microsoft.com/office/drawing/2014/main" id="{F1322222-5D02-2D2C-275A-D7F50BDF9704}"/>
                </a:ext>
              </a:extLst>
            </p:cNvPr>
            <p:cNvSpPr txBox="1"/>
            <p:nvPr/>
          </p:nvSpPr>
          <p:spPr bwMode="auto">
            <a:xfrm>
              <a:off x="286628" y="3804353"/>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③これまで取り組んだ代表的な施策３つと現場の課題感について教えてください。</a:t>
              </a:r>
            </a:p>
          </p:txBody>
        </p:sp>
        <p:sp>
          <p:nvSpPr>
            <p:cNvPr id="19" name="正方形/長方形 18">
              <a:extLst>
                <a:ext uri="{FF2B5EF4-FFF2-40B4-BE49-F238E27FC236}">
                  <a16:creationId xmlns:a16="http://schemas.microsoft.com/office/drawing/2014/main" id="{B198B35D-FA8F-2737-0DDA-60B14B5E2A45}"/>
                </a:ext>
              </a:extLst>
            </p:cNvPr>
            <p:cNvSpPr/>
            <p:nvPr/>
          </p:nvSpPr>
          <p:spPr>
            <a:xfrm>
              <a:off x="441879" y="4032086"/>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sp>
          <p:nvSpPr>
            <p:cNvPr id="20" name="テキスト ボックス 19">
              <a:extLst>
                <a:ext uri="{FF2B5EF4-FFF2-40B4-BE49-F238E27FC236}">
                  <a16:creationId xmlns:a16="http://schemas.microsoft.com/office/drawing/2014/main" id="{CBCE420A-2F34-9827-6629-080471ECEC12}"/>
                </a:ext>
              </a:extLst>
            </p:cNvPr>
            <p:cNvSpPr txBox="1"/>
            <p:nvPr/>
          </p:nvSpPr>
          <p:spPr bwMode="auto">
            <a:xfrm>
              <a:off x="286628" y="4716953"/>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④これから取り組んでいきたいと思う施策や方向性について教えてください。</a:t>
              </a:r>
            </a:p>
          </p:txBody>
        </p:sp>
        <p:sp>
          <p:nvSpPr>
            <p:cNvPr id="21" name="正方形/長方形 20">
              <a:extLst>
                <a:ext uri="{FF2B5EF4-FFF2-40B4-BE49-F238E27FC236}">
                  <a16:creationId xmlns:a16="http://schemas.microsoft.com/office/drawing/2014/main" id="{3851999D-E151-C01D-B33F-520DDA2CD2B4}"/>
                </a:ext>
              </a:extLst>
            </p:cNvPr>
            <p:cNvSpPr/>
            <p:nvPr/>
          </p:nvSpPr>
          <p:spPr>
            <a:xfrm>
              <a:off x="441879" y="4944687"/>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grpSp>
    </p:spTree>
    <p:extLst>
      <p:ext uri="{BB962C8B-B14F-4D97-AF65-F5344CB8AC3E}">
        <p14:creationId xmlns:p14="http://schemas.microsoft.com/office/powerpoint/2010/main" val="156873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lstStyle/>
          <a:p>
            <a:r>
              <a:rPr lang="ja-JP" altLang="en-US" sz="1292" dirty="0">
                <a:solidFill>
                  <a:schemeClr val="bg2">
                    <a:lumMod val="25000"/>
                  </a:schemeClr>
                </a:solidFill>
              </a:rPr>
              <a:t>「事前課題シート」（事業部門向け）</a:t>
            </a:r>
          </a:p>
        </p:txBody>
      </p:sp>
      <p:sp>
        <p:nvSpPr>
          <p:cNvPr id="10" name="正方形/長方形 9">
            <a:extLst>
              <a:ext uri="{FF2B5EF4-FFF2-40B4-BE49-F238E27FC236}">
                <a16:creationId xmlns:a16="http://schemas.microsoft.com/office/drawing/2014/main" id="{DFB1E7CA-E434-EAF0-7D97-E741CAF82A61}"/>
              </a:ext>
            </a:extLst>
          </p:cNvPr>
          <p:cNvSpPr/>
          <p:nvPr/>
        </p:nvSpPr>
        <p:spPr>
          <a:xfrm>
            <a:off x="264580" y="992409"/>
            <a:ext cx="8614841" cy="5325198"/>
          </a:xfrm>
          <a:prstGeom prst="rect">
            <a:avLst/>
          </a:prstGeom>
          <a:noFill/>
          <a:ln>
            <a:solidFill>
              <a:schemeClr val="tx1"/>
            </a:solidFill>
          </a:ln>
        </p:spPr>
        <p:txBody>
          <a:bodyPr wrap="square" rtlCol="0" anchor="ctr" anchorCtr="0">
            <a:noAutofit/>
          </a:bodyPr>
          <a:lstStyle/>
          <a:p>
            <a:pPr algn="ctr" defTabSz="844083">
              <a:defRPr/>
            </a:pPr>
            <a:endParaRPr kumimoji="1" lang="ja-JP" altLang="en-US" sz="1662" b="1">
              <a:solidFill>
                <a:srgbClr val="FFFFFF"/>
              </a:solidFill>
              <a:latin typeface="游ゴシック"/>
              <a:ea typeface="游ゴシック"/>
            </a:endParaRPr>
          </a:p>
        </p:txBody>
      </p:sp>
      <p:sp>
        <p:nvSpPr>
          <p:cNvPr id="11" name="テキスト ボックス 10">
            <a:extLst>
              <a:ext uri="{FF2B5EF4-FFF2-40B4-BE49-F238E27FC236}">
                <a16:creationId xmlns:a16="http://schemas.microsoft.com/office/drawing/2014/main" id="{A4810076-F2B9-62C1-1039-EE3265AC435F}"/>
              </a:ext>
            </a:extLst>
          </p:cNvPr>
          <p:cNvSpPr txBox="1"/>
          <p:nvPr/>
        </p:nvSpPr>
        <p:spPr bwMode="auto">
          <a:xfrm>
            <a:off x="264580" y="1052363"/>
            <a:ext cx="1252266" cy="234360"/>
          </a:xfrm>
          <a:prstGeom prst="rect">
            <a:avLst/>
          </a:prstGeom>
          <a:noFill/>
          <a:ln w="9525">
            <a:noFill/>
            <a:miter lim="800000"/>
            <a:headEnd/>
            <a:tailEnd/>
          </a:ln>
        </p:spPr>
        <p:txBody>
          <a:bodyPr wrap="none" rtlCol="0" anchor="ctr" anchorCtr="0">
            <a:spAutoFit/>
          </a:bodyPr>
          <a:lstStyle/>
          <a:p>
            <a:pPr defTabSz="844083">
              <a:defRPr/>
            </a:pPr>
            <a:r>
              <a:rPr kumimoji="1" lang="en-US" altLang="ja-JP" sz="923">
                <a:solidFill>
                  <a:srgbClr val="000000"/>
                </a:solidFill>
                <a:latin typeface="游ゴシック"/>
                <a:ea typeface="游ゴシック"/>
              </a:rPr>
              <a:t>【</a:t>
            </a:r>
            <a:r>
              <a:rPr kumimoji="1" lang="ja-JP" altLang="en-US" sz="923">
                <a:solidFill>
                  <a:srgbClr val="000000"/>
                </a:solidFill>
                <a:latin typeface="游ゴシック"/>
                <a:ea typeface="游ゴシック"/>
              </a:rPr>
              <a:t>事前課題シート</a:t>
            </a:r>
            <a:r>
              <a:rPr kumimoji="1" lang="en-US" altLang="ja-JP" sz="923">
                <a:solidFill>
                  <a:srgbClr val="000000"/>
                </a:solidFill>
                <a:latin typeface="游ゴシック"/>
                <a:ea typeface="游ゴシック"/>
              </a:rPr>
              <a:t>】</a:t>
            </a:r>
            <a:endParaRPr kumimoji="1" lang="ja-JP" altLang="en-US" sz="923">
              <a:solidFill>
                <a:srgbClr val="000000"/>
              </a:solidFill>
              <a:latin typeface="游ゴシック"/>
              <a:ea typeface="游ゴシック"/>
            </a:endParaRPr>
          </a:p>
        </p:txBody>
      </p:sp>
      <p:sp>
        <p:nvSpPr>
          <p:cNvPr id="12" name="テキスト ボックス 11">
            <a:extLst>
              <a:ext uri="{FF2B5EF4-FFF2-40B4-BE49-F238E27FC236}">
                <a16:creationId xmlns:a16="http://schemas.microsoft.com/office/drawing/2014/main" id="{D21B2233-3FC3-E1E0-B027-14E682760092}"/>
              </a:ext>
            </a:extLst>
          </p:cNvPr>
          <p:cNvSpPr txBox="1"/>
          <p:nvPr/>
        </p:nvSpPr>
        <p:spPr bwMode="auto">
          <a:xfrm>
            <a:off x="407889" y="1329743"/>
            <a:ext cx="8328222" cy="376385"/>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a:solidFill>
                  <a:srgbClr val="000000"/>
                </a:solidFill>
                <a:latin typeface="游ゴシック"/>
                <a:ea typeface="游ゴシック"/>
              </a:rPr>
              <a:t>この事前課題シートは、日常業務で感じているダイバーシティに関する率直な経験や意見を集めることを目的としています。当日の対話のためのきっかけとして使用する予定です。会社や組織の公式な立場の考えではなく、あくまで個々の主観的な体験や考えとして忌憚なくお聞かせいただけますと幸いです。</a:t>
            </a:r>
          </a:p>
        </p:txBody>
      </p:sp>
      <p:sp>
        <p:nvSpPr>
          <p:cNvPr id="3" name="テキスト ボックス 2">
            <a:extLst>
              <a:ext uri="{FF2B5EF4-FFF2-40B4-BE49-F238E27FC236}">
                <a16:creationId xmlns:a16="http://schemas.microsoft.com/office/drawing/2014/main" id="{B7F2654A-66A4-47E0-5536-90F8C0682F69}"/>
              </a:ext>
            </a:extLst>
          </p:cNvPr>
          <p:cNvSpPr txBox="1"/>
          <p:nvPr/>
        </p:nvSpPr>
        <p:spPr bwMode="auto">
          <a:xfrm>
            <a:off x="336233" y="1755498"/>
            <a:ext cx="8189680" cy="234360"/>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①私は日々の仕事の中で〇〇なときにダイバーシティ、エクイティ＆インクルージョン（</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がある（あるいは、ない）と感じる</a:t>
            </a:r>
          </a:p>
        </p:txBody>
      </p:sp>
      <p:sp>
        <p:nvSpPr>
          <p:cNvPr id="5" name="正方形/長方形 4">
            <a:extLst>
              <a:ext uri="{FF2B5EF4-FFF2-40B4-BE49-F238E27FC236}">
                <a16:creationId xmlns:a16="http://schemas.microsoft.com/office/drawing/2014/main" id="{D0D6C82A-4AF7-93EF-45FF-7CB43ACC9D8A}"/>
              </a:ext>
            </a:extLst>
          </p:cNvPr>
          <p:cNvSpPr/>
          <p:nvPr/>
        </p:nvSpPr>
        <p:spPr>
          <a:xfrm>
            <a:off x="477159" y="2411030"/>
            <a:ext cx="8048755" cy="564431"/>
          </a:xfrm>
          <a:prstGeom prst="rect">
            <a:avLst/>
          </a:prstGeom>
          <a:solidFill>
            <a:srgbClr val="E8E8E8"/>
          </a:solidFill>
        </p:spPr>
        <p:txBody>
          <a:bodyPr wrap="square" rtlCol="0" anchor="t" anchorCtr="0">
            <a:noAutofit/>
          </a:bodyPr>
          <a:lstStyle/>
          <a:p>
            <a:pPr defTabSz="844083">
              <a:defRPr/>
            </a:pPr>
            <a:r>
              <a:rPr kumimoji="1" lang="ja-JP" altLang="en-US" sz="920" dirty="0">
                <a:solidFill>
                  <a:srgbClr val="000000">
                    <a:lumMod val="50000"/>
                    <a:lumOff val="50000"/>
                  </a:srgbClr>
                </a:solidFill>
                <a:latin typeface="游ゴシック"/>
                <a:ea typeface="游ゴシック"/>
              </a:rPr>
              <a:t>例）ある：これまでの経歴に関係なく昇進したとき　ない：男性</a:t>
            </a:r>
            <a:r>
              <a:rPr kumimoji="1" lang="en-US" altLang="ja-JP" sz="920" dirty="0">
                <a:solidFill>
                  <a:srgbClr val="000000">
                    <a:lumMod val="50000"/>
                    <a:lumOff val="50000"/>
                  </a:srgbClr>
                </a:solidFill>
                <a:latin typeface="游ゴシック"/>
                <a:ea typeface="游ゴシック"/>
              </a:rPr>
              <a:t>/</a:t>
            </a:r>
            <a:r>
              <a:rPr kumimoji="1" lang="ja-JP" altLang="en-US" sz="920" dirty="0">
                <a:solidFill>
                  <a:srgbClr val="000000">
                    <a:lumMod val="50000"/>
                    <a:lumOff val="50000"/>
                  </a:srgbClr>
                </a:solidFill>
                <a:latin typeface="游ゴシック"/>
                <a:ea typeface="游ゴシック"/>
              </a:rPr>
              <a:t>女性ならではの意見を求められたとき</a:t>
            </a:r>
          </a:p>
        </p:txBody>
      </p:sp>
      <p:sp>
        <p:nvSpPr>
          <p:cNvPr id="8" name="テキスト ボックス 7">
            <a:extLst>
              <a:ext uri="{FF2B5EF4-FFF2-40B4-BE49-F238E27FC236}">
                <a16:creationId xmlns:a16="http://schemas.microsoft.com/office/drawing/2014/main" id="{99C210DC-5CE5-AE19-79EB-21A85558B2F9}"/>
              </a:ext>
            </a:extLst>
          </p:cNvPr>
          <p:cNvSpPr txBox="1"/>
          <p:nvPr/>
        </p:nvSpPr>
        <p:spPr bwMode="auto">
          <a:xfrm>
            <a:off x="336235" y="3139401"/>
            <a:ext cx="8471530" cy="234360"/>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②自社の</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が進むことにより、ご自身の職場環境や業務でどんな変化を感じますか？</a:t>
            </a:r>
          </a:p>
        </p:txBody>
      </p:sp>
      <p:sp>
        <p:nvSpPr>
          <p:cNvPr id="9" name="正方形/長方形 8">
            <a:extLst>
              <a:ext uri="{FF2B5EF4-FFF2-40B4-BE49-F238E27FC236}">
                <a16:creationId xmlns:a16="http://schemas.microsoft.com/office/drawing/2014/main" id="{0A6F8EBC-922B-15CD-5ADC-A89A3E6A4803}"/>
              </a:ext>
            </a:extLst>
          </p:cNvPr>
          <p:cNvSpPr/>
          <p:nvPr/>
        </p:nvSpPr>
        <p:spPr>
          <a:xfrm>
            <a:off x="477159" y="3392613"/>
            <a:ext cx="8048755" cy="981918"/>
          </a:xfrm>
          <a:prstGeom prst="rect">
            <a:avLst/>
          </a:prstGeom>
          <a:solidFill>
            <a:srgbClr val="E8E8E8"/>
          </a:solidFill>
        </p:spPr>
        <p:txBody>
          <a:bodyPr wrap="square" rtlCol="0" anchor="t" anchorCtr="0">
            <a:noAutofit/>
          </a:bodyPr>
          <a:lstStyle/>
          <a:p>
            <a:pPr defTabSz="844083">
              <a:defRPr/>
            </a:pPr>
            <a:r>
              <a:rPr kumimoji="1" lang="ja-JP" altLang="en-US" sz="923" dirty="0">
                <a:solidFill>
                  <a:srgbClr val="000000">
                    <a:lumMod val="50000"/>
                    <a:lumOff val="50000"/>
                  </a:srgbClr>
                </a:solidFill>
                <a:latin typeface="游ゴシック"/>
                <a:ea typeface="游ゴシック"/>
              </a:rPr>
              <a:t>（箇条書きでお願いします）</a:t>
            </a:r>
          </a:p>
        </p:txBody>
      </p:sp>
      <p:sp>
        <p:nvSpPr>
          <p:cNvPr id="14" name="テキスト ボックス 13">
            <a:extLst>
              <a:ext uri="{FF2B5EF4-FFF2-40B4-BE49-F238E27FC236}">
                <a16:creationId xmlns:a16="http://schemas.microsoft.com/office/drawing/2014/main" id="{AB46A9BD-9606-24A7-1CD5-D8A32FEF5C0A}"/>
              </a:ext>
            </a:extLst>
          </p:cNvPr>
          <p:cNvSpPr txBox="1"/>
          <p:nvPr/>
        </p:nvSpPr>
        <p:spPr bwMode="auto">
          <a:xfrm>
            <a:off x="336233" y="4451560"/>
            <a:ext cx="8189680" cy="518412"/>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③ご自身で感じている自社の</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に関する課題はありますか？</a:t>
            </a:r>
            <a:endParaRPr kumimoji="1" lang="en-US" altLang="ja-JP" sz="923" b="1" dirty="0">
              <a:solidFill>
                <a:srgbClr val="002060"/>
              </a:solidFill>
              <a:latin typeface="游ゴシック"/>
              <a:ea typeface="游ゴシック"/>
            </a:endParaRPr>
          </a:p>
          <a:p>
            <a:pPr defTabSz="844083">
              <a:defRPr/>
            </a:pPr>
            <a:r>
              <a:rPr kumimoji="1" lang="ja-JP" altLang="en-US" sz="923" b="1" dirty="0">
                <a:solidFill>
                  <a:srgbClr val="002060"/>
                </a:solidFill>
                <a:latin typeface="游ゴシック"/>
                <a:ea typeface="游ゴシック"/>
              </a:rPr>
              <a:t>　その課題を感じた体験について教えてください。</a:t>
            </a:r>
          </a:p>
          <a:p>
            <a:pPr defTabSz="844083">
              <a:defRPr/>
            </a:pPr>
            <a:endParaRPr kumimoji="1" lang="ja-JP" altLang="en-US" sz="923" b="1" dirty="0">
              <a:solidFill>
                <a:srgbClr val="002060"/>
              </a:solidFill>
              <a:latin typeface="游ゴシック"/>
              <a:ea typeface="游ゴシック"/>
            </a:endParaRPr>
          </a:p>
        </p:txBody>
      </p:sp>
      <p:sp>
        <p:nvSpPr>
          <p:cNvPr id="22" name="正方形/長方形 21">
            <a:extLst>
              <a:ext uri="{FF2B5EF4-FFF2-40B4-BE49-F238E27FC236}">
                <a16:creationId xmlns:a16="http://schemas.microsoft.com/office/drawing/2014/main" id="{79FE20E9-52C7-A4A4-E043-55E8D5336902}"/>
              </a:ext>
            </a:extLst>
          </p:cNvPr>
          <p:cNvSpPr/>
          <p:nvPr/>
        </p:nvSpPr>
        <p:spPr>
          <a:xfrm>
            <a:off x="477159" y="4879787"/>
            <a:ext cx="8048755" cy="1341219"/>
          </a:xfrm>
          <a:prstGeom prst="rect">
            <a:avLst/>
          </a:prstGeom>
          <a:solidFill>
            <a:srgbClr val="E8E8E8"/>
          </a:solidFill>
        </p:spPr>
        <p:txBody>
          <a:bodyPr wrap="square" rtlCol="0" anchor="t" anchorCtr="0">
            <a:noAutofit/>
          </a:bodyPr>
          <a:lstStyle/>
          <a:p>
            <a:pPr defTabSz="844083">
              <a:defRPr/>
            </a:pPr>
            <a:r>
              <a:rPr kumimoji="1" lang="ja-JP" altLang="en-US" sz="920" dirty="0">
                <a:solidFill>
                  <a:srgbClr val="000000">
                    <a:lumMod val="50000"/>
                    <a:lumOff val="50000"/>
                  </a:srgbClr>
                </a:solidFill>
                <a:latin typeface="游ゴシック"/>
                <a:ea typeface="游ゴシック"/>
              </a:rPr>
              <a:t>例）男性が多い業界のため、商習慣として飲み会なども多い。女性が営業職になりたがらない。</a:t>
            </a:r>
          </a:p>
          <a:p>
            <a:pPr defTabSz="844083">
              <a:defRPr/>
            </a:pPr>
            <a:r>
              <a:rPr kumimoji="1" lang="ja-JP" altLang="en-US" sz="920" dirty="0">
                <a:solidFill>
                  <a:srgbClr val="000000">
                    <a:lumMod val="50000"/>
                    <a:lumOff val="50000"/>
                  </a:srgbClr>
                </a:solidFill>
                <a:latin typeface="游ゴシック"/>
                <a:ea typeface="游ゴシック"/>
              </a:rPr>
              <a:t>例）女性の場合、ライフイベントによる離職のリスクがあるので、女性社員を取りたがらない。</a:t>
            </a:r>
          </a:p>
          <a:p>
            <a:pPr defTabSz="844083">
              <a:defRPr/>
            </a:pPr>
            <a:r>
              <a:rPr kumimoji="1" lang="ja-JP" altLang="en-US" sz="920" dirty="0">
                <a:solidFill>
                  <a:srgbClr val="000000">
                    <a:lumMod val="50000"/>
                    <a:lumOff val="50000"/>
                  </a:srgbClr>
                </a:solidFill>
                <a:latin typeface="游ゴシック"/>
                <a:ea typeface="游ゴシック"/>
              </a:rPr>
              <a:t>例）社員のバックグラウンドや○○が画一的である。</a:t>
            </a:r>
          </a:p>
        </p:txBody>
      </p:sp>
      <p:sp>
        <p:nvSpPr>
          <p:cNvPr id="7" name="テキスト ボックス 6">
            <a:extLst>
              <a:ext uri="{FF2B5EF4-FFF2-40B4-BE49-F238E27FC236}">
                <a16:creationId xmlns:a16="http://schemas.microsoft.com/office/drawing/2014/main" id="{110AF83D-120A-B8F3-C226-49A8C904A2CE}"/>
              </a:ext>
            </a:extLst>
          </p:cNvPr>
          <p:cNvSpPr txBox="1"/>
          <p:nvPr/>
        </p:nvSpPr>
        <p:spPr bwMode="auto">
          <a:xfrm>
            <a:off x="752935" y="1950614"/>
            <a:ext cx="6615914" cy="433004"/>
          </a:xfrm>
          <a:prstGeom prst="rect">
            <a:avLst/>
          </a:prstGeom>
          <a:noFill/>
          <a:ln w="9525">
            <a:noFill/>
            <a:miter lim="800000"/>
            <a:headEnd/>
            <a:tailEnd/>
          </a:ln>
        </p:spPr>
        <p:txBody>
          <a:bodyPr wrap="none" rtlCol="0" anchor="ctr" anchorCtr="0">
            <a:spAutoFit/>
          </a:bodyPr>
          <a:lstStyle/>
          <a:p>
            <a:pPr defTabSz="844083"/>
            <a:r>
              <a:rPr kumimoji="1" lang="ja-JP" altLang="en-US" sz="738" dirty="0">
                <a:solidFill>
                  <a:srgbClr val="000000">
                    <a:lumMod val="50000"/>
                    <a:lumOff val="50000"/>
                  </a:srgbClr>
                </a:solidFill>
                <a:latin typeface="游ゴシック"/>
                <a:ea typeface="游ゴシック"/>
              </a:rPr>
              <a:t>ダイバーシティ、エクイティ＆インクルージョン：</a:t>
            </a:r>
            <a:endParaRPr kumimoji="1" lang="en-US" altLang="ja-JP" sz="738" dirty="0">
              <a:solidFill>
                <a:srgbClr val="000000">
                  <a:lumMod val="50000"/>
                  <a:lumOff val="50000"/>
                </a:srgbClr>
              </a:solidFill>
              <a:latin typeface="游ゴシック"/>
              <a:ea typeface="游ゴシック"/>
            </a:endParaRPr>
          </a:p>
          <a:p>
            <a:pPr defTabSz="844083"/>
            <a:r>
              <a:rPr kumimoji="1" lang="ja-JP" altLang="en-US" sz="738" dirty="0">
                <a:solidFill>
                  <a:srgbClr val="000000">
                    <a:lumMod val="50000"/>
                    <a:lumOff val="50000"/>
                  </a:srgbClr>
                </a:solidFill>
                <a:latin typeface="游ゴシック"/>
                <a:ea typeface="游ゴシック"/>
              </a:rPr>
              <a:t>多様性（</a:t>
            </a:r>
            <a:r>
              <a:rPr kumimoji="1" lang="en-US" altLang="ja-JP" sz="738" dirty="0">
                <a:solidFill>
                  <a:srgbClr val="000000">
                    <a:lumMod val="50000"/>
                    <a:lumOff val="50000"/>
                  </a:srgbClr>
                </a:solidFill>
                <a:latin typeface="游ゴシック"/>
                <a:ea typeface="游ゴシック"/>
              </a:rPr>
              <a:t>Diversity</a:t>
            </a:r>
            <a:r>
              <a:rPr kumimoji="1" lang="ja-JP" altLang="en-US" sz="738" dirty="0">
                <a:solidFill>
                  <a:srgbClr val="000000">
                    <a:lumMod val="50000"/>
                    <a:lumOff val="50000"/>
                  </a:srgbClr>
                </a:solidFill>
                <a:latin typeface="游ゴシック"/>
                <a:ea typeface="游ゴシック"/>
              </a:rPr>
              <a:t>）、公平性（</a:t>
            </a:r>
            <a:r>
              <a:rPr kumimoji="1" lang="en-US" altLang="ja-JP" sz="738" dirty="0">
                <a:solidFill>
                  <a:srgbClr val="000000">
                    <a:lumMod val="50000"/>
                    <a:lumOff val="50000"/>
                  </a:srgbClr>
                </a:solidFill>
                <a:latin typeface="游ゴシック"/>
                <a:ea typeface="游ゴシック"/>
              </a:rPr>
              <a:t>Equity</a:t>
            </a:r>
            <a:r>
              <a:rPr kumimoji="1" lang="ja-JP" altLang="en-US" sz="738" dirty="0">
                <a:solidFill>
                  <a:srgbClr val="000000">
                    <a:lumMod val="50000"/>
                    <a:lumOff val="50000"/>
                  </a:srgbClr>
                </a:solidFill>
                <a:latin typeface="游ゴシック"/>
                <a:ea typeface="游ゴシック"/>
              </a:rPr>
              <a:t>）、包摂性（</a:t>
            </a:r>
            <a:r>
              <a:rPr kumimoji="1" lang="en-US" altLang="ja-JP" sz="738" dirty="0">
                <a:solidFill>
                  <a:srgbClr val="000000">
                    <a:lumMod val="50000"/>
                    <a:lumOff val="50000"/>
                  </a:srgbClr>
                </a:solidFill>
                <a:latin typeface="游ゴシック"/>
                <a:ea typeface="游ゴシック"/>
              </a:rPr>
              <a:t>Inclusion</a:t>
            </a:r>
            <a:r>
              <a:rPr kumimoji="1" lang="ja-JP" altLang="en-US" sz="738" dirty="0">
                <a:solidFill>
                  <a:srgbClr val="000000">
                    <a:lumMod val="50000"/>
                    <a:lumOff val="50000"/>
                  </a:srgbClr>
                </a:solidFill>
                <a:latin typeface="游ゴシック"/>
                <a:ea typeface="游ゴシック"/>
              </a:rPr>
              <a:t>）を意味する言葉。組織で働く多様な人が、状況に合わせて必要なサポートを受けながら、</a:t>
            </a:r>
            <a:endParaRPr kumimoji="1" lang="en-US" altLang="ja-JP" sz="738" dirty="0">
              <a:solidFill>
                <a:srgbClr val="000000">
                  <a:lumMod val="50000"/>
                  <a:lumOff val="50000"/>
                </a:srgbClr>
              </a:solidFill>
              <a:latin typeface="游ゴシック"/>
              <a:ea typeface="游ゴシック"/>
            </a:endParaRPr>
          </a:p>
          <a:p>
            <a:pPr defTabSz="844083"/>
            <a:r>
              <a:rPr kumimoji="1" lang="ja-JP" altLang="en-US" sz="738" dirty="0">
                <a:solidFill>
                  <a:srgbClr val="000000">
                    <a:lumMod val="50000"/>
                    <a:lumOff val="50000"/>
                  </a:srgbClr>
                </a:solidFill>
                <a:latin typeface="游ゴシック"/>
                <a:ea typeface="游ゴシック"/>
              </a:rPr>
              <a:t>一人ひとりが特性や強みを生かして最大限のパフォーマンスを発揮し、経営成果につながっている状態を目指す考え方。</a:t>
            </a:r>
            <a:endParaRPr kumimoji="1" lang="en-US" altLang="ja-JP" sz="738" dirty="0">
              <a:solidFill>
                <a:srgbClr val="000000">
                  <a:lumMod val="50000"/>
                  <a:lumOff val="50000"/>
                </a:srgbClr>
              </a:solidFill>
              <a:latin typeface="游ゴシック"/>
              <a:ea typeface="游ゴシック"/>
            </a:endParaRPr>
          </a:p>
        </p:txBody>
      </p:sp>
    </p:spTree>
    <p:extLst>
      <p:ext uri="{BB962C8B-B14F-4D97-AF65-F5344CB8AC3E}">
        <p14:creationId xmlns:p14="http://schemas.microsoft.com/office/powerpoint/2010/main" val="3606734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108FFB3-EA62-4AFD-3E61-9C439777CC16}"/>
              </a:ext>
            </a:extLst>
          </p:cNvPr>
          <p:cNvSpPr>
            <a:spLocks noGrp="1"/>
          </p:cNvSpPr>
          <p:nvPr>
            <p:ph idx="1"/>
          </p:nvPr>
        </p:nvSpPr>
        <p:spPr/>
        <p:txBody>
          <a:bodyPr/>
          <a:lstStyle/>
          <a:p>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EE450729-2613-F855-6745-4F460B7B44E4}"/>
              </a:ext>
            </a:extLst>
          </p:cNvPr>
          <p:cNvSpPr>
            <a:spLocks noGrp="1"/>
          </p:cNvSpPr>
          <p:nvPr>
            <p:ph idx="10"/>
          </p:nvPr>
        </p:nvSpPr>
        <p:spPr/>
        <p:txBody>
          <a:bodyPr/>
          <a:lstStyle/>
          <a:p>
            <a:r>
              <a:rPr kumimoji="1" lang="en-US" altLang="ja-JP" dirty="0"/>
              <a:t>**</a:t>
            </a:r>
            <a:endParaRPr kumimoji="1" lang="ja-JP" altLang="en-US" dirty="0"/>
          </a:p>
        </p:txBody>
      </p:sp>
      <p:sp>
        <p:nvSpPr>
          <p:cNvPr id="4" name="コンテンツ プレースホルダー 3">
            <a:extLst>
              <a:ext uri="{FF2B5EF4-FFF2-40B4-BE49-F238E27FC236}">
                <a16:creationId xmlns:a16="http://schemas.microsoft.com/office/drawing/2014/main" id="{99BF7587-6D9F-F936-21C2-AC5A14806549}"/>
              </a:ext>
            </a:extLst>
          </p:cNvPr>
          <p:cNvSpPr>
            <a:spLocks noGrp="1"/>
          </p:cNvSpPr>
          <p:nvPr>
            <p:ph idx="11"/>
          </p:nvPr>
        </p:nvSpPr>
        <p:spPr/>
        <p:txBody>
          <a:bodyPr/>
          <a:lstStyle/>
          <a:p>
            <a:r>
              <a:rPr kumimoji="1" lang="en-US" altLang="ja-JP" dirty="0"/>
              <a:t>**</a:t>
            </a:r>
            <a:endParaRPr kumimoji="1" lang="ja-JP" altLang="en-US" dirty="0"/>
          </a:p>
        </p:txBody>
      </p:sp>
      <p:sp>
        <p:nvSpPr>
          <p:cNvPr id="5" name="図プレースホルダー 4">
            <a:extLst>
              <a:ext uri="{FF2B5EF4-FFF2-40B4-BE49-F238E27FC236}">
                <a16:creationId xmlns:a16="http://schemas.microsoft.com/office/drawing/2014/main" id="{A2F97FC7-841E-D039-D31F-07A2971CF3CD}"/>
              </a:ext>
            </a:extLst>
          </p:cNvPr>
          <p:cNvSpPr>
            <a:spLocks noGrp="1"/>
          </p:cNvSpPr>
          <p:nvPr>
            <p:ph type="pic" sz="quarter" idx="12"/>
          </p:nvPr>
        </p:nvSpPr>
        <p:spPr/>
        <p:txBody>
          <a:bodyPr/>
          <a:lstStyle/>
          <a:p>
            <a:endParaRPr lang="ja-JP" altLang="en-US"/>
          </a:p>
        </p:txBody>
      </p:sp>
    </p:spTree>
    <p:extLst>
      <p:ext uri="{BB962C8B-B14F-4D97-AF65-F5344CB8AC3E}">
        <p14:creationId xmlns:p14="http://schemas.microsoft.com/office/powerpoint/2010/main" val="3139706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8D98282-D0BD-D2EB-02BC-340A738BB7CD}"/>
              </a:ext>
            </a:extLst>
          </p:cNvPr>
          <p:cNvSpPr>
            <a:spLocks noGrp="1"/>
          </p:cNvSpPr>
          <p:nvPr>
            <p:ph type="title"/>
          </p:nvPr>
        </p:nvSpPr>
        <p:spPr>
          <a:xfrm>
            <a:off x="521801" y="2002635"/>
            <a:ext cx="8340188" cy="2852737"/>
          </a:xfrm>
        </p:spPr>
        <p:txBody>
          <a:bodyPr>
            <a:normAutofit/>
          </a:bodyPr>
          <a:lstStyle/>
          <a:p>
            <a:r>
              <a:rPr lang="en-US" altLang="ja-JP" sz="2800" dirty="0"/>
              <a:t>Appendix</a:t>
            </a:r>
            <a:br>
              <a:rPr lang="en-US" altLang="ja-JP" sz="2800" dirty="0"/>
            </a:br>
            <a:r>
              <a:rPr lang="ja-JP" altLang="en-US" sz="2800" dirty="0"/>
              <a:t>ワークショップでの活用シート</a:t>
            </a:r>
          </a:p>
        </p:txBody>
      </p:sp>
      <p:sp>
        <p:nvSpPr>
          <p:cNvPr id="2" name="テキスト ボックス 1">
            <a:extLst>
              <a:ext uri="{FF2B5EF4-FFF2-40B4-BE49-F238E27FC236}">
                <a16:creationId xmlns:a16="http://schemas.microsoft.com/office/drawing/2014/main" id="{88EBA7A0-4F1B-DB39-52AA-C252D0E590F8}"/>
              </a:ext>
            </a:extLst>
          </p:cNvPr>
          <p:cNvSpPr txBox="1"/>
          <p:nvPr/>
        </p:nvSpPr>
        <p:spPr bwMode="auto">
          <a:xfrm>
            <a:off x="1461974" y="4159411"/>
            <a:ext cx="6878806" cy="646331"/>
          </a:xfrm>
          <a:prstGeom prst="rect">
            <a:avLst/>
          </a:prstGeom>
          <a:noFill/>
          <a:ln w="9525">
            <a:noFill/>
            <a:miter lim="800000"/>
            <a:headEnd/>
            <a:tailEnd/>
          </a:ln>
        </p:spPr>
        <p:txBody>
          <a:bodyPr wrap="none" rtlCol="0" anchor="ctr" anchorCtr="0">
            <a:spAutoFit/>
          </a:bodyPr>
          <a:lstStyle/>
          <a:p>
            <a:pPr defTabSz="844083">
              <a:defRPr/>
            </a:pPr>
            <a:r>
              <a:rPr kumimoji="1" lang="ja-JP" altLang="en-US" b="1" dirty="0">
                <a:solidFill>
                  <a:srgbClr val="C00000"/>
                </a:solidFill>
                <a:latin typeface="游ゴシック"/>
                <a:ea typeface="游ゴシック"/>
              </a:rPr>
              <a:t>２．当日配布用シート</a:t>
            </a:r>
            <a:br>
              <a:rPr kumimoji="1" lang="en-US" altLang="ja-JP" b="1" dirty="0">
                <a:solidFill>
                  <a:srgbClr val="000000"/>
                </a:solidFill>
                <a:latin typeface="游ゴシック"/>
                <a:ea typeface="游ゴシック"/>
              </a:rPr>
            </a:br>
            <a:r>
              <a:rPr kumimoji="1" lang="ja-JP" altLang="en-US" dirty="0">
                <a:solidFill>
                  <a:srgbClr val="000000"/>
                </a:solidFill>
                <a:latin typeface="游ゴシック"/>
                <a:ea typeface="游ゴシック"/>
              </a:rPr>
              <a:t>　→　ワークショップ当日配布し、活用していただくシートです</a:t>
            </a:r>
            <a:endParaRPr kumimoji="1" lang="en-US" altLang="ja-JP" dirty="0">
              <a:solidFill>
                <a:srgbClr val="000000"/>
              </a:solidFill>
              <a:latin typeface="游ゴシック"/>
              <a:ea typeface="游ゴシック"/>
            </a:endParaRPr>
          </a:p>
        </p:txBody>
      </p:sp>
      <p:sp>
        <p:nvSpPr>
          <p:cNvPr id="3" name="スライド番号プレースホルダー 2">
            <a:extLst>
              <a:ext uri="{FF2B5EF4-FFF2-40B4-BE49-F238E27FC236}">
                <a16:creationId xmlns:a16="http://schemas.microsoft.com/office/drawing/2014/main" id="{866F034D-8D1C-A96B-8598-AEB1FB815CF4}"/>
              </a:ext>
            </a:extLst>
          </p:cNvPr>
          <p:cNvSpPr>
            <a:spLocks noGrp="1"/>
          </p:cNvSpPr>
          <p:nvPr>
            <p:ph type="sldNum" sz="quarter" idx="12"/>
          </p:nvPr>
        </p:nvSpPr>
        <p:spPr/>
        <p:txBody>
          <a:bodyPr/>
          <a:lstStyle/>
          <a:p>
            <a:fld id="{02E45039-E5C2-423C-A0A7-3C781C43C11A}" type="slidenum">
              <a:rPr kumimoji="1" lang="ja-JP" altLang="en-US" smtClean="0"/>
              <a:t>36</a:t>
            </a:fld>
            <a:endParaRPr kumimoji="1" lang="ja-JP" altLang="en-US"/>
          </a:p>
        </p:txBody>
      </p:sp>
    </p:spTree>
    <p:extLst>
      <p:ext uri="{BB962C8B-B14F-4D97-AF65-F5344CB8AC3E}">
        <p14:creationId xmlns:p14="http://schemas.microsoft.com/office/powerpoint/2010/main" val="418697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normAutofit/>
          </a:bodyPr>
          <a:lstStyle/>
          <a:p>
            <a:r>
              <a:rPr lang="ja-JP" altLang="en-US" sz="1292" dirty="0">
                <a:solidFill>
                  <a:schemeClr val="bg2">
                    <a:lumMod val="25000"/>
                  </a:schemeClr>
                </a:solidFill>
              </a:rPr>
              <a:t>ダイバーシティ・コンパスシート</a:t>
            </a:r>
          </a:p>
        </p:txBody>
      </p:sp>
      <p:pic>
        <p:nvPicPr>
          <p:cNvPr id="3" name="図 2">
            <a:extLst>
              <a:ext uri="{FF2B5EF4-FFF2-40B4-BE49-F238E27FC236}">
                <a16:creationId xmlns:a16="http://schemas.microsoft.com/office/drawing/2014/main" id="{6ED73A60-3BF1-D10C-0D58-76DE4733A44D}"/>
              </a:ext>
            </a:extLst>
          </p:cNvPr>
          <p:cNvPicPr>
            <a:picLocks noChangeAspect="1"/>
          </p:cNvPicPr>
          <p:nvPr/>
        </p:nvPicPr>
        <p:blipFill rotWithShape="1">
          <a:blip r:embed="rId3"/>
          <a:srcRect t="3330" r="42151" b="78448"/>
          <a:stretch/>
        </p:blipFill>
        <p:spPr>
          <a:xfrm>
            <a:off x="384453" y="685800"/>
            <a:ext cx="4862785" cy="1085305"/>
          </a:xfrm>
          <a:prstGeom prst="rect">
            <a:avLst/>
          </a:prstGeom>
        </p:spPr>
      </p:pic>
      <p:pic>
        <p:nvPicPr>
          <p:cNvPr id="2" name="図 1" descr="グラフ, サンバースト図&#10;&#10;自動的に生成された説明">
            <a:extLst>
              <a:ext uri="{FF2B5EF4-FFF2-40B4-BE49-F238E27FC236}">
                <a16:creationId xmlns:a16="http://schemas.microsoft.com/office/drawing/2014/main" id="{87CC2213-FADD-B03F-4B26-C3A9B5CAA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004" y="923926"/>
            <a:ext cx="5858887" cy="5855438"/>
          </a:xfrm>
          <a:prstGeom prst="rect">
            <a:avLst/>
          </a:prstGeom>
        </p:spPr>
      </p:pic>
    </p:spTree>
    <p:extLst>
      <p:ext uri="{BB962C8B-B14F-4D97-AF65-F5344CB8AC3E}">
        <p14:creationId xmlns:p14="http://schemas.microsoft.com/office/powerpoint/2010/main" val="2084232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77">
            <a:extLst>
              <a:ext uri="{FF2B5EF4-FFF2-40B4-BE49-F238E27FC236}">
                <a16:creationId xmlns:a16="http://schemas.microsoft.com/office/drawing/2014/main" id="{E0459C06-D3E6-04F2-C9AF-A5162C7808C6}"/>
              </a:ext>
            </a:extLst>
          </p:cNvPr>
          <p:cNvSpPr txBox="1"/>
          <p:nvPr/>
        </p:nvSpPr>
        <p:spPr>
          <a:xfrm>
            <a:off x="56521" y="403658"/>
            <a:ext cx="7025054"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prstClr val="black"/>
                </a:solidFill>
                <a:effectLst/>
                <a:uLnTx/>
                <a:uFillTx/>
                <a:latin typeface="游ゴシック"/>
                <a:ea typeface="游ゴシック"/>
                <a:cs typeface="+mj-cs"/>
              </a:rPr>
              <a:t>ダイバーシティ・コンパスの紐解き</a:t>
            </a:r>
            <a:endParaRPr lang="ja-JP" altLang="en-US" dirty="0"/>
          </a:p>
        </p:txBody>
      </p:sp>
      <p:sp>
        <p:nvSpPr>
          <p:cNvPr id="5" name="矢印: 下 4">
            <a:extLst>
              <a:ext uri="{FF2B5EF4-FFF2-40B4-BE49-F238E27FC236}">
                <a16:creationId xmlns:a16="http://schemas.microsoft.com/office/drawing/2014/main" id="{BCBCA27E-AE53-51D5-EAA3-850D891B0FC1}"/>
              </a:ext>
            </a:extLst>
          </p:cNvPr>
          <p:cNvSpPr/>
          <p:nvPr/>
        </p:nvSpPr>
        <p:spPr>
          <a:xfrm>
            <a:off x="602679" y="2063211"/>
            <a:ext cx="575035" cy="2473694"/>
          </a:xfrm>
          <a:prstGeom prst="downArrow">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四角形: 角を丸くする 5">
            <a:extLst>
              <a:ext uri="{FF2B5EF4-FFF2-40B4-BE49-F238E27FC236}">
                <a16:creationId xmlns:a16="http://schemas.microsoft.com/office/drawing/2014/main" id="{90BD2A62-6E45-17A5-29B3-3B404100604D}"/>
              </a:ext>
            </a:extLst>
          </p:cNvPr>
          <p:cNvSpPr/>
          <p:nvPr/>
        </p:nvSpPr>
        <p:spPr>
          <a:xfrm>
            <a:off x="35684" y="962640"/>
            <a:ext cx="1649343" cy="1077153"/>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7" name="テキスト ボックス 6">
            <a:extLst>
              <a:ext uri="{FF2B5EF4-FFF2-40B4-BE49-F238E27FC236}">
                <a16:creationId xmlns:a16="http://schemas.microsoft.com/office/drawing/2014/main" id="{9B6F4612-F783-E2FA-6BFA-167D07DF9E25}"/>
              </a:ext>
            </a:extLst>
          </p:cNvPr>
          <p:cNvSpPr txBox="1"/>
          <p:nvPr/>
        </p:nvSpPr>
        <p:spPr bwMode="auto">
          <a:xfrm>
            <a:off x="95039" y="1185972"/>
            <a:ext cx="1499152" cy="584775"/>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游ゴシック"/>
                <a:ea typeface="游ゴシック"/>
                <a:cs typeface="+mn-cs"/>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ダイバーシティ経営を</a:t>
            </a:r>
            <a:endParaRPr kumimoji="1" lang="en-US" altLang="ja-JP" sz="900" b="1" noProof="0"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通じて目指す姿</a:t>
            </a:r>
            <a:endParaRPr kumimoji="1" lang="en-US" altLang="ja-JP" sz="900" b="1" noProof="0" dirty="0">
              <a:solidFill>
                <a:schemeClr val="bg1"/>
              </a:solidFill>
              <a:latin typeface="游ゴシック"/>
              <a:ea typeface="游ゴシック"/>
            </a:endParaRPr>
          </a:p>
        </p:txBody>
      </p:sp>
      <p:sp>
        <p:nvSpPr>
          <p:cNvPr id="8" name="四角形: 角を丸くする 7">
            <a:extLst>
              <a:ext uri="{FF2B5EF4-FFF2-40B4-BE49-F238E27FC236}">
                <a16:creationId xmlns:a16="http://schemas.microsoft.com/office/drawing/2014/main" id="{EFE0501B-02C8-BB86-A5E7-4CE0438CB7F8}"/>
              </a:ext>
            </a:extLst>
          </p:cNvPr>
          <p:cNvSpPr/>
          <p:nvPr/>
        </p:nvSpPr>
        <p:spPr>
          <a:xfrm>
            <a:off x="45309" y="2155664"/>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9" name="テキスト ボックス 8">
            <a:extLst>
              <a:ext uri="{FF2B5EF4-FFF2-40B4-BE49-F238E27FC236}">
                <a16:creationId xmlns:a16="http://schemas.microsoft.com/office/drawing/2014/main" id="{0363774B-6FC5-5B04-9096-4039C458EF5A}"/>
              </a:ext>
            </a:extLst>
          </p:cNvPr>
          <p:cNvSpPr txBox="1"/>
          <p:nvPr/>
        </p:nvSpPr>
        <p:spPr bwMode="auto">
          <a:xfrm>
            <a:off x="162579" y="2302642"/>
            <a:ext cx="1499152"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VISION</a:t>
            </a:r>
            <a:r>
              <a:rPr kumimoji="1" lang="ja-JP" altLang="en-US" sz="1100" b="1" dirty="0">
                <a:solidFill>
                  <a:schemeClr val="bg1"/>
                </a:solidFill>
                <a:latin typeface="游ゴシック"/>
                <a:ea typeface="游ゴシック"/>
              </a:rPr>
              <a:t>を</a:t>
            </a:r>
            <a:endParaRPr kumimoji="1" lang="en-US" altLang="ja-JP" sz="1100" b="1"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実現するための</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p>
        </p:txBody>
      </p:sp>
      <p:sp>
        <p:nvSpPr>
          <p:cNvPr id="10" name="四角形: 角を丸くする 9">
            <a:extLst>
              <a:ext uri="{FF2B5EF4-FFF2-40B4-BE49-F238E27FC236}">
                <a16:creationId xmlns:a16="http://schemas.microsoft.com/office/drawing/2014/main" id="{3BE0611C-7476-7271-823C-A0C4E4F51603}"/>
              </a:ext>
            </a:extLst>
          </p:cNvPr>
          <p:cNvSpPr/>
          <p:nvPr/>
        </p:nvSpPr>
        <p:spPr>
          <a:xfrm>
            <a:off x="67635" y="3259150"/>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11" name="テキスト ボックス 10">
            <a:extLst>
              <a:ext uri="{FF2B5EF4-FFF2-40B4-BE49-F238E27FC236}">
                <a16:creationId xmlns:a16="http://schemas.microsoft.com/office/drawing/2014/main" id="{1A67445D-B3DD-2951-1ACA-068057476482}"/>
              </a:ext>
            </a:extLst>
          </p:cNvPr>
          <p:cNvSpPr txBox="1"/>
          <p:nvPr/>
        </p:nvSpPr>
        <p:spPr bwMode="auto">
          <a:xfrm>
            <a:off x="60313" y="3500906"/>
            <a:ext cx="1646273" cy="430887"/>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達成のための行動指針</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sp>
        <p:nvSpPr>
          <p:cNvPr id="12" name="四角形: 角を丸くする 11">
            <a:extLst>
              <a:ext uri="{FF2B5EF4-FFF2-40B4-BE49-F238E27FC236}">
                <a16:creationId xmlns:a16="http://schemas.microsoft.com/office/drawing/2014/main" id="{ED2D4A9F-E104-855D-B95A-5B52470C291F}"/>
              </a:ext>
            </a:extLst>
          </p:cNvPr>
          <p:cNvSpPr/>
          <p:nvPr/>
        </p:nvSpPr>
        <p:spPr>
          <a:xfrm>
            <a:off x="98279" y="4570467"/>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13" name="テキスト ボックス 12">
            <a:extLst>
              <a:ext uri="{FF2B5EF4-FFF2-40B4-BE49-F238E27FC236}">
                <a16:creationId xmlns:a16="http://schemas.microsoft.com/office/drawing/2014/main" id="{B86BE71B-31B7-E71E-0822-FEBDBBFF8C60}"/>
              </a:ext>
            </a:extLst>
          </p:cNvPr>
          <p:cNvSpPr txBox="1"/>
          <p:nvPr/>
        </p:nvSpPr>
        <p:spPr bwMode="auto">
          <a:xfrm>
            <a:off x="91823" y="4717445"/>
            <a:ext cx="1646273"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行動指針に基づく</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游ゴシック"/>
                <a:ea typeface="游ゴシック"/>
              </a:rPr>
              <a:t>取組を確認するための問いかけ</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grpSp>
        <p:nvGrpSpPr>
          <p:cNvPr id="14" name="グループ化 13">
            <a:extLst>
              <a:ext uri="{FF2B5EF4-FFF2-40B4-BE49-F238E27FC236}">
                <a16:creationId xmlns:a16="http://schemas.microsoft.com/office/drawing/2014/main" id="{A5C5C94A-3F8E-DA7F-D486-EB2F8693F067}"/>
              </a:ext>
            </a:extLst>
          </p:cNvPr>
          <p:cNvGrpSpPr/>
          <p:nvPr/>
        </p:nvGrpSpPr>
        <p:grpSpPr>
          <a:xfrm>
            <a:off x="1773927" y="3266548"/>
            <a:ext cx="7340600" cy="969049"/>
            <a:chOff x="1803400" y="3639408"/>
            <a:chExt cx="7340600" cy="969049"/>
          </a:xfrm>
        </p:grpSpPr>
        <p:sp>
          <p:nvSpPr>
            <p:cNvPr id="15" name="四角形: 角を丸くする 14">
              <a:extLst>
                <a:ext uri="{FF2B5EF4-FFF2-40B4-BE49-F238E27FC236}">
                  <a16:creationId xmlns:a16="http://schemas.microsoft.com/office/drawing/2014/main" id="{C3CEF9D8-6E43-720B-353F-5265C4C7A561}"/>
                </a:ext>
              </a:extLst>
            </p:cNvPr>
            <p:cNvSpPr/>
            <p:nvPr/>
          </p:nvSpPr>
          <p:spPr>
            <a:xfrm>
              <a:off x="1997114"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16" name="四角形: 角を丸くする 15">
              <a:extLst>
                <a:ext uri="{FF2B5EF4-FFF2-40B4-BE49-F238E27FC236}">
                  <a16:creationId xmlns:a16="http://schemas.microsoft.com/office/drawing/2014/main" id="{419A9FB8-370D-DE86-D503-6D201E4EDE0E}"/>
                </a:ext>
              </a:extLst>
            </p:cNvPr>
            <p:cNvSpPr/>
            <p:nvPr/>
          </p:nvSpPr>
          <p:spPr>
            <a:xfrm>
              <a:off x="3182248"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17" name="四角形: 角を丸くする 16">
              <a:extLst>
                <a:ext uri="{FF2B5EF4-FFF2-40B4-BE49-F238E27FC236}">
                  <a16:creationId xmlns:a16="http://schemas.microsoft.com/office/drawing/2014/main" id="{DECBA620-F67A-6A2D-1034-96AB2037EB38}"/>
                </a:ext>
              </a:extLst>
            </p:cNvPr>
            <p:cNvSpPr/>
            <p:nvPr/>
          </p:nvSpPr>
          <p:spPr>
            <a:xfrm>
              <a:off x="4367382"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18" name="テキスト ボックス 17">
              <a:extLst>
                <a:ext uri="{FF2B5EF4-FFF2-40B4-BE49-F238E27FC236}">
                  <a16:creationId xmlns:a16="http://schemas.microsoft.com/office/drawing/2014/main" id="{A58AB0E1-DA3F-0C53-9355-E773919D287C}"/>
                </a:ext>
              </a:extLst>
            </p:cNvPr>
            <p:cNvSpPr txBox="1"/>
            <p:nvPr/>
          </p:nvSpPr>
          <p:spPr bwMode="auto">
            <a:xfrm>
              <a:off x="1803400" y="3726700"/>
              <a:ext cx="1499152" cy="784830"/>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LEADERSHIP</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多様な個の特性を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活かす</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リーダーシップ</a:t>
              </a:r>
            </a:p>
          </p:txBody>
        </p:sp>
        <p:sp>
          <p:nvSpPr>
            <p:cNvPr id="19" name="テキスト ボックス 18">
              <a:extLst>
                <a:ext uri="{FF2B5EF4-FFF2-40B4-BE49-F238E27FC236}">
                  <a16:creationId xmlns:a16="http://schemas.microsoft.com/office/drawing/2014/main" id="{718CC8BD-CC58-966D-BF50-DDC34502A97E}"/>
                </a:ext>
              </a:extLst>
            </p:cNvPr>
            <p:cNvSpPr txBox="1"/>
            <p:nvPr/>
          </p:nvSpPr>
          <p:spPr bwMode="auto">
            <a:xfrm>
              <a:off x="3004294" y="3729933"/>
              <a:ext cx="1515319"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SYSTEM</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多様な個が柔軟に</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活躍する仕組み</a:t>
              </a:r>
            </a:p>
          </p:txBody>
        </p:sp>
        <p:sp>
          <p:nvSpPr>
            <p:cNvPr id="20" name="テキスト ボックス 19">
              <a:extLst>
                <a:ext uri="{FF2B5EF4-FFF2-40B4-BE49-F238E27FC236}">
                  <a16:creationId xmlns:a16="http://schemas.microsoft.com/office/drawing/2014/main" id="{83A82D82-4387-2EF3-5FE5-A3BD3F091CE6}"/>
                </a:ext>
              </a:extLst>
            </p:cNvPr>
            <p:cNvSpPr txBox="1"/>
            <p:nvPr/>
          </p:nvSpPr>
          <p:spPr bwMode="auto">
            <a:xfrm>
              <a:off x="4415401" y="3753497"/>
              <a:ext cx="1031448"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CULTURE</a:t>
              </a:r>
              <a:endParaRPr kumimoji="1" lang="en-US" altLang="ja-JP" sz="900" b="1" dirty="0">
                <a:solidFill>
                  <a:srgbClr val="336753"/>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受容する文化</a:t>
              </a:r>
            </a:p>
          </p:txBody>
        </p:sp>
        <p:sp>
          <p:nvSpPr>
            <p:cNvPr id="21" name="四角形: 角を丸くする 20">
              <a:extLst>
                <a:ext uri="{FF2B5EF4-FFF2-40B4-BE49-F238E27FC236}">
                  <a16:creationId xmlns:a16="http://schemas.microsoft.com/office/drawing/2014/main" id="{63B55FFA-209E-34E8-6E2D-DE80A261D011}"/>
                </a:ext>
              </a:extLst>
            </p:cNvPr>
            <p:cNvSpPr/>
            <p:nvPr/>
          </p:nvSpPr>
          <p:spPr>
            <a:xfrm>
              <a:off x="5563424"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22" name="四角形: 角を丸くする 21">
              <a:extLst>
                <a:ext uri="{FF2B5EF4-FFF2-40B4-BE49-F238E27FC236}">
                  <a16:creationId xmlns:a16="http://schemas.microsoft.com/office/drawing/2014/main" id="{35C3545A-7CA6-4722-AD90-AC417D27AFD1}"/>
                </a:ext>
              </a:extLst>
            </p:cNvPr>
            <p:cNvSpPr/>
            <p:nvPr/>
          </p:nvSpPr>
          <p:spPr>
            <a:xfrm>
              <a:off x="6748558"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23" name="四角形: 角を丸くする 22">
              <a:extLst>
                <a:ext uri="{FF2B5EF4-FFF2-40B4-BE49-F238E27FC236}">
                  <a16:creationId xmlns:a16="http://schemas.microsoft.com/office/drawing/2014/main" id="{F3E5274C-8C0B-A640-2C12-3A7E905EE17E}"/>
                </a:ext>
              </a:extLst>
            </p:cNvPr>
            <p:cNvSpPr/>
            <p:nvPr/>
          </p:nvSpPr>
          <p:spPr>
            <a:xfrm>
              <a:off x="7933692"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24" name="テキスト ボックス 23">
              <a:extLst>
                <a:ext uri="{FF2B5EF4-FFF2-40B4-BE49-F238E27FC236}">
                  <a16:creationId xmlns:a16="http://schemas.microsoft.com/office/drawing/2014/main" id="{4DB4BA70-797B-42DC-F1E0-8034949273ED}"/>
                </a:ext>
              </a:extLst>
            </p:cNvPr>
            <p:cNvSpPr txBox="1"/>
            <p:nvPr/>
          </p:nvSpPr>
          <p:spPr bwMode="auto">
            <a:xfrm>
              <a:off x="5529274" y="3753593"/>
              <a:ext cx="1245854"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COMMUNICATION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偏見のない</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コミュニケーション</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25" name="テキスト ボックス 24">
              <a:extLst>
                <a:ext uri="{FF2B5EF4-FFF2-40B4-BE49-F238E27FC236}">
                  <a16:creationId xmlns:a16="http://schemas.microsoft.com/office/drawing/2014/main" id="{E405FA4D-8D4B-8926-DA78-2802F6677AB9}"/>
                </a:ext>
              </a:extLst>
            </p:cNvPr>
            <p:cNvSpPr txBox="1"/>
            <p:nvPr/>
          </p:nvSpPr>
          <p:spPr bwMode="auto">
            <a:xfrm>
              <a:off x="6698136" y="3746266"/>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WILL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多様な個それぞれの</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意思の追及</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26" name="テキスト ボックス 25">
              <a:extLst>
                <a:ext uri="{FF2B5EF4-FFF2-40B4-BE49-F238E27FC236}">
                  <a16:creationId xmlns:a16="http://schemas.microsoft.com/office/drawing/2014/main" id="{CAF9830E-DBA4-C3E3-443A-503F65F05A3E}"/>
                </a:ext>
              </a:extLst>
            </p:cNvPr>
            <p:cNvSpPr txBox="1"/>
            <p:nvPr/>
          </p:nvSpPr>
          <p:spPr bwMode="auto">
            <a:xfrm>
              <a:off x="7920588" y="3735898"/>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多様な人が仕事と</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生活を両立する協力</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grpSp>
      <p:sp>
        <p:nvSpPr>
          <p:cNvPr id="27" name="テキスト ボックス 26">
            <a:extLst>
              <a:ext uri="{FF2B5EF4-FFF2-40B4-BE49-F238E27FC236}">
                <a16:creationId xmlns:a16="http://schemas.microsoft.com/office/drawing/2014/main" id="{3332D769-D852-0DB3-2C81-4583F15CA7C1}"/>
              </a:ext>
            </a:extLst>
          </p:cNvPr>
          <p:cNvSpPr txBox="1"/>
          <p:nvPr/>
        </p:nvSpPr>
        <p:spPr>
          <a:xfrm>
            <a:off x="1789098" y="4563766"/>
            <a:ext cx="1414670"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多様なキャリアパスは</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整っていますか？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柔軟な働き方を</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平等に提供できて</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人材の特性を理解し</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配置されていますか？</a:t>
            </a:r>
            <a:endParaRPr lang="ja-JP" altLang="en-US" dirty="0"/>
          </a:p>
        </p:txBody>
      </p:sp>
      <p:sp>
        <p:nvSpPr>
          <p:cNvPr id="28" name="四角形: 角を丸くする 27">
            <a:extLst>
              <a:ext uri="{FF2B5EF4-FFF2-40B4-BE49-F238E27FC236}">
                <a16:creationId xmlns:a16="http://schemas.microsoft.com/office/drawing/2014/main" id="{E5DBA435-2019-0F37-3B71-F6A47432F26C}"/>
              </a:ext>
            </a:extLst>
          </p:cNvPr>
          <p:cNvSpPr/>
          <p:nvPr/>
        </p:nvSpPr>
        <p:spPr>
          <a:xfrm>
            <a:off x="1969911" y="1016000"/>
            <a:ext cx="6908800" cy="470515"/>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自社の</a:t>
            </a:r>
            <a:r>
              <a:rPr kumimoji="1" lang="en-US" altLang="ja-JP" sz="1200" dirty="0">
                <a:solidFill>
                  <a:schemeClr val="tx1"/>
                </a:solidFill>
              </a:rPr>
              <a:t>DEI</a:t>
            </a:r>
            <a:r>
              <a:rPr kumimoji="1" lang="ja-JP" altLang="en-US" sz="1200" dirty="0">
                <a:solidFill>
                  <a:schemeClr val="tx1"/>
                </a:solidFill>
              </a:rPr>
              <a:t>推進の先の</a:t>
            </a:r>
            <a:r>
              <a:rPr kumimoji="1" lang="en-US" altLang="ja-JP" sz="1200" dirty="0">
                <a:solidFill>
                  <a:schemeClr val="tx1"/>
                </a:solidFill>
              </a:rPr>
              <a:t>VISION 】</a:t>
            </a:r>
          </a:p>
          <a:p>
            <a:pPr algn="ctr"/>
            <a:r>
              <a:rPr kumimoji="1" lang="ja-JP" altLang="en-US" sz="1200" dirty="0">
                <a:solidFill>
                  <a:schemeClr val="tx1"/>
                </a:solidFill>
              </a:rPr>
              <a:t>●●●●●●</a:t>
            </a:r>
            <a:r>
              <a:rPr kumimoji="1" lang="en-US" altLang="ja-JP" sz="1200" dirty="0">
                <a:solidFill>
                  <a:schemeClr val="tx1"/>
                </a:solidFill>
              </a:rPr>
              <a:t>※</a:t>
            </a:r>
            <a:r>
              <a:rPr kumimoji="1" lang="ja-JP" altLang="en-US" sz="1200" dirty="0">
                <a:solidFill>
                  <a:schemeClr val="tx1"/>
                </a:solidFill>
              </a:rPr>
              <a:t>個社で設定　</a:t>
            </a:r>
            <a:endParaRPr kumimoji="1" lang="en-US" altLang="ja-JP" sz="1200" dirty="0">
              <a:solidFill>
                <a:schemeClr val="tx1"/>
              </a:solidFill>
            </a:endParaRPr>
          </a:p>
        </p:txBody>
      </p:sp>
      <p:grpSp>
        <p:nvGrpSpPr>
          <p:cNvPr id="29" name="グループ化 28">
            <a:extLst>
              <a:ext uri="{FF2B5EF4-FFF2-40B4-BE49-F238E27FC236}">
                <a16:creationId xmlns:a16="http://schemas.microsoft.com/office/drawing/2014/main" id="{1E9D7E1F-48E2-6F2D-FE12-7A87DD4DAA0E}"/>
              </a:ext>
            </a:extLst>
          </p:cNvPr>
          <p:cNvGrpSpPr/>
          <p:nvPr/>
        </p:nvGrpSpPr>
        <p:grpSpPr>
          <a:xfrm>
            <a:off x="1977267" y="1438388"/>
            <a:ext cx="7166733" cy="4751091"/>
            <a:chOff x="2018634" y="1533339"/>
            <a:chExt cx="7145444" cy="4797885"/>
          </a:xfrm>
        </p:grpSpPr>
        <p:sp>
          <p:nvSpPr>
            <p:cNvPr id="75" name="四角形: 角を丸くする 74">
              <a:extLst>
                <a:ext uri="{FF2B5EF4-FFF2-40B4-BE49-F238E27FC236}">
                  <a16:creationId xmlns:a16="http://schemas.microsoft.com/office/drawing/2014/main" id="{4A4BCD34-196E-C8F4-8CE6-445AC10C9E9E}"/>
                </a:ext>
              </a:extLst>
            </p:cNvPr>
            <p:cNvSpPr/>
            <p:nvPr/>
          </p:nvSpPr>
          <p:spPr>
            <a:xfrm>
              <a:off x="2032000" y="2329339"/>
              <a:ext cx="3409950" cy="438150"/>
            </a:xfrm>
            <a:prstGeom prst="roundRect">
              <a:avLst/>
            </a:prstGeom>
            <a:solidFill>
              <a:srgbClr val="3366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企業・組織の面で成し遂げたいこと</a:t>
              </a:r>
              <a:endParaRPr kumimoji="1" lang="en-US" altLang="ja-JP" sz="1200" dirty="0">
                <a:solidFill>
                  <a:schemeClr val="tx1"/>
                </a:solidFill>
              </a:endParaRPr>
            </a:p>
            <a:p>
              <a:pPr algn="ctr"/>
              <a:r>
                <a:rPr kumimoji="1" lang="en-US" altLang="ja-JP" sz="1200" b="1" dirty="0">
                  <a:solidFill>
                    <a:schemeClr val="tx1"/>
                  </a:solidFill>
                </a:rPr>
                <a:t>ORGANIZATIONAL</a:t>
              </a:r>
              <a:r>
                <a:rPr kumimoji="1" lang="ja-JP" altLang="en-US" sz="1200" b="1" dirty="0">
                  <a:solidFill>
                    <a:schemeClr val="tx1"/>
                  </a:solidFill>
                </a:rPr>
                <a:t> </a:t>
              </a:r>
              <a:r>
                <a:rPr kumimoji="1" lang="en-US" altLang="ja-JP" sz="1200" b="1" dirty="0">
                  <a:solidFill>
                    <a:schemeClr val="tx1"/>
                  </a:solidFill>
                </a:rPr>
                <a:t>GOAL</a:t>
              </a:r>
            </a:p>
          </p:txBody>
        </p:sp>
        <p:sp>
          <p:nvSpPr>
            <p:cNvPr id="76" name="四角形: 角を丸くする 75">
              <a:extLst>
                <a:ext uri="{FF2B5EF4-FFF2-40B4-BE49-F238E27FC236}">
                  <a16:creationId xmlns:a16="http://schemas.microsoft.com/office/drawing/2014/main" id="{A18A3D75-0000-EF99-D1D4-5AC795AABD34}"/>
                </a:ext>
              </a:extLst>
            </p:cNvPr>
            <p:cNvSpPr/>
            <p:nvPr/>
          </p:nvSpPr>
          <p:spPr>
            <a:xfrm>
              <a:off x="5537200" y="2329339"/>
              <a:ext cx="3409950" cy="438150"/>
            </a:xfrm>
            <a:prstGeom prst="roundRect">
              <a:avLst/>
            </a:prstGeom>
            <a:solidFill>
              <a:srgbClr val="C04F1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個人の面で成し遂げたいこと</a:t>
              </a:r>
              <a:endParaRPr kumimoji="1" lang="en-US" altLang="ja-JP" sz="1200" dirty="0">
                <a:solidFill>
                  <a:schemeClr val="tx1"/>
                </a:solidFill>
              </a:endParaRPr>
            </a:p>
            <a:p>
              <a:pPr algn="ctr"/>
              <a:r>
                <a:rPr kumimoji="1" lang="en-US" altLang="ja-JP" sz="1200" b="1" dirty="0">
                  <a:solidFill>
                    <a:schemeClr val="tx1"/>
                  </a:solidFill>
                </a:rPr>
                <a:t>INDIVISUAL</a:t>
              </a:r>
              <a:r>
                <a:rPr kumimoji="1" lang="ja-JP" altLang="en-US" sz="1200" b="1" dirty="0">
                  <a:solidFill>
                    <a:schemeClr val="tx1"/>
                  </a:solidFill>
                </a:rPr>
                <a:t> </a:t>
              </a:r>
              <a:r>
                <a:rPr kumimoji="1" lang="en-US" altLang="ja-JP" sz="1200" b="1" dirty="0">
                  <a:solidFill>
                    <a:schemeClr val="tx1"/>
                  </a:solidFill>
                </a:rPr>
                <a:t>GOAL</a:t>
              </a:r>
            </a:p>
          </p:txBody>
        </p:sp>
        <p:cxnSp>
          <p:nvCxnSpPr>
            <p:cNvPr id="77" name="コネクタ: カギ線 76">
              <a:extLst>
                <a:ext uri="{FF2B5EF4-FFF2-40B4-BE49-F238E27FC236}">
                  <a16:creationId xmlns:a16="http://schemas.microsoft.com/office/drawing/2014/main" id="{705E029C-CB90-ED90-3AFE-68750A089000}"/>
                </a:ext>
              </a:extLst>
            </p:cNvPr>
            <p:cNvCxnSpPr>
              <a:cxnSpLocks/>
              <a:stCxn id="28" idx="2"/>
              <a:endCxn id="75" idx="0"/>
            </p:cNvCxnSpPr>
            <p:nvPr/>
          </p:nvCxnSpPr>
          <p:spPr>
            <a:xfrm rot="5400000">
              <a:off x="4183514" y="1086800"/>
              <a:ext cx="796000" cy="1689078"/>
            </a:xfrm>
            <a:prstGeom prst="bentConnector3">
              <a:avLst>
                <a:gd name="adj1" fmla="val 6600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コネクタ: カギ線 78">
              <a:extLst>
                <a:ext uri="{FF2B5EF4-FFF2-40B4-BE49-F238E27FC236}">
                  <a16:creationId xmlns:a16="http://schemas.microsoft.com/office/drawing/2014/main" id="{0CB8D3EC-CD4D-D7C2-153D-F594154E7637}"/>
                </a:ext>
              </a:extLst>
            </p:cNvPr>
            <p:cNvCxnSpPr>
              <a:cxnSpLocks/>
              <a:stCxn id="28" idx="2"/>
              <a:endCxn id="76" idx="0"/>
            </p:cNvCxnSpPr>
            <p:nvPr/>
          </p:nvCxnSpPr>
          <p:spPr>
            <a:xfrm rot="16200000" flipH="1">
              <a:off x="5936113" y="1023278"/>
              <a:ext cx="796000" cy="1816122"/>
            </a:xfrm>
            <a:prstGeom prst="bentConnector3">
              <a:avLst>
                <a:gd name="adj1" fmla="val 6600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四角形: 角を丸くする 79">
              <a:extLst>
                <a:ext uri="{FF2B5EF4-FFF2-40B4-BE49-F238E27FC236}">
                  <a16:creationId xmlns:a16="http://schemas.microsoft.com/office/drawing/2014/main" id="{FC8D8D51-6BFF-3358-EB0A-D4CEBDF3B85D}"/>
                </a:ext>
              </a:extLst>
            </p:cNvPr>
            <p:cNvSpPr/>
            <p:nvPr/>
          </p:nvSpPr>
          <p:spPr>
            <a:xfrm>
              <a:off x="2018634" y="2839343"/>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多様性を掛け合わせて</a:t>
              </a:r>
              <a:endParaRPr kumimoji="1" lang="en-US" altLang="ja-JP" sz="1000" dirty="0">
                <a:solidFill>
                  <a:schemeClr val="tx1"/>
                </a:solidFill>
              </a:endParaRPr>
            </a:p>
            <a:p>
              <a:pPr algn="ctr"/>
              <a:r>
                <a:rPr kumimoji="1" lang="ja-JP" altLang="en-US" sz="1000" dirty="0">
                  <a:solidFill>
                    <a:schemeClr val="tx1"/>
                  </a:solidFill>
                </a:rPr>
                <a:t>持続性・成長性を高める</a:t>
              </a:r>
              <a:endParaRPr kumimoji="1" lang="en-US" altLang="ja-JP" sz="1000" dirty="0">
                <a:solidFill>
                  <a:schemeClr val="tx1"/>
                </a:solidFill>
              </a:endParaRPr>
            </a:p>
          </p:txBody>
        </p:sp>
        <p:sp>
          <p:nvSpPr>
            <p:cNvPr id="81" name="四角形: 角を丸くする 80">
              <a:extLst>
                <a:ext uri="{FF2B5EF4-FFF2-40B4-BE49-F238E27FC236}">
                  <a16:creationId xmlns:a16="http://schemas.microsoft.com/office/drawing/2014/main" id="{08DAC7E6-5FD3-B7AE-C14A-28BE370967B3}"/>
                </a:ext>
              </a:extLst>
            </p:cNvPr>
            <p:cNvSpPr/>
            <p:nvPr/>
          </p:nvSpPr>
          <p:spPr>
            <a:xfrm>
              <a:off x="5549234" y="2839342"/>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その人らしく活躍するための</a:t>
              </a:r>
              <a:endParaRPr kumimoji="1" lang="en-US" altLang="ja-JP" sz="1000" dirty="0">
                <a:solidFill>
                  <a:schemeClr val="tx1"/>
                </a:solidFill>
              </a:endParaRPr>
            </a:p>
            <a:p>
              <a:pPr algn="ctr"/>
              <a:r>
                <a:rPr kumimoji="1" lang="ja-JP" altLang="en-US" sz="1000" dirty="0">
                  <a:solidFill>
                    <a:schemeClr val="tx1"/>
                  </a:solidFill>
                </a:rPr>
                <a:t>障壁を取り除く</a:t>
              </a:r>
              <a:endParaRPr kumimoji="1" lang="en-US" altLang="ja-JP" sz="1000" dirty="0">
                <a:solidFill>
                  <a:schemeClr val="tx1"/>
                </a:solidFill>
              </a:endParaRPr>
            </a:p>
          </p:txBody>
        </p:sp>
        <p:sp>
          <p:nvSpPr>
            <p:cNvPr id="82" name="テキスト ボックス 81">
              <a:extLst>
                <a:ext uri="{FF2B5EF4-FFF2-40B4-BE49-F238E27FC236}">
                  <a16:creationId xmlns:a16="http://schemas.microsoft.com/office/drawing/2014/main" id="{9EE4278E-AAC1-1D1B-399F-AE7F65FFFE8D}"/>
                </a:ext>
              </a:extLst>
            </p:cNvPr>
            <p:cNvSpPr txBox="1"/>
            <p:nvPr/>
          </p:nvSpPr>
          <p:spPr>
            <a:xfrm>
              <a:off x="3031601" y="4711115"/>
              <a:ext cx="1414670" cy="1569660"/>
            </a:xfrm>
            <a:prstGeom prst="rect">
              <a:avLst/>
            </a:prstGeom>
            <a:noFill/>
          </p:spPr>
          <p:txBody>
            <a:bodyPr wrap="square">
              <a:spAutoFit/>
            </a:bodyPr>
            <a:lstStyle/>
            <a:p>
              <a:pPr algn="ctr"/>
              <a:r>
                <a:rPr kumimoji="1" lang="ja-JP" altLang="en-US" sz="800" b="1" dirty="0">
                  <a:solidFill>
                    <a:srgbClr val="30844E"/>
                  </a:solidFill>
                </a:rPr>
                <a:t>柔軟な働き方は</a:t>
              </a:r>
              <a:endParaRPr kumimoji="1" lang="en-US" altLang="ja-JP" sz="800" b="1" dirty="0">
                <a:solidFill>
                  <a:srgbClr val="30844E"/>
                </a:solidFill>
              </a:endParaRPr>
            </a:p>
            <a:p>
              <a:pPr algn="ctr"/>
              <a:r>
                <a:rPr kumimoji="1" lang="ja-JP" altLang="en-US" sz="800" b="1" dirty="0">
                  <a:solidFill>
                    <a:srgbClr val="30844E"/>
                  </a:solidFill>
                </a:rPr>
                <a:t>認められていますか？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どんな人も成長・キャリアアップの機会は</a:t>
              </a:r>
              <a:endParaRPr kumimoji="1" lang="en-US" altLang="ja-JP" sz="800" b="1" dirty="0">
                <a:solidFill>
                  <a:srgbClr val="30844E"/>
                </a:solidFill>
              </a:endParaRPr>
            </a:p>
            <a:p>
              <a:pPr algn="ctr"/>
              <a:r>
                <a:rPr kumimoji="1" lang="ja-JP" altLang="en-US" sz="800" b="1" dirty="0">
                  <a:solidFill>
                    <a:srgbClr val="30844E"/>
                  </a:solidFill>
                </a:rPr>
                <a:t>ありますか？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採用・昇進における</a:t>
              </a:r>
              <a:endParaRPr kumimoji="1" lang="en-US" altLang="ja-JP" sz="800" b="1" dirty="0">
                <a:solidFill>
                  <a:srgbClr val="30844E"/>
                </a:solidFill>
              </a:endParaRPr>
            </a:p>
            <a:p>
              <a:pPr algn="ctr"/>
              <a:r>
                <a:rPr kumimoji="1" lang="ja-JP" altLang="en-US" sz="800" b="1" dirty="0">
                  <a:solidFill>
                    <a:srgbClr val="30844E"/>
                  </a:solidFill>
                </a:rPr>
                <a:t>判断基準は明確ですか？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働く人の健康を高める</a:t>
              </a:r>
              <a:endParaRPr kumimoji="1" lang="en-US" altLang="ja-JP" sz="800" b="1" dirty="0">
                <a:solidFill>
                  <a:srgbClr val="30844E"/>
                </a:solidFill>
              </a:endParaRPr>
            </a:p>
            <a:p>
              <a:pPr algn="ctr"/>
              <a:r>
                <a:rPr kumimoji="1" lang="ja-JP" altLang="en-US" sz="800" b="1" dirty="0">
                  <a:solidFill>
                    <a:srgbClr val="30844E"/>
                  </a:solidFill>
                </a:rPr>
                <a:t>施策は整っていますか</a:t>
              </a:r>
              <a:endParaRPr lang="ja-JP" altLang="en-US" dirty="0"/>
            </a:p>
          </p:txBody>
        </p:sp>
        <p:sp>
          <p:nvSpPr>
            <p:cNvPr id="83" name="テキスト ボックス 82">
              <a:extLst>
                <a:ext uri="{FF2B5EF4-FFF2-40B4-BE49-F238E27FC236}">
                  <a16:creationId xmlns:a16="http://schemas.microsoft.com/office/drawing/2014/main" id="{A3B57C37-6A68-749B-1D9D-D7C6CDE5ED55}"/>
                </a:ext>
              </a:extLst>
            </p:cNvPr>
            <p:cNvSpPr txBox="1"/>
            <p:nvPr/>
          </p:nvSpPr>
          <p:spPr>
            <a:xfrm>
              <a:off x="4233474" y="4711118"/>
              <a:ext cx="1414670" cy="1446550"/>
            </a:xfrm>
            <a:prstGeom prst="rect">
              <a:avLst/>
            </a:prstGeom>
            <a:noFill/>
          </p:spPr>
          <p:txBody>
            <a:bodyPr wrap="square">
              <a:spAutoFit/>
            </a:bodyPr>
            <a:lstStyle/>
            <a:p>
              <a:pPr algn="ctr"/>
              <a:r>
                <a:rPr kumimoji="1" lang="ja-JP" altLang="en-US" sz="800" b="1" dirty="0">
                  <a:solidFill>
                    <a:srgbClr val="30844E"/>
                  </a:solidFill>
                </a:rPr>
                <a:t>昇進したくなる</a:t>
              </a:r>
              <a:endParaRPr kumimoji="1" lang="en-US" altLang="ja-JP" sz="800" b="1" dirty="0">
                <a:solidFill>
                  <a:srgbClr val="30844E"/>
                </a:solidFill>
              </a:endParaRPr>
            </a:p>
            <a:p>
              <a:pPr algn="ctr"/>
              <a:r>
                <a:rPr kumimoji="1" lang="ja-JP" altLang="en-US" sz="800" b="1" dirty="0">
                  <a:solidFill>
                    <a:srgbClr val="30844E"/>
                  </a:solidFill>
                </a:rPr>
                <a:t>組織風土を醸成</a:t>
              </a:r>
              <a:endParaRPr kumimoji="1" lang="en-US" altLang="ja-JP" sz="800" b="1" dirty="0">
                <a:solidFill>
                  <a:srgbClr val="30844E"/>
                </a:solidFill>
              </a:endParaRPr>
            </a:p>
            <a:p>
              <a:pPr algn="ctr"/>
              <a:r>
                <a:rPr kumimoji="1" lang="ja-JP" altLang="en-US" sz="800" b="1" dirty="0">
                  <a:solidFill>
                    <a:srgbClr val="30844E"/>
                  </a:solidFill>
                </a:rPr>
                <a:t>できていますか？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多様な人材を重要なポジションに登用</a:t>
              </a:r>
              <a:endParaRPr kumimoji="1" lang="en-US" altLang="ja-JP" sz="800" b="1" dirty="0">
                <a:solidFill>
                  <a:srgbClr val="30844E"/>
                </a:solidFill>
              </a:endParaRPr>
            </a:p>
            <a:p>
              <a:pPr algn="ctr"/>
              <a:r>
                <a:rPr kumimoji="1" lang="ja-JP" altLang="en-US" sz="800" b="1" dirty="0">
                  <a:solidFill>
                    <a:srgbClr val="30844E"/>
                  </a:solidFill>
                </a:rPr>
                <a:t>していますか？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属性によらず仕事の</a:t>
              </a:r>
              <a:endParaRPr kumimoji="1" lang="en-US" altLang="ja-JP" sz="800" b="1" dirty="0">
                <a:solidFill>
                  <a:srgbClr val="30844E"/>
                </a:solidFill>
              </a:endParaRPr>
            </a:p>
            <a:p>
              <a:pPr algn="ctr"/>
              <a:r>
                <a:rPr kumimoji="1" lang="ja-JP" altLang="en-US" sz="800" b="1" dirty="0">
                  <a:solidFill>
                    <a:srgbClr val="30844E"/>
                  </a:solidFill>
                </a:rPr>
                <a:t>責任・裁量を</a:t>
              </a:r>
              <a:endParaRPr kumimoji="1" lang="en-US" altLang="ja-JP" sz="800" b="1" dirty="0">
                <a:solidFill>
                  <a:srgbClr val="30844E"/>
                </a:solidFill>
              </a:endParaRPr>
            </a:p>
            <a:p>
              <a:pPr algn="ctr"/>
              <a:r>
                <a:rPr kumimoji="1" lang="ja-JP" altLang="en-US" sz="800" b="1" dirty="0">
                  <a:solidFill>
                    <a:srgbClr val="30844E"/>
                  </a:solidFill>
                </a:rPr>
                <a:t>決めていますか？</a:t>
              </a:r>
            </a:p>
          </p:txBody>
        </p:sp>
        <p:sp>
          <p:nvSpPr>
            <p:cNvPr id="84" name="テキスト ボックス 83">
              <a:extLst>
                <a:ext uri="{FF2B5EF4-FFF2-40B4-BE49-F238E27FC236}">
                  <a16:creationId xmlns:a16="http://schemas.microsoft.com/office/drawing/2014/main" id="{DAAA6349-BA8C-B878-7734-CEF573A19CAC}"/>
                </a:ext>
              </a:extLst>
            </p:cNvPr>
            <p:cNvSpPr txBox="1"/>
            <p:nvPr/>
          </p:nvSpPr>
          <p:spPr>
            <a:xfrm>
              <a:off x="5444289" y="4751842"/>
              <a:ext cx="1415772" cy="1323439"/>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学歴・職歴で判断せず、</a:t>
              </a:r>
              <a:endParaRPr lang="en-US" altLang="ja-JP" sz="800" dirty="0"/>
            </a:p>
            <a:p>
              <a:r>
                <a:rPr lang="ja-JP" altLang="en-US" sz="800" dirty="0"/>
                <a:t>共に仕事を</a:t>
              </a:r>
              <a:endParaRPr lang="en-US" altLang="ja-JP" sz="800" dirty="0"/>
            </a:p>
            <a:p>
              <a:r>
                <a:rPr lang="ja-JP" altLang="en-US" sz="800" dirty="0"/>
                <a:t>進めていますか？</a:t>
              </a:r>
              <a:endParaRPr lang="en-US" altLang="ja-JP" sz="800" dirty="0"/>
            </a:p>
            <a:p>
              <a:endParaRPr lang="en-US" altLang="ja-JP" sz="800" dirty="0"/>
            </a:p>
            <a:p>
              <a:r>
                <a:rPr lang="ja-JP" altLang="en-US" sz="800" dirty="0"/>
                <a:t>どんな国籍・文化の人とも</a:t>
              </a:r>
              <a:endParaRPr lang="en-US" altLang="ja-JP" sz="800" dirty="0"/>
            </a:p>
            <a:p>
              <a:r>
                <a:rPr lang="ja-JP" altLang="en-US" sz="800" dirty="0"/>
                <a:t>等しく接していますか？</a:t>
              </a:r>
              <a:endParaRPr lang="en-US" altLang="ja-JP" sz="800" dirty="0"/>
            </a:p>
            <a:p>
              <a:endParaRPr lang="en-US" altLang="ja-JP" sz="800" dirty="0"/>
            </a:p>
            <a:p>
              <a:r>
                <a:rPr lang="ja-JP" altLang="en-US" sz="800" dirty="0"/>
                <a:t>属性・価値観の違いを</a:t>
              </a:r>
              <a:endParaRPr lang="en-US" altLang="ja-JP" sz="800" dirty="0"/>
            </a:p>
            <a:p>
              <a:r>
                <a:rPr lang="ja-JP" altLang="en-US" sz="800" dirty="0"/>
                <a:t>理解しようと</a:t>
              </a:r>
              <a:endParaRPr lang="en-US" altLang="ja-JP" sz="800" dirty="0"/>
            </a:p>
            <a:p>
              <a:r>
                <a:rPr lang="ja-JP" altLang="en-US" sz="800" dirty="0"/>
                <a:t>していますか？</a:t>
              </a:r>
              <a:endParaRPr lang="en-US" altLang="ja-JP" sz="800" dirty="0"/>
            </a:p>
          </p:txBody>
        </p:sp>
        <p:sp>
          <p:nvSpPr>
            <p:cNvPr id="85" name="テキスト ボックス 84">
              <a:extLst>
                <a:ext uri="{FF2B5EF4-FFF2-40B4-BE49-F238E27FC236}">
                  <a16:creationId xmlns:a16="http://schemas.microsoft.com/office/drawing/2014/main" id="{23DA6237-C9A5-7219-75A7-223AC0ABC718}"/>
                </a:ext>
              </a:extLst>
            </p:cNvPr>
            <p:cNvSpPr txBox="1"/>
            <p:nvPr/>
          </p:nvSpPr>
          <p:spPr>
            <a:xfrm>
              <a:off x="6738978" y="4760896"/>
              <a:ext cx="1210588" cy="144655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得意を活かして</a:t>
              </a:r>
              <a:endParaRPr lang="en-US" altLang="ja-JP" sz="800" dirty="0"/>
            </a:p>
            <a:p>
              <a:r>
                <a:rPr lang="ja-JP" altLang="en-US" sz="800" dirty="0"/>
                <a:t>やりたいことを描く</a:t>
              </a:r>
              <a:endParaRPr lang="en-US" altLang="ja-JP" sz="800" dirty="0"/>
            </a:p>
            <a:p>
              <a:r>
                <a:rPr lang="ja-JP" altLang="en-US" sz="800" dirty="0"/>
                <a:t>機会はありますか？</a:t>
              </a:r>
              <a:endParaRPr lang="en-US" altLang="ja-JP" sz="800" dirty="0"/>
            </a:p>
            <a:p>
              <a:endParaRPr lang="en-US" altLang="ja-JP" sz="800" dirty="0"/>
            </a:p>
            <a:p>
              <a:r>
                <a:rPr lang="ja-JP" altLang="en-US" sz="800" dirty="0"/>
                <a:t>属性や状況によらず</a:t>
              </a:r>
              <a:endParaRPr lang="en-US" altLang="ja-JP" sz="800" dirty="0"/>
            </a:p>
            <a:p>
              <a:r>
                <a:rPr lang="ja-JP" altLang="en-US" sz="800" dirty="0"/>
                <a:t>キャリアを主体的に</a:t>
              </a:r>
              <a:endParaRPr lang="en-US" altLang="ja-JP" sz="800" dirty="0"/>
            </a:p>
            <a:p>
              <a:r>
                <a:rPr lang="ja-JP" altLang="en-US" sz="800" dirty="0"/>
                <a:t>考えていますか？</a:t>
              </a:r>
              <a:endParaRPr lang="en-US" altLang="ja-JP" sz="800" dirty="0"/>
            </a:p>
            <a:p>
              <a:endParaRPr lang="en-US" altLang="ja-JP" sz="800" dirty="0"/>
            </a:p>
            <a:p>
              <a:r>
                <a:rPr lang="ja-JP" altLang="en-US" sz="800" dirty="0"/>
                <a:t>必要以上に心配せずに</a:t>
              </a:r>
              <a:endParaRPr lang="en-US" altLang="ja-JP" sz="800" dirty="0"/>
            </a:p>
            <a:p>
              <a:r>
                <a:rPr lang="ja-JP" altLang="en-US" sz="800" dirty="0"/>
                <a:t>周囲に協力を</a:t>
              </a:r>
              <a:endParaRPr lang="en-US" altLang="ja-JP" sz="800" dirty="0"/>
            </a:p>
            <a:p>
              <a:r>
                <a:rPr lang="ja-JP" altLang="en-US" sz="800" dirty="0"/>
                <a:t>お願いしていますか？</a:t>
              </a:r>
              <a:endParaRPr lang="en-US" altLang="ja-JP" sz="800" dirty="0"/>
            </a:p>
          </p:txBody>
        </p:sp>
        <p:sp>
          <p:nvSpPr>
            <p:cNvPr id="86" name="テキスト ボックス 85">
              <a:extLst>
                <a:ext uri="{FF2B5EF4-FFF2-40B4-BE49-F238E27FC236}">
                  <a16:creationId xmlns:a16="http://schemas.microsoft.com/office/drawing/2014/main" id="{F5329B3F-23A5-D135-68B3-F2E58D398AFD}"/>
                </a:ext>
              </a:extLst>
            </p:cNvPr>
            <p:cNvSpPr txBox="1"/>
            <p:nvPr/>
          </p:nvSpPr>
          <p:spPr>
            <a:xfrm>
              <a:off x="7850898" y="4761564"/>
              <a:ext cx="1313180" cy="156966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性別によらずに</a:t>
              </a:r>
              <a:endParaRPr lang="en-US" altLang="ja-JP" sz="800" dirty="0"/>
            </a:p>
            <a:p>
              <a:r>
                <a:rPr lang="ja-JP" altLang="en-US" sz="800" dirty="0"/>
                <a:t>家庭の役割を</a:t>
              </a:r>
              <a:endParaRPr lang="en-US" altLang="ja-JP" sz="800" dirty="0"/>
            </a:p>
            <a:p>
              <a:r>
                <a:rPr lang="ja-JP" altLang="en-US" sz="800" dirty="0"/>
                <a:t>決めていますか？</a:t>
              </a:r>
              <a:endParaRPr lang="en-US" altLang="ja-JP" sz="800" dirty="0"/>
            </a:p>
            <a:p>
              <a:endParaRPr lang="en-US" altLang="ja-JP" sz="800" dirty="0"/>
            </a:p>
            <a:p>
              <a:r>
                <a:rPr lang="ja-JP" altLang="en-US" sz="800" dirty="0"/>
                <a:t>家事や育児を抱え込まず</a:t>
              </a:r>
              <a:endParaRPr lang="en-US" altLang="ja-JP" sz="800" dirty="0"/>
            </a:p>
            <a:p>
              <a:r>
                <a:rPr lang="ja-JP" altLang="en-US" sz="800" dirty="0"/>
                <a:t>アウトソースを</a:t>
              </a:r>
              <a:endParaRPr lang="en-US" altLang="ja-JP" sz="800" dirty="0"/>
            </a:p>
            <a:p>
              <a:r>
                <a:rPr lang="ja-JP" altLang="en-US" sz="800" dirty="0"/>
                <a:t>考えていますか？</a:t>
              </a:r>
              <a:endParaRPr lang="en-US" altLang="ja-JP" sz="800" dirty="0"/>
            </a:p>
            <a:p>
              <a:endParaRPr lang="en-US" altLang="ja-JP" sz="800" dirty="0"/>
            </a:p>
            <a:p>
              <a:r>
                <a:rPr lang="ja-JP" altLang="en-US" sz="800" dirty="0"/>
                <a:t>親世代の常識に</a:t>
              </a:r>
              <a:endParaRPr lang="en-US" altLang="ja-JP" sz="800" dirty="0"/>
            </a:p>
            <a:p>
              <a:r>
                <a:rPr lang="ja-JP" altLang="en-US" sz="800" dirty="0"/>
                <a:t>捉われない</a:t>
              </a:r>
              <a:endParaRPr lang="en-US" altLang="ja-JP" sz="800" dirty="0"/>
            </a:p>
            <a:p>
              <a:r>
                <a:rPr lang="ja-JP" altLang="en-US" sz="800" dirty="0"/>
                <a:t>新しい育児を</a:t>
              </a:r>
              <a:endParaRPr lang="en-US" altLang="ja-JP" sz="800" dirty="0"/>
            </a:p>
            <a:p>
              <a:r>
                <a:rPr lang="ja-JP" altLang="en-US" sz="800" dirty="0"/>
                <a:t>考えていますか？</a:t>
              </a:r>
              <a:endParaRPr lang="en-US" altLang="ja-JP" sz="800" dirty="0"/>
            </a:p>
          </p:txBody>
        </p:sp>
        <p:sp>
          <p:nvSpPr>
            <p:cNvPr id="87" name="矢印: 下 86">
              <a:extLst>
                <a:ext uri="{FF2B5EF4-FFF2-40B4-BE49-F238E27FC236}">
                  <a16:creationId xmlns:a16="http://schemas.microsoft.com/office/drawing/2014/main" id="{2D7CDB6F-4E6C-EAB4-2C1A-B6764BE9AFE3}"/>
                </a:ext>
              </a:extLst>
            </p:cNvPr>
            <p:cNvSpPr/>
            <p:nvPr/>
          </p:nvSpPr>
          <p:spPr>
            <a:xfrm>
              <a:off x="2365665" y="4491942"/>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矢印: 下 87">
              <a:extLst>
                <a:ext uri="{FF2B5EF4-FFF2-40B4-BE49-F238E27FC236}">
                  <a16:creationId xmlns:a16="http://schemas.microsoft.com/office/drawing/2014/main" id="{72A38EEC-2136-0457-8345-BF54AF78A626}"/>
                </a:ext>
              </a:extLst>
            </p:cNvPr>
            <p:cNvSpPr/>
            <p:nvPr/>
          </p:nvSpPr>
          <p:spPr>
            <a:xfrm>
              <a:off x="7100456" y="3272184"/>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矢印: 下 88">
              <a:extLst>
                <a:ext uri="{FF2B5EF4-FFF2-40B4-BE49-F238E27FC236}">
                  <a16:creationId xmlns:a16="http://schemas.microsoft.com/office/drawing/2014/main" id="{E25248D8-B40A-13C2-81AB-556EBA9A1206}"/>
                </a:ext>
              </a:extLst>
            </p:cNvPr>
            <p:cNvSpPr/>
            <p:nvPr/>
          </p:nvSpPr>
          <p:spPr>
            <a:xfrm>
              <a:off x="3536374" y="4478087"/>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矢印: 下 89">
              <a:extLst>
                <a:ext uri="{FF2B5EF4-FFF2-40B4-BE49-F238E27FC236}">
                  <a16:creationId xmlns:a16="http://schemas.microsoft.com/office/drawing/2014/main" id="{58093C83-5348-B222-E8A3-4BDE0BFFD78F}"/>
                </a:ext>
              </a:extLst>
            </p:cNvPr>
            <p:cNvSpPr/>
            <p:nvPr/>
          </p:nvSpPr>
          <p:spPr>
            <a:xfrm>
              <a:off x="4748647" y="4474623"/>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矢印: 下 90">
              <a:extLst>
                <a:ext uri="{FF2B5EF4-FFF2-40B4-BE49-F238E27FC236}">
                  <a16:creationId xmlns:a16="http://schemas.microsoft.com/office/drawing/2014/main" id="{1DE989B3-A1B4-6C7D-1332-7D4ACD670777}"/>
                </a:ext>
              </a:extLst>
            </p:cNvPr>
            <p:cNvSpPr/>
            <p:nvPr/>
          </p:nvSpPr>
          <p:spPr>
            <a:xfrm>
              <a:off x="5950529" y="4481550"/>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矢印: 下 91">
              <a:extLst>
                <a:ext uri="{FF2B5EF4-FFF2-40B4-BE49-F238E27FC236}">
                  <a16:creationId xmlns:a16="http://schemas.microsoft.com/office/drawing/2014/main" id="{95BB4860-022D-0F5D-6D55-B47234822EAA}"/>
                </a:ext>
              </a:extLst>
            </p:cNvPr>
            <p:cNvSpPr/>
            <p:nvPr/>
          </p:nvSpPr>
          <p:spPr>
            <a:xfrm>
              <a:off x="7152411" y="4478086"/>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矢印: 下 92">
              <a:extLst>
                <a:ext uri="{FF2B5EF4-FFF2-40B4-BE49-F238E27FC236}">
                  <a16:creationId xmlns:a16="http://schemas.microsoft.com/office/drawing/2014/main" id="{49756836-FC64-312C-603F-EEDCE26BA41D}"/>
                </a:ext>
              </a:extLst>
            </p:cNvPr>
            <p:cNvSpPr/>
            <p:nvPr/>
          </p:nvSpPr>
          <p:spPr>
            <a:xfrm>
              <a:off x="8312729" y="4505795"/>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矢印: 下 93">
              <a:extLst>
                <a:ext uri="{FF2B5EF4-FFF2-40B4-BE49-F238E27FC236}">
                  <a16:creationId xmlns:a16="http://schemas.microsoft.com/office/drawing/2014/main" id="{675B899B-B685-5E79-EEFB-676B8A49B39F}"/>
                </a:ext>
              </a:extLst>
            </p:cNvPr>
            <p:cNvSpPr/>
            <p:nvPr/>
          </p:nvSpPr>
          <p:spPr>
            <a:xfrm>
              <a:off x="3439393" y="3272184"/>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四角形: 角を丸くする 94">
            <a:extLst>
              <a:ext uri="{FF2B5EF4-FFF2-40B4-BE49-F238E27FC236}">
                <a16:creationId xmlns:a16="http://schemas.microsoft.com/office/drawing/2014/main" id="{E1CA1368-29A3-1FE5-B1C4-D55DD4A1C2DA}"/>
              </a:ext>
            </a:extLst>
          </p:cNvPr>
          <p:cNvSpPr/>
          <p:nvPr/>
        </p:nvSpPr>
        <p:spPr>
          <a:xfrm>
            <a:off x="2351777" y="1541607"/>
            <a:ext cx="6124575" cy="240183"/>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経済産業省の場合：「誰もが意思やビジョンを追及でき、能力が最大限発揮される、柔軟で強い経済」　</a:t>
            </a:r>
            <a:endParaRPr kumimoji="1" lang="en-US" altLang="ja-JP" sz="1000" dirty="0">
              <a:solidFill>
                <a:schemeClr val="tx1">
                  <a:lumMod val="50000"/>
                  <a:lumOff val="50000"/>
                </a:schemeClr>
              </a:solidFill>
            </a:endParaRPr>
          </a:p>
        </p:txBody>
      </p:sp>
      <p:sp>
        <p:nvSpPr>
          <p:cNvPr id="96" name="フローチャート: 代替処理 95">
            <a:extLst>
              <a:ext uri="{FF2B5EF4-FFF2-40B4-BE49-F238E27FC236}">
                <a16:creationId xmlns:a16="http://schemas.microsoft.com/office/drawing/2014/main" id="{4D5CA2CA-7074-47ED-D06C-319E0C365C89}"/>
              </a:ext>
            </a:extLst>
          </p:cNvPr>
          <p:cNvSpPr/>
          <p:nvPr/>
        </p:nvSpPr>
        <p:spPr>
          <a:xfrm>
            <a:off x="2030931" y="6222915"/>
            <a:ext cx="3312695"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2060"/>
                </a:solidFill>
              </a:rPr>
              <a:t>会社の制度・環境・組織風土として</a:t>
            </a:r>
            <a:endParaRPr kumimoji="1" lang="en-US" altLang="ja-JP" sz="1200" b="1" dirty="0">
              <a:solidFill>
                <a:srgbClr val="002060"/>
              </a:solidFill>
            </a:endParaRPr>
          </a:p>
          <a:p>
            <a:pPr algn="ctr"/>
            <a:r>
              <a:rPr kumimoji="1" lang="ja-JP" altLang="en-US" sz="1200" b="1" dirty="0">
                <a:solidFill>
                  <a:srgbClr val="002060"/>
                </a:solidFill>
              </a:rPr>
              <a:t>上記の問いに関する事柄は整っているか？</a:t>
            </a:r>
          </a:p>
        </p:txBody>
      </p:sp>
      <p:sp>
        <p:nvSpPr>
          <p:cNvPr id="97" name="フローチャート: 代替処理 96">
            <a:extLst>
              <a:ext uri="{FF2B5EF4-FFF2-40B4-BE49-F238E27FC236}">
                <a16:creationId xmlns:a16="http://schemas.microsoft.com/office/drawing/2014/main" id="{B98DE143-C728-7BE5-1B65-6484B580FF09}"/>
              </a:ext>
            </a:extLst>
          </p:cNvPr>
          <p:cNvSpPr/>
          <p:nvPr/>
        </p:nvSpPr>
        <p:spPr>
          <a:xfrm>
            <a:off x="5648425" y="6240561"/>
            <a:ext cx="3312695"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2060"/>
                </a:solidFill>
              </a:rPr>
              <a:t>従業員個々人のマインドが</a:t>
            </a:r>
            <a:endParaRPr kumimoji="1" lang="en-US" altLang="ja-JP" sz="1200" b="1" dirty="0">
              <a:solidFill>
                <a:srgbClr val="002060"/>
              </a:solidFill>
            </a:endParaRPr>
          </a:p>
          <a:p>
            <a:pPr algn="ctr"/>
            <a:r>
              <a:rPr kumimoji="1" lang="ja-JP" altLang="en-US" sz="1200" b="1" dirty="0">
                <a:solidFill>
                  <a:srgbClr val="002060"/>
                </a:solidFill>
              </a:rPr>
              <a:t>上記の問いに対応しているか？</a:t>
            </a:r>
          </a:p>
        </p:txBody>
      </p:sp>
      <p:sp>
        <p:nvSpPr>
          <p:cNvPr id="98" name="フローチャート: 代替処理 97">
            <a:extLst>
              <a:ext uri="{FF2B5EF4-FFF2-40B4-BE49-F238E27FC236}">
                <a16:creationId xmlns:a16="http://schemas.microsoft.com/office/drawing/2014/main" id="{B1C9B4E1-CBD6-C4BF-E5A6-C494A1B9E571}"/>
              </a:ext>
            </a:extLst>
          </p:cNvPr>
          <p:cNvSpPr/>
          <p:nvPr/>
        </p:nvSpPr>
        <p:spPr>
          <a:xfrm>
            <a:off x="104274" y="6221310"/>
            <a:ext cx="1570522"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002060"/>
                </a:solidFill>
              </a:rPr>
              <a:t>WORK</a:t>
            </a:r>
            <a:r>
              <a:rPr kumimoji="1" lang="ja-JP" altLang="en-US" sz="1200" b="1" dirty="0">
                <a:solidFill>
                  <a:srgbClr val="002060"/>
                </a:solidFill>
              </a:rPr>
              <a:t>１での</a:t>
            </a:r>
            <a:endParaRPr kumimoji="1" lang="en-US" altLang="ja-JP" sz="1200" b="1" dirty="0">
              <a:solidFill>
                <a:srgbClr val="002060"/>
              </a:solidFill>
            </a:endParaRPr>
          </a:p>
          <a:p>
            <a:pPr algn="ctr"/>
            <a:r>
              <a:rPr kumimoji="1" lang="ja-JP" altLang="en-US" sz="1200" b="1" dirty="0">
                <a:solidFill>
                  <a:srgbClr val="002060"/>
                </a:solidFill>
              </a:rPr>
              <a:t>ヒント</a:t>
            </a:r>
          </a:p>
        </p:txBody>
      </p:sp>
    </p:spTree>
    <p:extLst>
      <p:ext uri="{BB962C8B-B14F-4D97-AF65-F5344CB8AC3E}">
        <p14:creationId xmlns:p14="http://schemas.microsoft.com/office/powerpoint/2010/main" val="12354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235428C-8970-7315-07A2-E05AA7CE3E5C}"/>
              </a:ext>
            </a:extLst>
          </p:cNvPr>
          <p:cNvSpPr>
            <a:spLocks noGrp="1"/>
          </p:cNvSpPr>
          <p:nvPr>
            <p:ph idx="1"/>
          </p:nvPr>
        </p:nvSpPr>
        <p:spPr/>
        <p:txBody>
          <a:bodyPr/>
          <a:lstStyle/>
          <a:p>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379762E0-EBCA-82A6-F341-057CD37F78A1}"/>
              </a:ext>
            </a:extLst>
          </p:cNvPr>
          <p:cNvSpPr>
            <a:spLocks noGrp="1"/>
          </p:cNvSpPr>
          <p:nvPr>
            <p:ph idx="10"/>
          </p:nvPr>
        </p:nvSpPr>
        <p:spPr/>
        <p:txBody>
          <a:bodyPr/>
          <a:lstStyle/>
          <a:p>
            <a:r>
              <a:rPr kumimoji="1" lang="en-US" altLang="ja-JP" dirty="0"/>
              <a:t>**</a:t>
            </a:r>
            <a:endParaRPr kumimoji="1" lang="ja-JP" altLang="en-US" dirty="0"/>
          </a:p>
        </p:txBody>
      </p:sp>
      <p:sp>
        <p:nvSpPr>
          <p:cNvPr id="4" name="コンテンツ プレースホルダー 3">
            <a:extLst>
              <a:ext uri="{FF2B5EF4-FFF2-40B4-BE49-F238E27FC236}">
                <a16:creationId xmlns:a16="http://schemas.microsoft.com/office/drawing/2014/main" id="{0CDD8055-022A-5BDC-28A6-64A4BDD43D8A}"/>
              </a:ext>
            </a:extLst>
          </p:cNvPr>
          <p:cNvSpPr>
            <a:spLocks noGrp="1"/>
          </p:cNvSpPr>
          <p:nvPr>
            <p:ph idx="11"/>
          </p:nvPr>
        </p:nvSpPr>
        <p:spPr/>
        <p:txBody>
          <a:bodyPr/>
          <a:lstStyle/>
          <a:p>
            <a:r>
              <a:rPr kumimoji="1" lang="en-US" altLang="ja-JP" dirty="0"/>
              <a:t>**</a:t>
            </a:r>
          </a:p>
        </p:txBody>
      </p:sp>
      <p:sp>
        <p:nvSpPr>
          <p:cNvPr id="5" name="コンテンツ プレースホルダー 4">
            <a:extLst>
              <a:ext uri="{FF2B5EF4-FFF2-40B4-BE49-F238E27FC236}">
                <a16:creationId xmlns:a16="http://schemas.microsoft.com/office/drawing/2014/main" id="{4B857606-F9BE-5B0A-8EF8-5BAE2B246CF4}"/>
              </a:ext>
            </a:extLst>
          </p:cNvPr>
          <p:cNvSpPr>
            <a:spLocks noGrp="1"/>
          </p:cNvSpPr>
          <p:nvPr>
            <p:ph idx="12"/>
          </p:nvPr>
        </p:nvSpPr>
        <p:spPr/>
        <p:txBody>
          <a:bodyPr/>
          <a:lstStyle/>
          <a:p>
            <a:r>
              <a:rPr kumimoji="1" lang="en-US" altLang="ja-JP" dirty="0"/>
              <a:t>**</a:t>
            </a:r>
            <a:endParaRPr kumimoji="1" lang="ja-JP" altLang="en-US" dirty="0"/>
          </a:p>
        </p:txBody>
      </p:sp>
    </p:spTree>
    <p:extLst>
      <p:ext uri="{BB962C8B-B14F-4D97-AF65-F5344CB8AC3E}">
        <p14:creationId xmlns:p14="http://schemas.microsoft.com/office/powerpoint/2010/main" val="195124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8368D-019C-4990-09D6-E0C92981507C}"/>
              </a:ext>
            </a:extLst>
          </p:cNvPr>
          <p:cNvSpPr>
            <a:spLocks noGrp="1"/>
          </p:cNvSpPr>
          <p:nvPr>
            <p:ph type="title"/>
          </p:nvPr>
        </p:nvSpPr>
        <p:spPr>
          <a:xfrm>
            <a:off x="468313" y="134652"/>
            <a:ext cx="7886700" cy="994172"/>
          </a:xfrm>
        </p:spPr>
        <p:txBody>
          <a:bodyPr>
            <a:normAutofit/>
          </a:bodyPr>
          <a:lstStyle/>
          <a:p>
            <a:r>
              <a:rPr lang="ja-JP" altLang="en-US" sz="2400" dirty="0"/>
              <a:t>「ダイバーシティ経営」はイノベーションに必要不可欠</a:t>
            </a:r>
          </a:p>
        </p:txBody>
      </p:sp>
      <p:grpSp>
        <p:nvGrpSpPr>
          <p:cNvPr id="45" name="グループ化 44">
            <a:extLst>
              <a:ext uri="{FF2B5EF4-FFF2-40B4-BE49-F238E27FC236}">
                <a16:creationId xmlns:a16="http://schemas.microsoft.com/office/drawing/2014/main" id="{52622288-D3EC-F7E4-A9A0-87FA17F7FE35}"/>
              </a:ext>
            </a:extLst>
          </p:cNvPr>
          <p:cNvGrpSpPr/>
          <p:nvPr/>
        </p:nvGrpSpPr>
        <p:grpSpPr>
          <a:xfrm>
            <a:off x="474264" y="1575709"/>
            <a:ext cx="8398671" cy="4695371"/>
            <a:chOff x="-69017" y="1678383"/>
            <a:chExt cx="9209100" cy="5867162"/>
          </a:xfrm>
        </p:grpSpPr>
        <p:sp>
          <p:nvSpPr>
            <p:cNvPr id="25" name="テキスト プレースホルダー 7">
              <a:extLst>
                <a:ext uri="{FF2B5EF4-FFF2-40B4-BE49-F238E27FC236}">
                  <a16:creationId xmlns:a16="http://schemas.microsoft.com/office/drawing/2014/main" id="{AB4C5950-0D44-9A36-1BC0-9B1E6DBEEDFF}"/>
                </a:ext>
              </a:extLst>
            </p:cNvPr>
            <p:cNvSpPr txBox="1">
              <a:spLocks/>
            </p:cNvSpPr>
            <p:nvPr/>
          </p:nvSpPr>
          <p:spPr>
            <a:xfrm>
              <a:off x="0" y="1678383"/>
              <a:ext cx="9140082" cy="688186"/>
            </a:xfrm>
            <a:prstGeom prst="rect">
              <a:avLst/>
            </a:prstGeom>
            <a:solidFill>
              <a:schemeClr val="bg2"/>
            </a:solidFill>
            <a:ln>
              <a:noFill/>
            </a:ln>
          </p:spPr>
          <p:txBody>
            <a:bodyPr vert="horz" wrap="square" lIns="216000" tIns="108000" rIns="216000" bIns="108000" rtlCol="0" anchor="t" anchorCtr="0">
              <a:noAutofit/>
            </a:bodyPr>
            <a:lstStyle>
              <a:defPPr>
                <a:defRPr lang="ja-JP"/>
              </a:defPPr>
              <a:lvl1pPr marL="342900" indent="-342900">
                <a:spcBef>
                  <a:spcPts val="400"/>
                </a:spcBef>
                <a:spcAft>
                  <a:spcPts val="600"/>
                </a:spcAft>
                <a:buClr>
                  <a:srgbClr val="002060"/>
                </a:buClr>
                <a:buFont typeface="Wingdings" panose="05000000000000000000" pitchFamily="2" charset="2"/>
                <a:buChar char="l"/>
                <a:defRPr kumimoji="0" sz="1600">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6558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j-ea"/>
                  <a:ea typeface="+mj-ea"/>
                  <a:cs typeface="+mn-cs"/>
                </a:rPr>
                <a:t>「ダイバーシティ経営」：</a:t>
              </a:r>
              <a:r>
                <a:rPr kumimoji="1" lang="ja-JP" altLang="en-US" sz="1200" b="1" i="0" u="sng" strike="noStrike" kern="1200" cap="none" spc="0" normalizeH="0" baseline="0" noProof="0">
                  <a:ln>
                    <a:noFill/>
                  </a:ln>
                  <a:effectLst/>
                  <a:uLnTx/>
                  <a:uFillTx/>
                  <a:latin typeface="+mj-ea"/>
                  <a:ea typeface="+mj-ea"/>
                  <a:cs typeface="+mn-cs"/>
                </a:rPr>
                <a:t>多様な人材</a:t>
              </a:r>
              <a:r>
                <a:rPr kumimoji="1" lang="ja-JP" altLang="en-US" sz="1200" b="0" i="0" u="none" strike="noStrike" kern="1200" cap="none" spc="0" normalizeH="0" baseline="0" noProof="0">
                  <a:ln>
                    <a:noFill/>
                  </a:ln>
                  <a:effectLst/>
                  <a:uLnTx/>
                  <a:uFillTx/>
                  <a:latin typeface="+mj-ea"/>
                  <a:ea typeface="+mj-ea"/>
                  <a:cs typeface="+mn-cs"/>
                </a:rPr>
                <a:t>を活かし、その</a:t>
              </a:r>
              <a:r>
                <a:rPr kumimoji="1" lang="ja-JP" altLang="en-US" sz="1200" b="1" i="0" u="sng" strike="noStrike" kern="1200" cap="none" spc="0" normalizeH="0" baseline="0" noProof="0">
                  <a:ln>
                    <a:noFill/>
                  </a:ln>
                  <a:effectLst/>
                  <a:uLnTx/>
                  <a:uFillTx/>
                  <a:latin typeface="+mj-ea"/>
                  <a:ea typeface="+mj-ea"/>
                  <a:cs typeface="+mn-cs"/>
                </a:rPr>
                <a:t>能力</a:t>
              </a:r>
              <a:r>
                <a:rPr kumimoji="1" lang="ja-JP" altLang="en-US" sz="1200" b="0" i="0" u="none" strike="noStrike" kern="1200" cap="none" spc="0" normalizeH="0" baseline="0" noProof="0">
                  <a:ln>
                    <a:noFill/>
                  </a:ln>
                  <a:effectLst/>
                  <a:uLnTx/>
                  <a:uFillTx/>
                  <a:latin typeface="+mj-ea"/>
                  <a:ea typeface="+mj-ea"/>
                  <a:cs typeface="+mn-cs"/>
                </a:rPr>
                <a:t>が最大限発揮できる機会を提供することで、</a:t>
              </a:r>
              <a:br>
                <a:rPr kumimoji="1" lang="en-US" altLang="ja-JP" sz="1200" b="0" i="0" u="none" strike="noStrike" kern="1200" cap="none" spc="0" normalizeH="0" baseline="0" noProof="0">
                  <a:ln>
                    <a:noFill/>
                  </a:ln>
                  <a:effectLst/>
                  <a:uLnTx/>
                  <a:uFillTx/>
                  <a:latin typeface="+mj-ea"/>
                  <a:ea typeface="+mj-ea"/>
                  <a:cs typeface="+mn-cs"/>
                </a:rPr>
              </a:br>
              <a:r>
                <a:rPr kumimoji="1" lang="ja-JP" altLang="en-US" sz="1200" b="1" i="0" u="sng" strike="noStrike" kern="1200" cap="none" spc="0" normalizeH="0" baseline="0" noProof="0">
                  <a:ln>
                    <a:noFill/>
                  </a:ln>
                  <a:effectLst/>
                  <a:uLnTx/>
                  <a:uFillTx/>
                  <a:latin typeface="+mj-ea"/>
                  <a:ea typeface="+mj-ea"/>
                  <a:cs typeface="+mn-cs"/>
                </a:rPr>
                <a:t>イノベーションを生み出し、価値創造につなげている経営</a:t>
              </a:r>
              <a:endParaRPr kumimoji="0" lang="en-US" altLang="ja-JP" sz="1200" b="0" i="0" u="none" strike="noStrike" kern="1200" cap="none" spc="0" normalizeH="0" baseline="0" noProof="0">
                <a:ln>
                  <a:noFill/>
                </a:ln>
                <a:effectLst/>
                <a:uLnTx/>
                <a:uFillTx/>
                <a:latin typeface="+mj-ea"/>
                <a:ea typeface="+mj-ea"/>
              </a:endParaRPr>
            </a:p>
          </p:txBody>
        </p:sp>
        <p:sp>
          <p:nvSpPr>
            <p:cNvPr id="26" name="テキスト ボックス 25">
              <a:extLst>
                <a:ext uri="{FF2B5EF4-FFF2-40B4-BE49-F238E27FC236}">
                  <a16:creationId xmlns:a16="http://schemas.microsoft.com/office/drawing/2014/main" id="{A1D2A95A-42E8-1F42-4C34-CEE197846B65}"/>
                </a:ext>
              </a:extLst>
            </p:cNvPr>
            <p:cNvSpPr txBox="1"/>
            <p:nvPr/>
          </p:nvSpPr>
          <p:spPr bwMode="auto">
            <a:xfrm>
              <a:off x="-69017" y="2539975"/>
              <a:ext cx="8648521" cy="1569660"/>
            </a:xfrm>
            <a:prstGeom prst="rect">
              <a:avLst/>
            </a:prstGeom>
            <a:noFill/>
            <a:ln w="9525">
              <a:noFill/>
              <a:miter lim="800000"/>
              <a:headEnd/>
              <a:tailEnd/>
            </a:ln>
          </p:spPr>
          <p:txBody>
            <a:bodyPr wrap="none" rtlCol="0" anchor="ctr" anchorCtr="0">
              <a:spAutoFit/>
            </a:bodyPr>
            <a:lstStyle/>
            <a:p>
              <a:pPr algn="l"/>
              <a:r>
                <a:rPr lang="ja-JP" altLang="en-US" sz="1200" b="1">
                  <a:latin typeface="+mj-ea"/>
                  <a:ea typeface="+mj-ea"/>
                </a:rPr>
                <a:t>「多様な人材」：</a:t>
              </a:r>
              <a:endParaRPr lang="en-US" altLang="ja-JP" sz="1200" b="1">
                <a:latin typeface="+mj-ea"/>
                <a:ea typeface="+mj-ea"/>
              </a:endParaRPr>
            </a:p>
            <a:p>
              <a:r>
                <a:rPr kumimoji="1" lang="ja-JP" altLang="en-US" sz="1200" i="0" u="none" strike="noStrike" kern="1200" cap="none" spc="0" normalizeH="0" baseline="0" noProof="0">
                  <a:ln>
                    <a:noFill/>
                  </a:ln>
                  <a:effectLst/>
                  <a:uLnTx/>
                  <a:uFillTx/>
                  <a:latin typeface="+mj-ea"/>
                  <a:ea typeface="+mj-ea"/>
                  <a:cs typeface="+mn-cs"/>
                </a:rPr>
                <a:t>　　性別、年齢、人種や国籍、障がいの有無、性的指向、宗教・信条、価値観などの多様性だけでなく、</a:t>
              </a:r>
              <a:br>
                <a:rPr kumimoji="1" lang="en-US" altLang="ja-JP" sz="1200" i="0" u="none" strike="noStrike" kern="1200" cap="none" spc="0" normalizeH="0" baseline="0" noProof="0">
                  <a:ln>
                    <a:noFill/>
                  </a:ln>
                  <a:effectLst/>
                  <a:uLnTx/>
                  <a:uFillTx/>
                  <a:latin typeface="+mj-ea"/>
                  <a:ea typeface="+mj-ea"/>
                  <a:cs typeface="+mn-cs"/>
                </a:rPr>
              </a:br>
              <a:r>
                <a:rPr kumimoji="1" lang="ja-JP" altLang="en-US" sz="1200" i="0" u="none" strike="noStrike" kern="1200" cap="none" spc="0" normalizeH="0" baseline="0" noProof="0">
                  <a:ln>
                    <a:noFill/>
                  </a:ln>
                  <a:effectLst/>
                  <a:uLnTx/>
                  <a:uFillTx/>
                  <a:latin typeface="+mj-ea"/>
                  <a:ea typeface="+mj-ea"/>
                  <a:cs typeface="+mn-cs"/>
                </a:rPr>
                <a:t>　　</a:t>
              </a:r>
              <a:r>
                <a:rPr kumimoji="1" lang="ja-JP" altLang="en-US" sz="1200" i="0" u="sng" strike="noStrike" kern="1200" cap="none" spc="0" normalizeH="0" baseline="0" noProof="0">
                  <a:ln>
                    <a:noFill/>
                  </a:ln>
                  <a:effectLst/>
                  <a:uLnTx/>
                  <a:uFillTx/>
                  <a:latin typeface="+mj-ea"/>
                  <a:ea typeface="+mj-ea"/>
                  <a:cs typeface="+mn-cs"/>
                </a:rPr>
                <a:t>キャリアや経験、働き方などの多様性</a:t>
              </a:r>
              <a:r>
                <a:rPr kumimoji="1" lang="ja-JP" altLang="en-US" sz="1200" i="0" u="none" strike="noStrike" kern="1200" cap="none" spc="0" normalizeH="0" baseline="0" noProof="0">
                  <a:ln>
                    <a:noFill/>
                  </a:ln>
                  <a:effectLst/>
                  <a:uLnTx/>
                  <a:uFillTx/>
                  <a:latin typeface="+mj-ea"/>
                  <a:ea typeface="+mj-ea"/>
                  <a:cs typeface="+mn-cs"/>
                </a:rPr>
                <a:t>も含む。</a:t>
              </a:r>
              <a:endParaRPr lang="en-US" altLang="ja-JP" sz="1200">
                <a:latin typeface="+mj-ea"/>
                <a:ea typeface="+mj-ea"/>
              </a:endParaRPr>
            </a:p>
            <a:p>
              <a:pPr algn="l"/>
              <a:r>
                <a:rPr lang="ja-JP" altLang="en-US" sz="1200" b="1">
                  <a:latin typeface="+mj-ea"/>
                  <a:ea typeface="+mj-ea"/>
                </a:rPr>
                <a:t>「能力」：</a:t>
              </a:r>
              <a:endParaRPr lang="en-US" altLang="ja-JP" sz="1200" b="1">
                <a:latin typeface="+mj-ea"/>
                <a:ea typeface="+mj-ea"/>
              </a:endParaRPr>
            </a:p>
            <a:p>
              <a:r>
                <a:rPr kumimoji="1" lang="ja-JP" altLang="en-US" sz="1200" i="0" u="none" strike="noStrike" kern="1200" cap="none" spc="0" normalizeH="0" baseline="0" noProof="0">
                  <a:ln>
                    <a:noFill/>
                  </a:ln>
                  <a:effectLst/>
                  <a:uLnTx/>
                  <a:uFillTx/>
                  <a:latin typeface="+mj-ea"/>
                  <a:ea typeface="+mj-ea"/>
                  <a:cs typeface="+mn-cs"/>
                </a:rPr>
                <a:t>　　多様な人材それぞれの持つ</a:t>
              </a:r>
              <a:r>
                <a:rPr kumimoji="1" lang="ja-JP" altLang="en-US" sz="1200" i="0" u="sng" strike="noStrike" kern="1200" cap="none" spc="0" normalizeH="0" baseline="0" noProof="0">
                  <a:ln>
                    <a:noFill/>
                  </a:ln>
                  <a:effectLst/>
                  <a:uLnTx/>
                  <a:uFillTx/>
                  <a:latin typeface="+mj-ea"/>
                  <a:ea typeface="+mj-ea"/>
                  <a:cs typeface="+mn-cs"/>
                </a:rPr>
                <a:t>潜在的な能力や特性</a:t>
              </a:r>
              <a:r>
                <a:rPr kumimoji="1" lang="ja-JP" altLang="en-US" sz="1200" i="0" u="none" strike="noStrike" kern="1200" cap="none" spc="0" normalizeH="0" baseline="0" noProof="0">
                  <a:ln>
                    <a:noFill/>
                  </a:ln>
                  <a:effectLst/>
                  <a:uLnTx/>
                  <a:uFillTx/>
                  <a:latin typeface="+mj-ea"/>
                  <a:ea typeface="+mj-ea"/>
                  <a:cs typeface="+mn-cs"/>
                </a:rPr>
                <a:t>なども含む。</a:t>
              </a:r>
              <a:endParaRPr lang="en-US" altLang="ja-JP" sz="1200">
                <a:latin typeface="+mj-ea"/>
                <a:ea typeface="+mj-ea"/>
              </a:endParaRPr>
            </a:p>
            <a:p>
              <a:pPr algn="l"/>
              <a:r>
                <a:rPr lang="ja-JP" altLang="en-US" sz="1200" b="1">
                  <a:latin typeface="+mj-ea"/>
                  <a:ea typeface="+mj-ea"/>
                </a:rPr>
                <a:t>「</a:t>
              </a:r>
              <a:r>
                <a:rPr kumimoji="1" lang="ja-JP" altLang="en-US" sz="1200" b="1" i="0" u="none" strike="noStrike" kern="1200" cap="none" spc="0" normalizeH="0" baseline="0" noProof="0">
                  <a:ln>
                    <a:noFill/>
                  </a:ln>
                  <a:effectLst/>
                  <a:uLnTx/>
                  <a:uFillTx/>
                  <a:latin typeface="+mj-ea"/>
                  <a:ea typeface="+mj-ea"/>
                  <a:cs typeface="+mn-cs"/>
                </a:rPr>
                <a:t>イノベーションを生み出し、価値創造につなげている経営」</a:t>
              </a:r>
              <a:r>
                <a:rPr lang="ja-JP" altLang="en-US" sz="1200" b="1">
                  <a:latin typeface="+mj-ea"/>
                  <a:ea typeface="+mj-ea"/>
                </a:rPr>
                <a:t>：</a:t>
              </a:r>
              <a:endParaRPr lang="en-US" altLang="ja-JP" sz="1200" b="1">
                <a:latin typeface="+mj-ea"/>
                <a:ea typeface="+mj-ea"/>
              </a:endParaRPr>
            </a:p>
            <a:p>
              <a:pPr marL="517587" indent="-649378">
                <a:defRPr/>
              </a:pPr>
              <a:r>
                <a:rPr kumimoji="1" lang="ja-JP" altLang="en-US" sz="1200" i="0" u="none" strike="noStrike" kern="1200" cap="none" spc="0" normalizeH="0" baseline="0" noProof="0">
                  <a:ln>
                    <a:noFill/>
                  </a:ln>
                  <a:effectLst/>
                  <a:uLnTx/>
                  <a:uFillTx/>
                  <a:latin typeface="+mj-ea"/>
                  <a:ea typeface="+mj-ea"/>
                  <a:cs typeface="+mn-cs"/>
                </a:rPr>
                <a:t>　　組織内の個々の人材がその特性をいかし、いきいきと働くことの出来る環境を整えることによって、</a:t>
              </a:r>
              <a:endParaRPr lang="en-US" altLang="ja-JP" sz="1200">
                <a:latin typeface="+mj-ea"/>
                <a:ea typeface="+mj-ea"/>
              </a:endParaRPr>
            </a:p>
            <a:p>
              <a:pPr marL="517587" indent="-649378">
                <a:defRPr/>
              </a:pPr>
              <a:r>
                <a:rPr kumimoji="1" lang="ja-JP" altLang="en-US" sz="1200" i="0" strike="noStrike" kern="1200" cap="none" spc="0" normalizeH="0" baseline="0" noProof="0">
                  <a:ln>
                    <a:noFill/>
                  </a:ln>
                  <a:effectLst/>
                  <a:uLnTx/>
                  <a:uFillTx/>
                  <a:latin typeface="+mj-ea"/>
                  <a:ea typeface="+mj-ea"/>
                  <a:cs typeface="+mn-cs"/>
                </a:rPr>
                <a:t>　　</a:t>
              </a:r>
              <a:r>
                <a:rPr kumimoji="1" lang="ja-JP" altLang="en-US" sz="1200" i="0" u="sng" strike="noStrike" kern="1200" cap="none" spc="0" normalizeH="0" baseline="0" noProof="0">
                  <a:ln>
                    <a:noFill/>
                  </a:ln>
                  <a:effectLst/>
                  <a:uLnTx/>
                  <a:uFillTx/>
                  <a:latin typeface="+mj-ea"/>
                  <a:ea typeface="+mj-ea"/>
                  <a:cs typeface="+mn-cs"/>
                </a:rPr>
                <a:t>「自由な発想」</a:t>
              </a:r>
              <a:r>
                <a:rPr kumimoji="1" lang="ja-JP" altLang="en-US" sz="1200" i="0" u="none" strike="noStrike" kern="1200" cap="none" spc="0" normalizeH="0" baseline="0" noProof="0">
                  <a:ln>
                    <a:noFill/>
                  </a:ln>
                  <a:effectLst/>
                  <a:uLnTx/>
                  <a:uFillTx/>
                  <a:latin typeface="+mj-ea"/>
                  <a:ea typeface="+mj-ea"/>
                  <a:cs typeface="+mn-cs"/>
                </a:rPr>
                <a:t>が生まれ、</a:t>
              </a:r>
              <a:r>
                <a:rPr kumimoji="1" lang="ja-JP" altLang="en-US" sz="1200" i="0" u="sng" strike="noStrike" kern="1200" cap="none" spc="0" normalizeH="0" baseline="0" noProof="0">
                  <a:ln>
                    <a:noFill/>
                  </a:ln>
                  <a:effectLst/>
                  <a:uLnTx/>
                  <a:uFillTx/>
                  <a:latin typeface="+mj-ea"/>
                  <a:ea typeface="+mj-ea"/>
                  <a:cs typeface="+mn-cs"/>
                </a:rPr>
                <a:t>生産性を向上</a:t>
              </a:r>
              <a:r>
                <a:rPr kumimoji="1" lang="ja-JP" altLang="en-US" sz="1200" i="0" u="none" strike="noStrike" kern="1200" cap="none" spc="0" normalizeH="0" baseline="0" noProof="0">
                  <a:ln>
                    <a:noFill/>
                  </a:ln>
                  <a:effectLst/>
                  <a:uLnTx/>
                  <a:uFillTx/>
                  <a:latin typeface="+mj-ea"/>
                  <a:ea typeface="+mj-ea"/>
                  <a:cs typeface="+mn-cs"/>
                </a:rPr>
                <a:t>し、自社の</a:t>
              </a:r>
              <a:r>
                <a:rPr kumimoji="1" lang="ja-JP" altLang="en-US" sz="1200" i="0" u="sng" strike="noStrike" kern="1200" cap="none" spc="0" normalizeH="0" baseline="0" noProof="0">
                  <a:ln>
                    <a:noFill/>
                  </a:ln>
                  <a:effectLst/>
                  <a:uLnTx/>
                  <a:uFillTx/>
                  <a:latin typeface="+mj-ea"/>
                  <a:ea typeface="+mj-ea"/>
                  <a:cs typeface="+mn-cs"/>
                </a:rPr>
                <a:t>競争力強化</a:t>
              </a:r>
              <a:r>
                <a:rPr kumimoji="1" lang="ja-JP" altLang="en-US" sz="1200" i="0" u="none" strike="noStrike" kern="1200" cap="none" spc="0" normalizeH="0" baseline="0" noProof="0">
                  <a:ln>
                    <a:noFill/>
                  </a:ln>
                  <a:effectLst/>
                  <a:uLnTx/>
                  <a:uFillTx/>
                  <a:latin typeface="+mj-ea"/>
                  <a:ea typeface="+mj-ea"/>
                  <a:cs typeface="+mn-cs"/>
                </a:rPr>
                <a:t>につながる、といった一連の流れを生み出しうる経営。</a:t>
              </a:r>
            </a:p>
          </p:txBody>
        </p:sp>
        <p:sp>
          <p:nvSpPr>
            <p:cNvPr id="27" name="正方形/長方形 26">
              <a:extLst>
                <a:ext uri="{FF2B5EF4-FFF2-40B4-BE49-F238E27FC236}">
                  <a16:creationId xmlns:a16="http://schemas.microsoft.com/office/drawing/2014/main" id="{8154D809-8C05-EA21-9A32-44E94A9587B2}"/>
                </a:ext>
              </a:extLst>
            </p:cNvPr>
            <p:cNvSpPr/>
            <p:nvPr/>
          </p:nvSpPr>
          <p:spPr>
            <a:xfrm>
              <a:off x="1" y="4351673"/>
              <a:ext cx="9140082" cy="1290845"/>
            </a:xfrm>
            <a:prstGeom prst="rect">
              <a:avLst/>
            </a:prstGeom>
            <a:solidFill>
              <a:srgbClr val="9ECEBC"/>
            </a:solidFill>
          </p:spPr>
          <p:txBody>
            <a:bodyPr wrap="square" rtlCol="0" anchor="ctr" anchorCtr="0">
              <a:noAutofit/>
            </a:bodyPr>
            <a:lstStyle/>
            <a:p>
              <a:pPr algn="ctr"/>
              <a:endParaRPr lang="ja-JP" altLang="en-US" sz="1600"/>
            </a:p>
          </p:txBody>
        </p:sp>
        <p:sp>
          <p:nvSpPr>
            <p:cNvPr id="28" name="テキスト ボックス 27">
              <a:extLst>
                <a:ext uri="{FF2B5EF4-FFF2-40B4-BE49-F238E27FC236}">
                  <a16:creationId xmlns:a16="http://schemas.microsoft.com/office/drawing/2014/main" id="{5149553D-2DF2-C276-A440-52EBEEF47A3A}"/>
                </a:ext>
              </a:extLst>
            </p:cNvPr>
            <p:cNvSpPr txBox="1"/>
            <p:nvPr/>
          </p:nvSpPr>
          <p:spPr bwMode="auto">
            <a:xfrm>
              <a:off x="3404298" y="4378952"/>
              <a:ext cx="2159566" cy="307777"/>
            </a:xfrm>
            <a:prstGeom prst="rect">
              <a:avLst/>
            </a:prstGeom>
            <a:noFill/>
            <a:ln w="9525">
              <a:noFill/>
              <a:miter lim="800000"/>
              <a:headEnd/>
              <a:tailEnd/>
            </a:ln>
          </p:spPr>
          <p:txBody>
            <a:bodyPr wrap="none" rtlCol="0" anchor="ctr" anchorCtr="0">
              <a:spAutoFit/>
            </a:bodyPr>
            <a:lstStyle/>
            <a:p>
              <a:pPr algn="l"/>
              <a:r>
                <a:rPr kumimoji="1" lang="ja-JP" altLang="en-US" sz="1400" b="1" u="sng">
                  <a:latin typeface="+mj-ea"/>
                  <a:ea typeface="+mj-ea"/>
                </a:rPr>
                <a:t>差し迫る外部環境の変化</a:t>
              </a:r>
            </a:p>
          </p:txBody>
        </p:sp>
        <p:sp>
          <p:nvSpPr>
            <p:cNvPr id="29" name="四角形: 角を丸くする 28">
              <a:extLst>
                <a:ext uri="{FF2B5EF4-FFF2-40B4-BE49-F238E27FC236}">
                  <a16:creationId xmlns:a16="http://schemas.microsoft.com/office/drawing/2014/main" id="{A8388A33-FF6C-A7A3-F0D0-E42E5ABC98DE}"/>
                </a:ext>
              </a:extLst>
            </p:cNvPr>
            <p:cNvSpPr/>
            <p:nvPr/>
          </p:nvSpPr>
          <p:spPr>
            <a:xfrm>
              <a:off x="54506" y="4753978"/>
              <a:ext cx="2970308" cy="700981"/>
            </a:xfrm>
            <a:prstGeom prst="roundRect">
              <a:avLst>
                <a:gd name="adj" fmla="val 29349"/>
              </a:avLst>
            </a:prstGeom>
            <a:solidFill>
              <a:schemeClr val="bg2">
                <a:lumMod val="90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0" name="四角形: 角を丸くする 29">
              <a:extLst>
                <a:ext uri="{FF2B5EF4-FFF2-40B4-BE49-F238E27FC236}">
                  <a16:creationId xmlns:a16="http://schemas.microsoft.com/office/drawing/2014/main" id="{ABF4FC92-3FB4-C226-3AD1-4CC1E03FA649}"/>
                </a:ext>
              </a:extLst>
            </p:cNvPr>
            <p:cNvSpPr/>
            <p:nvPr/>
          </p:nvSpPr>
          <p:spPr>
            <a:xfrm>
              <a:off x="3084887" y="4760159"/>
              <a:ext cx="2970308" cy="700981"/>
            </a:xfrm>
            <a:prstGeom prst="roundRect">
              <a:avLst>
                <a:gd name="adj" fmla="val 29349"/>
              </a:avLst>
            </a:prstGeom>
            <a:solidFill>
              <a:schemeClr val="bg2">
                <a:lumMod val="90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1" name="四角形: 角を丸くする 30">
              <a:extLst>
                <a:ext uri="{FF2B5EF4-FFF2-40B4-BE49-F238E27FC236}">
                  <a16:creationId xmlns:a16="http://schemas.microsoft.com/office/drawing/2014/main" id="{D794018F-CF5F-8B34-C302-30A204AB9310}"/>
                </a:ext>
              </a:extLst>
            </p:cNvPr>
            <p:cNvSpPr/>
            <p:nvPr/>
          </p:nvSpPr>
          <p:spPr>
            <a:xfrm>
              <a:off x="6132105" y="4771768"/>
              <a:ext cx="2970308" cy="700981"/>
            </a:xfrm>
            <a:prstGeom prst="roundRect">
              <a:avLst>
                <a:gd name="adj" fmla="val 29349"/>
              </a:avLst>
            </a:prstGeom>
            <a:solidFill>
              <a:schemeClr val="bg2">
                <a:lumMod val="90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2" name="テキスト ボックス 31">
              <a:extLst>
                <a:ext uri="{FF2B5EF4-FFF2-40B4-BE49-F238E27FC236}">
                  <a16:creationId xmlns:a16="http://schemas.microsoft.com/office/drawing/2014/main" id="{B10F5CF0-80D0-EFF5-E428-57983DF2837B}"/>
                </a:ext>
              </a:extLst>
            </p:cNvPr>
            <p:cNvSpPr txBox="1"/>
            <p:nvPr/>
          </p:nvSpPr>
          <p:spPr bwMode="auto">
            <a:xfrm>
              <a:off x="397052" y="4843206"/>
              <a:ext cx="1980029" cy="307777"/>
            </a:xfrm>
            <a:prstGeom prst="rect">
              <a:avLst/>
            </a:prstGeom>
            <a:noFill/>
            <a:ln w="9525">
              <a:noFill/>
              <a:miter lim="800000"/>
              <a:headEnd/>
              <a:tailEnd/>
            </a:ln>
          </p:spPr>
          <p:txBody>
            <a:bodyPr wrap="none" rtlCol="0" anchor="ctr" anchorCtr="0">
              <a:spAutoFit/>
            </a:bodyPr>
            <a:lstStyle/>
            <a:p>
              <a:pPr algn="l"/>
              <a:r>
                <a:rPr kumimoji="1" lang="ja-JP" altLang="en-US" sz="1400" b="1">
                  <a:latin typeface="+mj-ea"/>
                  <a:ea typeface="+mj-ea"/>
                </a:rPr>
                <a:t>グローバルな競争変化</a:t>
              </a:r>
            </a:p>
          </p:txBody>
        </p:sp>
        <p:sp>
          <p:nvSpPr>
            <p:cNvPr id="33" name="テキスト ボックス 32">
              <a:extLst>
                <a:ext uri="{FF2B5EF4-FFF2-40B4-BE49-F238E27FC236}">
                  <a16:creationId xmlns:a16="http://schemas.microsoft.com/office/drawing/2014/main" id="{F23BAD95-645B-5F6E-07F9-445D593D01EB}"/>
                </a:ext>
              </a:extLst>
            </p:cNvPr>
            <p:cNvSpPr txBox="1"/>
            <p:nvPr/>
          </p:nvSpPr>
          <p:spPr bwMode="auto">
            <a:xfrm>
              <a:off x="3478825" y="4843206"/>
              <a:ext cx="1980029" cy="307777"/>
            </a:xfrm>
            <a:prstGeom prst="rect">
              <a:avLst/>
            </a:prstGeom>
            <a:noFill/>
            <a:ln w="9525">
              <a:noFill/>
              <a:miter lim="800000"/>
              <a:headEnd/>
              <a:tailEnd/>
            </a:ln>
          </p:spPr>
          <p:txBody>
            <a:bodyPr wrap="none" rtlCol="0" anchor="ctr" anchorCtr="0">
              <a:spAutoFit/>
            </a:bodyPr>
            <a:lstStyle/>
            <a:p>
              <a:pPr algn="l"/>
              <a:r>
                <a:rPr kumimoji="1" lang="ja-JP" altLang="en-US" sz="1400" b="1">
                  <a:latin typeface="+mj-ea"/>
                  <a:ea typeface="+mj-ea"/>
                </a:rPr>
                <a:t>産業構造変化の加速化</a:t>
              </a:r>
            </a:p>
          </p:txBody>
        </p:sp>
        <p:sp>
          <p:nvSpPr>
            <p:cNvPr id="34" name="テキスト ボックス 33">
              <a:extLst>
                <a:ext uri="{FF2B5EF4-FFF2-40B4-BE49-F238E27FC236}">
                  <a16:creationId xmlns:a16="http://schemas.microsoft.com/office/drawing/2014/main" id="{BC82ED4C-920F-F568-7922-38BEB9524B98}"/>
                </a:ext>
              </a:extLst>
            </p:cNvPr>
            <p:cNvSpPr txBox="1"/>
            <p:nvPr/>
          </p:nvSpPr>
          <p:spPr bwMode="auto">
            <a:xfrm>
              <a:off x="7011965" y="4819107"/>
              <a:ext cx="1082348" cy="307777"/>
            </a:xfrm>
            <a:prstGeom prst="rect">
              <a:avLst/>
            </a:prstGeom>
            <a:noFill/>
            <a:ln w="9525">
              <a:noFill/>
              <a:miter lim="800000"/>
              <a:headEnd/>
              <a:tailEnd/>
            </a:ln>
          </p:spPr>
          <p:txBody>
            <a:bodyPr wrap="none" rtlCol="0" anchor="ctr" anchorCtr="0">
              <a:spAutoFit/>
            </a:bodyPr>
            <a:lstStyle/>
            <a:p>
              <a:pPr algn="l"/>
              <a:r>
                <a:rPr lang="ja-JP" altLang="en-US" sz="1400" b="1">
                  <a:latin typeface="+mj-ea"/>
                  <a:ea typeface="+mj-ea"/>
                </a:rPr>
                <a:t>少子高齢化</a:t>
              </a:r>
              <a:endParaRPr kumimoji="1" lang="ja-JP" altLang="en-US" sz="1400" b="1">
                <a:latin typeface="+mj-ea"/>
                <a:ea typeface="+mj-ea"/>
              </a:endParaRPr>
            </a:p>
          </p:txBody>
        </p:sp>
        <p:sp>
          <p:nvSpPr>
            <p:cNvPr id="35" name="正方形/長方形 34">
              <a:extLst>
                <a:ext uri="{FF2B5EF4-FFF2-40B4-BE49-F238E27FC236}">
                  <a16:creationId xmlns:a16="http://schemas.microsoft.com/office/drawing/2014/main" id="{511A2A8D-0165-FF95-725E-4B353AD38098}"/>
                </a:ext>
              </a:extLst>
            </p:cNvPr>
            <p:cNvSpPr/>
            <p:nvPr/>
          </p:nvSpPr>
          <p:spPr>
            <a:xfrm>
              <a:off x="0" y="6005273"/>
              <a:ext cx="9140082" cy="592485"/>
            </a:xfrm>
            <a:prstGeom prst="rect">
              <a:avLst/>
            </a:prstGeom>
            <a:solidFill>
              <a:srgbClr val="E0896E"/>
            </a:solidFill>
          </p:spPr>
          <p:txBody>
            <a:bodyPr wrap="square" rtlCol="0" anchor="ctr" anchorCtr="0">
              <a:noAutofit/>
            </a:bodyPr>
            <a:lstStyle/>
            <a:p>
              <a:pPr algn="ctr"/>
              <a:r>
                <a:rPr lang="ja-JP" altLang="en-US" sz="1600" b="1" u="sng">
                  <a:solidFill>
                    <a:schemeClr val="bg1"/>
                  </a:solidFill>
                  <a:effectLst>
                    <a:outerShdw blurRad="38100" dist="38100" dir="2700000" algn="tl">
                      <a:srgbClr val="000000">
                        <a:alpha val="43137"/>
                      </a:srgbClr>
                    </a:outerShdw>
                  </a:effectLst>
                  <a:latin typeface="+mj-ea"/>
                  <a:ea typeface="+mj-ea"/>
                </a:rPr>
                <a:t>企業の競争力強化に向けた経営改革としてのダイバーシティ経営推進</a:t>
              </a:r>
            </a:p>
          </p:txBody>
        </p:sp>
        <p:sp>
          <p:nvSpPr>
            <p:cNvPr id="36" name="矢印: 下 35">
              <a:extLst>
                <a:ext uri="{FF2B5EF4-FFF2-40B4-BE49-F238E27FC236}">
                  <a16:creationId xmlns:a16="http://schemas.microsoft.com/office/drawing/2014/main" id="{971E5E2F-366B-D8AC-90F0-197B00A0CAB9}"/>
                </a:ext>
              </a:extLst>
            </p:cNvPr>
            <p:cNvSpPr/>
            <p:nvPr/>
          </p:nvSpPr>
          <p:spPr>
            <a:xfrm>
              <a:off x="2808884" y="5642518"/>
              <a:ext cx="3495637" cy="362755"/>
            </a:xfrm>
            <a:prstGeom prst="downArrow">
              <a:avLst/>
            </a:prstGeom>
            <a:solidFill>
              <a:schemeClr val="tx1">
                <a:lumMod val="75000"/>
                <a:lumOff val="25000"/>
              </a:schemeClr>
            </a:solidFill>
          </p:spPr>
          <p:txBody>
            <a:bodyPr wrap="square" rtlCol="0" anchor="ctr" anchorCtr="0">
              <a:noAutofit/>
            </a:bodyPr>
            <a:lstStyle/>
            <a:p>
              <a:pPr algn="ctr"/>
              <a:endParaRPr kumimoji="1" lang="ja-JP" altLang="en-US" sz="1200" b="1">
                <a:solidFill>
                  <a:schemeClr val="bg1"/>
                </a:solidFill>
                <a:latin typeface="+mj-ea"/>
                <a:ea typeface="+mj-ea"/>
              </a:endParaRPr>
            </a:p>
          </p:txBody>
        </p:sp>
        <p:sp>
          <p:nvSpPr>
            <p:cNvPr id="37" name="テキスト ボックス 36">
              <a:extLst>
                <a:ext uri="{FF2B5EF4-FFF2-40B4-BE49-F238E27FC236}">
                  <a16:creationId xmlns:a16="http://schemas.microsoft.com/office/drawing/2014/main" id="{58DFCAA5-9D06-D70F-A7BD-0C5D0C388BC3}"/>
                </a:ext>
              </a:extLst>
            </p:cNvPr>
            <p:cNvSpPr txBox="1"/>
            <p:nvPr/>
          </p:nvSpPr>
          <p:spPr bwMode="auto">
            <a:xfrm>
              <a:off x="250245" y="5148567"/>
              <a:ext cx="2364750" cy="246221"/>
            </a:xfrm>
            <a:prstGeom prst="rect">
              <a:avLst/>
            </a:prstGeom>
            <a:noFill/>
            <a:ln w="9525">
              <a:noFill/>
              <a:miter lim="800000"/>
              <a:headEnd/>
              <a:tailEnd/>
            </a:ln>
          </p:spPr>
          <p:txBody>
            <a:bodyPr wrap="none" rtlCol="0" anchor="ctr" anchorCtr="0">
              <a:spAutoFit/>
            </a:bodyPr>
            <a:lstStyle/>
            <a:p>
              <a:pPr algn="l"/>
              <a:r>
                <a:rPr kumimoji="1" lang="ja-JP" altLang="en-US" sz="1000">
                  <a:latin typeface="+mj-ea"/>
                  <a:ea typeface="+mj-ea"/>
                </a:rPr>
                <a:t>グローバル人材の確保・活用は不可欠</a:t>
              </a:r>
            </a:p>
          </p:txBody>
        </p:sp>
        <p:sp>
          <p:nvSpPr>
            <p:cNvPr id="38" name="テキスト ボックス 37">
              <a:extLst>
                <a:ext uri="{FF2B5EF4-FFF2-40B4-BE49-F238E27FC236}">
                  <a16:creationId xmlns:a16="http://schemas.microsoft.com/office/drawing/2014/main" id="{28AA347A-DE10-26CA-339D-32378324693D}"/>
                </a:ext>
              </a:extLst>
            </p:cNvPr>
            <p:cNvSpPr txBox="1"/>
            <p:nvPr/>
          </p:nvSpPr>
          <p:spPr bwMode="auto">
            <a:xfrm>
              <a:off x="3101724" y="5142457"/>
              <a:ext cx="2877711" cy="246221"/>
            </a:xfrm>
            <a:prstGeom prst="rect">
              <a:avLst/>
            </a:prstGeom>
            <a:noFill/>
            <a:ln w="9525">
              <a:noFill/>
              <a:miter lim="800000"/>
              <a:headEnd/>
              <a:tailEnd/>
            </a:ln>
          </p:spPr>
          <p:txBody>
            <a:bodyPr wrap="none" rtlCol="0" anchor="ctr" anchorCtr="0">
              <a:spAutoFit/>
            </a:bodyPr>
            <a:lstStyle/>
            <a:p>
              <a:r>
                <a:rPr kumimoji="1" lang="ja-JP" altLang="en-US" sz="1000">
                  <a:latin typeface="+mj-ea"/>
                  <a:ea typeface="+mj-ea"/>
                </a:rPr>
                <a:t>リスクへの対応・イノベーションの創出が課題</a:t>
              </a:r>
            </a:p>
          </p:txBody>
        </p:sp>
        <p:sp>
          <p:nvSpPr>
            <p:cNvPr id="39" name="テキスト ボックス 38">
              <a:extLst>
                <a:ext uri="{FF2B5EF4-FFF2-40B4-BE49-F238E27FC236}">
                  <a16:creationId xmlns:a16="http://schemas.microsoft.com/office/drawing/2014/main" id="{7A2D632C-A330-C114-93CC-CAD2D54136F1}"/>
                </a:ext>
              </a:extLst>
            </p:cNvPr>
            <p:cNvSpPr txBox="1"/>
            <p:nvPr/>
          </p:nvSpPr>
          <p:spPr bwMode="auto">
            <a:xfrm>
              <a:off x="6573463" y="5133739"/>
              <a:ext cx="1851789" cy="246221"/>
            </a:xfrm>
            <a:prstGeom prst="rect">
              <a:avLst/>
            </a:prstGeom>
            <a:noFill/>
            <a:ln w="9525">
              <a:noFill/>
              <a:miter lim="800000"/>
              <a:headEnd/>
              <a:tailEnd/>
            </a:ln>
          </p:spPr>
          <p:txBody>
            <a:bodyPr wrap="none" rtlCol="0" anchor="ctr" anchorCtr="0">
              <a:spAutoFit/>
            </a:bodyPr>
            <a:lstStyle/>
            <a:p>
              <a:r>
                <a:rPr lang="ja-JP" altLang="en-US" sz="1000">
                  <a:latin typeface="+mj-ea"/>
                  <a:ea typeface="+mj-ea"/>
                </a:rPr>
                <a:t>人材の母集団を拡大する必要</a:t>
              </a:r>
              <a:endParaRPr kumimoji="1" lang="ja-JP" altLang="en-US" sz="1000">
                <a:latin typeface="+mj-ea"/>
                <a:ea typeface="+mj-ea"/>
              </a:endParaRPr>
            </a:p>
          </p:txBody>
        </p:sp>
        <p:sp>
          <p:nvSpPr>
            <p:cNvPr id="40" name="四角形: 角を丸くする 39">
              <a:extLst>
                <a:ext uri="{FF2B5EF4-FFF2-40B4-BE49-F238E27FC236}">
                  <a16:creationId xmlns:a16="http://schemas.microsoft.com/office/drawing/2014/main" id="{DDBC7D86-5E94-043C-D93C-411937783AC5}"/>
                </a:ext>
              </a:extLst>
            </p:cNvPr>
            <p:cNvSpPr/>
            <p:nvPr/>
          </p:nvSpPr>
          <p:spPr>
            <a:xfrm>
              <a:off x="2179893" y="6703064"/>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性別</a:t>
              </a:r>
            </a:p>
          </p:txBody>
        </p:sp>
        <p:sp>
          <p:nvSpPr>
            <p:cNvPr id="41" name="四角形: 角を丸くする 40">
              <a:extLst>
                <a:ext uri="{FF2B5EF4-FFF2-40B4-BE49-F238E27FC236}">
                  <a16:creationId xmlns:a16="http://schemas.microsoft.com/office/drawing/2014/main" id="{507A9DC2-81C7-B54D-4AA7-CB142D1A9191}"/>
                </a:ext>
              </a:extLst>
            </p:cNvPr>
            <p:cNvSpPr/>
            <p:nvPr/>
          </p:nvSpPr>
          <p:spPr>
            <a:xfrm>
              <a:off x="3845310" y="6695552"/>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国籍</a:t>
              </a:r>
            </a:p>
          </p:txBody>
        </p:sp>
        <p:sp>
          <p:nvSpPr>
            <p:cNvPr id="42" name="四角形: 角を丸くする 41">
              <a:extLst>
                <a:ext uri="{FF2B5EF4-FFF2-40B4-BE49-F238E27FC236}">
                  <a16:creationId xmlns:a16="http://schemas.microsoft.com/office/drawing/2014/main" id="{A9D2D7AD-D646-681D-2484-23E1F201FAF2}"/>
                </a:ext>
              </a:extLst>
            </p:cNvPr>
            <p:cNvSpPr/>
            <p:nvPr/>
          </p:nvSpPr>
          <p:spPr>
            <a:xfrm>
              <a:off x="5552751" y="6709609"/>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世代</a:t>
              </a:r>
            </a:p>
          </p:txBody>
        </p:sp>
        <p:sp>
          <p:nvSpPr>
            <p:cNvPr id="43" name="四角形: 角を丸くする 42">
              <a:extLst>
                <a:ext uri="{FF2B5EF4-FFF2-40B4-BE49-F238E27FC236}">
                  <a16:creationId xmlns:a16="http://schemas.microsoft.com/office/drawing/2014/main" id="{EC73A70A-9FAA-FD40-7FE6-96897B86333D}"/>
                </a:ext>
              </a:extLst>
            </p:cNvPr>
            <p:cNvSpPr/>
            <p:nvPr/>
          </p:nvSpPr>
          <p:spPr>
            <a:xfrm>
              <a:off x="2936554" y="7208873"/>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スキル</a:t>
              </a:r>
            </a:p>
          </p:txBody>
        </p:sp>
        <p:sp>
          <p:nvSpPr>
            <p:cNvPr id="44" name="四角形: 角を丸くする 43">
              <a:extLst>
                <a:ext uri="{FF2B5EF4-FFF2-40B4-BE49-F238E27FC236}">
                  <a16:creationId xmlns:a16="http://schemas.microsoft.com/office/drawing/2014/main" id="{83B0A64D-09C9-CC62-1498-F62DE2A111D4}"/>
                </a:ext>
              </a:extLst>
            </p:cNvPr>
            <p:cNvSpPr/>
            <p:nvPr/>
          </p:nvSpPr>
          <p:spPr>
            <a:xfrm>
              <a:off x="4963565" y="7189707"/>
              <a:ext cx="1503539" cy="336672"/>
            </a:xfrm>
            <a:prstGeom prst="roundRect">
              <a:avLst>
                <a:gd name="adj" fmla="val 29349"/>
              </a:avLst>
            </a:prstGeom>
            <a:solidFill>
              <a:schemeClr val="bg2">
                <a:lumMod val="90000"/>
              </a:schemeClr>
            </a:solidFill>
          </p:spPr>
          <p:txBody>
            <a:bodyPr wrap="square" rtlCol="0" anchor="ctr" anchorCtr="0">
              <a:noAutofit/>
            </a:bodyPr>
            <a:lstStyle/>
            <a:p>
              <a:pPr algn="ctr"/>
              <a:r>
                <a:rPr kumimoji="1" lang="ja-JP" altLang="en-US" sz="1200">
                  <a:solidFill>
                    <a:schemeClr val="tx1">
                      <a:lumMod val="75000"/>
                      <a:lumOff val="25000"/>
                    </a:schemeClr>
                  </a:solidFill>
                  <a:latin typeface="+mj-ea"/>
                  <a:ea typeface="+mj-ea"/>
                </a:rPr>
                <a:t>キャリア</a:t>
              </a:r>
            </a:p>
          </p:txBody>
        </p:sp>
      </p:grpSp>
      <p:sp>
        <p:nvSpPr>
          <p:cNvPr id="3" name="スライド番号プレースホルダー 2">
            <a:extLst>
              <a:ext uri="{FF2B5EF4-FFF2-40B4-BE49-F238E27FC236}">
                <a16:creationId xmlns:a16="http://schemas.microsoft.com/office/drawing/2014/main" id="{6CDB1A15-B625-6D07-7861-8FD471706DE9}"/>
              </a:ext>
            </a:extLst>
          </p:cNvPr>
          <p:cNvSpPr>
            <a:spLocks noGrp="1"/>
          </p:cNvSpPr>
          <p:nvPr>
            <p:ph type="sldNum" sz="quarter" idx="12"/>
          </p:nvPr>
        </p:nvSpPr>
        <p:spPr/>
        <p:txBody>
          <a:bodyPr/>
          <a:lstStyle/>
          <a:p>
            <a:fld id="{02E45039-E5C2-423C-A0A7-3C781C43C11A}" type="slidenum">
              <a:rPr kumimoji="1" lang="ja-JP" altLang="en-US" smtClean="0"/>
              <a:t>4</a:t>
            </a:fld>
            <a:endParaRPr kumimoji="1" lang="ja-JP" altLang="en-US"/>
          </a:p>
        </p:txBody>
      </p:sp>
    </p:spTree>
    <p:extLst>
      <p:ext uri="{BB962C8B-B14F-4D97-AF65-F5344CB8AC3E}">
        <p14:creationId xmlns:p14="http://schemas.microsoft.com/office/powerpoint/2010/main" val="1109193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39457"/>
            <a:ext cx="7886700" cy="994172"/>
          </a:xfrm>
        </p:spPr>
        <p:txBody>
          <a:bodyPr>
            <a:normAutofit/>
          </a:bodyPr>
          <a:lstStyle/>
          <a:p>
            <a:r>
              <a:rPr lang="en-US" altLang="ja-JP" sz="2800" dirty="0"/>
              <a:t>【</a:t>
            </a:r>
            <a:r>
              <a:rPr lang="ja-JP" altLang="en-US" sz="2800" dirty="0"/>
              <a:t>参考</a:t>
            </a:r>
            <a:r>
              <a:rPr lang="en-US" altLang="ja-JP" sz="2800" dirty="0"/>
              <a:t>】</a:t>
            </a:r>
            <a:r>
              <a:rPr lang="ja-JP" altLang="en-US" sz="2800" dirty="0"/>
              <a:t>関連用語集</a:t>
            </a:r>
          </a:p>
        </p:txBody>
      </p:sp>
      <p:graphicFrame>
        <p:nvGraphicFramePr>
          <p:cNvPr id="5" name="表 4">
            <a:extLst>
              <a:ext uri="{FF2B5EF4-FFF2-40B4-BE49-F238E27FC236}">
                <a16:creationId xmlns:a16="http://schemas.microsoft.com/office/drawing/2014/main" id="{3D9BAB56-6FDC-5E3E-18E6-ADA9BEEA045D}"/>
              </a:ext>
            </a:extLst>
          </p:cNvPr>
          <p:cNvGraphicFramePr>
            <a:graphicFrameLocks noGrp="1"/>
          </p:cNvGraphicFramePr>
          <p:nvPr>
            <p:extLst>
              <p:ext uri="{D42A27DB-BD31-4B8C-83A1-F6EECF244321}">
                <p14:modId xmlns:p14="http://schemas.microsoft.com/office/powerpoint/2010/main" val="1460882247"/>
              </p:ext>
            </p:extLst>
          </p:nvPr>
        </p:nvGraphicFramePr>
        <p:xfrm>
          <a:off x="468313" y="1441937"/>
          <a:ext cx="8308294" cy="4705770"/>
        </p:xfrm>
        <a:graphic>
          <a:graphicData uri="http://schemas.openxmlformats.org/drawingml/2006/table">
            <a:tbl>
              <a:tblPr firstRow="1" bandRow="1">
                <a:tableStyleId>{72833802-FEF1-4C79-8D5D-14CF1EAF98D9}</a:tableStyleId>
              </a:tblPr>
              <a:tblGrid>
                <a:gridCol w="3201483">
                  <a:extLst>
                    <a:ext uri="{9D8B030D-6E8A-4147-A177-3AD203B41FA5}">
                      <a16:colId xmlns:a16="http://schemas.microsoft.com/office/drawing/2014/main" val="2545224107"/>
                    </a:ext>
                  </a:extLst>
                </a:gridCol>
                <a:gridCol w="5106811">
                  <a:extLst>
                    <a:ext uri="{9D8B030D-6E8A-4147-A177-3AD203B41FA5}">
                      <a16:colId xmlns:a16="http://schemas.microsoft.com/office/drawing/2014/main" val="2769534607"/>
                    </a:ext>
                  </a:extLst>
                </a:gridCol>
              </a:tblGrid>
              <a:tr h="531446">
                <a:tc>
                  <a:txBody>
                    <a:bodyPr/>
                    <a:lstStyle/>
                    <a:p>
                      <a:pPr algn="ctr"/>
                      <a:r>
                        <a:rPr kumimoji="1" lang="ja-JP" altLang="en-US" dirty="0"/>
                        <a:t>用語</a:t>
                      </a:r>
                      <a:endParaRPr kumimoji="1" lang="ja-JP" altLang="en-US" dirty="0">
                        <a:latin typeface="+mn-ea"/>
                        <a:ea typeface="+mn-ea"/>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a:t>本ワークショップにおける定義</a:t>
                      </a:r>
                      <a:endParaRPr kumimoji="1" lang="ja-JP" altLang="en-US"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43272821"/>
                  </a:ext>
                </a:extLst>
              </a:tr>
              <a:tr h="531446">
                <a:tc>
                  <a:txBody>
                    <a:bodyPr/>
                    <a:lstStyle/>
                    <a:p>
                      <a:pPr algn="ctr" fontAlgn="ctr"/>
                      <a:r>
                        <a:rPr lang="ja-JP" altLang="en-US" sz="1100" b="0" u="none" strike="noStrike" dirty="0">
                          <a:solidFill>
                            <a:srgbClr val="000000"/>
                          </a:solidFill>
                          <a:effectLst/>
                        </a:rPr>
                        <a:t>ダイバーシティ経営</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dirty="0">
                          <a:solidFill>
                            <a:srgbClr val="000000"/>
                          </a:solidFill>
                          <a:effectLst/>
                        </a:rPr>
                        <a:t>多様な人材を活かし、その能力が最大限発揮できる機会を提供することで、イノベーションを生み出し、価値創造につなげている経営。</a:t>
                      </a:r>
                      <a:endParaRPr lang="ja-JP" altLang="en-US" sz="1100" b="0" i="0" u="none" strike="noStrike" dirty="0">
                        <a:solidFill>
                          <a:srgbClr val="000000"/>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202641453"/>
                  </a:ext>
                </a:extLst>
              </a:tr>
              <a:tr h="531446">
                <a:tc>
                  <a:txBody>
                    <a:bodyPr/>
                    <a:lstStyle/>
                    <a:p>
                      <a:pPr algn="ctr" fontAlgn="ctr"/>
                      <a:r>
                        <a:rPr lang="ja-JP" altLang="en-US" sz="1100" b="0" i="0" u="none" strike="noStrike">
                          <a:solidFill>
                            <a:srgbClr val="000000"/>
                          </a:solidFill>
                          <a:effectLst/>
                          <a:latin typeface="+mn-ea"/>
                          <a:ea typeface="+mn-ea"/>
                        </a:rPr>
                        <a:t>ダイバーシティ</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性別、年齢、人種等の属性、価値観、キャリア、働き方の意向に関係なく、経営戦略の実現に必要な多様な人材によって組織が構成されていること。</a:t>
                      </a: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259602305"/>
                  </a:ext>
                </a:extLst>
              </a:tr>
              <a:tr h="531446">
                <a:tc>
                  <a:txBody>
                    <a:bodyPr/>
                    <a:lstStyle/>
                    <a:p>
                      <a:pPr algn="ctr" fontAlgn="ctr"/>
                      <a:r>
                        <a:rPr lang="ja-JP" altLang="en-US" sz="1100" b="0" u="none" strike="noStrike" dirty="0">
                          <a:solidFill>
                            <a:srgbClr val="000000"/>
                          </a:solidFill>
                          <a:effectLst/>
                        </a:rPr>
                        <a:t>エクイティ</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a:solidFill>
                            <a:schemeClr val="tx1"/>
                          </a:solidFill>
                        </a:rPr>
                        <a:t>一人一人が違うスタートラインに立っているという前提のもと、多様な人材が能力を十分発揮できるよう、制度や業務プロセス等において阻害される要因があればそれを是正し、適切な機会を提供し、支援すること。</a:t>
                      </a:r>
                      <a:endParaRPr kumimoji="1" lang="ja-JP" altLang="en-US" sz="1100" b="0" dirty="0">
                        <a:solidFill>
                          <a:schemeClr val="tx1"/>
                        </a:solidFill>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136120343"/>
                  </a:ext>
                </a:extLst>
              </a:tr>
              <a:tr h="531446">
                <a:tc>
                  <a:txBody>
                    <a:bodyPr/>
                    <a:lstStyle/>
                    <a:p>
                      <a:pPr algn="ctr" fontAlgn="ctr"/>
                      <a:r>
                        <a:rPr lang="ja-JP" altLang="en-US" sz="1100" b="0" u="none" strike="noStrike" dirty="0">
                          <a:solidFill>
                            <a:srgbClr val="000000"/>
                          </a:solidFill>
                          <a:effectLst/>
                        </a:rPr>
                        <a:t>インクルージョン</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ja-JP" sz="1100" kern="100" dirty="0">
                          <a:solidFill>
                            <a:schemeClr val="tx1"/>
                          </a:solidFill>
                          <a:effectLst/>
                          <a:latin typeface="+mn-ea"/>
                          <a:cs typeface="Times New Roman" panose="02020603050405020304" pitchFamily="18" charset="0"/>
                        </a:rPr>
                        <a:t>一人ひとりが「職場で尊重されたメンバーとして扱われている」と感じ、</a:t>
                      </a:r>
                      <a:r>
                        <a:rPr lang="ja-JP" altLang="en-US" sz="1100" kern="100" dirty="0">
                          <a:solidFill>
                            <a:schemeClr val="tx1"/>
                          </a:solidFill>
                          <a:effectLst/>
                          <a:latin typeface="+mn-ea"/>
                          <a:cs typeface="Times New Roman" panose="02020603050405020304" pitchFamily="18" charset="0"/>
                        </a:rPr>
                        <a:t>その能力を十分に発揮して</a:t>
                      </a:r>
                      <a:r>
                        <a:rPr lang="ja-JP" altLang="ja-JP" sz="1100" kern="100" dirty="0">
                          <a:solidFill>
                            <a:schemeClr val="tx1"/>
                          </a:solidFill>
                          <a:effectLst/>
                          <a:latin typeface="+mn-ea"/>
                          <a:cs typeface="Times New Roman" panose="02020603050405020304" pitchFamily="18" charset="0"/>
                        </a:rPr>
                        <a:t>組織に貢献できている</a:t>
                      </a:r>
                      <a:r>
                        <a:rPr lang="ja-JP" altLang="en-US" sz="1100" kern="100" dirty="0">
                          <a:solidFill>
                            <a:schemeClr val="tx1"/>
                          </a:solidFill>
                          <a:effectLst/>
                          <a:latin typeface="+mn-ea"/>
                          <a:cs typeface="Times New Roman" panose="02020603050405020304" pitchFamily="18" charset="0"/>
                        </a:rPr>
                        <a:t>と実感している</a:t>
                      </a:r>
                      <a:r>
                        <a:rPr lang="ja-JP" altLang="ja-JP" sz="1100" kern="100" dirty="0">
                          <a:solidFill>
                            <a:schemeClr val="tx1"/>
                          </a:solidFill>
                          <a:effectLst/>
                          <a:latin typeface="+mn-ea"/>
                          <a:cs typeface="Times New Roman" panose="02020603050405020304" pitchFamily="18" charset="0"/>
                        </a:rPr>
                        <a:t>状態</a:t>
                      </a:r>
                      <a:r>
                        <a:rPr lang="ja-JP" altLang="en-US" sz="1100" kern="100" dirty="0">
                          <a:solidFill>
                            <a:schemeClr val="tx1"/>
                          </a:solidFill>
                          <a:effectLst/>
                          <a:latin typeface="+mn-ea"/>
                          <a:cs typeface="Times New Roman" panose="02020603050405020304" pitchFamily="18" charset="0"/>
                        </a:rPr>
                        <a:t>。</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949848456"/>
                  </a:ext>
                </a:extLst>
              </a:tr>
              <a:tr h="531446">
                <a:tc>
                  <a:txBody>
                    <a:bodyPr/>
                    <a:lstStyle/>
                    <a:p>
                      <a:pPr algn="ctr" fontAlgn="ctr"/>
                      <a:r>
                        <a:rPr lang="en-US" sz="1100" b="0" u="none" strike="noStrike" dirty="0">
                          <a:solidFill>
                            <a:srgbClr val="000000"/>
                          </a:solidFill>
                          <a:effectLst/>
                        </a:rPr>
                        <a:t>DEI</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i="0" u="none" strike="noStrike" dirty="0">
                          <a:solidFill>
                            <a:schemeClr val="tx1"/>
                          </a:solidFill>
                          <a:effectLst/>
                          <a:latin typeface="+mn-ea"/>
                          <a:ea typeface="+mn-ea"/>
                        </a:rPr>
                        <a:t>ダイバーシティ</a:t>
                      </a:r>
                      <a:r>
                        <a:rPr lang="en-US" altLang="ja-JP" sz="1100" b="0" i="0" u="none" strike="noStrike" dirty="0">
                          <a:solidFill>
                            <a:schemeClr val="tx1"/>
                          </a:solidFill>
                          <a:effectLst/>
                          <a:latin typeface="+mn-ea"/>
                          <a:ea typeface="+mn-ea"/>
                        </a:rPr>
                        <a:t>(Diversity)</a:t>
                      </a:r>
                      <a:r>
                        <a:rPr lang="ja-JP" altLang="en-US" sz="1100" b="0" i="0" u="none" strike="noStrike" dirty="0">
                          <a:solidFill>
                            <a:schemeClr val="tx1"/>
                          </a:solidFill>
                          <a:effectLst/>
                          <a:latin typeface="+mn-ea"/>
                          <a:ea typeface="+mn-ea"/>
                        </a:rPr>
                        <a:t>・エクイティ</a:t>
                      </a:r>
                      <a:r>
                        <a:rPr lang="en-US" altLang="ja-JP" sz="1100" b="0" i="0" u="none" strike="noStrike" dirty="0">
                          <a:solidFill>
                            <a:schemeClr val="tx1"/>
                          </a:solidFill>
                          <a:effectLst/>
                          <a:latin typeface="+mn-ea"/>
                          <a:ea typeface="+mn-ea"/>
                        </a:rPr>
                        <a:t>(Equity)</a:t>
                      </a:r>
                      <a:r>
                        <a:rPr lang="ja-JP" altLang="en-US" sz="1100" b="0" i="0" u="none" strike="noStrike" dirty="0">
                          <a:solidFill>
                            <a:schemeClr val="tx1"/>
                          </a:solidFill>
                          <a:effectLst/>
                          <a:latin typeface="+mn-ea"/>
                          <a:ea typeface="+mn-ea"/>
                        </a:rPr>
                        <a:t>・インクルージョン</a:t>
                      </a:r>
                      <a:r>
                        <a:rPr lang="en-US" altLang="ja-JP" sz="1100" b="0" i="0" u="none" strike="noStrike" dirty="0">
                          <a:solidFill>
                            <a:schemeClr val="tx1"/>
                          </a:solidFill>
                          <a:effectLst/>
                          <a:latin typeface="+mn-ea"/>
                          <a:ea typeface="+mn-ea"/>
                        </a:rPr>
                        <a:t>(Inclusion)</a:t>
                      </a:r>
                      <a:r>
                        <a:rPr lang="ja-JP" altLang="en-US" sz="1100" b="0" i="0" u="none" strike="noStrike" dirty="0">
                          <a:solidFill>
                            <a:schemeClr val="tx1"/>
                          </a:solidFill>
                          <a:effectLst/>
                          <a:latin typeface="+mn-ea"/>
                          <a:ea typeface="+mn-ea"/>
                        </a:rPr>
                        <a:t>の総称。</a:t>
                      </a:r>
                      <a:endParaRPr 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759587400"/>
                  </a:ext>
                </a:extLst>
              </a:tr>
              <a:tr h="531446">
                <a:tc>
                  <a:txBody>
                    <a:bodyPr/>
                    <a:lstStyle/>
                    <a:p>
                      <a:pPr algn="ctr" fontAlgn="ctr"/>
                      <a:r>
                        <a:rPr lang="en-US" sz="1100" b="0" u="none" strike="noStrike" dirty="0">
                          <a:solidFill>
                            <a:srgbClr val="000000"/>
                          </a:solidFill>
                          <a:effectLst/>
                        </a:rPr>
                        <a:t>VISION</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a:solidFill>
                            <a:schemeClr val="tx1"/>
                          </a:solidFill>
                          <a:effectLst/>
                        </a:rPr>
                        <a:t>目指す組織像。コンパス上では、自社がダイバーシティ経営を通じて実現したい</a:t>
                      </a:r>
                      <a:r>
                        <a:rPr lang="en-US" altLang="ja-JP" sz="1100" b="0" u="none" strike="noStrike">
                          <a:solidFill>
                            <a:schemeClr val="tx1"/>
                          </a:solidFill>
                          <a:effectLst/>
                        </a:rPr>
                        <a:t>VISION</a:t>
                      </a:r>
                      <a:r>
                        <a:rPr lang="ja-JP" altLang="en-US" sz="1100" b="0" u="none" strike="noStrike">
                          <a:solidFill>
                            <a:schemeClr val="tx1"/>
                          </a:solidFill>
                          <a:effectLst/>
                        </a:rPr>
                        <a:t>に差し替えていただくことを想定。</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299782425"/>
                  </a:ext>
                </a:extLst>
              </a:tr>
              <a:tr h="531446">
                <a:tc>
                  <a:txBody>
                    <a:bodyPr/>
                    <a:lstStyle/>
                    <a:p>
                      <a:pPr algn="ctr" fontAlgn="ctr"/>
                      <a:r>
                        <a:rPr lang="en-US" sz="1100" b="0" u="none" strike="noStrike" dirty="0">
                          <a:solidFill>
                            <a:srgbClr val="000000"/>
                          </a:solidFill>
                          <a:effectLst/>
                        </a:rPr>
                        <a:t>MISSION</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en-US" altLang="ja-JP" sz="1100" b="0" u="none" strike="noStrike">
                          <a:solidFill>
                            <a:schemeClr val="tx1"/>
                          </a:solidFill>
                          <a:effectLst/>
                        </a:rPr>
                        <a:t>VISION</a:t>
                      </a:r>
                      <a:r>
                        <a:rPr lang="ja-JP" altLang="en-US" sz="1100" b="0" u="none" strike="noStrike">
                          <a:solidFill>
                            <a:schemeClr val="tx1"/>
                          </a:solidFill>
                          <a:effectLst/>
                        </a:rPr>
                        <a:t>を実現するために果たすべき使命や任務。コンパス上では、ダイバーシティ経営を推進する上で組織</a:t>
                      </a:r>
                      <a:r>
                        <a:rPr lang="en-US" altLang="ja-JP" sz="1100" b="0" u="none" strike="noStrike">
                          <a:solidFill>
                            <a:schemeClr val="tx1"/>
                          </a:solidFill>
                          <a:effectLst/>
                        </a:rPr>
                        <a:t>/</a:t>
                      </a:r>
                      <a:r>
                        <a:rPr lang="ja-JP" altLang="en-US" sz="1100" b="0" u="none" strike="noStrike">
                          <a:solidFill>
                            <a:schemeClr val="tx1"/>
                          </a:solidFill>
                          <a:effectLst/>
                        </a:rPr>
                        <a:t>個人それぞれの面で成し遂げたいことを記載。</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298400651"/>
                  </a:ext>
                </a:extLst>
              </a:tr>
              <a:tr h="454202">
                <a:tc>
                  <a:txBody>
                    <a:bodyPr/>
                    <a:lstStyle/>
                    <a:p>
                      <a:pPr algn="ctr" fontAlgn="ctr"/>
                      <a:r>
                        <a:rPr lang="en-US" sz="1100" b="0" u="none" strike="noStrike" dirty="0">
                          <a:solidFill>
                            <a:srgbClr val="000000"/>
                          </a:solidFill>
                          <a:effectLst/>
                        </a:rPr>
                        <a:t>WILL</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a:solidFill>
                            <a:schemeClr val="tx1"/>
                          </a:solidFill>
                          <a:effectLst/>
                        </a:rPr>
                        <a:t>多様な個それぞれの意思の追及。コンパス上では、個人の</a:t>
                      </a:r>
                      <a:r>
                        <a:rPr lang="en-US" altLang="ja-JP" sz="1100" b="0" u="none" strike="noStrike">
                          <a:solidFill>
                            <a:schemeClr val="tx1"/>
                          </a:solidFill>
                          <a:effectLst/>
                        </a:rPr>
                        <a:t>MISSION</a:t>
                      </a:r>
                      <a:r>
                        <a:rPr lang="ja-JP" altLang="en-US" sz="1100" b="0" u="none" strike="noStrike">
                          <a:solidFill>
                            <a:schemeClr val="tx1"/>
                          </a:solidFill>
                          <a:effectLst/>
                        </a:rPr>
                        <a:t>として、その人らしく活躍するための障壁を取り除くための行動指針のひとつとして定義。</a:t>
                      </a:r>
                      <a:endParaRPr lang="en-US" altLang="ja-JP" sz="1100" b="0" u="none" strike="noStrike" dirty="0">
                        <a:solidFill>
                          <a:schemeClr val="tx1"/>
                        </a:solidFill>
                        <a:effectLst/>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838877955"/>
                  </a:ext>
                </a:extLst>
              </a:tr>
            </a:tbl>
          </a:graphicData>
        </a:graphic>
      </p:graphicFrame>
    </p:spTree>
    <p:extLst>
      <p:ext uri="{BB962C8B-B14F-4D97-AF65-F5344CB8AC3E}">
        <p14:creationId xmlns:p14="http://schemas.microsoft.com/office/powerpoint/2010/main" val="265928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8D98282-D0BD-D2EB-02BC-340A738BB7CD}"/>
              </a:ext>
            </a:extLst>
          </p:cNvPr>
          <p:cNvSpPr>
            <a:spLocks noGrp="1"/>
          </p:cNvSpPr>
          <p:nvPr>
            <p:ph type="title"/>
          </p:nvPr>
        </p:nvSpPr>
        <p:spPr>
          <a:xfrm>
            <a:off x="521801" y="2002635"/>
            <a:ext cx="8340188" cy="2852737"/>
          </a:xfrm>
        </p:spPr>
        <p:txBody>
          <a:bodyPr>
            <a:normAutofit/>
          </a:bodyPr>
          <a:lstStyle/>
          <a:p>
            <a:r>
              <a:rPr lang="en-US" altLang="ja-JP" sz="2800" dirty="0"/>
              <a:t>Appendix</a:t>
            </a:r>
            <a:br>
              <a:rPr lang="en-US" altLang="ja-JP" sz="2800" dirty="0"/>
            </a:br>
            <a:r>
              <a:rPr lang="ja-JP" altLang="en-US" sz="2800" dirty="0"/>
              <a:t>ワークショップ開催前に活用いただける資料</a:t>
            </a:r>
          </a:p>
        </p:txBody>
      </p:sp>
      <p:sp>
        <p:nvSpPr>
          <p:cNvPr id="2" name="テキスト ボックス 1">
            <a:extLst>
              <a:ext uri="{FF2B5EF4-FFF2-40B4-BE49-F238E27FC236}">
                <a16:creationId xmlns:a16="http://schemas.microsoft.com/office/drawing/2014/main" id="{88EBA7A0-4F1B-DB39-52AA-C252D0E590F8}"/>
              </a:ext>
            </a:extLst>
          </p:cNvPr>
          <p:cNvSpPr txBox="1"/>
          <p:nvPr/>
        </p:nvSpPr>
        <p:spPr bwMode="auto">
          <a:xfrm>
            <a:off x="1461974" y="4020912"/>
            <a:ext cx="6878806" cy="923330"/>
          </a:xfrm>
          <a:prstGeom prst="rect">
            <a:avLst/>
          </a:prstGeom>
          <a:noFill/>
          <a:ln w="9525">
            <a:noFill/>
            <a:miter lim="800000"/>
            <a:headEnd/>
            <a:tailEnd/>
          </a:ln>
        </p:spPr>
        <p:txBody>
          <a:bodyPr wrap="none" rtlCol="0" anchor="ctr" anchorCtr="0">
            <a:spAutoFit/>
          </a:bodyPr>
          <a:lstStyle/>
          <a:p>
            <a:pPr defTabSz="844083">
              <a:defRPr/>
            </a:pPr>
            <a:r>
              <a:rPr kumimoji="1" lang="en-US" altLang="ja-JP" b="1" dirty="0">
                <a:solidFill>
                  <a:srgbClr val="C00000"/>
                </a:solidFill>
                <a:latin typeface="游ゴシック"/>
                <a:ea typeface="游ゴシック"/>
              </a:rPr>
              <a:t>3</a:t>
            </a:r>
            <a:r>
              <a:rPr kumimoji="1" lang="ja-JP" altLang="en-US" b="1" dirty="0">
                <a:solidFill>
                  <a:srgbClr val="C00000"/>
                </a:solidFill>
                <a:latin typeface="游ゴシック"/>
                <a:ea typeface="游ゴシック"/>
              </a:rPr>
              <a:t>．社内告知用資料</a:t>
            </a:r>
            <a:br>
              <a:rPr kumimoji="1" lang="en-US" altLang="ja-JP" dirty="0">
                <a:solidFill>
                  <a:srgbClr val="000000"/>
                </a:solidFill>
                <a:latin typeface="游ゴシック"/>
                <a:ea typeface="游ゴシック"/>
              </a:rPr>
            </a:br>
            <a:r>
              <a:rPr kumimoji="1" lang="ja-JP" altLang="en-US" dirty="0">
                <a:solidFill>
                  <a:srgbClr val="000000"/>
                </a:solidFill>
                <a:latin typeface="游ゴシック"/>
                <a:ea typeface="游ゴシック"/>
              </a:rPr>
              <a:t>　→　社内のお声がけの際に適宜編集して</a:t>
            </a:r>
            <a:r>
              <a:rPr kumimoji="1" lang="ja-JP" altLang="en-US">
                <a:solidFill>
                  <a:srgbClr val="000000"/>
                </a:solidFill>
                <a:latin typeface="游ゴシック"/>
                <a:ea typeface="游ゴシック"/>
              </a:rPr>
              <a:t>ご活用いただけます。</a:t>
            </a:r>
            <a:endParaRPr kumimoji="1" lang="en-US" altLang="ja-JP" dirty="0">
              <a:solidFill>
                <a:srgbClr val="000000"/>
              </a:solidFill>
              <a:latin typeface="游ゴシック"/>
              <a:ea typeface="游ゴシック"/>
            </a:endParaRPr>
          </a:p>
          <a:p>
            <a:pPr defTabSz="844083">
              <a:defRPr/>
            </a:pPr>
            <a:r>
              <a:rPr kumimoji="1" lang="ja-JP" altLang="en-US" dirty="0">
                <a:solidFill>
                  <a:srgbClr val="000000"/>
                </a:solidFill>
                <a:latin typeface="游ゴシック"/>
                <a:ea typeface="游ゴシック"/>
              </a:rPr>
              <a:t>　　　使用の際はサイズを調整いただいて問題ございません。</a:t>
            </a:r>
            <a:endParaRPr kumimoji="1" lang="en-US" altLang="ja-JP" dirty="0">
              <a:solidFill>
                <a:srgbClr val="000000"/>
              </a:solidFill>
              <a:latin typeface="游ゴシック"/>
              <a:ea typeface="游ゴシック"/>
            </a:endParaRPr>
          </a:p>
        </p:txBody>
      </p:sp>
      <p:sp>
        <p:nvSpPr>
          <p:cNvPr id="3" name="スライド番号プレースホルダー 2">
            <a:extLst>
              <a:ext uri="{FF2B5EF4-FFF2-40B4-BE49-F238E27FC236}">
                <a16:creationId xmlns:a16="http://schemas.microsoft.com/office/drawing/2014/main" id="{9C47A3E3-30E7-83B9-E679-E1B3DD7A0D21}"/>
              </a:ext>
            </a:extLst>
          </p:cNvPr>
          <p:cNvSpPr>
            <a:spLocks noGrp="1"/>
          </p:cNvSpPr>
          <p:nvPr>
            <p:ph type="sldNum" sz="quarter" idx="12"/>
          </p:nvPr>
        </p:nvSpPr>
        <p:spPr/>
        <p:txBody>
          <a:bodyPr/>
          <a:lstStyle/>
          <a:p>
            <a:fld id="{02E45039-E5C2-423C-A0A7-3C781C43C11A}" type="slidenum">
              <a:rPr kumimoji="1" lang="ja-JP" altLang="en-US" smtClean="0"/>
              <a:t>41</a:t>
            </a:fld>
            <a:endParaRPr kumimoji="1" lang="ja-JP" altLang="en-US"/>
          </a:p>
        </p:txBody>
      </p:sp>
    </p:spTree>
    <p:extLst>
      <p:ext uri="{BB962C8B-B14F-4D97-AF65-F5344CB8AC3E}">
        <p14:creationId xmlns:p14="http://schemas.microsoft.com/office/powerpoint/2010/main" val="321691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CE7CE3E2-8A75-5364-918D-E8D5EB3530FD}"/>
              </a:ext>
            </a:extLst>
          </p:cNvPr>
          <p:cNvSpPr/>
          <p:nvPr/>
        </p:nvSpPr>
        <p:spPr>
          <a:xfrm>
            <a:off x="2371378" y="3924725"/>
            <a:ext cx="4404520" cy="43491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6520"/>
            <a:endParaRPr kumimoji="1" lang="ja-JP" altLang="en-US" sz="1246">
              <a:solidFill>
                <a:prstClr val="white"/>
              </a:solidFill>
              <a:latin typeface="Calibri" panose="020F0502020204030204"/>
              <a:ea typeface="游ゴシック" panose="020B0400000000000000" pitchFamily="50" charset="-128"/>
            </a:endParaRPr>
          </a:p>
        </p:txBody>
      </p:sp>
      <p:grpSp>
        <p:nvGrpSpPr>
          <p:cNvPr id="4" name="グループ化 3">
            <a:extLst>
              <a:ext uri="{FF2B5EF4-FFF2-40B4-BE49-F238E27FC236}">
                <a16:creationId xmlns:a16="http://schemas.microsoft.com/office/drawing/2014/main" id="{A827AC28-B756-2CC8-75F9-E750B7EB54A5}"/>
              </a:ext>
            </a:extLst>
          </p:cNvPr>
          <p:cNvGrpSpPr/>
          <p:nvPr/>
        </p:nvGrpSpPr>
        <p:grpSpPr>
          <a:xfrm>
            <a:off x="2281158" y="34272"/>
            <a:ext cx="4706052" cy="2043426"/>
            <a:chOff x="448447" y="152976"/>
            <a:chExt cx="9378271" cy="3852753"/>
          </a:xfrm>
        </p:grpSpPr>
        <p:grpSp>
          <p:nvGrpSpPr>
            <p:cNvPr id="5" name="グループ化 4">
              <a:extLst>
                <a:ext uri="{FF2B5EF4-FFF2-40B4-BE49-F238E27FC236}">
                  <a16:creationId xmlns:a16="http://schemas.microsoft.com/office/drawing/2014/main" id="{0E6E0655-6335-4EBA-9061-68CD94325F43}"/>
                </a:ext>
              </a:extLst>
            </p:cNvPr>
            <p:cNvGrpSpPr/>
            <p:nvPr/>
          </p:nvGrpSpPr>
          <p:grpSpPr>
            <a:xfrm>
              <a:off x="448447" y="152976"/>
              <a:ext cx="9378271" cy="3372469"/>
              <a:chOff x="402265" y="348202"/>
              <a:chExt cx="9354383" cy="3501138"/>
            </a:xfrm>
          </p:grpSpPr>
          <p:sp>
            <p:nvSpPr>
              <p:cNvPr id="7" name="四角形: 角を丸くする 6">
                <a:extLst>
                  <a:ext uri="{FF2B5EF4-FFF2-40B4-BE49-F238E27FC236}">
                    <a16:creationId xmlns:a16="http://schemas.microsoft.com/office/drawing/2014/main" id="{B5263649-9288-AB78-80B4-A2773D524577}"/>
                  </a:ext>
                </a:extLst>
              </p:cNvPr>
              <p:cNvSpPr/>
              <p:nvPr/>
            </p:nvSpPr>
            <p:spPr>
              <a:xfrm>
                <a:off x="402265" y="348202"/>
                <a:ext cx="9101469" cy="3501138"/>
              </a:xfrm>
              <a:prstGeom prst="roundRect">
                <a:avLst>
                  <a:gd name="adj" fmla="val 9855"/>
                </a:avLst>
              </a:prstGeom>
              <a:solidFill>
                <a:srgbClr val="336753"/>
              </a:solidFill>
            </p:spPr>
            <p:txBody>
              <a:bodyPr wrap="square" rtlCol="0" anchor="ctr" anchorCtr="0">
                <a:noAutofit/>
              </a:bodyPr>
              <a:lstStyle/>
              <a:p>
                <a:pPr algn="ctr" defTabSz="316520"/>
                <a:endParaRPr lang="ja-JP" altLang="en-US" sz="727" b="1">
                  <a:solidFill>
                    <a:prstClr val="white"/>
                  </a:solidFill>
                  <a:latin typeface="游ゴシック Light" panose="020B0300000000000000" pitchFamily="50" charset="-128"/>
                  <a:ea typeface="游ゴシック Light" panose="020B0300000000000000" pitchFamily="50" charset="-128"/>
                </a:endParaRPr>
              </a:p>
            </p:txBody>
          </p:sp>
          <p:pic>
            <p:nvPicPr>
              <p:cNvPr id="8" name="図 7" descr="グラフ, サンバースト図&#10;&#10;自動的に生成された説明">
                <a:extLst>
                  <a:ext uri="{FF2B5EF4-FFF2-40B4-BE49-F238E27FC236}">
                    <a16:creationId xmlns:a16="http://schemas.microsoft.com/office/drawing/2014/main" id="{C1F6E604-2308-8D78-441E-A8A2FD18C3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317" y="659647"/>
                <a:ext cx="2997372" cy="2949850"/>
              </a:xfrm>
              <a:prstGeom prst="rect">
                <a:avLst/>
              </a:prstGeom>
            </p:spPr>
          </p:pic>
          <p:sp>
            <p:nvSpPr>
              <p:cNvPr id="9" name="テキスト ボックス 8">
                <a:extLst>
                  <a:ext uri="{FF2B5EF4-FFF2-40B4-BE49-F238E27FC236}">
                    <a16:creationId xmlns:a16="http://schemas.microsoft.com/office/drawing/2014/main" id="{147F4F38-F0CB-1B17-C1DD-B40E2748BB61}"/>
                  </a:ext>
                </a:extLst>
              </p:cNvPr>
              <p:cNvSpPr txBox="1"/>
              <p:nvPr/>
            </p:nvSpPr>
            <p:spPr>
              <a:xfrm>
                <a:off x="737431" y="2468484"/>
                <a:ext cx="4683403" cy="764463"/>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lang="ja-JP" altLang="en-US"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en-US" altLang="ja-JP"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ja-JP" altLang="en-US"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en-US" altLang="ja-JP"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ja-JP" altLang="en-US"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en-US" altLang="ja-JP"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2E149048-FDCC-1B4D-9BE5-D82D474EBA57}"/>
                  </a:ext>
                </a:extLst>
              </p:cNvPr>
              <p:cNvSpPr txBox="1"/>
              <p:nvPr/>
            </p:nvSpPr>
            <p:spPr>
              <a:xfrm>
                <a:off x="763647" y="3185750"/>
                <a:ext cx="8869086" cy="555995"/>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lang="ja-JP" altLang="en-US" sz="1246">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場所：＊＊＊＊＊＊</a:t>
                </a:r>
                <a:endParaRPr kumimoji="1" lang="en-US" altLang="ja-JP" sz="1246">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F4345D40-1F6D-483D-F17A-9CC915271E4F}"/>
                  </a:ext>
                </a:extLst>
              </p:cNvPr>
              <p:cNvSpPr txBox="1"/>
              <p:nvPr/>
            </p:nvSpPr>
            <p:spPr>
              <a:xfrm>
                <a:off x="2916264" y="2620962"/>
                <a:ext cx="2531402" cy="555995"/>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kumimoji="1" lang="en-US" altLang="ja-JP" sz="1246"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00:00-00:00</a:t>
                </a:r>
              </a:p>
            </p:txBody>
          </p:sp>
          <p:grpSp>
            <p:nvGrpSpPr>
              <p:cNvPr id="12" name="グループ化 11">
                <a:extLst>
                  <a:ext uri="{FF2B5EF4-FFF2-40B4-BE49-F238E27FC236}">
                    <a16:creationId xmlns:a16="http://schemas.microsoft.com/office/drawing/2014/main" id="{DDF05E77-E2EF-91A5-AB13-739F3A3DA28B}"/>
                  </a:ext>
                </a:extLst>
              </p:cNvPr>
              <p:cNvGrpSpPr/>
              <p:nvPr/>
            </p:nvGrpSpPr>
            <p:grpSpPr>
              <a:xfrm>
                <a:off x="673633" y="710092"/>
                <a:ext cx="5989652" cy="595866"/>
                <a:chOff x="611758" y="868095"/>
                <a:chExt cx="5989652" cy="595866"/>
              </a:xfrm>
            </p:grpSpPr>
            <p:sp>
              <p:nvSpPr>
                <p:cNvPr id="19" name="フローチャート: 端子 18">
                  <a:extLst>
                    <a:ext uri="{FF2B5EF4-FFF2-40B4-BE49-F238E27FC236}">
                      <a16:creationId xmlns:a16="http://schemas.microsoft.com/office/drawing/2014/main" id="{A4DD605A-5665-DF2A-ABA7-43FCC612169F}"/>
                    </a:ext>
                  </a:extLst>
                </p:cNvPr>
                <p:cNvSpPr/>
                <p:nvPr/>
              </p:nvSpPr>
              <p:spPr>
                <a:xfrm>
                  <a:off x="4643123"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20" name="フローチャート: 端子 19">
                  <a:extLst>
                    <a:ext uri="{FF2B5EF4-FFF2-40B4-BE49-F238E27FC236}">
                      <a16:creationId xmlns:a16="http://schemas.microsoft.com/office/drawing/2014/main" id="{87A82972-5CFB-E939-833C-1162EF34533B}"/>
                    </a:ext>
                  </a:extLst>
                </p:cNvPr>
                <p:cNvSpPr/>
                <p:nvPr/>
              </p:nvSpPr>
              <p:spPr>
                <a:xfrm>
                  <a:off x="611758"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21" name="正方形/長方形 20">
                  <a:extLst>
                    <a:ext uri="{FF2B5EF4-FFF2-40B4-BE49-F238E27FC236}">
                      <a16:creationId xmlns:a16="http://schemas.microsoft.com/office/drawing/2014/main" id="{BEE36EAE-4B3A-2634-9E0B-9B975063A74C}"/>
                    </a:ext>
                  </a:extLst>
                </p:cNvPr>
                <p:cNvSpPr/>
                <p:nvPr/>
              </p:nvSpPr>
              <p:spPr>
                <a:xfrm>
                  <a:off x="925034" y="868095"/>
                  <a:ext cx="4719083" cy="595866"/>
                </a:xfrm>
                <a:prstGeom prst="rect">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grpSp>
          <p:grpSp>
            <p:nvGrpSpPr>
              <p:cNvPr id="13" name="グループ化 12">
                <a:extLst>
                  <a:ext uri="{FF2B5EF4-FFF2-40B4-BE49-F238E27FC236}">
                    <a16:creationId xmlns:a16="http://schemas.microsoft.com/office/drawing/2014/main" id="{41110590-4320-48C7-241C-1757C02E49B2}"/>
                  </a:ext>
                </a:extLst>
              </p:cNvPr>
              <p:cNvGrpSpPr/>
              <p:nvPr/>
            </p:nvGrpSpPr>
            <p:grpSpPr>
              <a:xfrm>
                <a:off x="673633" y="1544253"/>
                <a:ext cx="4713744" cy="595866"/>
                <a:chOff x="611758" y="868095"/>
                <a:chExt cx="4713744" cy="595866"/>
              </a:xfrm>
            </p:grpSpPr>
            <p:sp>
              <p:nvSpPr>
                <p:cNvPr id="16" name="フローチャート: 端子 15">
                  <a:extLst>
                    <a:ext uri="{FF2B5EF4-FFF2-40B4-BE49-F238E27FC236}">
                      <a16:creationId xmlns:a16="http://schemas.microsoft.com/office/drawing/2014/main" id="{9FADE12E-B997-56D1-5AD4-1926E8FB2F21}"/>
                    </a:ext>
                  </a:extLst>
                </p:cNvPr>
                <p:cNvSpPr/>
                <p:nvPr/>
              </p:nvSpPr>
              <p:spPr>
                <a:xfrm>
                  <a:off x="3367215"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17" name="フローチャート: 端子 16">
                  <a:extLst>
                    <a:ext uri="{FF2B5EF4-FFF2-40B4-BE49-F238E27FC236}">
                      <a16:creationId xmlns:a16="http://schemas.microsoft.com/office/drawing/2014/main" id="{0E1DFE16-3790-222F-6DCC-E4BD1DCF0E5B}"/>
                    </a:ext>
                  </a:extLst>
                </p:cNvPr>
                <p:cNvSpPr/>
                <p:nvPr/>
              </p:nvSpPr>
              <p:spPr>
                <a:xfrm>
                  <a:off x="611758"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18" name="正方形/長方形 17">
                  <a:extLst>
                    <a:ext uri="{FF2B5EF4-FFF2-40B4-BE49-F238E27FC236}">
                      <a16:creationId xmlns:a16="http://schemas.microsoft.com/office/drawing/2014/main" id="{4A206A38-B7C1-F29D-12DA-647226CF70C3}"/>
                    </a:ext>
                  </a:extLst>
                </p:cNvPr>
                <p:cNvSpPr/>
                <p:nvPr/>
              </p:nvSpPr>
              <p:spPr>
                <a:xfrm>
                  <a:off x="925035" y="868095"/>
                  <a:ext cx="3191686" cy="595866"/>
                </a:xfrm>
                <a:prstGeom prst="rect">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grpSp>
          <p:sp>
            <p:nvSpPr>
              <p:cNvPr id="14" name="テキスト ボックス 13">
                <a:extLst>
                  <a:ext uri="{FF2B5EF4-FFF2-40B4-BE49-F238E27FC236}">
                    <a16:creationId xmlns:a16="http://schemas.microsoft.com/office/drawing/2014/main" id="{ED08CA0F-8436-76B5-47F5-7B33773089C0}"/>
                  </a:ext>
                </a:extLst>
              </p:cNvPr>
              <p:cNvSpPr txBox="1"/>
              <p:nvPr/>
            </p:nvSpPr>
            <p:spPr>
              <a:xfrm>
                <a:off x="691671" y="730483"/>
                <a:ext cx="8869086" cy="1182024"/>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kumimoji="1" lang="ja-JP" altLang="en-US"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ダイバーシティ経営についての</a:t>
                </a:r>
                <a:endParaRPr lang="en-US" altLang="ja-JP"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a:p>
                <a:pPr defTabSz="633039">
                  <a:defRPr/>
                </a:pPr>
                <a:r>
                  <a:rPr lang="ja-JP" altLang="en-US"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　</a:t>
                </a:r>
                <a:endParaRPr kumimoji="1" lang="en-US" altLang="ja-JP"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AD4BE3FD-43EC-8D1B-FE22-182DCF7CC314}"/>
                  </a:ext>
                </a:extLst>
              </p:cNvPr>
              <p:cNvSpPr txBox="1"/>
              <p:nvPr/>
            </p:nvSpPr>
            <p:spPr>
              <a:xfrm>
                <a:off x="887562" y="1529083"/>
                <a:ext cx="8869086" cy="1182024"/>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lang="ja-JP" altLang="en-US"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社内ワークショップ</a:t>
                </a:r>
                <a:endParaRPr lang="en-US" altLang="ja-JP"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a:p>
                <a:pPr defTabSz="633039">
                  <a:defRPr/>
                </a:pPr>
                <a:r>
                  <a:rPr lang="ja-JP" altLang="en-US"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　</a:t>
                </a:r>
                <a:endParaRPr kumimoji="1" lang="en-US" altLang="ja-JP"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grpSp>
        <p:sp>
          <p:nvSpPr>
            <p:cNvPr id="6" name="テキスト ボックス 5">
              <a:extLst>
                <a:ext uri="{FF2B5EF4-FFF2-40B4-BE49-F238E27FC236}">
                  <a16:creationId xmlns:a16="http://schemas.microsoft.com/office/drawing/2014/main" id="{A14F0BA7-B4D1-4954-1A61-92A7BD850182}"/>
                </a:ext>
              </a:extLst>
            </p:cNvPr>
            <p:cNvSpPr txBox="1"/>
            <p:nvPr/>
          </p:nvSpPr>
          <p:spPr>
            <a:xfrm>
              <a:off x="764571" y="3470167"/>
              <a:ext cx="8891732" cy="535562"/>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endParaRPr kumimoji="1" lang="en-US" altLang="ja-JP" sz="1246">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grpSp>
      <p:sp>
        <p:nvSpPr>
          <p:cNvPr id="22" name="テキスト ボックス 21">
            <a:extLst>
              <a:ext uri="{FF2B5EF4-FFF2-40B4-BE49-F238E27FC236}">
                <a16:creationId xmlns:a16="http://schemas.microsoft.com/office/drawing/2014/main" id="{237D0515-6375-E79D-4B13-146BA39E475D}"/>
              </a:ext>
            </a:extLst>
          </p:cNvPr>
          <p:cNvSpPr txBox="1"/>
          <p:nvPr/>
        </p:nvSpPr>
        <p:spPr bwMode="auto">
          <a:xfrm>
            <a:off x="2331883" y="1925918"/>
            <a:ext cx="4480234" cy="1932260"/>
          </a:xfrm>
          <a:prstGeom prst="rect">
            <a:avLst/>
          </a:prstGeom>
          <a:noFill/>
          <a:ln w="9525">
            <a:noFill/>
            <a:miter lim="800000"/>
            <a:headEnd/>
            <a:tailEnd/>
          </a:ln>
        </p:spPr>
        <p:txBody>
          <a:bodyPr wrap="square" rtlCol="0" anchor="ctr" anchorCtr="0">
            <a:spAutoFit/>
          </a:bodyPr>
          <a:lstStyle/>
          <a:p>
            <a:pPr algn="ctr" defTabSz="316520">
              <a:lnSpc>
                <a:spcPts val="1163"/>
              </a:lnSpc>
            </a:pP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a:t>
            </a:r>
            <a:r>
              <a:rPr kumimoji="1" lang="en-US" altLang="ja-JP" sz="1108" b="1" dirty="0">
                <a:solidFill>
                  <a:prstClr val="black"/>
                </a:solidFill>
                <a:latin typeface="游ゴシック Light" panose="020B0300000000000000" pitchFamily="50" charset="-128"/>
                <a:ea typeface="游ゴシック Light" panose="020B0300000000000000" pitchFamily="50" charset="-128"/>
              </a:rPr>
              <a:t>DEI</a:t>
            </a: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」という言葉が当たり前になってきた今、</a:t>
            </a:r>
            <a:endParaRPr kumimoji="1" lang="en-US" altLang="ja-JP" sz="1108" b="1" dirty="0">
              <a:solidFill>
                <a:prstClr val="black"/>
              </a:solidFill>
              <a:latin typeface="游ゴシック Light" panose="020B0300000000000000" pitchFamily="50" charset="-128"/>
              <a:ea typeface="游ゴシック Light" panose="020B0300000000000000" pitchFamily="50" charset="-128"/>
            </a:endParaRPr>
          </a:p>
          <a:p>
            <a:pPr algn="ctr" defTabSz="316520">
              <a:lnSpc>
                <a:spcPts val="1163"/>
              </a:lnSpc>
            </a:pP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自社においても多様な人材が受け入れられ、活躍できる環境に</a:t>
            </a:r>
            <a:endParaRPr kumimoji="1" lang="en-US" altLang="ja-JP" sz="1108" b="1" dirty="0">
              <a:solidFill>
                <a:prstClr val="black"/>
              </a:solidFill>
              <a:latin typeface="游ゴシック Light" panose="020B0300000000000000" pitchFamily="50" charset="-128"/>
              <a:ea typeface="游ゴシック Light" panose="020B0300000000000000" pitchFamily="50" charset="-128"/>
            </a:endParaRPr>
          </a:p>
          <a:p>
            <a:pPr algn="ctr" defTabSz="316520">
              <a:lnSpc>
                <a:spcPts val="1163"/>
              </a:lnSpc>
              <a:spcBef>
                <a:spcPts val="208"/>
              </a:spcBef>
              <a:spcAft>
                <a:spcPts val="208"/>
              </a:spcAft>
            </a:pP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なっているか、部署を超えて考えてみませんか？</a:t>
            </a:r>
            <a:endParaRPr kumimoji="1" lang="en-US" altLang="ja-JP" sz="969" b="1" dirty="0">
              <a:solidFill>
                <a:prstClr val="black"/>
              </a:solidFill>
              <a:latin typeface="游ゴシック Light" panose="020B0300000000000000" pitchFamily="50" charset="-128"/>
              <a:ea typeface="游ゴシック Light" panose="020B0300000000000000" pitchFamily="50" charset="-128"/>
            </a:endParaRPr>
          </a:p>
          <a:p>
            <a:pPr defTabSz="316520">
              <a:lnSpc>
                <a:spcPts val="1163"/>
              </a:lnSpc>
              <a:spcBef>
                <a:spcPts val="208"/>
              </a:spcBef>
              <a:spcAft>
                <a:spcPts val="208"/>
              </a:spcAft>
            </a:pPr>
            <a:r>
              <a:rPr kumimoji="1" lang="ja-JP" altLang="en-US" sz="831" dirty="0">
                <a:solidFill>
                  <a:prstClr val="black"/>
                </a:solidFill>
                <a:latin typeface="游ゴシック Light" panose="020B0300000000000000" pitchFamily="50" charset="-128"/>
                <a:ea typeface="游ゴシック Light" panose="020B0300000000000000" pitchFamily="50" charset="-128"/>
              </a:rPr>
              <a:t>複雑化する市場の中で企業が競争力を強化し続けるためには、多様な個人</a:t>
            </a:r>
            <a:r>
              <a:rPr kumimoji="1" lang="en-US" altLang="ja-JP" sz="831" baseline="30000" dirty="0">
                <a:solidFill>
                  <a:prstClr val="black"/>
                </a:solidFill>
                <a:latin typeface="游ゴシック Light" panose="020B0300000000000000" pitchFamily="50" charset="-128"/>
                <a:ea typeface="游ゴシック Light" panose="020B0300000000000000" pitchFamily="50" charset="-128"/>
              </a:rPr>
              <a:t>※</a:t>
            </a:r>
            <a:r>
              <a:rPr kumimoji="1" lang="ja-JP" altLang="en-US" sz="831" baseline="30000" dirty="0">
                <a:solidFill>
                  <a:prstClr val="black"/>
                </a:solidFill>
                <a:latin typeface="游ゴシック Light" panose="020B0300000000000000" pitchFamily="50" charset="-128"/>
                <a:ea typeface="游ゴシック Light" panose="020B0300000000000000" pitchFamily="50" charset="-128"/>
              </a:rPr>
              <a:t>１</a:t>
            </a:r>
            <a:r>
              <a:rPr kumimoji="1" lang="ja-JP" altLang="en-US" sz="831" dirty="0">
                <a:solidFill>
                  <a:prstClr val="black"/>
                </a:solidFill>
                <a:latin typeface="游ゴシック Light" panose="020B0300000000000000" pitchFamily="50" charset="-128"/>
                <a:ea typeface="游ゴシック Light" panose="020B0300000000000000" pitchFamily="50" charset="-128"/>
              </a:rPr>
              <a:t>が日頃の業務の中で最大限活躍し、多様な視点を存分に発揮できる環境や組織風土を企業全体でつくっていくことが大切です。</a:t>
            </a:r>
            <a:endParaRPr kumimoji="1" lang="en-US" altLang="ja-JP" sz="762" dirty="0">
              <a:solidFill>
                <a:prstClr val="black"/>
              </a:solidFill>
              <a:latin typeface="游ゴシック Light" panose="020B0300000000000000" pitchFamily="50" charset="-128"/>
              <a:ea typeface="游ゴシック Light" panose="020B0300000000000000" pitchFamily="50" charset="-128"/>
            </a:endParaRPr>
          </a:p>
          <a:p>
            <a:pPr defTabSz="316520">
              <a:lnSpc>
                <a:spcPts val="1163"/>
              </a:lnSpc>
              <a:spcBef>
                <a:spcPts val="208"/>
              </a:spcBef>
              <a:spcAft>
                <a:spcPts val="208"/>
              </a:spcAft>
            </a:pPr>
            <a:r>
              <a:rPr kumimoji="1" lang="ja-JP" altLang="en-US" sz="831" dirty="0">
                <a:solidFill>
                  <a:prstClr val="black"/>
                </a:solidFill>
                <a:latin typeface="游ゴシック Light" panose="020B0300000000000000" pitchFamily="50" charset="-128"/>
                <a:ea typeface="游ゴシック Light" panose="020B0300000000000000" pitchFamily="50" charset="-128"/>
              </a:rPr>
              <a:t>そこで、自社の</a:t>
            </a:r>
            <a:r>
              <a:rPr kumimoji="1" lang="en-US" altLang="ja-JP" sz="831" dirty="0">
                <a:solidFill>
                  <a:prstClr val="black"/>
                </a:solidFill>
                <a:latin typeface="游ゴシック Light" panose="020B0300000000000000" pitchFamily="50" charset="-128"/>
                <a:ea typeface="游ゴシック Light" panose="020B0300000000000000" pitchFamily="50" charset="-128"/>
              </a:rPr>
              <a:t>DEI</a:t>
            </a:r>
            <a:r>
              <a:rPr kumimoji="1" lang="ja-JP" altLang="en-US" sz="831" dirty="0">
                <a:solidFill>
                  <a:prstClr val="black"/>
                </a:solidFill>
                <a:latin typeface="游ゴシック Light" panose="020B0300000000000000" pitchFamily="50" charset="-128"/>
                <a:ea typeface="游ゴシック Light" panose="020B0300000000000000" pitchFamily="50" charset="-128"/>
              </a:rPr>
              <a:t>に関する現状を多様な視点から振り返り、自社の競争力強化に繋げていくため、部署を超えたメンバーの対話を深めるためのワークショップを開催します！</a:t>
            </a:r>
            <a:endParaRPr kumimoji="1" lang="en-US" altLang="ja-JP" sz="831" dirty="0">
              <a:solidFill>
                <a:prstClr val="black"/>
              </a:solidFill>
              <a:latin typeface="游ゴシック Light" panose="020B0300000000000000" pitchFamily="50" charset="-128"/>
              <a:ea typeface="游ゴシック Light" panose="020B0300000000000000" pitchFamily="50" charset="-128"/>
            </a:endParaRPr>
          </a:p>
          <a:p>
            <a:pPr defTabSz="316520">
              <a:lnSpc>
                <a:spcPts val="1163"/>
              </a:lnSpc>
              <a:spcBef>
                <a:spcPts val="208"/>
              </a:spcBef>
              <a:spcAft>
                <a:spcPts val="208"/>
              </a:spcAft>
            </a:pPr>
            <a:r>
              <a:rPr kumimoji="1" lang="ja-JP" altLang="en-US" sz="831" dirty="0">
                <a:solidFill>
                  <a:prstClr val="black"/>
                </a:solidFill>
                <a:latin typeface="游ゴシック Light" panose="020B0300000000000000" pitchFamily="50" charset="-128"/>
                <a:ea typeface="游ゴシック Light" panose="020B0300000000000000" pitchFamily="50" charset="-128"/>
              </a:rPr>
              <a:t>ワークショップでは、経済産業省が作成した</a:t>
            </a:r>
            <a:r>
              <a:rPr kumimoji="1" lang="ja-JP" altLang="en-US" sz="831" dirty="0">
                <a:solidFill>
                  <a:prstClr val="black"/>
                </a:solidFill>
                <a:latin typeface="游ゴシック Light" panose="020B0300000000000000" pitchFamily="50" charset="-128"/>
                <a:ea typeface="游ゴシック Light" panose="020B0300000000000000" pitchFamily="50" charset="-128"/>
                <a:hlinkClick r:id="rId3"/>
              </a:rPr>
              <a:t>ダイバーシティ・コンパス</a:t>
            </a:r>
            <a:r>
              <a:rPr kumimoji="1" lang="ja-JP" altLang="en-US" sz="831" dirty="0">
                <a:solidFill>
                  <a:prstClr val="black"/>
                </a:solidFill>
                <a:latin typeface="游ゴシック Light" panose="020B0300000000000000" pitchFamily="50" charset="-128"/>
                <a:ea typeface="游ゴシック Light" panose="020B0300000000000000" pitchFamily="50" charset="-128"/>
              </a:rPr>
              <a:t>というツールを用いて対話を行います。</a:t>
            </a:r>
            <a:endParaRPr kumimoji="1" lang="en-US" altLang="ja-JP" sz="762" baseline="30000" dirty="0">
              <a:solidFill>
                <a:prstClr val="black"/>
              </a:solidFill>
              <a:latin typeface="游ゴシック Light" panose="020B0300000000000000" pitchFamily="50" charset="-128"/>
              <a:ea typeface="游ゴシック Light" panose="020B0300000000000000" pitchFamily="50" charset="-128"/>
            </a:endParaRPr>
          </a:p>
          <a:p>
            <a:pPr marL="184636" indent="-184636" defTabSz="633039">
              <a:defRPr/>
            </a:pPr>
            <a:r>
              <a:rPr kumimoji="1" lang="en-US" altLang="ja-JP" sz="623" dirty="0">
                <a:solidFill>
                  <a:prstClr val="black"/>
                </a:solidFill>
                <a:latin typeface="游ゴシック Light" panose="020B0300000000000000" pitchFamily="50" charset="-128"/>
                <a:ea typeface="游ゴシック Light" panose="020B0300000000000000" pitchFamily="50" charset="-128"/>
              </a:rPr>
              <a:t>※</a:t>
            </a:r>
            <a:r>
              <a:rPr kumimoji="1" lang="ja-JP" altLang="en-US" sz="623" dirty="0">
                <a:solidFill>
                  <a:prstClr val="black"/>
                </a:solidFill>
                <a:latin typeface="游ゴシック Light" panose="020B0300000000000000" pitchFamily="50" charset="-128"/>
                <a:ea typeface="游ゴシック Light" panose="020B0300000000000000" pitchFamily="50" charset="-128"/>
              </a:rPr>
              <a:t>１ 性別、国籍、障害の有無のみならず、価値観、キャリアや経験、働き方などの多様性も含みます。</a:t>
            </a:r>
            <a:endParaRPr kumimoji="1" lang="en-US" altLang="ja-JP" sz="623" dirty="0">
              <a:solidFill>
                <a:srgbClr val="000000"/>
              </a:solidFill>
              <a:latin typeface="游ゴシック"/>
              <a:ea typeface="游ゴシック"/>
            </a:endParaRPr>
          </a:p>
        </p:txBody>
      </p:sp>
      <p:sp>
        <p:nvSpPr>
          <p:cNvPr id="23" name="テキスト ボックス 22">
            <a:extLst>
              <a:ext uri="{FF2B5EF4-FFF2-40B4-BE49-F238E27FC236}">
                <a16:creationId xmlns:a16="http://schemas.microsoft.com/office/drawing/2014/main" id="{0C447550-67A4-72A8-7486-6A53EAD3AC21}"/>
              </a:ext>
            </a:extLst>
          </p:cNvPr>
          <p:cNvSpPr txBox="1"/>
          <p:nvPr/>
        </p:nvSpPr>
        <p:spPr bwMode="auto">
          <a:xfrm>
            <a:off x="2418290" y="6477496"/>
            <a:ext cx="4553093" cy="390620"/>
          </a:xfrm>
          <a:prstGeom prst="rect">
            <a:avLst/>
          </a:prstGeom>
          <a:noFill/>
          <a:ln w="9525">
            <a:noFill/>
            <a:miter lim="800000"/>
            <a:headEnd/>
            <a:tailEnd/>
          </a:ln>
        </p:spPr>
        <p:txBody>
          <a:bodyPr wrap="square">
            <a:spAutoFit/>
          </a:bodyPr>
          <a:lstStyle/>
          <a:p>
            <a:pPr defTabSz="316520"/>
            <a:r>
              <a:rPr kumimoji="1" lang="ja-JP" altLang="en-US" sz="969" dirty="0">
                <a:solidFill>
                  <a:prstClr val="black"/>
                </a:solidFill>
                <a:latin typeface="游ゴシック Light" panose="020B0300000000000000" pitchFamily="50" charset="-128"/>
                <a:ea typeface="游ゴシック Light" panose="020B0300000000000000" pitchFamily="50" charset="-128"/>
              </a:rPr>
              <a:t>●●様におかれましては、</a:t>
            </a:r>
            <a:endParaRPr kumimoji="1" lang="en-US" altLang="ja-JP" sz="969" dirty="0">
              <a:solidFill>
                <a:prstClr val="black"/>
              </a:solidFill>
              <a:latin typeface="游ゴシック Light" panose="020B0300000000000000" pitchFamily="50" charset="-128"/>
              <a:ea typeface="游ゴシック Light" panose="020B0300000000000000" pitchFamily="50" charset="-128"/>
            </a:endParaRPr>
          </a:p>
          <a:p>
            <a:pPr defTabSz="316520"/>
            <a:r>
              <a:rPr kumimoji="1" lang="ja-JP" altLang="en-US" sz="969" dirty="0">
                <a:solidFill>
                  <a:prstClr val="black"/>
                </a:solidFill>
                <a:latin typeface="游ゴシック Light" panose="020B0300000000000000" pitchFamily="50" charset="-128"/>
                <a:ea typeface="游ゴシック Light" panose="020B0300000000000000" pitchFamily="50" charset="-128"/>
              </a:rPr>
              <a:t>ワークショップへのご参加を是非お願いできますと幸いです。</a:t>
            </a:r>
          </a:p>
        </p:txBody>
      </p:sp>
      <p:sp>
        <p:nvSpPr>
          <p:cNvPr id="24" name="四角形: 角を丸くする 23">
            <a:extLst>
              <a:ext uri="{FF2B5EF4-FFF2-40B4-BE49-F238E27FC236}">
                <a16:creationId xmlns:a16="http://schemas.microsoft.com/office/drawing/2014/main" id="{BEF826E0-FF51-D02C-3604-5787AC3E1DFB}"/>
              </a:ext>
            </a:extLst>
          </p:cNvPr>
          <p:cNvSpPr/>
          <p:nvPr/>
        </p:nvSpPr>
        <p:spPr>
          <a:xfrm>
            <a:off x="2373592" y="4376821"/>
            <a:ext cx="4440739" cy="2117157"/>
          </a:xfrm>
          <a:prstGeom prst="roundRect">
            <a:avLst>
              <a:gd name="adj" fmla="val 7917"/>
            </a:avLst>
          </a:prstGeom>
          <a:solidFill>
            <a:schemeClr val="bg2"/>
          </a:solidFill>
        </p:spPr>
        <p:txBody>
          <a:bodyPr wrap="square" rtlCol="0" anchor="ctr" anchorCtr="0">
            <a:noAutofit/>
          </a:bodyPr>
          <a:lstStyle/>
          <a:p>
            <a:pPr algn="ctr" defTabSz="316520"/>
            <a:endParaRPr lang="ja-JP" altLang="en-US" sz="969" b="1" dirty="0">
              <a:solidFill>
                <a:prstClr val="white"/>
              </a:solidFill>
              <a:latin typeface="游ゴシック Light" panose="020B0300000000000000" pitchFamily="50" charset="-128"/>
              <a:ea typeface="游ゴシック Light" panose="020B0300000000000000" pitchFamily="50" charset="-128"/>
            </a:endParaRPr>
          </a:p>
        </p:txBody>
      </p:sp>
      <p:sp>
        <p:nvSpPr>
          <p:cNvPr id="25" name="テキスト ボックス 24">
            <a:extLst>
              <a:ext uri="{FF2B5EF4-FFF2-40B4-BE49-F238E27FC236}">
                <a16:creationId xmlns:a16="http://schemas.microsoft.com/office/drawing/2014/main" id="{0B961C61-A4E6-92C9-FCCB-470B3FDE3042}"/>
              </a:ext>
            </a:extLst>
          </p:cNvPr>
          <p:cNvSpPr txBox="1"/>
          <p:nvPr/>
        </p:nvSpPr>
        <p:spPr bwMode="auto">
          <a:xfrm>
            <a:off x="2464588" y="4424033"/>
            <a:ext cx="4305821" cy="2070760"/>
          </a:xfrm>
          <a:prstGeom prst="rect">
            <a:avLst/>
          </a:prstGeom>
          <a:noFill/>
          <a:ln w="9525">
            <a:noFill/>
            <a:miter lim="800000"/>
            <a:headEnd/>
            <a:tailEnd/>
          </a:ln>
        </p:spPr>
        <p:txBody>
          <a:bodyPr wrap="square">
            <a:spAutoFit/>
          </a:bodyPr>
          <a:lstStyle/>
          <a:p>
            <a:pPr defTabSz="316520"/>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参加者</a:t>
            </a:r>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marL="369273" indent="-369273"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○参加者</a:t>
            </a:r>
          </a:p>
          <a:p>
            <a:pPr marL="369273" indent="-276955"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・人事担当などダイバーシティ経営の</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取組</a:t>
            </a:r>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に関わる方 ２名</a:t>
            </a:r>
          </a:p>
          <a:p>
            <a:pPr indent="92318"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・各事業部の管理職などマネジメントに関わる方</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4</a:t>
            </a:r>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名</a:t>
            </a:r>
          </a:p>
          <a:p>
            <a:pPr indent="92318"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・ダイバーシティ経営に関心のある事業部社員　２</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名</a:t>
            </a:r>
            <a:endPar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marL="369273" indent="-369273"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ファシリテーター</a:t>
            </a:r>
            <a:endPar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marL="369273" indent="-276955"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ダイバーシティ推進・人事担当　</a:t>
            </a:r>
            <a:r>
              <a:rPr lang="ja-JP" altLang="en-US"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〇〇〇〇〇〇〇</a:t>
            </a:r>
            <a:br>
              <a:rPr lang="en-US"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br>
            <a:r>
              <a:rPr lang="en-US"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確定後ご記入ください</a:t>
            </a:r>
            <a:endParaRPr lang="en-US"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defTabSz="316520"/>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タイムテーブル</a:t>
            </a:r>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（全</a:t>
            </a:r>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2.5</a:t>
            </a:r>
            <a:r>
              <a:rPr lang="ja-JP" altLang="en-US"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時間）</a:t>
            </a:r>
            <a:endPar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00:00〜00:02  </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オープニング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2min</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00:02〜00:40 </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概要説明・</a:t>
            </a:r>
            <a:r>
              <a:rPr lang="en-US" altLang="ja-JP" sz="623" b="1" u="sng"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DEI</a:t>
            </a:r>
            <a:r>
              <a:rPr lang="ja-JP" altLang="en-US" sz="623" b="1" u="sng"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講義</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・アイスブレイクセッション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38min</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00:40〜01:10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Work1【</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グループワーク</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「発散＆課題整理」セッション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30min</a:t>
            </a:r>
          </a:p>
          <a:p>
            <a:pPr defTabSz="316520">
              <a:lnSpc>
                <a:spcPts val="748"/>
              </a:lnSpc>
              <a:spcBef>
                <a:spcPts val="69"/>
              </a:spcBef>
              <a:spcAft>
                <a:spcPts val="69"/>
              </a:spcAft>
            </a:pP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普段の仕事で感じるダイバーシティ推進についての課題をシェア（発散）し、課題の整理を行います。</a:t>
            </a:r>
            <a:b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b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01:10〜01:20  </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休憩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10min</a:t>
            </a:r>
            <a:endPar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01:20〜01:55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Work2【</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グループワーク</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Positive</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な“理想ブレスト”」セッション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35min</a:t>
            </a:r>
          </a:p>
          <a:p>
            <a:pPr defTabSz="316520">
              <a:lnSpc>
                <a:spcPts val="748"/>
              </a:lnSpc>
              <a:spcBef>
                <a:spcPts val="69"/>
              </a:spcBef>
              <a:spcAft>
                <a:spcPts val="69"/>
              </a:spcAft>
            </a:pP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※Work1</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で明らかになった課題を理想的な状態に転換するために必要なアクションを自由に発想します。</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01:55〜02:25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Work3【</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全体</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まとめ＆「明日からのアクション」宣言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30min</a:t>
            </a:r>
          </a:p>
          <a:p>
            <a:pPr defTabSz="316520">
              <a:lnSpc>
                <a:spcPts val="748"/>
              </a:lnSpc>
              <a:spcBef>
                <a:spcPts val="69"/>
              </a:spcBef>
              <a:spcAft>
                <a:spcPts val="69"/>
              </a:spcAft>
            </a:pP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※Work2</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までで整理したアイデアの中から、明日から自分ごととして実践したいことをシェアします。</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02:25〜02:30  </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クロージング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5min</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EE7FB3E-8F11-2635-15D1-19BD78F0F55F}"/>
              </a:ext>
            </a:extLst>
          </p:cNvPr>
          <p:cNvSpPr txBox="1"/>
          <p:nvPr/>
        </p:nvSpPr>
        <p:spPr>
          <a:xfrm>
            <a:off x="2368102" y="3916125"/>
            <a:ext cx="4423702" cy="475771"/>
          </a:xfrm>
          <a:prstGeom prst="rect">
            <a:avLst/>
          </a:prstGeom>
          <a:noFill/>
        </p:spPr>
        <p:txBody>
          <a:bodyPr wrap="square">
            <a:spAutoFit/>
          </a:bodyPr>
          <a:lstStyle/>
          <a:p>
            <a:pPr defTabSz="316520"/>
            <a:r>
              <a:rPr kumimoji="1" lang="ja-JP" altLang="en-US" sz="623" dirty="0">
                <a:solidFill>
                  <a:prstClr val="black"/>
                </a:solidFill>
                <a:latin typeface="游ゴシック Light" panose="020B0300000000000000" pitchFamily="50" charset="-128"/>
                <a:ea typeface="游ゴシック Light" panose="020B0300000000000000" pitchFamily="50" charset="-128"/>
              </a:rPr>
              <a:t>ダイバーシティ、エクイティ＆インクルージョン（</a:t>
            </a:r>
            <a:r>
              <a:rPr kumimoji="1" lang="en-US" altLang="ja-JP" sz="623" dirty="0">
                <a:solidFill>
                  <a:prstClr val="black"/>
                </a:solidFill>
                <a:latin typeface="游ゴシック Light" panose="020B0300000000000000" pitchFamily="50" charset="-128"/>
                <a:ea typeface="游ゴシック Light" panose="020B0300000000000000" pitchFamily="50" charset="-128"/>
              </a:rPr>
              <a:t>DEI</a:t>
            </a:r>
            <a:r>
              <a:rPr kumimoji="1" lang="ja-JP" altLang="en-US" sz="623" dirty="0">
                <a:solidFill>
                  <a:prstClr val="black"/>
                </a:solidFill>
                <a:latin typeface="游ゴシック Light" panose="020B0300000000000000" pitchFamily="50" charset="-128"/>
                <a:ea typeface="游ゴシック Light" panose="020B0300000000000000" pitchFamily="50" charset="-128"/>
              </a:rPr>
              <a:t>）：</a:t>
            </a:r>
            <a:endParaRPr kumimoji="1" lang="en-US" altLang="ja-JP" sz="623" dirty="0">
              <a:solidFill>
                <a:prstClr val="black"/>
              </a:solidFill>
              <a:latin typeface="游ゴシック Light" panose="020B0300000000000000" pitchFamily="50" charset="-128"/>
              <a:ea typeface="游ゴシック Light" panose="020B0300000000000000" pitchFamily="50" charset="-128"/>
            </a:endParaRPr>
          </a:p>
          <a:p>
            <a:pPr defTabSz="316520"/>
            <a:r>
              <a:rPr lang="ja-JP" altLang="en-US" sz="623" dirty="0">
                <a:solidFill>
                  <a:prstClr val="black"/>
                </a:solidFill>
                <a:latin typeface="游ゴシック Light" panose="020B0300000000000000" pitchFamily="50" charset="-128"/>
                <a:ea typeface="游ゴシック Light" panose="020B0300000000000000" pitchFamily="50" charset="-128"/>
              </a:rPr>
              <a:t>多様性（</a:t>
            </a:r>
            <a:r>
              <a:rPr lang="en-US" altLang="ja-JP" sz="623" dirty="0">
                <a:solidFill>
                  <a:prstClr val="black"/>
                </a:solidFill>
                <a:latin typeface="游ゴシック Light" panose="020B0300000000000000" pitchFamily="50" charset="-128"/>
                <a:ea typeface="游ゴシック Light" panose="020B0300000000000000" pitchFamily="50" charset="-128"/>
              </a:rPr>
              <a:t>Diversity</a:t>
            </a:r>
            <a:r>
              <a:rPr lang="ja-JP" altLang="en-US" sz="623" dirty="0">
                <a:solidFill>
                  <a:prstClr val="black"/>
                </a:solidFill>
                <a:latin typeface="游ゴシック Light" panose="020B0300000000000000" pitchFamily="50" charset="-128"/>
                <a:ea typeface="游ゴシック Light" panose="020B0300000000000000" pitchFamily="50" charset="-128"/>
              </a:rPr>
              <a:t>）、公平性（</a:t>
            </a:r>
            <a:r>
              <a:rPr lang="en-US" altLang="ja-JP" sz="623" dirty="0">
                <a:solidFill>
                  <a:prstClr val="black"/>
                </a:solidFill>
                <a:latin typeface="游ゴシック Light" panose="020B0300000000000000" pitchFamily="50" charset="-128"/>
                <a:ea typeface="游ゴシック Light" panose="020B0300000000000000" pitchFamily="50" charset="-128"/>
              </a:rPr>
              <a:t>Equity</a:t>
            </a:r>
            <a:r>
              <a:rPr lang="ja-JP" altLang="en-US" sz="623" dirty="0">
                <a:solidFill>
                  <a:prstClr val="black"/>
                </a:solidFill>
                <a:latin typeface="游ゴシック Light" panose="020B0300000000000000" pitchFamily="50" charset="-128"/>
                <a:ea typeface="游ゴシック Light" panose="020B0300000000000000" pitchFamily="50" charset="-128"/>
              </a:rPr>
              <a:t>）、包摂性（</a:t>
            </a:r>
            <a:r>
              <a:rPr lang="en-US" altLang="ja-JP" sz="623" dirty="0">
                <a:solidFill>
                  <a:prstClr val="black"/>
                </a:solidFill>
                <a:latin typeface="游ゴシック Light" panose="020B0300000000000000" pitchFamily="50" charset="-128"/>
                <a:ea typeface="游ゴシック Light" panose="020B0300000000000000" pitchFamily="50" charset="-128"/>
              </a:rPr>
              <a:t>Inclusion</a:t>
            </a:r>
            <a:r>
              <a:rPr lang="ja-JP" altLang="en-US" sz="623" dirty="0">
                <a:solidFill>
                  <a:prstClr val="black"/>
                </a:solidFill>
                <a:latin typeface="游ゴシック Light" panose="020B0300000000000000" pitchFamily="50" charset="-128"/>
                <a:ea typeface="游ゴシック Light" panose="020B0300000000000000" pitchFamily="50" charset="-128"/>
              </a:rPr>
              <a:t>）を意味する言葉。組織で働く多様な人が、状況に合わせて必要なサポートを受けながら、一人ひとりが特性や強みを生かして最大限のパフォーマンスを発揮し、経営成果につながっている状態を目指す考え方。</a:t>
            </a:r>
            <a:endParaRPr lang="en-US" altLang="ja-JP" sz="623" dirty="0">
              <a:solidFill>
                <a:prstClr val="black"/>
              </a:solidFill>
              <a:latin typeface="游ゴシック Light" panose="020B0300000000000000" pitchFamily="50" charset="-128"/>
              <a:ea typeface="游ゴシック Light" panose="020B0300000000000000" pitchFamily="50" charset="-128"/>
            </a:endParaRPr>
          </a:p>
        </p:txBody>
      </p:sp>
      <p:sp>
        <p:nvSpPr>
          <p:cNvPr id="26" name="テキスト ボックス 25">
            <a:extLst>
              <a:ext uri="{FF2B5EF4-FFF2-40B4-BE49-F238E27FC236}">
                <a16:creationId xmlns:a16="http://schemas.microsoft.com/office/drawing/2014/main" id="{5897D0F7-7CA5-4D90-FE23-EF5D88C08ED9}"/>
              </a:ext>
            </a:extLst>
          </p:cNvPr>
          <p:cNvSpPr txBox="1"/>
          <p:nvPr/>
        </p:nvSpPr>
        <p:spPr>
          <a:xfrm>
            <a:off x="5107620" y="1666259"/>
            <a:ext cx="1813880" cy="177613"/>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kumimoji="1" lang="ja-JP" altLang="en-US" sz="554"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▲ダイバーシティ・コンパス（経済産業省作成）</a:t>
            </a:r>
            <a:endParaRPr kumimoji="1" lang="en-US" altLang="ja-JP" sz="554"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781F8782-2808-CB6A-BE76-85CCCFD2F467}"/>
              </a:ext>
            </a:extLst>
          </p:cNvPr>
          <p:cNvSpPr txBox="1"/>
          <p:nvPr/>
        </p:nvSpPr>
        <p:spPr>
          <a:xfrm>
            <a:off x="6875023" y="120134"/>
            <a:ext cx="2268977" cy="369332"/>
          </a:xfrm>
          <a:prstGeom prst="rect">
            <a:avLst/>
          </a:prstGeom>
          <a:noFill/>
        </p:spPr>
        <p:txBody>
          <a:bodyPr wrap="square">
            <a:spAutoFit/>
          </a:bodyPr>
          <a:lstStyle>
            <a:defPPr>
              <a:defRPr lang="en-US"/>
            </a:defPPr>
            <a:lvl1pPr>
              <a:defRPr b="1">
                <a:solidFill>
                  <a:schemeClr val="bg1"/>
                </a:solidFill>
                <a:highlight>
                  <a:srgbClr val="000080"/>
                </a:highlight>
                <a:latin typeface="游ゴシック"/>
                <a:ea typeface="游ゴシック"/>
              </a:defRPr>
            </a:lvl1pPr>
          </a:lstStyle>
          <a:p>
            <a:r>
              <a:rPr lang="en-US" altLang="ja-JP" dirty="0"/>
              <a:t>A:DEI</a:t>
            </a:r>
            <a:r>
              <a:rPr lang="ja-JP" altLang="en-US" dirty="0"/>
              <a:t>講義あり</a:t>
            </a:r>
            <a:r>
              <a:rPr lang="en-US" altLang="ja-JP" dirty="0"/>
              <a:t>Ver.</a:t>
            </a:r>
            <a:endParaRPr lang="ja-JP" altLang="en-US" dirty="0"/>
          </a:p>
        </p:txBody>
      </p:sp>
    </p:spTree>
    <p:extLst>
      <p:ext uri="{BB962C8B-B14F-4D97-AF65-F5344CB8AC3E}">
        <p14:creationId xmlns:p14="http://schemas.microsoft.com/office/powerpoint/2010/main" val="120503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CE7CE3E2-8A75-5364-918D-E8D5EB3530FD}"/>
              </a:ext>
            </a:extLst>
          </p:cNvPr>
          <p:cNvSpPr/>
          <p:nvPr/>
        </p:nvSpPr>
        <p:spPr>
          <a:xfrm>
            <a:off x="2371378" y="3924725"/>
            <a:ext cx="4404520" cy="43491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16520"/>
            <a:endParaRPr kumimoji="1" lang="ja-JP" altLang="en-US" sz="1246">
              <a:solidFill>
                <a:prstClr val="white"/>
              </a:solidFill>
              <a:latin typeface="Calibri" panose="020F0502020204030204"/>
              <a:ea typeface="游ゴシック" panose="020B0400000000000000" pitchFamily="50" charset="-128"/>
            </a:endParaRPr>
          </a:p>
        </p:txBody>
      </p:sp>
      <p:grpSp>
        <p:nvGrpSpPr>
          <p:cNvPr id="4" name="グループ化 3">
            <a:extLst>
              <a:ext uri="{FF2B5EF4-FFF2-40B4-BE49-F238E27FC236}">
                <a16:creationId xmlns:a16="http://schemas.microsoft.com/office/drawing/2014/main" id="{A827AC28-B756-2CC8-75F9-E750B7EB54A5}"/>
              </a:ext>
            </a:extLst>
          </p:cNvPr>
          <p:cNvGrpSpPr/>
          <p:nvPr/>
        </p:nvGrpSpPr>
        <p:grpSpPr>
          <a:xfrm>
            <a:off x="2281158" y="34272"/>
            <a:ext cx="4706052" cy="2043426"/>
            <a:chOff x="448447" y="152976"/>
            <a:chExt cx="9378271" cy="3852753"/>
          </a:xfrm>
        </p:grpSpPr>
        <p:grpSp>
          <p:nvGrpSpPr>
            <p:cNvPr id="5" name="グループ化 4">
              <a:extLst>
                <a:ext uri="{FF2B5EF4-FFF2-40B4-BE49-F238E27FC236}">
                  <a16:creationId xmlns:a16="http://schemas.microsoft.com/office/drawing/2014/main" id="{0E6E0655-6335-4EBA-9061-68CD94325F43}"/>
                </a:ext>
              </a:extLst>
            </p:cNvPr>
            <p:cNvGrpSpPr/>
            <p:nvPr/>
          </p:nvGrpSpPr>
          <p:grpSpPr>
            <a:xfrm>
              <a:off x="448447" y="152976"/>
              <a:ext cx="9378271" cy="3372469"/>
              <a:chOff x="402265" y="348202"/>
              <a:chExt cx="9354383" cy="3501138"/>
            </a:xfrm>
          </p:grpSpPr>
          <p:sp>
            <p:nvSpPr>
              <p:cNvPr id="7" name="四角形: 角を丸くする 6">
                <a:extLst>
                  <a:ext uri="{FF2B5EF4-FFF2-40B4-BE49-F238E27FC236}">
                    <a16:creationId xmlns:a16="http://schemas.microsoft.com/office/drawing/2014/main" id="{B5263649-9288-AB78-80B4-A2773D524577}"/>
                  </a:ext>
                </a:extLst>
              </p:cNvPr>
              <p:cNvSpPr/>
              <p:nvPr/>
            </p:nvSpPr>
            <p:spPr>
              <a:xfrm>
                <a:off x="402265" y="348202"/>
                <a:ext cx="9101469" cy="3501138"/>
              </a:xfrm>
              <a:prstGeom prst="roundRect">
                <a:avLst>
                  <a:gd name="adj" fmla="val 9855"/>
                </a:avLst>
              </a:prstGeom>
              <a:solidFill>
                <a:srgbClr val="336753"/>
              </a:solidFill>
            </p:spPr>
            <p:txBody>
              <a:bodyPr wrap="square" rtlCol="0" anchor="ctr" anchorCtr="0">
                <a:noAutofit/>
              </a:bodyPr>
              <a:lstStyle/>
              <a:p>
                <a:pPr algn="ctr" defTabSz="316520"/>
                <a:endParaRPr lang="ja-JP" altLang="en-US" sz="727" b="1">
                  <a:solidFill>
                    <a:prstClr val="white"/>
                  </a:solidFill>
                  <a:latin typeface="游ゴシック Light" panose="020B0300000000000000" pitchFamily="50" charset="-128"/>
                  <a:ea typeface="游ゴシック Light" panose="020B0300000000000000" pitchFamily="50" charset="-128"/>
                </a:endParaRPr>
              </a:p>
            </p:txBody>
          </p:sp>
          <p:pic>
            <p:nvPicPr>
              <p:cNvPr id="8" name="図 7" descr="グラフ, サンバースト図&#10;&#10;自動的に生成された説明">
                <a:extLst>
                  <a:ext uri="{FF2B5EF4-FFF2-40B4-BE49-F238E27FC236}">
                    <a16:creationId xmlns:a16="http://schemas.microsoft.com/office/drawing/2014/main" id="{C1F6E604-2308-8D78-441E-A8A2FD18C3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317" y="659647"/>
                <a:ext cx="2997372" cy="2949850"/>
              </a:xfrm>
              <a:prstGeom prst="rect">
                <a:avLst/>
              </a:prstGeom>
            </p:spPr>
          </p:pic>
          <p:sp>
            <p:nvSpPr>
              <p:cNvPr id="9" name="テキスト ボックス 8">
                <a:extLst>
                  <a:ext uri="{FF2B5EF4-FFF2-40B4-BE49-F238E27FC236}">
                    <a16:creationId xmlns:a16="http://schemas.microsoft.com/office/drawing/2014/main" id="{147F4F38-F0CB-1B17-C1DD-B40E2748BB61}"/>
                  </a:ext>
                </a:extLst>
              </p:cNvPr>
              <p:cNvSpPr txBox="1"/>
              <p:nvPr/>
            </p:nvSpPr>
            <p:spPr>
              <a:xfrm>
                <a:off x="737431" y="2468484"/>
                <a:ext cx="4683403" cy="764463"/>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lang="ja-JP" altLang="en-US"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en-US" altLang="ja-JP"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ja-JP" altLang="en-US"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en-US" altLang="ja-JP"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ja-JP" altLang="en-US"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r>
                  <a:rPr kumimoji="1" lang="en-US" altLang="ja-JP" sz="1938"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2E149048-FDCC-1B4D-9BE5-D82D474EBA57}"/>
                  </a:ext>
                </a:extLst>
              </p:cNvPr>
              <p:cNvSpPr txBox="1"/>
              <p:nvPr/>
            </p:nvSpPr>
            <p:spPr>
              <a:xfrm>
                <a:off x="763647" y="3185750"/>
                <a:ext cx="8869086" cy="555995"/>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lang="ja-JP" altLang="en-US" sz="1246">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場所：＊＊＊＊＊＊</a:t>
                </a:r>
                <a:endParaRPr kumimoji="1" lang="en-US" altLang="ja-JP" sz="1246">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F4345D40-1F6D-483D-F17A-9CC915271E4F}"/>
                  </a:ext>
                </a:extLst>
              </p:cNvPr>
              <p:cNvSpPr txBox="1"/>
              <p:nvPr/>
            </p:nvSpPr>
            <p:spPr>
              <a:xfrm>
                <a:off x="2916264" y="2620962"/>
                <a:ext cx="2531402" cy="555995"/>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kumimoji="1" lang="en-US" altLang="ja-JP" sz="1246"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00:00-00:00</a:t>
                </a:r>
              </a:p>
            </p:txBody>
          </p:sp>
          <p:grpSp>
            <p:nvGrpSpPr>
              <p:cNvPr id="12" name="グループ化 11">
                <a:extLst>
                  <a:ext uri="{FF2B5EF4-FFF2-40B4-BE49-F238E27FC236}">
                    <a16:creationId xmlns:a16="http://schemas.microsoft.com/office/drawing/2014/main" id="{DDF05E77-E2EF-91A5-AB13-739F3A3DA28B}"/>
                  </a:ext>
                </a:extLst>
              </p:cNvPr>
              <p:cNvGrpSpPr/>
              <p:nvPr/>
            </p:nvGrpSpPr>
            <p:grpSpPr>
              <a:xfrm>
                <a:off x="673633" y="710092"/>
                <a:ext cx="5989652" cy="595866"/>
                <a:chOff x="611758" y="868095"/>
                <a:chExt cx="5989652" cy="595866"/>
              </a:xfrm>
            </p:grpSpPr>
            <p:sp>
              <p:nvSpPr>
                <p:cNvPr id="19" name="フローチャート: 端子 18">
                  <a:extLst>
                    <a:ext uri="{FF2B5EF4-FFF2-40B4-BE49-F238E27FC236}">
                      <a16:creationId xmlns:a16="http://schemas.microsoft.com/office/drawing/2014/main" id="{A4DD605A-5665-DF2A-ABA7-43FCC612169F}"/>
                    </a:ext>
                  </a:extLst>
                </p:cNvPr>
                <p:cNvSpPr/>
                <p:nvPr/>
              </p:nvSpPr>
              <p:spPr>
                <a:xfrm>
                  <a:off x="4643123"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20" name="フローチャート: 端子 19">
                  <a:extLst>
                    <a:ext uri="{FF2B5EF4-FFF2-40B4-BE49-F238E27FC236}">
                      <a16:creationId xmlns:a16="http://schemas.microsoft.com/office/drawing/2014/main" id="{87A82972-5CFB-E939-833C-1162EF34533B}"/>
                    </a:ext>
                  </a:extLst>
                </p:cNvPr>
                <p:cNvSpPr/>
                <p:nvPr/>
              </p:nvSpPr>
              <p:spPr>
                <a:xfrm>
                  <a:off x="611758"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21" name="正方形/長方形 20">
                  <a:extLst>
                    <a:ext uri="{FF2B5EF4-FFF2-40B4-BE49-F238E27FC236}">
                      <a16:creationId xmlns:a16="http://schemas.microsoft.com/office/drawing/2014/main" id="{BEE36EAE-4B3A-2634-9E0B-9B975063A74C}"/>
                    </a:ext>
                  </a:extLst>
                </p:cNvPr>
                <p:cNvSpPr/>
                <p:nvPr/>
              </p:nvSpPr>
              <p:spPr>
                <a:xfrm>
                  <a:off x="925034" y="868095"/>
                  <a:ext cx="4719083" cy="595866"/>
                </a:xfrm>
                <a:prstGeom prst="rect">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grpSp>
          <p:grpSp>
            <p:nvGrpSpPr>
              <p:cNvPr id="13" name="グループ化 12">
                <a:extLst>
                  <a:ext uri="{FF2B5EF4-FFF2-40B4-BE49-F238E27FC236}">
                    <a16:creationId xmlns:a16="http://schemas.microsoft.com/office/drawing/2014/main" id="{41110590-4320-48C7-241C-1757C02E49B2}"/>
                  </a:ext>
                </a:extLst>
              </p:cNvPr>
              <p:cNvGrpSpPr/>
              <p:nvPr/>
            </p:nvGrpSpPr>
            <p:grpSpPr>
              <a:xfrm>
                <a:off x="673633" y="1544253"/>
                <a:ext cx="4713744" cy="595866"/>
                <a:chOff x="611758" y="868095"/>
                <a:chExt cx="4713744" cy="595866"/>
              </a:xfrm>
            </p:grpSpPr>
            <p:sp>
              <p:nvSpPr>
                <p:cNvPr id="16" name="フローチャート: 端子 15">
                  <a:extLst>
                    <a:ext uri="{FF2B5EF4-FFF2-40B4-BE49-F238E27FC236}">
                      <a16:creationId xmlns:a16="http://schemas.microsoft.com/office/drawing/2014/main" id="{9FADE12E-B997-56D1-5AD4-1926E8FB2F21}"/>
                    </a:ext>
                  </a:extLst>
                </p:cNvPr>
                <p:cNvSpPr/>
                <p:nvPr/>
              </p:nvSpPr>
              <p:spPr>
                <a:xfrm>
                  <a:off x="3367215"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17" name="フローチャート: 端子 16">
                  <a:extLst>
                    <a:ext uri="{FF2B5EF4-FFF2-40B4-BE49-F238E27FC236}">
                      <a16:creationId xmlns:a16="http://schemas.microsoft.com/office/drawing/2014/main" id="{0E1DFE16-3790-222F-6DCC-E4BD1DCF0E5B}"/>
                    </a:ext>
                  </a:extLst>
                </p:cNvPr>
                <p:cNvSpPr/>
                <p:nvPr/>
              </p:nvSpPr>
              <p:spPr>
                <a:xfrm>
                  <a:off x="611758" y="868095"/>
                  <a:ext cx="1958287" cy="595866"/>
                </a:xfrm>
                <a:prstGeom prst="flowChartTerminator">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sp>
              <p:nvSpPr>
                <p:cNvPr id="18" name="正方形/長方形 17">
                  <a:extLst>
                    <a:ext uri="{FF2B5EF4-FFF2-40B4-BE49-F238E27FC236}">
                      <a16:creationId xmlns:a16="http://schemas.microsoft.com/office/drawing/2014/main" id="{4A206A38-B7C1-F29D-12DA-647226CF70C3}"/>
                    </a:ext>
                  </a:extLst>
                </p:cNvPr>
                <p:cNvSpPr/>
                <p:nvPr/>
              </p:nvSpPr>
              <p:spPr>
                <a:xfrm>
                  <a:off x="925035" y="868095"/>
                  <a:ext cx="3191686" cy="595866"/>
                </a:xfrm>
                <a:prstGeom prst="rect">
                  <a:avLst/>
                </a:prstGeom>
                <a:solidFill>
                  <a:schemeClr val="bg1"/>
                </a:solidFill>
              </p:spPr>
              <p:txBody>
                <a:bodyPr wrap="square" rtlCol="0" anchor="ctr" anchorCtr="0">
                  <a:noAutofit/>
                </a:bodyPr>
                <a:lstStyle/>
                <a:p>
                  <a:pPr algn="ctr" defTabSz="316520"/>
                  <a:endParaRPr kumimoji="1" lang="ja-JP" altLang="en-US" sz="727" b="1">
                    <a:solidFill>
                      <a:prstClr val="white"/>
                    </a:solidFill>
                    <a:latin typeface="游ゴシック Light" panose="020B0300000000000000" pitchFamily="50" charset="-128"/>
                    <a:ea typeface="游ゴシック Light" panose="020B0300000000000000" pitchFamily="50" charset="-128"/>
                  </a:endParaRPr>
                </a:p>
              </p:txBody>
            </p:sp>
          </p:grpSp>
          <p:sp>
            <p:nvSpPr>
              <p:cNvPr id="14" name="テキスト ボックス 13">
                <a:extLst>
                  <a:ext uri="{FF2B5EF4-FFF2-40B4-BE49-F238E27FC236}">
                    <a16:creationId xmlns:a16="http://schemas.microsoft.com/office/drawing/2014/main" id="{ED08CA0F-8436-76B5-47F5-7B33773089C0}"/>
                  </a:ext>
                </a:extLst>
              </p:cNvPr>
              <p:cNvSpPr txBox="1"/>
              <p:nvPr/>
            </p:nvSpPr>
            <p:spPr>
              <a:xfrm>
                <a:off x="691671" y="730483"/>
                <a:ext cx="8869086" cy="1182024"/>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kumimoji="1" lang="ja-JP" altLang="en-US"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ダイバーシティ経営についての</a:t>
                </a:r>
                <a:endParaRPr lang="en-US" altLang="ja-JP"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a:p>
                <a:pPr defTabSz="633039">
                  <a:defRPr/>
                </a:pPr>
                <a:r>
                  <a:rPr lang="ja-JP" altLang="en-US"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　</a:t>
                </a:r>
                <a:endParaRPr kumimoji="1" lang="en-US" altLang="ja-JP" sz="1662" b="1">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AD4BE3FD-43EC-8D1B-FE22-182DCF7CC314}"/>
                  </a:ext>
                </a:extLst>
              </p:cNvPr>
              <p:cNvSpPr txBox="1"/>
              <p:nvPr/>
            </p:nvSpPr>
            <p:spPr>
              <a:xfrm>
                <a:off x="887562" y="1529083"/>
                <a:ext cx="8869086" cy="1182024"/>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lang="ja-JP" altLang="en-US"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社内ワークショップ</a:t>
                </a:r>
                <a:endParaRPr lang="en-US" altLang="ja-JP"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a:p>
                <a:pPr defTabSz="633039">
                  <a:defRPr/>
                </a:pPr>
                <a:r>
                  <a:rPr lang="ja-JP" altLang="en-US"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rPr>
                  <a:t>　</a:t>
                </a:r>
                <a:endParaRPr kumimoji="1" lang="en-US" altLang="ja-JP" sz="1662" b="1" dirty="0">
                  <a:solidFill>
                    <a:srgbClr val="336753"/>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grpSp>
        <p:sp>
          <p:nvSpPr>
            <p:cNvPr id="6" name="テキスト ボックス 5">
              <a:extLst>
                <a:ext uri="{FF2B5EF4-FFF2-40B4-BE49-F238E27FC236}">
                  <a16:creationId xmlns:a16="http://schemas.microsoft.com/office/drawing/2014/main" id="{A14F0BA7-B4D1-4954-1A61-92A7BD850182}"/>
                </a:ext>
              </a:extLst>
            </p:cNvPr>
            <p:cNvSpPr txBox="1"/>
            <p:nvPr/>
          </p:nvSpPr>
          <p:spPr>
            <a:xfrm>
              <a:off x="764571" y="3470167"/>
              <a:ext cx="8891732" cy="535562"/>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endParaRPr kumimoji="1" lang="en-US" altLang="ja-JP" sz="1246">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grpSp>
      <p:sp>
        <p:nvSpPr>
          <p:cNvPr id="22" name="テキスト ボックス 21">
            <a:extLst>
              <a:ext uri="{FF2B5EF4-FFF2-40B4-BE49-F238E27FC236}">
                <a16:creationId xmlns:a16="http://schemas.microsoft.com/office/drawing/2014/main" id="{237D0515-6375-E79D-4B13-146BA39E475D}"/>
              </a:ext>
            </a:extLst>
          </p:cNvPr>
          <p:cNvSpPr txBox="1"/>
          <p:nvPr/>
        </p:nvSpPr>
        <p:spPr bwMode="auto">
          <a:xfrm>
            <a:off x="2331883" y="1925918"/>
            <a:ext cx="4480234" cy="1932260"/>
          </a:xfrm>
          <a:prstGeom prst="rect">
            <a:avLst/>
          </a:prstGeom>
          <a:noFill/>
          <a:ln w="9525">
            <a:noFill/>
            <a:miter lim="800000"/>
            <a:headEnd/>
            <a:tailEnd/>
          </a:ln>
        </p:spPr>
        <p:txBody>
          <a:bodyPr wrap="square" rtlCol="0" anchor="ctr" anchorCtr="0">
            <a:spAutoFit/>
          </a:bodyPr>
          <a:lstStyle/>
          <a:p>
            <a:pPr algn="ctr" defTabSz="316520">
              <a:lnSpc>
                <a:spcPts val="1163"/>
              </a:lnSpc>
            </a:pP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a:t>
            </a:r>
            <a:r>
              <a:rPr kumimoji="1" lang="en-US" altLang="ja-JP" sz="1108" b="1" dirty="0">
                <a:solidFill>
                  <a:prstClr val="black"/>
                </a:solidFill>
                <a:latin typeface="游ゴシック Light" panose="020B0300000000000000" pitchFamily="50" charset="-128"/>
                <a:ea typeface="游ゴシック Light" panose="020B0300000000000000" pitchFamily="50" charset="-128"/>
              </a:rPr>
              <a:t>DEI</a:t>
            </a: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」という言葉が当たり前になってきた今、</a:t>
            </a:r>
            <a:endParaRPr kumimoji="1" lang="en-US" altLang="ja-JP" sz="1108" b="1" dirty="0">
              <a:solidFill>
                <a:prstClr val="black"/>
              </a:solidFill>
              <a:latin typeface="游ゴシック Light" panose="020B0300000000000000" pitchFamily="50" charset="-128"/>
              <a:ea typeface="游ゴシック Light" panose="020B0300000000000000" pitchFamily="50" charset="-128"/>
            </a:endParaRPr>
          </a:p>
          <a:p>
            <a:pPr algn="ctr" defTabSz="316520">
              <a:lnSpc>
                <a:spcPts val="1163"/>
              </a:lnSpc>
            </a:pP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自社においても多様な人材が受け入れられ、活躍できる環境に</a:t>
            </a:r>
            <a:endParaRPr kumimoji="1" lang="en-US" altLang="ja-JP" sz="1108" b="1" dirty="0">
              <a:solidFill>
                <a:prstClr val="black"/>
              </a:solidFill>
              <a:latin typeface="游ゴシック Light" panose="020B0300000000000000" pitchFamily="50" charset="-128"/>
              <a:ea typeface="游ゴシック Light" panose="020B0300000000000000" pitchFamily="50" charset="-128"/>
            </a:endParaRPr>
          </a:p>
          <a:p>
            <a:pPr algn="ctr" defTabSz="316520">
              <a:lnSpc>
                <a:spcPts val="1163"/>
              </a:lnSpc>
              <a:spcBef>
                <a:spcPts val="208"/>
              </a:spcBef>
              <a:spcAft>
                <a:spcPts val="208"/>
              </a:spcAft>
            </a:pPr>
            <a:r>
              <a:rPr kumimoji="1" lang="ja-JP" altLang="en-US" sz="1108" b="1" dirty="0">
                <a:solidFill>
                  <a:prstClr val="black"/>
                </a:solidFill>
                <a:latin typeface="游ゴシック Light" panose="020B0300000000000000" pitchFamily="50" charset="-128"/>
                <a:ea typeface="游ゴシック Light" panose="020B0300000000000000" pitchFamily="50" charset="-128"/>
              </a:rPr>
              <a:t>なっているか、部署を超えて考えてみませんか？</a:t>
            </a:r>
            <a:endParaRPr kumimoji="1" lang="en-US" altLang="ja-JP" sz="969" b="1" dirty="0">
              <a:solidFill>
                <a:prstClr val="black"/>
              </a:solidFill>
              <a:latin typeface="游ゴシック Light" panose="020B0300000000000000" pitchFamily="50" charset="-128"/>
              <a:ea typeface="游ゴシック Light" panose="020B0300000000000000" pitchFamily="50" charset="-128"/>
            </a:endParaRPr>
          </a:p>
          <a:p>
            <a:pPr defTabSz="316520">
              <a:lnSpc>
                <a:spcPts val="1163"/>
              </a:lnSpc>
              <a:spcBef>
                <a:spcPts val="208"/>
              </a:spcBef>
              <a:spcAft>
                <a:spcPts val="208"/>
              </a:spcAft>
            </a:pPr>
            <a:r>
              <a:rPr kumimoji="1" lang="ja-JP" altLang="en-US" sz="831" dirty="0">
                <a:solidFill>
                  <a:prstClr val="black"/>
                </a:solidFill>
                <a:latin typeface="游ゴシック Light" panose="020B0300000000000000" pitchFamily="50" charset="-128"/>
                <a:ea typeface="游ゴシック Light" panose="020B0300000000000000" pitchFamily="50" charset="-128"/>
              </a:rPr>
              <a:t>複雑化する市場の中で企業が競争力を強化し続けるためには、多様な個人</a:t>
            </a:r>
            <a:r>
              <a:rPr kumimoji="1" lang="en-US" altLang="ja-JP" sz="831" baseline="30000" dirty="0">
                <a:solidFill>
                  <a:prstClr val="black"/>
                </a:solidFill>
                <a:latin typeface="游ゴシック Light" panose="020B0300000000000000" pitchFamily="50" charset="-128"/>
                <a:ea typeface="游ゴシック Light" panose="020B0300000000000000" pitchFamily="50" charset="-128"/>
              </a:rPr>
              <a:t>※</a:t>
            </a:r>
            <a:r>
              <a:rPr kumimoji="1" lang="ja-JP" altLang="en-US" sz="831" baseline="30000" dirty="0">
                <a:solidFill>
                  <a:prstClr val="black"/>
                </a:solidFill>
                <a:latin typeface="游ゴシック Light" panose="020B0300000000000000" pitchFamily="50" charset="-128"/>
                <a:ea typeface="游ゴシック Light" panose="020B0300000000000000" pitchFamily="50" charset="-128"/>
              </a:rPr>
              <a:t>１</a:t>
            </a:r>
            <a:r>
              <a:rPr kumimoji="1" lang="ja-JP" altLang="en-US" sz="831" dirty="0">
                <a:solidFill>
                  <a:prstClr val="black"/>
                </a:solidFill>
                <a:latin typeface="游ゴシック Light" panose="020B0300000000000000" pitchFamily="50" charset="-128"/>
                <a:ea typeface="游ゴシック Light" panose="020B0300000000000000" pitchFamily="50" charset="-128"/>
              </a:rPr>
              <a:t>が日頃の業務の中で最大限活躍し、多様な視点を存分に発揮できる環境や組織風土を企業全体でつくっていくことが大切です。</a:t>
            </a:r>
            <a:endParaRPr kumimoji="1" lang="en-US" altLang="ja-JP" sz="762" dirty="0">
              <a:solidFill>
                <a:prstClr val="black"/>
              </a:solidFill>
              <a:latin typeface="游ゴシック Light" panose="020B0300000000000000" pitchFamily="50" charset="-128"/>
              <a:ea typeface="游ゴシック Light" panose="020B0300000000000000" pitchFamily="50" charset="-128"/>
            </a:endParaRPr>
          </a:p>
          <a:p>
            <a:pPr defTabSz="316520">
              <a:lnSpc>
                <a:spcPts val="1163"/>
              </a:lnSpc>
              <a:spcBef>
                <a:spcPts val="208"/>
              </a:spcBef>
              <a:spcAft>
                <a:spcPts val="208"/>
              </a:spcAft>
            </a:pPr>
            <a:r>
              <a:rPr kumimoji="1" lang="ja-JP" altLang="en-US" sz="831" dirty="0">
                <a:solidFill>
                  <a:prstClr val="black"/>
                </a:solidFill>
                <a:latin typeface="游ゴシック Light" panose="020B0300000000000000" pitchFamily="50" charset="-128"/>
                <a:ea typeface="游ゴシック Light" panose="020B0300000000000000" pitchFamily="50" charset="-128"/>
              </a:rPr>
              <a:t>そこで、自社の</a:t>
            </a:r>
            <a:r>
              <a:rPr kumimoji="1" lang="en-US" altLang="ja-JP" sz="831" dirty="0">
                <a:solidFill>
                  <a:prstClr val="black"/>
                </a:solidFill>
                <a:latin typeface="游ゴシック Light" panose="020B0300000000000000" pitchFamily="50" charset="-128"/>
                <a:ea typeface="游ゴシック Light" panose="020B0300000000000000" pitchFamily="50" charset="-128"/>
              </a:rPr>
              <a:t>DEI</a:t>
            </a:r>
            <a:r>
              <a:rPr kumimoji="1" lang="ja-JP" altLang="en-US" sz="831" dirty="0">
                <a:solidFill>
                  <a:prstClr val="black"/>
                </a:solidFill>
                <a:latin typeface="游ゴシック Light" panose="020B0300000000000000" pitchFamily="50" charset="-128"/>
                <a:ea typeface="游ゴシック Light" panose="020B0300000000000000" pitchFamily="50" charset="-128"/>
              </a:rPr>
              <a:t>に関する現状を多様な視点から振り返り、自社の競争力強化に繋げていくため、部署を超えたメンバーの対話を深めるためのワークショップを開催します！</a:t>
            </a:r>
            <a:endParaRPr kumimoji="1" lang="en-US" altLang="ja-JP" sz="831" dirty="0">
              <a:solidFill>
                <a:prstClr val="black"/>
              </a:solidFill>
              <a:latin typeface="游ゴシック Light" panose="020B0300000000000000" pitchFamily="50" charset="-128"/>
              <a:ea typeface="游ゴシック Light" panose="020B0300000000000000" pitchFamily="50" charset="-128"/>
            </a:endParaRPr>
          </a:p>
          <a:p>
            <a:pPr defTabSz="316520">
              <a:lnSpc>
                <a:spcPts val="1163"/>
              </a:lnSpc>
              <a:spcBef>
                <a:spcPts val="208"/>
              </a:spcBef>
              <a:spcAft>
                <a:spcPts val="208"/>
              </a:spcAft>
            </a:pPr>
            <a:r>
              <a:rPr kumimoji="1" lang="ja-JP" altLang="en-US" sz="831" dirty="0">
                <a:solidFill>
                  <a:prstClr val="black"/>
                </a:solidFill>
                <a:latin typeface="游ゴシック Light" panose="020B0300000000000000" pitchFamily="50" charset="-128"/>
                <a:ea typeface="游ゴシック Light" panose="020B0300000000000000" pitchFamily="50" charset="-128"/>
              </a:rPr>
              <a:t>ワークショップでは、経済産業省が作成した</a:t>
            </a:r>
            <a:r>
              <a:rPr kumimoji="1" lang="ja-JP" altLang="en-US" sz="831" dirty="0">
                <a:solidFill>
                  <a:prstClr val="black"/>
                </a:solidFill>
                <a:latin typeface="游ゴシック Light" panose="020B0300000000000000" pitchFamily="50" charset="-128"/>
                <a:ea typeface="游ゴシック Light" panose="020B0300000000000000" pitchFamily="50" charset="-128"/>
                <a:hlinkClick r:id="rId3"/>
              </a:rPr>
              <a:t>ダイバーシティ・コンパス</a:t>
            </a:r>
            <a:r>
              <a:rPr kumimoji="1" lang="ja-JP" altLang="en-US" sz="831" dirty="0">
                <a:solidFill>
                  <a:prstClr val="black"/>
                </a:solidFill>
                <a:latin typeface="游ゴシック Light" panose="020B0300000000000000" pitchFamily="50" charset="-128"/>
                <a:ea typeface="游ゴシック Light" panose="020B0300000000000000" pitchFamily="50" charset="-128"/>
              </a:rPr>
              <a:t>というツールを用いて対話を行います。</a:t>
            </a:r>
            <a:endParaRPr kumimoji="1" lang="en-US" altLang="ja-JP" sz="762" baseline="30000" dirty="0">
              <a:solidFill>
                <a:prstClr val="black"/>
              </a:solidFill>
              <a:latin typeface="游ゴシック Light" panose="020B0300000000000000" pitchFamily="50" charset="-128"/>
              <a:ea typeface="游ゴシック Light" panose="020B0300000000000000" pitchFamily="50" charset="-128"/>
            </a:endParaRPr>
          </a:p>
          <a:p>
            <a:pPr marL="184636" indent="-184636" defTabSz="633039">
              <a:defRPr/>
            </a:pPr>
            <a:r>
              <a:rPr kumimoji="1" lang="en-US" altLang="ja-JP" sz="623" dirty="0">
                <a:solidFill>
                  <a:prstClr val="black"/>
                </a:solidFill>
                <a:latin typeface="游ゴシック Light" panose="020B0300000000000000" pitchFamily="50" charset="-128"/>
                <a:ea typeface="游ゴシック Light" panose="020B0300000000000000" pitchFamily="50" charset="-128"/>
              </a:rPr>
              <a:t>※</a:t>
            </a:r>
            <a:r>
              <a:rPr kumimoji="1" lang="ja-JP" altLang="en-US" sz="623" dirty="0">
                <a:solidFill>
                  <a:prstClr val="black"/>
                </a:solidFill>
                <a:latin typeface="游ゴシック Light" panose="020B0300000000000000" pitchFamily="50" charset="-128"/>
                <a:ea typeface="游ゴシック Light" panose="020B0300000000000000" pitchFamily="50" charset="-128"/>
              </a:rPr>
              <a:t>１ 性別、国籍、障害の有無のみならず、価値観、キャリアや経験、働き方などの多様性も含みます。</a:t>
            </a:r>
            <a:endParaRPr kumimoji="1" lang="en-US" altLang="ja-JP" sz="623" dirty="0">
              <a:solidFill>
                <a:srgbClr val="000000"/>
              </a:solidFill>
              <a:latin typeface="游ゴシック"/>
              <a:ea typeface="游ゴシック"/>
            </a:endParaRPr>
          </a:p>
        </p:txBody>
      </p:sp>
      <p:sp>
        <p:nvSpPr>
          <p:cNvPr id="23" name="テキスト ボックス 22">
            <a:extLst>
              <a:ext uri="{FF2B5EF4-FFF2-40B4-BE49-F238E27FC236}">
                <a16:creationId xmlns:a16="http://schemas.microsoft.com/office/drawing/2014/main" id="{0C447550-67A4-72A8-7486-6A53EAD3AC21}"/>
              </a:ext>
            </a:extLst>
          </p:cNvPr>
          <p:cNvSpPr txBox="1"/>
          <p:nvPr/>
        </p:nvSpPr>
        <p:spPr bwMode="auto">
          <a:xfrm>
            <a:off x="2418290" y="6477496"/>
            <a:ext cx="4553093" cy="390620"/>
          </a:xfrm>
          <a:prstGeom prst="rect">
            <a:avLst/>
          </a:prstGeom>
          <a:noFill/>
          <a:ln w="9525">
            <a:noFill/>
            <a:miter lim="800000"/>
            <a:headEnd/>
            <a:tailEnd/>
          </a:ln>
        </p:spPr>
        <p:txBody>
          <a:bodyPr wrap="square">
            <a:spAutoFit/>
          </a:bodyPr>
          <a:lstStyle/>
          <a:p>
            <a:pPr defTabSz="316520"/>
            <a:r>
              <a:rPr kumimoji="1" lang="ja-JP" altLang="en-US" sz="969" dirty="0">
                <a:solidFill>
                  <a:prstClr val="black"/>
                </a:solidFill>
                <a:latin typeface="游ゴシック Light" panose="020B0300000000000000" pitchFamily="50" charset="-128"/>
                <a:ea typeface="游ゴシック Light" panose="020B0300000000000000" pitchFamily="50" charset="-128"/>
              </a:rPr>
              <a:t>●●様におかれましては、</a:t>
            </a:r>
            <a:endParaRPr kumimoji="1" lang="en-US" altLang="ja-JP" sz="969" dirty="0">
              <a:solidFill>
                <a:prstClr val="black"/>
              </a:solidFill>
              <a:latin typeface="游ゴシック Light" panose="020B0300000000000000" pitchFamily="50" charset="-128"/>
              <a:ea typeface="游ゴシック Light" panose="020B0300000000000000" pitchFamily="50" charset="-128"/>
            </a:endParaRPr>
          </a:p>
          <a:p>
            <a:pPr defTabSz="316520"/>
            <a:r>
              <a:rPr kumimoji="1" lang="ja-JP" altLang="en-US" sz="969" dirty="0">
                <a:solidFill>
                  <a:prstClr val="black"/>
                </a:solidFill>
                <a:latin typeface="游ゴシック Light" panose="020B0300000000000000" pitchFamily="50" charset="-128"/>
                <a:ea typeface="游ゴシック Light" panose="020B0300000000000000" pitchFamily="50" charset="-128"/>
              </a:rPr>
              <a:t>ワークショップへのご参加を是非お願いできますと幸いです。</a:t>
            </a:r>
          </a:p>
        </p:txBody>
      </p:sp>
      <p:sp>
        <p:nvSpPr>
          <p:cNvPr id="24" name="四角形: 角を丸くする 23">
            <a:extLst>
              <a:ext uri="{FF2B5EF4-FFF2-40B4-BE49-F238E27FC236}">
                <a16:creationId xmlns:a16="http://schemas.microsoft.com/office/drawing/2014/main" id="{BEF826E0-FF51-D02C-3604-5787AC3E1DFB}"/>
              </a:ext>
            </a:extLst>
          </p:cNvPr>
          <p:cNvSpPr/>
          <p:nvPr/>
        </p:nvSpPr>
        <p:spPr>
          <a:xfrm>
            <a:off x="2373592" y="4376821"/>
            <a:ext cx="4440739" cy="2117157"/>
          </a:xfrm>
          <a:prstGeom prst="roundRect">
            <a:avLst>
              <a:gd name="adj" fmla="val 7917"/>
            </a:avLst>
          </a:prstGeom>
          <a:solidFill>
            <a:schemeClr val="bg2"/>
          </a:solidFill>
        </p:spPr>
        <p:txBody>
          <a:bodyPr wrap="square" rtlCol="0" anchor="ctr" anchorCtr="0">
            <a:noAutofit/>
          </a:bodyPr>
          <a:lstStyle/>
          <a:p>
            <a:pPr algn="ctr" defTabSz="316520"/>
            <a:endParaRPr lang="ja-JP" altLang="en-US" sz="969" b="1" dirty="0">
              <a:solidFill>
                <a:prstClr val="white"/>
              </a:solidFill>
              <a:latin typeface="游ゴシック Light" panose="020B0300000000000000" pitchFamily="50" charset="-128"/>
              <a:ea typeface="游ゴシック Light" panose="020B0300000000000000" pitchFamily="50" charset="-128"/>
            </a:endParaRPr>
          </a:p>
        </p:txBody>
      </p:sp>
      <p:sp>
        <p:nvSpPr>
          <p:cNvPr id="25" name="テキスト ボックス 24">
            <a:extLst>
              <a:ext uri="{FF2B5EF4-FFF2-40B4-BE49-F238E27FC236}">
                <a16:creationId xmlns:a16="http://schemas.microsoft.com/office/drawing/2014/main" id="{0B961C61-A4E6-92C9-FCCB-470B3FDE3042}"/>
              </a:ext>
            </a:extLst>
          </p:cNvPr>
          <p:cNvSpPr txBox="1"/>
          <p:nvPr/>
        </p:nvSpPr>
        <p:spPr bwMode="auto">
          <a:xfrm>
            <a:off x="2464588" y="4424033"/>
            <a:ext cx="4305821" cy="1980992"/>
          </a:xfrm>
          <a:prstGeom prst="rect">
            <a:avLst/>
          </a:prstGeom>
          <a:noFill/>
          <a:ln w="9525">
            <a:noFill/>
            <a:miter lim="800000"/>
            <a:headEnd/>
            <a:tailEnd/>
          </a:ln>
        </p:spPr>
        <p:txBody>
          <a:bodyPr wrap="square">
            <a:spAutoFit/>
          </a:bodyPr>
          <a:lstStyle/>
          <a:p>
            <a:pPr defTabSz="316520"/>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参加者</a:t>
            </a:r>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marL="369273" indent="-369273"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○参加者</a:t>
            </a:r>
          </a:p>
          <a:p>
            <a:pPr marL="369273" indent="-276955"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・人事担当などダイバーシティ経営の</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取組</a:t>
            </a:r>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に関わる方 ２名</a:t>
            </a:r>
          </a:p>
          <a:p>
            <a:pPr indent="92318"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・各事業部の管理職などマネジメントに関わる方</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4</a:t>
            </a:r>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名</a:t>
            </a:r>
          </a:p>
          <a:p>
            <a:pPr indent="92318"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・ダイバーシティ経営に関心のある事業部社員　２</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名</a:t>
            </a:r>
            <a:endPar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marL="369273" indent="-369273"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ファシリテーター</a:t>
            </a:r>
            <a:endPar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marL="369273" indent="-276955" defTabSz="316520"/>
            <a:r>
              <a:rPr lang="ja-JP"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ダイバーシティ推進・人事担当　</a:t>
            </a:r>
            <a:r>
              <a:rPr lang="ja-JP" altLang="en-US"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〇〇〇〇〇〇〇</a:t>
            </a:r>
            <a:br>
              <a:rPr lang="en-US"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br>
            <a:r>
              <a:rPr lang="en-US"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rPr>
              <a:t>確定後ご記入ください</a:t>
            </a:r>
            <a:endParaRPr lang="en-US" altLang="ja-JP" sz="623" kern="100" dirty="0">
              <a:solidFill>
                <a:srgbClr val="FF0000"/>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defTabSz="316520"/>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タイムテーブル</a:t>
            </a:r>
            <a:r>
              <a:rPr lang="en-US" altLang="ja-JP"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ja-JP" altLang="en-US" sz="623" b="1"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（全２時間）</a:t>
            </a:r>
            <a:endPar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00:00〜00:02  </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オープニング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2min</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00:02〜00:20  </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概要説明・アイスブレイクセッション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18min</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00:20〜00:50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Work1【</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グループワーク</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「発散＆課題整理」セッション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30min</a:t>
            </a:r>
          </a:p>
          <a:p>
            <a:pPr defTabSz="316520">
              <a:lnSpc>
                <a:spcPts val="748"/>
              </a:lnSpc>
              <a:spcBef>
                <a:spcPts val="69"/>
              </a:spcBef>
              <a:spcAft>
                <a:spcPts val="69"/>
              </a:spcAft>
            </a:pP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普段の仕事で感じるダイバーシティ推進についての課題をシェア（発散）し、課題の整理を行います。</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00:50〜01:25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Work2【</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グループワーク</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Positive</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な“理想ブレスト”」セッション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35min</a:t>
            </a:r>
          </a:p>
          <a:p>
            <a:pPr defTabSz="316520">
              <a:lnSpc>
                <a:spcPts val="748"/>
              </a:lnSpc>
              <a:spcBef>
                <a:spcPts val="69"/>
              </a:spcBef>
              <a:spcAft>
                <a:spcPts val="69"/>
              </a:spcAft>
            </a:pP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※Work1</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で明らかになった課題を理想的な状態に転換するために必要なアクションを自由に発想します。</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01:25〜01:55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Work3【</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全体</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まとめ＆「明日からのアクション」宣言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30min</a:t>
            </a:r>
          </a:p>
          <a:p>
            <a:pPr defTabSz="316520">
              <a:lnSpc>
                <a:spcPts val="748"/>
              </a:lnSpc>
              <a:spcBef>
                <a:spcPts val="69"/>
              </a:spcBef>
              <a:spcAft>
                <a:spcPts val="69"/>
              </a:spcAft>
            </a:pP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※Work2</a:t>
            </a:r>
            <a:r>
              <a:rPr lang="ja-JP" altLang="en-US"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までで整理したアイデアの中から、明日から自分ごととして実践したいことをシェアします。</a:t>
            </a:r>
          </a:p>
          <a:p>
            <a:pPr defTabSz="316520">
              <a:lnSpc>
                <a:spcPts val="748"/>
              </a:lnSpc>
              <a:spcBef>
                <a:spcPts val="69"/>
              </a:spcBef>
              <a:spcAft>
                <a:spcPts val="69"/>
              </a:spcAft>
            </a:pPr>
            <a:r>
              <a:rPr lang="en-US" altLang="ja-JP" sz="623" kern="100" dirty="0">
                <a:solidFill>
                  <a:prstClr val="black"/>
                </a:solidFill>
                <a:latin typeface="游ゴシック Light" panose="020B0300000000000000" pitchFamily="50" charset="-128"/>
                <a:ea typeface="游ゴシック Light" panose="020B0300000000000000" pitchFamily="50" charset="-128"/>
                <a:cs typeface="Times New Roman" panose="02020603050405020304" pitchFamily="18" charset="0"/>
              </a:rPr>
              <a:t>01:55〜02:00  </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クロージング </a:t>
            </a:r>
            <a:r>
              <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5min</a:t>
            </a:r>
            <a:r>
              <a:rPr lang="ja-JP" altLang="en-US"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lang="en-US" altLang="ja-JP" sz="623" b="1" kern="100" dirty="0">
              <a:solidFill>
                <a:srgbClr val="D76845"/>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EE7FB3E-8F11-2635-15D1-19BD78F0F55F}"/>
              </a:ext>
            </a:extLst>
          </p:cNvPr>
          <p:cNvSpPr txBox="1"/>
          <p:nvPr/>
        </p:nvSpPr>
        <p:spPr>
          <a:xfrm>
            <a:off x="2368102" y="3916125"/>
            <a:ext cx="4423702" cy="475771"/>
          </a:xfrm>
          <a:prstGeom prst="rect">
            <a:avLst/>
          </a:prstGeom>
          <a:noFill/>
        </p:spPr>
        <p:txBody>
          <a:bodyPr wrap="square">
            <a:spAutoFit/>
          </a:bodyPr>
          <a:lstStyle/>
          <a:p>
            <a:pPr defTabSz="316520"/>
            <a:r>
              <a:rPr kumimoji="1" lang="ja-JP" altLang="en-US" sz="623" dirty="0">
                <a:solidFill>
                  <a:prstClr val="black"/>
                </a:solidFill>
                <a:latin typeface="游ゴシック Light" panose="020B0300000000000000" pitchFamily="50" charset="-128"/>
                <a:ea typeface="游ゴシック Light" panose="020B0300000000000000" pitchFamily="50" charset="-128"/>
              </a:rPr>
              <a:t>ダイバーシティ、エクイティ＆インクルージョン（</a:t>
            </a:r>
            <a:r>
              <a:rPr kumimoji="1" lang="en-US" altLang="ja-JP" sz="623" dirty="0">
                <a:solidFill>
                  <a:prstClr val="black"/>
                </a:solidFill>
                <a:latin typeface="游ゴシック Light" panose="020B0300000000000000" pitchFamily="50" charset="-128"/>
                <a:ea typeface="游ゴシック Light" panose="020B0300000000000000" pitchFamily="50" charset="-128"/>
              </a:rPr>
              <a:t>DEI</a:t>
            </a:r>
            <a:r>
              <a:rPr kumimoji="1" lang="ja-JP" altLang="en-US" sz="623" dirty="0">
                <a:solidFill>
                  <a:prstClr val="black"/>
                </a:solidFill>
                <a:latin typeface="游ゴシック Light" panose="020B0300000000000000" pitchFamily="50" charset="-128"/>
                <a:ea typeface="游ゴシック Light" panose="020B0300000000000000" pitchFamily="50" charset="-128"/>
              </a:rPr>
              <a:t>）：</a:t>
            </a:r>
            <a:endParaRPr kumimoji="1" lang="en-US" altLang="ja-JP" sz="623" dirty="0">
              <a:solidFill>
                <a:prstClr val="black"/>
              </a:solidFill>
              <a:latin typeface="游ゴシック Light" panose="020B0300000000000000" pitchFamily="50" charset="-128"/>
              <a:ea typeface="游ゴシック Light" panose="020B0300000000000000" pitchFamily="50" charset="-128"/>
            </a:endParaRPr>
          </a:p>
          <a:p>
            <a:pPr defTabSz="316520"/>
            <a:r>
              <a:rPr lang="ja-JP" altLang="en-US" sz="623" dirty="0">
                <a:solidFill>
                  <a:prstClr val="black"/>
                </a:solidFill>
                <a:latin typeface="游ゴシック Light" panose="020B0300000000000000" pitchFamily="50" charset="-128"/>
                <a:ea typeface="游ゴシック Light" panose="020B0300000000000000" pitchFamily="50" charset="-128"/>
              </a:rPr>
              <a:t>多様性（</a:t>
            </a:r>
            <a:r>
              <a:rPr lang="en-US" altLang="ja-JP" sz="623" dirty="0">
                <a:solidFill>
                  <a:prstClr val="black"/>
                </a:solidFill>
                <a:latin typeface="游ゴシック Light" panose="020B0300000000000000" pitchFamily="50" charset="-128"/>
                <a:ea typeface="游ゴシック Light" panose="020B0300000000000000" pitchFamily="50" charset="-128"/>
              </a:rPr>
              <a:t>Diversity</a:t>
            </a:r>
            <a:r>
              <a:rPr lang="ja-JP" altLang="en-US" sz="623" dirty="0">
                <a:solidFill>
                  <a:prstClr val="black"/>
                </a:solidFill>
                <a:latin typeface="游ゴシック Light" panose="020B0300000000000000" pitchFamily="50" charset="-128"/>
                <a:ea typeface="游ゴシック Light" panose="020B0300000000000000" pitchFamily="50" charset="-128"/>
              </a:rPr>
              <a:t>）、公平性（</a:t>
            </a:r>
            <a:r>
              <a:rPr lang="en-US" altLang="ja-JP" sz="623" dirty="0">
                <a:solidFill>
                  <a:prstClr val="black"/>
                </a:solidFill>
                <a:latin typeface="游ゴシック Light" panose="020B0300000000000000" pitchFamily="50" charset="-128"/>
                <a:ea typeface="游ゴシック Light" panose="020B0300000000000000" pitchFamily="50" charset="-128"/>
              </a:rPr>
              <a:t>Equity</a:t>
            </a:r>
            <a:r>
              <a:rPr lang="ja-JP" altLang="en-US" sz="623" dirty="0">
                <a:solidFill>
                  <a:prstClr val="black"/>
                </a:solidFill>
                <a:latin typeface="游ゴシック Light" panose="020B0300000000000000" pitchFamily="50" charset="-128"/>
                <a:ea typeface="游ゴシック Light" panose="020B0300000000000000" pitchFamily="50" charset="-128"/>
              </a:rPr>
              <a:t>）、包摂性（</a:t>
            </a:r>
            <a:r>
              <a:rPr lang="en-US" altLang="ja-JP" sz="623" dirty="0">
                <a:solidFill>
                  <a:prstClr val="black"/>
                </a:solidFill>
                <a:latin typeface="游ゴシック Light" panose="020B0300000000000000" pitchFamily="50" charset="-128"/>
                <a:ea typeface="游ゴシック Light" panose="020B0300000000000000" pitchFamily="50" charset="-128"/>
              </a:rPr>
              <a:t>Inclusion</a:t>
            </a:r>
            <a:r>
              <a:rPr lang="ja-JP" altLang="en-US" sz="623" dirty="0">
                <a:solidFill>
                  <a:prstClr val="black"/>
                </a:solidFill>
                <a:latin typeface="游ゴシック Light" panose="020B0300000000000000" pitchFamily="50" charset="-128"/>
                <a:ea typeface="游ゴシック Light" panose="020B0300000000000000" pitchFamily="50" charset="-128"/>
              </a:rPr>
              <a:t>）を意味する言葉。組織で働く多様な人が、状況に合わせて必要なサポートを受けながら、一人ひとりが特性や強みを生かして最大限のパフォーマンスを発揮し、経営成果につながっている状態を目指す考え方。</a:t>
            </a:r>
            <a:endParaRPr lang="en-US" altLang="ja-JP" sz="623" dirty="0">
              <a:solidFill>
                <a:prstClr val="black"/>
              </a:solidFill>
              <a:latin typeface="游ゴシック Light" panose="020B0300000000000000" pitchFamily="50" charset="-128"/>
              <a:ea typeface="游ゴシック Light" panose="020B0300000000000000" pitchFamily="50" charset="-128"/>
            </a:endParaRPr>
          </a:p>
        </p:txBody>
      </p:sp>
      <p:sp>
        <p:nvSpPr>
          <p:cNvPr id="26" name="テキスト ボックス 25">
            <a:extLst>
              <a:ext uri="{FF2B5EF4-FFF2-40B4-BE49-F238E27FC236}">
                <a16:creationId xmlns:a16="http://schemas.microsoft.com/office/drawing/2014/main" id="{5897D0F7-7CA5-4D90-FE23-EF5D88C08ED9}"/>
              </a:ext>
            </a:extLst>
          </p:cNvPr>
          <p:cNvSpPr txBox="1"/>
          <p:nvPr/>
        </p:nvSpPr>
        <p:spPr>
          <a:xfrm>
            <a:off x="5215570" y="1666259"/>
            <a:ext cx="1771640" cy="177613"/>
          </a:xfrm>
          <a:prstGeom prst="rect">
            <a:avLst/>
          </a:prstGeom>
          <a:noFill/>
          <a:ln w="1905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633039">
              <a:defRPr/>
            </a:pPr>
            <a:r>
              <a:rPr kumimoji="1" lang="ja-JP" altLang="en-US" sz="554"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rPr>
              <a:t>▲ダイバーシティ・コンパス（経済産業省作成）</a:t>
            </a:r>
            <a:endParaRPr kumimoji="1" lang="en-US" altLang="ja-JP" sz="554" dirty="0">
              <a:solidFill>
                <a:prstClr val="white"/>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6ECF402E-A533-9599-5AEE-0D6F949160F4}"/>
              </a:ext>
            </a:extLst>
          </p:cNvPr>
          <p:cNvSpPr txBox="1"/>
          <p:nvPr/>
        </p:nvSpPr>
        <p:spPr>
          <a:xfrm>
            <a:off x="6962572" y="131483"/>
            <a:ext cx="2181428" cy="369332"/>
          </a:xfrm>
          <a:prstGeom prst="rect">
            <a:avLst/>
          </a:prstGeom>
          <a:noFill/>
        </p:spPr>
        <p:txBody>
          <a:bodyPr wrap="square">
            <a:spAutoFit/>
          </a:bodyPr>
          <a:lstStyle/>
          <a:p>
            <a:r>
              <a:rPr lang="en-US" altLang="ja-JP" sz="1800" b="1" dirty="0">
                <a:solidFill>
                  <a:srgbClr val="000000"/>
                </a:solidFill>
                <a:highlight>
                  <a:srgbClr val="FFCC00"/>
                </a:highlight>
                <a:latin typeface="游ゴシック"/>
                <a:ea typeface="游ゴシック"/>
              </a:rPr>
              <a:t>B:DEI</a:t>
            </a:r>
            <a:r>
              <a:rPr lang="ja-JP" altLang="en-US" sz="1800" b="1" dirty="0">
                <a:solidFill>
                  <a:srgbClr val="000000"/>
                </a:solidFill>
                <a:highlight>
                  <a:srgbClr val="FFCC00"/>
                </a:highlight>
                <a:latin typeface="游ゴシック"/>
                <a:ea typeface="游ゴシック"/>
              </a:rPr>
              <a:t>講義なし</a:t>
            </a:r>
            <a:r>
              <a:rPr lang="en-US" altLang="ja-JP" sz="1800" b="1" dirty="0">
                <a:solidFill>
                  <a:srgbClr val="000000"/>
                </a:solidFill>
                <a:highlight>
                  <a:srgbClr val="FFCC00"/>
                </a:highlight>
                <a:latin typeface="游ゴシック"/>
                <a:ea typeface="游ゴシック"/>
              </a:rPr>
              <a:t>Ver</a:t>
            </a:r>
            <a:r>
              <a:rPr lang="en-US" altLang="ja-JP" sz="1800" dirty="0">
                <a:solidFill>
                  <a:srgbClr val="000000"/>
                </a:solidFill>
                <a:highlight>
                  <a:srgbClr val="FFCC00"/>
                </a:highlight>
                <a:latin typeface="游ゴシック"/>
                <a:ea typeface="游ゴシック"/>
              </a:rPr>
              <a:t>.</a:t>
            </a:r>
            <a:endParaRPr lang="ja-JP" altLang="en-US" dirty="0">
              <a:highlight>
                <a:srgbClr val="FFCC00"/>
              </a:highlight>
            </a:endParaRPr>
          </a:p>
        </p:txBody>
      </p:sp>
    </p:spTree>
    <p:extLst>
      <p:ext uri="{BB962C8B-B14F-4D97-AF65-F5344CB8AC3E}">
        <p14:creationId xmlns:p14="http://schemas.microsoft.com/office/powerpoint/2010/main" val="167451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8368D-019C-4990-09D6-E0C92981507C}"/>
              </a:ext>
            </a:extLst>
          </p:cNvPr>
          <p:cNvSpPr>
            <a:spLocks noGrp="1"/>
          </p:cNvSpPr>
          <p:nvPr>
            <p:ph type="title"/>
          </p:nvPr>
        </p:nvSpPr>
        <p:spPr>
          <a:xfrm>
            <a:off x="468313" y="121952"/>
            <a:ext cx="7886700" cy="994172"/>
          </a:xfrm>
        </p:spPr>
        <p:txBody>
          <a:bodyPr>
            <a:normAutofit/>
          </a:bodyPr>
          <a:lstStyle/>
          <a:p>
            <a:r>
              <a:rPr lang="ja-JP" altLang="en-US" sz="2400" dirty="0"/>
              <a:t>「ダイバーシティ経営」のポイント</a:t>
            </a:r>
          </a:p>
        </p:txBody>
      </p:sp>
      <p:sp>
        <p:nvSpPr>
          <p:cNvPr id="45" name="テキスト プレースホルダー 7">
            <a:extLst>
              <a:ext uri="{FF2B5EF4-FFF2-40B4-BE49-F238E27FC236}">
                <a16:creationId xmlns:a16="http://schemas.microsoft.com/office/drawing/2014/main" id="{3E92C868-FBBF-D9D7-32C0-A98DE1B4CB81}"/>
              </a:ext>
            </a:extLst>
          </p:cNvPr>
          <p:cNvSpPr txBox="1">
            <a:spLocks/>
          </p:cNvSpPr>
          <p:nvPr/>
        </p:nvSpPr>
        <p:spPr>
          <a:xfrm>
            <a:off x="600871" y="1027290"/>
            <a:ext cx="8120058" cy="1285796"/>
          </a:xfrm>
          <a:prstGeom prst="rect">
            <a:avLst/>
          </a:prstGeom>
          <a:solidFill>
            <a:srgbClr val="F4F4F4"/>
          </a:solidFill>
          <a:ln>
            <a:noFill/>
          </a:ln>
        </p:spPr>
        <p:txBody>
          <a:bodyPr vert="horz" wrap="square" lIns="162000" tIns="81000" rIns="162000" bIns="81000" rtlCol="0" anchor="t" anchorCtr="0">
            <a:noAutofit/>
          </a:bodyPr>
          <a:lstStyle>
            <a:defPPr>
              <a:defRPr lang="ja-JP"/>
            </a:defPPr>
            <a:lvl1pPr marL="342900" indent="-342900">
              <a:spcBef>
                <a:spcPts val="400"/>
              </a:spcBef>
              <a:spcAft>
                <a:spcPts val="600"/>
              </a:spcAft>
              <a:buClr>
                <a:srgbClr val="002060"/>
              </a:buClr>
              <a:buFont typeface="Wingdings" panose="05000000000000000000" pitchFamily="2" charset="2"/>
              <a:buChar char="l"/>
              <a:defRPr kumimoji="0" sz="1600">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ts val="600"/>
              </a:spcBef>
              <a:spcAft>
                <a:spcPts val="600"/>
              </a:spcAft>
              <a:buFont typeface="Arial" pitchFamily="34" charset="0"/>
              <a:buChar char="–"/>
              <a:defRPr sz="1400">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ts val="600"/>
              </a:spcBef>
              <a:spcAft>
                <a:spcPts val="600"/>
              </a:spcAft>
              <a:buFont typeface="Arial" pitchFamily="34" charset="0"/>
              <a:buChar char="•"/>
              <a:defRPr sz="1050">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Font typeface="Arial" pitchFamily="34" charset="0"/>
              <a:buChar char="»"/>
              <a:defRPr sz="2000">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38501" indent="-214313" defTabSz="685800">
              <a:spcBef>
                <a:spcPts val="0"/>
              </a:spcBef>
              <a:spcAft>
                <a:spcPts val="0"/>
              </a:spcAft>
              <a:buClrTx/>
              <a:defRPr/>
            </a:pPr>
            <a:r>
              <a:rPr kumimoji="1" lang="ja-JP" altLang="en-US" sz="1400" b="1" kern="0" dirty="0">
                <a:solidFill>
                  <a:srgbClr val="000000"/>
                </a:solidFill>
                <a:latin typeface="游ゴシック"/>
                <a:ea typeface="游ゴシック"/>
                <a:cs typeface="+mn-cs"/>
              </a:rPr>
              <a:t>ダイバーシティ経営を実現するにあたっては、</a:t>
            </a:r>
            <a:br>
              <a:rPr kumimoji="1" lang="en-US" altLang="ja-JP" sz="1400" b="1" kern="0" dirty="0">
                <a:solidFill>
                  <a:srgbClr val="000000"/>
                </a:solidFill>
                <a:latin typeface="游ゴシック"/>
                <a:ea typeface="游ゴシック"/>
                <a:cs typeface="+mn-cs"/>
              </a:rPr>
            </a:br>
            <a:r>
              <a:rPr kumimoji="1" lang="ja-JP" altLang="en-US" sz="1400" b="1" kern="0" dirty="0">
                <a:solidFill>
                  <a:srgbClr val="000000"/>
                </a:solidFill>
                <a:latin typeface="游ゴシック"/>
                <a:ea typeface="游ゴシック"/>
                <a:cs typeface="+mn-cs"/>
              </a:rPr>
              <a:t>①経営者の取組、②人事管理制度の整備、③現場管理職の取組の３つが鍵。</a:t>
            </a:r>
            <a:endParaRPr kumimoji="1" lang="en-US" altLang="ja-JP" sz="1400" b="1" kern="0" dirty="0">
              <a:solidFill>
                <a:srgbClr val="000000"/>
              </a:solidFill>
              <a:latin typeface="游ゴシック"/>
              <a:ea typeface="游ゴシック"/>
              <a:cs typeface="+mn-cs"/>
            </a:endParaRPr>
          </a:p>
          <a:p>
            <a:pPr marL="338501" indent="-214313" defTabSz="685800">
              <a:spcBef>
                <a:spcPts val="0"/>
              </a:spcBef>
              <a:spcAft>
                <a:spcPts val="0"/>
              </a:spcAft>
              <a:buClrTx/>
              <a:defRPr/>
            </a:pPr>
            <a:r>
              <a:rPr kumimoji="1" lang="ja-JP" altLang="en-US" sz="1400" b="1" kern="0" dirty="0">
                <a:solidFill>
                  <a:srgbClr val="000000"/>
                </a:solidFill>
                <a:latin typeface="游ゴシック"/>
                <a:ea typeface="游ゴシック"/>
                <a:cs typeface="+mn-cs"/>
              </a:rPr>
              <a:t>各者が連携して取組を進めることで、多様な人材が活躍できる組織風土が醸成され、企業の価値創造につながっていく。</a:t>
            </a:r>
          </a:p>
          <a:p>
            <a:pPr marL="338501" indent="-214313" defTabSz="685800">
              <a:spcBef>
                <a:spcPts val="0"/>
              </a:spcBef>
              <a:spcAft>
                <a:spcPts val="0"/>
              </a:spcAft>
              <a:buClrTx/>
              <a:defRPr/>
            </a:pPr>
            <a:r>
              <a:rPr kumimoji="1" lang="ja-JP" altLang="en-US" sz="1400" b="1" kern="0" dirty="0">
                <a:solidFill>
                  <a:srgbClr val="000000"/>
                </a:solidFill>
                <a:latin typeface="游ゴシック"/>
                <a:ea typeface="游ゴシック"/>
                <a:cs typeface="+mn-cs"/>
              </a:rPr>
              <a:t>ダイバーシティ経営に向けた具体的取組の一例は以下の通り。</a:t>
            </a:r>
          </a:p>
        </p:txBody>
      </p:sp>
      <p:sp>
        <p:nvSpPr>
          <p:cNvPr id="46" name="テキスト ボックス 45">
            <a:extLst>
              <a:ext uri="{FF2B5EF4-FFF2-40B4-BE49-F238E27FC236}">
                <a16:creationId xmlns:a16="http://schemas.microsoft.com/office/drawing/2014/main" id="{E5A4ED55-D15D-D52F-5361-7E83D0286605}"/>
              </a:ext>
            </a:extLst>
          </p:cNvPr>
          <p:cNvSpPr txBox="1"/>
          <p:nvPr/>
        </p:nvSpPr>
        <p:spPr>
          <a:xfrm>
            <a:off x="600871" y="2553148"/>
            <a:ext cx="2880917" cy="300082"/>
          </a:xfrm>
          <a:prstGeom prst="rect">
            <a:avLst/>
          </a:prstGeom>
          <a:solidFill>
            <a:srgbClr val="FFFFFF"/>
          </a:solidFill>
        </p:spPr>
        <p:txBody>
          <a:bodyPr wrap="none" rtlCol="0">
            <a:spAutoFit/>
          </a:bodyPr>
          <a:lstStyle/>
          <a:p>
            <a:pPr defTabSz="685800">
              <a:defRPr/>
            </a:pPr>
            <a:r>
              <a:rPr kumimoji="1" lang="ja-JP" altLang="en-US" sz="1350" b="1" u="sng" kern="0">
                <a:solidFill>
                  <a:prstClr val="black"/>
                </a:solidFill>
                <a:cs typeface="Meiryo UI" panose="020B0604030504040204" pitchFamily="50" charset="-128"/>
              </a:rPr>
              <a:t>ダイバーシティ経営</a:t>
            </a:r>
            <a:r>
              <a:rPr kumimoji="1" lang="en-US" altLang="ja-JP" sz="1350" b="1" u="sng" kern="0">
                <a:solidFill>
                  <a:prstClr val="black"/>
                </a:solidFill>
                <a:cs typeface="Meiryo UI" panose="020B0604030504040204" pitchFamily="50" charset="-128"/>
              </a:rPr>
              <a:t>3</a:t>
            </a:r>
            <a:r>
              <a:rPr kumimoji="1" lang="ja-JP" altLang="en-US" sz="1350" b="1" u="sng" kern="0">
                <a:solidFill>
                  <a:prstClr val="black"/>
                </a:solidFill>
                <a:cs typeface="Meiryo UI" panose="020B0604030504040204" pitchFamily="50" charset="-128"/>
              </a:rPr>
              <a:t>つのポイント</a:t>
            </a:r>
          </a:p>
        </p:txBody>
      </p:sp>
      <p:sp>
        <p:nvSpPr>
          <p:cNvPr id="47" name="テキスト ボックス 46">
            <a:extLst>
              <a:ext uri="{FF2B5EF4-FFF2-40B4-BE49-F238E27FC236}">
                <a16:creationId xmlns:a16="http://schemas.microsoft.com/office/drawing/2014/main" id="{56C58F1D-13D1-B660-7FA6-8CD9EC6D89F1}"/>
              </a:ext>
            </a:extLst>
          </p:cNvPr>
          <p:cNvSpPr txBox="1"/>
          <p:nvPr/>
        </p:nvSpPr>
        <p:spPr>
          <a:xfrm>
            <a:off x="5062477" y="6118279"/>
            <a:ext cx="3238733" cy="298800"/>
          </a:xfrm>
          <a:prstGeom prst="rect">
            <a:avLst/>
          </a:prstGeom>
          <a:noFill/>
        </p:spPr>
        <p:txBody>
          <a:bodyPr wrap="square">
            <a:spAutoFit/>
          </a:bodyPr>
          <a:lstStyle/>
          <a:p>
            <a:pPr defTabSz="685800">
              <a:defRPr/>
            </a:pPr>
            <a:r>
              <a:rPr kumimoji="1" lang="en-US" altLang="ja-JP" sz="671" kern="0">
                <a:solidFill>
                  <a:prstClr val="black"/>
                </a:solidFill>
              </a:rPr>
              <a:t>【</a:t>
            </a:r>
            <a:r>
              <a:rPr kumimoji="1" lang="ja-JP" altLang="en-US" sz="671" kern="0">
                <a:solidFill>
                  <a:prstClr val="black"/>
                </a:solidFill>
              </a:rPr>
              <a:t>改訂版</a:t>
            </a:r>
            <a:r>
              <a:rPr kumimoji="1" lang="en-US" altLang="ja-JP" sz="671" kern="0">
                <a:solidFill>
                  <a:prstClr val="black"/>
                </a:solidFill>
              </a:rPr>
              <a:t>】</a:t>
            </a:r>
            <a:r>
              <a:rPr kumimoji="1" lang="ja-JP" altLang="en-US" sz="671" kern="0">
                <a:solidFill>
                  <a:prstClr val="black"/>
                </a:solidFill>
              </a:rPr>
              <a:t>ダイバーシティ経営診断シートより一部抜粋</a:t>
            </a:r>
            <a:endParaRPr kumimoji="1" lang="en-US" altLang="ja-JP" sz="671" kern="0">
              <a:solidFill>
                <a:prstClr val="black"/>
              </a:solidFill>
            </a:endParaRPr>
          </a:p>
          <a:p>
            <a:pPr defTabSz="685800">
              <a:defRPr/>
            </a:pPr>
            <a:r>
              <a:rPr kumimoji="1" lang="en-US" altLang="ja-JP" sz="671" kern="0">
                <a:solidFill>
                  <a:prstClr val="black"/>
                </a:solidFill>
              </a:rPr>
              <a:t>https://www.meti.go.jp/policy/economy/jinzai/diversity/turusimenban.pdf</a:t>
            </a:r>
            <a:endParaRPr kumimoji="1" lang="ja-JP" altLang="en-US" sz="671" kern="0">
              <a:solidFill>
                <a:prstClr val="black"/>
              </a:solidFill>
            </a:endParaRPr>
          </a:p>
        </p:txBody>
      </p:sp>
      <p:sp>
        <p:nvSpPr>
          <p:cNvPr id="48" name="テキスト ボックス 47">
            <a:extLst>
              <a:ext uri="{FF2B5EF4-FFF2-40B4-BE49-F238E27FC236}">
                <a16:creationId xmlns:a16="http://schemas.microsoft.com/office/drawing/2014/main" id="{5D30B02A-E131-CC79-A356-D59D044E7DE9}"/>
              </a:ext>
            </a:extLst>
          </p:cNvPr>
          <p:cNvSpPr txBox="1"/>
          <p:nvPr/>
        </p:nvSpPr>
        <p:spPr>
          <a:xfrm>
            <a:off x="5171720" y="2455127"/>
            <a:ext cx="2781531" cy="300082"/>
          </a:xfrm>
          <a:prstGeom prst="rect">
            <a:avLst/>
          </a:prstGeom>
          <a:solidFill>
            <a:srgbClr val="FFFFFF"/>
          </a:solidFill>
        </p:spPr>
        <p:txBody>
          <a:bodyPr wrap="none" rtlCol="0">
            <a:spAutoFit/>
          </a:bodyPr>
          <a:lstStyle/>
          <a:p>
            <a:pPr defTabSz="685800">
              <a:defRPr/>
            </a:pPr>
            <a:r>
              <a:rPr kumimoji="1" lang="ja-JP" altLang="en-US" sz="1350" b="1" u="sng" kern="0">
                <a:solidFill>
                  <a:prstClr val="black"/>
                </a:solidFill>
                <a:cs typeface="Meiryo UI" panose="020B0604030504040204" pitchFamily="50" charset="-128"/>
              </a:rPr>
              <a:t>具体的取組の一例（人事・現場）</a:t>
            </a:r>
          </a:p>
        </p:txBody>
      </p:sp>
      <p:sp>
        <p:nvSpPr>
          <p:cNvPr id="49" name="矢印: 五方向 48">
            <a:extLst>
              <a:ext uri="{FF2B5EF4-FFF2-40B4-BE49-F238E27FC236}">
                <a16:creationId xmlns:a16="http://schemas.microsoft.com/office/drawing/2014/main" id="{8B34F394-E168-475A-72AA-25A7536B9A96}"/>
              </a:ext>
            </a:extLst>
          </p:cNvPr>
          <p:cNvSpPr/>
          <p:nvPr/>
        </p:nvSpPr>
        <p:spPr bwMode="auto">
          <a:xfrm rot="5400000">
            <a:off x="2000295" y="4032429"/>
            <a:ext cx="378854" cy="2671490"/>
          </a:xfrm>
          <a:prstGeom prst="homePlat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defTabSz="685800">
              <a:defRPr/>
            </a:pPr>
            <a:endParaRPr lang="ja-JP" altLang="en-US" sz="1200" kern="0">
              <a:solidFill>
                <a:srgbClr val="000000"/>
              </a:solidFill>
            </a:endParaRPr>
          </a:p>
        </p:txBody>
      </p:sp>
      <p:sp>
        <p:nvSpPr>
          <p:cNvPr id="50" name="テキスト ボックス 49">
            <a:extLst>
              <a:ext uri="{FF2B5EF4-FFF2-40B4-BE49-F238E27FC236}">
                <a16:creationId xmlns:a16="http://schemas.microsoft.com/office/drawing/2014/main" id="{6D18CF8F-60C7-4B1E-201C-20D4380E180B}"/>
              </a:ext>
            </a:extLst>
          </p:cNvPr>
          <p:cNvSpPr txBox="1"/>
          <p:nvPr/>
        </p:nvSpPr>
        <p:spPr>
          <a:xfrm>
            <a:off x="1125395" y="5180150"/>
            <a:ext cx="2241406" cy="230832"/>
          </a:xfrm>
          <a:prstGeom prst="rect">
            <a:avLst/>
          </a:prstGeom>
          <a:noFill/>
        </p:spPr>
        <p:txBody>
          <a:bodyPr vert="horz" wrap="square" lIns="68580" tIns="34290" rIns="68580" bIns="34290" rtlCol="0" anchor="ctr">
            <a:spAutoFit/>
          </a:bodyPr>
          <a:lstStyle/>
          <a:p>
            <a:pPr defTabSz="685800">
              <a:defRPr/>
            </a:pPr>
            <a:r>
              <a:rPr kumimoji="1" lang="ja-JP" altLang="en-US" sz="1050" kern="0">
                <a:solidFill>
                  <a:srgbClr val="000000"/>
                </a:solidFill>
              </a:rPr>
              <a:t>多様な人材が活躍できる組織風土</a:t>
            </a:r>
          </a:p>
        </p:txBody>
      </p:sp>
      <p:sp>
        <p:nvSpPr>
          <p:cNvPr id="51" name="矢印: 五方向 50">
            <a:extLst>
              <a:ext uri="{FF2B5EF4-FFF2-40B4-BE49-F238E27FC236}">
                <a16:creationId xmlns:a16="http://schemas.microsoft.com/office/drawing/2014/main" id="{172320A8-A581-89D8-D269-65FD69FFF1E7}"/>
              </a:ext>
            </a:extLst>
          </p:cNvPr>
          <p:cNvSpPr/>
          <p:nvPr/>
        </p:nvSpPr>
        <p:spPr bwMode="auto">
          <a:xfrm rot="5400000">
            <a:off x="2015520" y="4477158"/>
            <a:ext cx="378854" cy="2671490"/>
          </a:xfrm>
          <a:prstGeom prst="homePlate">
            <a:avLst/>
          </a:prstGeom>
          <a:solidFill>
            <a:srgbClr val="DDDDDD"/>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defTabSz="685800">
              <a:defRPr/>
            </a:pPr>
            <a:endParaRPr lang="ja-JP" altLang="en-US" sz="1200" kern="0">
              <a:solidFill>
                <a:srgbClr val="000000"/>
              </a:solidFill>
            </a:endParaRPr>
          </a:p>
        </p:txBody>
      </p:sp>
      <p:sp>
        <p:nvSpPr>
          <p:cNvPr id="52" name="テキスト ボックス 51">
            <a:extLst>
              <a:ext uri="{FF2B5EF4-FFF2-40B4-BE49-F238E27FC236}">
                <a16:creationId xmlns:a16="http://schemas.microsoft.com/office/drawing/2014/main" id="{CE09E71F-9A39-3EC1-CDA9-B92B888DBE05}"/>
              </a:ext>
            </a:extLst>
          </p:cNvPr>
          <p:cNvSpPr txBox="1"/>
          <p:nvPr/>
        </p:nvSpPr>
        <p:spPr>
          <a:xfrm>
            <a:off x="1934097" y="5720210"/>
            <a:ext cx="690748" cy="230832"/>
          </a:xfrm>
          <a:prstGeom prst="rect">
            <a:avLst/>
          </a:prstGeom>
          <a:noFill/>
        </p:spPr>
        <p:txBody>
          <a:bodyPr vert="horz" wrap="square" lIns="68580" tIns="34290" rIns="68580" bIns="34290" rtlCol="0" anchor="ctr">
            <a:spAutoFit/>
          </a:bodyPr>
          <a:lstStyle/>
          <a:p>
            <a:pPr defTabSz="685800">
              <a:defRPr/>
            </a:pPr>
            <a:r>
              <a:rPr kumimoji="1" lang="ja-JP" altLang="en-US" sz="1050" kern="0">
                <a:solidFill>
                  <a:srgbClr val="000000"/>
                </a:solidFill>
              </a:rPr>
              <a:t>価値創造</a:t>
            </a:r>
          </a:p>
        </p:txBody>
      </p:sp>
      <p:pic>
        <p:nvPicPr>
          <p:cNvPr id="53" name="グラフィックス 52" descr="ライト: オン 単色塗りつぶし">
            <a:extLst>
              <a:ext uri="{FF2B5EF4-FFF2-40B4-BE49-F238E27FC236}">
                <a16:creationId xmlns:a16="http://schemas.microsoft.com/office/drawing/2014/main" id="{7A92A06F-E6D2-1C9E-E021-6C26947A1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778" y="5494711"/>
            <a:ext cx="562745" cy="614319"/>
          </a:xfrm>
          <a:prstGeom prst="rect">
            <a:avLst/>
          </a:prstGeom>
        </p:spPr>
      </p:pic>
      <p:sp>
        <p:nvSpPr>
          <p:cNvPr id="54" name="楕円 53">
            <a:extLst>
              <a:ext uri="{FF2B5EF4-FFF2-40B4-BE49-F238E27FC236}">
                <a16:creationId xmlns:a16="http://schemas.microsoft.com/office/drawing/2014/main" id="{D046387A-958A-0492-9CBD-508F4C6D99B5}"/>
              </a:ext>
            </a:extLst>
          </p:cNvPr>
          <p:cNvSpPr/>
          <p:nvPr/>
        </p:nvSpPr>
        <p:spPr>
          <a:xfrm>
            <a:off x="1965188" y="3889460"/>
            <a:ext cx="1231495" cy="1219200"/>
          </a:xfrm>
          <a:prstGeom prst="ellipse">
            <a:avLst/>
          </a:prstGeom>
          <a:solidFill>
            <a:srgbClr val="9ECEBC">
              <a:alpha val="50000"/>
            </a:srgbClr>
          </a:solidFill>
        </p:spPr>
        <p:txBody>
          <a:bodyPr wrap="square" rtlCol="0" anchor="ctr" anchorCtr="0">
            <a:noAutofit/>
          </a:bodyPr>
          <a:lstStyle/>
          <a:p>
            <a:pPr algn="ctr" defTabSz="685800">
              <a:defRPr/>
            </a:pPr>
            <a:endParaRPr kumimoji="1" lang="ja-JP" altLang="en-US" sz="1350">
              <a:solidFill>
                <a:srgbClr val="000000"/>
              </a:solidFill>
              <a:latin typeface="游明朝"/>
              <a:ea typeface="游明朝"/>
            </a:endParaRPr>
          </a:p>
        </p:txBody>
      </p:sp>
      <p:sp>
        <p:nvSpPr>
          <p:cNvPr id="55" name="楕円 54">
            <a:extLst>
              <a:ext uri="{FF2B5EF4-FFF2-40B4-BE49-F238E27FC236}">
                <a16:creationId xmlns:a16="http://schemas.microsoft.com/office/drawing/2014/main" id="{F363FC9B-A303-5A38-3646-11456803049B}"/>
              </a:ext>
            </a:extLst>
          </p:cNvPr>
          <p:cNvSpPr/>
          <p:nvPr/>
        </p:nvSpPr>
        <p:spPr>
          <a:xfrm>
            <a:off x="1001240" y="3909901"/>
            <a:ext cx="1231495" cy="1219200"/>
          </a:xfrm>
          <a:prstGeom prst="ellipse">
            <a:avLst/>
          </a:prstGeom>
          <a:solidFill>
            <a:srgbClr val="E0896E">
              <a:alpha val="50000"/>
            </a:srgbClr>
          </a:solidFill>
        </p:spPr>
        <p:txBody>
          <a:bodyPr wrap="square" rtlCol="0" anchor="ctr" anchorCtr="0">
            <a:noAutofit/>
          </a:bodyPr>
          <a:lstStyle/>
          <a:p>
            <a:pPr algn="ctr" defTabSz="685800">
              <a:defRPr/>
            </a:pPr>
            <a:endParaRPr kumimoji="1" lang="ja-JP" altLang="en-US" sz="1350">
              <a:solidFill>
                <a:srgbClr val="000000"/>
              </a:solidFill>
              <a:latin typeface="游明朝"/>
              <a:ea typeface="游明朝"/>
            </a:endParaRPr>
          </a:p>
        </p:txBody>
      </p:sp>
      <p:sp>
        <p:nvSpPr>
          <p:cNvPr id="56" name="楕円 55">
            <a:extLst>
              <a:ext uri="{FF2B5EF4-FFF2-40B4-BE49-F238E27FC236}">
                <a16:creationId xmlns:a16="http://schemas.microsoft.com/office/drawing/2014/main" id="{4BBDBC79-7E19-F7D5-8170-A22F447EBB51}"/>
              </a:ext>
            </a:extLst>
          </p:cNvPr>
          <p:cNvSpPr/>
          <p:nvPr/>
        </p:nvSpPr>
        <p:spPr>
          <a:xfrm>
            <a:off x="1535051" y="3086273"/>
            <a:ext cx="1231495" cy="1219200"/>
          </a:xfrm>
          <a:prstGeom prst="ellipse">
            <a:avLst/>
          </a:prstGeom>
          <a:solidFill>
            <a:srgbClr val="F4F4F4">
              <a:lumMod val="75000"/>
              <a:alpha val="50000"/>
            </a:srgbClr>
          </a:solidFill>
        </p:spPr>
        <p:txBody>
          <a:bodyPr wrap="square" rtlCol="0" anchor="ctr" anchorCtr="0">
            <a:noAutofit/>
          </a:bodyPr>
          <a:lstStyle/>
          <a:p>
            <a:pPr algn="ctr" defTabSz="685800">
              <a:defRPr/>
            </a:pPr>
            <a:endParaRPr kumimoji="1" lang="ja-JP" altLang="en-US" sz="1350" kern="0">
              <a:solidFill>
                <a:srgbClr val="000000"/>
              </a:solidFill>
              <a:latin typeface="游明朝"/>
              <a:ea typeface="游明朝"/>
            </a:endParaRPr>
          </a:p>
        </p:txBody>
      </p:sp>
      <p:sp>
        <p:nvSpPr>
          <p:cNvPr id="57" name="テキスト ボックス 56">
            <a:extLst>
              <a:ext uri="{FF2B5EF4-FFF2-40B4-BE49-F238E27FC236}">
                <a16:creationId xmlns:a16="http://schemas.microsoft.com/office/drawing/2014/main" id="{B94607D3-0864-1AE0-08EC-4E06F5FF5BC1}"/>
              </a:ext>
            </a:extLst>
          </p:cNvPr>
          <p:cNvSpPr txBox="1"/>
          <p:nvPr/>
        </p:nvSpPr>
        <p:spPr bwMode="auto">
          <a:xfrm>
            <a:off x="1952907" y="2783550"/>
            <a:ext cx="441146" cy="646331"/>
          </a:xfrm>
          <a:prstGeom prst="rect">
            <a:avLst/>
          </a:prstGeom>
          <a:noFill/>
          <a:ln w="9525">
            <a:noFill/>
            <a:miter lim="800000"/>
            <a:headEnd/>
            <a:tailEnd/>
          </a:ln>
        </p:spPr>
        <p:txBody>
          <a:bodyPr wrap="none" rtlCol="0" anchor="ctr" anchorCtr="0">
            <a:spAutoFit/>
          </a:bodyPr>
          <a:lstStyle/>
          <a:p>
            <a:pPr defTabSz="685800">
              <a:defRPr/>
            </a:pPr>
            <a:r>
              <a:rPr kumimoji="1" lang="en-US" altLang="ja-JP" sz="3600" i="1" kern="0">
                <a:solidFill>
                  <a:srgbClr val="F4F4F4">
                    <a:lumMod val="50000"/>
                  </a:srgbClr>
                </a:solidFill>
              </a:rPr>
              <a:t>1</a:t>
            </a:r>
          </a:p>
        </p:txBody>
      </p:sp>
      <p:sp>
        <p:nvSpPr>
          <p:cNvPr id="58" name="テキスト ボックス 57">
            <a:extLst>
              <a:ext uri="{FF2B5EF4-FFF2-40B4-BE49-F238E27FC236}">
                <a16:creationId xmlns:a16="http://schemas.microsoft.com/office/drawing/2014/main" id="{49F28E00-8AB1-86E1-7AE2-E2097406444B}"/>
              </a:ext>
            </a:extLst>
          </p:cNvPr>
          <p:cNvSpPr txBox="1"/>
          <p:nvPr/>
        </p:nvSpPr>
        <p:spPr bwMode="auto">
          <a:xfrm>
            <a:off x="997059" y="3723391"/>
            <a:ext cx="441146" cy="646331"/>
          </a:xfrm>
          <a:prstGeom prst="rect">
            <a:avLst/>
          </a:prstGeom>
          <a:noFill/>
          <a:ln w="9525">
            <a:noFill/>
            <a:miter lim="800000"/>
            <a:headEnd/>
            <a:tailEnd/>
          </a:ln>
        </p:spPr>
        <p:txBody>
          <a:bodyPr wrap="none" rtlCol="0" anchor="ctr" anchorCtr="0">
            <a:spAutoFit/>
          </a:bodyPr>
          <a:lstStyle/>
          <a:p>
            <a:pPr defTabSz="685800">
              <a:defRPr/>
            </a:pPr>
            <a:r>
              <a:rPr kumimoji="1" lang="en-US" altLang="ja-JP" sz="3600" i="1" kern="0">
                <a:solidFill>
                  <a:srgbClr val="D76845"/>
                </a:solidFill>
              </a:rPr>
              <a:t>2</a:t>
            </a:r>
          </a:p>
        </p:txBody>
      </p:sp>
      <p:sp>
        <p:nvSpPr>
          <p:cNvPr id="59" name="テキスト ボックス 58">
            <a:extLst>
              <a:ext uri="{FF2B5EF4-FFF2-40B4-BE49-F238E27FC236}">
                <a16:creationId xmlns:a16="http://schemas.microsoft.com/office/drawing/2014/main" id="{7D2AA429-9841-E2D2-58CE-42FFF22B1716}"/>
              </a:ext>
            </a:extLst>
          </p:cNvPr>
          <p:cNvSpPr txBox="1"/>
          <p:nvPr/>
        </p:nvSpPr>
        <p:spPr bwMode="auto">
          <a:xfrm>
            <a:off x="2775284" y="3723391"/>
            <a:ext cx="441146" cy="646331"/>
          </a:xfrm>
          <a:prstGeom prst="rect">
            <a:avLst/>
          </a:prstGeom>
          <a:noFill/>
          <a:ln w="9525">
            <a:noFill/>
            <a:miter lim="800000"/>
            <a:headEnd/>
            <a:tailEnd/>
          </a:ln>
        </p:spPr>
        <p:txBody>
          <a:bodyPr wrap="none" rtlCol="0" anchor="ctr" anchorCtr="0">
            <a:spAutoFit/>
          </a:bodyPr>
          <a:lstStyle/>
          <a:p>
            <a:pPr defTabSz="685800">
              <a:defRPr/>
            </a:pPr>
            <a:r>
              <a:rPr kumimoji="1" lang="en-US" altLang="ja-JP" sz="3600" i="1" kern="0">
                <a:solidFill>
                  <a:srgbClr val="7ABCA3"/>
                </a:solidFill>
              </a:rPr>
              <a:t>3</a:t>
            </a:r>
          </a:p>
        </p:txBody>
      </p:sp>
      <p:sp>
        <p:nvSpPr>
          <p:cNvPr id="60" name="テキスト ボックス 59">
            <a:extLst>
              <a:ext uri="{FF2B5EF4-FFF2-40B4-BE49-F238E27FC236}">
                <a16:creationId xmlns:a16="http://schemas.microsoft.com/office/drawing/2014/main" id="{5693BF43-D5CD-8CD1-BDE3-7E173B974819}"/>
              </a:ext>
            </a:extLst>
          </p:cNvPr>
          <p:cNvSpPr txBox="1"/>
          <p:nvPr/>
        </p:nvSpPr>
        <p:spPr bwMode="auto">
          <a:xfrm>
            <a:off x="1677591" y="3284753"/>
            <a:ext cx="992579" cy="253916"/>
          </a:xfrm>
          <a:prstGeom prst="rect">
            <a:avLst/>
          </a:prstGeom>
          <a:noFill/>
          <a:ln w="9525">
            <a:noFill/>
            <a:miter lim="800000"/>
            <a:headEnd/>
            <a:tailEnd/>
          </a:ln>
        </p:spPr>
        <p:txBody>
          <a:bodyPr wrap="none" rtlCol="0" anchor="ctr" anchorCtr="0">
            <a:spAutoFit/>
          </a:bodyPr>
          <a:lstStyle/>
          <a:p>
            <a:pPr defTabSz="685800">
              <a:defRPr/>
            </a:pPr>
            <a:r>
              <a:rPr kumimoji="1" lang="ja-JP" altLang="en-US" sz="1050" b="1" kern="0">
                <a:solidFill>
                  <a:srgbClr val="000000"/>
                </a:solidFill>
              </a:rPr>
              <a:t>経営者の取組</a:t>
            </a:r>
          </a:p>
        </p:txBody>
      </p:sp>
      <p:sp>
        <p:nvSpPr>
          <p:cNvPr id="61" name="テキスト ボックス 60">
            <a:extLst>
              <a:ext uri="{FF2B5EF4-FFF2-40B4-BE49-F238E27FC236}">
                <a16:creationId xmlns:a16="http://schemas.microsoft.com/office/drawing/2014/main" id="{FE4A9EB9-C73A-ACF0-4DC8-77E2AA1BF1C9}"/>
              </a:ext>
            </a:extLst>
          </p:cNvPr>
          <p:cNvSpPr txBox="1"/>
          <p:nvPr/>
        </p:nvSpPr>
        <p:spPr bwMode="auto">
          <a:xfrm>
            <a:off x="885976" y="4175895"/>
            <a:ext cx="992580" cy="415498"/>
          </a:xfrm>
          <a:prstGeom prst="rect">
            <a:avLst/>
          </a:prstGeom>
          <a:noFill/>
          <a:ln w="9525">
            <a:noFill/>
            <a:miter lim="800000"/>
            <a:headEnd/>
            <a:tailEnd/>
          </a:ln>
        </p:spPr>
        <p:txBody>
          <a:bodyPr wrap="none" rtlCol="0" anchor="ctr" anchorCtr="0">
            <a:spAutoFit/>
          </a:bodyPr>
          <a:lstStyle/>
          <a:p>
            <a:pPr algn="ctr" defTabSz="685800">
              <a:defRPr/>
            </a:pPr>
            <a:r>
              <a:rPr kumimoji="1" lang="ja-JP" altLang="en-US" sz="1050" b="1" kern="0">
                <a:solidFill>
                  <a:srgbClr val="000000"/>
                </a:solidFill>
              </a:rPr>
              <a:t>人事管理制度</a:t>
            </a:r>
            <a:endParaRPr kumimoji="1" lang="en-US" altLang="ja-JP" sz="1050" b="1" kern="0">
              <a:solidFill>
                <a:srgbClr val="000000"/>
              </a:solidFill>
            </a:endParaRPr>
          </a:p>
          <a:p>
            <a:pPr algn="ctr" defTabSz="685800">
              <a:defRPr/>
            </a:pPr>
            <a:r>
              <a:rPr kumimoji="1" lang="ja-JP" altLang="en-US" sz="1050" b="1" kern="0">
                <a:solidFill>
                  <a:srgbClr val="000000"/>
                </a:solidFill>
              </a:rPr>
              <a:t>の整備</a:t>
            </a:r>
          </a:p>
        </p:txBody>
      </p:sp>
      <p:sp>
        <p:nvSpPr>
          <p:cNvPr id="62" name="テキスト ボックス 61">
            <a:extLst>
              <a:ext uri="{FF2B5EF4-FFF2-40B4-BE49-F238E27FC236}">
                <a16:creationId xmlns:a16="http://schemas.microsoft.com/office/drawing/2014/main" id="{959D0943-1922-6EFB-9274-6E692E7F5732}"/>
              </a:ext>
            </a:extLst>
          </p:cNvPr>
          <p:cNvSpPr txBox="1"/>
          <p:nvPr/>
        </p:nvSpPr>
        <p:spPr bwMode="auto">
          <a:xfrm>
            <a:off x="2468359" y="4169601"/>
            <a:ext cx="857928" cy="415498"/>
          </a:xfrm>
          <a:prstGeom prst="rect">
            <a:avLst/>
          </a:prstGeom>
          <a:noFill/>
          <a:ln w="9525">
            <a:noFill/>
            <a:miter lim="800000"/>
            <a:headEnd/>
            <a:tailEnd/>
          </a:ln>
        </p:spPr>
        <p:txBody>
          <a:bodyPr wrap="none" rtlCol="0" anchor="ctr" anchorCtr="0">
            <a:spAutoFit/>
          </a:bodyPr>
          <a:lstStyle/>
          <a:p>
            <a:pPr algn="ctr" defTabSz="685800">
              <a:defRPr/>
            </a:pPr>
            <a:r>
              <a:rPr kumimoji="1" lang="ja-JP" altLang="en-US" sz="1050" b="1" kern="0">
                <a:solidFill>
                  <a:srgbClr val="000000"/>
                </a:solidFill>
              </a:rPr>
              <a:t>現場管理職</a:t>
            </a:r>
            <a:endParaRPr kumimoji="1" lang="en-US" altLang="ja-JP" sz="1050" b="1" kern="0">
              <a:solidFill>
                <a:srgbClr val="000000"/>
              </a:solidFill>
            </a:endParaRPr>
          </a:p>
          <a:p>
            <a:pPr algn="ctr" defTabSz="685800">
              <a:defRPr/>
            </a:pPr>
            <a:r>
              <a:rPr kumimoji="1" lang="ja-JP" altLang="en-US" sz="1050" b="1" kern="0">
                <a:solidFill>
                  <a:srgbClr val="000000"/>
                </a:solidFill>
              </a:rPr>
              <a:t>の取組</a:t>
            </a:r>
          </a:p>
        </p:txBody>
      </p:sp>
      <p:sp>
        <p:nvSpPr>
          <p:cNvPr id="63" name="テキスト ボックス 62">
            <a:extLst>
              <a:ext uri="{FF2B5EF4-FFF2-40B4-BE49-F238E27FC236}">
                <a16:creationId xmlns:a16="http://schemas.microsoft.com/office/drawing/2014/main" id="{A3830687-27F9-4C73-5B86-969343ADEDDA}"/>
              </a:ext>
            </a:extLst>
          </p:cNvPr>
          <p:cNvSpPr txBox="1"/>
          <p:nvPr/>
        </p:nvSpPr>
        <p:spPr bwMode="auto">
          <a:xfrm>
            <a:off x="997060" y="3513211"/>
            <a:ext cx="2416367" cy="300082"/>
          </a:xfrm>
          <a:prstGeom prst="rect">
            <a:avLst/>
          </a:prstGeom>
          <a:noFill/>
          <a:ln w="9525">
            <a:noFill/>
            <a:miter lim="800000"/>
            <a:headEnd/>
            <a:tailEnd/>
          </a:ln>
        </p:spPr>
        <p:txBody>
          <a:bodyPr wrap="none" rtlCol="0" anchor="ctr" anchorCtr="0">
            <a:spAutoFit/>
          </a:bodyPr>
          <a:lstStyle/>
          <a:p>
            <a:pPr marL="214313" indent="-214313" defTabSz="685800">
              <a:buFont typeface="Wingdings" panose="05000000000000000000" pitchFamily="2" charset="2"/>
              <a:buChar char="ü"/>
              <a:defRPr/>
            </a:pPr>
            <a:r>
              <a:rPr kumimoji="1" lang="ja-JP" altLang="en-US" sz="675" kern="0">
                <a:solidFill>
                  <a:srgbClr val="002060"/>
                </a:solidFill>
              </a:rPr>
              <a:t>「多様な人材の活躍」の経営ビジョンへの盛り込み</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経営姿勢・理念が従業員に浸透するための行動 など</a:t>
            </a:r>
          </a:p>
        </p:txBody>
      </p:sp>
      <p:sp>
        <p:nvSpPr>
          <p:cNvPr id="64" name="テキスト ボックス 63">
            <a:extLst>
              <a:ext uri="{FF2B5EF4-FFF2-40B4-BE49-F238E27FC236}">
                <a16:creationId xmlns:a16="http://schemas.microsoft.com/office/drawing/2014/main" id="{E79190B2-C412-1FB9-2215-60356F121675}"/>
              </a:ext>
            </a:extLst>
          </p:cNvPr>
          <p:cNvSpPr txBox="1"/>
          <p:nvPr/>
        </p:nvSpPr>
        <p:spPr bwMode="auto">
          <a:xfrm>
            <a:off x="637831" y="4586481"/>
            <a:ext cx="1464183" cy="403957"/>
          </a:xfrm>
          <a:prstGeom prst="rect">
            <a:avLst/>
          </a:prstGeom>
          <a:noFill/>
          <a:ln w="9525">
            <a:noFill/>
            <a:miter lim="800000"/>
            <a:headEnd/>
            <a:tailEnd/>
          </a:ln>
        </p:spPr>
        <p:txBody>
          <a:bodyPr wrap="none" rtlCol="0" anchor="ctr" anchorCtr="0">
            <a:spAutoFit/>
          </a:bodyPr>
          <a:lstStyle/>
          <a:p>
            <a:pPr marL="214313" indent="-214313" defTabSz="685800">
              <a:buFont typeface="Wingdings" panose="05000000000000000000" pitchFamily="2" charset="2"/>
              <a:buChar char="ü"/>
              <a:defRPr/>
            </a:pPr>
            <a:r>
              <a:rPr kumimoji="1" lang="ja-JP" altLang="en-US" sz="675" kern="0">
                <a:solidFill>
                  <a:srgbClr val="002060"/>
                </a:solidFill>
              </a:rPr>
              <a:t>勤務環境・体制の整備</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能力開発支援施策の整備</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評価・報酬制度の整備 など</a:t>
            </a:r>
          </a:p>
        </p:txBody>
      </p:sp>
      <p:sp>
        <p:nvSpPr>
          <p:cNvPr id="65" name="テキスト ボックス 64">
            <a:extLst>
              <a:ext uri="{FF2B5EF4-FFF2-40B4-BE49-F238E27FC236}">
                <a16:creationId xmlns:a16="http://schemas.microsoft.com/office/drawing/2014/main" id="{E0705D71-4C2D-6E86-4E1F-A013E91E1098}"/>
              </a:ext>
            </a:extLst>
          </p:cNvPr>
          <p:cNvSpPr txBox="1"/>
          <p:nvPr/>
        </p:nvSpPr>
        <p:spPr bwMode="auto">
          <a:xfrm>
            <a:off x="2207921" y="4586481"/>
            <a:ext cx="2046073" cy="403957"/>
          </a:xfrm>
          <a:prstGeom prst="rect">
            <a:avLst/>
          </a:prstGeom>
          <a:noFill/>
          <a:ln w="9525">
            <a:noFill/>
            <a:miter lim="800000"/>
            <a:headEnd/>
            <a:tailEnd/>
          </a:ln>
        </p:spPr>
        <p:txBody>
          <a:bodyPr wrap="none" rtlCol="0" anchor="ctr" anchorCtr="0">
            <a:spAutoFit/>
          </a:bodyPr>
          <a:lstStyle/>
          <a:p>
            <a:pPr marL="214313" indent="-214313" defTabSz="685800">
              <a:buFont typeface="Wingdings" panose="05000000000000000000" pitchFamily="2" charset="2"/>
              <a:buChar char="ü"/>
              <a:defRPr/>
            </a:pPr>
            <a:r>
              <a:rPr kumimoji="1" lang="ja-JP" altLang="en-US" sz="675" kern="0">
                <a:solidFill>
                  <a:srgbClr val="002060"/>
                </a:solidFill>
              </a:rPr>
              <a:t>経営戦略と個々の業務を紐づけた業務指示</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人材のキャリアの希望に即した業務付与</a:t>
            </a:r>
            <a:endParaRPr kumimoji="1" lang="en-US" altLang="ja-JP" sz="675" kern="0">
              <a:solidFill>
                <a:srgbClr val="002060"/>
              </a:solidFill>
            </a:endParaRPr>
          </a:p>
          <a:p>
            <a:pPr marL="214313" indent="-214313" defTabSz="685800">
              <a:buFont typeface="Wingdings" panose="05000000000000000000" pitchFamily="2" charset="2"/>
              <a:buChar char="ü"/>
              <a:defRPr/>
            </a:pPr>
            <a:r>
              <a:rPr kumimoji="1" lang="ja-JP" altLang="en-US" sz="675" kern="0">
                <a:solidFill>
                  <a:srgbClr val="002060"/>
                </a:solidFill>
              </a:rPr>
              <a:t>多様な人材が活躍可能な職場づくり など</a:t>
            </a:r>
          </a:p>
        </p:txBody>
      </p:sp>
      <p:graphicFrame>
        <p:nvGraphicFramePr>
          <p:cNvPr id="66" name="表 37">
            <a:extLst>
              <a:ext uri="{FF2B5EF4-FFF2-40B4-BE49-F238E27FC236}">
                <a16:creationId xmlns:a16="http://schemas.microsoft.com/office/drawing/2014/main" id="{6A75E25D-5352-0A20-784E-64EDC556B4B6}"/>
              </a:ext>
            </a:extLst>
          </p:cNvPr>
          <p:cNvGraphicFramePr>
            <a:graphicFrameLocks noGrp="1"/>
          </p:cNvGraphicFramePr>
          <p:nvPr>
            <p:extLst>
              <p:ext uri="{D42A27DB-BD31-4B8C-83A1-F6EECF244321}">
                <p14:modId xmlns:p14="http://schemas.microsoft.com/office/powerpoint/2010/main" val="2796830412"/>
              </p:ext>
            </p:extLst>
          </p:nvPr>
        </p:nvGraphicFramePr>
        <p:xfrm>
          <a:off x="4810674" y="2788742"/>
          <a:ext cx="3489163" cy="3162300"/>
        </p:xfrm>
        <a:graphic>
          <a:graphicData uri="http://schemas.openxmlformats.org/drawingml/2006/table">
            <a:tbl>
              <a:tblPr firstRow="1" bandRow="1"/>
              <a:tblGrid>
                <a:gridCol w="354910">
                  <a:extLst>
                    <a:ext uri="{9D8B030D-6E8A-4147-A177-3AD203B41FA5}">
                      <a16:colId xmlns:a16="http://schemas.microsoft.com/office/drawing/2014/main" val="930194396"/>
                    </a:ext>
                  </a:extLst>
                </a:gridCol>
                <a:gridCol w="231371">
                  <a:extLst>
                    <a:ext uri="{9D8B030D-6E8A-4147-A177-3AD203B41FA5}">
                      <a16:colId xmlns:a16="http://schemas.microsoft.com/office/drawing/2014/main" val="1939618049"/>
                    </a:ext>
                  </a:extLst>
                </a:gridCol>
                <a:gridCol w="2902882">
                  <a:extLst>
                    <a:ext uri="{9D8B030D-6E8A-4147-A177-3AD203B41FA5}">
                      <a16:colId xmlns:a16="http://schemas.microsoft.com/office/drawing/2014/main" val="2238315565"/>
                    </a:ext>
                  </a:extLst>
                </a:gridCol>
              </a:tblGrid>
              <a:tr h="188595">
                <a:tc rowSpan="6">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pPr algn="ctr"/>
                      <a:r>
                        <a:rPr kumimoji="1" lang="ja-JP" altLang="en-US" sz="800" b="1">
                          <a:solidFill>
                            <a:schemeClr val="tx1"/>
                          </a:solidFill>
                          <a:latin typeface="+mj-ea"/>
                          <a:ea typeface="+mj-ea"/>
                        </a:rPr>
                        <a:t>人事管理制度の整備</a:t>
                      </a:r>
                    </a:p>
                  </a:txBody>
                  <a:tcPr marL="68580" marR="68580" marT="34290" marB="34290" vert="eaVert"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gridSpan="2">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800" b="1">
                          <a:solidFill>
                            <a:schemeClr val="tx1"/>
                          </a:solidFill>
                          <a:latin typeface="+mj-ea"/>
                          <a:ea typeface="+mj-ea"/>
                        </a:rPr>
                        <a:t>多様な人材の活躍に資する人事管理制度の整備</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hMerge="1">
                  <a:txBody>
                    <a:bodyPr/>
                    <a:lstStyle/>
                    <a:p>
                      <a:endParaRPr kumimoji="1" lang="ja-JP" altLang="en-US" sz="900">
                        <a:solidFill>
                          <a:schemeClr val="tx1"/>
                        </a:solidFill>
                        <a:latin typeface="+mj-ea"/>
                        <a:ea typeface="+mj-ea"/>
                      </a:endParaRPr>
                    </a:p>
                  </a:txBody>
                  <a:tcPr/>
                </a:tc>
                <a:extLst>
                  <a:ext uri="{0D108BD9-81ED-4DB2-BD59-A6C34878D82A}">
                    <a16:rowId xmlns:a16="http://schemas.microsoft.com/office/drawing/2014/main" val="1362318810"/>
                  </a:ext>
                </a:extLst>
              </a:tr>
              <a:tr h="274320">
                <a:tc vMerge="1">
                  <a:txBody>
                    <a:bodyPr/>
                    <a:lstStyle/>
                    <a:p>
                      <a:r>
                        <a:rPr kumimoji="1" lang="ja-JP" altLang="en-US" sz="1200">
                          <a:solidFill>
                            <a:schemeClr val="tx1"/>
                          </a:solidFill>
                          <a:latin typeface="+mj-ea"/>
                          <a:ea typeface="+mj-ea"/>
                        </a:rPr>
                        <a:t>人事管理制度の整備</a:t>
                      </a: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１</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各業務のマニュアル作成などを通じて、業務情報を共有できる体制を整えている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236914274"/>
                  </a:ext>
                </a:extLst>
              </a:tr>
              <a:tr h="274320">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２</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多様な人材（属性、キャリア・経験、働き方など）の採用を積極的に行っている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1200630"/>
                  </a:ext>
                </a:extLst>
              </a:tr>
              <a:tr h="274320">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３</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社員の今後のキャリアの希望などを踏まえ、能力開発に投資（時間、予算等）している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77032858"/>
                  </a:ext>
                </a:extLst>
              </a:tr>
              <a:tr h="171450">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４</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昇進・昇格の基準が明確になっている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33592109"/>
                  </a:ext>
                </a:extLst>
              </a:tr>
              <a:tr h="189939">
                <a:tc vMerge="1">
                  <a:txBody>
                    <a:bodyPr/>
                    <a:lstStyle/>
                    <a:p>
                      <a:endParaRPr kumimoji="1" lang="ja-JP" altLang="en-US" sz="9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700" b="1">
                          <a:solidFill>
                            <a:schemeClr val="tx1"/>
                          </a:solidFill>
                          <a:latin typeface="+mj-ea"/>
                          <a:ea typeface="+mj-ea"/>
                        </a:rPr>
                        <a:t>5</a:t>
                      </a:r>
                      <a:endParaRPr kumimoji="1" lang="ja-JP" altLang="en-US" sz="700" b="1">
                        <a:solidFill>
                          <a:schemeClr val="tx1"/>
                        </a:solidFill>
                        <a:latin typeface="+mj-ea"/>
                        <a:ea typeface="+mj-ea"/>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E0896E">
                        <a:alpha val="50196"/>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社員の働き方の柔軟性（多様性）を高めるための制度が整備されている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69260855"/>
                  </a:ext>
                </a:extLst>
              </a:tr>
              <a:tr h="188595">
                <a:tc rowSpan="7">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pPr algn="ctr"/>
                      <a:r>
                        <a:rPr kumimoji="1" lang="ja-JP" altLang="en-US" sz="800" b="1">
                          <a:solidFill>
                            <a:schemeClr val="tx1"/>
                          </a:solidFill>
                          <a:latin typeface="+mj-ea"/>
                          <a:ea typeface="+mj-ea"/>
                        </a:rPr>
                        <a:t>現場管理職の取組</a:t>
                      </a:r>
                    </a:p>
                  </a:txBody>
                  <a:tcPr marL="68580" marR="68580" marT="34290" marB="34290" vert="eaVert"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gridSpan="2">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800" b="1">
                          <a:solidFill>
                            <a:schemeClr val="tx1"/>
                          </a:solidFill>
                          <a:latin typeface="+mj-ea"/>
                          <a:ea typeface="+mj-ea"/>
                        </a:rPr>
                        <a:t>多様な人材の活躍に資する職場管理</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hMerge="1">
                  <a:txBody>
                    <a:bodyPr/>
                    <a:lstStyle/>
                    <a:p>
                      <a:r>
                        <a:rPr kumimoji="1" lang="ja-JP" altLang="en-US" sz="1200">
                          <a:solidFill>
                            <a:schemeClr val="tx1"/>
                          </a:solidFill>
                          <a:latin typeface="+mj-ea"/>
                          <a:ea typeface="+mj-ea"/>
                        </a:rPr>
                        <a:t>多様な人材の活躍に資する職場管理</a:t>
                      </a:r>
                    </a:p>
                  </a:txBody>
                  <a:tcPr/>
                </a:tc>
                <a:extLst>
                  <a:ext uri="{0D108BD9-81ED-4DB2-BD59-A6C34878D82A}">
                    <a16:rowId xmlns:a16="http://schemas.microsoft.com/office/drawing/2014/main" val="1477620417"/>
                  </a:ext>
                </a:extLst>
              </a:tr>
              <a:tr h="274320">
                <a:tc vMerge="1">
                  <a:txBody>
                    <a:bodyPr/>
                    <a:lstStyle/>
                    <a:p>
                      <a:r>
                        <a:rPr kumimoji="1" lang="ja-JP" altLang="en-US" sz="1200">
                          <a:solidFill>
                            <a:schemeClr val="tx1"/>
                          </a:solidFill>
                          <a:latin typeface="+mj-ea"/>
                          <a:ea typeface="+mj-ea"/>
                        </a:rPr>
                        <a:t>現場管理職の取組</a:t>
                      </a: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１</a:t>
                      </a:r>
                      <a:endParaRPr kumimoji="1" lang="en-US" altLang="ja-JP" sz="700" b="1">
                        <a:solidFill>
                          <a:schemeClr val="tx1"/>
                        </a:solidFill>
                        <a:latin typeface="+mj-ea"/>
                        <a:ea typeface="+mj-ea"/>
                      </a:endParaRP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部下に各自が担当する仕事の目標と位置づけを組織目標と紐づけ、わかりやすく説明している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42403565"/>
                  </a:ext>
                </a:extLst>
              </a:tr>
              <a:tr h="27432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２</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部下の残業時間の長短や勤務形態にかかわらず、その能力に合った仕事を割り振っている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64880021"/>
                  </a:ext>
                </a:extLst>
              </a:tr>
              <a:tr h="27432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３</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部下のキャリアの希望を理解したうえで、その実現に資する仕事を提供している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89721770"/>
                  </a:ext>
                </a:extLst>
              </a:tr>
              <a:tr h="17145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４</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部下と業務の進捗状況を個々に把握している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84792935"/>
                  </a:ext>
                </a:extLst>
              </a:tr>
              <a:tr h="27432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５</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時間や場所にとらわれない柔軟なワークスタイルが実現できる職場づくりをしている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86394324"/>
                  </a:ext>
                </a:extLst>
              </a:tr>
              <a:tr h="171450">
                <a:tc vMerge="1">
                  <a:txBody>
                    <a:bodyPr/>
                    <a:lstStyle/>
                    <a:p>
                      <a:endParaRPr kumimoji="1" lang="ja-JP" altLang="en-US" sz="1200">
                        <a:solidFill>
                          <a:schemeClr val="tx1"/>
                        </a:solidFill>
                        <a:latin typeface="+mj-ea"/>
                        <a:ea typeface="+mj-ea"/>
                      </a:endParaRPr>
                    </a:p>
                  </a:txBody>
                  <a:tcPr vert="eaVert"/>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６</a:t>
                      </a:r>
                    </a:p>
                  </a:txBody>
                  <a:tcPr marL="68580" marR="68580" marT="34290" marB="3429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ECEBC">
                        <a:alpha val="50000"/>
                      </a:srgbClr>
                    </a:solidFill>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700" b="1">
                          <a:solidFill>
                            <a:schemeClr val="tx1"/>
                          </a:solidFill>
                          <a:latin typeface="+mj-ea"/>
                          <a:ea typeface="+mj-ea"/>
                        </a:rPr>
                        <a:t>部下の属性にとらわれない公正な人事評価をしている</a:t>
                      </a:r>
                    </a:p>
                  </a:txBody>
                  <a:tcPr marL="68580" marR="68580" marT="34290" marB="3429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80572214"/>
                  </a:ext>
                </a:extLst>
              </a:tr>
            </a:tbl>
          </a:graphicData>
        </a:graphic>
      </p:graphicFrame>
      <p:sp>
        <p:nvSpPr>
          <p:cNvPr id="3" name="スライド番号プレースホルダー 2">
            <a:extLst>
              <a:ext uri="{FF2B5EF4-FFF2-40B4-BE49-F238E27FC236}">
                <a16:creationId xmlns:a16="http://schemas.microsoft.com/office/drawing/2014/main" id="{D729F654-42F4-7E45-B7C5-86C1F25FEAB6}"/>
              </a:ext>
            </a:extLst>
          </p:cNvPr>
          <p:cNvSpPr>
            <a:spLocks noGrp="1"/>
          </p:cNvSpPr>
          <p:nvPr>
            <p:ph type="sldNum" sz="quarter" idx="12"/>
          </p:nvPr>
        </p:nvSpPr>
        <p:spPr/>
        <p:txBody>
          <a:bodyPr/>
          <a:lstStyle/>
          <a:p>
            <a:fld id="{02E45039-E5C2-423C-A0A7-3C781C43C11A}" type="slidenum">
              <a:rPr kumimoji="1" lang="ja-JP" altLang="en-US" smtClean="0"/>
              <a:t>5</a:t>
            </a:fld>
            <a:endParaRPr kumimoji="1" lang="ja-JP" altLang="en-US"/>
          </a:p>
        </p:txBody>
      </p:sp>
    </p:spTree>
    <p:extLst>
      <p:ext uri="{BB962C8B-B14F-4D97-AF65-F5344CB8AC3E}">
        <p14:creationId xmlns:p14="http://schemas.microsoft.com/office/powerpoint/2010/main" val="60330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0"/>
            <a:ext cx="7886700" cy="1325563"/>
          </a:xfrm>
        </p:spPr>
        <p:txBody>
          <a:bodyPr>
            <a:normAutofit/>
          </a:bodyPr>
          <a:lstStyle/>
          <a:p>
            <a:r>
              <a:rPr lang="ja-JP" altLang="en-US" sz="2400" dirty="0">
                <a:effectLst/>
              </a:rPr>
              <a:t>ダイバーシティ・コンパスとは</a:t>
            </a:r>
            <a:endParaRPr lang="ja-JP" altLang="en-US" sz="2400" dirty="0"/>
          </a:p>
        </p:txBody>
      </p:sp>
      <p:sp>
        <p:nvSpPr>
          <p:cNvPr id="4" name="コンテンツ プレースホルダー 3">
            <a:extLst>
              <a:ext uri="{FF2B5EF4-FFF2-40B4-BE49-F238E27FC236}">
                <a16:creationId xmlns:a16="http://schemas.microsoft.com/office/drawing/2014/main" id="{0103E15F-56DA-C03F-E5B3-D9C158C84D61}"/>
              </a:ext>
            </a:extLst>
          </p:cNvPr>
          <p:cNvSpPr>
            <a:spLocks noGrp="1"/>
          </p:cNvSpPr>
          <p:nvPr>
            <p:ph idx="1"/>
          </p:nvPr>
        </p:nvSpPr>
        <p:spPr>
          <a:xfrm>
            <a:off x="481239" y="1160185"/>
            <a:ext cx="8181521" cy="1792178"/>
          </a:xfrm>
        </p:spPr>
        <p:txBody>
          <a:bodyPr>
            <a:noAutofit/>
          </a:bodyPr>
          <a:lstStyle/>
          <a:p>
            <a:pPr marL="0" indent="0">
              <a:lnSpc>
                <a:spcPct val="125000"/>
              </a:lnSpc>
              <a:buNone/>
            </a:pPr>
            <a:r>
              <a:rPr lang="ja-JP" altLang="en-US" sz="1400" b="1" dirty="0"/>
              <a:t>ダイバーシティ経営を進める先に実現したい未来を再定義し、それまでの道のりを企業自身の課題や状況に応じて修正し、確認するためのツール。</a:t>
            </a:r>
            <a:endParaRPr lang="en-US" altLang="ja-JP" sz="1400" b="1" dirty="0"/>
          </a:p>
          <a:p>
            <a:pPr marL="0" indent="0">
              <a:lnSpc>
                <a:spcPct val="125000"/>
              </a:lnSpc>
              <a:buNone/>
            </a:pPr>
            <a:r>
              <a:rPr lang="ja-JP" altLang="en-US" sz="1400" b="1" dirty="0"/>
              <a:t>コンパスを活用したワークショップを通じ、企業内のステークホルダー間の対話を行い自社のダイバーシティ経営の取組を振り返ることが可能。</a:t>
            </a:r>
          </a:p>
        </p:txBody>
      </p:sp>
      <p:pic>
        <p:nvPicPr>
          <p:cNvPr id="6" name="図 5">
            <a:extLst>
              <a:ext uri="{FF2B5EF4-FFF2-40B4-BE49-F238E27FC236}">
                <a16:creationId xmlns:a16="http://schemas.microsoft.com/office/drawing/2014/main" id="{41E9B61A-118E-7B91-E58C-6E42412A72DF}"/>
              </a:ext>
            </a:extLst>
          </p:cNvPr>
          <p:cNvPicPr>
            <a:picLocks noChangeAspect="1"/>
          </p:cNvPicPr>
          <p:nvPr/>
        </p:nvPicPr>
        <p:blipFill>
          <a:blip r:embed="rId3"/>
          <a:stretch>
            <a:fillRect/>
          </a:stretch>
        </p:blipFill>
        <p:spPr>
          <a:xfrm>
            <a:off x="448323" y="3333751"/>
            <a:ext cx="3274280" cy="3230033"/>
          </a:xfrm>
          <a:prstGeom prst="rect">
            <a:avLst/>
          </a:prstGeom>
        </p:spPr>
      </p:pic>
      <p:pic>
        <p:nvPicPr>
          <p:cNvPr id="8" name="図 7">
            <a:extLst>
              <a:ext uri="{FF2B5EF4-FFF2-40B4-BE49-F238E27FC236}">
                <a16:creationId xmlns:a16="http://schemas.microsoft.com/office/drawing/2014/main" id="{CE72800C-4B8F-43D5-8A7D-F0C74AEFE9C4}"/>
              </a:ext>
            </a:extLst>
          </p:cNvPr>
          <p:cNvPicPr>
            <a:picLocks noChangeAspect="1"/>
          </p:cNvPicPr>
          <p:nvPr/>
        </p:nvPicPr>
        <p:blipFill>
          <a:blip r:embed="rId4"/>
          <a:stretch>
            <a:fillRect/>
          </a:stretch>
        </p:blipFill>
        <p:spPr>
          <a:xfrm>
            <a:off x="2820065" y="3133719"/>
            <a:ext cx="6323935" cy="3630088"/>
          </a:xfrm>
          <a:prstGeom prst="rect">
            <a:avLst/>
          </a:prstGeom>
        </p:spPr>
      </p:pic>
      <p:sp>
        <p:nvSpPr>
          <p:cNvPr id="9" name="コンテンツ プレースホルダー 3">
            <a:extLst>
              <a:ext uri="{FF2B5EF4-FFF2-40B4-BE49-F238E27FC236}">
                <a16:creationId xmlns:a16="http://schemas.microsoft.com/office/drawing/2014/main" id="{621674D9-5C0D-BE7D-7633-C333A46DA2E6}"/>
              </a:ext>
            </a:extLst>
          </p:cNvPr>
          <p:cNvSpPr txBox="1">
            <a:spLocks/>
          </p:cNvSpPr>
          <p:nvPr/>
        </p:nvSpPr>
        <p:spPr>
          <a:xfrm>
            <a:off x="4962671" y="3812113"/>
            <a:ext cx="4021671" cy="24775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真ん中：ダイバーシティを進める先に実現したい未来（ビジョン）</a:t>
            </a:r>
            <a:b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b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企業がダイバーシティ経営を進める先に何を求めるか（＝経営戦略と</a:t>
            </a:r>
            <a:r>
              <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rPr>
              <a:t>DEI</a:t>
            </a: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の繋がりの文章化）</a:t>
            </a:r>
            <a:endPar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rPr>
              <a:t>※</a:t>
            </a: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個社によって異なります。</a:t>
            </a:r>
            <a:endPar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rPr>
              <a:t>2</a:t>
            </a: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層目：ビジョンを実現するためのミッション</a:t>
            </a:r>
            <a:endPar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rPr>
              <a:t>3</a:t>
            </a: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層目：企業が取り組む行動指針</a:t>
            </a:r>
            <a:endPar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rPr>
              <a:t>4</a:t>
            </a: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層目：行動指針に関する現状の取組を確認するための問いかけ</a:t>
            </a:r>
            <a:endPar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500" b="0" i="0" u="none" strike="noStrike" kern="1200" cap="none" spc="0" normalizeH="0" baseline="0" noProof="0" dirty="0">
                <a:ln>
                  <a:noFill/>
                </a:ln>
                <a:solidFill>
                  <a:prstClr val="black"/>
                </a:solidFill>
                <a:effectLst/>
                <a:uLnTx/>
                <a:uFillTx/>
                <a:latin typeface="游ゴシック"/>
                <a:ea typeface="游ゴシック"/>
                <a:cs typeface="+mn-cs"/>
              </a:rPr>
              <a:t>※</a:t>
            </a:r>
            <a:r>
              <a:rPr kumimoji="1" lang="ja-JP" altLang="en-US" sz="1500" b="0" i="0" u="none" strike="noStrike" kern="1200" cap="none" spc="0" normalizeH="0" baseline="0" noProof="0" dirty="0">
                <a:ln>
                  <a:noFill/>
                </a:ln>
                <a:solidFill>
                  <a:prstClr val="black"/>
                </a:solidFill>
                <a:effectLst/>
                <a:uLnTx/>
                <a:uFillTx/>
                <a:latin typeface="游ゴシック"/>
                <a:ea typeface="游ゴシック"/>
                <a:cs typeface="+mn-cs"/>
              </a:rPr>
              <a:t>詳細は次ページ</a:t>
            </a:r>
          </a:p>
        </p:txBody>
      </p:sp>
      <p:sp>
        <p:nvSpPr>
          <p:cNvPr id="5" name="テキスト ボックス 4">
            <a:extLst>
              <a:ext uri="{FF2B5EF4-FFF2-40B4-BE49-F238E27FC236}">
                <a16:creationId xmlns:a16="http://schemas.microsoft.com/office/drawing/2014/main" id="{E1422D4F-BBD2-EF8F-6586-68ABCC69F912}"/>
              </a:ext>
            </a:extLst>
          </p:cNvPr>
          <p:cNvSpPr txBox="1"/>
          <p:nvPr/>
        </p:nvSpPr>
        <p:spPr>
          <a:xfrm>
            <a:off x="481239" y="6525296"/>
            <a:ext cx="3643090" cy="276999"/>
          </a:xfrm>
          <a:prstGeom prst="rect">
            <a:avLst/>
          </a:prstGeom>
          <a:noFill/>
        </p:spPr>
        <p:txBody>
          <a:bodyPr wrap="square">
            <a:spAutoFit/>
          </a:bodyPr>
          <a:lstStyle/>
          <a:p>
            <a:r>
              <a:rPr lang="ja-JP" altLang="en-US" sz="1200">
                <a:hlinkClick r:id="rId5"/>
              </a:rPr>
              <a:t>ダイバーシティ・コンパス（</a:t>
            </a:r>
            <a:r>
              <a:rPr lang="en-US" altLang="ja-JP" sz="1200">
                <a:hlinkClick r:id="rId5"/>
              </a:rPr>
              <a:t>METI/</a:t>
            </a:r>
            <a:r>
              <a:rPr lang="ja-JP" altLang="en-US" sz="1200">
                <a:hlinkClick r:id="rId5"/>
              </a:rPr>
              <a:t>経済産業省）</a:t>
            </a:r>
            <a:endParaRPr lang="ja-JP" altLang="en-US" sz="1200"/>
          </a:p>
        </p:txBody>
      </p:sp>
      <p:sp>
        <p:nvSpPr>
          <p:cNvPr id="2" name="スライド番号プレースホルダー 1">
            <a:extLst>
              <a:ext uri="{FF2B5EF4-FFF2-40B4-BE49-F238E27FC236}">
                <a16:creationId xmlns:a16="http://schemas.microsoft.com/office/drawing/2014/main" id="{FAA86BEF-2510-84C0-49DD-F798E1EB27C9}"/>
              </a:ext>
            </a:extLst>
          </p:cNvPr>
          <p:cNvSpPr>
            <a:spLocks noGrp="1"/>
          </p:cNvSpPr>
          <p:nvPr>
            <p:ph type="sldNum" sz="quarter" idx="12"/>
          </p:nvPr>
        </p:nvSpPr>
        <p:spPr/>
        <p:txBody>
          <a:bodyPr/>
          <a:lstStyle/>
          <a:p>
            <a:fld id="{02E45039-E5C2-423C-A0A7-3C781C43C11A}" type="slidenum">
              <a:rPr kumimoji="1" lang="ja-JP" altLang="en-US" smtClean="0"/>
              <a:t>6</a:t>
            </a:fld>
            <a:endParaRPr kumimoji="1" lang="ja-JP" altLang="en-US"/>
          </a:p>
        </p:txBody>
      </p:sp>
    </p:spTree>
    <p:extLst>
      <p:ext uri="{BB962C8B-B14F-4D97-AF65-F5344CB8AC3E}">
        <p14:creationId xmlns:p14="http://schemas.microsoft.com/office/powerpoint/2010/main" val="129037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矢印: 下 29">
            <a:extLst>
              <a:ext uri="{FF2B5EF4-FFF2-40B4-BE49-F238E27FC236}">
                <a16:creationId xmlns:a16="http://schemas.microsoft.com/office/drawing/2014/main" id="{47269CAD-207A-07FE-BF10-B9AB971807E6}"/>
              </a:ext>
            </a:extLst>
          </p:cNvPr>
          <p:cNvSpPr/>
          <p:nvPr/>
        </p:nvSpPr>
        <p:spPr>
          <a:xfrm>
            <a:off x="632152" y="2298700"/>
            <a:ext cx="575035" cy="2681337"/>
          </a:xfrm>
          <a:prstGeom prst="downArrow">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1" name="四角形: 角を丸くする 30">
            <a:extLst>
              <a:ext uri="{FF2B5EF4-FFF2-40B4-BE49-F238E27FC236}">
                <a16:creationId xmlns:a16="http://schemas.microsoft.com/office/drawing/2014/main" id="{CD50061B-C09E-D7C6-F467-5EA92C45EDEA}"/>
              </a:ext>
            </a:extLst>
          </p:cNvPr>
          <p:cNvSpPr/>
          <p:nvPr/>
        </p:nvSpPr>
        <p:spPr>
          <a:xfrm>
            <a:off x="65157" y="1143000"/>
            <a:ext cx="1649343" cy="1077153"/>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2" name="テキスト ボックス 31">
            <a:extLst>
              <a:ext uri="{FF2B5EF4-FFF2-40B4-BE49-F238E27FC236}">
                <a16:creationId xmlns:a16="http://schemas.microsoft.com/office/drawing/2014/main" id="{A0EAD779-2FCF-65D1-8F2D-283F1995107D}"/>
              </a:ext>
            </a:extLst>
          </p:cNvPr>
          <p:cNvSpPr txBox="1"/>
          <p:nvPr/>
        </p:nvSpPr>
        <p:spPr bwMode="auto">
          <a:xfrm>
            <a:off x="124512" y="1366332"/>
            <a:ext cx="1499152" cy="584775"/>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游ゴシック"/>
                <a:ea typeface="游ゴシック"/>
                <a:cs typeface="+mn-cs"/>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ダイバーシティ経営を</a:t>
            </a:r>
            <a:endParaRPr kumimoji="1" lang="en-US" altLang="ja-JP" sz="900" b="1" noProof="0"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通じて目指す姿</a:t>
            </a:r>
            <a:endParaRPr kumimoji="1" lang="en-US" altLang="ja-JP" sz="900" b="1" noProof="0" dirty="0">
              <a:solidFill>
                <a:schemeClr val="bg1"/>
              </a:solidFill>
              <a:latin typeface="游ゴシック"/>
              <a:ea typeface="游ゴシック"/>
            </a:endParaRPr>
          </a:p>
        </p:txBody>
      </p:sp>
      <p:sp>
        <p:nvSpPr>
          <p:cNvPr id="33" name="四角形: 角を丸くする 32">
            <a:extLst>
              <a:ext uri="{FF2B5EF4-FFF2-40B4-BE49-F238E27FC236}">
                <a16:creationId xmlns:a16="http://schemas.microsoft.com/office/drawing/2014/main" id="{876C340A-CF31-9697-AE4A-9D64D911026E}"/>
              </a:ext>
            </a:extLst>
          </p:cNvPr>
          <p:cNvSpPr/>
          <p:nvPr/>
        </p:nvSpPr>
        <p:spPr>
          <a:xfrm>
            <a:off x="65157" y="2490028"/>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4" name="テキスト ボックス 33">
            <a:extLst>
              <a:ext uri="{FF2B5EF4-FFF2-40B4-BE49-F238E27FC236}">
                <a16:creationId xmlns:a16="http://schemas.microsoft.com/office/drawing/2014/main" id="{46004A6E-5EB9-5CE6-5591-7C008A0FDC95}"/>
              </a:ext>
            </a:extLst>
          </p:cNvPr>
          <p:cNvSpPr txBox="1"/>
          <p:nvPr/>
        </p:nvSpPr>
        <p:spPr bwMode="auto">
          <a:xfrm>
            <a:off x="192052" y="2637006"/>
            <a:ext cx="1499152"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VISION</a:t>
            </a:r>
            <a:r>
              <a:rPr kumimoji="1" lang="ja-JP" altLang="en-US" sz="1100" b="1" dirty="0">
                <a:solidFill>
                  <a:schemeClr val="bg1"/>
                </a:solidFill>
                <a:latin typeface="游ゴシック"/>
                <a:ea typeface="游ゴシック"/>
              </a:rPr>
              <a:t>を</a:t>
            </a:r>
            <a:endParaRPr kumimoji="1" lang="en-US" altLang="ja-JP" sz="1100" b="1"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実現するための</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p>
        </p:txBody>
      </p:sp>
      <p:sp>
        <p:nvSpPr>
          <p:cNvPr id="35" name="四角形: 角を丸くする 34">
            <a:extLst>
              <a:ext uri="{FF2B5EF4-FFF2-40B4-BE49-F238E27FC236}">
                <a16:creationId xmlns:a16="http://schemas.microsoft.com/office/drawing/2014/main" id="{6031DABD-B70E-54F1-C5A6-FCFD3CE419AD}"/>
              </a:ext>
            </a:extLst>
          </p:cNvPr>
          <p:cNvSpPr/>
          <p:nvPr/>
        </p:nvSpPr>
        <p:spPr>
          <a:xfrm>
            <a:off x="77857" y="3690178"/>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6" name="テキスト ボックス 35">
            <a:extLst>
              <a:ext uri="{FF2B5EF4-FFF2-40B4-BE49-F238E27FC236}">
                <a16:creationId xmlns:a16="http://schemas.microsoft.com/office/drawing/2014/main" id="{1684ED0E-89B9-D904-0189-A655D4AEBB43}"/>
              </a:ext>
            </a:extLst>
          </p:cNvPr>
          <p:cNvSpPr txBox="1"/>
          <p:nvPr/>
        </p:nvSpPr>
        <p:spPr bwMode="auto">
          <a:xfrm>
            <a:off x="71401" y="3921795"/>
            <a:ext cx="1646273" cy="430887"/>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達成のための行動指針</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sp>
        <p:nvSpPr>
          <p:cNvPr id="37" name="四角形: 角を丸くする 36">
            <a:extLst>
              <a:ext uri="{FF2B5EF4-FFF2-40B4-BE49-F238E27FC236}">
                <a16:creationId xmlns:a16="http://schemas.microsoft.com/office/drawing/2014/main" id="{3CD326DD-7DCA-8572-72B2-D54CE3C8A165}"/>
              </a:ext>
            </a:extLst>
          </p:cNvPr>
          <p:cNvSpPr/>
          <p:nvPr/>
        </p:nvSpPr>
        <p:spPr>
          <a:xfrm>
            <a:off x="70001" y="5049210"/>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8" name="テキスト ボックス 37">
            <a:extLst>
              <a:ext uri="{FF2B5EF4-FFF2-40B4-BE49-F238E27FC236}">
                <a16:creationId xmlns:a16="http://schemas.microsoft.com/office/drawing/2014/main" id="{EC30CA71-DCA7-55EC-377D-BE46C7735275}"/>
              </a:ext>
            </a:extLst>
          </p:cNvPr>
          <p:cNvSpPr txBox="1"/>
          <p:nvPr/>
        </p:nvSpPr>
        <p:spPr bwMode="auto">
          <a:xfrm>
            <a:off x="63545" y="5196188"/>
            <a:ext cx="1646273"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行動指針に基づく</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游ゴシック"/>
                <a:ea typeface="游ゴシック"/>
              </a:rPr>
              <a:t>取組を確認するための問いかけ</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grpSp>
        <p:nvGrpSpPr>
          <p:cNvPr id="39" name="グループ化 38">
            <a:extLst>
              <a:ext uri="{FF2B5EF4-FFF2-40B4-BE49-F238E27FC236}">
                <a16:creationId xmlns:a16="http://schemas.microsoft.com/office/drawing/2014/main" id="{9D0F2102-3304-B5B6-D60B-F23977FC39CA}"/>
              </a:ext>
            </a:extLst>
          </p:cNvPr>
          <p:cNvGrpSpPr/>
          <p:nvPr/>
        </p:nvGrpSpPr>
        <p:grpSpPr>
          <a:xfrm>
            <a:off x="1803400" y="3639408"/>
            <a:ext cx="7340600" cy="969049"/>
            <a:chOff x="1803400" y="3639408"/>
            <a:chExt cx="7340600" cy="969049"/>
          </a:xfrm>
        </p:grpSpPr>
        <p:sp>
          <p:nvSpPr>
            <p:cNvPr id="40" name="四角形: 角を丸くする 39">
              <a:extLst>
                <a:ext uri="{FF2B5EF4-FFF2-40B4-BE49-F238E27FC236}">
                  <a16:creationId xmlns:a16="http://schemas.microsoft.com/office/drawing/2014/main" id="{AAA5E3D1-497A-37F1-DA7A-C94D76547A9D}"/>
                </a:ext>
              </a:extLst>
            </p:cNvPr>
            <p:cNvSpPr/>
            <p:nvPr/>
          </p:nvSpPr>
          <p:spPr>
            <a:xfrm>
              <a:off x="1997114"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1" name="四角形: 角を丸くする 40">
              <a:extLst>
                <a:ext uri="{FF2B5EF4-FFF2-40B4-BE49-F238E27FC236}">
                  <a16:creationId xmlns:a16="http://schemas.microsoft.com/office/drawing/2014/main" id="{AD7F22F8-FB00-754B-5AB5-A14361F00935}"/>
                </a:ext>
              </a:extLst>
            </p:cNvPr>
            <p:cNvSpPr/>
            <p:nvPr/>
          </p:nvSpPr>
          <p:spPr>
            <a:xfrm>
              <a:off x="3182248"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2" name="四角形: 角を丸くする 41">
              <a:extLst>
                <a:ext uri="{FF2B5EF4-FFF2-40B4-BE49-F238E27FC236}">
                  <a16:creationId xmlns:a16="http://schemas.microsoft.com/office/drawing/2014/main" id="{7421C49F-7765-F246-6390-C4663A832C85}"/>
                </a:ext>
              </a:extLst>
            </p:cNvPr>
            <p:cNvSpPr/>
            <p:nvPr/>
          </p:nvSpPr>
          <p:spPr>
            <a:xfrm>
              <a:off x="4367382"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3" name="テキスト ボックス 42">
              <a:extLst>
                <a:ext uri="{FF2B5EF4-FFF2-40B4-BE49-F238E27FC236}">
                  <a16:creationId xmlns:a16="http://schemas.microsoft.com/office/drawing/2014/main" id="{584566C7-D32F-DA36-2B95-8F571708DC82}"/>
                </a:ext>
              </a:extLst>
            </p:cNvPr>
            <p:cNvSpPr txBox="1"/>
            <p:nvPr/>
          </p:nvSpPr>
          <p:spPr bwMode="auto">
            <a:xfrm>
              <a:off x="1803400" y="3726700"/>
              <a:ext cx="1499152" cy="784830"/>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LEADERSHIP</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多様な個の特性を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活かす</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リーダーシップ</a:t>
              </a:r>
            </a:p>
          </p:txBody>
        </p:sp>
        <p:sp>
          <p:nvSpPr>
            <p:cNvPr id="44" name="テキスト ボックス 43">
              <a:extLst>
                <a:ext uri="{FF2B5EF4-FFF2-40B4-BE49-F238E27FC236}">
                  <a16:creationId xmlns:a16="http://schemas.microsoft.com/office/drawing/2014/main" id="{796E6C8D-19C9-4511-91D2-18B65DEF1CFF}"/>
                </a:ext>
              </a:extLst>
            </p:cNvPr>
            <p:cNvSpPr txBox="1"/>
            <p:nvPr/>
          </p:nvSpPr>
          <p:spPr bwMode="auto">
            <a:xfrm>
              <a:off x="3004294" y="3729933"/>
              <a:ext cx="1515319"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SYSTEM</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多様な個が柔軟に</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活躍する仕組み</a:t>
              </a:r>
            </a:p>
          </p:txBody>
        </p:sp>
        <p:sp>
          <p:nvSpPr>
            <p:cNvPr id="45" name="テキスト ボックス 44">
              <a:extLst>
                <a:ext uri="{FF2B5EF4-FFF2-40B4-BE49-F238E27FC236}">
                  <a16:creationId xmlns:a16="http://schemas.microsoft.com/office/drawing/2014/main" id="{EE20D34B-3783-78EF-AEC4-F7C7FB1CF799}"/>
                </a:ext>
              </a:extLst>
            </p:cNvPr>
            <p:cNvSpPr txBox="1"/>
            <p:nvPr/>
          </p:nvSpPr>
          <p:spPr bwMode="auto">
            <a:xfrm>
              <a:off x="4415401" y="3753497"/>
              <a:ext cx="1031448"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CULTURE</a:t>
              </a:r>
              <a:endParaRPr kumimoji="1" lang="en-US" altLang="ja-JP" sz="900" b="1" dirty="0">
                <a:solidFill>
                  <a:srgbClr val="336753"/>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受容する文化</a:t>
              </a:r>
            </a:p>
          </p:txBody>
        </p:sp>
        <p:sp>
          <p:nvSpPr>
            <p:cNvPr id="46" name="四角形: 角を丸くする 45">
              <a:extLst>
                <a:ext uri="{FF2B5EF4-FFF2-40B4-BE49-F238E27FC236}">
                  <a16:creationId xmlns:a16="http://schemas.microsoft.com/office/drawing/2014/main" id="{C05872E7-3700-808D-F993-E2E2F929CBB6}"/>
                </a:ext>
              </a:extLst>
            </p:cNvPr>
            <p:cNvSpPr/>
            <p:nvPr/>
          </p:nvSpPr>
          <p:spPr>
            <a:xfrm>
              <a:off x="5563424"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7" name="四角形: 角を丸くする 46">
              <a:extLst>
                <a:ext uri="{FF2B5EF4-FFF2-40B4-BE49-F238E27FC236}">
                  <a16:creationId xmlns:a16="http://schemas.microsoft.com/office/drawing/2014/main" id="{172845E0-6EDD-68C3-58E4-09EF22F0CC2E}"/>
                </a:ext>
              </a:extLst>
            </p:cNvPr>
            <p:cNvSpPr/>
            <p:nvPr/>
          </p:nvSpPr>
          <p:spPr>
            <a:xfrm>
              <a:off x="6748558"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8" name="四角形: 角を丸くする 47">
              <a:extLst>
                <a:ext uri="{FF2B5EF4-FFF2-40B4-BE49-F238E27FC236}">
                  <a16:creationId xmlns:a16="http://schemas.microsoft.com/office/drawing/2014/main" id="{F83F33B3-E3BE-3E91-9A0D-62E838F87C79}"/>
                </a:ext>
              </a:extLst>
            </p:cNvPr>
            <p:cNvSpPr/>
            <p:nvPr/>
          </p:nvSpPr>
          <p:spPr>
            <a:xfrm>
              <a:off x="7933692"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9" name="テキスト ボックス 48">
              <a:extLst>
                <a:ext uri="{FF2B5EF4-FFF2-40B4-BE49-F238E27FC236}">
                  <a16:creationId xmlns:a16="http://schemas.microsoft.com/office/drawing/2014/main" id="{C29E11E1-981A-AB34-12D6-B5EA499A06CE}"/>
                </a:ext>
              </a:extLst>
            </p:cNvPr>
            <p:cNvSpPr txBox="1"/>
            <p:nvPr/>
          </p:nvSpPr>
          <p:spPr bwMode="auto">
            <a:xfrm>
              <a:off x="5529274" y="3753593"/>
              <a:ext cx="1245854"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COMMUNICATION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偏見のない</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コミュニケーション</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50" name="テキスト ボックス 49">
              <a:extLst>
                <a:ext uri="{FF2B5EF4-FFF2-40B4-BE49-F238E27FC236}">
                  <a16:creationId xmlns:a16="http://schemas.microsoft.com/office/drawing/2014/main" id="{5C161BF3-5466-98A7-B581-DB74F295E2DA}"/>
                </a:ext>
              </a:extLst>
            </p:cNvPr>
            <p:cNvSpPr txBox="1"/>
            <p:nvPr/>
          </p:nvSpPr>
          <p:spPr bwMode="auto">
            <a:xfrm>
              <a:off x="6698136" y="3746266"/>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WILL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多様な個それぞれの</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意思の追及</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51" name="テキスト ボックス 50">
              <a:extLst>
                <a:ext uri="{FF2B5EF4-FFF2-40B4-BE49-F238E27FC236}">
                  <a16:creationId xmlns:a16="http://schemas.microsoft.com/office/drawing/2014/main" id="{CD13AC59-F346-FBE7-B39B-F9F857298A36}"/>
                </a:ext>
              </a:extLst>
            </p:cNvPr>
            <p:cNvSpPr txBox="1"/>
            <p:nvPr/>
          </p:nvSpPr>
          <p:spPr bwMode="auto">
            <a:xfrm>
              <a:off x="7920588" y="3735898"/>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多様な人が仕事と</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生活を両立する協力</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grpSp>
      <p:sp>
        <p:nvSpPr>
          <p:cNvPr id="52" name="テキスト ボックス 51">
            <a:extLst>
              <a:ext uri="{FF2B5EF4-FFF2-40B4-BE49-F238E27FC236}">
                <a16:creationId xmlns:a16="http://schemas.microsoft.com/office/drawing/2014/main" id="{7604C835-02A4-A8C2-B9AB-B4FE2EC55C2E}"/>
              </a:ext>
            </a:extLst>
          </p:cNvPr>
          <p:cNvSpPr txBox="1"/>
          <p:nvPr/>
        </p:nvSpPr>
        <p:spPr>
          <a:xfrm>
            <a:off x="1808945" y="5032883"/>
            <a:ext cx="1414670"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多様なキャリアパスは</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整っていますか？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柔軟な働き方を</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平等に提供できて</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人材の特性を理解し</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配置されていますか？</a:t>
            </a:r>
            <a:endParaRPr lang="ja-JP" altLang="en-US" dirty="0"/>
          </a:p>
        </p:txBody>
      </p:sp>
      <p:sp>
        <p:nvSpPr>
          <p:cNvPr id="53" name="四角形: 角を丸くする 52">
            <a:extLst>
              <a:ext uri="{FF2B5EF4-FFF2-40B4-BE49-F238E27FC236}">
                <a16:creationId xmlns:a16="http://schemas.microsoft.com/office/drawing/2014/main" id="{DF32B2C7-E823-E1A1-2BBC-084166D5EA3A}"/>
              </a:ext>
            </a:extLst>
          </p:cNvPr>
          <p:cNvSpPr/>
          <p:nvPr/>
        </p:nvSpPr>
        <p:spPr>
          <a:xfrm>
            <a:off x="1999384" y="1196360"/>
            <a:ext cx="6908800" cy="470515"/>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自社の</a:t>
            </a:r>
            <a:r>
              <a:rPr kumimoji="1" lang="en-US" altLang="ja-JP" sz="1200" dirty="0">
                <a:solidFill>
                  <a:schemeClr val="tx1"/>
                </a:solidFill>
              </a:rPr>
              <a:t>DEI</a:t>
            </a:r>
            <a:r>
              <a:rPr kumimoji="1" lang="ja-JP" altLang="en-US" sz="1200" dirty="0">
                <a:solidFill>
                  <a:schemeClr val="tx1"/>
                </a:solidFill>
              </a:rPr>
              <a:t>実現の先の</a:t>
            </a:r>
            <a:r>
              <a:rPr kumimoji="1" lang="en-US" altLang="ja-JP" sz="1200" dirty="0">
                <a:solidFill>
                  <a:schemeClr val="tx1"/>
                </a:solidFill>
              </a:rPr>
              <a:t>VISION 】</a:t>
            </a:r>
          </a:p>
          <a:p>
            <a:pPr algn="ctr"/>
            <a:r>
              <a:rPr kumimoji="1" lang="ja-JP" altLang="en-US" sz="1200" dirty="0">
                <a:solidFill>
                  <a:schemeClr val="tx1"/>
                </a:solidFill>
              </a:rPr>
              <a:t>●●●●●●</a:t>
            </a:r>
            <a:r>
              <a:rPr kumimoji="1" lang="en-US" altLang="ja-JP" sz="1200" dirty="0">
                <a:solidFill>
                  <a:schemeClr val="tx1"/>
                </a:solidFill>
              </a:rPr>
              <a:t>※</a:t>
            </a:r>
            <a:r>
              <a:rPr kumimoji="1" lang="ja-JP" altLang="en-US" sz="1200" dirty="0">
                <a:solidFill>
                  <a:schemeClr val="tx1"/>
                </a:solidFill>
              </a:rPr>
              <a:t>個社で設定　</a:t>
            </a:r>
            <a:endParaRPr kumimoji="1" lang="en-US" altLang="ja-JP" sz="1200" dirty="0">
              <a:solidFill>
                <a:schemeClr val="tx1"/>
              </a:solidFill>
            </a:endParaRPr>
          </a:p>
        </p:txBody>
      </p:sp>
      <p:grpSp>
        <p:nvGrpSpPr>
          <p:cNvPr id="54" name="グループ化 53">
            <a:extLst>
              <a:ext uri="{FF2B5EF4-FFF2-40B4-BE49-F238E27FC236}">
                <a16:creationId xmlns:a16="http://schemas.microsoft.com/office/drawing/2014/main" id="{698A3FE4-B2F1-3E7A-2D93-F3B623F1977E}"/>
              </a:ext>
            </a:extLst>
          </p:cNvPr>
          <p:cNvGrpSpPr/>
          <p:nvPr/>
        </p:nvGrpSpPr>
        <p:grpSpPr>
          <a:xfrm>
            <a:off x="2018634" y="1666875"/>
            <a:ext cx="7222220" cy="4975500"/>
            <a:chOff x="2018634" y="1666875"/>
            <a:chExt cx="7222220" cy="4975500"/>
          </a:xfrm>
        </p:grpSpPr>
        <p:sp>
          <p:nvSpPr>
            <p:cNvPr id="55" name="四角形: 角を丸くする 54">
              <a:extLst>
                <a:ext uri="{FF2B5EF4-FFF2-40B4-BE49-F238E27FC236}">
                  <a16:creationId xmlns:a16="http://schemas.microsoft.com/office/drawing/2014/main" id="{5E1DFF83-3872-A250-2CBF-38414EBF892E}"/>
                </a:ext>
              </a:extLst>
            </p:cNvPr>
            <p:cNvSpPr/>
            <p:nvPr/>
          </p:nvSpPr>
          <p:spPr>
            <a:xfrm>
              <a:off x="2032000" y="2543175"/>
              <a:ext cx="3409950" cy="438150"/>
            </a:xfrm>
            <a:prstGeom prst="roundRect">
              <a:avLst/>
            </a:prstGeom>
            <a:solidFill>
              <a:srgbClr val="3366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企業・組織の面で成し遂げたいこと</a:t>
              </a:r>
              <a:endParaRPr kumimoji="1" lang="en-US" altLang="ja-JP" sz="1200" dirty="0">
                <a:solidFill>
                  <a:schemeClr val="tx1"/>
                </a:solidFill>
              </a:endParaRPr>
            </a:p>
            <a:p>
              <a:pPr algn="ctr"/>
              <a:r>
                <a:rPr kumimoji="1" lang="en-US" altLang="ja-JP" sz="1200" b="1" dirty="0">
                  <a:solidFill>
                    <a:schemeClr val="tx1"/>
                  </a:solidFill>
                </a:rPr>
                <a:t>ORGANIZATIONAL</a:t>
              </a:r>
              <a:r>
                <a:rPr kumimoji="1" lang="ja-JP" altLang="en-US" sz="1200" b="1" dirty="0">
                  <a:solidFill>
                    <a:schemeClr val="tx1"/>
                  </a:solidFill>
                </a:rPr>
                <a:t> </a:t>
              </a:r>
              <a:r>
                <a:rPr kumimoji="1" lang="en-US" altLang="ja-JP" sz="1200" b="1" dirty="0">
                  <a:solidFill>
                    <a:schemeClr val="tx1"/>
                  </a:solidFill>
                </a:rPr>
                <a:t>GOAL</a:t>
              </a:r>
            </a:p>
          </p:txBody>
        </p:sp>
        <p:sp>
          <p:nvSpPr>
            <p:cNvPr id="56" name="四角形: 角を丸くする 55">
              <a:extLst>
                <a:ext uri="{FF2B5EF4-FFF2-40B4-BE49-F238E27FC236}">
                  <a16:creationId xmlns:a16="http://schemas.microsoft.com/office/drawing/2014/main" id="{C94EBCB5-E99B-7A76-E343-F9ACABCBB16C}"/>
                </a:ext>
              </a:extLst>
            </p:cNvPr>
            <p:cNvSpPr/>
            <p:nvPr/>
          </p:nvSpPr>
          <p:spPr>
            <a:xfrm>
              <a:off x="5537200" y="2543175"/>
              <a:ext cx="3409950" cy="438150"/>
            </a:xfrm>
            <a:prstGeom prst="roundRect">
              <a:avLst/>
            </a:prstGeom>
            <a:solidFill>
              <a:srgbClr val="C04F1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個人の面で成し遂げたいこと</a:t>
              </a:r>
              <a:endParaRPr kumimoji="1" lang="en-US" altLang="ja-JP" sz="1200" dirty="0">
                <a:solidFill>
                  <a:schemeClr val="tx1"/>
                </a:solidFill>
              </a:endParaRPr>
            </a:p>
            <a:p>
              <a:pPr algn="ctr"/>
              <a:r>
                <a:rPr kumimoji="1" lang="en-US" altLang="ja-JP" sz="1200" b="1" dirty="0">
                  <a:solidFill>
                    <a:schemeClr val="tx1"/>
                  </a:solidFill>
                </a:rPr>
                <a:t>INDIVISUAL</a:t>
              </a:r>
              <a:r>
                <a:rPr kumimoji="1" lang="ja-JP" altLang="en-US" sz="1200" b="1" dirty="0">
                  <a:solidFill>
                    <a:schemeClr val="tx1"/>
                  </a:solidFill>
                </a:rPr>
                <a:t> </a:t>
              </a:r>
              <a:r>
                <a:rPr kumimoji="1" lang="en-US" altLang="ja-JP" sz="1200" b="1" dirty="0">
                  <a:solidFill>
                    <a:schemeClr val="tx1"/>
                  </a:solidFill>
                </a:rPr>
                <a:t>GOAL</a:t>
              </a:r>
            </a:p>
          </p:txBody>
        </p:sp>
        <p:cxnSp>
          <p:nvCxnSpPr>
            <p:cNvPr id="57" name="コネクタ: カギ線 56">
              <a:extLst>
                <a:ext uri="{FF2B5EF4-FFF2-40B4-BE49-F238E27FC236}">
                  <a16:creationId xmlns:a16="http://schemas.microsoft.com/office/drawing/2014/main" id="{F6EB73CB-8F2A-182C-3C83-6BA35ADEFA99}"/>
                </a:ext>
              </a:extLst>
            </p:cNvPr>
            <p:cNvCxnSpPr>
              <a:cxnSpLocks/>
              <a:stCxn id="53" idx="2"/>
              <a:endCxn id="55" idx="0"/>
            </p:cNvCxnSpPr>
            <p:nvPr/>
          </p:nvCxnSpPr>
          <p:spPr>
            <a:xfrm rot="5400000">
              <a:off x="4157230" y="1246621"/>
              <a:ext cx="876300" cy="1716809"/>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コネクタ: カギ線 57">
              <a:extLst>
                <a:ext uri="{FF2B5EF4-FFF2-40B4-BE49-F238E27FC236}">
                  <a16:creationId xmlns:a16="http://schemas.microsoft.com/office/drawing/2014/main" id="{8E4B1B1B-821B-5802-98F4-22464AC506A5}"/>
                </a:ext>
              </a:extLst>
            </p:cNvPr>
            <p:cNvCxnSpPr>
              <a:cxnSpLocks/>
              <a:stCxn id="53" idx="2"/>
              <a:endCxn id="56" idx="0"/>
            </p:cNvCxnSpPr>
            <p:nvPr/>
          </p:nvCxnSpPr>
          <p:spPr>
            <a:xfrm rot="16200000" flipH="1">
              <a:off x="5909829" y="1210829"/>
              <a:ext cx="876300" cy="1788391"/>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四角形: 角を丸くする 58">
              <a:extLst>
                <a:ext uri="{FF2B5EF4-FFF2-40B4-BE49-F238E27FC236}">
                  <a16:creationId xmlns:a16="http://schemas.microsoft.com/office/drawing/2014/main" id="{6FC1A11B-BC29-0028-1520-6A3332E66991}"/>
                </a:ext>
              </a:extLst>
            </p:cNvPr>
            <p:cNvSpPr/>
            <p:nvPr/>
          </p:nvSpPr>
          <p:spPr>
            <a:xfrm>
              <a:off x="2018634" y="3053178"/>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多様性を掛け合わせて</a:t>
              </a:r>
              <a:endParaRPr kumimoji="1" lang="en-US" altLang="ja-JP" sz="1000" dirty="0">
                <a:solidFill>
                  <a:schemeClr val="tx1"/>
                </a:solidFill>
              </a:endParaRPr>
            </a:p>
            <a:p>
              <a:pPr algn="ctr"/>
              <a:r>
                <a:rPr kumimoji="1" lang="ja-JP" altLang="en-US" sz="1000" dirty="0">
                  <a:solidFill>
                    <a:schemeClr val="tx1"/>
                  </a:solidFill>
                </a:rPr>
                <a:t>持続性・成長性を高める</a:t>
              </a:r>
              <a:endParaRPr kumimoji="1" lang="en-US" altLang="ja-JP" sz="1000" dirty="0">
                <a:solidFill>
                  <a:schemeClr val="tx1"/>
                </a:solidFill>
              </a:endParaRPr>
            </a:p>
          </p:txBody>
        </p:sp>
        <p:sp>
          <p:nvSpPr>
            <p:cNvPr id="60" name="四角形: 角を丸くする 59">
              <a:extLst>
                <a:ext uri="{FF2B5EF4-FFF2-40B4-BE49-F238E27FC236}">
                  <a16:creationId xmlns:a16="http://schemas.microsoft.com/office/drawing/2014/main" id="{5924300B-9CA2-671B-E55B-7522DF5738CC}"/>
                </a:ext>
              </a:extLst>
            </p:cNvPr>
            <p:cNvSpPr/>
            <p:nvPr/>
          </p:nvSpPr>
          <p:spPr>
            <a:xfrm>
              <a:off x="5549234" y="3053177"/>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その人らしく活躍するための</a:t>
              </a:r>
              <a:endParaRPr kumimoji="1" lang="en-US" altLang="ja-JP" sz="1000" dirty="0">
                <a:solidFill>
                  <a:schemeClr val="tx1"/>
                </a:solidFill>
              </a:endParaRPr>
            </a:p>
            <a:p>
              <a:pPr algn="ctr"/>
              <a:r>
                <a:rPr kumimoji="1" lang="ja-JP" altLang="en-US" sz="1000" dirty="0">
                  <a:solidFill>
                    <a:schemeClr val="tx1"/>
                  </a:solidFill>
                </a:rPr>
                <a:t>障壁を取り除く</a:t>
              </a:r>
              <a:endParaRPr kumimoji="1" lang="en-US" altLang="ja-JP" sz="1000" dirty="0">
                <a:solidFill>
                  <a:schemeClr val="tx1"/>
                </a:solidFill>
              </a:endParaRPr>
            </a:p>
          </p:txBody>
        </p:sp>
        <p:sp>
          <p:nvSpPr>
            <p:cNvPr id="61" name="テキスト ボックス 60">
              <a:extLst>
                <a:ext uri="{FF2B5EF4-FFF2-40B4-BE49-F238E27FC236}">
                  <a16:creationId xmlns:a16="http://schemas.microsoft.com/office/drawing/2014/main" id="{65B2003C-E443-A25C-8592-8EAB6C87C922}"/>
                </a:ext>
              </a:extLst>
            </p:cNvPr>
            <p:cNvSpPr txBox="1"/>
            <p:nvPr/>
          </p:nvSpPr>
          <p:spPr>
            <a:xfrm>
              <a:off x="2964426" y="5032883"/>
              <a:ext cx="1414670" cy="1569660"/>
            </a:xfrm>
            <a:prstGeom prst="rect">
              <a:avLst/>
            </a:prstGeom>
            <a:noFill/>
          </p:spPr>
          <p:txBody>
            <a:bodyPr wrap="square">
              <a:spAutoFit/>
            </a:bodyPr>
            <a:lstStyle/>
            <a:p>
              <a:pPr algn="ctr"/>
              <a:r>
                <a:rPr kumimoji="1" lang="ja-JP" altLang="en-US" sz="800" b="1" dirty="0">
                  <a:solidFill>
                    <a:srgbClr val="30844E"/>
                  </a:solidFill>
                </a:rPr>
                <a:t>柔軟な働き方は</a:t>
              </a:r>
              <a:endParaRPr kumimoji="1" lang="en-US" altLang="ja-JP" sz="800" b="1" dirty="0">
                <a:solidFill>
                  <a:srgbClr val="30844E"/>
                </a:solidFill>
              </a:endParaRPr>
            </a:p>
            <a:p>
              <a:pPr algn="ctr"/>
              <a:r>
                <a:rPr kumimoji="1" lang="ja-JP" altLang="en-US" sz="800" b="1" dirty="0">
                  <a:solidFill>
                    <a:srgbClr val="30844E"/>
                  </a:solidFill>
                </a:rPr>
                <a:t>認められていますか？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どんな人も成長・キャリアアップの機会は</a:t>
              </a:r>
              <a:endParaRPr kumimoji="1" lang="en-US" altLang="ja-JP" sz="800" b="1" dirty="0">
                <a:solidFill>
                  <a:srgbClr val="30844E"/>
                </a:solidFill>
              </a:endParaRPr>
            </a:p>
            <a:p>
              <a:pPr algn="ctr"/>
              <a:r>
                <a:rPr kumimoji="1" lang="ja-JP" altLang="en-US" sz="800" b="1" dirty="0">
                  <a:solidFill>
                    <a:srgbClr val="30844E"/>
                  </a:solidFill>
                </a:rPr>
                <a:t>ありますか？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採用・昇進における</a:t>
              </a:r>
              <a:endParaRPr kumimoji="1" lang="en-US" altLang="ja-JP" sz="800" b="1" dirty="0">
                <a:solidFill>
                  <a:srgbClr val="30844E"/>
                </a:solidFill>
              </a:endParaRPr>
            </a:p>
            <a:p>
              <a:pPr algn="ctr"/>
              <a:r>
                <a:rPr kumimoji="1" lang="ja-JP" altLang="en-US" sz="800" b="1" dirty="0">
                  <a:solidFill>
                    <a:srgbClr val="30844E"/>
                  </a:solidFill>
                </a:rPr>
                <a:t>判断基準は明確ですか？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働く人の健康を高める</a:t>
              </a:r>
              <a:endParaRPr kumimoji="1" lang="en-US" altLang="ja-JP" sz="800" b="1" dirty="0">
                <a:solidFill>
                  <a:srgbClr val="30844E"/>
                </a:solidFill>
              </a:endParaRPr>
            </a:p>
            <a:p>
              <a:pPr algn="ctr"/>
              <a:r>
                <a:rPr kumimoji="1" lang="ja-JP" altLang="en-US" sz="800" b="1" dirty="0">
                  <a:solidFill>
                    <a:srgbClr val="30844E"/>
                  </a:solidFill>
                </a:rPr>
                <a:t>施策は整っていますか</a:t>
              </a:r>
              <a:endParaRPr lang="ja-JP" altLang="en-US" dirty="0"/>
            </a:p>
          </p:txBody>
        </p:sp>
        <p:sp>
          <p:nvSpPr>
            <p:cNvPr id="62" name="テキスト ボックス 61">
              <a:extLst>
                <a:ext uri="{FF2B5EF4-FFF2-40B4-BE49-F238E27FC236}">
                  <a16:creationId xmlns:a16="http://schemas.microsoft.com/office/drawing/2014/main" id="{3D46860C-1ECA-28D5-9C4A-9469D3969C17}"/>
                </a:ext>
              </a:extLst>
            </p:cNvPr>
            <p:cNvSpPr txBox="1"/>
            <p:nvPr/>
          </p:nvSpPr>
          <p:spPr>
            <a:xfrm>
              <a:off x="4175896" y="5032883"/>
              <a:ext cx="1414670" cy="1446550"/>
            </a:xfrm>
            <a:prstGeom prst="rect">
              <a:avLst/>
            </a:prstGeom>
            <a:noFill/>
          </p:spPr>
          <p:txBody>
            <a:bodyPr wrap="square">
              <a:spAutoFit/>
            </a:bodyPr>
            <a:lstStyle/>
            <a:p>
              <a:pPr algn="ctr"/>
              <a:r>
                <a:rPr kumimoji="1" lang="ja-JP" altLang="en-US" sz="800" b="1" dirty="0">
                  <a:solidFill>
                    <a:srgbClr val="30844E"/>
                  </a:solidFill>
                </a:rPr>
                <a:t>昇進したくなる</a:t>
              </a:r>
              <a:endParaRPr kumimoji="1" lang="en-US" altLang="ja-JP" sz="800" b="1" dirty="0">
                <a:solidFill>
                  <a:srgbClr val="30844E"/>
                </a:solidFill>
              </a:endParaRPr>
            </a:p>
            <a:p>
              <a:pPr algn="ctr"/>
              <a:r>
                <a:rPr kumimoji="1" lang="ja-JP" altLang="en-US" sz="800" b="1" dirty="0">
                  <a:solidFill>
                    <a:srgbClr val="30844E"/>
                  </a:solidFill>
                </a:rPr>
                <a:t>組織風土を醸成</a:t>
              </a:r>
              <a:endParaRPr kumimoji="1" lang="en-US" altLang="ja-JP" sz="800" b="1" dirty="0">
                <a:solidFill>
                  <a:srgbClr val="30844E"/>
                </a:solidFill>
              </a:endParaRPr>
            </a:p>
            <a:p>
              <a:pPr algn="ctr"/>
              <a:r>
                <a:rPr kumimoji="1" lang="ja-JP" altLang="en-US" sz="800" b="1" dirty="0">
                  <a:solidFill>
                    <a:srgbClr val="30844E"/>
                  </a:solidFill>
                </a:rPr>
                <a:t>できていますか？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多様な人材を重要なポジションに登用</a:t>
              </a:r>
              <a:endParaRPr kumimoji="1" lang="en-US" altLang="ja-JP" sz="800" b="1" dirty="0">
                <a:solidFill>
                  <a:srgbClr val="30844E"/>
                </a:solidFill>
              </a:endParaRPr>
            </a:p>
            <a:p>
              <a:pPr algn="ctr"/>
              <a:r>
                <a:rPr kumimoji="1" lang="ja-JP" altLang="en-US" sz="800" b="1" dirty="0">
                  <a:solidFill>
                    <a:srgbClr val="30844E"/>
                  </a:solidFill>
                </a:rPr>
                <a:t>していますか？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属性によらず仕事の</a:t>
              </a:r>
              <a:endParaRPr kumimoji="1" lang="en-US" altLang="ja-JP" sz="800" b="1" dirty="0">
                <a:solidFill>
                  <a:srgbClr val="30844E"/>
                </a:solidFill>
              </a:endParaRPr>
            </a:p>
            <a:p>
              <a:pPr algn="ctr"/>
              <a:r>
                <a:rPr kumimoji="1" lang="ja-JP" altLang="en-US" sz="800" b="1" dirty="0">
                  <a:solidFill>
                    <a:srgbClr val="30844E"/>
                  </a:solidFill>
                </a:rPr>
                <a:t>責任・裁量を</a:t>
              </a:r>
              <a:endParaRPr kumimoji="1" lang="en-US" altLang="ja-JP" sz="800" b="1" dirty="0">
                <a:solidFill>
                  <a:srgbClr val="30844E"/>
                </a:solidFill>
              </a:endParaRPr>
            </a:p>
            <a:p>
              <a:pPr algn="ctr"/>
              <a:r>
                <a:rPr kumimoji="1" lang="ja-JP" altLang="en-US" sz="800" b="1" dirty="0">
                  <a:solidFill>
                    <a:srgbClr val="30844E"/>
                  </a:solidFill>
                </a:rPr>
                <a:t>決めていますか？</a:t>
              </a:r>
            </a:p>
          </p:txBody>
        </p:sp>
        <p:sp>
          <p:nvSpPr>
            <p:cNvPr id="63" name="テキスト ボックス 62">
              <a:extLst>
                <a:ext uri="{FF2B5EF4-FFF2-40B4-BE49-F238E27FC236}">
                  <a16:creationId xmlns:a16="http://schemas.microsoft.com/office/drawing/2014/main" id="{BBFCCFCC-A77C-3C87-14C6-6F0C543A645F}"/>
                </a:ext>
              </a:extLst>
            </p:cNvPr>
            <p:cNvSpPr txBox="1"/>
            <p:nvPr/>
          </p:nvSpPr>
          <p:spPr>
            <a:xfrm>
              <a:off x="5444289" y="5072715"/>
              <a:ext cx="1415772" cy="1323439"/>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学歴・職歴で判断せず、</a:t>
              </a:r>
              <a:endParaRPr lang="en-US" altLang="ja-JP" sz="800" dirty="0"/>
            </a:p>
            <a:p>
              <a:r>
                <a:rPr lang="ja-JP" altLang="en-US" sz="800" dirty="0"/>
                <a:t>共に仕事を</a:t>
              </a:r>
              <a:endParaRPr lang="en-US" altLang="ja-JP" sz="800" dirty="0"/>
            </a:p>
            <a:p>
              <a:r>
                <a:rPr lang="ja-JP" altLang="en-US" sz="800" dirty="0"/>
                <a:t>進めていますか？</a:t>
              </a:r>
              <a:endParaRPr lang="en-US" altLang="ja-JP" sz="800" dirty="0"/>
            </a:p>
            <a:p>
              <a:endParaRPr lang="en-US" altLang="ja-JP" sz="800" dirty="0"/>
            </a:p>
            <a:p>
              <a:r>
                <a:rPr lang="ja-JP" altLang="en-US" sz="800" dirty="0"/>
                <a:t>どんな国籍・文化の人とも</a:t>
              </a:r>
              <a:endParaRPr lang="en-US" altLang="ja-JP" sz="800" dirty="0"/>
            </a:p>
            <a:p>
              <a:r>
                <a:rPr lang="ja-JP" altLang="en-US" sz="800" dirty="0"/>
                <a:t>等しく接していますか？</a:t>
              </a:r>
              <a:endParaRPr lang="en-US" altLang="ja-JP" sz="800" dirty="0"/>
            </a:p>
            <a:p>
              <a:endParaRPr lang="en-US" altLang="ja-JP" sz="800" dirty="0"/>
            </a:p>
            <a:p>
              <a:r>
                <a:rPr lang="ja-JP" altLang="en-US" sz="800" dirty="0"/>
                <a:t>属性・価値観の違いを</a:t>
              </a:r>
              <a:endParaRPr lang="en-US" altLang="ja-JP" sz="800" dirty="0"/>
            </a:p>
            <a:p>
              <a:r>
                <a:rPr lang="ja-JP" altLang="en-US" sz="800" dirty="0"/>
                <a:t>理解しようと</a:t>
              </a:r>
              <a:endParaRPr lang="en-US" altLang="ja-JP" sz="800" dirty="0"/>
            </a:p>
            <a:p>
              <a:r>
                <a:rPr lang="ja-JP" altLang="en-US" sz="800" dirty="0"/>
                <a:t>していますか？</a:t>
              </a:r>
              <a:endParaRPr lang="en-US" altLang="ja-JP" sz="800" dirty="0"/>
            </a:p>
          </p:txBody>
        </p:sp>
        <p:sp>
          <p:nvSpPr>
            <p:cNvPr id="64" name="テキスト ボックス 63">
              <a:extLst>
                <a:ext uri="{FF2B5EF4-FFF2-40B4-BE49-F238E27FC236}">
                  <a16:creationId xmlns:a16="http://schemas.microsoft.com/office/drawing/2014/main" id="{C94E5100-ACBB-2427-3412-7F1F30235FFC}"/>
                </a:ext>
              </a:extLst>
            </p:cNvPr>
            <p:cNvSpPr txBox="1"/>
            <p:nvPr/>
          </p:nvSpPr>
          <p:spPr>
            <a:xfrm>
              <a:off x="6777363" y="5062325"/>
              <a:ext cx="1210588" cy="144655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得意を活かして</a:t>
              </a:r>
              <a:endParaRPr lang="en-US" altLang="ja-JP" sz="800" dirty="0"/>
            </a:p>
            <a:p>
              <a:r>
                <a:rPr lang="ja-JP" altLang="en-US" sz="800" dirty="0"/>
                <a:t>やりたいことを描く</a:t>
              </a:r>
              <a:endParaRPr lang="en-US" altLang="ja-JP" sz="800" dirty="0"/>
            </a:p>
            <a:p>
              <a:r>
                <a:rPr lang="ja-JP" altLang="en-US" sz="800" dirty="0"/>
                <a:t>機会はありますか？</a:t>
              </a:r>
              <a:endParaRPr lang="en-US" altLang="ja-JP" sz="800" dirty="0"/>
            </a:p>
            <a:p>
              <a:endParaRPr lang="en-US" altLang="ja-JP" sz="800" dirty="0"/>
            </a:p>
            <a:p>
              <a:r>
                <a:rPr lang="ja-JP" altLang="en-US" sz="800" dirty="0"/>
                <a:t>属性や状況によらず</a:t>
              </a:r>
              <a:endParaRPr lang="en-US" altLang="ja-JP" sz="800" dirty="0"/>
            </a:p>
            <a:p>
              <a:r>
                <a:rPr lang="ja-JP" altLang="en-US" sz="800" dirty="0"/>
                <a:t>キャリアを主体的に</a:t>
              </a:r>
              <a:endParaRPr lang="en-US" altLang="ja-JP" sz="800" dirty="0"/>
            </a:p>
            <a:p>
              <a:r>
                <a:rPr lang="ja-JP" altLang="en-US" sz="800" dirty="0"/>
                <a:t>考えていますか？</a:t>
              </a:r>
              <a:endParaRPr lang="en-US" altLang="ja-JP" sz="800" dirty="0"/>
            </a:p>
            <a:p>
              <a:endParaRPr lang="en-US" altLang="ja-JP" sz="800" dirty="0"/>
            </a:p>
            <a:p>
              <a:r>
                <a:rPr lang="ja-JP" altLang="en-US" sz="800" dirty="0"/>
                <a:t>必要以上に心配せずに</a:t>
              </a:r>
              <a:endParaRPr lang="en-US" altLang="ja-JP" sz="800" dirty="0"/>
            </a:p>
            <a:p>
              <a:r>
                <a:rPr lang="ja-JP" altLang="en-US" sz="800" dirty="0"/>
                <a:t>周囲に協力を</a:t>
              </a:r>
              <a:endParaRPr lang="en-US" altLang="ja-JP" sz="800" dirty="0"/>
            </a:p>
            <a:p>
              <a:r>
                <a:rPr lang="ja-JP" altLang="en-US" sz="800" dirty="0"/>
                <a:t>お願いしていますか？</a:t>
              </a:r>
              <a:endParaRPr lang="en-US" altLang="ja-JP" sz="800" dirty="0"/>
            </a:p>
          </p:txBody>
        </p:sp>
        <p:sp>
          <p:nvSpPr>
            <p:cNvPr id="65" name="テキスト ボックス 64">
              <a:extLst>
                <a:ext uri="{FF2B5EF4-FFF2-40B4-BE49-F238E27FC236}">
                  <a16:creationId xmlns:a16="http://schemas.microsoft.com/office/drawing/2014/main" id="{7C681E7F-384C-0350-70DB-089435E712FE}"/>
                </a:ext>
              </a:extLst>
            </p:cNvPr>
            <p:cNvSpPr txBox="1"/>
            <p:nvPr/>
          </p:nvSpPr>
          <p:spPr>
            <a:xfrm>
              <a:off x="7927674" y="5072715"/>
              <a:ext cx="1313180" cy="156966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性別によらずに</a:t>
              </a:r>
              <a:endParaRPr lang="en-US" altLang="ja-JP" sz="800" dirty="0"/>
            </a:p>
            <a:p>
              <a:r>
                <a:rPr lang="ja-JP" altLang="en-US" sz="800" dirty="0"/>
                <a:t>家庭の役割を</a:t>
              </a:r>
              <a:endParaRPr lang="en-US" altLang="ja-JP" sz="800" dirty="0"/>
            </a:p>
            <a:p>
              <a:r>
                <a:rPr lang="ja-JP" altLang="en-US" sz="800" dirty="0"/>
                <a:t>決めていますか？</a:t>
              </a:r>
              <a:endParaRPr lang="en-US" altLang="ja-JP" sz="800" dirty="0"/>
            </a:p>
            <a:p>
              <a:endParaRPr lang="en-US" altLang="ja-JP" sz="800" dirty="0"/>
            </a:p>
            <a:p>
              <a:r>
                <a:rPr lang="ja-JP" altLang="en-US" sz="800" dirty="0"/>
                <a:t>家事や育児を抱え込まず</a:t>
              </a:r>
              <a:endParaRPr lang="en-US" altLang="ja-JP" sz="800" dirty="0"/>
            </a:p>
            <a:p>
              <a:r>
                <a:rPr lang="ja-JP" altLang="en-US" sz="800" dirty="0"/>
                <a:t>アウトソースを</a:t>
              </a:r>
              <a:endParaRPr lang="en-US" altLang="ja-JP" sz="800" dirty="0"/>
            </a:p>
            <a:p>
              <a:r>
                <a:rPr lang="ja-JP" altLang="en-US" sz="800" dirty="0"/>
                <a:t>考えていますか？</a:t>
              </a:r>
              <a:endParaRPr lang="en-US" altLang="ja-JP" sz="800" dirty="0"/>
            </a:p>
            <a:p>
              <a:endParaRPr lang="en-US" altLang="ja-JP" sz="800" dirty="0"/>
            </a:p>
            <a:p>
              <a:r>
                <a:rPr lang="ja-JP" altLang="en-US" sz="800" dirty="0"/>
                <a:t>親世代の常識に</a:t>
              </a:r>
              <a:endParaRPr lang="en-US" altLang="ja-JP" sz="800" dirty="0"/>
            </a:p>
            <a:p>
              <a:r>
                <a:rPr lang="ja-JP" altLang="en-US" sz="800" dirty="0"/>
                <a:t>捉われない</a:t>
              </a:r>
              <a:endParaRPr lang="en-US" altLang="ja-JP" sz="800" dirty="0"/>
            </a:p>
            <a:p>
              <a:r>
                <a:rPr lang="ja-JP" altLang="en-US" sz="800" dirty="0"/>
                <a:t>新しい育児を</a:t>
              </a:r>
              <a:endParaRPr lang="en-US" altLang="ja-JP" sz="800" dirty="0"/>
            </a:p>
            <a:p>
              <a:r>
                <a:rPr lang="ja-JP" altLang="en-US" sz="800" dirty="0"/>
                <a:t>考えていますか？</a:t>
              </a:r>
              <a:endParaRPr lang="en-US" altLang="ja-JP" sz="800" dirty="0"/>
            </a:p>
          </p:txBody>
        </p:sp>
        <p:sp>
          <p:nvSpPr>
            <p:cNvPr id="66" name="矢印: 下 65">
              <a:extLst>
                <a:ext uri="{FF2B5EF4-FFF2-40B4-BE49-F238E27FC236}">
                  <a16:creationId xmlns:a16="http://schemas.microsoft.com/office/drawing/2014/main" id="{BE58CAD4-4CEE-899A-A867-A4CFF99094A8}"/>
                </a:ext>
              </a:extLst>
            </p:cNvPr>
            <p:cNvSpPr/>
            <p:nvPr/>
          </p:nvSpPr>
          <p:spPr>
            <a:xfrm>
              <a:off x="2365665" y="4705783"/>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3D484740-B16B-BA18-E6C1-1DC1B9CB4B6A}"/>
                </a:ext>
              </a:extLst>
            </p:cNvPr>
            <p:cNvSpPr/>
            <p:nvPr/>
          </p:nvSpPr>
          <p:spPr>
            <a:xfrm>
              <a:off x="7100456" y="3427701"/>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下 67">
              <a:extLst>
                <a:ext uri="{FF2B5EF4-FFF2-40B4-BE49-F238E27FC236}">
                  <a16:creationId xmlns:a16="http://schemas.microsoft.com/office/drawing/2014/main" id="{A24269B9-C39C-2862-933E-CCCB03F8A8AD}"/>
                </a:ext>
              </a:extLst>
            </p:cNvPr>
            <p:cNvSpPr/>
            <p:nvPr/>
          </p:nvSpPr>
          <p:spPr>
            <a:xfrm>
              <a:off x="3536374" y="4691928"/>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下 68">
              <a:extLst>
                <a:ext uri="{FF2B5EF4-FFF2-40B4-BE49-F238E27FC236}">
                  <a16:creationId xmlns:a16="http://schemas.microsoft.com/office/drawing/2014/main" id="{E14F4FEB-12B6-CEF3-1994-0CEF5DCA2F6B}"/>
                </a:ext>
              </a:extLst>
            </p:cNvPr>
            <p:cNvSpPr/>
            <p:nvPr/>
          </p:nvSpPr>
          <p:spPr>
            <a:xfrm>
              <a:off x="4748647" y="4688464"/>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下 69">
              <a:extLst>
                <a:ext uri="{FF2B5EF4-FFF2-40B4-BE49-F238E27FC236}">
                  <a16:creationId xmlns:a16="http://schemas.microsoft.com/office/drawing/2014/main" id="{310F2472-14FD-539B-C691-0982C4F1B5E5}"/>
                </a:ext>
              </a:extLst>
            </p:cNvPr>
            <p:cNvSpPr/>
            <p:nvPr/>
          </p:nvSpPr>
          <p:spPr>
            <a:xfrm>
              <a:off x="5950529" y="4695391"/>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83A2F98B-0512-CE9A-70CA-DD07C3E8EF4A}"/>
                </a:ext>
              </a:extLst>
            </p:cNvPr>
            <p:cNvSpPr/>
            <p:nvPr/>
          </p:nvSpPr>
          <p:spPr>
            <a:xfrm>
              <a:off x="7152411" y="4691927"/>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下 71">
              <a:extLst>
                <a:ext uri="{FF2B5EF4-FFF2-40B4-BE49-F238E27FC236}">
                  <a16:creationId xmlns:a16="http://schemas.microsoft.com/office/drawing/2014/main" id="{0FF0B974-0B23-5513-B2A8-D781EE8C2279}"/>
                </a:ext>
              </a:extLst>
            </p:cNvPr>
            <p:cNvSpPr/>
            <p:nvPr/>
          </p:nvSpPr>
          <p:spPr>
            <a:xfrm>
              <a:off x="8312729" y="4719636"/>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下 72">
              <a:extLst>
                <a:ext uri="{FF2B5EF4-FFF2-40B4-BE49-F238E27FC236}">
                  <a16:creationId xmlns:a16="http://schemas.microsoft.com/office/drawing/2014/main" id="{D383B6FB-8A9F-13D0-93B2-979818DEF908}"/>
                </a:ext>
              </a:extLst>
            </p:cNvPr>
            <p:cNvSpPr/>
            <p:nvPr/>
          </p:nvSpPr>
          <p:spPr>
            <a:xfrm>
              <a:off x="3439393" y="3427701"/>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四角形: 角を丸くする 73">
            <a:extLst>
              <a:ext uri="{FF2B5EF4-FFF2-40B4-BE49-F238E27FC236}">
                <a16:creationId xmlns:a16="http://schemas.microsoft.com/office/drawing/2014/main" id="{2A4273EE-1E49-CDE7-68CC-1F3AFE8BA3D4}"/>
              </a:ext>
            </a:extLst>
          </p:cNvPr>
          <p:cNvSpPr/>
          <p:nvPr/>
        </p:nvSpPr>
        <p:spPr>
          <a:xfrm>
            <a:off x="2381250" y="1721967"/>
            <a:ext cx="6124575" cy="240183"/>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経済産業省の場合：「誰もが意思やビジョンを追及でき、能力が最大限発揮される、柔軟で強い経済」　</a:t>
            </a:r>
            <a:endParaRPr kumimoji="1" lang="en-US" altLang="ja-JP" sz="1000" dirty="0">
              <a:solidFill>
                <a:schemeClr val="tx1">
                  <a:lumMod val="50000"/>
                  <a:lumOff val="50000"/>
                </a:schemeClr>
              </a:solidFill>
            </a:endParaRPr>
          </a:p>
        </p:txBody>
      </p:sp>
      <p:sp>
        <p:nvSpPr>
          <p:cNvPr id="78" name="テキスト ボックス 77">
            <a:extLst>
              <a:ext uri="{FF2B5EF4-FFF2-40B4-BE49-F238E27FC236}">
                <a16:creationId xmlns:a16="http://schemas.microsoft.com/office/drawing/2014/main" id="{E0459C06-D3E6-04F2-C9AF-A5162C7808C6}"/>
              </a:ext>
            </a:extLst>
          </p:cNvPr>
          <p:cNvSpPr txBox="1"/>
          <p:nvPr/>
        </p:nvSpPr>
        <p:spPr>
          <a:xfrm>
            <a:off x="468313" y="313318"/>
            <a:ext cx="7025054" cy="461665"/>
          </a:xfrm>
          <a:prstGeom prst="rect">
            <a:avLst/>
          </a:prstGeom>
          <a:noFill/>
        </p:spPr>
        <p:txBody>
          <a:bodyPr wrap="square">
            <a:spAutoFit/>
          </a:bodyPr>
          <a:lstStyle/>
          <a:p>
            <a:r>
              <a:rPr kumimoji="1" lang="ja-JP" altLang="en-US" sz="2400" b="1" i="0" u="none" strike="noStrike" kern="1200" cap="none" spc="0" normalizeH="0" baseline="0" noProof="0" dirty="0">
                <a:ln>
                  <a:noFill/>
                </a:ln>
                <a:solidFill>
                  <a:prstClr val="black"/>
                </a:solidFill>
                <a:effectLst/>
                <a:uLnTx/>
                <a:uFillTx/>
                <a:latin typeface="游ゴシック"/>
                <a:ea typeface="游ゴシック"/>
                <a:cs typeface="+mj-cs"/>
              </a:rPr>
              <a:t>ダイバーシティ・コンパスの紐解き</a:t>
            </a:r>
            <a:endParaRPr lang="ja-JP" altLang="en-US" sz="1600" dirty="0"/>
          </a:p>
        </p:txBody>
      </p:sp>
      <p:sp>
        <p:nvSpPr>
          <p:cNvPr id="2" name="スライド番号プレースホルダー 1">
            <a:extLst>
              <a:ext uri="{FF2B5EF4-FFF2-40B4-BE49-F238E27FC236}">
                <a16:creationId xmlns:a16="http://schemas.microsoft.com/office/drawing/2014/main" id="{436BA6F3-A903-9F80-EF61-55FF30AD2CFD}"/>
              </a:ext>
            </a:extLst>
          </p:cNvPr>
          <p:cNvSpPr>
            <a:spLocks noGrp="1"/>
          </p:cNvSpPr>
          <p:nvPr>
            <p:ph type="sldNum" sz="quarter" idx="12"/>
          </p:nvPr>
        </p:nvSpPr>
        <p:spPr/>
        <p:txBody>
          <a:bodyPr/>
          <a:lstStyle/>
          <a:p>
            <a:fld id="{02E45039-E5C2-423C-A0A7-3C781C43C11A}" type="slidenum">
              <a:rPr kumimoji="1" lang="ja-JP" altLang="en-US" smtClean="0"/>
              <a:t>7</a:t>
            </a:fld>
            <a:endParaRPr kumimoji="1" lang="ja-JP" altLang="en-US"/>
          </a:p>
        </p:txBody>
      </p:sp>
    </p:spTree>
    <p:extLst>
      <p:ext uri="{BB962C8B-B14F-4D97-AF65-F5344CB8AC3E}">
        <p14:creationId xmlns:p14="http://schemas.microsoft.com/office/powerpoint/2010/main" val="406600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8D98282-D0BD-D2EB-02BC-340A738BB7CD}"/>
              </a:ext>
            </a:extLst>
          </p:cNvPr>
          <p:cNvSpPr>
            <a:spLocks noGrp="1"/>
          </p:cNvSpPr>
          <p:nvPr>
            <p:ph type="title"/>
          </p:nvPr>
        </p:nvSpPr>
        <p:spPr>
          <a:xfrm>
            <a:off x="521801" y="2002635"/>
            <a:ext cx="8340188" cy="2852737"/>
          </a:xfrm>
        </p:spPr>
        <p:txBody>
          <a:bodyPr>
            <a:normAutofit/>
          </a:bodyPr>
          <a:lstStyle/>
          <a:p>
            <a:r>
              <a:rPr lang="ja-JP" altLang="en-US" sz="2800" dirty="0"/>
              <a:t>ワークショップの進め方</a:t>
            </a:r>
          </a:p>
        </p:txBody>
      </p:sp>
      <p:sp>
        <p:nvSpPr>
          <p:cNvPr id="2" name="スライド番号プレースホルダー 1">
            <a:extLst>
              <a:ext uri="{FF2B5EF4-FFF2-40B4-BE49-F238E27FC236}">
                <a16:creationId xmlns:a16="http://schemas.microsoft.com/office/drawing/2014/main" id="{FECFE282-0999-08D7-690C-CA8AF616F47C}"/>
              </a:ext>
            </a:extLst>
          </p:cNvPr>
          <p:cNvSpPr>
            <a:spLocks noGrp="1"/>
          </p:cNvSpPr>
          <p:nvPr>
            <p:ph type="sldNum" sz="quarter" idx="12"/>
          </p:nvPr>
        </p:nvSpPr>
        <p:spPr/>
        <p:txBody>
          <a:bodyPr/>
          <a:lstStyle/>
          <a:p>
            <a:fld id="{02E45039-E5C2-423C-A0A7-3C781C43C11A}" type="slidenum">
              <a:rPr kumimoji="1" lang="ja-JP" altLang="en-US" smtClean="0"/>
              <a:t>8</a:t>
            </a:fld>
            <a:endParaRPr kumimoji="1" lang="ja-JP" altLang="en-US"/>
          </a:p>
        </p:txBody>
      </p:sp>
    </p:spTree>
    <p:extLst>
      <p:ext uri="{BB962C8B-B14F-4D97-AF65-F5344CB8AC3E}">
        <p14:creationId xmlns:p14="http://schemas.microsoft.com/office/powerpoint/2010/main" val="275895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dirty="0"/>
              <a:t>すすめ方のイメージ</a:t>
            </a:r>
          </a:p>
        </p:txBody>
      </p:sp>
      <p:sp>
        <p:nvSpPr>
          <p:cNvPr id="4" name="テキスト ボックス 3">
            <a:extLst>
              <a:ext uri="{FF2B5EF4-FFF2-40B4-BE49-F238E27FC236}">
                <a16:creationId xmlns:a16="http://schemas.microsoft.com/office/drawing/2014/main" id="{F3455BED-BC3C-B4F3-200B-4F3C6282CFBE}"/>
              </a:ext>
            </a:extLst>
          </p:cNvPr>
          <p:cNvSpPr txBox="1"/>
          <p:nvPr/>
        </p:nvSpPr>
        <p:spPr>
          <a:xfrm>
            <a:off x="6875023" y="120134"/>
            <a:ext cx="2268977" cy="369332"/>
          </a:xfrm>
          <a:prstGeom prst="rect">
            <a:avLst/>
          </a:prstGeom>
          <a:noFill/>
        </p:spPr>
        <p:txBody>
          <a:bodyPr wrap="square">
            <a:spAutoFit/>
          </a:bodyPr>
          <a:lstStyle>
            <a:defPPr>
              <a:defRPr lang="en-US"/>
            </a:defPPr>
            <a:lvl1pPr>
              <a:defRPr b="1">
                <a:solidFill>
                  <a:schemeClr val="bg1"/>
                </a:solidFill>
                <a:highlight>
                  <a:srgbClr val="000080"/>
                </a:highlight>
                <a:latin typeface="游ゴシック"/>
                <a:ea typeface="游ゴシック"/>
              </a:defRPr>
            </a:lvl1pPr>
          </a:lstStyle>
          <a:p>
            <a:r>
              <a:rPr lang="en-US" altLang="ja-JP" dirty="0"/>
              <a:t>A:DEI</a:t>
            </a:r>
            <a:r>
              <a:rPr lang="ja-JP" altLang="en-US" dirty="0"/>
              <a:t>講義あり</a:t>
            </a:r>
            <a:r>
              <a:rPr lang="en-US" altLang="ja-JP" dirty="0"/>
              <a:t>Ver.</a:t>
            </a:r>
            <a:endParaRPr lang="ja-JP" altLang="en-US" dirty="0"/>
          </a:p>
        </p:txBody>
      </p:sp>
      <p:sp>
        <p:nvSpPr>
          <p:cNvPr id="3" name="矢印: 五方向 2">
            <a:extLst>
              <a:ext uri="{FF2B5EF4-FFF2-40B4-BE49-F238E27FC236}">
                <a16:creationId xmlns:a16="http://schemas.microsoft.com/office/drawing/2014/main" id="{FC1F27EC-E713-F05A-EED0-8CF555D1FC05}"/>
              </a:ext>
            </a:extLst>
          </p:cNvPr>
          <p:cNvSpPr/>
          <p:nvPr/>
        </p:nvSpPr>
        <p:spPr>
          <a:xfrm>
            <a:off x="2377552" y="1768475"/>
            <a:ext cx="1946868"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１：</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発散＆課題の整理（</a:t>
            </a:r>
            <a:r>
              <a:rPr lang="en-US" altLang="ja-JP" sz="1600" b="1" kern="0" dirty="0">
                <a:solidFill>
                  <a:schemeClr val="bg1"/>
                </a:solidFill>
                <a:latin typeface="游ゴシック" panose="020F0502020204030204"/>
                <a:ea typeface="游ゴシック" panose="020B0400000000000000" pitchFamily="50" charset="-128"/>
              </a:rPr>
              <a:t>30min)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89A3DF0-A31F-33F9-7BE5-C4B2921D6424}"/>
              </a:ext>
            </a:extLst>
          </p:cNvPr>
          <p:cNvSpPr txBox="1"/>
          <p:nvPr/>
        </p:nvSpPr>
        <p:spPr>
          <a:xfrm>
            <a:off x="1862874" y="3042817"/>
            <a:ext cx="3053920" cy="1569660"/>
          </a:xfrm>
          <a:prstGeom prst="rect">
            <a:avLst/>
          </a:prstGeom>
          <a:noFill/>
        </p:spPr>
        <p:txBody>
          <a:bodyPr wrap="square">
            <a:spAutoFit/>
          </a:bodyPr>
          <a:lstStyle/>
          <a:p>
            <a:pPr algn="ctr"/>
            <a:r>
              <a:rPr lang="ja-JP" altLang="en-US" sz="1200" b="1" dirty="0">
                <a:solidFill>
                  <a:srgbClr val="70AD47">
                    <a:lumMod val="50000"/>
                  </a:srgbClr>
                </a:solidFill>
                <a:latin typeface="+mn-ea"/>
              </a:rPr>
              <a:t>普段の仕事で感じている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自社のダイバーシティ経営の</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課題について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発散し合おう！</a:t>
            </a:r>
            <a:endParaRPr lang="en-US" altLang="ja-JP" sz="1200" b="1" dirty="0">
              <a:solidFill>
                <a:srgbClr val="70AD47">
                  <a:lumMod val="50000"/>
                </a:srgbClr>
              </a:solidFill>
              <a:latin typeface="+mn-ea"/>
            </a:endParaRPr>
          </a:p>
          <a:p>
            <a:pPr algn="ct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そして、出てきた課題や</a:t>
            </a:r>
            <a:br>
              <a:rPr lang="en-US" altLang="ja-JP" sz="1200" b="1" dirty="0">
                <a:solidFill>
                  <a:srgbClr val="70AD47">
                    <a:lumMod val="50000"/>
                  </a:srgbClr>
                </a:solidFill>
                <a:latin typeface="+mn-ea"/>
              </a:rPr>
            </a:br>
            <a:r>
              <a:rPr lang="ja-JP" altLang="en-US" sz="1200" b="1" dirty="0">
                <a:solidFill>
                  <a:srgbClr val="70AD47">
                    <a:lumMod val="50000"/>
                  </a:srgbClr>
                </a:solidFill>
                <a:latin typeface="+mn-ea"/>
              </a:rPr>
              <a:t>気づきをコンパスを</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使って整理しよう！</a:t>
            </a:r>
            <a:endParaRPr lang="en-US" altLang="ja-JP" sz="1200" b="1" dirty="0">
              <a:solidFill>
                <a:srgbClr val="70AD47">
                  <a:lumMod val="50000"/>
                </a:srgbClr>
              </a:solidFill>
              <a:latin typeface="+mn-ea"/>
            </a:endParaRPr>
          </a:p>
        </p:txBody>
      </p:sp>
      <p:sp>
        <p:nvSpPr>
          <p:cNvPr id="7" name="テキスト ボックス 6">
            <a:extLst>
              <a:ext uri="{FF2B5EF4-FFF2-40B4-BE49-F238E27FC236}">
                <a16:creationId xmlns:a16="http://schemas.microsoft.com/office/drawing/2014/main" id="{E39F2E61-F901-287B-4C8D-81CD7B7F9BFA}"/>
              </a:ext>
            </a:extLst>
          </p:cNvPr>
          <p:cNvSpPr txBox="1"/>
          <p:nvPr/>
        </p:nvSpPr>
        <p:spPr>
          <a:xfrm>
            <a:off x="4470375" y="3055517"/>
            <a:ext cx="3000060" cy="1015663"/>
          </a:xfrm>
          <a:prstGeom prst="rect">
            <a:avLst/>
          </a:prstGeom>
          <a:noFill/>
        </p:spPr>
        <p:txBody>
          <a:bodyPr wrap="square">
            <a:spAutoFit/>
          </a:bodyPr>
          <a:lstStyle>
            <a:defPPr>
              <a:defRPr lang="ja-JP"/>
            </a:defPPr>
            <a:lvl1pPr algn="ctr">
              <a:defRPr sz="1400">
                <a:solidFill>
                  <a:srgbClr val="70AD47">
                    <a:lumMod val="50000"/>
                  </a:srgbClr>
                </a:solidFill>
                <a:latin typeface="游ゴシック Light" panose="020B0300000000000000" pitchFamily="50" charset="-128"/>
                <a:ea typeface="游ゴシック Light" panose="020B0300000000000000" pitchFamily="50" charset="-128"/>
              </a:defRPr>
            </a:lvl1pPr>
          </a:lstStyle>
          <a:p>
            <a:r>
              <a:rPr lang="ja-JP" altLang="en-US" sz="1200" b="1" dirty="0">
                <a:latin typeface="+mn-ea"/>
                <a:ea typeface="+mn-ea"/>
              </a:rPr>
              <a:t>出てきた課題の</a:t>
            </a:r>
            <a:endParaRPr lang="en-US" altLang="ja-JP" sz="1200" b="1" dirty="0">
              <a:latin typeface="+mn-ea"/>
              <a:ea typeface="+mn-ea"/>
            </a:endParaRPr>
          </a:p>
          <a:p>
            <a:r>
              <a:rPr lang="ja-JP" altLang="en-US" sz="1200" b="1" dirty="0">
                <a:latin typeface="+mn-ea"/>
                <a:ea typeface="+mn-ea"/>
              </a:rPr>
              <a:t>裏返しとなる</a:t>
            </a:r>
            <a:endParaRPr lang="en-US" altLang="ja-JP" sz="1200" b="1" dirty="0">
              <a:latin typeface="+mn-ea"/>
              <a:ea typeface="+mn-ea"/>
            </a:endParaRPr>
          </a:p>
          <a:p>
            <a:r>
              <a:rPr lang="ja-JP" altLang="en-US" sz="1200" b="1" dirty="0">
                <a:latin typeface="+mn-ea"/>
                <a:ea typeface="+mn-ea"/>
              </a:rPr>
              <a:t>自社の理想像を想像し</a:t>
            </a:r>
            <a:endParaRPr lang="en-US" altLang="ja-JP" sz="1200" b="1" dirty="0">
              <a:latin typeface="+mn-ea"/>
              <a:ea typeface="+mn-ea"/>
            </a:endParaRPr>
          </a:p>
          <a:p>
            <a:r>
              <a:rPr lang="ja-JP" altLang="en-US" sz="1200" b="1" dirty="0">
                <a:latin typeface="+mn-ea"/>
                <a:ea typeface="+mn-ea"/>
              </a:rPr>
              <a:t>実現に向けたアクション</a:t>
            </a:r>
            <a:endParaRPr lang="en-US" altLang="ja-JP" sz="1200" b="1" dirty="0">
              <a:latin typeface="+mn-ea"/>
              <a:ea typeface="+mn-ea"/>
            </a:endParaRPr>
          </a:p>
          <a:p>
            <a:r>
              <a:rPr lang="ja-JP" altLang="en-US" sz="1200" b="1" dirty="0">
                <a:latin typeface="+mn-ea"/>
                <a:ea typeface="+mn-ea"/>
              </a:rPr>
              <a:t>を出し合おう！</a:t>
            </a:r>
            <a:endParaRPr lang="en-US" altLang="ja-JP" sz="1200" b="1" dirty="0">
              <a:latin typeface="+mn-ea"/>
              <a:ea typeface="+mn-ea"/>
            </a:endParaRPr>
          </a:p>
        </p:txBody>
      </p:sp>
      <p:sp>
        <p:nvSpPr>
          <p:cNvPr id="8" name="テキスト ボックス 7">
            <a:extLst>
              <a:ext uri="{FF2B5EF4-FFF2-40B4-BE49-F238E27FC236}">
                <a16:creationId xmlns:a16="http://schemas.microsoft.com/office/drawing/2014/main" id="{C5FEFD9F-2A3E-8530-4B7A-BFCF22D2C0B2}"/>
              </a:ext>
            </a:extLst>
          </p:cNvPr>
          <p:cNvSpPr txBox="1"/>
          <p:nvPr/>
        </p:nvSpPr>
        <p:spPr>
          <a:xfrm>
            <a:off x="6624647" y="3055517"/>
            <a:ext cx="2952293" cy="1200329"/>
          </a:xfrm>
          <a:prstGeom prst="rect">
            <a:avLst/>
          </a:prstGeom>
          <a:noFill/>
        </p:spPr>
        <p:txBody>
          <a:bodyPr wrap="square">
            <a:spAutoFit/>
          </a:bodyPr>
          <a:lstStyle/>
          <a:p>
            <a:pPr algn="ctr"/>
            <a:r>
              <a:rPr lang="ja-JP" altLang="en-US" sz="1200" b="1" dirty="0">
                <a:solidFill>
                  <a:srgbClr val="70AD47">
                    <a:lumMod val="50000"/>
                  </a:srgbClr>
                </a:solidFill>
                <a:latin typeface="+mn-ea"/>
              </a:rPr>
              <a:t>自部門に持ち帰り、</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自分ごととして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ダイバーシティ経営に関する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取組を進めるための</a:t>
            </a:r>
          </a:p>
          <a:p>
            <a:pPr algn="ctr"/>
            <a:r>
              <a:rPr lang="ja-JP" altLang="en-US" sz="1200" b="1" dirty="0">
                <a:solidFill>
                  <a:srgbClr val="70AD47">
                    <a:lumMod val="50000"/>
                  </a:srgbClr>
                </a:solidFill>
                <a:latin typeface="+mn-ea"/>
              </a:rPr>
              <a:t>具体的なアクションを考えて、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みんなに宣言しよう！</a:t>
            </a:r>
            <a:endParaRPr lang="en-US" altLang="ja-JP" sz="1200" b="1" dirty="0">
              <a:solidFill>
                <a:srgbClr val="70AD47">
                  <a:lumMod val="50000"/>
                </a:srgbClr>
              </a:solidFill>
              <a:latin typeface="+mn-ea"/>
            </a:endParaRPr>
          </a:p>
        </p:txBody>
      </p:sp>
      <p:pic>
        <p:nvPicPr>
          <p:cNvPr id="15" name="図 14">
            <a:extLst>
              <a:ext uri="{FF2B5EF4-FFF2-40B4-BE49-F238E27FC236}">
                <a16:creationId xmlns:a16="http://schemas.microsoft.com/office/drawing/2014/main" id="{1CE90714-E22E-F66C-FD03-3C138E7F06B6}"/>
              </a:ext>
            </a:extLst>
          </p:cNvPr>
          <p:cNvPicPr>
            <a:picLocks noChangeAspect="1"/>
          </p:cNvPicPr>
          <p:nvPr/>
        </p:nvPicPr>
        <p:blipFill>
          <a:blip r:embed="rId3"/>
          <a:stretch>
            <a:fillRect/>
          </a:stretch>
        </p:blipFill>
        <p:spPr>
          <a:xfrm>
            <a:off x="2622525" y="4624476"/>
            <a:ext cx="2051996" cy="768596"/>
          </a:xfrm>
          <a:prstGeom prst="rect">
            <a:avLst/>
          </a:prstGeom>
        </p:spPr>
      </p:pic>
      <p:pic>
        <p:nvPicPr>
          <p:cNvPr id="20" name="図 19">
            <a:extLst>
              <a:ext uri="{FF2B5EF4-FFF2-40B4-BE49-F238E27FC236}">
                <a16:creationId xmlns:a16="http://schemas.microsoft.com/office/drawing/2014/main" id="{1A29DE9E-C94A-7917-625C-2FBE5ED6ECB3}"/>
              </a:ext>
            </a:extLst>
          </p:cNvPr>
          <p:cNvPicPr>
            <a:picLocks noChangeAspect="1"/>
          </p:cNvPicPr>
          <p:nvPr/>
        </p:nvPicPr>
        <p:blipFill>
          <a:blip r:embed="rId4"/>
          <a:stretch>
            <a:fillRect/>
          </a:stretch>
        </p:blipFill>
        <p:spPr>
          <a:xfrm>
            <a:off x="5371875" y="4437821"/>
            <a:ext cx="1168343" cy="850240"/>
          </a:xfrm>
          <a:prstGeom prst="rect">
            <a:avLst/>
          </a:prstGeom>
        </p:spPr>
      </p:pic>
      <p:sp>
        <p:nvSpPr>
          <p:cNvPr id="21" name="矢印: 五方向 20">
            <a:extLst>
              <a:ext uri="{FF2B5EF4-FFF2-40B4-BE49-F238E27FC236}">
                <a16:creationId xmlns:a16="http://schemas.microsoft.com/office/drawing/2014/main" id="{897B1D5F-9492-0001-2DD0-DB799136B228}"/>
              </a:ext>
            </a:extLst>
          </p:cNvPr>
          <p:cNvSpPr/>
          <p:nvPr/>
        </p:nvSpPr>
        <p:spPr>
          <a:xfrm>
            <a:off x="5010987" y="1768475"/>
            <a:ext cx="1946868"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２：</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en-US" altLang="ja-JP" sz="1600" b="1" kern="0" dirty="0">
                <a:solidFill>
                  <a:schemeClr val="bg1"/>
                </a:solidFill>
                <a:latin typeface="游ゴシック" panose="020F0502020204030204"/>
                <a:ea typeface="游ゴシック" panose="020B0400000000000000" pitchFamily="50" charset="-128"/>
              </a:rPr>
              <a:t> Positive</a:t>
            </a:r>
            <a:r>
              <a:rPr lang="ja-JP" altLang="en-US" sz="1600" b="1" kern="0" dirty="0">
                <a:solidFill>
                  <a:schemeClr val="bg1"/>
                </a:solidFill>
                <a:latin typeface="游ゴシック" panose="020F0502020204030204"/>
                <a:ea typeface="游ゴシック" panose="020B0400000000000000" pitchFamily="50" charset="-128"/>
              </a:rPr>
              <a:t>な</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“理想ブレスト” </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22" name="矢印: 五方向 21">
            <a:extLst>
              <a:ext uri="{FF2B5EF4-FFF2-40B4-BE49-F238E27FC236}">
                <a16:creationId xmlns:a16="http://schemas.microsoft.com/office/drawing/2014/main" id="{F2ACC750-096A-E265-6303-6B9377499432}"/>
              </a:ext>
            </a:extLst>
          </p:cNvPr>
          <p:cNvSpPr/>
          <p:nvPr/>
        </p:nvSpPr>
        <p:spPr>
          <a:xfrm>
            <a:off x="6966857" y="1768475"/>
            <a:ext cx="2177143"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３：</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まとめ＆明日からの</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アクション宣言</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 （</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24" name="矢印: 五方向 23">
            <a:extLst>
              <a:ext uri="{FF2B5EF4-FFF2-40B4-BE49-F238E27FC236}">
                <a16:creationId xmlns:a16="http://schemas.microsoft.com/office/drawing/2014/main" id="{75225D07-55B1-17CC-1061-CAAB3E440AE4}"/>
              </a:ext>
            </a:extLst>
          </p:cNvPr>
          <p:cNvSpPr/>
          <p:nvPr/>
        </p:nvSpPr>
        <p:spPr>
          <a:xfrm>
            <a:off x="0" y="1768475"/>
            <a:ext cx="2377317" cy="1197036"/>
          </a:xfrm>
          <a:prstGeom prst="homePlate">
            <a:avLst>
              <a:gd name="adj" fmla="val 21295"/>
            </a:avLst>
          </a:prstGeom>
          <a:solidFill>
            <a:srgbClr val="EBE3D6"/>
          </a:solidFill>
        </p:spPr>
        <p:txBody>
          <a:bodyPr wrap="square" rtlCol="0" anchor="ctr" anchorCtr="0">
            <a:noAutofit/>
          </a:bodyPr>
          <a:lstStyle/>
          <a:p>
            <a:pPr algn="ctr"/>
            <a:r>
              <a:rPr lang="en-US" altLang="ja-JP" sz="1600" b="1" kern="0" dirty="0">
                <a:latin typeface="游ゴシック" panose="020F0502020204030204"/>
                <a:ea typeface="游ゴシック" panose="020B0400000000000000" pitchFamily="50" charset="-128"/>
              </a:rPr>
              <a:t>Work0</a:t>
            </a:r>
            <a:r>
              <a:rPr lang="ja-JP" altLang="en-US" sz="1600" b="1" kern="0" dirty="0">
                <a:latin typeface="游ゴシック" panose="020F0502020204030204"/>
                <a:ea typeface="游ゴシック" panose="020B0400000000000000" pitchFamily="50" charset="-128"/>
              </a:rPr>
              <a:t>：</a:t>
            </a:r>
            <a:endParaRPr lang="en-US" altLang="ja-JP" sz="1600" b="1" kern="0" dirty="0">
              <a:latin typeface="游ゴシック" panose="020F0502020204030204"/>
              <a:ea typeface="游ゴシック" panose="020B0400000000000000" pitchFamily="50" charset="-128"/>
            </a:endParaRPr>
          </a:p>
          <a:p>
            <a:pPr algn="ctr"/>
            <a:r>
              <a:rPr lang="ja-JP" altLang="en-US" sz="1600" b="1" kern="0" dirty="0">
                <a:latin typeface="游ゴシック" panose="020F0502020204030204"/>
                <a:ea typeface="游ゴシック" panose="020B0400000000000000" pitchFamily="50" charset="-128"/>
              </a:rPr>
              <a:t>はじめに</a:t>
            </a:r>
            <a:endParaRPr lang="en-US" altLang="ja-JP" sz="1600" b="1" kern="0" dirty="0">
              <a:latin typeface="游ゴシック" panose="020F0502020204030204"/>
              <a:ea typeface="游ゴシック" panose="020B0400000000000000" pitchFamily="50" charset="-128"/>
            </a:endParaRPr>
          </a:p>
          <a:p>
            <a:pPr algn="ctr"/>
            <a:r>
              <a:rPr lang="ja-JP" altLang="en-US" sz="1200" b="1" kern="0" dirty="0">
                <a:latin typeface="游ゴシック" panose="020F0502020204030204"/>
                <a:ea typeface="游ゴシック" panose="020B0400000000000000" pitchFamily="50" charset="-128"/>
              </a:rPr>
              <a:t>ダイバーシティ経営とは？</a:t>
            </a:r>
            <a:endParaRPr lang="en-US" altLang="ja-JP" sz="1200" b="1" kern="0" dirty="0">
              <a:latin typeface="游ゴシック" panose="020F0502020204030204"/>
              <a:ea typeface="游ゴシック" panose="020B0400000000000000" pitchFamily="50" charset="-128"/>
            </a:endParaRPr>
          </a:p>
          <a:p>
            <a:pPr algn="ctr"/>
            <a:r>
              <a:rPr lang="ja-JP" altLang="en-US" sz="1200" b="1" kern="0" dirty="0">
                <a:latin typeface="游ゴシック" panose="020F0502020204030204"/>
                <a:ea typeface="游ゴシック" panose="020B0400000000000000" pitchFamily="50" charset="-128"/>
              </a:rPr>
              <a:t>概要説明・アイスブレイク</a:t>
            </a:r>
            <a:r>
              <a:rPr lang="ja-JP" altLang="en-US" sz="1600" b="1" kern="0" dirty="0">
                <a:latin typeface="游ゴシック" panose="020F0502020204030204"/>
                <a:ea typeface="游ゴシック" panose="020B0400000000000000" pitchFamily="50" charset="-128"/>
              </a:rPr>
              <a:t>（</a:t>
            </a:r>
            <a:r>
              <a:rPr lang="en-US" altLang="ja-JP" sz="1600" b="1" kern="0" dirty="0">
                <a:latin typeface="游ゴシック" panose="020F0502020204030204"/>
                <a:ea typeface="游ゴシック" panose="020B0400000000000000" pitchFamily="50" charset="-128"/>
              </a:rPr>
              <a:t>40min)</a:t>
            </a:r>
            <a:endParaRPr lang="ja-JP" altLang="en-US" sz="1600" b="1" kern="0" dirty="0">
              <a:latin typeface="游ゴシック" panose="020F0502020204030204"/>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186631C6-8E4B-8936-B2EE-06967A685CBA}"/>
              </a:ext>
            </a:extLst>
          </p:cNvPr>
          <p:cNvSpPr txBox="1"/>
          <p:nvPr/>
        </p:nvSpPr>
        <p:spPr>
          <a:xfrm>
            <a:off x="-388696" y="3043160"/>
            <a:ext cx="3053920" cy="1384995"/>
          </a:xfrm>
          <a:prstGeom prst="rect">
            <a:avLst/>
          </a:prstGeom>
          <a:noFill/>
        </p:spPr>
        <p:txBody>
          <a:bodyPr wrap="square">
            <a:spAutoFit/>
          </a:bodyPr>
          <a:lstStyle/>
          <a:p>
            <a:pPr algn="ctr"/>
            <a:r>
              <a:rPr lang="ja-JP" altLang="en-US" sz="1200" b="1" dirty="0">
                <a:solidFill>
                  <a:srgbClr val="70AD47">
                    <a:lumMod val="50000"/>
                  </a:srgbClr>
                </a:solidFill>
                <a:latin typeface="+mn-ea"/>
              </a:rPr>
              <a:t>まずダイバーシティ経営の</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意義をインプットした上で</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ワークショップの目的を理解し</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共創スタイルで</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議論を進めるルールをシェア！</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一緒に議論する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メンバーの人となりを知ろう！</a:t>
            </a:r>
            <a:endParaRPr lang="en-US" altLang="ja-JP" sz="1200" b="1" dirty="0">
              <a:solidFill>
                <a:srgbClr val="70AD47">
                  <a:lumMod val="50000"/>
                </a:srgbClr>
              </a:solidFill>
              <a:latin typeface="+mn-ea"/>
            </a:endParaRPr>
          </a:p>
        </p:txBody>
      </p:sp>
      <p:pic>
        <p:nvPicPr>
          <p:cNvPr id="28" name="グラフィックス 27" descr="アイデアが浮かんだ人 枠線">
            <a:extLst>
              <a:ext uri="{FF2B5EF4-FFF2-40B4-BE49-F238E27FC236}">
                <a16:creationId xmlns:a16="http://schemas.microsoft.com/office/drawing/2014/main" id="{A49DE744-CF99-F32C-0DBA-F3155054B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0613" y="5488081"/>
            <a:ext cx="914400" cy="914400"/>
          </a:xfrm>
          <a:prstGeom prst="rect">
            <a:avLst/>
          </a:prstGeom>
        </p:spPr>
      </p:pic>
      <p:pic>
        <p:nvPicPr>
          <p:cNvPr id="29" name="図 28">
            <a:extLst>
              <a:ext uri="{FF2B5EF4-FFF2-40B4-BE49-F238E27FC236}">
                <a16:creationId xmlns:a16="http://schemas.microsoft.com/office/drawing/2014/main" id="{E828F756-183A-8BDE-0E95-AE0140728B20}"/>
              </a:ext>
            </a:extLst>
          </p:cNvPr>
          <p:cNvPicPr>
            <a:picLocks noChangeAspect="1"/>
          </p:cNvPicPr>
          <p:nvPr/>
        </p:nvPicPr>
        <p:blipFill>
          <a:blip r:embed="rId4"/>
          <a:stretch>
            <a:fillRect/>
          </a:stretch>
        </p:blipFill>
        <p:spPr>
          <a:xfrm>
            <a:off x="7566969" y="4487788"/>
            <a:ext cx="1168343" cy="850240"/>
          </a:xfrm>
          <a:prstGeom prst="rect">
            <a:avLst/>
          </a:prstGeom>
        </p:spPr>
      </p:pic>
      <p:pic>
        <p:nvPicPr>
          <p:cNvPr id="33" name="グラフィックス 32" descr="チャット 枠線">
            <a:extLst>
              <a:ext uri="{FF2B5EF4-FFF2-40B4-BE49-F238E27FC236}">
                <a16:creationId xmlns:a16="http://schemas.microsoft.com/office/drawing/2014/main" id="{0849F286-8DCB-493E-102B-356D173D86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531" y="5130772"/>
            <a:ext cx="914400" cy="914400"/>
          </a:xfrm>
          <a:prstGeom prst="rect">
            <a:avLst/>
          </a:prstGeom>
        </p:spPr>
      </p:pic>
      <p:pic>
        <p:nvPicPr>
          <p:cNvPr id="35" name="グラフィックス 34" descr="ユーザー 枠線">
            <a:extLst>
              <a:ext uri="{FF2B5EF4-FFF2-40B4-BE49-F238E27FC236}">
                <a16:creationId xmlns:a16="http://schemas.microsoft.com/office/drawing/2014/main" id="{E78CFBA3-A3B3-6D06-0BF5-10606CE3AC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2531" y="5663570"/>
            <a:ext cx="914400" cy="914400"/>
          </a:xfrm>
          <a:prstGeom prst="rect">
            <a:avLst/>
          </a:prstGeom>
        </p:spPr>
      </p:pic>
      <p:grpSp>
        <p:nvGrpSpPr>
          <p:cNvPr id="36" name="グループ化 35">
            <a:extLst>
              <a:ext uri="{FF2B5EF4-FFF2-40B4-BE49-F238E27FC236}">
                <a16:creationId xmlns:a16="http://schemas.microsoft.com/office/drawing/2014/main" id="{BFF4752D-6AA2-D221-0106-9A99467A1610}"/>
              </a:ext>
            </a:extLst>
          </p:cNvPr>
          <p:cNvGrpSpPr/>
          <p:nvPr/>
        </p:nvGrpSpPr>
        <p:grpSpPr>
          <a:xfrm>
            <a:off x="89537" y="4554513"/>
            <a:ext cx="2165427" cy="2066918"/>
            <a:chOff x="79065" y="4267309"/>
            <a:chExt cx="2165427" cy="2066918"/>
          </a:xfrm>
        </p:grpSpPr>
        <p:pic>
          <p:nvPicPr>
            <p:cNvPr id="37" name="グラフィックス 36" descr="コメント: 火 枠線">
              <a:extLst>
                <a:ext uri="{FF2B5EF4-FFF2-40B4-BE49-F238E27FC236}">
                  <a16:creationId xmlns:a16="http://schemas.microsoft.com/office/drawing/2014/main" id="{42B4A6D1-6E3F-654E-4E71-E8088665C3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65" y="4267309"/>
              <a:ext cx="914400" cy="914400"/>
            </a:xfrm>
            <a:prstGeom prst="rect">
              <a:avLst/>
            </a:prstGeom>
          </p:spPr>
        </p:pic>
        <p:pic>
          <p:nvPicPr>
            <p:cNvPr id="41" name="グラフィックス 40" descr="コメント: ハート 枠線">
              <a:extLst>
                <a:ext uri="{FF2B5EF4-FFF2-40B4-BE49-F238E27FC236}">
                  <a16:creationId xmlns:a16="http://schemas.microsoft.com/office/drawing/2014/main" id="{6A641F43-B730-4C0C-1B11-7599C3F7F8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439166" y="4267309"/>
              <a:ext cx="805326" cy="854908"/>
            </a:xfrm>
            <a:prstGeom prst="rect">
              <a:avLst/>
            </a:prstGeom>
          </p:spPr>
        </p:pic>
        <p:pic>
          <p:nvPicPr>
            <p:cNvPr id="42" name="グラフィックス 41" descr="混乱した人 枠線">
              <a:extLst>
                <a:ext uri="{FF2B5EF4-FFF2-40B4-BE49-F238E27FC236}">
                  <a16:creationId xmlns:a16="http://schemas.microsoft.com/office/drawing/2014/main" id="{15BC03C0-D78F-F8AB-3455-BA7BD0BFEAC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1695" y="4945091"/>
              <a:ext cx="914400" cy="914400"/>
            </a:xfrm>
            <a:prstGeom prst="rect">
              <a:avLst/>
            </a:prstGeom>
          </p:spPr>
        </p:pic>
        <p:pic>
          <p:nvPicPr>
            <p:cNvPr id="43" name="グラフィックス 42" descr="肩をすくめた女性 枠線">
              <a:extLst>
                <a:ext uri="{FF2B5EF4-FFF2-40B4-BE49-F238E27FC236}">
                  <a16:creationId xmlns:a16="http://schemas.microsoft.com/office/drawing/2014/main" id="{4842DF03-0111-EEEF-3F74-0131333AFB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2261" y="4953859"/>
              <a:ext cx="914400" cy="914400"/>
            </a:xfrm>
            <a:prstGeom prst="rect">
              <a:avLst/>
            </a:prstGeom>
          </p:spPr>
        </p:pic>
        <p:sp>
          <p:nvSpPr>
            <p:cNvPr id="44" name="正方形/長方形 43">
              <a:extLst>
                <a:ext uri="{FF2B5EF4-FFF2-40B4-BE49-F238E27FC236}">
                  <a16:creationId xmlns:a16="http://schemas.microsoft.com/office/drawing/2014/main" id="{045B2F87-C668-1CBC-C011-40AAB1790249}"/>
                </a:ext>
              </a:extLst>
            </p:cNvPr>
            <p:cNvSpPr/>
            <p:nvPr/>
          </p:nvSpPr>
          <p:spPr>
            <a:xfrm>
              <a:off x="574612" y="5610455"/>
              <a:ext cx="1387922" cy="365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グラフィックス 44" descr="ユーザー 枠線">
              <a:extLst>
                <a:ext uri="{FF2B5EF4-FFF2-40B4-BE49-F238E27FC236}">
                  <a16:creationId xmlns:a16="http://schemas.microsoft.com/office/drawing/2014/main" id="{2862EEA1-FDDE-A3AC-6149-0E0F23FEFA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392" y="5419827"/>
              <a:ext cx="914400" cy="914400"/>
            </a:xfrm>
            <a:prstGeom prst="rect">
              <a:avLst/>
            </a:prstGeom>
          </p:spPr>
        </p:pic>
      </p:grpSp>
      <p:sp>
        <p:nvSpPr>
          <p:cNvPr id="46" name="矢印: 五方向 45">
            <a:extLst>
              <a:ext uri="{FF2B5EF4-FFF2-40B4-BE49-F238E27FC236}">
                <a16:creationId xmlns:a16="http://schemas.microsoft.com/office/drawing/2014/main" id="{9BA7D268-5E35-7580-E8E5-CFB9CD5FD038}"/>
              </a:ext>
            </a:extLst>
          </p:cNvPr>
          <p:cNvSpPr/>
          <p:nvPr/>
        </p:nvSpPr>
        <p:spPr>
          <a:xfrm>
            <a:off x="4321175" y="1768475"/>
            <a:ext cx="676275" cy="1197036"/>
          </a:xfrm>
          <a:prstGeom prst="homePlate">
            <a:avLst>
              <a:gd name="adj" fmla="val 21295"/>
            </a:avLst>
          </a:prstGeom>
          <a:solidFill>
            <a:schemeClr val="bg2"/>
          </a:solidFill>
          <a:ln>
            <a:solidFill>
              <a:schemeClr val="bg2"/>
            </a:solidFill>
          </a:ln>
        </p:spPr>
        <p:txBody>
          <a:bodyPr wrap="square" rtlCol="0" anchor="ctr" anchorCtr="0">
            <a:noAutofit/>
          </a:bodyPr>
          <a:lstStyle/>
          <a:p>
            <a:pPr algn="ctr"/>
            <a:r>
              <a:rPr lang="ja-JP" altLang="en-US" sz="1200" b="1" kern="0">
                <a:latin typeface="游ゴシック" panose="020F0502020204030204"/>
                <a:ea typeface="游ゴシック" panose="020B0400000000000000" pitchFamily="50" charset="-128"/>
              </a:rPr>
              <a:t>休憩</a:t>
            </a:r>
            <a:endParaRPr lang="en-US" altLang="ja-JP" sz="1200" b="1" kern="0" dirty="0">
              <a:latin typeface="游ゴシック" panose="020F0502020204030204"/>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6A25B0B6-F282-F280-86CD-B7D68A7A1199}"/>
              </a:ext>
            </a:extLst>
          </p:cNvPr>
          <p:cNvSpPr txBox="1"/>
          <p:nvPr/>
        </p:nvSpPr>
        <p:spPr>
          <a:xfrm>
            <a:off x="4290541" y="2496065"/>
            <a:ext cx="691215" cy="261610"/>
          </a:xfrm>
          <a:prstGeom prst="rect">
            <a:avLst/>
          </a:prstGeom>
          <a:noFill/>
        </p:spPr>
        <p:txBody>
          <a:bodyPr wrap="none" rtlCol="0">
            <a:spAutoFit/>
          </a:bodyPr>
          <a:lstStyle/>
          <a:p>
            <a:r>
              <a:rPr kumimoji="1" lang="en-US" altLang="ja-JP" sz="1100" dirty="0"/>
              <a:t>(10min)</a:t>
            </a:r>
          </a:p>
        </p:txBody>
      </p:sp>
      <p:sp>
        <p:nvSpPr>
          <p:cNvPr id="2" name="スライド番号プレースホルダー 1">
            <a:extLst>
              <a:ext uri="{FF2B5EF4-FFF2-40B4-BE49-F238E27FC236}">
                <a16:creationId xmlns:a16="http://schemas.microsoft.com/office/drawing/2014/main" id="{B9576F50-9E1C-292D-DBAB-C6AC0C085E28}"/>
              </a:ext>
            </a:extLst>
          </p:cNvPr>
          <p:cNvSpPr>
            <a:spLocks noGrp="1"/>
          </p:cNvSpPr>
          <p:nvPr>
            <p:ph type="sldNum" sz="quarter" idx="12"/>
          </p:nvPr>
        </p:nvSpPr>
        <p:spPr/>
        <p:txBody>
          <a:bodyPr/>
          <a:lstStyle/>
          <a:p>
            <a:fld id="{02E45039-E5C2-423C-A0A7-3C781C43C11A}" type="slidenum">
              <a:rPr kumimoji="1" lang="ja-JP" altLang="en-US" smtClean="0"/>
              <a:t>9</a:t>
            </a:fld>
            <a:endParaRPr kumimoji="1" lang="ja-JP" altLang="en-US"/>
          </a:p>
        </p:txBody>
      </p:sp>
    </p:spTree>
    <p:extLst>
      <p:ext uri="{BB962C8B-B14F-4D97-AF65-F5344CB8AC3E}">
        <p14:creationId xmlns:p14="http://schemas.microsoft.com/office/powerpoint/2010/main" val="16982525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EC8431F10A4B46A871FB4DCA84CF3F" ma:contentTypeVersion="14" ma:contentTypeDescription="新しいドキュメントを作成します。" ma:contentTypeScope="" ma:versionID="f733fdc6a4e0c5e8d976a6b279d04501">
  <xsd:schema xmlns:xsd="http://www.w3.org/2001/XMLSchema" xmlns:xs="http://www.w3.org/2001/XMLSchema" xmlns:p="http://schemas.microsoft.com/office/2006/metadata/properties" xmlns:ns2="547cdc3e-53dc-4fec-b50b-6d0fb9e24faf" xmlns:ns3="ce29d33a-a603-4662-b02e-6bb4e8c17e3e" targetNamespace="http://schemas.microsoft.com/office/2006/metadata/properties" ma:root="true" ma:fieldsID="f2b9a6d1cbfde667e5e5e78edd34f04c" ns2:_="" ns3:_="">
    <xsd:import namespace="547cdc3e-53dc-4fec-b50b-6d0fb9e24faf"/>
    <xsd:import namespace="ce29d33a-a603-4662-b02e-6bb4e8c17e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cdc3e-53dc-4fec-b50b-6d0fb9e24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29d33a-a603-4662-b02e-6bb4e8c17e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59897ca-f611-42d8-8cfe-3c219f57dea5}" ma:internalName="TaxCatchAll" ma:showField="CatchAllData" ma:web="ce29d33a-a603-4662-b02e-6bb4e8c17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7cdc3e-53dc-4fec-b50b-6d0fb9e24faf">
      <Terms xmlns="http://schemas.microsoft.com/office/infopath/2007/PartnerControls"/>
    </lcf76f155ced4ddcb4097134ff3c332f>
    <TaxCatchAll xmlns="ce29d33a-a603-4662-b02e-6bb4e8c17e3e" xsi:nil="true"/>
  </documentManagement>
</p:properties>
</file>

<file path=customXml/itemProps1.xml><?xml version="1.0" encoding="utf-8"?>
<ds:datastoreItem xmlns:ds="http://schemas.openxmlformats.org/officeDocument/2006/customXml" ds:itemID="{070945BE-7F31-4CF3-9CBF-BDAF5654B016}">
  <ds:schemaRefs>
    <ds:schemaRef ds:uri="http://schemas.microsoft.com/sharepoint/v3/contenttype/forms"/>
  </ds:schemaRefs>
</ds:datastoreItem>
</file>

<file path=customXml/itemProps2.xml><?xml version="1.0" encoding="utf-8"?>
<ds:datastoreItem xmlns:ds="http://schemas.openxmlformats.org/officeDocument/2006/customXml" ds:itemID="{2FE6539C-8C69-427E-BA99-4A5ADBFF0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cdc3e-53dc-4fec-b50b-6d0fb9e24faf"/>
    <ds:schemaRef ds:uri="ce29d33a-a603-4662-b02e-6bb4e8c17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62D9CE-73BA-4D1C-B715-505D36AD018D}">
  <ds:schemaRefs>
    <ds:schemaRef ds:uri="http://schemas.microsoft.com/office/2006/documentManagement/types"/>
    <ds:schemaRef ds:uri="547cdc3e-53dc-4fec-b50b-6d0fb9e24faf"/>
    <ds:schemaRef ds:uri="http://schemas.microsoft.com/office/infopath/2007/PartnerControls"/>
    <ds:schemaRef ds:uri="http://purl.org/dc/dcmitype/"/>
    <ds:schemaRef ds:uri="http://schemas.openxmlformats.org/package/2006/metadata/core-properties"/>
    <ds:schemaRef ds:uri="ce29d33a-a603-4662-b02e-6bb4e8c17e3e"/>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1987</TotalTime>
  <Words>8212</Words>
  <Application>Microsoft Office PowerPoint</Application>
  <PresentationFormat>画面に合わせる (4:3)</PresentationFormat>
  <Paragraphs>893</Paragraphs>
  <Slides>43</Slides>
  <Notes>27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43</vt:i4>
      </vt:variant>
    </vt:vector>
  </HeadingPairs>
  <TitlesOfParts>
    <vt:vector size="54" baseType="lpstr">
      <vt:lpstr>Meiryo UI</vt:lpstr>
      <vt:lpstr>游ゴシック</vt:lpstr>
      <vt:lpstr>游ゴシック Light</vt:lpstr>
      <vt:lpstr>游明朝</vt:lpstr>
      <vt:lpstr>Arial</vt:lpstr>
      <vt:lpstr>Calibri</vt:lpstr>
      <vt:lpstr>Calibri Light</vt:lpstr>
      <vt:lpstr>Century Gothic</vt:lpstr>
      <vt:lpstr>Wingdings</vt:lpstr>
      <vt:lpstr>Office テーマ</vt:lpstr>
      <vt:lpstr>1_Office テーマ</vt:lpstr>
      <vt:lpstr>ダイバーシティ・コンパス ワークショップ  【使い方マニュアル】</vt:lpstr>
      <vt:lpstr>ワークショップの目的とゴールについて</vt:lpstr>
      <vt:lpstr>（参考）ワークショップ関連資料</vt:lpstr>
      <vt:lpstr>「ダイバーシティ経営」はイノベーションに必要不可欠</vt:lpstr>
      <vt:lpstr>「ダイバーシティ経営」のポイント</vt:lpstr>
      <vt:lpstr>ダイバーシティ・コンパスとは</vt:lpstr>
      <vt:lpstr>PowerPoint プレゼンテーション</vt:lpstr>
      <vt:lpstr>ワークショップの進め方</vt:lpstr>
      <vt:lpstr>すすめ方のイメージ</vt:lpstr>
      <vt:lpstr>すすめ方のイメージ</vt:lpstr>
      <vt:lpstr>ワークショップ本番までの想定スケジュールとご準備</vt:lpstr>
      <vt:lpstr>事前準備にあたって①</vt:lpstr>
      <vt:lpstr>事前準備にあたって②</vt:lpstr>
      <vt:lpstr>事前準備にあたって③</vt:lpstr>
      <vt:lpstr>【ワークショップ準備物】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ワークショップ進行タイムライン （1/6）</vt:lpstr>
      <vt:lpstr>ワークショップ進行タイムライン （2/6）</vt:lpstr>
      <vt:lpstr>ワークショップ進行タイムライン （3/6）</vt:lpstr>
      <vt:lpstr>ワークショップ進行タイムライン (4/6）</vt:lpstr>
      <vt:lpstr>ワークショップ進行タイムライン （5/6）</vt:lpstr>
      <vt:lpstr>ワークショップ進行タイムライン （6/6）</vt:lpstr>
      <vt:lpstr>Appendix ワークショップでの活用シート</vt:lpstr>
      <vt:lpstr>「事前課題シート」（人事部門向け）</vt:lpstr>
      <vt:lpstr>「事前課題シート」（事業部門向け）</vt:lpstr>
      <vt:lpstr>PowerPoint プレゼンテーション</vt:lpstr>
      <vt:lpstr>Appendix ワークショップでの活用シート</vt:lpstr>
      <vt:lpstr>ダイバーシティ・コンパスシート</vt:lpstr>
      <vt:lpstr>PowerPoint プレゼンテーション</vt:lpstr>
      <vt:lpstr>PowerPoint プレゼンテーション</vt:lpstr>
      <vt:lpstr>【参考】関連用語集</vt:lpstr>
      <vt:lpstr>Appendix ワークショップ開催前に活用いただける資料</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ワークショップ</dc:title>
  <dcterms:created xsi:type="dcterms:W3CDTF">2024-12-22T11:15:47Z</dcterms:created>
  <dcterms:modified xsi:type="dcterms:W3CDTF">2025-03-28T19:55:20Z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0x010100EEEC8431F10A4B46A871FB4DCA84CF3F</vt:lpwstr>
  </property>
  <property fmtid="{D5CDD505-2E9C-101B-9397-08002B2CF9AE}" pid="3" name="MediaServiceImageTags">
    <vt:lpwstr/>
  </property>
</Properties>
</file>