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2147477711" r:id="rId5"/>
    <p:sldId id="2147477665" r:id="rId6"/>
    <p:sldId id="306" r:id="rId7"/>
    <p:sldId id="300" r:id="rId8"/>
    <p:sldId id="2147477653" r:id="rId9"/>
    <p:sldId id="2147477655" r:id="rId10"/>
    <p:sldId id="2147477656" r:id="rId11"/>
    <p:sldId id="307" r:id="rId12"/>
    <p:sldId id="308" r:id="rId13"/>
    <p:sldId id="268" r:id="rId14"/>
    <p:sldId id="269" r:id="rId15"/>
    <p:sldId id="2147477663" r:id="rId16"/>
    <p:sldId id="2147477710" r:id="rId17"/>
    <p:sldId id="270" r:id="rId18"/>
    <p:sldId id="2147477695" r:id="rId19"/>
    <p:sldId id="272" r:id="rId20"/>
    <p:sldId id="2147477760" r:id="rId21"/>
    <p:sldId id="273" r:id="rId22"/>
    <p:sldId id="274" r:id="rId23"/>
    <p:sldId id="275" r:id="rId24"/>
    <p:sldId id="276" r:id="rId25"/>
    <p:sldId id="2147477666" r:id="rId26"/>
    <p:sldId id="2147477681" r:id="rId27"/>
    <p:sldId id="278" r:id="rId28"/>
    <p:sldId id="280" r:id="rId29"/>
    <p:sldId id="281" r:id="rId30"/>
    <p:sldId id="2147477762" r:id="rId31"/>
    <p:sldId id="2147477763" r:id="rId32"/>
    <p:sldId id="2147477764" r:id="rId33"/>
    <p:sldId id="2147477765" r:id="rId34"/>
    <p:sldId id="2147477766" r:id="rId35"/>
    <p:sldId id="2147477671" r:id="rId36"/>
    <p:sldId id="2147477767" r:id="rId37"/>
    <p:sldId id="2147477768" r:id="rId38"/>
    <p:sldId id="2147477769" r:id="rId39"/>
    <p:sldId id="2147477770" r:id="rId40"/>
    <p:sldId id="2147477771" r:id="rId41"/>
    <p:sldId id="2147477772" r:id="rId42"/>
    <p:sldId id="2147477773" r:id="rId43"/>
    <p:sldId id="2147477774" r:id="rId44"/>
    <p:sldId id="2147477775" r:id="rId45"/>
    <p:sldId id="2147477776" r:id="rId46"/>
    <p:sldId id="2147477777" r:id="rId47"/>
    <p:sldId id="2147477778" r:id="rId48"/>
    <p:sldId id="2147477779" r:id="rId49"/>
    <p:sldId id="2147477709" r:id="rId50"/>
    <p:sldId id="2147477780" r:id="rId51"/>
    <p:sldId id="2147477708" r:id="rId52"/>
    <p:sldId id="2147477680" r:id="rId53"/>
    <p:sldId id="2147477677" r:id="rId54"/>
    <p:sldId id="2147477781" r:id="rId55"/>
    <p:sldId id="2147477678" r:id="rId56"/>
    <p:sldId id="2147477679" r:id="rId57"/>
    <p:sldId id="214747767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本編" id="{55B8DD40-CF5D-4552-A047-16D69D5C5FAB}">
          <p14:sldIdLst>
            <p14:sldId id="2147477711"/>
            <p14:sldId id="2147477665"/>
            <p14:sldId id="306"/>
            <p14:sldId id="300"/>
            <p14:sldId id="2147477653"/>
            <p14:sldId id="2147477655"/>
            <p14:sldId id="2147477656"/>
            <p14:sldId id="307"/>
            <p14:sldId id="308"/>
            <p14:sldId id="268"/>
            <p14:sldId id="269"/>
            <p14:sldId id="2147477663"/>
            <p14:sldId id="2147477710"/>
            <p14:sldId id="270"/>
            <p14:sldId id="2147477695"/>
            <p14:sldId id="272"/>
            <p14:sldId id="2147477760"/>
            <p14:sldId id="273"/>
            <p14:sldId id="274"/>
            <p14:sldId id="275"/>
            <p14:sldId id="276"/>
            <p14:sldId id="2147477666"/>
            <p14:sldId id="2147477681"/>
            <p14:sldId id="278"/>
            <p14:sldId id="280"/>
            <p14:sldId id="281"/>
            <p14:sldId id="2147477762"/>
            <p14:sldId id="2147477763"/>
            <p14:sldId id="2147477764"/>
            <p14:sldId id="2147477765"/>
            <p14:sldId id="2147477766"/>
            <p14:sldId id="2147477671"/>
            <p14:sldId id="2147477767"/>
            <p14:sldId id="2147477768"/>
            <p14:sldId id="2147477769"/>
            <p14:sldId id="2147477770"/>
            <p14:sldId id="2147477771"/>
            <p14:sldId id="2147477772"/>
            <p14:sldId id="2147477773"/>
            <p14:sldId id="2147477774"/>
            <p14:sldId id="2147477775"/>
            <p14:sldId id="2147477776"/>
            <p14:sldId id="2147477777"/>
          </p14:sldIdLst>
        </p14:section>
        <p14:section name="アイスブレイク代案" id="{6E921904-5FD5-4E0E-99F1-6ADF2E06B418}">
          <p14:sldIdLst>
            <p14:sldId id="2147477778"/>
            <p14:sldId id="2147477779"/>
          </p14:sldIdLst>
        </p14:section>
        <p14:section name="事前準備物" id="{25076EAA-CB0D-43A2-BAE2-8E9D67611FAC}">
          <p14:sldIdLst>
            <p14:sldId id="2147477709"/>
            <p14:sldId id="2147477780"/>
          </p14:sldIdLst>
        </p14:section>
        <p14:section name="グループへの配布物" id="{D96E8F32-08CE-4574-B8AF-53D37B6373B1}">
          <p14:sldIdLst>
            <p14:sldId id="2147477708"/>
            <p14:sldId id="2147477680"/>
            <p14:sldId id="2147477677"/>
            <p14:sldId id="2147477781"/>
          </p14:sldIdLst>
        </p14:section>
        <p14:section name="ワーク内使用ツール予備" id="{B9E76A87-F6AB-4C14-995C-0846214E175D}">
          <p14:sldIdLst>
            <p14:sldId id="2147477678"/>
            <p14:sldId id="2147477679"/>
            <p14:sldId id="2147477676"/>
          </p14:sldIdLst>
        </p14:section>
      </p14:sectionLst>
    </p:ext>
    <p:ext uri="{EFAFB233-063F-42B5-8137-9DF3F51BA10A}">
      <p15:sldGuideLst xmlns:p15="http://schemas.microsoft.com/office/powerpoint/2012/main">
        <p15:guide id="1" orient="horz" pos="2137" userDrawn="1">
          <p15:clr>
            <a:srgbClr val="A4A3A4"/>
          </p15:clr>
        </p15:guide>
        <p15:guide id="2" pos="295" userDrawn="1">
          <p15:clr>
            <a:srgbClr val="A4A3A4"/>
          </p15:clr>
        </p15:guide>
        <p15:guide id="3" orient="horz" pos="6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9D0665-5C28-4B79-C5DA-7DFB5F9EF5A4}" name="稗田 有紗 博報堂 テーマ局 テーマ一" initials="有稗" userId="S::arisa.hieda@hakuhodo.co.jp::d2f66ba0-e0cd-453e-9bc0-a9b5d03b070a" providerId="AD"/>
  <p188:author id="{B8391B82-46B0-485F-CDDC-E8CC6F0EE06C}" name="齋藤 真由 博報堂 ＳＴＰ局 ＳＴ齋藤" initials="齋藤" userId="S::mayu.saito@hakuhodo.co.jp::804d66ed-1be8-4936-bc92-13d1138e68b3" providerId="AD"/>
  <p188:author id="{C556C6B8-CE9B-3CB8-416C-9E231AFC3F31}" name="社会室" initials="社会室" userId="社会室"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FF99"/>
    <a:srgbClr val="FFFFCC"/>
    <a:srgbClr val="FFCC66"/>
    <a:srgbClr val="FF0066"/>
    <a:srgbClr val="FF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843E8-4D5D-45B3-A85C-C2E963B878F8}" v="4" dt="2025-03-24T15:05:07.70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41" autoAdjust="0"/>
  </p:normalViewPr>
  <p:slideViewPr>
    <p:cSldViewPr snapToGrid="0">
      <p:cViewPr varScale="1">
        <p:scale>
          <a:sx n="55" d="100"/>
          <a:sy n="55" d="100"/>
        </p:scale>
        <p:origin x="732" y="30"/>
      </p:cViewPr>
      <p:guideLst>
        <p:guide orient="horz" pos="2137"/>
        <p:guide pos="295"/>
        <p:guide orient="horz" pos="64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4641226-CFB6-B71B-504E-75DD383A7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75F0333-C492-6989-6563-8B6B6D6D88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FFB2E-22D2-4BFB-96B5-DE29CE4FCD26}" type="datetimeFigureOut">
              <a:rPr kumimoji="1" lang="ja-JP" altLang="en-US" smtClean="0"/>
              <a:t>2025/3/29</a:t>
            </a:fld>
            <a:endParaRPr kumimoji="1" lang="ja-JP" altLang="en-US"/>
          </a:p>
        </p:txBody>
      </p:sp>
      <p:sp>
        <p:nvSpPr>
          <p:cNvPr id="4" name="フッター プレースホルダー 3">
            <a:extLst>
              <a:ext uri="{FF2B5EF4-FFF2-40B4-BE49-F238E27FC236}">
                <a16:creationId xmlns:a16="http://schemas.microsoft.com/office/drawing/2014/main" id="{82514338-3A52-746C-03C1-C393D7B2D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559DD03-593B-095E-82A8-7265A9F12E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8E0AC8-FD38-4F2A-AA87-F39C2DE35A22}" type="slidenum">
              <a:rPr kumimoji="1" lang="ja-JP" altLang="en-US" smtClean="0"/>
              <a:t>‹#›</a:t>
            </a:fld>
            <a:endParaRPr kumimoji="1" lang="ja-JP" altLang="en-US"/>
          </a:p>
        </p:txBody>
      </p:sp>
    </p:spTree>
    <p:extLst>
      <p:ext uri="{BB962C8B-B14F-4D97-AF65-F5344CB8AC3E}">
        <p14:creationId xmlns:p14="http://schemas.microsoft.com/office/powerpoint/2010/main" val="10911520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07:56:13.116"/>
    </inkml:context>
    <inkml:brush xml:id="br0">
      <inkml:brushProperty name="width" value="0.035" units="cm"/>
      <inkml:brushProperty name="height" value="0.035" units="cm"/>
    </inkml:brush>
  </inkml:definitions>
  <inkml:trace contextRef="#ctx0" brushRef="#br0">0 0 32,'0'11'0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F4718-2640-4FF8-A07D-845A96CD55E0}" type="datetimeFigureOut">
              <a:rPr kumimoji="1" lang="ja-JP" altLang="en-US" smtClean="0"/>
              <a:t>2025/3/29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ABDA8-AB05-404B-A157-1D901CC523D8}" type="slidenum">
              <a:rPr kumimoji="1" lang="ja-JP" altLang="en-US" smtClean="0"/>
              <a:t>‹#›</a:t>
            </a:fld>
            <a:endParaRPr kumimoji="1" lang="ja-JP" altLang="en-US"/>
          </a:p>
        </p:txBody>
      </p:sp>
    </p:spTree>
    <p:extLst>
      <p:ext uri="{BB962C8B-B14F-4D97-AF65-F5344CB8AC3E}">
        <p14:creationId xmlns:p14="http://schemas.microsoft.com/office/powerpoint/2010/main" val="4404180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みなさん、おはようございます。（こんにちは）</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本日、このワークショップのファシリテーターを務めさせていただく、</a:t>
            </a:r>
            <a:r>
              <a:rPr kumimoji="1" lang="ja-JP" altLang="en-US" sz="1200" strike="noStrike" dirty="0">
                <a:latin typeface="+mn-ea"/>
              </a:rPr>
              <a:t>□□□部の</a:t>
            </a:r>
            <a:r>
              <a:rPr kumimoji="1" lang="ja-JP" altLang="en-US" sz="1200" dirty="0">
                <a:latin typeface="+mn-ea"/>
              </a:rPr>
              <a:t>〇〇〇〇です。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strike="noStrike" dirty="0">
                <a:latin typeface="+mn-ea"/>
              </a:rPr>
              <a:t>今日は、●●●社のダイバーシティ経営推進のためにこの場のファシリテートを務めさせていただきます。</a:t>
            </a:r>
            <a:endParaRPr kumimoji="1" lang="en-US" altLang="ja-JP" sz="1200" strike="noStrike" dirty="0">
              <a:latin typeface="+mn-ea"/>
            </a:endParaRPr>
          </a:p>
          <a:p>
            <a:pPr marL="171450" indent="-171450">
              <a:buFont typeface="Arial" panose="020B0604020202020204" pitchFamily="34" charset="0"/>
              <a:buChar char="•"/>
            </a:pPr>
            <a:endParaRPr kumimoji="1" lang="en-US" altLang="ja-JP" sz="1200" strike="noStrike" dirty="0">
              <a:latin typeface="+mn-ea"/>
            </a:endParaRPr>
          </a:p>
          <a:p>
            <a:pPr marL="171450" indent="-171450">
              <a:buFont typeface="Arial" panose="020B0604020202020204" pitchFamily="34" charset="0"/>
              <a:buChar char="•"/>
            </a:pPr>
            <a:r>
              <a:rPr kumimoji="1" lang="ja-JP" altLang="en-US" sz="1200" strike="noStrike" dirty="0">
                <a:latin typeface="+mn-ea"/>
              </a:rPr>
              <a:t>今日、この場には●●●社のダイバーシティ経営推進に関わる方々、もしくは興味のある方にお越しいただいています。</a:t>
            </a:r>
            <a:br>
              <a:rPr kumimoji="1" lang="en-US" altLang="ja-JP" sz="1200" strike="noStrike" dirty="0">
                <a:latin typeface="+mn-ea"/>
              </a:rPr>
            </a:br>
            <a:r>
              <a:rPr kumimoji="1" lang="ja-JP" altLang="en-US" sz="1200" strike="noStrike" dirty="0">
                <a:latin typeface="+mn-ea"/>
              </a:rPr>
              <a:t>私自身も、＊＊＊＊＊＊といった観点から、是非（自社名）社のダイバーシティ経営推進のために、みなさんとポジティブに議論を進めていければと思っています。</a:t>
            </a:r>
            <a:endParaRPr kumimoji="1" lang="en-US" altLang="ja-JP" sz="1200" strike="noStrike" dirty="0">
              <a:latin typeface="+mn-ea"/>
            </a:endParaRPr>
          </a:p>
          <a:p>
            <a:pPr marL="171450" indent="-171450">
              <a:buFont typeface="Arial" panose="020B0604020202020204" pitchFamily="34" charset="0"/>
              <a:buChar char="•"/>
            </a:pPr>
            <a:endParaRPr kumimoji="1" lang="en-US" altLang="ja-JP" sz="1200" strike="noStrike" dirty="0">
              <a:latin typeface="+mn-ea"/>
            </a:endParaRPr>
          </a:p>
          <a:p>
            <a:pPr marL="0" indent="0">
              <a:buFont typeface="Arial" panose="020B0604020202020204" pitchFamily="34" charset="0"/>
              <a:buNone/>
            </a:pPr>
            <a:r>
              <a:rPr kumimoji="1" lang="en-US" altLang="ja-JP" sz="1200" strike="noStrike" dirty="0">
                <a:latin typeface="+mn-ea"/>
              </a:rPr>
              <a:t>【</a:t>
            </a:r>
            <a:r>
              <a:rPr kumimoji="1" lang="ja-JP" altLang="en-US" sz="1200" strike="noStrike" dirty="0">
                <a:latin typeface="+mn-ea"/>
              </a:rPr>
              <a:t>備考</a:t>
            </a:r>
            <a:r>
              <a:rPr kumimoji="1" lang="en-US" altLang="ja-JP" sz="1200" strike="noStrike" dirty="0">
                <a:latin typeface="+mn-ea"/>
              </a:rPr>
              <a:t>】</a:t>
            </a:r>
          </a:p>
          <a:p>
            <a:pPr marL="0" indent="0">
              <a:buFont typeface="Arial" panose="020B0604020202020204" pitchFamily="34" charset="0"/>
              <a:buNone/>
            </a:pPr>
            <a:r>
              <a:rPr kumimoji="1" lang="en-US" altLang="ja-JP" sz="1200" strike="noStrike" dirty="0">
                <a:latin typeface="+mn-ea"/>
              </a:rPr>
              <a:t>※</a:t>
            </a:r>
            <a:r>
              <a:rPr kumimoji="1" lang="ja-JP" altLang="en-US" sz="1200" strike="noStrike" dirty="0">
                <a:latin typeface="+mn-ea"/>
              </a:rPr>
              <a:t>可能な範囲で、ファシリテーターご自身がダイバーシティ経営に関わっている経緯や理由を明るくお話いただけると幸いです</a:t>
            </a:r>
            <a:endParaRPr kumimoji="1" lang="en-US" altLang="ja-JP" sz="1200" strike="noStrike" dirty="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a:t>
            </a:fld>
            <a:endParaRPr kumimoji="1" lang="ja-JP" altLang="en-US"/>
          </a:p>
        </p:txBody>
      </p:sp>
    </p:spTree>
    <p:extLst>
      <p:ext uri="{BB962C8B-B14F-4D97-AF65-F5344CB8AC3E}">
        <p14:creationId xmlns:p14="http://schemas.microsoft.com/office/powerpoint/2010/main" val="211203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具体的に、●●●社では、このビジョンの実現に向けてこれまでも様々な</a:t>
            </a:r>
            <a:r>
              <a:rPr kumimoji="1" lang="en-US" altLang="ja-JP" sz="1200" dirty="0">
                <a:latin typeface="+mn-ea"/>
              </a:rPr>
              <a:t>DEI</a:t>
            </a:r>
            <a:r>
              <a:rPr kumimoji="1" lang="ja-JP" altLang="en-US" sz="1200" dirty="0">
                <a:latin typeface="+mn-ea"/>
              </a:rPr>
              <a:t>に関する取組を行っています。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（ご説明を簡単に）</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br>
              <a:rPr kumimoji="1" lang="en-US" altLang="ja-JP" sz="1200" dirty="0">
                <a:latin typeface="+mn-ea"/>
              </a:rPr>
            </a:br>
            <a:r>
              <a:rPr kumimoji="1" lang="en-US" altLang="ja-JP" sz="1200" dirty="0">
                <a:latin typeface="+mn-ea"/>
              </a:rPr>
              <a:t>※</a:t>
            </a:r>
            <a:r>
              <a:rPr kumimoji="1" lang="ja-JP" altLang="en-US" sz="1200" dirty="0">
                <a:latin typeface="+mn-ea"/>
              </a:rPr>
              <a:t>自社の</a:t>
            </a:r>
            <a:r>
              <a:rPr kumimoji="1" lang="en-US" altLang="ja-JP" sz="1200" dirty="0">
                <a:latin typeface="+mn-ea"/>
              </a:rPr>
              <a:t>DEI</a:t>
            </a:r>
            <a:r>
              <a:rPr kumimoji="1" lang="ja-JP" altLang="en-US" sz="1200" dirty="0">
                <a:latin typeface="+mn-ea"/>
              </a:rPr>
              <a:t>に関する取組の振り返りについては、各社様の状況に応じて不要であれば、スキップしていただいて大丈夫です。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10</a:t>
            </a:fld>
            <a:endParaRPr kumimoji="1" lang="ja-JP" altLang="en-US"/>
          </a:p>
        </p:txBody>
      </p:sp>
    </p:spTree>
    <p:extLst>
      <p:ext uri="{BB962C8B-B14F-4D97-AF65-F5344CB8AC3E}">
        <p14:creationId xmlns:p14="http://schemas.microsoft.com/office/powerpoint/2010/main" val="117666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既に、●●●社でも色々な取組を行っていますが、先ほどご説明しましたとおり、ダイバーシティ経営の推進にあたっては、</a:t>
            </a:r>
            <a:br>
              <a:rPr kumimoji="1" lang="en-US" altLang="ja-JP" sz="1200" dirty="0">
                <a:latin typeface="+mn-ea"/>
              </a:rPr>
            </a:br>
            <a:r>
              <a:rPr kumimoji="1" lang="ja-JP" altLang="en-US" sz="1200" dirty="0">
                <a:latin typeface="+mn-ea"/>
              </a:rPr>
              <a:t>「経営者の取組」「人事管理制度の整備」「現場管理職の取組」という３点をセットで互いに連携しながら行っていくことが必要です。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b="0" dirty="0">
                <a:latin typeface="+mn-ea"/>
              </a:rPr>
              <a:t>そのため、部署を超えた対話を行い、現在の自社の</a:t>
            </a:r>
            <a:r>
              <a:rPr kumimoji="1" lang="en-US" altLang="ja-JP" sz="1200" b="0" dirty="0">
                <a:latin typeface="+mn-ea"/>
              </a:rPr>
              <a:t>DEI</a:t>
            </a:r>
            <a:r>
              <a:rPr kumimoji="1" lang="ja-JP" altLang="en-US" sz="1200" b="0" dirty="0">
                <a:latin typeface="+mn-ea"/>
              </a:rPr>
              <a:t>の状況や取組みを振り返ることで、多様な人材が受け入れられ活躍できる環境になっているか、考えてみたいと思っています。</a:t>
            </a:r>
            <a:br>
              <a:rPr kumimoji="1" lang="en-US" altLang="ja-JP" sz="1200" b="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本日は、皆様の対話を活性化するため、経済産業省が作成した「ダイバーシティ・コンパス」というツールを使用していきます。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●●●社におけるダイバーシティ経営に関する取組や課題を自分ごととして捉え、参加者の皆様それぞれが具体的なアクションにつなげるきっかけにしていただければ幸いです。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11</a:t>
            </a:fld>
            <a:endParaRPr kumimoji="1" lang="ja-JP" altLang="en-US"/>
          </a:p>
        </p:txBody>
      </p:sp>
    </p:spTree>
    <p:extLst>
      <p:ext uri="{BB962C8B-B14F-4D97-AF65-F5344CB8AC3E}">
        <p14:creationId xmlns:p14="http://schemas.microsoft.com/office/powerpoint/2010/main" val="190971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今回のワークショップで使用する、「ダイバーシティ・コンパス」について説明させていただきます。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「ダイバーシティ・コンパス」は、</a:t>
            </a:r>
            <a:r>
              <a:rPr lang="ja-JP" altLang="en-US" sz="1200" b="0" i="0" dirty="0">
                <a:solidFill>
                  <a:srgbClr val="1A1A1A"/>
                </a:solidFill>
                <a:effectLst/>
                <a:latin typeface="+mn-ea"/>
              </a:rPr>
              <a:t>企業が</a:t>
            </a:r>
            <a:r>
              <a:rPr kumimoji="1" lang="ja-JP" altLang="en-US" sz="1200" b="0" i="0" u="none" strike="noStrike" kern="1200" cap="none" spc="0" normalizeH="0" baseline="0" noProof="0" dirty="0">
                <a:ln>
                  <a:noFill/>
                </a:ln>
                <a:solidFill>
                  <a:srgbClr val="000000"/>
                </a:solidFill>
                <a:effectLst/>
                <a:uLnTx/>
                <a:uFillTx/>
                <a:latin typeface="+mn-ea"/>
                <a:cs typeface="+mn-cs"/>
              </a:rPr>
              <a:t>ダイバーシティ経営を進める先に実現したい未来を再定義し、それまでの道のりを企業自身の課題や状況に応じて、確認するためのツールとして経済産業省が作成・公表しています。</a:t>
            </a:r>
            <a:endParaRPr kumimoji="1" lang="en-US" altLang="ja-JP" sz="1200" b="0" i="0" u="none" strike="noStrike" kern="1200" cap="none" spc="0" normalizeH="0" baseline="0" noProof="0" dirty="0">
              <a:ln>
                <a:noFill/>
              </a:ln>
              <a:solidFill>
                <a:srgbClr val="000000"/>
              </a:solidFill>
              <a:effectLst/>
              <a:uLnTx/>
              <a:uFillTx/>
              <a:latin typeface="+mn-ea"/>
              <a:cs typeface="+mn-cs"/>
            </a:endParaRPr>
          </a:p>
          <a:p>
            <a:pPr marL="171450" indent="-171450">
              <a:buFont typeface="Arial" panose="020B0604020202020204" pitchFamily="34" charset="0"/>
              <a:buChar char="•"/>
            </a:pPr>
            <a:endParaRPr lang="en-US" altLang="ja-JP" sz="1200" b="0" i="0" dirty="0">
              <a:solidFill>
                <a:srgbClr val="1A1A1A"/>
              </a:solidFill>
              <a:effectLst/>
              <a:latin typeface="+mn-ea"/>
            </a:endParaRPr>
          </a:p>
          <a:p>
            <a:pPr marL="171450" indent="-171450">
              <a:buFont typeface="Arial" panose="020B0604020202020204" pitchFamily="34" charset="0"/>
              <a:buChar char="•"/>
            </a:pPr>
            <a:r>
              <a:rPr lang="ja-JP" altLang="en-US" sz="1200" b="0" dirty="0"/>
              <a:t>本日は、このコンパスを活用して、異なる部署の皆様で対話を行い、自社のダイバーシティ経営の取組を振り返っていきます。</a:t>
            </a:r>
            <a:endParaRPr lang="en-US" altLang="ja-JP" sz="1200" b="0" dirty="0"/>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それでは、ダイバーシティ・コンパスの中身について詳しくご紹介できればと思います。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詳しくは、お手元の資料をご覧いただきたいのですが、「ダイバーシティ・コンパス」は、４つの層から構成されています。（次ページへ）</a:t>
            </a:r>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12</a:t>
            </a:fld>
            <a:endParaRPr kumimoji="1" lang="ja-JP" altLang="en-US"/>
          </a:p>
        </p:txBody>
      </p:sp>
    </p:spTree>
    <p:extLst>
      <p:ext uri="{BB962C8B-B14F-4D97-AF65-F5344CB8AC3E}">
        <p14:creationId xmlns:p14="http://schemas.microsoft.com/office/powerpoint/2010/main" val="31505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b="0" i="0" dirty="0">
                <a:solidFill>
                  <a:srgbClr val="1A1A1A"/>
                </a:solidFill>
                <a:effectLst/>
                <a:latin typeface="+mn-ea"/>
              </a:rPr>
              <a:t>真ん中のビジョンは、「各社がダイバーシティ推進を進める先に実現したい</a:t>
            </a:r>
            <a:r>
              <a:rPr kumimoji="1" lang="en-US" altLang="ja-JP" sz="1200" b="0" i="0" dirty="0">
                <a:solidFill>
                  <a:srgbClr val="1A1A1A"/>
                </a:solidFill>
                <a:effectLst/>
                <a:latin typeface="+mn-ea"/>
              </a:rPr>
              <a:t>VISION</a:t>
            </a:r>
            <a:r>
              <a:rPr kumimoji="1" lang="ja-JP" altLang="en-US" sz="1200" b="0" i="0" dirty="0">
                <a:solidFill>
                  <a:srgbClr val="1A1A1A"/>
                </a:solidFill>
                <a:effectLst/>
                <a:latin typeface="+mn-ea"/>
              </a:rPr>
              <a:t>」がおかれています。我が社の場合は、●●●●●ということになっています。</a:t>
            </a:r>
            <a:r>
              <a:rPr kumimoji="1" lang="en-US" altLang="ja-JP" sz="1200" b="0" i="0" dirty="0">
                <a:solidFill>
                  <a:srgbClr val="1A1A1A"/>
                </a:solidFill>
                <a:effectLst/>
                <a:latin typeface="+mn-ea"/>
              </a:rPr>
              <a:t>※</a:t>
            </a:r>
            <a:r>
              <a:rPr kumimoji="1" lang="ja-JP" altLang="en-US" sz="1200" b="0" i="0" dirty="0">
                <a:solidFill>
                  <a:srgbClr val="1A1A1A"/>
                </a:solidFill>
                <a:effectLst/>
                <a:latin typeface="+mn-ea"/>
              </a:rPr>
              <a:t>こちらは各社で記載いただくことを想定しております。</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kumimoji="1" lang="en-US" altLang="ja-JP" sz="1200" b="0" i="0" dirty="0">
                <a:solidFill>
                  <a:srgbClr val="1A1A1A"/>
                </a:solidFill>
                <a:effectLst/>
                <a:latin typeface="+mn-ea"/>
              </a:rPr>
              <a:t>2</a:t>
            </a:r>
            <a:r>
              <a:rPr kumimoji="1" lang="ja-JP" altLang="en-US" sz="1200" b="0" i="0" dirty="0">
                <a:solidFill>
                  <a:srgbClr val="1A1A1A"/>
                </a:solidFill>
                <a:effectLst/>
                <a:latin typeface="+mn-ea"/>
              </a:rPr>
              <a:t>層目は、</a:t>
            </a:r>
            <a:r>
              <a:rPr kumimoji="1" lang="ja-JP" altLang="en-US" sz="1200" i="0" u="none" strike="noStrike" kern="1200" cap="none" spc="0" normalizeH="0" baseline="0" noProof="0" dirty="0">
                <a:ln>
                  <a:noFill/>
                </a:ln>
                <a:solidFill>
                  <a:srgbClr val="000000"/>
                </a:solidFill>
                <a:effectLst/>
                <a:uLnTx/>
                <a:uFillTx/>
                <a:latin typeface="+mn-ea"/>
                <a:cs typeface="Meiryo UI" panose="020B0604030504040204" pitchFamily="50" charset="-128"/>
              </a:rPr>
              <a:t>ビジョンを実現するためのミッションです。</a:t>
            </a:r>
            <a:r>
              <a:rPr kumimoji="1" lang="ja-JP" altLang="en-US" sz="1200" b="0" i="0" dirty="0">
                <a:solidFill>
                  <a:srgbClr val="1A1A1A"/>
                </a:solidFill>
                <a:effectLst/>
                <a:latin typeface="+mn-ea"/>
              </a:rPr>
              <a:t>緑色部分の「組織」とオレンジ色部分の「個人」、それぞれのミッションに分かれています。</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kumimoji="1" lang="en-US" altLang="ja-JP" sz="1200" b="0" i="0" dirty="0">
                <a:solidFill>
                  <a:srgbClr val="1A1A1A"/>
                </a:solidFill>
                <a:effectLst/>
                <a:latin typeface="+mn-ea"/>
              </a:rPr>
              <a:t>3</a:t>
            </a:r>
            <a:r>
              <a:rPr kumimoji="1" lang="ja-JP" altLang="en-US" sz="1200" b="0" i="0" dirty="0">
                <a:solidFill>
                  <a:srgbClr val="1A1A1A"/>
                </a:solidFill>
                <a:effectLst/>
                <a:latin typeface="+mn-ea"/>
              </a:rPr>
              <a:t>層目はそのミッションを実現するための「行動指針」、</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lang="en-US" altLang="ja-JP" dirty="0">
                <a:solidFill>
                  <a:srgbClr val="1A1A1A"/>
                </a:solidFill>
                <a:latin typeface="+mn-ea"/>
              </a:rPr>
              <a:t>4</a:t>
            </a:r>
            <a:r>
              <a:rPr kumimoji="1" lang="ja-JP" altLang="en-US" sz="1200" b="0" i="0" dirty="0">
                <a:solidFill>
                  <a:srgbClr val="1A1A1A"/>
                </a:solidFill>
                <a:effectLst/>
                <a:latin typeface="+mn-ea"/>
              </a:rPr>
              <a:t>層目は</a:t>
            </a:r>
            <a:r>
              <a:rPr kumimoji="1" lang="ja-JP" altLang="en-US" sz="1200" i="0" u="none" strike="noStrike" kern="1200" cap="none" spc="0" normalizeH="0" baseline="0" noProof="0" dirty="0">
                <a:ln>
                  <a:noFill/>
                </a:ln>
                <a:solidFill>
                  <a:srgbClr val="000000"/>
                </a:solidFill>
                <a:effectLst/>
                <a:uLnTx/>
                <a:uFillTx/>
                <a:latin typeface="+mn-ea"/>
                <a:cs typeface="Meiryo UI" panose="020B0604030504040204" pitchFamily="50" charset="-128"/>
              </a:rPr>
              <a:t>行動指針に関する現状の取組を確認するための問いかけ</a:t>
            </a:r>
            <a:r>
              <a:rPr kumimoji="1" lang="ja-JP" altLang="en-US" sz="1200" b="0" i="0" dirty="0">
                <a:solidFill>
                  <a:srgbClr val="1A1A1A"/>
                </a:solidFill>
                <a:effectLst/>
                <a:latin typeface="+mn-ea"/>
              </a:rPr>
              <a:t>で構成されています。</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kumimoji="1" lang="ja-JP" altLang="en-US" sz="1200" b="0" i="0" dirty="0">
                <a:solidFill>
                  <a:srgbClr val="1A1A1A"/>
                </a:solidFill>
                <a:effectLst/>
                <a:latin typeface="+mn-ea"/>
              </a:rPr>
              <a:t>このツールをベースにしながら、●●●社での課題やそれを解決するためのアクションについて、議論していきたいと思います。</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13</a:t>
            </a:fld>
            <a:endParaRPr kumimoji="1" lang="ja-JP" altLang="en-US"/>
          </a:p>
        </p:txBody>
      </p:sp>
    </p:spTree>
    <p:extLst>
      <p:ext uri="{BB962C8B-B14F-4D97-AF65-F5344CB8AC3E}">
        <p14:creationId xmlns:p14="http://schemas.microsoft.com/office/powerpoint/2010/main" val="347591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本日は、この「ダイバーシティ・コンパス」という対話ツールを使って、</a:t>
            </a:r>
            <a:br>
              <a:rPr kumimoji="1" lang="en-US" altLang="ja-JP" sz="1200">
                <a:latin typeface="+mn-ea"/>
              </a:rPr>
            </a:br>
            <a:r>
              <a:rPr kumimoji="1" lang="ja-JP" altLang="en-US" sz="1200">
                <a:latin typeface="+mn-ea"/>
              </a:rPr>
              <a:t>私たちの</a:t>
            </a:r>
            <a:r>
              <a:rPr kumimoji="1" lang="en-US" altLang="ja-JP" sz="1200">
                <a:latin typeface="+mn-ea"/>
              </a:rPr>
              <a:t>DEI</a:t>
            </a:r>
            <a:r>
              <a:rPr kumimoji="1" lang="ja-JP" altLang="en-US" sz="1200">
                <a:latin typeface="+mn-ea"/>
              </a:rPr>
              <a:t>推進の課題を見つめなおし、その結果を踏まえて、ポジティブに、かつ主体的に取り組めるアクションを生み出すワークショップにしていきたいと思っています！</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長丁場になりますが、よろしくお願いいたします。</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14</a:t>
            </a:fld>
            <a:endParaRPr kumimoji="1" lang="ja-JP" altLang="en-US"/>
          </a:p>
        </p:txBody>
      </p:sp>
    </p:spTree>
    <p:extLst>
      <p:ext uri="{BB962C8B-B14F-4D97-AF65-F5344CB8AC3E}">
        <p14:creationId xmlns:p14="http://schemas.microsoft.com/office/powerpoint/2010/main" val="141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ワークの進め方を説明します。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ここまでで、「ダイバーシティ経営とは？」という概要の説明を</a:t>
            </a:r>
            <a:r>
              <a:rPr kumimoji="1" lang="en-US" altLang="ja-JP" sz="1200" dirty="0">
                <a:latin typeface="+mn-ea"/>
              </a:rPr>
              <a:t>20</a:t>
            </a:r>
            <a:r>
              <a:rPr kumimoji="1" lang="ja-JP" altLang="en-US" sz="1200" dirty="0">
                <a:latin typeface="+mn-ea"/>
              </a:rPr>
              <a:t>分ほど行いました。この後、ワークショップの目的やワークショップのルール説明、</a:t>
            </a:r>
            <a:br>
              <a:rPr kumimoji="1" lang="en-US" altLang="ja-JP" sz="1200" dirty="0">
                <a:latin typeface="+mn-ea"/>
              </a:rPr>
            </a:br>
            <a:r>
              <a:rPr kumimoji="1" lang="ja-JP" altLang="en-US" sz="1200" dirty="0">
                <a:latin typeface="+mn-ea"/>
              </a:rPr>
              <a:t>そしてグループワークが多いので、まずメンバーの人となりを知るアイスブレイク型自己紹介を行います。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続いて、</a:t>
            </a:r>
            <a:r>
              <a:rPr kumimoji="1" lang="en-US" altLang="ja-JP" sz="1200" dirty="0">
                <a:latin typeface="+mn-ea"/>
              </a:rPr>
              <a:t>Work</a:t>
            </a:r>
            <a:r>
              <a:rPr kumimoji="1" lang="ja-JP" altLang="en-US" sz="1200" dirty="0">
                <a:latin typeface="+mn-ea"/>
              </a:rPr>
              <a:t>１では、皆様に「事前課題」として棚卸していただいた、自社について「</a:t>
            </a:r>
            <a:r>
              <a:rPr kumimoji="1" lang="en-US" altLang="ja-JP" sz="1200" b="0" i="0" u="none" strike="noStrike" kern="0" cap="none" spc="0" normalizeH="0" baseline="0" noProof="0" dirty="0">
                <a:ln>
                  <a:noFill/>
                </a:ln>
                <a:solidFill>
                  <a:srgbClr val="000000"/>
                </a:solidFill>
                <a:effectLst/>
                <a:uLnTx/>
                <a:uFillTx/>
              </a:rPr>
              <a:t>DEI</a:t>
            </a:r>
            <a:r>
              <a:rPr kumimoji="1" lang="ja-JP" altLang="en-US" sz="1200" b="0" i="0" u="none" strike="noStrike" kern="0" cap="none" spc="0" normalizeH="0" baseline="0" noProof="0" dirty="0">
                <a:ln>
                  <a:noFill/>
                </a:ln>
                <a:solidFill>
                  <a:srgbClr val="000000"/>
                </a:solidFill>
                <a:effectLst/>
                <a:uLnTx/>
                <a:uFillTx/>
              </a:rPr>
              <a:t>があると感じる点（強み）</a:t>
            </a:r>
            <a:r>
              <a:rPr kumimoji="1" lang="ja-JP" altLang="en-US" sz="1200" dirty="0">
                <a:latin typeface="+mn-ea"/>
              </a:rPr>
              <a:t>」</a:t>
            </a:r>
            <a:br>
              <a:rPr kumimoji="1" lang="en-US" altLang="ja-JP" sz="1200" dirty="0">
                <a:latin typeface="+mn-ea"/>
              </a:rPr>
            </a:br>
            <a:r>
              <a:rPr kumimoji="1" lang="ja-JP" altLang="en-US" sz="1200" dirty="0">
                <a:latin typeface="+mn-ea"/>
              </a:rPr>
              <a:t>「</a:t>
            </a:r>
            <a:r>
              <a:rPr kumimoji="1" lang="ja-JP" altLang="en-US" sz="1200" b="0" i="0" u="none" strike="noStrike" kern="0" cap="none" spc="0" normalizeH="0" baseline="0" noProof="0" dirty="0">
                <a:ln>
                  <a:noFill/>
                </a:ln>
                <a:solidFill>
                  <a:srgbClr val="000000"/>
                </a:solidFill>
                <a:effectLst/>
                <a:uLnTx/>
                <a:uFillTx/>
              </a:rPr>
              <a:t>ないと感じる点（弱み≒課題）</a:t>
            </a:r>
            <a:r>
              <a:rPr kumimoji="1" lang="ja-JP" altLang="en-US" sz="1200" dirty="0">
                <a:latin typeface="+mn-ea"/>
              </a:rPr>
              <a:t>」をグループで共有いただきます。そして、出てきた意見がコンパスのどの項目に当てはまるか、整理していきます。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続いて、２つ目のワークは、出てきた課題の裏返しとなる自社の理想像を想像し、</a:t>
            </a:r>
            <a:br>
              <a:rPr kumimoji="1" lang="en-US" altLang="ja-JP" sz="1200" dirty="0">
                <a:latin typeface="+mn-ea"/>
              </a:rPr>
            </a:br>
            <a:r>
              <a:rPr kumimoji="1" lang="ja-JP" altLang="en-US" sz="1200" dirty="0">
                <a:latin typeface="+mn-ea"/>
              </a:rPr>
              <a:t>その実現に向けたアクションアイデアをグループ内でブレストしながら生み出すセッションです。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そして、最後のワークは、このワークショップを終えて、</a:t>
            </a:r>
            <a:r>
              <a:rPr kumimoji="1" lang="en-US" altLang="ja-JP" sz="1200" dirty="0">
                <a:latin typeface="+mn-ea"/>
              </a:rPr>
              <a:t>DEI</a:t>
            </a:r>
            <a:r>
              <a:rPr kumimoji="1" lang="ja-JP" altLang="en-US" sz="1200" dirty="0">
                <a:latin typeface="+mn-ea"/>
              </a:rPr>
              <a:t>を意識して日頃の業務を進めることができるように、</a:t>
            </a:r>
            <a:br>
              <a:rPr kumimoji="1" lang="en-US" altLang="ja-JP" sz="1200" dirty="0">
                <a:latin typeface="+mn-ea"/>
              </a:rPr>
            </a:br>
            <a:r>
              <a:rPr kumimoji="1" lang="ja-JP" altLang="en-US" sz="1200" dirty="0">
                <a:latin typeface="+mn-ea"/>
              </a:rPr>
              <a:t>自分ごと化したアクションの形に落とすセッションとなります。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15</a:t>
            </a:fld>
            <a:endParaRPr kumimoji="1" lang="ja-JP" altLang="en-US"/>
          </a:p>
        </p:txBody>
      </p:sp>
    </p:spTree>
    <p:extLst>
      <p:ext uri="{BB962C8B-B14F-4D97-AF65-F5344CB8AC3E}">
        <p14:creationId xmlns:p14="http://schemas.microsoft.com/office/powerpoint/2010/main" val="349355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a:latin typeface="+mn-ea"/>
              </a:rPr>
              <a:t>【</a:t>
            </a:r>
            <a:r>
              <a:rPr kumimoji="1" lang="ja-JP" altLang="en-US">
                <a:latin typeface="+mn-ea"/>
              </a:rPr>
              <a:t>ファシリテーターコメント</a:t>
            </a:r>
            <a:r>
              <a:rPr kumimoji="1" lang="en-US" altLang="ja-JP">
                <a:latin typeface="+mn-ea"/>
              </a:rPr>
              <a:t>】</a:t>
            </a:r>
          </a:p>
          <a:p>
            <a:pPr marL="0" indent="0">
              <a:buFont typeface="Arial" panose="020B0604020202020204" pitchFamily="34" charset="0"/>
              <a:buNone/>
            </a:pPr>
            <a:endParaRPr kumimoji="1" lang="en-US" altLang="ja-JP">
              <a:latin typeface="+mn-ea"/>
            </a:endParaRPr>
          </a:p>
          <a:p>
            <a:pPr marL="171450" indent="-171450">
              <a:buFont typeface="Arial" panose="020B0604020202020204" pitchFamily="34" charset="0"/>
              <a:buChar char="•"/>
            </a:pPr>
            <a:r>
              <a:rPr kumimoji="1" lang="ja-JP" altLang="en-US">
                <a:latin typeface="+mn-ea"/>
              </a:rPr>
              <a:t>では、早速始めていきましょう。</a:t>
            </a:r>
            <a:br>
              <a:rPr kumimoji="1" lang="en-US" altLang="ja-JP">
                <a:latin typeface="+mn-ea"/>
              </a:rPr>
            </a:br>
            <a:endParaRPr kumimoji="1" lang="en-US" altLang="ja-JP">
              <a:latin typeface="+mn-ea"/>
            </a:endParaRPr>
          </a:p>
          <a:p>
            <a:pPr marL="171450" indent="-171450">
              <a:buFont typeface="Arial" panose="020B0604020202020204" pitchFamily="34" charset="0"/>
              <a:buChar char="•"/>
            </a:pPr>
            <a:r>
              <a:rPr kumimoji="1" lang="ja-JP" altLang="en-US">
                <a:latin typeface="+mn-ea"/>
              </a:rPr>
              <a:t>「ワークショップ」は、通常の会議とは違います。</a:t>
            </a:r>
            <a:br>
              <a:rPr kumimoji="1" lang="en-US" altLang="ja-JP">
                <a:latin typeface="+mn-ea"/>
              </a:rPr>
            </a:br>
            <a:endParaRPr kumimoji="1" lang="en-US" altLang="ja-JP">
              <a:latin typeface="+mn-ea"/>
            </a:endParaRPr>
          </a:p>
          <a:p>
            <a:pPr marL="171450" indent="-171450">
              <a:buFont typeface="Arial" panose="020B0604020202020204" pitchFamily="34" charset="0"/>
              <a:buChar char="•"/>
            </a:pPr>
            <a:r>
              <a:rPr kumimoji="1" lang="ja-JP" altLang="en-US">
                <a:latin typeface="+mn-ea"/>
              </a:rPr>
              <a:t>今から説明するルールを意識して、対話に取り組んでいきましょう。</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16</a:t>
            </a:fld>
            <a:endParaRPr kumimoji="1" lang="ja-JP" altLang="en-US"/>
          </a:p>
        </p:txBody>
      </p:sp>
    </p:spTree>
    <p:extLst>
      <p:ext uri="{BB962C8B-B14F-4D97-AF65-F5344CB8AC3E}">
        <p14:creationId xmlns:p14="http://schemas.microsoft.com/office/powerpoint/2010/main" val="190280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ファシリテーターコメント</a:t>
            </a:r>
            <a:r>
              <a:rPr kumimoji="1" lang="en-US" altLang="ja-JP" dirty="0"/>
              <a:t>】</a:t>
            </a:r>
          </a:p>
          <a:p>
            <a:endParaRPr kumimoji="1" lang="en-US" altLang="ja-JP" dirty="0"/>
          </a:p>
          <a:p>
            <a:pPr marL="171450" indent="-171450">
              <a:buFont typeface="Arial" panose="020B0604020202020204" pitchFamily="34" charset="0"/>
              <a:buChar char="•"/>
            </a:pPr>
            <a:r>
              <a:rPr kumimoji="1" lang="ja-JP" altLang="en-US" dirty="0"/>
              <a:t>今日のワークショップでは、５つのルールを意識してください。</a:t>
            </a:r>
            <a:br>
              <a:rPr kumimoji="1" lang="en-US" altLang="ja-JP" dirty="0"/>
            </a:br>
            <a:endParaRPr kumimoji="1" lang="en-US" altLang="ja-JP" dirty="0"/>
          </a:p>
          <a:p>
            <a:pPr marL="171450" indent="-171450">
              <a:buFont typeface="Arial" panose="020B0604020202020204" pitchFamily="34" charset="0"/>
              <a:buChar char="•"/>
            </a:pPr>
            <a:r>
              <a:rPr kumimoji="1" lang="ja-JP" altLang="en-US" dirty="0"/>
              <a:t>１つめは、「傾聴」の姿勢を大事にしましょう。「否定禁止」で、お互いの意見に耳を傾け、異なる目線からの気づきを是非大事にしてください。</a:t>
            </a:r>
            <a:br>
              <a:rPr kumimoji="1" lang="en-US" altLang="ja-JP" dirty="0"/>
            </a:br>
            <a:r>
              <a:rPr kumimoji="1" lang="ja-JP" altLang="en-US" dirty="0"/>
              <a:t>「でも」「いやいや、それは」などの否定の言葉は避け、「それいいね！」「なるほどそういう視点があったのか」とまず受け止めてください。</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２つめは、ワークショップのテーマでもありますが、「多様性」を大切にしましょう。みなさんは、普段異なる立場で業務に取り組まれています。</a:t>
            </a:r>
            <a:br>
              <a:rPr kumimoji="1" lang="en-US" altLang="ja-JP" dirty="0"/>
            </a:br>
            <a:r>
              <a:rPr kumimoji="1" lang="ja-JP" altLang="en-US" dirty="0"/>
              <a:t>その立場の違いからの気づきを大切にしながら、会社のよき未来のためにリスクフリーで本質的な議論をしていきましょう。</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３つめです。ついつい、仕事の時には色々考え込んでしまうことが多いと思いますが、今日のワークショップでは「ご自身がどう感じるか」という直感も是非大事にしてください。</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４つめです。最初に、会議ではなくワークショップとお伝えしましたが、今日のルールは「まじめに楽しく」です。魅力的な未来、魅力的な企業を目指すために</a:t>
            </a:r>
            <a:br>
              <a:rPr kumimoji="1" lang="en-US" altLang="ja-JP" dirty="0"/>
            </a:br>
            <a:r>
              <a:rPr kumimoji="1" lang="ja-JP" altLang="en-US" dirty="0"/>
              <a:t>是非全力で、まじめに楽しくすすめていきましょう。</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最後、５つめです。今回のワークショップはで出たアイデアは、「個人のもの」ではなくみんなのものです。誰かのアイデアを見ての乗っかり、前言撤回、大歓迎です。どんどんポジティブに、クリエイティブに発想し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17</a:t>
            </a:fld>
            <a:endParaRPr kumimoji="1" lang="ja-JP" altLang="en-US"/>
          </a:p>
        </p:txBody>
      </p:sp>
    </p:spTree>
    <p:extLst>
      <p:ext uri="{BB962C8B-B14F-4D97-AF65-F5344CB8AC3E}">
        <p14:creationId xmlns:p14="http://schemas.microsoft.com/office/powerpoint/2010/main" val="106278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まず、ウォーミングアップのアイスブレイクです！</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まずはグループ内で「自己紹介」をしていきましょう。ただし、いつもの自己紹介ではありません！</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お名前や所属などはご存じかもしれませんが、</a:t>
            </a:r>
            <a:br>
              <a:rPr kumimoji="1" lang="en-US" altLang="ja-JP" sz="1200">
                <a:latin typeface="+mn-ea"/>
              </a:rPr>
            </a:br>
            <a:r>
              <a:rPr kumimoji="1" lang="ja-JP" altLang="en-US" sz="1200">
                <a:latin typeface="+mn-ea"/>
              </a:rPr>
              <a:t>テーブルのメンバーが知らないような「ご自身の意外な自己紹介」を「実は私、〇〇〇なんです」という形でしてみましょう。</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18</a:t>
            </a:fld>
            <a:endParaRPr kumimoji="1" lang="ja-JP" altLang="en-US"/>
          </a:p>
        </p:txBody>
      </p:sp>
    </p:spTree>
    <p:extLst>
      <p:ext uri="{BB962C8B-B14F-4D97-AF65-F5344CB8AC3E}">
        <p14:creationId xmlns:p14="http://schemas.microsoft.com/office/powerpoint/2010/main" val="51149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所属部署とお名前、そして、「こう見えて、実は私〇〇なんです」という</a:t>
            </a:r>
            <a:br>
              <a:rPr kumimoji="1" lang="en-US" altLang="ja-JP" sz="1200">
                <a:latin typeface="+mn-ea"/>
              </a:rPr>
            </a:br>
            <a:r>
              <a:rPr kumimoji="1" lang="ja-JP" altLang="en-US" sz="1200">
                <a:latin typeface="+mn-ea"/>
              </a:rPr>
              <a:t>エピソードと共に、一人</a:t>
            </a:r>
            <a:r>
              <a:rPr kumimoji="1" lang="en-US" altLang="ja-JP" sz="1200">
                <a:latin typeface="+mn-ea"/>
              </a:rPr>
              <a:t>30</a:t>
            </a:r>
            <a:r>
              <a:rPr kumimoji="1" lang="ja-JP" altLang="en-US" sz="1200">
                <a:latin typeface="+mn-ea"/>
              </a:rPr>
              <a:t>秒以内で進めてみてください！</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ではスタートです。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indent="0">
              <a:buFont typeface="Arial" panose="020B0604020202020204" pitchFamily="34" charset="0"/>
              <a:buNone/>
            </a:pPr>
            <a:r>
              <a:rPr kumimoji="1" lang="en-US" altLang="ja-JP" sz="1200">
                <a:latin typeface="+mn-ea"/>
              </a:rPr>
              <a:t>【</a:t>
            </a:r>
            <a:r>
              <a:rPr kumimoji="1" lang="ja-JP" altLang="en-US" sz="1200">
                <a:latin typeface="+mn-ea"/>
              </a:rPr>
              <a:t>備考</a:t>
            </a:r>
            <a:r>
              <a:rPr kumimoji="1" lang="en-US" altLang="ja-JP" sz="1200">
                <a:latin typeface="+mn-ea"/>
              </a:rPr>
              <a:t>】</a:t>
            </a:r>
            <a:br>
              <a:rPr kumimoji="1" lang="en-US" altLang="ja-JP" sz="1200">
                <a:latin typeface="+mn-ea"/>
              </a:rPr>
            </a:br>
            <a:endParaRPr kumimoji="1" lang="en-US" altLang="ja-JP" sz="1200">
              <a:latin typeface="+mn-ea"/>
            </a:endParaRPr>
          </a:p>
          <a:p>
            <a:pPr marL="0" indent="0">
              <a:buFont typeface="Arial" panose="020B0604020202020204" pitchFamily="34" charset="0"/>
              <a:buNone/>
            </a:pPr>
            <a:r>
              <a:rPr kumimoji="1" lang="en-US" altLang="ja-JP" sz="1200">
                <a:latin typeface="+mn-ea"/>
              </a:rPr>
              <a:t>※</a:t>
            </a:r>
            <a:r>
              <a:rPr kumimoji="1" lang="ja-JP" altLang="en-US" sz="1200">
                <a:latin typeface="+mn-ea"/>
              </a:rPr>
              <a:t>３分経ったら「時間です！」と場を区切る。</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19</a:t>
            </a:fld>
            <a:endParaRPr kumimoji="1" lang="ja-JP" altLang="en-US"/>
          </a:p>
        </p:txBody>
      </p:sp>
    </p:spTree>
    <p:extLst>
      <p:ext uri="{BB962C8B-B14F-4D97-AF65-F5344CB8AC3E}">
        <p14:creationId xmlns:p14="http://schemas.microsoft.com/office/powerpoint/2010/main" val="80053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pPr marL="0" indent="0">
              <a:buFont typeface="Arial" panose="020B0604020202020204" pitchFamily="34" charset="0"/>
              <a:buNone/>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本日は、お集まりいただきありがとうございます。</a:t>
            </a:r>
            <a:br>
              <a:rPr kumimoji="1" lang="en-US" altLang="ja-JP" dirty="0">
                <a:latin typeface="+mn-ea"/>
              </a:rPr>
            </a:br>
            <a:endParaRPr kumimoji="1" lang="en-US" altLang="ja-JP" sz="1200" b="0" dirty="0">
              <a:latin typeface="+mn-ea"/>
            </a:endParaRPr>
          </a:p>
          <a:p>
            <a:pPr marL="171450" indent="-171450">
              <a:buFont typeface="Arial" panose="020B0604020202020204" pitchFamily="34" charset="0"/>
              <a:buChar char="•"/>
            </a:pPr>
            <a:r>
              <a:rPr kumimoji="1" lang="ja-JP" altLang="en-US" sz="1200" b="0" dirty="0">
                <a:latin typeface="+mn-ea"/>
              </a:rPr>
              <a:t>「</a:t>
            </a:r>
            <a:r>
              <a:rPr kumimoji="1" lang="en-US" altLang="ja-JP" sz="1200" b="0" dirty="0">
                <a:latin typeface="+mn-ea"/>
              </a:rPr>
              <a:t>DEI</a:t>
            </a:r>
            <a:r>
              <a:rPr kumimoji="1" lang="ja-JP" altLang="en-US" sz="1200" b="0" dirty="0">
                <a:latin typeface="+mn-ea"/>
              </a:rPr>
              <a:t>」という言葉が当たり前になってきた今、</a:t>
            </a:r>
            <a:r>
              <a:rPr kumimoji="1" lang="ja-JP" altLang="en-US" dirty="0">
                <a:latin typeface="+mn-ea"/>
              </a:rPr>
              <a:t>●●●</a:t>
            </a:r>
            <a:r>
              <a:rPr kumimoji="1" lang="ja-JP" altLang="en-US" sz="1200" b="0" dirty="0">
                <a:latin typeface="+mn-ea"/>
              </a:rPr>
              <a:t>社においても多様な人材が受け入れられ、活躍できる環境になっているか、部署を超えて考えてみるため、本日のワークショップを開催することになりました。</a:t>
            </a:r>
            <a:br>
              <a:rPr kumimoji="1" lang="en-US" altLang="ja-JP" sz="1200" b="0"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●●●社における</a:t>
            </a:r>
            <a:r>
              <a:rPr kumimoji="1" lang="en-US" altLang="ja-JP" dirty="0">
                <a:latin typeface="+mn-ea"/>
              </a:rPr>
              <a:t>DEI</a:t>
            </a:r>
            <a:r>
              <a:rPr kumimoji="1" lang="ja-JP" altLang="en-US" dirty="0">
                <a:latin typeface="+mn-ea"/>
              </a:rPr>
              <a:t>の状況を多様な視点から振り返り、今後の取組の方向性を考えるきっかけとするために、経済産業省が公表しているダイバーシティ・コンパスというツールを使ってワークショップを行います。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みなさんの貴重なお時間を頂戴して、このようなタイムラインで進めていきたいと思います。</a:t>
            </a:r>
            <a:br>
              <a:rPr kumimoji="1" lang="en-US" altLang="ja-JP" dirty="0">
                <a:latin typeface="+mn-ea"/>
              </a:rPr>
            </a:br>
            <a:r>
              <a:rPr kumimoji="1" lang="ja-JP" altLang="en-US" dirty="0">
                <a:latin typeface="+mn-ea"/>
              </a:rPr>
              <a:t>グループワークや、全体セッションを通じて、●●●社の</a:t>
            </a:r>
            <a:r>
              <a:rPr kumimoji="1" lang="en-US" altLang="ja-JP" dirty="0">
                <a:latin typeface="+mn-ea"/>
              </a:rPr>
              <a:t>DEI</a:t>
            </a:r>
            <a:r>
              <a:rPr kumimoji="1" lang="ja-JP" altLang="en-US" dirty="0">
                <a:latin typeface="+mn-ea"/>
              </a:rPr>
              <a:t>推進に向けての課題を見つけ、アクション案まで議論できればと思っています。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二時間半の長丁場となりますが、よろしくお願いします！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a:t>
            </a:fld>
            <a:endParaRPr kumimoji="1" lang="ja-JP" altLang="en-US"/>
          </a:p>
        </p:txBody>
      </p:sp>
    </p:spTree>
    <p:extLst>
      <p:ext uri="{BB962C8B-B14F-4D97-AF65-F5344CB8AC3E}">
        <p14:creationId xmlns:p14="http://schemas.microsoft.com/office/powerpoint/2010/main" val="203984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続いて、もう少しグループのメンバーを知る自己紹介をしたいと思います。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「事前宿題」でお願いした「わたしの</a:t>
            </a:r>
            <a:r>
              <a:rPr kumimoji="1" lang="en-US" altLang="ja-JP" sz="1200">
                <a:latin typeface="+mn-ea"/>
              </a:rPr>
              <a:t>WILL</a:t>
            </a:r>
            <a:r>
              <a:rPr kumimoji="1" lang="ja-JP" altLang="en-US" sz="1200">
                <a:latin typeface="+mn-ea"/>
              </a:rPr>
              <a:t>シート」を紹介してみましょう。</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堅くなりすぎず、ぜひチームメンバーの</a:t>
            </a:r>
            <a:r>
              <a:rPr kumimoji="1" lang="en-US" altLang="ja-JP" sz="1200">
                <a:latin typeface="+mn-ea"/>
              </a:rPr>
              <a:t>WILL</a:t>
            </a:r>
            <a:r>
              <a:rPr kumimoji="1" lang="ja-JP" altLang="en-US" sz="1200">
                <a:latin typeface="+mn-ea"/>
              </a:rPr>
              <a:t>から刺激を受けてみてください。</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n-ea"/>
              </a:rPr>
              <a:t>チームの中で、いちばん鮮やかな色の服を着ている人から、時計回りに発表していってください。</a:t>
            </a:r>
            <a:br>
              <a:rPr kumimoji="1" lang="en-US" altLang="ja-JP" sz="1200">
                <a:latin typeface="+mn-ea"/>
              </a:rPr>
            </a:b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備考</a:t>
            </a:r>
            <a:r>
              <a:rPr kumimoji="1" lang="en-US" altLang="ja-JP" sz="1200">
                <a:latin typeface="+mn-ea"/>
              </a:rPr>
              <a:t>】</a:t>
            </a:r>
            <a:br>
              <a:rPr kumimoji="1" lang="en-US" altLang="ja-JP" sz="1200">
                <a:latin typeface="+mn-ea"/>
              </a:rPr>
            </a:b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６分経ったら「時間です！」と場を区切る。</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20</a:t>
            </a:fld>
            <a:endParaRPr kumimoji="1" lang="ja-JP" altLang="en-US"/>
          </a:p>
        </p:txBody>
      </p:sp>
    </p:spTree>
    <p:extLst>
      <p:ext uri="{BB962C8B-B14F-4D97-AF65-F5344CB8AC3E}">
        <p14:creationId xmlns:p14="http://schemas.microsoft.com/office/powerpoint/2010/main" val="236679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lgn="l">
              <a:buFont typeface="Arial" panose="020B0604020202020204" pitchFamily="34" charset="0"/>
              <a:buChar char="•"/>
            </a:pPr>
            <a:r>
              <a:rPr kumimoji="1" lang="ja-JP" altLang="en-US" sz="1200" dirty="0">
                <a:latin typeface="+mn-ea"/>
              </a:rPr>
              <a:t>こちらの</a:t>
            </a:r>
            <a:r>
              <a:rPr kumimoji="1" lang="en-US" altLang="ja-JP" sz="1200" dirty="0">
                <a:latin typeface="+mn-ea"/>
              </a:rPr>
              <a:t>WILL</a:t>
            </a:r>
            <a:r>
              <a:rPr kumimoji="1" lang="ja-JP" altLang="en-US" sz="1200" dirty="0">
                <a:latin typeface="+mn-ea"/>
              </a:rPr>
              <a:t>シートは、グループ内の自己紹介のみならず、</a:t>
            </a:r>
            <a:br>
              <a:rPr kumimoji="1" lang="en-US" altLang="ja-JP" sz="1200" dirty="0">
                <a:latin typeface="+mn-ea"/>
              </a:rPr>
            </a:br>
            <a:r>
              <a:rPr kumimoji="1" lang="ja-JP" altLang="en-US" sz="1200" dirty="0">
                <a:latin typeface="+mn-ea"/>
              </a:rPr>
              <a:t>本日のワークショップ終盤に、</a:t>
            </a:r>
            <a:r>
              <a:rPr lang="ja-JP" altLang="en-US" sz="1200" b="1" dirty="0">
                <a:solidFill>
                  <a:srgbClr val="336753"/>
                </a:solidFill>
                <a:latin typeface="+mn-ea"/>
              </a:rPr>
              <a:t>自分ごととして</a:t>
            </a:r>
            <a:r>
              <a:rPr lang="en-US" altLang="ja-JP" sz="1200" b="1" dirty="0">
                <a:solidFill>
                  <a:srgbClr val="336753"/>
                </a:solidFill>
                <a:latin typeface="+mn-ea"/>
              </a:rPr>
              <a:t>DEI</a:t>
            </a:r>
            <a:r>
              <a:rPr lang="ja-JP" altLang="en-US" sz="1200" b="1" dirty="0">
                <a:solidFill>
                  <a:srgbClr val="336753"/>
                </a:solidFill>
                <a:latin typeface="+mn-ea"/>
              </a:rPr>
              <a:t>に関する取組を進めるための具体的なアクション</a:t>
            </a:r>
            <a:r>
              <a:rPr kumimoji="1" lang="ja-JP" altLang="en-US" sz="1200" dirty="0">
                <a:latin typeface="+mn-ea"/>
              </a:rPr>
              <a:t>を考えるとき・議論するときの視点のひとつとなります。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グループで議論を共にするメンバーの、働く上で大事にしている価値観として、ぜひ「知って」「理解」し合いましょう。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21</a:t>
            </a:fld>
            <a:endParaRPr kumimoji="1" lang="ja-JP" altLang="en-US"/>
          </a:p>
        </p:txBody>
      </p:sp>
    </p:spTree>
    <p:extLst>
      <p:ext uri="{BB962C8B-B14F-4D97-AF65-F5344CB8AC3E}">
        <p14:creationId xmlns:p14="http://schemas.microsoft.com/office/powerpoint/2010/main" val="318292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意外な人となりや、知らなかった仕事においてのモチベーションを知ることはできましたか？？</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では、早速本題の「ダイバーシティ・コンパス」を使った対話に入っていきましょう。</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22</a:t>
            </a:fld>
            <a:endParaRPr kumimoji="1" lang="ja-JP" altLang="en-US"/>
          </a:p>
        </p:txBody>
      </p:sp>
    </p:spTree>
    <p:extLst>
      <p:ext uri="{BB962C8B-B14F-4D97-AF65-F5344CB8AC3E}">
        <p14:creationId xmlns:p14="http://schemas.microsoft.com/office/powerpoint/2010/main" val="393561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n-ea"/>
              </a:rPr>
              <a:t>ワークに入る前に配付資料の確認をしておきます。お手元に１人１枚で①～④の資料を配布しております。過不足ないかご確認ください。</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23</a:t>
            </a:fld>
            <a:endParaRPr kumimoji="1" lang="ja-JP" altLang="en-US"/>
          </a:p>
        </p:txBody>
      </p:sp>
    </p:spTree>
    <p:extLst>
      <p:ext uri="{BB962C8B-B14F-4D97-AF65-F5344CB8AC3E}">
        <p14:creationId xmlns:p14="http://schemas.microsoft.com/office/powerpoint/2010/main" val="3044485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では、早速１つ目のワークを始めていきましょう。</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時間は、全部で</a:t>
            </a:r>
            <a:r>
              <a:rPr kumimoji="1" lang="en-US" altLang="ja-JP" sz="1200">
                <a:latin typeface="+mn-ea"/>
              </a:rPr>
              <a:t>30</a:t>
            </a:r>
            <a:r>
              <a:rPr kumimoji="1" lang="ja-JP" altLang="en-US" sz="1200">
                <a:latin typeface="+mn-ea"/>
              </a:rPr>
              <a:t>分となっています。タイムキーピングは私が行います。</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24</a:t>
            </a:fld>
            <a:endParaRPr kumimoji="1" lang="ja-JP" altLang="en-US"/>
          </a:p>
        </p:txBody>
      </p:sp>
    </p:spTree>
    <p:extLst>
      <p:ext uri="{BB962C8B-B14F-4D97-AF65-F5344CB8AC3E}">
        <p14:creationId xmlns:p14="http://schemas.microsoft.com/office/powerpoint/2010/main" val="90761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まず、グループの近くにある模造紙（</a:t>
            </a:r>
            <a:r>
              <a:rPr kumimoji="1" lang="en-US" altLang="ja-JP" sz="1200">
                <a:latin typeface="+mn-ea"/>
              </a:rPr>
              <a:t>or</a:t>
            </a:r>
            <a:r>
              <a:rPr kumimoji="1" lang="ja-JP" altLang="en-US" sz="1200">
                <a:latin typeface="+mn-ea"/>
              </a:rPr>
              <a:t>ホワイトボード）を活用して、議論を進めます。</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事前宿題で、棚卸してきてもらった、自社</a:t>
            </a:r>
            <a:r>
              <a:rPr kumimoji="1" lang="en-US" altLang="ja-JP" sz="1200">
                <a:latin typeface="+mn-ea"/>
              </a:rPr>
              <a:t>/</a:t>
            </a:r>
            <a:r>
              <a:rPr kumimoji="1" lang="ja-JP" altLang="en-US" sz="1200">
                <a:latin typeface="+mn-ea"/>
              </a:rPr>
              <a:t>自部門において、</a:t>
            </a:r>
            <a:r>
              <a:rPr kumimoji="1" lang="en-US" altLang="ja-JP" sz="1200">
                <a:latin typeface="+mn-ea"/>
              </a:rPr>
              <a:t>DEI</a:t>
            </a:r>
            <a:r>
              <a:rPr kumimoji="1" lang="ja-JP" altLang="en-US" sz="1200">
                <a:latin typeface="+mn-ea"/>
              </a:rPr>
              <a:t>があると感じるとき、無いと感じるときについて、現状を振り返りながら</a:t>
            </a:r>
            <a:br>
              <a:rPr kumimoji="1" lang="en-US" altLang="ja-JP" sz="1200">
                <a:latin typeface="+mn-ea"/>
              </a:rPr>
            </a:br>
            <a:r>
              <a:rPr kumimoji="1" lang="ja-JP" altLang="en-US" sz="1200">
                <a:latin typeface="+mn-ea"/>
              </a:rPr>
              <a:t>お手元の、付箋に「どんな場面（とき）」「誰が」「どう</a:t>
            </a:r>
            <a:r>
              <a:rPr kumimoji="1" lang="en-US" altLang="ja-JP" sz="1200">
                <a:latin typeface="+mn-ea"/>
              </a:rPr>
              <a:t>DEI</a:t>
            </a:r>
            <a:r>
              <a:rPr kumimoji="1" lang="ja-JP" altLang="en-US" sz="1200">
                <a:latin typeface="+mn-ea"/>
              </a:rPr>
              <a:t>がない、もしくはある」と感じるのかを書き記してください。</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付箋の色は、</a:t>
            </a:r>
            <a:r>
              <a:rPr kumimoji="1" lang="en-US" altLang="ja-JP" sz="1200" b="0" kern="0">
                <a:solidFill>
                  <a:srgbClr val="2422C3"/>
                </a:solidFill>
                <a:highlight>
                  <a:srgbClr val="FFFFFF"/>
                </a:highlight>
              </a:rPr>
              <a:t>DEI</a:t>
            </a:r>
            <a:r>
              <a:rPr kumimoji="1" lang="ja-JP" altLang="en-US" sz="1200" b="0" kern="0">
                <a:solidFill>
                  <a:srgbClr val="2422C3"/>
                </a:solidFill>
                <a:highlight>
                  <a:srgbClr val="FFFFFF"/>
                </a:highlight>
              </a:rPr>
              <a:t>がない点（自社の弱み）が青の付箋</a:t>
            </a:r>
            <a:r>
              <a:rPr kumimoji="1" lang="ja-JP" altLang="en-US" sz="1200" b="0" kern="0">
                <a:solidFill>
                  <a:srgbClr val="000000"/>
                </a:solidFill>
                <a:highlight>
                  <a:srgbClr val="FFFFFF"/>
                </a:highlight>
              </a:rPr>
              <a:t>、</a:t>
            </a:r>
            <a:r>
              <a:rPr kumimoji="1" lang="en-US" altLang="ja-JP" sz="1200" b="0" kern="0">
                <a:solidFill>
                  <a:srgbClr val="D0024B">
                    <a:lumMod val="60000"/>
                    <a:lumOff val="40000"/>
                  </a:srgbClr>
                </a:solidFill>
                <a:highlight>
                  <a:srgbClr val="FFFFFF"/>
                </a:highlight>
              </a:rPr>
              <a:t>DEI</a:t>
            </a:r>
            <a:r>
              <a:rPr kumimoji="1" lang="ja-JP" altLang="en-US" sz="1200" b="0" kern="0">
                <a:solidFill>
                  <a:srgbClr val="D0024B">
                    <a:lumMod val="60000"/>
                    <a:lumOff val="40000"/>
                  </a:srgbClr>
                </a:solidFill>
                <a:highlight>
                  <a:srgbClr val="FFFFFF"/>
                </a:highlight>
              </a:rPr>
              <a:t>を感じる点（自社の強み）がピンクの付箋でお願いします。</a:t>
            </a:r>
            <a:br>
              <a:rPr kumimoji="1" lang="en-US" altLang="ja-JP" sz="1200" b="0" kern="0">
                <a:solidFill>
                  <a:srgbClr val="D0024B">
                    <a:lumMod val="60000"/>
                    <a:lumOff val="40000"/>
                  </a:srgbClr>
                </a:solidFill>
                <a:highlight>
                  <a:srgbClr val="FFFFFF"/>
                </a:highlight>
              </a:rPr>
            </a:br>
            <a:endParaRPr kumimoji="1" lang="en-US" altLang="ja-JP" sz="1200" b="0">
              <a:latin typeface="+mn-ea"/>
            </a:endParaRPr>
          </a:p>
          <a:p>
            <a:pPr marL="171450" indent="-171450">
              <a:buFont typeface="Arial" panose="020B0604020202020204" pitchFamily="34" charset="0"/>
              <a:buChar char="•"/>
            </a:pPr>
            <a:r>
              <a:rPr kumimoji="1" lang="ja-JP" altLang="en-US" sz="1200">
                <a:latin typeface="+mn-ea"/>
              </a:rPr>
              <a:t>模造紙に後ほど、みなさんの意見を</a:t>
            </a:r>
            <a:r>
              <a:rPr lang="ja-JP" altLang="en-US" sz="1200">
                <a:latin typeface="+mn-ea"/>
              </a:rPr>
              <a:t>貼り</a:t>
            </a:r>
            <a:r>
              <a:rPr kumimoji="1" lang="ja-JP" altLang="en-US" sz="1200">
                <a:latin typeface="+mn-ea"/>
              </a:rPr>
              <a:t>出してください。</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たとえばの例を書いていますが、こういった形で記載してみてください！</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付箋には、出来るだけ簡潔にキーワードを記しましょう。（次のページのスライドで説明）</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まず、５分ほど、個人作業で書いていただき、その後、</a:t>
            </a:r>
            <a:r>
              <a:rPr kumimoji="1" lang="en-US" altLang="ja-JP" sz="1200">
                <a:latin typeface="+mn-ea"/>
              </a:rPr>
              <a:t>10</a:t>
            </a:r>
            <a:r>
              <a:rPr kumimoji="1" lang="ja-JP" altLang="en-US" sz="1200">
                <a:latin typeface="+mn-ea"/>
              </a:rPr>
              <a:t>分かけてチーム内で模造紙に付箋を貼って意見をシェアしていきましょう！その際には似ている内容はなるべく近い位置に貼るように意識してください。</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indent="0">
              <a:buFont typeface="Arial" panose="020B0604020202020204" pitchFamily="34" charset="0"/>
              <a:buNone/>
            </a:pPr>
            <a:r>
              <a:rPr kumimoji="1" lang="en-US" altLang="ja-JP" sz="1200">
                <a:latin typeface="+mn-ea"/>
              </a:rPr>
              <a:t>【</a:t>
            </a:r>
            <a:r>
              <a:rPr kumimoji="1" lang="ja-JP" altLang="en-US" sz="1200">
                <a:latin typeface="+mn-ea"/>
              </a:rPr>
              <a:t>備考</a:t>
            </a:r>
            <a:r>
              <a:rPr kumimoji="1" lang="en-US" altLang="ja-JP" sz="1200">
                <a:latin typeface="+mn-ea"/>
              </a:rPr>
              <a:t>】</a:t>
            </a:r>
            <a:br>
              <a:rPr kumimoji="1" lang="en-US" altLang="ja-JP" sz="1200">
                <a:latin typeface="+mn-ea"/>
              </a:rPr>
            </a:br>
            <a:endParaRPr kumimoji="1" lang="en-US" altLang="ja-JP" sz="1200">
              <a:latin typeface="+mn-ea"/>
            </a:endParaRPr>
          </a:p>
          <a:p>
            <a:pPr marL="0" indent="0">
              <a:buFont typeface="Arial" panose="020B0604020202020204" pitchFamily="34" charset="0"/>
              <a:buNone/>
            </a:pPr>
            <a:r>
              <a:rPr kumimoji="1" lang="en-US" altLang="ja-JP" sz="1200">
                <a:latin typeface="+mn-ea"/>
              </a:rPr>
              <a:t>※</a:t>
            </a:r>
            <a:r>
              <a:rPr kumimoji="1" lang="ja-JP" altLang="en-US" sz="1200">
                <a:latin typeface="+mn-ea"/>
              </a:rPr>
              <a:t>５分で、グループの作業進捗を確認し、グループ議論にうつってもらうことを促す。</a:t>
            </a:r>
            <a:br>
              <a:rPr kumimoji="1" lang="en-US" altLang="ja-JP" sz="1200">
                <a:latin typeface="+mn-ea"/>
              </a:rPr>
            </a:b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個人ワークのあとの議論が</a:t>
            </a:r>
            <a:r>
              <a:rPr kumimoji="1" lang="en-US" altLang="ja-JP" sz="1200">
                <a:latin typeface="+mn-ea"/>
              </a:rPr>
              <a:t>10</a:t>
            </a:r>
            <a:r>
              <a:rPr kumimoji="1" lang="ja-JP" altLang="en-US" sz="1200">
                <a:latin typeface="+mn-ea"/>
              </a:rPr>
              <a:t>分程度たったら、各グループの「発散」議論が終わったことを確認し、「整理セッション」に移行。</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25</a:t>
            </a:fld>
            <a:endParaRPr kumimoji="1" lang="ja-JP" altLang="en-US"/>
          </a:p>
        </p:txBody>
      </p:sp>
    </p:spTree>
    <p:extLst>
      <p:ext uri="{BB962C8B-B14F-4D97-AF65-F5344CB8AC3E}">
        <p14:creationId xmlns:p14="http://schemas.microsoft.com/office/powerpoint/2010/main" val="529365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付箋ですが、グループワークで見やすいように</a:t>
            </a:r>
            <a:br>
              <a:rPr kumimoji="1" lang="en-US" altLang="ja-JP" sz="1200">
                <a:latin typeface="+mn-ea"/>
              </a:rPr>
            </a:br>
            <a:r>
              <a:rPr kumimoji="1" lang="en-US" altLang="ja-JP" sz="1200">
                <a:latin typeface="+mn-ea"/>
              </a:rPr>
              <a:t>1</a:t>
            </a:r>
            <a:r>
              <a:rPr kumimoji="1" lang="ja-JP" altLang="en-US" sz="1200">
                <a:latin typeface="+mn-ea"/>
              </a:rPr>
              <a:t>つの付箋には、長々と書かず、１テーマで書きましょう。</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みなさんが見やすいように、サインペンでしっかりと大きく書きましょう！</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indent="0">
              <a:buFont typeface="Arial" panose="020B0604020202020204" pitchFamily="34" charset="0"/>
              <a:buNone/>
            </a:pPr>
            <a:r>
              <a:rPr kumimoji="1" lang="ja-JP" altLang="en-US" sz="1200">
                <a:latin typeface="+mn-ea"/>
              </a:rPr>
              <a:t>（発散のポイントについても次ページで説明する）</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26</a:t>
            </a:fld>
            <a:endParaRPr kumimoji="1" lang="ja-JP" altLang="en-US"/>
          </a:p>
        </p:txBody>
      </p:sp>
    </p:spTree>
    <p:extLst>
      <p:ext uri="{BB962C8B-B14F-4D97-AF65-F5344CB8AC3E}">
        <p14:creationId xmlns:p14="http://schemas.microsoft.com/office/powerpoint/2010/main" val="344761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先ほどの簡潔に！という点に加えて、以下の点も意識してみてください。</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「これはないかな」「これを書くのはダメかな</a:t>
            </a:r>
            <a:r>
              <a:rPr kumimoji="1" lang="en-US" altLang="ja-JP" sz="1200">
                <a:latin typeface="+mn-ea"/>
              </a:rPr>
              <a:t>…</a:t>
            </a:r>
            <a:r>
              <a:rPr kumimoji="1" lang="ja-JP" altLang="en-US" sz="1200">
                <a:latin typeface="+mn-ea"/>
              </a:rPr>
              <a:t>」と思わずに、素直な想いを発散しましょう。</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グループ内のメンバーにより正確に伝えるために、何度書き直しても</a:t>
            </a:r>
            <a:r>
              <a:rPr kumimoji="1" lang="en-US" altLang="ja-JP" sz="1200">
                <a:latin typeface="+mn-ea"/>
              </a:rPr>
              <a:t>OK</a:t>
            </a:r>
            <a:r>
              <a:rPr kumimoji="1" lang="ja-JP" altLang="en-US" sz="1200">
                <a:latin typeface="+mn-ea"/>
              </a:rPr>
              <a:t>です。</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そして、やはり「簡潔」に書くことが重要です。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「発散」する上で、ヒントとなる視点もご提示します。（視点のヒントについて簡単に説明）</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また、事前課題シートに記載した内容も活用ください！</a:t>
            </a:r>
            <a:endParaRPr kumimoji="1" lang="en-US" altLang="ja-JP" sz="1200">
              <a:latin typeface="+mn-ea"/>
            </a:endParaRPr>
          </a:p>
          <a:p>
            <a:pPr marL="0" indent="0">
              <a:buFont typeface="Arial" panose="020B0604020202020204" pitchFamily="34" charset="0"/>
              <a:buNone/>
            </a:pP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mn-ea"/>
              </a:rPr>
              <a:t>（ポイント）</a:t>
            </a:r>
            <a:endParaRPr kumimoji="1" lang="en-US" altLang="ja-JP" sz="120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n-ea"/>
              </a:rPr>
              <a:t>「キーワード化」に困っている人がいたら、「明確になっている部分や感覚」から紐解いて聞き、「キーワード化」を促す。</a:t>
            </a:r>
            <a:br>
              <a:rPr kumimoji="1" lang="en-US" altLang="ja-JP" sz="1200">
                <a:latin typeface="+mn-ea"/>
              </a:rPr>
            </a:br>
            <a:endParaRPr kumimoji="1" lang="en-US" altLang="ja-JP" sz="120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n-ea"/>
              </a:rPr>
              <a:t>個人ワークは</a:t>
            </a:r>
            <a:r>
              <a:rPr kumimoji="1" lang="en-US" altLang="ja-JP" sz="1200">
                <a:latin typeface="+mn-ea"/>
              </a:rPr>
              <a:t>5</a:t>
            </a:r>
            <a:r>
              <a:rPr kumimoji="1" lang="ja-JP" altLang="en-US" sz="1200">
                <a:latin typeface="+mn-ea"/>
              </a:rPr>
              <a:t>分で終了し、</a:t>
            </a:r>
            <a:r>
              <a:rPr kumimoji="1" lang="en-US" altLang="ja-JP" sz="1200">
                <a:latin typeface="+mn-ea"/>
              </a:rPr>
              <a:t>10</a:t>
            </a:r>
            <a:r>
              <a:rPr kumimoji="1" lang="ja-JP" altLang="en-US" sz="1200">
                <a:latin typeface="+mn-ea"/>
              </a:rPr>
              <a:t>分のグループワークに移行。グループワーク時は、スライドを</a:t>
            </a:r>
            <a:r>
              <a:rPr kumimoji="1" lang="en-US" altLang="ja-JP" sz="1200">
                <a:latin typeface="+mn-ea"/>
              </a:rPr>
              <a:t>P25</a:t>
            </a:r>
            <a:r>
              <a:rPr kumimoji="1" lang="ja-JP" altLang="en-US" sz="1200">
                <a:latin typeface="+mn-ea"/>
              </a:rPr>
              <a:t>に戻す。</a:t>
            </a:r>
            <a:br>
              <a:rPr kumimoji="1" lang="en-US" altLang="ja-JP" sz="1200">
                <a:latin typeface="+mn-ea"/>
              </a:rPr>
            </a:br>
            <a:r>
              <a:rPr kumimoji="1" lang="ja-JP" altLang="en-US" sz="1200">
                <a:latin typeface="+mn-ea"/>
              </a:rPr>
              <a:t>（「</a:t>
            </a:r>
            <a:r>
              <a:rPr kumimoji="1" lang="en-US" altLang="ja-JP" sz="1200">
                <a:latin typeface="+mn-ea"/>
              </a:rPr>
              <a:t>DEI</a:t>
            </a:r>
            <a:r>
              <a:rPr kumimoji="1" lang="ja-JP" altLang="en-US" sz="1200">
                <a:latin typeface="+mn-ea"/>
              </a:rPr>
              <a:t>があること」「</a:t>
            </a:r>
            <a:r>
              <a:rPr kumimoji="1" lang="en-US" altLang="ja-JP" sz="1200">
                <a:latin typeface="+mn-ea"/>
              </a:rPr>
              <a:t>DEI</a:t>
            </a:r>
            <a:r>
              <a:rPr kumimoji="1" lang="ja-JP" altLang="en-US" sz="1200">
                <a:latin typeface="+mn-ea"/>
              </a:rPr>
              <a:t>がないこと」のアウトプットイメージも提示）</a:t>
            </a:r>
            <a:endParaRPr kumimoji="1" lang="en-US" altLang="ja-JP" sz="1200">
              <a:latin typeface="+mn-ea"/>
            </a:endParaRPr>
          </a:p>
          <a:p>
            <a:pPr marL="0" indent="0">
              <a:buFont typeface="Arial" panose="020B0604020202020204" pitchFamily="34" charset="0"/>
              <a:buNone/>
            </a:pPr>
            <a:endParaRPr kumimoji="1" lang="en-US" altLang="ja-JP" sz="1200">
              <a:latin typeface="+mn-ea"/>
            </a:endParaRPr>
          </a:p>
          <a:p>
            <a:pPr marL="0" indent="0">
              <a:buFont typeface="Arial" panose="020B0604020202020204" pitchFamily="34" charset="0"/>
              <a:buNone/>
            </a:pPr>
            <a:r>
              <a:rPr kumimoji="1" lang="ja-JP" altLang="en-US" sz="1200">
                <a:latin typeface="+mn-ea"/>
              </a:rPr>
              <a:t>★ワークを進める中で、適宜、本スライドの</a:t>
            </a:r>
            <a:r>
              <a:rPr kumimoji="1" lang="en-US" altLang="ja-JP" sz="1200">
                <a:latin typeface="+mn-ea"/>
              </a:rPr>
              <a:t>p27</a:t>
            </a:r>
            <a:r>
              <a:rPr kumimoji="1" lang="ja-JP" altLang="en-US" sz="1200">
                <a:latin typeface="+mn-ea"/>
              </a:rPr>
              <a:t>のポイントも提示しながらワークを促していきます。</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27</a:t>
            </a:fld>
            <a:endParaRPr kumimoji="1" lang="ja-JP" altLang="en-US"/>
          </a:p>
        </p:txBody>
      </p:sp>
    </p:spTree>
    <p:extLst>
      <p:ext uri="{BB962C8B-B14F-4D97-AF65-F5344CB8AC3E}">
        <p14:creationId xmlns:p14="http://schemas.microsoft.com/office/powerpoint/2010/main" val="3061638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（前の議論が終わったことを確認し）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続いては、ホワイトボードに貼ってある「ダイバーシティ・コンパス」が印刷された模造紙をベースに議論を進めましょう。</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前のワークで使った模造紙を、壁に貼って、見やすい形でセットしてください。なお、コンパスの真ん中には●●●社が</a:t>
            </a:r>
            <a:r>
              <a:rPr kumimoji="1" lang="en-US" altLang="ja-JP" sz="1200" dirty="0">
                <a:latin typeface="+mn-ea"/>
              </a:rPr>
              <a:t>DEI</a:t>
            </a:r>
            <a:r>
              <a:rPr kumimoji="1" lang="ja-JP" altLang="en-US" sz="1200" dirty="0">
                <a:latin typeface="+mn-ea"/>
              </a:rPr>
              <a:t>推進の先に実現したいビジョンを貼っています（要事前準備）。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先ほど書き出した青色・ピンク色のそれぞれの付箋について、グループで議論しながら、ダイバーシティ・コンパスの関連する項目の位置に貼りなおしてください。</a:t>
            </a:r>
            <a:br>
              <a:rPr kumimoji="1" lang="en-US" altLang="ja-JP" sz="1200" dirty="0">
                <a:latin typeface="+mn-ea"/>
              </a:rPr>
            </a:br>
            <a:r>
              <a:rPr kumimoji="1" lang="ja-JP" altLang="en-US" sz="1200" dirty="0">
                <a:latin typeface="+mn-ea"/>
              </a:rPr>
              <a:t>議論の過程で新しく出てきたポイントについても、付箋に追加で書き込み、コンパスに貼ってください。時間の目安は</a:t>
            </a:r>
            <a:r>
              <a:rPr kumimoji="1" lang="en-US" altLang="ja-JP" sz="1200" dirty="0">
                <a:latin typeface="+mn-ea"/>
              </a:rPr>
              <a:t>5</a:t>
            </a:r>
            <a:r>
              <a:rPr kumimoji="1" lang="ja-JP" altLang="en-US" sz="1200" dirty="0">
                <a:latin typeface="+mn-ea"/>
              </a:rPr>
              <a:t>分です。よろしくお願いします。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コンパスの各層の内容と分類のヒントについては、お手元に配付資料②としてお配りしていますのであわせてご覧ください。（次のページへ移り説明を続ける）</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5</a:t>
            </a:r>
            <a:r>
              <a:rPr kumimoji="1" lang="ja-JP" altLang="en-US" sz="1200" dirty="0">
                <a:latin typeface="+mn-ea"/>
              </a:rPr>
              <a:t>分程度を目安に整理してもらう。</a:t>
            </a:r>
            <a:endParaRPr kumimoji="1" lang="en-US" altLang="ja-JP" sz="1200" dirty="0">
              <a:latin typeface="+mn-ea"/>
            </a:endParaRPr>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28</a:t>
            </a:fld>
            <a:endParaRPr kumimoji="1" lang="ja-JP" altLang="en-US"/>
          </a:p>
        </p:txBody>
      </p:sp>
    </p:spTree>
    <p:extLst>
      <p:ext uri="{BB962C8B-B14F-4D97-AF65-F5344CB8AC3E}">
        <p14:creationId xmlns:p14="http://schemas.microsoft.com/office/powerpoint/2010/main" val="2158227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恐らく、似たような課題も出現すると思います。その時は、付箋を重ねてまとめたり、</a:t>
            </a:r>
            <a:br>
              <a:rPr kumimoji="1" lang="en-US" altLang="ja-JP" sz="1200" dirty="0">
                <a:latin typeface="+mn-ea"/>
              </a:rPr>
            </a:br>
            <a:r>
              <a:rPr kumimoji="1" lang="ja-JP" altLang="en-US" sz="1200" dirty="0">
                <a:latin typeface="+mn-ea"/>
              </a:rPr>
              <a:t>同じ色の付箋を使って、わかりやすいキーワードにまとめるのもアリです。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また、課題の分布が、コンパスのどの項目に寄っているのか、ひととおり皆さんの課題を貼り出したのちに、</a:t>
            </a:r>
            <a:br>
              <a:rPr kumimoji="1" lang="en-US" altLang="ja-JP" sz="1200" dirty="0">
                <a:latin typeface="+mn-ea"/>
              </a:rPr>
            </a:br>
            <a:r>
              <a:rPr kumimoji="1" lang="ja-JP" altLang="en-US" sz="1200" dirty="0">
                <a:latin typeface="+mn-ea"/>
              </a:rPr>
              <a:t>俯瞰して特徴として見てみてください。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後ほど、他のグループとお互いのコンパスを見る時間を設け、（１グループの場合は、「他のメンバーの付箋を見る時間を設け、」）特に共感するポイントについては付箋に赤い丸印をつけてもらいます。</a:t>
            </a:r>
            <a:br>
              <a:rPr kumimoji="1" lang="en-US" altLang="ja-JP" sz="1200" dirty="0">
                <a:latin typeface="+mn-ea"/>
              </a:rPr>
            </a:br>
            <a:r>
              <a:rPr kumimoji="1" lang="ja-JP" altLang="en-US" sz="1200" dirty="0">
                <a:latin typeface="+mn-ea"/>
              </a:rPr>
              <a:t>共感した赤い丸印を見て、更に追加の課題やキーワードを加えても構いません。</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議論を深めるポイントについて</a:t>
            </a:r>
            <a:r>
              <a:rPr kumimoji="1" lang="en-US" altLang="ja-JP" sz="1200" dirty="0">
                <a:latin typeface="+mn-ea"/>
              </a:rPr>
              <a:t>…</a:t>
            </a:r>
            <a:r>
              <a:rPr kumimoji="1" lang="ja-JP" altLang="en-US" sz="1200" dirty="0">
                <a:latin typeface="+mn-ea"/>
              </a:rPr>
              <a:t>（視点のヒントについて簡単にご説明）</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29</a:t>
            </a:fld>
            <a:endParaRPr kumimoji="1" lang="ja-JP" altLang="en-US"/>
          </a:p>
        </p:txBody>
      </p:sp>
    </p:spTree>
    <p:extLst>
      <p:ext uri="{BB962C8B-B14F-4D97-AF65-F5344CB8AC3E}">
        <p14:creationId xmlns:p14="http://schemas.microsoft.com/office/powerpoint/2010/main" val="187042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ワークショップに入る前に、ダイバーシティ経営の基本的な考え方、●●●社でのダイバーシティ経営に関する現在の取組、本日のワークショップの概要についてご説明をさせていただきます。</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a:t>
            </a:fld>
            <a:endParaRPr kumimoji="1" lang="ja-JP" altLang="en-US"/>
          </a:p>
        </p:txBody>
      </p:sp>
    </p:spTree>
    <p:extLst>
      <p:ext uri="{BB962C8B-B14F-4D97-AF65-F5344CB8AC3E}">
        <p14:creationId xmlns:p14="http://schemas.microsoft.com/office/powerpoint/2010/main" val="2887999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（前のダイバーシティ・コンパス整理が終わったことを確認し）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みなさん、ご自身のチームのコンパスを見てみてください。</a:t>
            </a:r>
            <a:r>
              <a:rPr kumimoji="1" lang="en-US" altLang="ja-JP" sz="1200" dirty="0">
                <a:latin typeface="+mn-ea"/>
              </a:rPr>
              <a:t>DEI</a:t>
            </a:r>
            <a:r>
              <a:rPr kumimoji="1" lang="ja-JP" altLang="en-US" sz="1200" dirty="0">
                <a:latin typeface="+mn-ea"/>
              </a:rPr>
              <a:t>推進に関して、自社の強み・弱みは、どのゾーンに多かったですか？</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グループごとに違いはありますか？多様な視点で自社の</a:t>
            </a:r>
            <a:r>
              <a:rPr kumimoji="1" lang="en-US" altLang="ja-JP" sz="1200" dirty="0">
                <a:latin typeface="+mn-ea"/>
              </a:rPr>
              <a:t>DEI</a:t>
            </a:r>
            <a:r>
              <a:rPr kumimoji="1" lang="ja-JP" altLang="en-US" sz="1200" dirty="0">
                <a:latin typeface="+mn-ea"/>
              </a:rPr>
              <a:t>の現状を深掘りするため、隣のグループの結果も見てみましょう。</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まず、他のグループの「課題」をご覧になって、「共感する部分」に是非「赤い丸印」を書きこんでみてください。時間は５分です。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（５分たったら）５分たちましたので自グループに戻りましょう。自グループに戻ったら感想を共有したり、自グループに貼られた、他者の視点も把握したうえで、議論を深めてください。</a:t>
            </a:r>
            <a:br>
              <a:rPr kumimoji="1" lang="en-US" altLang="ja-JP" sz="1200" dirty="0">
                <a:latin typeface="+mn-ea"/>
              </a:rPr>
            </a:br>
            <a:r>
              <a:rPr kumimoji="1" lang="ja-JP" altLang="en-US" sz="1200" dirty="0">
                <a:latin typeface="+mn-ea"/>
              </a:rPr>
              <a:t>議論の過程で、必要に応じてコンパスにも付箋を追加してください。時間は</a:t>
            </a:r>
            <a:r>
              <a:rPr kumimoji="1" lang="en-US" altLang="ja-JP" sz="1200" dirty="0">
                <a:latin typeface="+mn-ea"/>
              </a:rPr>
              <a:t>5</a:t>
            </a:r>
            <a:r>
              <a:rPr kumimoji="1" lang="ja-JP" altLang="en-US" sz="1200" dirty="0">
                <a:latin typeface="+mn-ea"/>
              </a:rPr>
              <a:t>分です！</a:t>
            </a:r>
            <a:br>
              <a:rPr kumimoji="1" lang="en-US" altLang="ja-JP" sz="1200" dirty="0">
                <a:latin typeface="+mn-ea"/>
              </a:rPr>
            </a:br>
            <a:r>
              <a:rPr kumimoji="1" lang="ja-JP" altLang="en-US" sz="1200" dirty="0">
                <a:latin typeface="+mn-ea"/>
              </a:rPr>
              <a:t>次のワークでは「弱み（課題）」を深掘りしていきますので、強みはもちろん、弱み（課題）についても積極的に意見を出しましょう。</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こうして俯瞰してみると、●●●社特有の課題がありそうですね。続いては、その課題をどう乗り越えていくか、引き続き議論していきましょう！</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30</a:t>
            </a:fld>
            <a:endParaRPr kumimoji="1" lang="ja-JP" altLang="en-US"/>
          </a:p>
        </p:txBody>
      </p:sp>
    </p:spTree>
    <p:extLst>
      <p:ext uri="{BB962C8B-B14F-4D97-AF65-F5344CB8AC3E}">
        <p14:creationId xmlns:p14="http://schemas.microsoft.com/office/powerpoint/2010/main" val="41882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（前のダイバーシティ・コンパス整理が終わったことを確認し）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みなさん、ご自身のチームのコンパスを見てみてください。</a:t>
            </a:r>
            <a:r>
              <a:rPr kumimoji="1" lang="en-US" altLang="ja-JP" sz="1200" dirty="0">
                <a:latin typeface="+mn-ea"/>
              </a:rPr>
              <a:t>DEI</a:t>
            </a:r>
            <a:r>
              <a:rPr kumimoji="1" lang="ja-JP" altLang="en-US" sz="1200" dirty="0">
                <a:latin typeface="+mn-ea"/>
              </a:rPr>
              <a:t>推進に関して、自社の強み・弱みは、どのゾーンに多かったですか？</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多様な視点で自社の</a:t>
            </a:r>
            <a:r>
              <a:rPr kumimoji="1" lang="en-US" altLang="ja-JP" sz="1200" dirty="0">
                <a:latin typeface="+mn-ea"/>
              </a:rPr>
              <a:t>DEI</a:t>
            </a:r>
            <a:r>
              <a:rPr kumimoji="1" lang="ja-JP" altLang="en-US" sz="1200" dirty="0">
                <a:latin typeface="+mn-ea"/>
              </a:rPr>
              <a:t>の現状を深掘りするため、他のメンバーの意見の中で「共感する部分」に是非「赤い丸印」を書き込んでみてください。時間は５分です。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（５分経過後）赤い丸印を見て、他者の視点も把握したうえで、特に強い共感を得られたポイントや意外だった視点について意見や感想をシェアし、再度議論を深めてください。</a:t>
            </a:r>
            <a:br>
              <a:rPr kumimoji="1" lang="en-US" altLang="ja-JP" sz="1200" dirty="0">
                <a:latin typeface="+mn-ea"/>
              </a:rPr>
            </a:br>
            <a:r>
              <a:rPr kumimoji="1" lang="ja-JP" altLang="en-US" sz="1200" dirty="0">
                <a:latin typeface="+mn-ea"/>
              </a:rPr>
              <a:t>議論の過程で、必要に応じてコンパスにも付箋を追加してください。時間は</a:t>
            </a:r>
            <a:r>
              <a:rPr kumimoji="1" lang="en-US" altLang="ja-JP" sz="1200" dirty="0">
                <a:latin typeface="+mn-ea"/>
              </a:rPr>
              <a:t>5</a:t>
            </a:r>
            <a:r>
              <a:rPr kumimoji="1" lang="ja-JP" altLang="en-US" sz="1200" dirty="0">
                <a:latin typeface="+mn-ea"/>
              </a:rPr>
              <a:t>分です！</a:t>
            </a:r>
            <a:br>
              <a:rPr kumimoji="1" lang="en-US" altLang="ja-JP" sz="1200" dirty="0">
                <a:latin typeface="+mn-ea"/>
              </a:rPr>
            </a:br>
            <a:r>
              <a:rPr kumimoji="1" lang="ja-JP" altLang="en-US" sz="1200" dirty="0">
                <a:latin typeface="+mn-ea"/>
              </a:rPr>
              <a:t>次のワークでは「弱み（課題）」を深掘りしていきますので、強みはもちろん、弱み（課題）についても積極的に意見を出しましょう。</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こうして俯瞰してみると、●●●社特有の課題がありそうですね。続いては、その課題をどう乗り越えていくか、引き続き議論していきましょう！</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31</a:t>
            </a:fld>
            <a:endParaRPr kumimoji="1" lang="ja-JP" altLang="en-US"/>
          </a:p>
        </p:txBody>
      </p:sp>
    </p:spTree>
    <p:extLst>
      <p:ext uri="{BB962C8B-B14F-4D97-AF65-F5344CB8AC3E}">
        <p14:creationId xmlns:p14="http://schemas.microsoft.com/office/powerpoint/2010/main" val="252764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一旦休憩を挟みます！●：●までにお席にお戻りください。お疲れ様でした。</a:t>
            </a:r>
            <a:endParaRPr kumimoji="1" lang="en-US" altLang="ja-JP" sz="120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32</a:t>
            </a:fld>
            <a:endParaRPr kumimoji="1" lang="ja-JP" altLang="en-US"/>
          </a:p>
        </p:txBody>
      </p:sp>
    </p:spTree>
    <p:extLst>
      <p:ext uri="{BB962C8B-B14F-4D97-AF65-F5344CB8AC3E}">
        <p14:creationId xmlns:p14="http://schemas.microsoft.com/office/powerpoint/2010/main" val="183927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続いて</a:t>
            </a:r>
            <a:r>
              <a:rPr kumimoji="1" lang="en-US" altLang="ja-JP" sz="1200">
                <a:latin typeface="+mn-ea"/>
              </a:rPr>
              <a:t>2</a:t>
            </a:r>
            <a:r>
              <a:rPr kumimoji="1" lang="ja-JP" altLang="en-US" sz="1200">
                <a:latin typeface="+mn-ea"/>
              </a:rPr>
              <a:t>つ目のワークセッションは、前のワークで出てきた課題から</a:t>
            </a:r>
            <a:r>
              <a:rPr lang="ja-JP" altLang="en-US" sz="1200">
                <a:latin typeface="+mn-ea"/>
              </a:rPr>
              <a:t>、その裏返しとして、課題が解決された状態の自社の理想像を想像し、実現に向けたアクションを出し合う</a:t>
            </a:r>
            <a:r>
              <a:rPr kumimoji="1" lang="ja-JP" altLang="en-US" sz="1200">
                <a:latin typeface="+mn-ea"/>
              </a:rPr>
              <a:t>セッションです。</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33</a:t>
            </a:fld>
            <a:endParaRPr kumimoji="1" lang="ja-JP" altLang="en-US"/>
          </a:p>
        </p:txBody>
      </p:sp>
    </p:spTree>
    <p:extLst>
      <p:ext uri="{BB962C8B-B14F-4D97-AF65-F5344CB8AC3E}">
        <p14:creationId xmlns:p14="http://schemas.microsoft.com/office/powerpoint/2010/main" val="1506097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前のワークで出てきた「課題」を見て、みなさんが「取り組みたい！」と思える課題を見つけてもらいます。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2</a:t>
            </a:r>
            <a:r>
              <a:rPr kumimoji="1" lang="ja-JP" altLang="en-US" sz="1200" dirty="0">
                <a:latin typeface="+mn-ea"/>
              </a:rPr>
              <a:t>～</a:t>
            </a:r>
            <a:r>
              <a:rPr kumimoji="1" lang="en-US" altLang="ja-JP" sz="1200" dirty="0">
                <a:latin typeface="+mn-ea"/>
              </a:rPr>
              <a:t>3</a:t>
            </a:r>
            <a:r>
              <a:rPr kumimoji="1" lang="ja-JP" altLang="en-US" sz="1200" dirty="0">
                <a:latin typeface="+mn-ea"/>
              </a:rPr>
              <a:t>個を目安に、注力したい課題に赤枠を付けてください。決める際の視点としては、「日頃の業務の中で意識して取り組むことができる」、</a:t>
            </a:r>
            <a:br>
              <a:rPr kumimoji="1" lang="en-US" altLang="ja-JP" sz="1200" dirty="0">
                <a:latin typeface="+mn-ea"/>
              </a:rPr>
            </a:br>
            <a:r>
              <a:rPr kumimoji="1" lang="ja-JP" altLang="en-US" sz="1200" dirty="0">
                <a:latin typeface="+mn-ea"/>
              </a:rPr>
              <a:t>「すぐに取り組みたい！」と思える課題に絞ってみるとよいと思います。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5</a:t>
            </a:r>
            <a:r>
              <a:rPr kumimoji="1" lang="ja-JP" altLang="en-US" sz="1200" dirty="0">
                <a:latin typeface="+mn-ea"/>
              </a:rPr>
              <a:t>分程度で、グループ内で議論し、決めてみてください！</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34</a:t>
            </a:fld>
            <a:endParaRPr kumimoji="1" lang="ja-JP" altLang="en-US"/>
          </a:p>
        </p:txBody>
      </p:sp>
    </p:spTree>
    <p:extLst>
      <p:ext uri="{BB962C8B-B14F-4D97-AF65-F5344CB8AC3E}">
        <p14:creationId xmlns:p14="http://schemas.microsoft.com/office/powerpoint/2010/main" val="1087071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ここで、改めて再掲ですが、●●●社では、</a:t>
            </a:r>
            <a:r>
              <a:rPr kumimoji="1" lang="en-US" altLang="ja-JP" sz="1200" dirty="0">
                <a:latin typeface="+mn-ea"/>
              </a:rPr>
              <a:t>DEI</a:t>
            </a:r>
            <a:r>
              <a:rPr kumimoji="1" lang="ja-JP" altLang="en-US" sz="1200" dirty="0">
                <a:latin typeface="+mn-ea"/>
              </a:rPr>
              <a:t>推進の先に実現したい「ビジョン」としては、～～～を掲げています。ぜひ、こういった点も加味しながら注力する課題を考えてみてください！</a:t>
            </a:r>
            <a:br>
              <a:rPr kumimoji="1" lang="en-US" altLang="ja-JP" sz="1200" dirty="0">
                <a:latin typeface="+mn-ea"/>
              </a:rPr>
            </a:b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（ご説明を簡単に）</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br>
              <a:rPr kumimoji="1" lang="en-US" altLang="ja-JP" sz="1200" dirty="0">
                <a:latin typeface="+mn-ea"/>
              </a:rPr>
            </a:br>
            <a:r>
              <a:rPr kumimoji="1" lang="en-US" altLang="ja-JP" sz="1200" dirty="0">
                <a:latin typeface="+mn-ea"/>
              </a:rPr>
              <a:t>※</a:t>
            </a:r>
            <a:r>
              <a:rPr kumimoji="1" lang="ja-JP" altLang="en-US" sz="1200" dirty="0">
                <a:latin typeface="+mn-ea"/>
              </a:rPr>
              <a:t>自社の</a:t>
            </a:r>
            <a:r>
              <a:rPr kumimoji="1" lang="en-US" altLang="ja-JP" sz="1200" dirty="0">
                <a:latin typeface="+mn-ea"/>
              </a:rPr>
              <a:t>DEI</a:t>
            </a:r>
            <a:r>
              <a:rPr kumimoji="1" lang="ja-JP" altLang="en-US" sz="1200" dirty="0">
                <a:latin typeface="+mn-ea"/>
              </a:rPr>
              <a:t>推進における、「</a:t>
            </a:r>
            <a:r>
              <a:rPr kumimoji="1" lang="en-US" altLang="ja-JP" sz="1200" dirty="0">
                <a:latin typeface="+mn-ea"/>
              </a:rPr>
              <a:t>VISION</a:t>
            </a:r>
            <a:r>
              <a:rPr kumimoji="1" lang="ja-JP" altLang="en-US" sz="1200" dirty="0">
                <a:latin typeface="+mn-ea"/>
              </a:rPr>
              <a:t>」やメッセージがあればご説明ください。</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まだ明確でない場合は、ダイバーシティ経営推進ご担当者のみなさまの見解として、一案として提示いただけると良いかと思います。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35</a:t>
            </a:fld>
            <a:endParaRPr kumimoji="1" lang="ja-JP" altLang="en-US"/>
          </a:p>
        </p:txBody>
      </p:sp>
    </p:spTree>
    <p:extLst>
      <p:ext uri="{BB962C8B-B14F-4D97-AF65-F5344CB8AC3E}">
        <p14:creationId xmlns:p14="http://schemas.microsoft.com/office/powerpoint/2010/main" val="2340002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ja-JP" altLang="en-US" sz="1200" dirty="0"/>
              <a:t>ファシリテーターコメント</a:t>
            </a:r>
            <a:r>
              <a:rPr kumimoji="1" lang="en-US" altLang="ja-JP" sz="1200" dirty="0"/>
              <a:t>】</a:t>
            </a:r>
          </a:p>
          <a:p>
            <a:endParaRPr kumimoji="1" lang="en-US" altLang="ja-JP" sz="1200" dirty="0"/>
          </a:p>
          <a:p>
            <a:pPr marL="171450" indent="-171450">
              <a:buFont typeface="Arial" panose="020B0604020202020204" pitchFamily="34" charset="0"/>
              <a:buChar char="•"/>
            </a:pPr>
            <a:r>
              <a:rPr kumimoji="1" lang="ja-JP" altLang="en-US" sz="1200" dirty="0"/>
              <a:t>注力すると決めた「課題」が解消され、「自社にとって理想的な状態」になることを想像してみてください。</a:t>
            </a:r>
            <a:br>
              <a:rPr kumimoji="1" lang="en-US" altLang="ja-JP" sz="1200" dirty="0"/>
            </a:br>
            <a:r>
              <a:rPr kumimoji="1" lang="ja-JP" altLang="en-US" sz="1200" dirty="0"/>
              <a:t>また、そのためには、どんな「アクション」が考えられそうでしょうか？</a:t>
            </a:r>
            <a:endParaRPr kumimoji="1" lang="en-US" altLang="ja-JP" sz="1200" dirty="0"/>
          </a:p>
          <a:p>
            <a:pPr marL="171450" indent="-171450">
              <a:buFont typeface="Arial" panose="020B0604020202020204" pitchFamily="34" charset="0"/>
              <a:buChar char="•"/>
            </a:pPr>
            <a:endParaRPr kumimoji="1" lang="en-US" altLang="ja-JP" sz="1200" dirty="0">
              <a:solidFill>
                <a:schemeClr val="tx1"/>
              </a:solidFill>
            </a:endParaRPr>
          </a:p>
          <a:p>
            <a:pPr marL="171450" indent="-171450">
              <a:buFont typeface="Arial" panose="020B0604020202020204" pitchFamily="34" charset="0"/>
              <a:buChar char="•"/>
            </a:pPr>
            <a:r>
              <a:rPr kumimoji="1" lang="ja-JP" altLang="en-US" sz="1200" dirty="0">
                <a:solidFill>
                  <a:schemeClr val="tx1"/>
                </a:solidFill>
              </a:rPr>
              <a:t>まずは、「〇〇な状態・〇〇な姿」という理想を言語化して、そして、その理想を実現するための「アクション」をセットで</a:t>
            </a:r>
            <a:r>
              <a:rPr kumimoji="1" lang="en-US" altLang="ja-JP" sz="1200" dirty="0">
                <a:solidFill>
                  <a:schemeClr val="tx1"/>
                </a:solidFill>
              </a:rPr>
              <a:t>10</a:t>
            </a:r>
            <a:r>
              <a:rPr kumimoji="1" lang="ja-JP" altLang="en-US" sz="1200" dirty="0">
                <a:solidFill>
                  <a:schemeClr val="tx1"/>
                </a:solidFill>
              </a:rPr>
              <a:t>分ほど考えてみましょう。</a:t>
            </a:r>
            <a:br>
              <a:rPr lang="en-US" altLang="ja-JP" sz="1200" dirty="0">
                <a:solidFill>
                  <a:schemeClr val="tx1"/>
                </a:solidFill>
              </a:rPr>
            </a:br>
            <a:r>
              <a:rPr kumimoji="1" lang="ja-JP" altLang="en-US" sz="1200" dirty="0">
                <a:solidFill>
                  <a:schemeClr val="tx1"/>
                </a:solidFill>
              </a:rPr>
              <a:t>理想の状態を「黄色の付箋」に、アクションを「緑色の付箋」に書いてください。</a:t>
            </a:r>
            <a:endParaRPr kumimoji="1" lang="en-US" altLang="ja-JP" sz="1200" dirty="0">
              <a:solidFill>
                <a:schemeClr val="tx1"/>
              </a:solidFill>
            </a:endParaRPr>
          </a:p>
          <a:p>
            <a:pPr marL="171450" indent="-171450">
              <a:buFont typeface="Arial" panose="020B0604020202020204" pitchFamily="34" charset="0"/>
              <a:buChar char="•"/>
            </a:pPr>
            <a:endParaRPr kumimoji="1" lang="en-US" altLang="ja-JP" sz="1200" dirty="0"/>
          </a:p>
          <a:p>
            <a:pPr marL="171450" indent="-171450">
              <a:buFont typeface="Arial" panose="020B0604020202020204" pitchFamily="34" charset="0"/>
              <a:buChar char="•"/>
            </a:pPr>
            <a:r>
              <a:rPr kumimoji="1" lang="ja-JP" altLang="en-US" sz="1200" dirty="0"/>
              <a:t>アクションは「●●してみる」といったような「動詞」「行動」の形で「自由」に発想してみましょう。</a:t>
            </a:r>
            <a:endParaRPr kumimoji="1" lang="en-US" altLang="ja-JP" sz="1200" dirty="0"/>
          </a:p>
          <a:p>
            <a:pPr marL="171450" indent="-171450">
              <a:buFont typeface="Arial" panose="020B0604020202020204" pitchFamily="34" charset="0"/>
              <a:buChar char="•"/>
            </a:pPr>
            <a:endParaRPr kumimoji="1" lang="en-US" altLang="ja-JP" sz="1200" dirty="0"/>
          </a:p>
          <a:p>
            <a:pPr marL="171450" indent="-171450">
              <a:buFont typeface="Arial" panose="020B0604020202020204" pitchFamily="34" charset="0"/>
              <a:buChar char="•"/>
            </a:pPr>
            <a:r>
              <a:rPr kumimoji="1" lang="ja-JP" altLang="en-US" sz="1200" dirty="0"/>
              <a:t>その後、</a:t>
            </a:r>
            <a:r>
              <a:rPr kumimoji="1" lang="en-US" altLang="ja-JP" sz="1200" dirty="0"/>
              <a:t>15</a:t>
            </a:r>
            <a:r>
              <a:rPr kumimoji="1" lang="ja-JP" altLang="en-US" sz="1200" dirty="0"/>
              <a:t>分でコンパスにを貼りながらシェアして、他の人の付箋を見ながら思いついたアイデアもその場でどんどん追加していきましょう。</a:t>
            </a:r>
          </a:p>
          <a:p>
            <a:pPr marL="0" indent="0">
              <a:buFont typeface="Arial" panose="020B0604020202020204" pitchFamily="34" charset="0"/>
              <a:buNone/>
            </a:pPr>
            <a:endParaRPr kumimoji="1" lang="en-US" altLang="ja-JP" sz="1200" dirty="0"/>
          </a:p>
          <a:p>
            <a:pPr marL="0" indent="0">
              <a:buFont typeface="Arial" panose="020B0604020202020204" pitchFamily="34" charset="0"/>
              <a:buNone/>
            </a:pPr>
            <a:r>
              <a:rPr kumimoji="1" lang="en-US" altLang="ja-JP" sz="1200" dirty="0"/>
              <a:t>【</a:t>
            </a:r>
            <a:r>
              <a:rPr kumimoji="1" lang="ja-JP" altLang="en-US" sz="1200" dirty="0"/>
              <a:t>備考</a:t>
            </a:r>
            <a:r>
              <a:rPr kumimoji="1" lang="en-US" altLang="ja-JP" sz="1200" dirty="0"/>
              <a:t>】</a:t>
            </a:r>
            <a:br>
              <a:rPr kumimoji="1" lang="en-US" altLang="ja-JP" sz="1200" dirty="0"/>
            </a:br>
            <a:endParaRPr kumimoji="1" lang="en-US" altLang="ja-JP" sz="1200" dirty="0"/>
          </a:p>
          <a:p>
            <a:pPr marL="171450" indent="-171450">
              <a:buFont typeface="Arial" panose="020B0604020202020204" pitchFamily="34" charset="0"/>
              <a:buChar char="•"/>
            </a:pPr>
            <a:r>
              <a:rPr kumimoji="1" lang="ja-JP" altLang="en-US" sz="1200" dirty="0"/>
              <a:t>ファシリテーターは、議論が滞っていないか、見回りながらチェック。考えあぐねているようならば、少し議論に参加し、</a:t>
            </a:r>
            <a:br>
              <a:rPr kumimoji="1" lang="en-US" altLang="ja-JP" sz="1200" dirty="0"/>
            </a:br>
            <a:r>
              <a:rPr kumimoji="1" lang="ja-JP" altLang="en-US" sz="1200" dirty="0"/>
              <a:t>今の仕事の延長ではなくて、自由なアクションをこの場では発想しましょう、</a:t>
            </a:r>
            <a:br>
              <a:rPr kumimoji="1" lang="en-US" altLang="ja-JP" sz="1200" dirty="0"/>
            </a:br>
            <a:r>
              <a:rPr kumimoji="1" lang="ja-JP" altLang="en-US" sz="1200" dirty="0"/>
              <a:t>このアクションって、具体的にどういうことがこれまでと違うんですか？など発想への刺激を促す。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36</a:t>
            </a:fld>
            <a:endParaRPr kumimoji="1" lang="ja-JP" altLang="en-US"/>
          </a:p>
        </p:txBody>
      </p:sp>
    </p:spTree>
    <p:extLst>
      <p:ext uri="{BB962C8B-B14F-4D97-AF65-F5344CB8AC3E}">
        <p14:creationId xmlns:p14="http://schemas.microsoft.com/office/powerpoint/2010/main" val="1071677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（前の議論が終わったことを確認し）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おつかれさまでした。続いては、いよいよ最後のワークセッションになります。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理想像の実現に向けて、自由でチャレンジングなアクションが出たと思いますが、</a:t>
            </a:r>
            <a:br>
              <a:rPr kumimoji="1" lang="en-US" altLang="ja-JP" sz="1200" dirty="0">
                <a:latin typeface="+mn-ea"/>
              </a:rPr>
            </a:br>
            <a:r>
              <a:rPr kumimoji="1" lang="ja-JP" altLang="en-US" sz="1200" dirty="0">
                <a:latin typeface="+mn-ea"/>
              </a:rPr>
              <a:t>その中で、具体的に「自分ごと化」して、取り組めそうなアクションはありましたか？</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続いてのセッションは、コンパスを通じて出てきた「課題」と「アクション」の中で、</a:t>
            </a:r>
            <a:br>
              <a:rPr kumimoji="1" lang="en-US" altLang="ja-JP" sz="1200" dirty="0">
                <a:latin typeface="+mn-ea"/>
              </a:rPr>
            </a:br>
            <a:r>
              <a:rPr kumimoji="1" lang="ja-JP" altLang="en-US" sz="1200" dirty="0">
                <a:latin typeface="+mn-ea"/>
              </a:rPr>
              <a:t>●●●社としてぜひ取り組むべき重要度の高いものを選び、自分自身</a:t>
            </a:r>
            <a:r>
              <a:rPr kumimoji="1" lang="en-US" altLang="ja-JP" sz="1200" dirty="0">
                <a:latin typeface="+mn-ea"/>
              </a:rPr>
              <a:t>/</a:t>
            </a:r>
            <a:r>
              <a:rPr kumimoji="1" lang="ja-JP" altLang="en-US" sz="1200" dirty="0">
                <a:latin typeface="+mn-ea"/>
              </a:rPr>
              <a:t>自部門で出来ることを考えるセッションです。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このセッションの最後に、ご自身の「アクション宣言」として発表してもらいます。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37</a:t>
            </a:fld>
            <a:endParaRPr kumimoji="1" lang="ja-JP" altLang="en-US"/>
          </a:p>
        </p:txBody>
      </p:sp>
    </p:spTree>
    <p:extLst>
      <p:ext uri="{BB962C8B-B14F-4D97-AF65-F5344CB8AC3E}">
        <p14:creationId xmlns:p14="http://schemas.microsoft.com/office/powerpoint/2010/main" val="98795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グループで出現した、課題に対する「アクション」の中から、「これは●●●社として、とても重要</a:t>
            </a:r>
            <a:r>
              <a:rPr kumimoji="1" lang="en-US" altLang="ja-JP" sz="1200" dirty="0">
                <a:latin typeface="+mn-ea"/>
              </a:rPr>
              <a:t>!</a:t>
            </a:r>
            <a:r>
              <a:rPr kumimoji="1" lang="ja-JP" altLang="en-US" sz="1200" dirty="0">
                <a:latin typeface="+mn-ea"/>
              </a:rPr>
              <a:t>ぜひ取り組みたい」と思うを</a:t>
            </a:r>
            <a:br>
              <a:rPr kumimoji="1" lang="en-US" altLang="ja-JP" sz="1200" dirty="0">
                <a:latin typeface="+mn-ea"/>
              </a:rPr>
            </a:br>
            <a:r>
              <a:rPr kumimoji="1" lang="ja-JP" altLang="en-US" sz="1200" dirty="0">
                <a:latin typeface="+mn-ea"/>
              </a:rPr>
              <a:t>グループで、</a:t>
            </a:r>
            <a:r>
              <a:rPr kumimoji="1" lang="en-US" altLang="ja-JP" sz="1200" dirty="0">
                <a:latin typeface="+mn-ea"/>
              </a:rPr>
              <a:t>1-3</a:t>
            </a:r>
            <a:r>
              <a:rPr kumimoji="1" lang="ja-JP" altLang="en-US" sz="1200" dirty="0">
                <a:latin typeface="+mn-ea"/>
              </a:rPr>
              <a:t>個決めてみてください。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これまでの議論も振り返りながら、これはよい！今すぐに取り組みたい！と思ったアクションについて</a:t>
            </a:r>
            <a:br>
              <a:rPr kumimoji="1" lang="en-US" altLang="ja-JP" sz="1200" dirty="0">
                <a:latin typeface="+mn-ea"/>
              </a:rPr>
            </a:br>
            <a:r>
              <a:rPr kumimoji="1" lang="ja-JP" altLang="en-US" sz="1200" dirty="0">
                <a:latin typeface="+mn-ea"/>
              </a:rPr>
              <a:t>チームの意見として、重要と思うものに、青いペンで星印をつけてください。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1</a:t>
            </a:r>
            <a:r>
              <a:rPr kumimoji="1" lang="ja-JP" altLang="en-US" sz="1200" dirty="0">
                <a:latin typeface="+mn-ea"/>
              </a:rPr>
              <a:t>つに絞っても構いませんが、複数個あっても構いません。</a:t>
            </a:r>
            <a:r>
              <a:rPr kumimoji="1" lang="en-US" altLang="ja-JP" sz="1200" dirty="0">
                <a:latin typeface="+mn-ea"/>
              </a:rPr>
              <a:t>5</a:t>
            </a:r>
            <a:r>
              <a:rPr kumimoji="1" lang="ja-JP" altLang="en-US" sz="1200" dirty="0">
                <a:latin typeface="+mn-ea"/>
              </a:rPr>
              <a:t>分程度でお願いします。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それを受けて、後ほどのワークで「みなさま個人として」取り組みたいことについて、少し考えてもらいます。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では、スタートしてください。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38</a:t>
            </a:fld>
            <a:endParaRPr kumimoji="1" lang="ja-JP" altLang="en-US"/>
          </a:p>
        </p:txBody>
      </p:sp>
    </p:spTree>
    <p:extLst>
      <p:ext uri="{BB962C8B-B14F-4D97-AF65-F5344CB8AC3E}">
        <p14:creationId xmlns:p14="http://schemas.microsoft.com/office/powerpoint/2010/main" val="2839215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次に、グループで「重要」と分類された「課題」「アクション」と、ワークショップの冒頭にチーム内でシェアした「ご自身の働くうえでの</a:t>
            </a:r>
            <a:r>
              <a:rPr kumimoji="1" lang="en-US" altLang="ja-JP" dirty="0">
                <a:latin typeface="+mn-ea"/>
              </a:rPr>
              <a:t>WILL</a:t>
            </a:r>
            <a:r>
              <a:rPr kumimoji="1" lang="ja-JP" altLang="en-US" dirty="0">
                <a:latin typeface="+mn-ea"/>
              </a:rPr>
              <a:t>」を照らし合わせてみてください。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たとえ一見遠く感じられても、近いキーワードや、つながりそうなポイントはありませんか？</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個人の</a:t>
            </a:r>
            <a:r>
              <a:rPr kumimoji="1" lang="en-US" altLang="ja-JP" dirty="0">
                <a:latin typeface="+mn-ea"/>
              </a:rPr>
              <a:t>WILL</a:t>
            </a:r>
            <a:r>
              <a:rPr kumimoji="1" lang="ja-JP" altLang="en-US" dirty="0">
                <a:latin typeface="+mn-ea"/>
              </a:rPr>
              <a:t>をベースにしながら、ご自身が●●●社で、ご自身の部門で、明日から取り組めそうなことを考えてみましょう。（→次のページのスライドへ移って説明を続ける）</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39</a:t>
            </a:fld>
            <a:endParaRPr kumimoji="1" lang="ja-JP" altLang="en-US"/>
          </a:p>
        </p:txBody>
      </p:sp>
    </p:spTree>
    <p:extLst>
      <p:ext uri="{BB962C8B-B14F-4D97-AF65-F5344CB8AC3E}">
        <p14:creationId xmlns:p14="http://schemas.microsoft.com/office/powerpoint/2010/main" val="403379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r>
              <a:rPr kumimoji="1" lang="ja-JP" altLang="en-US" sz="1200" dirty="0">
                <a:latin typeface="+mn-ea"/>
              </a:rPr>
              <a:t>一般論としてのご説明</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DEI</a:t>
            </a:r>
            <a:r>
              <a:rPr kumimoji="1" lang="ja-JP" altLang="en-US" sz="1200" dirty="0">
                <a:latin typeface="+mn-ea"/>
              </a:rPr>
              <a:t>、ダイバーシティ経営という言葉になじみの無い方もいらっしゃると思いますので、一般的な考え方についてご説明をしていきます。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お手元に用語集もお配りしておりますのであわせてご確認ください。</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「ダイバーシティ経営」とは、</a:t>
            </a:r>
            <a:r>
              <a:rPr kumimoji="1" lang="ja-JP" altLang="en-US" sz="1200" b="0" i="0" u="none" strike="noStrike" kern="1200" cap="none" spc="0" normalizeH="0" baseline="0" noProof="0" dirty="0">
                <a:ln>
                  <a:noFill/>
                </a:ln>
                <a:effectLst/>
                <a:uLnTx/>
                <a:uFillTx/>
                <a:latin typeface="+mn-ea"/>
                <a:cs typeface="+mn-cs"/>
              </a:rPr>
              <a:t>多様な人材を活かし、その能力が最大限発揮できる機会を提供することで、イノベーションを生み出し、価値創造につなげている経営と言われています。</a:t>
            </a:r>
            <a:br>
              <a:rPr kumimoji="1" lang="en-US" altLang="ja-JP" sz="1200" b="0" i="0" u="none" strike="noStrike" kern="1200" cap="none" spc="0" normalizeH="0" baseline="0" noProof="0" dirty="0">
                <a:ln>
                  <a:noFill/>
                </a:ln>
                <a:effectLst/>
                <a:uLnTx/>
                <a:uFillTx/>
                <a:latin typeface="+mn-ea"/>
                <a:cs typeface="+mn-cs"/>
              </a:rPr>
            </a:br>
            <a:endParaRPr kumimoji="1" lang="en-US" altLang="ja-JP" sz="1200" b="0" i="0" u="none" strike="noStrike" kern="1200" cap="none" spc="0" normalizeH="0" baseline="0" noProof="0" dirty="0">
              <a:ln>
                <a:noFill/>
              </a:ln>
              <a:effectLst/>
              <a:uLnTx/>
              <a:uFillTx/>
              <a:latin typeface="+mn-ea"/>
              <a:cs typeface="+mn-cs"/>
            </a:endParaRPr>
          </a:p>
          <a:p>
            <a:pPr marL="171450" indent="-171450">
              <a:buFont typeface="Arial" panose="020B0604020202020204" pitchFamily="34" charset="0"/>
              <a:buChar char="•"/>
            </a:pPr>
            <a:r>
              <a:rPr lang="ja-JP" altLang="en-US" sz="1200" dirty="0">
                <a:latin typeface="+mn-ea"/>
              </a:rPr>
              <a:t>一人一人が多様な能力・考え方</a:t>
            </a:r>
            <a:r>
              <a:rPr lang="ja-JP" altLang="ja-JP" sz="1200" dirty="0">
                <a:latin typeface="+mn-ea"/>
              </a:rPr>
              <a:t>を最大限</a:t>
            </a:r>
            <a:r>
              <a:rPr lang="ja-JP" altLang="en-US" sz="1200" dirty="0">
                <a:latin typeface="+mn-ea"/>
              </a:rPr>
              <a:t>発揮して企業の価値創造に参画していくことで、自由な観点での発想や議論が生まれ、それが新たな創造につながる、そのような考え方となります。</a:t>
            </a:r>
            <a:br>
              <a:rPr lang="en-US" altLang="ja-JP" sz="1200" dirty="0">
                <a:latin typeface="+mn-ea"/>
              </a:rPr>
            </a:br>
            <a:endParaRPr lang="en-US" altLang="ja-JP" sz="1200" dirty="0">
              <a:latin typeface="+mn-ea"/>
            </a:endParaRPr>
          </a:p>
          <a:p>
            <a:pPr marL="171450" indent="-171450">
              <a:buFont typeface="Arial" panose="020B0604020202020204" pitchFamily="34" charset="0"/>
              <a:buChar char="•"/>
            </a:pPr>
            <a:r>
              <a:rPr lang="ja-JP" altLang="en-US" sz="1200" dirty="0">
                <a:latin typeface="+mn-ea"/>
              </a:rPr>
              <a:t>「ダイバーシティ」といった際、どうしても性別や障がい等の属性に関係する取組が注目される傾向があります。</a:t>
            </a:r>
            <a:br>
              <a:rPr lang="en-US" altLang="ja-JP" sz="1200" dirty="0">
                <a:latin typeface="+mn-ea"/>
              </a:rPr>
            </a:br>
            <a:endParaRPr lang="en-US" altLang="ja-JP" sz="1200" dirty="0">
              <a:latin typeface="+mn-ea"/>
            </a:endParaRPr>
          </a:p>
          <a:p>
            <a:pPr marL="171450" indent="-171450">
              <a:buFont typeface="Arial" panose="020B0604020202020204" pitchFamily="34" charset="0"/>
              <a:buChar char="•"/>
            </a:pPr>
            <a:r>
              <a:rPr lang="ja-JP" altLang="en-US" sz="1200" dirty="0">
                <a:latin typeface="+mn-ea"/>
              </a:rPr>
              <a:t>それはもちろんダイバーシティ経営の重要な取組の一つではありますが、是非注意して頂きたいのは、「ダイバーシティ経営」はすべての人は多様であると捉え内面の多様性も念頭に置いていることです。</a:t>
            </a:r>
            <a:br>
              <a:rPr lang="en-US" altLang="ja-JP" sz="1200" dirty="0">
                <a:latin typeface="+mn-ea"/>
              </a:rPr>
            </a:br>
            <a:endParaRPr lang="en-US" altLang="ja-JP" sz="1200" dirty="0">
              <a:latin typeface="+mn-ea"/>
            </a:endParaRPr>
          </a:p>
          <a:p>
            <a:pPr marL="171450" indent="-171450">
              <a:buFont typeface="Arial" panose="020B0604020202020204" pitchFamily="34" charset="0"/>
              <a:buChar char="•"/>
            </a:pPr>
            <a:r>
              <a:rPr lang="ja-JP" altLang="en-US" sz="1200" dirty="0">
                <a:latin typeface="+mn-ea"/>
              </a:rPr>
              <a:t>また、社員の多様性を高めること自体が目的ではなく、福利厚生や企業の社会的責任の観点のみを直接的な目的とするものでもありません。</a:t>
            </a:r>
            <a:br>
              <a:rPr lang="en-US" altLang="ja-JP" sz="1200" dirty="0">
                <a:latin typeface="+mn-ea"/>
              </a:rPr>
            </a:br>
            <a:endParaRPr lang="en-US" altLang="ja-JP" sz="1200" dirty="0">
              <a:latin typeface="+mn-ea"/>
            </a:endParaRPr>
          </a:p>
          <a:p>
            <a:pPr marL="171450" indent="-171450">
              <a:buFont typeface="Arial" panose="020B0604020202020204" pitchFamily="34" charset="0"/>
              <a:buChar char="•"/>
            </a:pPr>
            <a:r>
              <a:rPr lang="ja-JP" altLang="en-US" sz="1200" dirty="0">
                <a:latin typeface="+mn-ea"/>
              </a:rPr>
              <a:t>ダイバーシティ経営とは、経営戦略を実現する上で不可欠である多様な人材を確保し、意欲的に仕事に取り組める組織風土や働き方の仕組みを整備することを通じて、</a:t>
            </a:r>
            <a:br>
              <a:rPr lang="en-US" altLang="ja-JP" sz="1200" dirty="0">
                <a:latin typeface="+mn-ea"/>
              </a:rPr>
            </a:br>
            <a:r>
              <a:rPr lang="ja-JP" altLang="en-US" sz="1200" dirty="0">
                <a:latin typeface="+mn-ea"/>
              </a:rPr>
              <a:t>適材適所を実現し、その能力を最大限発揮させることにより、経営上の成果につなげていくことを目的としています。</a:t>
            </a:r>
            <a:endParaRPr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a:t>
            </a:fld>
            <a:endParaRPr kumimoji="1" lang="ja-JP" altLang="en-US"/>
          </a:p>
        </p:txBody>
      </p:sp>
    </p:spTree>
    <p:extLst>
      <p:ext uri="{BB962C8B-B14F-4D97-AF65-F5344CB8AC3E}">
        <p14:creationId xmlns:p14="http://schemas.microsoft.com/office/powerpoint/2010/main" val="4027382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このセッションでは、「フォーマット」を用意しています。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お手元にあるアクションシートに沿って、アクションアイデアを書いてみてください。</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どうすれば、私たちは●●●という重要課題を解決して、●●●という理想の状態に近づけるのかを、</a:t>
            </a:r>
            <a:br>
              <a:rPr kumimoji="1" lang="en-US" altLang="ja-JP" dirty="0">
                <a:latin typeface="+mn-ea"/>
              </a:rPr>
            </a:br>
            <a:r>
              <a:rPr kumimoji="1" lang="ja-JP" altLang="en-US" dirty="0">
                <a:latin typeface="+mn-ea"/>
              </a:rPr>
              <a:t>会社の視点から考え、①にグループで重要とされた「課題」と「理想像」をご記入ください。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そのうえで、「自部門」「ご自身」目線で出来ること・やりたいアクションを②にご記入ください。</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アクションをあらためて自分ごとに落とし込むうえで、右側にあるダイバーシティ・コンパスの「問いかけ」も是非参考にして考えてみてください。</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r>
              <a:rPr kumimoji="1" lang="en-US" altLang="ja-JP" dirty="0">
                <a:latin typeface="+mn-ea"/>
              </a:rPr>
              <a:t>10</a:t>
            </a:r>
            <a:r>
              <a:rPr kumimoji="1" lang="ja-JP" altLang="en-US" dirty="0">
                <a:latin typeface="+mn-ea"/>
              </a:rPr>
              <a:t>分程度お時間を取るので、簡潔にわかりやすく記入してください。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最後、全体メンバーで</a:t>
            </a:r>
            <a:r>
              <a:rPr kumimoji="1" lang="en-US" altLang="ja-JP" dirty="0">
                <a:latin typeface="+mn-ea"/>
              </a:rPr>
              <a:t>1</a:t>
            </a:r>
            <a:r>
              <a:rPr kumimoji="1" lang="ja-JP" altLang="en-US" dirty="0">
                <a:latin typeface="+mn-ea"/>
              </a:rPr>
              <a:t>人</a:t>
            </a:r>
            <a:r>
              <a:rPr kumimoji="1" lang="en-US" altLang="ja-JP" dirty="0">
                <a:latin typeface="+mn-ea"/>
              </a:rPr>
              <a:t>1</a:t>
            </a:r>
            <a:r>
              <a:rPr kumimoji="1" lang="ja-JP" altLang="en-US" dirty="0">
                <a:latin typeface="+mn-ea"/>
              </a:rPr>
              <a:t>分程度で宣言をシェアします！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では、スタートです。</a:t>
            </a:r>
            <a:br>
              <a:rPr kumimoji="1" lang="en-US" altLang="ja-JP" dirty="0">
                <a:latin typeface="+mn-ea"/>
              </a:rPr>
            </a:br>
            <a:endParaRPr kumimoji="1" lang="ja-JP" altLang="en-US"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40</a:t>
            </a:fld>
            <a:endParaRPr kumimoji="1" lang="ja-JP" altLang="en-US"/>
          </a:p>
        </p:txBody>
      </p:sp>
    </p:spTree>
    <p:extLst>
      <p:ext uri="{BB962C8B-B14F-4D97-AF65-F5344CB8AC3E}">
        <p14:creationId xmlns:p14="http://schemas.microsoft.com/office/powerpoint/2010/main" val="1542854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endParaRPr kumimoji="1" lang="en-US" altLang="ja-JP" dirty="0">
              <a:latin typeface="+mn-ea"/>
            </a:endParaRPr>
          </a:p>
          <a:p>
            <a:pPr marL="0" indent="0">
              <a:buFont typeface="Arial" panose="020B0604020202020204" pitchFamily="34" charset="0"/>
              <a:buNone/>
            </a:pPr>
            <a:r>
              <a:rPr kumimoji="1" lang="ja-JP" altLang="en-US" dirty="0">
                <a:latin typeface="+mn-ea"/>
              </a:rPr>
              <a:t>（</a:t>
            </a:r>
            <a:r>
              <a:rPr kumimoji="1" lang="en-US" altLang="ja-JP" dirty="0">
                <a:latin typeface="+mn-ea"/>
              </a:rPr>
              <a:t>10</a:t>
            </a:r>
            <a:r>
              <a:rPr kumimoji="1" lang="ja-JP" altLang="en-US" dirty="0">
                <a:latin typeface="+mn-ea"/>
              </a:rPr>
              <a:t>分経過を目安に、全員が記入完了したかを確認）</a:t>
            </a: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では、最後は「全体発表」です！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お席で構いませんので、ご自身のアクションを簡潔に</a:t>
            </a:r>
            <a:r>
              <a:rPr kumimoji="1" lang="en-US" altLang="ja-JP" dirty="0">
                <a:latin typeface="+mn-ea"/>
              </a:rPr>
              <a:t>1</a:t>
            </a:r>
            <a:r>
              <a:rPr kumimoji="1" lang="ja-JP" altLang="en-US" dirty="0">
                <a:latin typeface="+mn-ea"/>
              </a:rPr>
              <a:t>分程度で発表してください。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発表が終わったら、是非「拍手」をお願いします。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最初に、「我こそは！」という方いらっしゃいますか？</a:t>
            </a:r>
            <a:endParaRPr kumimoji="1" lang="en-US" altLang="ja-JP" dirty="0">
              <a:latin typeface="+mn-ea"/>
            </a:endParaRPr>
          </a:p>
          <a:p>
            <a:pPr marL="628650" lvl="1" indent="-171450">
              <a:buFont typeface="Arial" panose="020B0604020202020204" pitchFamily="34" charset="0"/>
              <a:buChar char="•"/>
            </a:pPr>
            <a:r>
              <a:rPr kumimoji="1" lang="ja-JP" altLang="en-US" dirty="0">
                <a:latin typeface="+mn-ea"/>
              </a:rPr>
              <a:t>挙手を確認し、出現したらその方から時計回りで進める。</a:t>
            </a:r>
            <a:endParaRPr kumimoji="1" lang="en-US" altLang="ja-JP" dirty="0">
              <a:latin typeface="+mn-ea"/>
            </a:endParaRPr>
          </a:p>
          <a:p>
            <a:pPr marL="628650" lvl="1" indent="-171450">
              <a:buFont typeface="Arial" panose="020B0604020202020204" pitchFamily="34" charset="0"/>
              <a:buChar char="•"/>
            </a:pPr>
            <a:r>
              <a:rPr kumimoji="1" lang="ja-JP" altLang="en-US" dirty="0">
                <a:latin typeface="+mn-ea"/>
              </a:rPr>
              <a:t>出現しない場合は、ファシリテーターから見て、いちばん近い方を指名。</a:t>
            </a:r>
            <a:br>
              <a:rPr kumimoji="1" lang="en-US" altLang="ja-JP" dirty="0">
                <a:latin typeface="+mn-ea"/>
              </a:rPr>
            </a:br>
            <a:endParaRPr kumimoji="1" lang="en-US" altLang="ja-JP" dirty="0">
              <a:latin typeface="+mn-ea"/>
            </a:endParaRPr>
          </a:p>
          <a:p>
            <a:pPr marL="171450" lvl="0" indent="-171450">
              <a:buFont typeface="Arial" panose="020B0604020202020204" pitchFamily="34" charset="0"/>
              <a:buChar char="•"/>
            </a:pPr>
            <a:r>
              <a:rPr kumimoji="1" lang="ja-JP" altLang="en-US" dirty="0">
                <a:latin typeface="+mn-ea"/>
              </a:rPr>
              <a:t>では、〇〇さんから、よろしくお願いします。</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r>
              <a:rPr kumimoji="1" lang="en-US" altLang="ja-JP" dirty="0">
                <a:latin typeface="+mn-ea"/>
              </a:rPr>
              <a:t>【</a:t>
            </a:r>
            <a:r>
              <a:rPr kumimoji="1" lang="ja-JP" altLang="en-US" dirty="0">
                <a:latin typeface="+mn-ea"/>
              </a:rPr>
              <a:t>備考</a:t>
            </a:r>
            <a:r>
              <a:rPr kumimoji="1" lang="en-US" altLang="ja-JP" dirty="0">
                <a:latin typeface="+mn-ea"/>
              </a:rPr>
              <a:t>】</a:t>
            </a:r>
            <a:br>
              <a:rPr kumimoji="1" lang="en-US" altLang="ja-JP" dirty="0">
                <a:latin typeface="+mn-ea"/>
              </a:rPr>
            </a:br>
            <a:endParaRPr kumimoji="1" lang="en-US" altLang="ja-JP" dirty="0">
              <a:latin typeface="+mn-ea"/>
            </a:endParaRPr>
          </a:p>
          <a:p>
            <a:r>
              <a:rPr kumimoji="1" lang="en-US" altLang="ja-JP" dirty="0">
                <a:latin typeface="+mn-ea"/>
              </a:rPr>
              <a:t>※</a:t>
            </a:r>
            <a:r>
              <a:rPr kumimoji="1" lang="ja-JP" altLang="en-US" dirty="0">
                <a:latin typeface="+mn-ea"/>
              </a:rPr>
              <a:t>ファシリテーターは、発表者のコメントが終わったのち、「簡潔に」面白かったポイント、意外な気づきなどのコメントを添える。</a:t>
            </a:r>
            <a:br>
              <a:rPr kumimoji="1" lang="en-US" altLang="ja-JP" dirty="0">
                <a:latin typeface="+mn-ea"/>
              </a:rPr>
            </a:br>
            <a:endParaRPr kumimoji="1" lang="en-US" altLang="ja-JP" dirty="0">
              <a:latin typeface="+mn-ea"/>
            </a:endParaRPr>
          </a:p>
          <a:p>
            <a:r>
              <a:rPr kumimoji="1" lang="en-US" altLang="ja-JP" dirty="0">
                <a:latin typeface="+mn-ea"/>
              </a:rPr>
              <a:t>※</a:t>
            </a:r>
            <a:r>
              <a:rPr kumimoji="1" lang="ja-JP" altLang="en-US" u="sng" dirty="0">
                <a:latin typeface="+mn-ea"/>
              </a:rPr>
              <a:t>長すぎないコメント</a:t>
            </a:r>
            <a:r>
              <a:rPr kumimoji="1" lang="ja-JP" altLang="en-US" dirty="0">
                <a:latin typeface="+mn-ea"/>
              </a:rPr>
              <a:t>に留意し、次の方を指名していく。</a:t>
            </a:r>
            <a:br>
              <a:rPr kumimoji="1" lang="en-US" altLang="ja-JP" dirty="0">
                <a:latin typeface="+mn-ea"/>
              </a:rPr>
            </a:br>
            <a:endParaRPr kumimoji="1" lang="en-US" altLang="ja-JP" dirty="0">
              <a:latin typeface="+mn-ea"/>
            </a:endParaRPr>
          </a:p>
          <a:p>
            <a:r>
              <a:rPr kumimoji="1" lang="en-US" altLang="ja-JP" dirty="0">
                <a:latin typeface="+mn-ea"/>
              </a:rPr>
              <a:t>※</a:t>
            </a:r>
            <a:r>
              <a:rPr kumimoji="1" lang="ja-JP" altLang="en-US" dirty="0">
                <a:latin typeface="+mn-ea"/>
              </a:rPr>
              <a:t>グループ数にもよるが、全体を</a:t>
            </a:r>
            <a:r>
              <a:rPr kumimoji="1" lang="en-US" altLang="ja-JP" dirty="0">
                <a:latin typeface="+mn-ea"/>
              </a:rPr>
              <a:t>15</a:t>
            </a:r>
            <a:r>
              <a:rPr kumimoji="1" lang="ja-JP" altLang="en-US" dirty="0">
                <a:latin typeface="+mn-ea"/>
              </a:rPr>
              <a:t>分程度で終わるように留意する。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41</a:t>
            </a:fld>
            <a:endParaRPr kumimoji="1" lang="ja-JP" altLang="en-US"/>
          </a:p>
        </p:txBody>
      </p:sp>
    </p:spTree>
    <p:extLst>
      <p:ext uri="{BB962C8B-B14F-4D97-AF65-F5344CB8AC3E}">
        <p14:creationId xmlns:p14="http://schemas.microsoft.com/office/powerpoint/2010/main" val="1219639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sng" dirty="0">
                <a:highlight>
                  <a:srgbClr val="FFFF00"/>
                </a:highlight>
                <a:latin typeface="+mn-ea"/>
              </a:rPr>
              <a:t>※</a:t>
            </a:r>
            <a:r>
              <a:rPr kumimoji="1" lang="ja-JP" altLang="en-US" sz="1200" b="1" u="sng" dirty="0">
                <a:highlight>
                  <a:srgbClr val="FFFF00"/>
                </a:highlight>
                <a:latin typeface="+mn-ea"/>
              </a:rPr>
              <a:t>本スライド・コメントは、各社で自由にご変更ください。</a:t>
            </a:r>
            <a:endParaRPr kumimoji="1" lang="en-US" altLang="ja-JP" sz="1200" b="1" u="sng" dirty="0">
              <a:highlight>
                <a:srgbClr val="FFFF00"/>
              </a:highlight>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（全員の発表が終わったのちに）</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今日は、長時間にわたり、難しいテーマについて議論する時間をいただきありがとうございました。</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〇〇〇社のダイバーシティ経営推進に向けて、今日の議論を、自社の競争力強化のための</a:t>
            </a:r>
            <a:r>
              <a:rPr kumimoji="1" lang="en-US" altLang="ja-JP" sz="1200" dirty="0">
                <a:latin typeface="+mn-ea"/>
              </a:rPr>
              <a:t>DEI</a:t>
            </a:r>
            <a:r>
              <a:rPr kumimoji="1" lang="ja-JP" altLang="en-US" sz="1200" dirty="0">
                <a:latin typeface="+mn-ea"/>
              </a:rPr>
              <a:t>を一人一人が自分ごととして捉え、日頃の業務と紐付けて考え、行動をするきっかけとしていただければと思っています。</a:t>
            </a:r>
            <a:endParaRPr kumimoji="1" lang="en-US" altLang="ja-JP" sz="1200" dirty="0">
              <a:latin typeface="+mn-ea"/>
            </a:endParaRP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（例）今後は、当社として、～～～～といったことを行っていく予定です。ぜひ、一丸となって進めていければと思いますので、引き続きどうぞよろしくお願いいたします。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R="0" lvl="0" defTabSz="844083" eaLnBrk="1" fontAlgn="auto" latinLnBrk="0" hangingPunct="1">
              <a:lnSpc>
                <a:spcPct val="100000"/>
              </a:lnSpc>
              <a:spcBef>
                <a:spcPts val="0"/>
              </a:spcBef>
              <a:spcAft>
                <a:spcPts val="0"/>
              </a:spcAft>
              <a:buClrTx/>
              <a:buSzTx/>
              <a:tabLst/>
              <a:defRPr/>
            </a:pPr>
            <a:r>
              <a:rPr kumimoji="1" lang="ja-JP" altLang="en-US" sz="1400" b="0" i="0" u="none" strike="noStrike" kern="0" cap="none" spc="0" normalizeH="0" baseline="0" noProof="0" dirty="0">
                <a:ln>
                  <a:noFill/>
                </a:ln>
                <a:solidFill>
                  <a:schemeClr val="tx1"/>
                </a:solidFill>
                <a:effectLst/>
                <a:uLnTx/>
                <a:uFillTx/>
              </a:rPr>
              <a:t>★</a:t>
            </a:r>
            <a:r>
              <a:rPr kumimoji="1" lang="ja-JP" altLang="en-US" sz="1400" kern="0" dirty="0">
                <a:solidFill>
                  <a:schemeClr val="tx1"/>
                </a:solidFill>
              </a:rPr>
              <a:t>今後の取組は、各社様々だと思いますが、例えばの展開事例を記載しますので、適宜ご検討・ご活用ください</a:t>
            </a:r>
            <a:br>
              <a:rPr kumimoji="1" lang="en-US" altLang="ja-JP" sz="1400" kern="0" dirty="0">
                <a:solidFill>
                  <a:schemeClr val="tx1"/>
                </a:solidFill>
              </a:rPr>
            </a:br>
            <a:endParaRPr kumimoji="1" lang="en-US" altLang="ja-JP" sz="1400" kern="0" dirty="0">
              <a:solidFill>
                <a:schemeClr val="tx1"/>
              </a:solidFill>
            </a:endParaRPr>
          </a:p>
          <a:p>
            <a:pPr marR="0" lvl="0" defTabSz="844083" eaLnBrk="1" fontAlgn="auto" latinLnBrk="0" hangingPunct="1">
              <a:lnSpc>
                <a:spcPct val="100000"/>
              </a:lnSpc>
              <a:spcBef>
                <a:spcPts val="0"/>
              </a:spcBef>
              <a:spcAft>
                <a:spcPts val="0"/>
              </a:spcAft>
              <a:buClrTx/>
              <a:buSzTx/>
              <a:tabLst/>
              <a:defRPr/>
            </a:pPr>
            <a:r>
              <a:rPr kumimoji="1" lang="ja-JP" altLang="en-US" sz="1600" b="0" i="0" u="none" strike="noStrike" kern="0" cap="none" spc="0" normalizeH="0" baseline="0" noProof="0" dirty="0">
                <a:ln>
                  <a:noFill/>
                </a:ln>
                <a:solidFill>
                  <a:schemeClr val="tx1"/>
                </a:solidFill>
                <a:effectLst/>
                <a:uLnTx/>
                <a:uFillTx/>
              </a:rPr>
              <a:t>　　</a:t>
            </a:r>
            <a:r>
              <a:rPr lang="ja-JP" altLang="en-US" sz="1400" dirty="0">
                <a:solidFill>
                  <a:schemeClr val="tx1"/>
                </a:solidFill>
                <a:effectLst/>
                <a:latin typeface="+mn-ea"/>
              </a:rPr>
              <a:t>①本ワークショップ後のフォロー会の実施</a:t>
            </a:r>
            <a:endParaRPr lang="en-US" altLang="ja-JP" sz="1400" dirty="0">
              <a:solidFill>
                <a:schemeClr val="tx1"/>
              </a:solidFill>
              <a:effectLst/>
              <a:latin typeface="+mn-ea"/>
            </a:endParaRPr>
          </a:p>
          <a:p>
            <a:pPr marR="0" lvl="0" defTabSz="844083" eaLnBrk="1" fontAlgn="auto" latinLnBrk="0" hangingPunct="1">
              <a:lnSpc>
                <a:spcPct val="100000"/>
              </a:lnSpc>
              <a:spcBef>
                <a:spcPts val="0"/>
              </a:spcBef>
              <a:spcAft>
                <a:spcPts val="0"/>
              </a:spcAft>
              <a:buClrTx/>
              <a:buSzTx/>
              <a:tabLst/>
              <a:defRPr/>
            </a:pPr>
            <a:r>
              <a:rPr lang="ja-JP" altLang="en-US" sz="1400" dirty="0">
                <a:solidFill>
                  <a:schemeClr val="tx1"/>
                </a:solidFill>
                <a:latin typeface="+mn-ea"/>
              </a:rPr>
              <a:t>　　　→</a:t>
            </a:r>
            <a:r>
              <a:rPr lang="ja-JP" altLang="en-US" sz="1400" dirty="0">
                <a:solidFill>
                  <a:schemeClr val="tx1"/>
                </a:solidFill>
                <a:effectLst/>
                <a:latin typeface="+mn-ea"/>
              </a:rPr>
              <a:t>自部門に持ち帰ってやってもらう、アクションのフォローアップをする など</a:t>
            </a:r>
            <a:br>
              <a:rPr lang="en-US" altLang="ja-JP" sz="1400" dirty="0">
                <a:solidFill>
                  <a:schemeClr val="tx1"/>
                </a:solidFill>
                <a:effectLst/>
                <a:latin typeface="+mn-ea"/>
              </a:rPr>
            </a:br>
            <a:endParaRPr lang="en-US" altLang="ja-JP" sz="1400" dirty="0">
              <a:solidFill>
                <a:schemeClr val="tx1"/>
              </a:solidFill>
              <a:effectLst/>
              <a:latin typeface="+mn-ea"/>
            </a:endParaRPr>
          </a:p>
          <a:p>
            <a:pPr marR="0" lvl="0" defTabSz="844083" eaLnBrk="1" fontAlgn="auto" latinLnBrk="0" hangingPunct="1">
              <a:lnSpc>
                <a:spcPct val="100000"/>
              </a:lnSpc>
              <a:spcBef>
                <a:spcPts val="0"/>
              </a:spcBef>
              <a:spcAft>
                <a:spcPts val="0"/>
              </a:spcAft>
              <a:buClrTx/>
              <a:buSzTx/>
              <a:tabLst/>
              <a:defRPr/>
            </a:pPr>
            <a:r>
              <a:rPr lang="ja-JP" altLang="en-US" sz="1400" dirty="0">
                <a:solidFill>
                  <a:schemeClr val="tx1"/>
                </a:solidFill>
                <a:latin typeface="+mn-ea"/>
              </a:rPr>
              <a:t>　　②他の参加者や用途でもワークショップの実施を検討してみる</a:t>
            </a:r>
            <a:br>
              <a:rPr lang="en-US" altLang="ja-JP" sz="1400" dirty="0">
                <a:solidFill>
                  <a:schemeClr val="tx1"/>
                </a:solidFill>
                <a:latin typeface="+mn-ea"/>
              </a:rPr>
            </a:br>
            <a:r>
              <a:rPr lang="ja-JP" altLang="en-US" sz="1400" dirty="0">
                <a:solidFill>
                  <a:schemeClr val="tx1"/>
                </a:solidFill>
                <a:latin typeface="+mn-ea"/>
              </a:rPr>
              <a:t>　　　→役職の階層をあげて実施してみる、異なる部署で実施してみる、部署内のチームビルディングとして実施してみる など</a:t>
            </a:r>
            <a:endParaRPr kumimoji="1" lang="en-US" altLang="ja-JP" sz="1600" b="0" i="0" u="none" strike="noStrike" kern="0" cap="none" spc="0" normalizeH="0" baseline="0" noProof="0" dirty="0">
              <a:ln>
                <a:noFill/>
              </a:ln>
              <a:solidFill>
                <a:schemeClr val="tx1"/>
              </a:solidFill>
              <a:effectLst/>
              <a:uLnTx/>
              <a:uFillTx/>
            </a:endParaRPr>
          </a:p>
          <a:p>
            <a:pPr marL="0" indent="0">
              <a:buFont typeface="Arial" panose="020B0604020202020204" pitchFamily="34" charset="0"/>
              <a:buNone/>
            </a:pP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42</a:t>
            </a:fld>
            <a:endParaRPr kumimoji="1" lang="ja-JP" altLang="en-US"/>
          </a:p>
        </p:txBody>
      </p:sp>
    </p:spTree>
    <p:extLst>
      <p:ext uri="{BB962C8B-B14F-4D97-AF65-F5344CB8AC3E}">
        <p14:creationId xmlns:p14="http://schemas.microsoft.com/office/powerpoint/2010/main" val="407251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以上で、本日のワークショップは終了となります。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長時間の熱い議論ありがとうございました。今後とも、よろしくおねがいします。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indent="0">
              <a:buFont typeface="Arial" panose="020B0604020202020204" pitchFamily="34" charset="0"/>
              <a:buNone/>
            </a:pPr>
            <a:endParaRPr kumimoji="1" lang="ja-JP" altLang="en-US" sz="1200">
              <a:latin typeface="+mn-ea"/>
            </a:endParaRPr>
          </a:p>
          <a:p>
            <a:pPr marL="0" indent="0">
              <a:buFont typeface="Arial" panose="020B0604020202020204" pitchFamily="34" charset="0"/>
              <a:buNone/>
            </a:pPr>
            <a:endParaRPr kumimoji="1" lang="en-US" altLang="ja-JP" sz="1200" strike="noStrike">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43</a:t>
            </a:fld>
            <a:endParaRPr kumimoji="1" lang="ja-JP" altLang="en-US"/>
          </a:p>
        </p:txBody>
      </p:sp>
    </p:spTree>
    <p:extLst>
      <p:ext uri="{BB962C8B-B14F-4D97-AF65-F5344CB8AC3E}">
        <p14:creationId xmlns:p14="http://schemas.microsoft.com/office/powerpoint/2010/main" val="1487545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ファシリテーターコメント</a:t>
            </a:r>
            <a:r>
              <a:rPr kumimoji="1" lang="en-US" altLang="ja-JP" dirty="0"/>
              <a:t>】</a:t>
            </a:r>
          </a:p>
          <a:p>
            <a:endParaRPr kumimoji="1" lang="en-US" altLang="ja-JP" dirty="0"/>
          </a:p>
          <a:p>
            <a:r>
              <a:rPr kumimoji="1" lang="ja-JP" altLang="en-US" dirty="0"/>
              <a:t>まず、ウォーミングアップのアイスブレイクです！</a:t>
            </a:r>
          </a:p>
          <a:p>
            <a:endParaRPr kumimoji="1" lang="ja-JP" altLang="en-US" dirty="0"/>
          </a:p>
          <a:p>
            <a:r>
              <a:rPr kumimoji="1" lang="ja-JP" altLang="en-US" dirty="0"/>
              <a:t>まずはグループ内で「自己紹介」をしていきましょう。ただし、いつもの自己紹介ではありません！</a:t>
            </a:r>
          </a:p>
          <a:p>
            <a:endParaRPr kumimoji="1" lang="ja-JP" altLang="en-US" dirty="0"/>
          </a:p>
          <a:p>
            <a:r>
              <a:rPr kumimoji="1" lang="ja-JP" altLang="en-US" dirty="0"/>
              <a:t>お名前や所属などはご存じかもしれませんが、テーブルのメンバーの皆さんに、</a:t>
            </a:r>
          </a:p>
          <a:p>
            <a:r>
              <a:rPr kumimoji="1" lang="ja-JP" altLang="en-US" dirty="0"/>
              <a:t>ご自身の目線で、普段の日常から良かったことや発見を共有し、</a:t>
            </a:r>
          </a:p>
          <a:p>
            <a:r>
              <a:rPr kumimoji="1" lang="ja-JP" altLang="en-US" dirty="0"/>
              <a:t>みなさんの視点やキャラクターも一緒にシェアしましょう。</a:t>
            </a:r>
          </a:p>
          <a:p>
            <a:endParaRPr kumimoji="1" lang="ja-JP" altLang="en-US" dirty="0"/>
          </a:p>
          <a:p>
            <a:r>
              <a:rPr kumimoji="1" lang="ja-JP" altLang="en-US" dirty="0"/>
              <a:t>「</a:t>
            </a:r>
            <a:r>
              <a:rPr kumimoji="1" lang="en-US" altLang="ja-JP" dirty="0"/>
              <a:t>Good</a:t>
            </a:r>
            <a:r>
              <a:rPr kumimoji="1" lang="ja-JP" altLang="en-US" dirty="0"/>
              <a:t>＆</a:t>
            </a:r>
            <a:r>
              <a:rPr kumimoji="1" lang="en-US" altLang="ja-JP" dirty="0"/>
              <a:t>New</a:t>
            </a:r>
            <a:r>
              <a:rPr kumimoji="1" lang="ja-JP" altLang="en-US" dirty="0"/>
              <a:t>自己紹介」というものなのですが</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44</a:t>
            </a:fld>
            <a:endParaRPr kumimoji="1" lang="ja-JP" altLang="en-US"/>
          </a:p>
        </p:txBody>
      </p:sp>
    </p:spTree>
    <p:extLst>
      <p:ext uri="{BB962C8B-B14F-4D97-AF65-F5344CB8AC3E}">
        <p14:creationId xmlns:p14="http://schemas.microsoft.com/office/powerpoint/2010/main" val="1167814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所属部署とお名前、そして、</a:t>
            </a:r>
            <a:r>
              <a:rPr kumimoji="1" lang="en-US" altLang="ja-JP" sz="1200">
                <a:latin typeface="+mn-ea"/>
              </a:rPr>
              <a:t>24</a:t>
            </a:r>
            <a:r>
              <a:rPr kumimoji="1" lang="ja-JP" altLang="en-US" sz="1200">
                <a:latin typeface="+mn-ea"/>
              </a:rPr>
              <a:t>時間前から今までに起きた「自分にとって良いこと（</a:t>
            </a:r>
            <a:r>
              <a:rPr kumimoji="1" lang="en-US" altLang="ja-JP" sz="1200">
                <a:latin typeface="+mn-ea"/>
              </a:rPr>
              <a:t>Good</a:t>
            </a:r>
            <a:r>
              <a:rPr kumimoji="1" lang="ja-JP" altLang="en-US" sz="1200">
                <a:latin typeface="+mn-ea"/>
              </a:rPr>
              <a:t>）」や「新しい発見（</a:t>
            </a:r>
            <a:r>
              <a:rPr kumimoji="1" lang="en-US" altLang="ja-JP" sz="1200">
                <a:latin typeface="+mn-ea"/>
              </a:rPr>
              <a:t>New</a:t>
            </a:r>
            <a:r>
              <a:rPr kumimoji="1" lang="ja-JP" altLang="en-US" sz="1200">
                <a:latin typeface="+mn-ea"/>
              </a:rPr>
              <a:t>）」について、一人</a:t>
            </a:r>
            <a:r>
              <a:rPr kumimoji="1" lang="en-US" altLang="ja-JP" sz="1200">
                <a:latin typeface="+mn-ea"/>
              </a:rPr>
              <a:t>30</a:t>
            </a:r>
            <a:r>
              <a:rPr kumimoji="1" lang="ja-JP" altLang="en-US" sz="1200">
                <a:latin typeface="+mn-ea"/>
              </a:rPr>
              <a:t>秒以内で紹介してみてください！　</a:t>
            </a:r>
            <a:br>
              <a:rPr kumimoji="1" lang="en-US" altLang="ja-JP" sz="1200">
                <a:latin typeface="+mn-ea"/>
              </a:rPr>
            </a:b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ではスタートです。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indent="0">
              <a:buFont typeface="Arial" panose="020B0604020202020204" pitchFamily="34" charset="0"/>
              <a:buNone/>
            </a:pPr>
            <a:r>
              <a:rPr kumimoji="1" lang="en-US" altLang="ja-JP" sz="1200">
                <a:latin typeface="+mn-ea"/>
              </a:rPr>
              <a:t>【</a:t>
            </a:r>
            <a:r>
              <a:rPr kumimoji="1" lang="ja-JP" altLang="en-US" sz="1200">
                <a:latin typeface="+mn-ea"/>
              </a:rPr>
              <a:t>備考</a:t>
            </a:r>
            <a:r>
              <a:rPr kumimoji="1" lang="en-US" altLang="ja-JP" sz="1200">
                <a:latin typeface="+mn-ea"/>
              </a:rPr>
              <a:t>】</a:t>
            </a:r>
            <a:br>
              <a:rPr kumimoji="1" lang="en-US" altLang="ja-JP" sz="1200">
                <a:latin typeface="+mn-ea"/>
              </a:rPr>
            </a:br>
            <a:endParaRPr kumimoji="1" lang="en-US" altLang="ja-JP" sz="1200">
              <a:latin typeface="+mn-ea"/>
            </a:endParaRPr>
          </a:p>
          <a:p>
            <a:pPr marL="0" indent="0">
              <a:buFont typeface="Arial" panose="020B0604020202020204" pitchFamily="34" charset="0"/>
              <a:buNone/>
            </a:pPr>
            <a:r>
              <a:rPr kumimoji="1" lang="en-US" altLang="ja-JP" sz="1200">
                <a:latin typeface="+mn-ea"/>
              </a:rPr>
              <a:t>※</a:t>
            </a:r>
            <a:r>
              <a:rPr kumimoji="1" lang="ja-JP" altLang="en-US" sz="1200">
                <a:latin typeface="+mn-ea"/>
              </a:rPr>
              <a:t>３分経ったら「時間です！」と場を区切る。</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45</a:t>
            </a:fld>
            <a:endParaRPr kumimoji="1" lang="ja-JP" altLang="en-US"/>
          </a:p>
        </p:txBody>
      </p:sp>
    </p:spTree>
    <p:extLst>
      <p:ext uri="{BB962C8B-B14F-4D97-AF65-F5344CB8AC3E}">
        <p14:creationId xmlns:p14="http://schemas.microsoft.com/office/powerpoint/2010/main" val="2575616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46</a:t>
            </a:fld>
            <a:endParaRPr kumimoji="1" lang="ja-JP" altLang="en-US"/>
          </a:p>
        </p:txBody>
      </p:sp>
    </p:spTree>
    <p:extLst>
      <p:ext uri="{BB962C8B-B14F-4D97-AF65-F5344CB8AC3E}">
        <p14:creationId xmlns:p14="http://schemas.microsoft.com/office/powerpoint/2010/main" val="2669645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52368-89B1-434C-9712-4AF3174C843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2278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配布資料①</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48</a:t>
            </a:fld>
            <a:endParaRPr kumimoji="1" lang="ja-JP" altLang="en-US"/>
          </a:p>
        </p:txBody>
      </p:sp>
    </p:spTree>
    <p:extLst>
      <p:ext uri="{BB962C8B-B14F-4D97-AF65-F5344CB8AC3E}">
        <p14:creationId xmlns:p14="http://schemas.microsoft.com/office/powerpoint/2010/main" val="851320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配布資料②</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49</a:t>
            </a:fld>
            <a:endParaRPr kumimoji="1" lang="ja-JP" altLang="en-US"/>
          </a:p>
        </p:txBody>
      </p:sp>
    </p:spTree>
    <p:extLst>
      <p:ext uri="{BB962C8B-B14F-4D97-AF65-F5344CB8AC3E}">
        <p14:creationId xmlns:p14="http://schemas.microsoft.com/office/powerpoint/2010/main" val="262915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endParaRPr lang="en-US" altLang="ja-JP" sz="1200" kern="100" dirty="0">
              <a:effectLst/>
              <a:latin typeface="+mn-ea"/>
              <a:cs typeface="Times New Roman" panose="02020603050405020304" pitchFamily="18" charset="0"/>
            </a:endParaRPr>
          </a:p>
          <a:p>
            <a:endParaRPr lang="en-US" altLang="ja-JP" sz="1200" kern="100" dirty="0">
              <a:effectLst/>
              <a:latin typeface="+mn-ea"/>
              <a:cs typeface="Times New Roman" panose="02020603050405020304" pitchFamily="18" charset="0"/>
            </a:endParaRPr>
          </a:p>
          <a:p>
            <a:pPr marL="171450" indent="-171450">
              <a:buFont typeface="Arial" panose="020B0604020202020204" pitchFamily="34" charset="0"/>
              <a:buChar char="•"/>
            </a:pPr>
            <a:r>
              <a:rPr lang="ja-JP" altLang="ja-JP" sz="1200" kern="100" dirty="0">
                <a:effectLst/>
                <a:latin typeface="+mn-ea"/>
                <a:cs typeface="Times New Roman" panose="02020603050405020304" pitchFamily="18" charset="0"/>
              </a:rPr>
              <a:t>多様な人材が活躍して能力を発揮し、組織にとっての成果・価値を生み出すためには、</a:t>
            </a:r>
            <a:br>
              <a:rPr lang="en-US" altLang="ja-JP" sz="1200" kern="100" dirty="0">
                <a:effectLst/>
                <a:latin typeface="+mn-ea"/>
                <a:cs typeface="Times New Roman" panose="02020603050405020304" pitchFamily="18" charset="0"/>
              </a:rPr>
            </a:br>
            <a:r>
              <a:rPr lang="ja-JP" altLang="ja-JP" sz="1200" kern="100" dirty="0">
                <a:effectLst/>
                <a:latin typeface="+mn-ea"/>
                <a:cs typeface="Times New Roman" panose="02020603050405020304" pitchFamily="18" charset="0"/>
              </a:rPr>
              <a:t>①経営者の</a:t>
            </a:r>
            <a:r>
              <a:rPr lang="ja-JP" altLang="en-US" sz="1200" kern="100" dirty="0">
                <a:effectLst/>
                <a:latin typeface="+mn-ea"/>
                <a:cs typeface="Times New Roman" panose="02020603050405020304" pitchFamily="18" charset="0"/>
              </a:rPr>
              <a:t>取組　</a:t>
            </a:r>
            <a:r>
              <a:rPr lang="ja-JP" altLang="ja-JP" sz="1200" kern="100" dirty="0">
                <a:effectLst/>
                <a:latin typeface="+mn-ea"/>
                <a:cs typeface="Times New Roman" panose="02020603050405020304" pitchFamily="18" charset="0"/>
              </a:rPr>
              <a:t>②人事管理制度の整備</a:t>
            </a:r>
            <a:r>
              <a:rPr lang="ja-JP" altLang="en-US" sz="1200" kern="100" dirty="0">
                <a:effectLst/>
                <a:latin typeface="+mn-ea"/>
                <a:cs typeface="Times New Roman" panose="02020603050405020304" pitchFamily="18" charset="0"/>
              </a:rPr>
              <a:t>　</a:t>
            </a:r>
            <a:r>
              <a:rPr lang="ja-JP" altLang="ja-JP" sz="1200" kern="100" dirty="0">
                <a:effectLst/>
                <a:latin typeface="+mn-ea"/>
                <a:cs typeface="Times New Roman" panose="02020603050405020304" pitchFamily="18" charset="0"/>
              </a:rPr>
              <a:t>③現場管理職の</a:t>
            </a:r>
            <a:r>
              <a:rPr lang="ja-JP" altLang="en-US" sz="1200" kern="100" dirty="0">
                <a:effectLst/>
                <a:latin typeface="+mn-ea"/>
                <a:cs typeface="Times New Roman" panose="02020603050405020304" pitchFamily="18" charset="0"/>
              </a:rPr>
              <a:t>取組の３つが鍵となります</a:t>
            </a:r>
            <a:r>
              <a:rPr lang="ja-JP" altLang="ja-JP" sz="1200" kern="100" dirty="0">
                <a:effectLst/>
                <a:latin typeface="+mn-ea"/>
                <a:cs typeface="Times New Roman" panose="02020603050405020304" pitchFamily="18" charset="0"/>
              </a:rPr>
              <a:t>。</a:t>
            </a:r>
            <a:br>
              <a:rPr lang="en-US" altLang="ja-JP" sz="1200" kern="100" dirty="0">
                <a:effectLst/>
                <a:latin typeface="+mn-ea"/>
                <a:cs typeface="Times New Roman" panose="02020603050405020304" pitchFamily="18" charset="0"/>
              </a:rPr>
            </a:br>
            <a:endParaRPr lang="ja-JP" altLang="ja-JP" sz="1200" kern="100" dirty="0">
              <a:effectLst/>
              <a:latin typeface="+mn-ea"/>
              <a:cs typeface="Times New Roman" panose="02020603050405020304" pitchFamily="18" charset="0"/>
            </a:endParaRPr>
          </a:p>
          <a:p>
            <a:pPr marL="171450" indent="-171450">
              <a:buFont typeface="Arial" panose="020B0604020202020204" pitchFamily="34" charset="0"/>
              <a:buChar char="•"/>
            </a:pPr>
            <a:r>
              <a:rPr lang="ja-JP" altLang="ja-JP" sz="1200" kern="100" dirty="0">
                <a:effectLst/>
                <a:latin typeface="+mn-ea"/>
                <a:cs typeface="Times New Roman" panose="02020603050405020304" pitchFamily="18" charset="0"/>
              </a:rPr>
              <a:t>経営者が、ダイバーシティを経営戦略の一環として実施することにコミットし、</a:t>
            </a:r>
            <a:r>
              <a:rPr lang="ja-JP" altLang="en-US" sz="1200" kern="100" dirty="0">
                <a:effectLst/>
                <a:latin typeface="+mn-ea"/>
                <a:cs typeface="Times New Roman" panose="02020603050405020304" pitchFamily="18" charset="0"/>
              </a:rPr>
              <a:t>人事部が</a:t>
            </a:r>
            <a:r>
              <a:rPr lang="ja-JP" altLang="ja-JP" sz="1200" kern="100" dirty="0">
                <a:effectLst/>
                <a:latin typeface="+mn-ea"/>
                <a:cs typeface="Times New Roman" panose="02020603050405020304" pitchFamily="18" charset="0"/>
              </a:rPr>
              <a:t>多様な人材のニーズを満たす人事制度を整備し、</a:t>
            </a:r>
            <a:br>
              <a:rPr lang="en-US" altLang="ja-JP" sz="1200" kern="100" dirty="0">
                <a:effectLst/>
                <a:latin typeface="+mn-ea"/>
                <a:cs typeface="Times New Roman" panose="02020603050405020304" pitchFamily="18" charset="0"/>
              </a:rPr>
            </a:br>
            <a:r>
              <a:rPr lang="ja-JP" altLang="ja-JP" sz="1200" kern="100" dirty="0">
                <a:effectLst/>
                <a:latin typeface="+mn-ea"/>
                <a:cs typeface="Times New Roman" panose="02020603050405020304" pitchFamily="18" charset="0"/>
              </a:rPr>
              <a:t>現場管理職は現場で多様性を活かすマネジメントを行っていくことが重要です。</a:t>
            </a:r>
            <a:br>
              <a:rPr lang="en-US" altLang="ja-JP" sz="1200" kern="100" dirty="0">
                <a:effectLst/>
                <a:latin typeface="+mn-ea"/>
                <a:cs typeface="Times New Roman" panose="02020603050405020304" pitchFamily="18" charset="0"/>
              </a:rPr>
            </a:br>
            <a:endParaRPr lang="ja-JP" altLang="ja-JP" sz="1200" kern="100" dirty="0">
              <a:effectLst/>
              <a:latin typeface="+mn-ea"/>
              <a:cs typeface="Times New Roman" panose="02020603050405020304" pitchFamily="18" charset="0"/>
            </a:endParaRPr>
          </a:p>
          <a:p>
            <a:pPr marL="171450" indent="-171450">
              <a:buFont typeface="Arial" panose="020B0604020202020204" pitchFamily="34" charset="0"/>
              <a:buChar char="•"/>
            </a:pPr>
            <a:r>
              <a:rPr lang="ja-JP" altLang="ja-JP" sz="1200" kern="100" dirty="0">
                <a:effectLst/>
                <a:latin typeface="+mn-ea"/>
                <a:cs typeface="Times New Roman" panose="02020603050405020304" pitchFamily="18" charset="0"/>
              </a:rPr>
              <a:t>これら</a:t>
            </a:r>
            <a:r>
              <a:rPr lang="ja-JP" altLang="en-US" sz="1200" kern="100" dirty="0">
                <a:effectLst/>
                <a:latin typeface="+mn-ea"/>
                <a:cs typeface="Times New Roman" panose="02020603050405020304" pitchFamily="18" charset="0"/>
              </a:rPr>
              <a:t>をそれぞれ単体で行うだけでなく</a:t>
            </a:r>
            <a:r>
              <a:rPr lang="ja-JP" altLang="ja-JP" sz="1200" kern="100" dirty="0">
                <a:effectLst/>
                <a:latin typeface="+mn-ea"/>
                <a:cs typeface="Times New Roman" panose="02020603050405020304" pitchFamily="18" charset="0"/>
              </a:rPr>
              <a:t>、相互に関連させながら行っていくことが大切です。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5</a:t>
            </a:fld>
            <a:endParaRPr kumimoji="1" lang="ja-JP" altLang="en-US"/>
          </a:p>
        </p:txBody>
      </p:sp>
    </p:spTree>
    <p:extLst>
      <p:ext uri="{BB962C8B-B14F-4D97-AF65-F5344CB8AC3E}">
        <p14:creationId xmlns:p14="http://schemas.microsoft.com/office/powerpoint/2010/main" val="149210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配布資料③</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50</a:t>
            </a:fld>
            <a:endParaRPr kumimoji="1" lang="ja-JP" altLang="en-US"/>
          </a:p>
        </p:txBody>
      </p:sp>
    </p:spTree>
    <p:extLst>
      <p:ext uri="{BB962C8B-B14F-4D97-AF65-F5344CB8AC3E}">
        <p14:creationId xmlns:p14="http://schemas.microsoft.com/office/powerpoint/2010/main" val="3913389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マニュアル内に出てくる「ワード」について、補足必要なものをリスト化しています。</a:t>
            </a:r>
            <a:endParaRPr kumimoji="1" lang="en-US" altLang="ja-JP" dirty="0"/>
          </a:p>
          <a:p>
            <a:r>
              <a:rPr kumimoji="1" lang="ja-JP" altLang="en-US" dirty="0"/>
              <a:t>適宜、お使いください。</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51</a:t>
            </a:fld>
            <a:endParaRPr kumimoji="1" lang="ja-JP" altLang="en-US"/>
          </a:p>
        </p:txBody>
      </p:sp>
    </p:spTree>
    <p:extLst>
      <p:ext uri="{BB962C8B-B14F-4D97-AF65-F5344CB8AC3E}">
        <p14:creationId xmlns:p14="http://schemas.microsoft.com/office/powerpoint/2010/main" val="281906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a:latin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endParaRPr lang="en-US" altLang="ja-JP" sz="1200" kern="100">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a:effectLst/>
              <a:latin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a:latin typeface="+mn-ea"/>
              </a:rPr>
              <a:t>ダイバーシティ経営を実施するにあたって重要なのが「インクルージョン」と「エクイティ＝公平性」の考え方です。次の２枚のスライドでこちらを説明したいと思います。</a:t>
            </a:r>
            <a:endParaRPr lang="en-US" altLang="ja-JP" sz="1200">
              <a:latin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a:latin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a:latin typeface="+mn-ea"/>
              </a:rPr>
              <a:t>このスライドではまずインクルージョンについて説明します。青色の丸がマジョリティ、大多数の人。それ以外の色がマイノリティの人たちです。</a:t>
            </a:r>
            <a:br>
              <a:rPr lang="en-US" altLang="ja-JP" sz="1200">
                <a:latin typeface="+mn-ea"/>
              </a:rPr>
            </a:br>
            <a:r>
              <a:rPr lang="ja-JP" altLang="en-US" sz="1200">
                <a:latin typeface="+mn-ea"/>
              </a:rPr>
              <a:t>組織のありかたは、マジョリティとマイノリティの組織への受け入れられ方や、自分らしさの発揮の程度によって、排除・同化・差異化・インクルージョンの大体４つに分類できます。</a:t>
            </a:r>
            <a:endParaRPr lang="ja-JP" altLang="ja-JP" sz="1200" kern="100">
              <a:effectLst/>
              <a:latin typeface="+mn-ea"/>
              <a:cs typeface="Times New Roman" panose="02020603050405020304" pitchFamily="18" charset="0"/>
            </a:endParaRPr>
          </a:p>
          <a:p>
            <a:pPr marL="285750" indent="-285750" algn="l">
              <a:buFont typeface="Arial" panose="020B0604020202020204" pitchFamily="34" charset="0"/>
              <a:buChar char="•"/>
            </a:pPr>
            <a:endParaRPr lang="en-US" altLang="ja-JP" sz="1200" kern="100">
              <a:effectLst/>
              <a:latin typeface="+mn-ea"/>
              <a:cs typeface="Times New Roman" panose="02020603050405020304" pitchFamily="18" charset="0"/>
            </a:endParaRPr>
          </a:p>
          <a:p>
            <a:pPr marL="285750" indent="-285750" algn="l">
              <a:buFont typeface="Arial" panose="020B0604020202020204" pitchFamily="34" charset="0"/>
              <a:buChar char="•"/>
            </a:pPr>
            <a:r>
              <a:rPr lang="ja-JP" altLang="ja-JP" sz="1200" kern="100">
                <a:effectLst/>
                <a:latin typeface="+mn-ea"/>
                <a:cs typeface="Times New Roman" panose="02020603050405020304" pitchFamily="18" charset="0"/>
              </a:rPr>
              <a:t>ダイバーシティ経営といった際、様々な属性やバックグラウンドの方を採用することが重要、と思われる方もいらっしゃるかと思います。</a:t>
            </a:r>
            <a:br>
              <a:rPr lang="en-US" altLang="ja-JP" sz="1200" kern="100">
                <a:effectLst/>
                <a:latin typeface="+mn-ea"/>
                <a:cs typeface="Times New Roman" panose="02020603050405020304" pitchFamily="18" charset="0"/>
              </a:rPr>
            </a:br>
            <a:r>
              <a:rPr lang="ja-JP" altLang="ja-JP" sz="1200" kern="100">
                <a:effectLst/>
                <a:latin typeface="+mn-ea"/>
                <a:cs typeface="Times New Roman" panose="02020603050405020304" pitchFamily="18" charset="0"/>
              </a:rPr>
              <a:t>もちろん、多様な人材が職場にいることは重要ですが、人が多様化しただけでは新たな価値は生まれません。</a:t>
            </a:r>
            <a:br>
              <a:rPr lang="en-US" altLang="ja-JP" sz="1200" kern="100">
                <a:effectLst/>
                <a:latin typeface="+mn-ea"/>
                <a:cs typeface="Times New Roman" panose="02020603050405020304" pitchFamily="18" charset="0"/>
              </a:rPr>
            </a:br>
            <a:r>
              <a:rPr lang="ja-JP" altLang="ja-JP" sz="1200" kern="100">
                <a:effectLst/>
                <a:latin typeface="+mn-ea"/>
                <a:cs typeface="Times New Roman" panose="02020603050405020304" pitchFamily="18" charset="0"/>
              </a:rPr>
              <a:t>その多様な人材が能力を発揮できる組織風土を作っていくことが重要です。</a:t>
            </a:r>
            <a:endParaRPr lang="en-US" altLang="ja-JP" sz="1200" kern="100">
              <a:effectLst/>
              <a:latin typeface="+mn-ea"/>
              <a:cs typeface="Times New Roman" panose="02020603050405020304" pitchFamily="18" charset="0"/>
            </a:endParaRPr>
          </a:p>
          <a:p>
            <a:pPr marL="285750" indent="-285750" algn="l">
              <a:buFont typeface="Arial" panose="020B0604020202020204" pitchFamily="34" charset="0"/>
              <a:buChar char="•"/>
            </a:pPr>
            <a:endParaRPr lang="ja-JP" altLang="ja-JP" sz="1200" kern="100">
              <a:effectLst/>
              <a:latin typeface="+mn-ea"/>
              <a:cs typeface="Times New Roman" panose="02020603050405020304" pitchFamily="18" charset="0"/>
            </a:endParaRPr>
          </a:p>
          <a:p>
            <a:pPr marL="285750" indent="-285750" algn="l">
              <a:buFont typeface="Arial" panose="020B0604020202020204" pitchFamily="34" charset="0"/>
              <a:buChar char="•"/>
            </a:pPr>
            <a:r>
              <a:rPr lang="ja-JP" altLang="ja-JP" sz="1200" kern="100">
                <a:effectLst/>
                <a:latin typeface="+mn-ea"/>
                <a:cs typeface="Times New Roman" panose="02020603050405020304" pitchFamily="18" charset="0"/>
              </a:rPr>
              <a:t>インクルージョンとは、一人ひとりが「職場で尊重されたメンバーとして扱われている」と感じ、組織に貢献できている状態を指します。</a:t>
            </a:r>
            <a:br>
              <a:rPr lang="en-US" altLang="ja-JP" sz="1200" kern="100">
                <a:effectLst/>
                <a:latin typeface="+mn-ea"/>
                <a:cs typeface="Times New Roman" panose="02020603050405020304" pitchFamily="18" charset="0"/>
              </a:rPr>
            </a:br>
            <a:r>
              <a:rPr lang="ja-JP" altLang="ja-JP" sz="1200" kern="100">
                <a:effectLst/>
                <a:latin typeface="+mn-ea"/>
                <a:cs typeface="Times New Roman" panose="02020603050405020304" pitchFamily="18" charset="0"/>
              </a:rPr>
              <a:t>そのためには、職場メンバーの一員として認められることと、その人が持つ独自の価値が組織に認められていることが必要です。</a:t>
            </a:r>
            <a:endParaRPr lang="en-US" altLang="ja-JP" sz="1200" kern="100">
              <a:effectLst/>
              <a:latin typeface="+mn-ea"/>
              <a:cs typeface="Times New Roman" panose="02020603050405020304" pitchFamily="18" charset="0"/>
            </a:endParaRPr>
          </a:p>
          <a:p>
            <a:pPr marL="285750" indent="-285750" algn="l">
              <a:buFont typeface="Arial" panose="020B0604020202020204" pitchFamily="34" charset="0"/>
              <a:buChar char="•"/>
            </a:pPr>
            <a:endParaRPr lang="en-US" altLang="ja-JP" sz="1200" kern="100">
              <a:effectLst/>
              <a:latin typeface="+mn-ea"/>
              <a:cs typeface="Times New Roman" panose="02020603050405020304" pitchFamily="18" charset="0"/>
            </a:endParaRPr>
          </a:p>
          <a:p>
            <a:pPr marL="0" indent="0" algn="l">
              <a:buFont typeface="Arial" panose="020B0604020202020204" pitchFamily="34" charset="0"/>
              <a:buNone/>
            </a:pPr>
            <a:r>
              <a:rPr lang="ja-JP" altLang="en-US" sz="1200" kern="100">
                <a:effectLst/>
                <a:latin typeface="+mn-ea"/>
                <a:cs typeface="Times New Roman" panose="02020603050405020304" pitchFamily="18" charset="0"/>
              </a:rPr>
              <a:t>（以下は省略可能）</a:t>
            </a:r>
            <a:br>
              <a:rPr lang="en-US" altLang="ja-JP" sz="1200" kern="100">
                <a:effectLst/>
                <a:latin typeface="+mn-ea"/>
                <a:cs typeface="Times New Roman" panose="02020603050405020304" pitchFamily="18" charset="0"/>
              </a:rPr>
            </a:br>
            <a:endParaRPr lang="ja-JP" altLang="ja-JP" sz="1200" kern="100">
              <a:effectLst/>
              <a:latin typeface="+mn-ea"/>
              <a:cs typeface="Times New Roman" panose="02020603050405020304" pitchFamily="18" charset="0"/>
            </a:endParaRPr>
          </a:p>
          <a:p>
            <a:pPr marL="285750" indent="-285750" algn="l">
              <a:buFont typeface="Arial" panose="020B0604020202020204" pitchFamily="34" charset="0"/>
              <a:buChar char="•"/>
            </a:pPr>
            <a:r>
              <a:rPr lang="ja-JP" altLang="ja-JP" sz="1200" kern="100">
                <a:effectLst/>
                <a:latin typeface="+mn-ea"/>
                <a:cs typeface="Times New Roman" panose="02020603050405020304" pitchFamily="18" charset="0"/>
              </a:rPr>
              <a:t>たとえ多様な人がいても、たとえば外国籍の社員に対して 「海外市場への進出」に関する言語や文化的側面でだけアドバイスを求め、</a:t>
            </a:r>
            <a:br>
              <a:rPr lang="en-US" altLang="ja-JP" sz="1200" kern="100">
                <a:effectLst/>
                <a:latin typeface="+mn-ea"/>
                <a:cs typeface="Times New Roman" panose="02020603050405020304" pitchFamily="18" charset="0"/>
              </a:rPr>
            </a:br>
            <a:r>
              <a:rPr lang="ja-JP" altLang="ja-JP" sz="1200" kern="100">
                <a:effectLst/>
                <a:latin typeface="+mn-ea"/>
                <a:cs typeface="Times New Roman" panose="02020603050405020304" pitchFamily="18" charset="0"/>
              </a:rPr>
              <a:t>その他の重要事項は日本人の社員だけで決めてしまう場合はインクルージョンが進んでいるとはいえませんし、</a:t>
            </a:r>
            <a:br>
              <a:rPr lang="en-US" altLang="ja-JP" sz="1200" kern="100">
                <a:effectLst/>
                <a:latin typeface="+mn-ea"/>
                <a:cs typeface="Times New Roman" panose="02020603050405020304" pitchFamily="18" charset="0"/>
              </a:rPr>
            </a:br>
            <a:r>
              <a:rPr lang="ja-JP" altLang="ja-JP" sz="1200" kern="100">
                <a:effectLst/>
                <a:latin typeface="+mn-ea"/>
                <a:cs typeface="Times New Roman" panose="02020603050405020304" pitchFamily="18" charset="0"/>
              </a:rPr>
              <a:t>例えば、シニア</a:t>
            </a:r>
            <a:r>
              <a:rPr lang="ja-JP" altLang="en-US" sz="1200" kern="100">
                <a:effectLst/>
                <a:latin typeface="+mn-ea"/>
                <a:cs typeface="Times New Roman" panose="02020603050405020304" pitchFamily="18" charset="0"/>
              </a:rPr>
              <a:t>層</a:t>
            </a:r>
            <a:r>
              <a:rPr lang="ja-JP" altLang="ja-JP" sz="1200" kern="100">
                <a:effectLst/>
                <a:latin typeface="+mn-ea"/>
                <a:cs typeface="Times New Roman" panose="02020603050405020304" pitchFamily="18" charset="0"/>
              </a:rPr>
              <a:t>社員が「昔の経験を語ると社内で疎まれる」と考えて有益な知識の共有を控えるような場合は「同化」の状態を作り出している可能性があ</a:t>
            </a:r>
            <a:r>
              <a:rPr lang="ja-JP" altLang="en-US" sz="1200" kern="100">
                <a:effectLst/>
                <a:latin typeface="+mn-ea"/>
                <a:cs typeface="Times New Roman" panose="02020603050405020304" pitchFamily="18" charset="0"/>
              </a:rPr>
              <a:t>ります</a:t>
            </a:r>
            <a:r>
              <a:rPr lang="ja-JP" altLang="ja-JP" sz="1200" kern="100">
                <a:effectLst/>
                <a:latin typeface="+mn-ea"/>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6</a:t>
            </a:fld>
            <a:endParaRPr kumimoji="1" lang="ja-JP" altLang="en-US"/>
          </a:p>
        </p:txBody>
      </p:sp>
    </p:spTree>
    <p:extLst>
      <p:ext uri="{BB962C8B-B14F-4D97-AF65-F5344CB8AC3E}">
        <p14:creationId xmlns:p14="http://schemas.microsoft.com/office/powerpoint/2010/main" val="117379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endParaRPr lang="en-US" altLang="ja-JP" sz="1200" kern="100" dirty="0">
              <a:effectLst/>
              <a:latin typeface="+mn-ea"/>
              <a:cs typeface="Times New Roman" panose="02020603050405020304" pitchFamily="18" charset="0"/>
            </a:endParaRPr>
          </a:p>
          <a:p>
            <a:endParaRPr lang="en-US" altLang="ja-JP" sz="1200" b="0" i="0" dirty="0">
              <a:solidFill>
                <a:srgbClr val="111111"/>
              </a:solidFill>
              <a:effectLst/>
              <a:latin typeface="+mn-ea"/>
            </a:endParaRPr>
          </a:p>
          <a:p>
            <a:pPr marL="171450" indent="-171450">
              <a:buFont typeface="Arial" panose="020B0604020202020204" pitchFamily="34" charset="0"/>
              <a:buChar char="•"/>
            </a:pPr>
            <a:r>
              <a:rPr lang="ja-JP" altLang="en-US" sz="1200" b="0" i="0" dirty="0">
                <a:solidFill>
                  <a:srgbClr val="111111"/>
                </a:solidFill>
                <a:effectLst/>
                <a:latin typeface="+mn-ea"/>
              </a:rPr>
              <a:t>もう一点、ダイバーシティ経営の実現重要な「エクイティ」の観点をご説明したいと思います。</a:t>
            </a:r>
            <a:endParaRPr lang="en-US" altLang="ja-JP" sz="1200" dirty="0">
              <a:solidFill>
                <a:srgbClr val="111111"/>
              </a:solidFill>
              <a:latin typeface="+mn-ea"/>
            </a:endParaRPr>
          </a:p>
          <a:p>
            <a:pPr marL="171450" indent="-171450">
              <a:buFont typeface="Arial" panose="020B0604020202020204" pitchFamily="34" charset="0"/>
              <a:buChar char="•"/>
            </a:pPr>
            <a:r>
              <a:rPr kumimoji="1" lang="ja-JP" altLang="en-US" sz="1200" dirty="0">
                <a:latin typeface="+mn-ea"/>
                <a:cs typeface="Meiryo UI" panose="020B0604030504040204" pitchFamily="50" charset="-128"/>
              </a:rPr>
              <a:t>先ほどご説明したインクルージョンにつなげるには、一人一人が持つ違いをしっかりと考慮し、多様な人材が公平に様々な機会へアクセスできることを保証していくべきという考え方が</a:t>
            </a:r>
            <a:r>
              <a:rPr kumimoji="1" lang="en-US" altLang="ja-JP" sz="1200" dirty="0">
                <a:latin typeface="+mn-ea"/>
                <a:cs typeface="Meiryo UI" panose="020B0604030504040204" pitchFamily="50" charset="-128"/>
              </a:rPr>
              <a:t>Equity</a:t>
            </a:r>
            <a:r>
              <a:rPr kumimoji="1" lang="ja-JP" altLang="en-US" sz="1200" dirty="0">
                <a:latin typeface="+mn-ea"/>
                <a:cs typeface="Meiryo UI" panose="020B0604030504040204" pitchFamily="50" charset="-128"/>
              </a:rPr>
              <a:t>です。</a:t>
            </a:r>
            <a:endParaRPr lang="en-US" altLang="ja-JP" sz="1200" b="0" i="0" dirty="0">
              <a:solidFill>
                <a:srgbClr val="111111"/>
              </a:solidFill>
              <a:effectLst/>
              <a:latin typeface="+mn-ea"/>
            </a:endParaRPr>
          </a:p>
          <a:p>
            <a:pPr marL="171450" indent="-171450">
              <a:buFont typeface="Arial" panose="020B0604020202020204" pitchFamily="34" charset="0"/>
              <a:buChar char="•"/>
            </a:pPr>
            <a:endParaRPr lang="en-US" altLang="ja-JP" sz="1200" b="0" i="0" dirty="0">
              <a:solidFill>
                <a:srgbClr val="111111"/>
              </a:solidFill>
              <a:effectLst/>
              <a:latin typeface="+mn-ea"/>
            </a:endParaRPr>
          </a:p>
          <a:p>
            <a:pPr marL="171450" indent="-171450">
              <a:buFont typeface="Arial" panose="020B0604020202020204" pitchFamily="34" charset="0"/>
              <a:buChar char="•"/>
            </a:pPr>
            <a:r>
              <a:rPr lang="ja-JP" altLang="en-US" sz="1200" b="0" i="0" dirty="0">
                <a:solidFill>
                  <a:srgbClr val="111111"/>
                </a:solidFill>
                <a:effectLst/>
                <a:latin typeface="+mn-ea"/>
              </a:rPr>
              <a:t>例えばこのイラストをご覧になっていただきたいのですが、一人一人の違いを考慮せず同じ自転車を与えるだけでは、その自転車に乗れる人と乗れない人が出てきてしまいます。</a:t>
            </a:r>
            <a:br>
              <a:rPr lang="en-US" altLang="ja-JP" sz="1200" b="0" i="0" dirty="0">
                <a:solidFill>
                  <a:srgbClr val="111111"/>
                </a:solidFill>
                <a:effectLst/>
                <a:latin typeface="+mn-ea"/>
              </a:rPr>
            </a:br>
            <a:r>
              <a:rPr lang="ja-JP" altLang="en-US" sz="1200" b="0" i="0" dirty="0">
                <a:solidFill>
                  <a:srgbClr val="111111"/>
                </a:solidFill>
                <a:effectLst/>
                <a:latin typeface="+mn-ea"/>
              </a:rPr>
              <a:t>一方、一人一人の状況に合った自転車を提供することで、すべての人がそれぞれの違いによらず自転車に乗るという機会を得ることができています。</a:t>
            </a:r>
            <a:endParaRPr lang="en-US" altLang="ja-JP" sz="1200" b="0" i="0" dirty="0">
              <a:solidFill>
                <a:srgbClr val="111111"/>
              </a:solidFill>
              <a:effectLst/>
              <a:latin typeface="+mn-ea"/>
            </a:endParaRPr>
          </a:p>
          <a:p>
            <a:pPr marL="171450" indent="-171450">
              <a:buFont typeface="Arial" panose="020B0604020202020204" pitchFamily="34" charset="0"/>
              <a:buChar char="•"/>
            </a:pPr>
            <a:endParaRPr lang="en-US" altLang="ja-JP" sz="1200" b="0" i="0" dirty="0">
              <a:solidFill>
                <a:srgbClr val="111111"/>
              </a:solidFill>
              <a:effectLst/>
              <a:latin typeface="+mn-ea"/>
            </a:endParaRPr>
          </a:p>
          <a:p>
            <a:pPr marL="171450" indent="-171450">
              <a:buFont typeface="Arial" panose="020B0604020202020204" pitchFamily="34" charset="0"/>
              <a:buChar char="•"/>
            </a:pPr>
            <a:r>
              <a:rPr lang="ja-JP" altLang="en-US" sz="1200" b="0" i="0" dirty="0">
                <a:solidFill>
                  <a:srgbClr val="111111"/>
                </a:solidFill>
                <a:effectLst/>
                <a:latin typeface="+mn-ea"/>
              </a:rPr>
              <a:t>平等（</a:t>
            </a:r>
            <a:r>
              <a:rPr lang="en-US" altLang="ja-JP" sz="1200" b="0" i="0" dirty="0">
                <a:solidFill>
                  <a:srgbClr val="111111"/>
                </a:solidFill>
                <a:effectLst/>
                <a:latin typeface="+mn-ea"/>
              </a:rPr>
              <a:t>equality</a:t>
            </a:r>
            <a:r>
              <a:rPr lang="ja-JP" altLang="en-US" sz="1200" b="0" i="0" dirty="0">
                <a:solidFill>
                  <a:srgbClr val="111111"/>
                </a:solidFill>
                <a:effectLst/>
                <a:latin typeface="+mn-ea"/>
              </a:rPr>
              <a:t>）というのは、「個人的な差は考慮せずに、全員に同じリソースを分け与える」という考え方ですが、</a:t>
            </a:r>
            <a:br>
              <a:rPr lang="en-US" altLang="ja-JP" sz="1200" b="0" i="0" dirty="0">
                <a:solidFill>
                  <a:srgbClr val="111111"/>
                </a:solidFill>
                <a:effectLst/>
                <a:latin typeface="+mn-ea"/>
              </a:rPr>
            </a:br>
            <a:r>
              <a:rPr lang="ja-JP" altLang="en-US" sz="1200" b="0" i="0" dirty="0">
                <a:solidFill>
                  <a:srgbClr val="111111"/>
                </a:solidFill>
                <a:effectLst/>
                <a:latin typeface="+mn-ea"/>
              </a:rPr>
              <a:t>公平性（</a:t>
            </a:r>
            <a:r>
              <a:rPr lang="en-US" altLang="ja-JP" sz="1200" b="0" i="0" dirty="0">
                <a:solidFill>
                  <a:srgbClr val="111111"/>
                </a:solidFill>
                <a:effectLst/>
                <a:latin typeface="+mn-ea"/>
              </a:rPr>
              <a:t>equity</a:t>
            </a:r>
            <a:r>
              <a:rPr lang="ja-JP" altLang="en-US" sz="1200" b="0" i="0" dirty="0">
                <a:solidFill>
                  <a:srgbClr val="111111"/>
                </a:solidFill>
                <a:effectLst/>
                <a:latin typeface="+mn-ea"/>
              </a:rPr>
              <a:t>）というのは人は違うスタートラインに立っているという前提に立ち、「個人の差をきちんと考慮して、それぞれに見合ったリソースの配分をする」という考え方です。</a:t>
            </a:r>
            <a:br>
              <a:rPr lang="en-US" altLang="ja-JP" sz="1200" b="0" i="0" dirty="0">
                <a:solidFill>
                  <a:srgbClr val="111111"/>
                </a:solidFill>
                <a:effectLst/>
                <a:latin typeface="+mn-ea"/>
              </a:rPr>
            </a:br>
            <a:endParaRPr lang="en-US" altLang="ja-JP" sz="1200" b="0" i="0" dirty="0">
              <a:solidFill>
                <a:srgbClr val="111111"/>
              </a:solidFill>
              <a:effectLst/>
              <a:latin typeface="+mn-ea"/>
            </a:endParaRPr>
          </a:p>
          <a:p>
            <a:pPr marL="171450" indent="-171450">
              <a:buFont typeface="Arial" panose="020B0604020202020204" pitchFamily="34" charset="0"/>
              <a:buChar char="•"/>
            </a:pPr>
            <a:r>
              <a:rPr kumimoji="1" lang="ja-JP" altLang="en-US" sz="1200" b="0" i="0" dirty="0">
                <a:solidFill>
                  <a:srgbClr val="111111"/>
                </a:solidFill>
                <a:effectLst/>
                <a:latin typeface="+mn-ea"/>
              </a:rPr>
              <a:t>例えば企業の取組において考えてみると、これまで人数的には多い属性であった日本人男性に適切であった社内の仕組みや制度が</a:t>
            </a:r>
            <a:br>
              <a:rPr kumimoji="1" lang="en-US" altLang="ja-JP" sz="1200" b="0" i="0" dirty="0">
                <a:solidFill>
                  <a:srgbClr val="111111"/>
                </a:solidFill>
                <a:effectLst/>
                <a:latin typeface="+mn-ea"/>
              </a:rPr>
            </a:br>
            <a:r>
              <a:rPr kumimoji="1" lang="ja-JP" altLang="en-US" sz="1200" b="0" i="0" dirty="0">
                <a:solidFill>
                  <a:srgbClr val="111111"/>
                </a:solidFill>
                <a:effectLst/>
                <a:latin typeface="+mn-ea"/>
              </a:rPr>
              <a:t>女性や外国人社員に対して適切なものであるかを見直してみる、といったことが一例としてあげられます。</a:t>
            </a:r>
            <a:endParaRPr kumimoji="1" lang="en-US" altLang="ja-JP" sz="1200" b="0" i="0" dirty="0">
              <a:solidFill>
                <a:srgbClr val="111111"/>
              </a:solidFill>
              <a:effectLst/>
              <a:latin typeface="+mn-ea"/>
            </a:endParaRPr>
          </a:p>
          <a:p>
            <a:pPr marL="171450" indent="-171450">
              <a:buFont typeface="Arial" panose="020B0604020202020204" pitchFamily="34" charset="0"/>
              <a:buChar char="•"/>
            </a:pPr>
            <a:endParaRPr kumimoji="1" lang="en-US" altLang="ja-JP" sz="1200" b="0" i="0" dirty="0">
              <a:solidFill>
                <a:srgbClr val="111111"/>
              </a:solidFill>
              <a:effectLst/>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7</a:t>
            </a:fld>
            <a:endParaRPr kumimoji="1" lang="ja-JP" altLang="en-US"/>
          </a:p>
        </p:txBody>
      </p:sp>
    </p:spTree>
    <p:extLst>
      <p:ext uri="{BB962C8B-B14F-4D97-AF65-F5344CB8AC3E}">
        <p14:creationId xmlns:p14="http://schemas.microsoft.com/office/powerpoint/2010/main" val="247667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●●●社においてなぜ</a:t>
            </a:r>
            <a:r>
              <a:rPr kumimoji="1" lang="en-US" altLang="ja-JP" sz="1200">
                <a:latin typeface="+mn-ea"/>
              </a:rPr>
              <a:t>DEI</a:t>
            </a:r>
            <a:r>
              <a:rPr kumimoji="1" lang="ja-JP" altLang="en-US" sz="1200">
                <a:latin typeface="+mn-ea"/>
              </a:rPr>
              <a:t>が必要なのか、改めて認識あわせをしておきたいと思います。</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mn-ea"/>
              </a:rPr>
              <a:t>（説明のポイント）</a:t>
            </a:r>
            <a:br>
              <a:rPr kumimoji="1" lang="en-US" altLang="ja-JP" sz="1200">
                <a:latin typeface="+mn-ea"/>
              </a:rPr>
            </a:b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mn-ea"/>
              </a:rPr>
              <a:t>・企業の競争力強化や経営戦略と紐付けた観点からご説明をいただくことを想定しています。</a:t>
            </a:r>
            <a:br>
              <a:rPr kumimoji="1" lang="en-US" altLang="ja-JP" sz="1200">
                <a:latin typeface="+mn-ea"/>
              </a:rPr>
            </a:b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mn-ea"/>
              </a:rPr>
              <a:t>・上記を踏まえ、可能であれば、各社にとって、</a:t>
            </a:r>
            <a:r>
              <a:rPr kumimoji="1" lang="en-US" altLang="ja-JP" sz="1200">
                <a:latin typeface="+mn-ea"/>
              </a:rPr>
              <a:t>Diversity</a:t>
            </a:r>
            <a:r>
              <a:rPr kumimoji="1" lang="ja-JP" altLang="en-US" sz="1200">
                <a:latin typeface="+mn-ea"/>
              </a:rPr>
              <a:t>、</a:t>
            </a:r>
            <a:r>
              <a:rPr kumimoji="1" lang="en-US" altLang="ja-JP" sz="1200">
                <a:latin typeface="+mn-ea"/>
              </a:rPr>
              <a:t>Equity</a:t>
            </a:r>
            <a:r>
              <a:rPr kumimoji="1" lang="ja-JP" altLang="en-US" sz="1200">
                <a:latin typeface="+mn-ea"/>
              </a:rPr>
              <a:t>、</a:t>
            </a:r>
            <a:r>
              <a:rPr kumimoji="1" lang="en-US" altLang="ja-JP" sz="1200">
                <a:latin typeface="+mn-ea"/>
              </a:rPr>
              <a:t>Inclusion</a:t>
            </a:r>
            <a:r>
              <a:rPr kumimoji="1" lang="ja-JP" altLang="en-US" sz="1200">
                <a:latin typeface="+mn-ea"/>
              </a:rPr>
              <a:t>をそれぞれどのように捉えているのかをご説明いただくことが望ましいです。</a:t>
            </a:r>
            <a:endParaRPr kumimoji="1" lang="en-US" altLang="ja-JP" sz="1200">
              <a:latin typeface="+mn-ea"/>
            </a:endParaRPr>
          </a:p>
          <a:p>
            <a:pPr marL="0" indent="0">
              <a:buFont typeface="Arial" panose="020B0604020202020204" pitchFamily="34" charset="0"/>
              <a:buNone/>
            </a:pP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自社のダイバーシティ経営の必要性・重要性についてのご説明が、各社様の状況に応じて不要であれば、スキップしていただいて大丈夫です。</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8</a:t>
            </a:fld>
            <a:endParaRPr kumimoji="1" lang="ja-JP" altLang="en-US"/>
          </a:p>
        </p:txBody>
      </p:sp>
    </p:spTree>
    <p:extLst>
      <p:ext uri="{BB962C8B-B14F-4D97-AF65-F5344CB8AC3E}">
        <p14:creationId xmlns:p14="http://schemas.microsoft.com/office/powerpoint/2010/main" val="113762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●●●社では、</a:t>
            </a:r>
            <a:r>
              <a:rPr kumimoji="1" lang="en-US" altLang="ja-JP" sz="1200">
                <a:latin typeface="+mn-ea"/>
              </a:rPr>
              <a:t>DEI</a:t>
            </a:r>
            <a:r>
              <a:rPr kumimoji="1" lang="ja-JP" altLang="en-US" sz="1200">
                <a:latin typeface="+mn-ea"/>
              </a:rPr>
              <a:t>推進の先に実現したい「ビジョン」としては、～～～を掲げています。</a:t>
            </a:r>
            <a:br>
              <a:rPr kumimoji="1" lang="en-US" altLang="ja-JP" sz="1200">
                <a:latin typeface="+mn-ea"/>
              </a:rPr>
            </a:br>
            <a:endParaRPr kumimoji="1" lang="en-US" altLang="ja-JP" sz="120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n-ea"/>
              </a:rPr>
              <a:t>（ご説明を簡単に）</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備考</a:t>
            </a:r>
            <a:r>
              <a:rPr kumimoji="1" lang="en-US" altLang="ja-JP" sz="1200">
                <a:latin typeface="+mn-ea"/>
              </a:rPr>
              <a:t>】</a:t>
            </a:r>
            <a:br>
              <a:rPr kumimoji="1" lang="en-US" altLang="ja-JP" sz="1200">
                <a:latin typeface="+mn-ea"/>
              </a:rPr>
            </a:br>
            <a:br>
              <a:rPr kumimoji="1" lang="en-US" altLang="ja-JP" sz="1200">
                <a:latin typeface="+mn-ea"/>
              </a:rPr>
            </a:br>
            <a:r>
              <a:rPr kumimoji="1" lang="en-US" altLang="ja-JP" sz="1200">
                <a:latin typeface="+mn-ea"/>
              </a:rPr>
              <a:t>※</a:t>
            </a:r>
            <a:r>
              <a:rPr kumimoji="1" lang="ja-JP" altLang="en-US" sz="1200">
                <a:latin typeface="+mn-ea"/>
              </a:rPr>
              <a:t>自社の</a:t>
            </a:r>
            <a:r>
              <a:rPr kumimoji="1" lang="en-US" altLang="ja-JP" sz="1200">
                <a:latin typeface="+mn-ea"/>
              </a:rPr>
              <a:t>DEI</a:t>
            </a:r>
            <a:r>
              <a:rPr kumimoji="1" lang="ja-JP" altLang="en-US" sz="1200">
                <a:latin typeface="+mn-ea"/>
              </a:rPr>
              <a:t>推進における、「</a:t>
            </a:r>
            <a:r>
              <a:rPr kumimoji="1" lang="en-US" altLang="ja-JP" sz="1200">
                <a:latin typeface="+mn-ea"/>
              </a:rPr>
              <a:t>VISION</a:t>
            </a:r>
            <a:r>
              <a:rPr kumimoji="1" lang="ja-JP" altLang="en-US" sz="1200">
                <a:latin typeface="+mn-ea"/>
              </a:rPr>
              <a:t>」やメッセージがあればご説明ください。</a:t>
            </a:r>
            <a:br>
              <a:rPr kumimoji="1" lang="en-US" altLang="ja-JP" sz="1200">
                <a:latin typeface="+mn-ea"/>
              </a:rPr>
            </a:br>
            <a:endParaRPr kumimoji="1" lang="en-US" altLang="ja-JP" sz="120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まだ明確でない場合は、ダイバーシティ経営推進ご担当者のみなさまの見解として、一案として提示いただけると良いかと思います。</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9</a:t>
            </a:fld>
            <a:endParaRPr kumimoji="1" lang="ja-JP" altLang="en-US"/>
          </a:p>
        </p:txBody>
      </p:sp>
    </p:spTree>
    <p:extLst>
      <p:ext uri="{BB962C8B-B14F-4D97-AF65-F5344CB8AC3E}">
        <p14:creationId xmlns:p14="http://schemas.microsoft.com/office/powerpoint/2010/main" val="1544242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ustomXml" Target="../ink/ink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8245"/>
            <a:ext cx="7772400" cy="1037829"/>
          </a:xfrm>
        </p:spPr>
        <p:txBody>
          <a:bodyPr anchor="b">
            <a:normAutofit/>
          </a:bodyPr>
          <a:lstStyle>
            <a:lvl1pPr algn="ctr">
              <a:defRPr sz="4400" b="1"/>
            </a:lvl1pPr>
          </a:lstStyle>
          <a:p>
            <a:r>
              <a:rPr lang="ja-JP" altLang="en-US"/>
              <a:t>マスター タイトルの書式設定</a:t>
            </a:r>
            <a:endParaRPr lang="en-US"/>
          </a:p>
        </p:txBody>
      </p:sp>
      <p:sp>
        <p:nvSpPr>
          <p:cNvPr id="3" name="Subtitle 2"/>
          <p:cNvSpPr>
            <a:spLocks noGrp="1"/>
          </p:cNvSpPr>
          <p:nvPr>
            <p:ph type="subTitle" idx="1"/>
          </p:nvPr>
        </p:nvSpPr>
        <p:spPr>
          <a:xfrm>
            <a:off x="685800" y="3846074"/>
            <a:ext cx="7772400" cy="8667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0D255F6-911F-4FC0-8EEB-CF07644C90FF}"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10015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15540"/>
            <a:ext cx="7886700" cy="614315"/>
          </a:xfrm>
        </p:spPr>
        <p:txBody>
          <a:bodyPr>
            <a:normAutofit/>
          </a:bodyPr>
          <a:lstStyle>
            <a:lvl1pPr>
              <a:defRPr sz="28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CCED986-9E18-401F-85AC-9B73C439C74F}" type="datetime1">
              <a:rPr kumimoji="1" lang="ja-JP" altLang="en-US" smtClean="0"/>
              <a:t>2025/3/29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339976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801" y="2002635"/>
            <a:ext cx="3121975" cy="2852737"/>
          </a:xfrm>
        </p:spPr>
        <p:txBody>
          <a:bodyPr anchor="ctr">
            <a:normAutofit/>
          </a:bodyPr>
          <a:lstStyle>
            <a:lvl1pPr>
              <a:defRPr sz="4400" b="1"/>
            </a:lvl1pPr>
          </a:lstStyle>
          <a:p>
            <a:r>
              <a:rPr lang="ja-JP" altLang="en-US"/>
              <a:t>マスター タイトルの書式設定</a:t>
            </a:r>
            <a:endParaRPr lang="en-US"/>
          </a:p>
        </p:txBody>
      </p:sp>
      <p:sp>
        <p:nvSpPr>
          <p:cNvPr id="3" name="Text Placeholder 2"/>
          <p:cNvSpPr>
            <a:spLocks noGrp="1"/>
          </p:cNvSpPr>
          <p:nvPr>
            <p:ph type="body" idx="1"/>
          </p:nvPr>
        </p:nvSpPr>
        <p:spPr>
          <a:xfrm>
            <a:off x="4949688" y="2002634"/>
            <a:ext cx="3702120" cy="2883097"/>
          </a:xfrm>
        </p:spPr>
        <p:txBody>
          <a:bodyPr anchor="ctr">
            <a:normAutofit/>
          </a:bodyPr>
          <a:lstStyle>
            <a:lvl1pPr marL="0" indent="0">
              <a:buNone/>
              <a:defRPr sz="2000">
                <a:solidFill>
                  <a:schemeClr val="tx1">
                    <a:lumMod val="95000"/>
                    <a:lumOff val="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BFEBD5-71E3-4AAE-9791-AF4D7439F996}"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270753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50" y="152400"/>
            <a:ext cx="7886700" cy="1325563"/>
          </a:xfrm>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C910F78-3EA1-471F-A328-FF953C9E8F90}"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1485228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画像付きコンテンツ①">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2719" y="1964057"/>
            <a:ext cx="3639395" cy="521473"/>
          </a:xfrm>
        </p:spPr>
        <p:txBody>
          <a:bodyPr anchor="ctr">
            <a:normAutofit/>
          </a:bodyPr>
          <a:lstStyle>
            <a:lvl1pPr>
              <a:defRPr sz="24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4832720" y="2810468"/>
            <a:ext cx="3639395" cy="2556344"/>
          </a:xfrm>
        </p:spPr>
        <p:txBody>
          <a:bodyPr>
            <a:normAutofit/>
          </a:bodyPr>
          <a:lstStyle>
            <a:lvl1pPr marL="0" indent="0">
              <a:lnSpc>
                <a:spcPct val="150000"/>
              </a:lnSpc>
              <a:spcBef>
                <a:spcPts val="10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3380A3-2050-4F9A-89F7-93EFBA17C036}"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
        <p:nvSpPr>
          <p:cNvPr id="3" name="Text Placeholder 3">
            <a:extLst>
              <a:ext uri="{FF2B5EF4-FFF2-40B4-BE49-F238E27FC236}">
                <a16:creationId xmlns:a16="http://schemas.microsoft.com/office/drawing/2014/main" id="{77A6BBB7-A52D-0DAE-63E9-26EBA5BFAC1B}"/>
              </a:ext>
            </a:extLst>
          </p:cNvPr>
          <p:cNvSpPr>
            <a:spLocks noGrp="1"/>
          </p:cNvSpPr>
          <p:nvPr>
            <p:ph type="body" sz="half" idx="13"/>
          </p:nvPr>
        </p:nvSpPr>
        <p:spPr>
          <a:xfrm>
            <a:off x="4832718" y="1598931"/>
            <a:ext cx="3639395" cy="365125"/>
          </a:xfrm>
        </p:spPr>
        <p:txBody>
          <a:bodyPr anchor="ctr">
            <a:norm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4338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画像付きコンテンツ②">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4DF345-0902-483D-972F-25985F25FCCE}"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
        <p:nvSpPr>
          <p:cNvPr id="3" name="Title 1">
            <a:extLst>
              <a:ext uri="{FF2B5EF4-FFF2-40B4-BE49-F238E27FC236}">
                <a16:creationId xmlns:a16="http://schemas.microsoft.com/office/drawing/2014/main" id="{CA009034-D3B9-33E3-88B7-5AD3CA934AB2}"/>
              </a:ext>
            </a:extLst>
          </p:cNvPr>
          <p:cNvSpPr>
            <a:spLocks noGrp="1"/>
          </p:cNvSpPr>
          <p:nvPr>
            <p:ph type="title"/>
          </p:nvPr>
        </p:nvSpPr>
        <p:spPr>
          <a:xfrm>
            <a:off x="650288" y="1964057"/>
            <a:ext cx="3639395" cy="521473"/>
          </a:xfrm>
        </p:spPr>
        <p:txBody>
          <a:bodyPr anchor="ctr">
            <a:normAutofit/>
          </a:bodyPr>
          <a:lstStyle>
            <a:lvl1pPr>
              <a:defRPr sz="2400"/>
            </a:lvl1pPr>
          </a:lstStyle>
          <a:p>
            <a:r>
              <a:rPr lang="ja-JP" altLang="en-US"/>
              <a:t>マスター タイトルの書式設定</a:t>
            </a:r>
            <a:endParaRPr lang="en-US"/>
          </a:p>
        </p:txBody>
      </p:sp>
      <p:sp>
        <p:nvSpPr>
          <p:cNvPr id="8" name="Text Placeholder 3">
            <a:extLst>
              <a:ext uri="{FF2B5EF4-FFF2-40B4-BE49-F238E27FC236}">
                <a16:creationId xmlns:a16="http://schemas.microsoft.com/office/drawing/2014/main" id="{49CC1234-25BC-2FB8-C379-4D34D0314E37}"/>
              </a:ext>
            </a:extLst>
          </p:cNvPr>
          <p:cNvSpPr>
            <a:spLocks noGrp="1"/>
          </p:cNvSpPr>
          <p:nvPr>
            <p:ph type="body" sz="half" idx="2"/>
          </p:nvPr>
        </p:nvSpPr>
        <p:spPr>
          <a:xfrm>
            <a:off x="650289" y="2810468"/>
            <a:ext cx="3639395" cy="2556344"/>
          </a:xfrm>
        </p:spPr>
        <p:txBody>
          <a:bodyPr>
            <a:normAutofit/>
          </a:bodyPr>
          <a:lstStyle>
            <a:lvl1pPr marL="0" indent="0">
              <a:lnSpc>
                <a:spcPct val="150000"/>
              </a:lnSpc>
              <a:spcBef>
                <a:spcPts val="10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Text Placeholder 3">
            <a:extLst>
              <a:ext uri="{FF2B5EF4-FFF2-40B4-BE49-F238E27FC236}">
                <a16:creationId xmlns:a16="http://schemas.microsoft.com/office/drawing/2014/main" id="{50D530A7-CD23-B620-AFFE-04E4A88FBA06}"/>
              </a:ext>
            </a:extLst>
          </p:cNvPr>
          <p:cNvSpPr>
            <a:spLocks noGrp="1"/>
          </p:cNvSpPr>
          <p:nvPr>
            <p:ph type="body" sz="half" idx="13"/>
          </p:nvPr>
        </p:nvSpPr>
        <p:spPr>
          <a:xfrm>
            <a:off x="650287" y="1598931"/>
            <a:ext cx="3639395" cy="365125"/>
          </a:xfrm>
        </p:spPr>
        <p:txBody>
          <a:bodyPr anchor="ctr">
            <a:norm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183354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基本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pc="277" baseline="0">
                <a:latin typeface="+mj-ea"/>
                <a:ea typeface="+mj-ea"/>
              </a:defRPr>
            </a:lvl1pPr>
          </a:lstStyle>
          <a:p>
            <a:r>
              <a:rPr kumimoji="1" lang="ja-JP" altLang="en-US"/>
              <a:t>基本スライド</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a:p>
        </p:txBody>
      </p:sp>
      <p:sp>
        <p:nvSpPr>
          <p:cNvPr id="6" name="テキスト プレースホルダ 7"/>
          <p:cNvSpPr>
            <a:spLocks noGrp="1"/>
          </p:cNvSpPr>
          <p:nvPr>
            <p:ph type="body" sz="quarter" idx="12" hasCustomPrompt="1"/>
          </p:nvPr>
        </p:nvSpPr>
        <p:spPr>
          <a:xfrm>
            <a:off x="916616" y="908724"/>
            <a:ext cx="7310769" cy="1260000"/>
          </a:xfrm>
          <a:prstGeom prst="rect">
            <a:avLst/>
          </a:prstGeom>
        </p:spPr>
        <p:txBody>
          <a:bodyPr/>
          <a:lstStyle>
            <a:lvl1pPr marL="247657" indent="-247657">
              <a:spcBef>
                <a:spcPts val="554"/>
              </a:spcBef>
              <a:buClr>
                <a:schemeClr val="tx1"/>
              </a:buClr>
              <a:buFont typeface="Wingdings" panose="05000000000000000000" pitchFamily="2" charset="2"/>
              <a:buChar char="l"/>
              <a:defRPr sz="1662" b="1">
                <a:latin typeface="+mj-ea"/>
                <a:ea typeface="+mj-ea"/>
              </a:defRPr>
            </a:lvl1pPr>
            <a:lvl2pPr marL="493847" indent="-164127">
              <a:spcBef>
                <a:spcPts val="554"/>
              </a:spcBef>
              <a:buClrTx/>
              <a:buFont typeface="Arial" pitchFamily="34" charset="0"/>
              <a:buChar char="•"/>
              <a:defRPr sz="1292">
                <a:latin typeface="+mn-ea"/>
                <a:ea typeface="+mn-ea"/>
              </a:defRPr>
            </a:lvl2pPr>
            <a:lvl3pPr marL="741503" indent="-165593">
              <a:spcBef>
                <a:spcPts val="554"/>
              </a:spcBef>
              <a:buClrTx/>
              <a:buFont typeface="Century Gothic" pitchFamily="34" charset="0"/>
              <a:buChar char="−"/>
              <a:defRPr sz="1108">
                <a:latin typeface="+mn-ea"/>
                <a:ea typeface="+mn-ea"/>
              </a:defRPr>
            </a:lvl3pPr>
            <a:lvl4pPr marL="905630" indent="-164127">
              <a:spcBef>
                <a:spcPts val="554"/>
              </a:spcBef>
              <a:buClrTx/>
              <a:buFont typeface="Wingdings" pitchFamily="2" charset="2"/>
              <a:buChar char="ü"/>
              <a:defRPr sz="969">
                <a:latin typeface="+mn-ea"/>
                <a:ea typeface="+mn-ea"/>
              </a:defRPr>
            </a:lvl4pPr>
            <a:lvl5pPr marL="905630" indent="-164127">
              <a:spcBef>
                <a:spcPts val="554"/>
              </a:spcBef>
              <a:buClr>
                <a:schemeClr val="tx2"/>
              </a:buClr>
              <a:buFont typeface="Wingdings" pitchFamily="2" charset="2"/>
              <a:buChar char="ü"/>
              <a:defRPr sz="1015">
                <a:latin typeface="+mn-lt"/>
                <a:ea typeface="+mn-ea"/>
              </a:defRPr>
            </a:lvl5pPr>
          </a:lstStyle>
          <a:p>
            <a:pPr lvl="0"/>
            <a:r>
              <a:rPr kumimoji="1" lang="ja-JP" altLang="en-US"/>
              <a:t>ポイント　</a:t>
            </a:r>
            <a:r>
              <a:rPr kumimoji="1" lang="en-US" altLang="ja-JP"/>
              <a:t>18pt</a:t>
            </a:r>
            <a:endParaRPr kumimoji="1" lang="ja-JP" altLang="en-US"/>
          </a:p>
          <a:p>
            <a:pPr lvl="1"/>
            <a:r>
              <a:rPr kumimoji="1" lang="ja-JP" altLang="en-US"/>
              <a:t>細かな補足情報の追記第 </a:t>
            </a:r>
            <a:r>
              <a:rPr kumimoji="1" lang="en-US" altLang="ja-JP"/>
              <a:t>2 </a:t>
            </a:r>
            <a:r>
              <a:rPr kumimoji="1" lang="ja-JP" altLang="en-US"/>
              <a:t>レベル </a:t>
            </a:r>
            <a:r>
              <a:rPr kumimoji="1" lang="en-US" altLang="ja-JP"/>
              <a:t>14pt</a:t>
            </a:r>
            <a:endParaRPr kumimoji="1" lang="ja-JP" altLang="en-US"/>
          </a:p>
          <a:p>
            <a:pPr lvl="2"/>
            <a:r>
              <a:rPr kumimoji="1" lang="ja-JP" altLang="en-US"/>
              <a:t>さらに細かい補足情報の追記　</a:t>
            </a:r>
            <a:r>
              <a:rPr kumimoji="1" lang="en-US" altLang="ja-JP"/>
              <a:t>12pt</a:t>
            </a:r>
            <a:endParaRPr kumimoji="1" lang="ja-JP" altLang="en-US"/>
          </a:p>
          <a:p>
            <a:pPr lvl="3"/>
            <a:r>
              <a:rPr kumimoji="1" lang="en-US" altLang="ja-JP"/>
              <a:t>4</a:t>
            </a:r>
            <a:r>
              <a:rPr kumimoji="1" lang="ja-JP" altLang="en-US"/>
              <a:t>段階の階層を用意　</a:t>
            </a:r>
            <a:r>
              <a:rPr kumimoji="1" lang="en-US" altLang="ja-JP"/>
              <a:t>10.5pt</a:t>
            </a:r>
          </a:p>
          <a:p>
            <a:pPr lvl="0"/>
            <a:endParaRPr kumimoji="1" lang="en-US" altLang="ja-JP"/>
          </a:p>
        </p:txBody>
      </p:sp>
    </p:spTree>
    <p:extLst>
      <p:ext uri="{BB962C8B-B14F-4D97-AF65-F5344CB8AC3E}">
        <p14:creationId xmlns:p14="http://schemas.microsoft.com/office/powerpoint/2010/main" val="26191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わたしのWILLシート">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12BBC86-616E-8CDE-8B90-DB4F08E7C3F7}"/>
              </a:ext>
            </a:extLst>
          </p:cNvPr>
          <p:cNvSpPr txBox="1"/>
          <p:nvPr userDrawn="1"/>
        </p:nvSpPr>
        <p:spPr>
          <a:xfrm>
            <a:off x="401724" y="489720"/>
            <a:ext cx="3814463" cy="523220"/>
          </a:xfrm>
          <a:prstGeom prst="rect">
            <a:avLst/>
          </a:prstGeom>
          <a:noFill/>
        </p:spPr>
        <p:txBody>
          <a:bodyPr wrap="square" rtlCol="0">
            <a:spAutoFit/>
          </a:bodyPr>
          <a:lstStyle/>
          <a:p>
            <a:r>
              <a:rPr lang="ja-JP" altLang="en-US" sz="2800" b="1">
                <a:effectLst/>
                <a:latin typeface="+mj-ea"/>
                <a:ea typeface="+mj-ea"/>
              </a:rPr>
              <a:t>わたしの</a:t>
            </a:r>
            <a:r>
              <a:rPr lang="en-US" altLang="ja-JP" sz="2800" b="1">
                <a:effectLst/>
                <a:latin typeface="+mj-ea"/>
                <a:ea typeface="+mj-ea"/>
              </a:rPr>
              <a:t>WILL</a:t>
            </a:r>
            <a:r>
              <a:rPr lang="ja-JP" altLang="en-US" sz="2800" b="1">
                <a:effectLst/>
                <a:latin typeface="+mj-ea"/>
                <a:ea typeface="+mj-ea"/>
              </a:rPr>
              <a:t>シート</a:t>
            </a:r>
            <a:endParaRPr kumimoji="1" lang="ja-JP" altLang="en-US" sz="2800" b="1">
              <a:latin typeface="+mj-ea"/>
              <a:ea typeface="+mj-ea"/>
            </a:endParaRPr>
          </a:p>
        </p:txBody>
      </p:sp>
      <p:pic>
        <p:nvPicPr>
          <p:cNvPr id="10" name="図 9">
            <a:extLst>
              <a:ext uri="{FF2B5EF4-FFF2-40B4-BE49-F238E27FC236}">
                <a16:creationId xmlns:a16="http://schemas.microsoft.com/office/drawing/2014/main" id="{BCC02F4A-331E-BC20-E6D9-F95AD866D152}"/>
              </a:ext>
            </a:extLst>
          </p:cNvPr>
          <p:cNvPicPr>
            <a:picLocks noChangeAspect="1"/>
          </p:cNvPicPr>
          <p:nvPr userDrawn="1"/>
        </p:nvPicPr>
        <p:blipFill>
          <a:blip r:embed="rId3"/>
          <a:stretch>
            <a:fillRect/>
          </a:stretch>
        </p:blipFill>
        <p:spPr>
          <a:xfrm>
            <a:off x="3398749" y="1752997"/>
            <a:ext cx="5205277" cy="1720953"/>
          </a:xfrm>
          <a:prstGeom prst="rect">
            <a:avLst/>
          </a:prstGeom>
        </p:spPr>
      </p:pic>
      <p:pic>
        <p:nvPicPr>
          <p:cNvPr id="11" name="図 10">
            <a:extLst>
              <a:ext uri="{FF2B5EF4-FFF2-40B4-BE49-F238E27FC236}">
                <a16:creationId xmlns:a16="http://schemas.microsoft.com/office/drawing/2014/main" id="{A3D1FB1F-CA31-8D78-582B-8D9A86CD28EB}"/>
              </a:ext>
            </a:extLst>
          </p:cNvPr>
          <p:cNvPicPr>
            <a:picLocks noChangeAspect="1"/>
          </p:cNvPicPr>
          <p:nvPr userDrawn="1"/>
        </p:nvPicPr>
        <p:blipFill>
          <a:blip r:embed="rId3"/>
          <a:stretch>
            <a:fillRect/>
          </a:stretch>
        </p:blipFill>
        <p:spPr>
          <a:xfrm>
            <a:off x="3398749" y="4473246"/>
            <a:ext cx="5205277" cy="1720953"/>
          </a:xfrm>
          <a:prstGeom prst="rect">
            <a:avLst/>
          </a:prstGeom>
        </p:spPr>
      </p:pic>
      <p:sp>
        <p:nvSpPr>
          <p:cNvPr id="3" name="Content Placeholder 2"/>
          <p:cNvSpPr>
            <a:spLocks noGrp="1"/>
          </p:cNvSpPr>
          <p:nvPr>
            <p:ph idx="1"/>
          </p:nvPr>
        </p:nvSpPr>
        <p:spPr>
          <a:xfrm>
            <a:off x="3668286" y="1969022"/>
            <a:ext cx="4683744" cy="1172401"/>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grpSp>
        <p:nvGrpSpPr>
          <p:cNvPr id="17" name="グループ化 16">
            <a:extLst>
              <a:ext uri="{FF2B5EF4-FFF2-40B4-BE49-F238E27FC236}">
                <a16:creationId xmlns:a16="http://schemas.microsoft.com/office/drawing/2014/main" id="{88E76464-7145-B828-7054-D48898FC97FE}"/>
              </a:ext>
            </a:extLst>
          </p:cNvPr>
          <p:cNvGrpSpPr/>
          <p:nvPr userDrawn="1"/>
        </p:nvGrpSpPr>
        <p:grpSpPr>
          <a:xfrm>
            <a:off x="291452" y="2044965"/>
            <a:ext cx="2802690" cy="3225269"/>
            <a:chOff x="234063" y="1924448"/>
            <a:chExt cx="2802690" cy="3225269"/>
          </a:xfrm>
        </p:grpSpPr>
        <p:pic>
          <p:nvPicPr>
            <p:cNvPr id="14" name="図 13">
              <a:extLst>
                <a:ext uri="{FF2B5EF4-FFF2-40B4-BE49-F238E27FC236}">
                  <a16:creationId xmlns:a16="http://schemas.microsoft.com/office/drawing/2014/main" id="{690AECBD-D89C-955C-1DCD-156908F9160F}"/>
                </a:ext>
              </a:extLst>
            </p:cNvPr>
            <p:cNvPicPr>
              <a:picLocks noChangeAspect="1"/>
            </p:cNvPicPr>
            <p:nvPr userDrawn="1"/>
          </p:nvPicPr>
          <p:blipFill>
            <a:blip r:embed="rId4"/>
            <a:stretch>
              <a:fillRect/>
            </a:stretch>
          </p:blipFill>
          <p:spPr>
            <a:xfrm>
              <a:off x="234063" y="1924448"/>
              <a:ext cx="2802690" cy="3225269"/>
            </a:xfrm>
            <a:prstGeom prst="rect">
              <a:avLst/>
            </a:prstGeom>
          </p:spPr>
        </p:pic>
        <p:sp>
          <p:nvSpPr>
            <p:cNvPr id="12" name="テキスト ボックス 11">
              <a:extLst>
                <a:ext uri="{FF2B5EF4-FFF2-40B4-BE49-F238E27FC236}">
                  <a16:creationId xmlns:a16="http://schemas.microsoft.com/office/drawing/2014/main" id="{9DF52EEA-58EB-9E78-5612-EB2E573515B5}"/>
                </a:ext>
              </a:extLst>
            </p:cNvPr>
            <p:cNvSpPr txBox="1"/>
            <p:nvPr userDrawn="1"/>
          </p:nvSpPr>
          <p:spPr>
            <a:xfrm>
              <a:off x="711625" y="3275472"/>
              <a:ext cx="1767586" cy="523220"/>
            </a:xfrm>
            <a:prstGeom prst="rect">
              <a:avLst/>
            </a:prstGeom>
            <a:noFill/>
          </p:spPr>
          <p:txBody>
            <a:bodyPr wrap="square" rtlCol="0">
              <a:spAutoFit/>
            </a:bodyPr>
            <a:lstStyle/>
            <a:p>
              <a:pPr algn="ctr"/>
              <a:r>
                <a:rPr kumimoji="1" lang="ja-JP" altLang="en-US" sz="1400" b="1">
                  <a:latin typeface="+mj-ea"/>
                  <a:ea typeface="+mj-ea"/>
                </a:rPr>
                <a:t>プロフィール</a:t>
              </a:r>
              <a:endParaRPr kumimoji="1" lang="en-US" altLang="ja-JP" sz="1400" b="1">
                <a:latin typeface="+mj-ea"/>
                <a:ea typeface="+mj-ea"/>
              </a:endParaRPr>
            </a:p>
            <a:p>
              <a:pPr algn="ctr"/>
              <a:r>
                <a:rPr kumimoji="1" lang="ja-JP" altLang="en-US" sz="1400" b="1">
                  <a:latin typeface="+mj-ea"/>
                  <a:ea typeface="+mj-ea"/>
                </a:rPr>
                <a:t>写真</a:t>
              </a:r>
            </a:p>
          </p:txBody>
        </p:sp>
      </p:grpSp>
      <p:sp>
        <p:nvSpPr>
          <p:cNvPr id="18" name="テキスト ボックス 17">
            <a:extLst>
              <a:ext uri="{FF2B5EF4-FFF2-40B4-BE49-F238E27FC236}">
                <a16:creationId xmlns:a16="http://schemas.microsoft.com/office/drawing/2014/main" id="{ED98F717-05D6-E4C8-2E1E-8D5BC868424B}"/>
              </a:ext>
            </a:extLst>
          </p:cNvPr>
          <p:cNvSpPr txBox="1"/>
          <p:nvPr userDrawn="1"/>
        </p:nvSpPr>
        <p:spPr>
          <a:xfrm>
            <a:off x="3398748" y="1309603"/>
            <a:ext cx="5205277" cy="369332"/>
          </a:xfrm>
          <a:prstGeom prst="rect">
            <a:avLst/>
          </a:prstGeom>
          <a:noFill/>
        </p:spPr>
        <p:txBody>
          <a:bodyPr wrap="square" rtlCol="0" anchor="ctr">
            <a:spAutoFit/>
          </a:bodyPr>
          <a:lstStyle/>
          <a:p>
            <a:r>
              <a:rPr lang="ja-JP" altLang="en-US" sz="1800" b="1">
                <a:effectLst/>
              </a:rPr>
              <a:t>わたしの仕事 </a:t>
            </a:r>
            <a:r>
              <a:rPr lang="en-US" altLang="ja-JP" sz="1100">
                <a:effectLst/>
              </a:rPr>
              <a:t>(</a:t>
            </a:r>
            <a:r>
              <a:rPr lang="ja-JP" altLang="en-US" sz="1100">
                <a:effectLst/>
              </a:rPr>
              <a:t>現在だけでなくこれまでも含めて</a:t>
            </a:r>
            <a:r>
              <a:rPr lang="en-US" altLang="ja-JP" sz="1100">
                <a:effectLst/>
              </a:rPr>
              <a:t>OK)</a:t>
            </a:r>
            <a:endParaRPr kumimoji="1" lang="ja-JP" altLang="en-US" sz="1800" b="1">
              <a:latin typeface="+mj-ea"/>
              <a:ea typeface="+mj-ea"/>
            </a:endParaRPr>
          </a:p>
        </p:txBody>
      </p:sp>
      <p:sp>
        <p:nvSpPr>
          <p:cNvPr id="19" name="テキスト ボックス 18">
            <a:extLst>
              <a:ext uri="{FF2B5EF4-FFF2-40B4-BE49-F238E27FC236}">
                <a16:creationId xmlns:a16="http://schemas.microsoft.com/office/drawing/2014/main" id="{EBAD3B14-5516-70E6-F144-2B0FF1E8D7EB}"/>
              </a:ext>
            </a:extLst>
          </p:cNvPr>
          <p:cNvSpPr txBox="1"/>
          <p:nvPr userDrawn="1"/>
        </p:nvSpPr>
        <p:spPr>
          <a:xfrm>
            <a:off x="3398748" y="4036468"/>
            <a:ext cx="5205276" cy="369332"/>
          </a:xfrm>
          <a:prstGeom prst="rect">
            <a:avLst/>
          </a:prstGeom>
          <a:noFill/>
        </p:spPr>
        <p:txBody>
          <a:bodyPr wrap="square" rtlCol="0" anchor="ctr">
            <a:spAutoFit/>
          </a:bodyPr>
          <a:lstStyle/>
          <a:p>
            <a:r>
              <a:rPr lang="ja-JP" altLang="en-US" b="1">
                <a:effectLst/>
              </a:rPr>
              <a:t>わたしが働くうえでの大事にしている</a:t>
            </a:r>
            <a:r>
              <a:rPr lang="en-US" altLang="ja-JP" b="1">
                <a:effectLst/>
              </a:rPr>
              <a:t>WILL</a:t>
            </a:r>
            <a:endParaRPr kumimoji="1" lang="ja-JP" altLang="en-US" sz="1800" b="1">
              <a:latin typeface="+mj-ea"/>
              <a:ea typeface="+mj-ea"/>
            </a:endParaRPr>
          </a:p>
        </p:txBody>
      </p:sp>
      <p:sp>
        <p:nvSpPr>
          <p:cNvPr id="21" name="Content Placeholder 2">
            <a:extLst>
              <a:ext uri="{FF2B5EF4-FFF2-40B4-BE49-F238E27FC236}">
                <a16:creationId xmlns:a16="http://schemas.microsoft.com/office/drawing/2014/main" id="{4CCB706F-DBCC-3106-6AFF-10894070906E}"/>
              </a:ext>
            </a:extLst>
          </p:cNvPr>
          <p:cNvSpPr>
            <a:spLocks noGrp="1"/>
          </p:cNvSpPr>
          <p:nvPr>
            <p:ph idx="10"/>
          </p:nvPr>
        </p:nvSpPr>
        <p:spPr>
          <a:xfrm>
            <a:off x="3668286" y="4697398"/>
            <a:ext cx="4683744" cy="1172401"/>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pic>
        <p:nvPicPr>
          <p:cNvPr id="23" name="図 22">
            <a:extLst>
              <a:ext uri="{FF2B5EF4-FFF2-40B4-BE49-F238E27FC236}">
                <a16:creationId xmlns:a16="http://schemas.microsoft.com/office/drawing/2014/main" id="{8B954E7E-9A5F-6AAC-DF58-3402FA155968}"/>
              </a:ext>
            </a:extLst>
          </p:cNvPr>
          <p:cNvPicPr>
            <a:picLocks noChangeAspect="1"/>
          </p:cNvPicPr>
          <p:nvPr userDrawn="1"/>
        </p:nvPicPr>
        <p:blipFill>
          <a:blip r:embed="rId5"/>
          <a:stretch>
            <a:fillRect/>
          </a:stretch>
        </p:blipFill>
        <p:spPr>
          <a:xfrm>
            <a:off x="5361538" y="894205"/>
            <a:ext cx="3081600" cy="50107"/>
          </a:xfrm>
          <a:prstGeom prst="rect">
            <a:avLst/>
          </a:prstGeom>
        </p:spPr>
      </p:pic>
      <p:sp>
        <p:nvSpPr>
          <p:cNvPr id="25" name="テキスト ボックス 24">
            <a:extLst>
              <a:ext uri="{FF2B5EF4-FFF2-40B4-BE49-F238E27FC236}">
                <a16:creationId xmlns:a16="http://schemas.microsoft.com/office/drawing/2014/main" id="{AA4FDA3C-D01F-0CDB-C52C-18B49B6C5CD4}"/>
              </a:ext>
            </a:extLst>
          </p:cNvPr>
          <p:cNvSpPr txBox="1"/>
          <p:nvPr userDrawn="1"/>
        </p:nvSpPr>
        <p:spPr>
          <a:xfrm>
            <a:off x="4628694" y="456022"/>
            <a:ext cx="598241" cy="253916"/>
          </a:xfrm>
          <a:prstGeom prst="rect">
            <a:avLst/>
          </a:prstGeom>
          <a:noFill/>
        </p:spPr>
        <p:txBody>
          <a:bodyPr wrap="square">
            <a:spAutoFit/>
          </a:bodyPr>
          <a:lstStyle/>
          <a:p>
            <a:pPr algn="r"/>
            <a:r>
              <a:rPr lang="ja-JP" altLang="en-US" sz="1050" b="1"/>
              <a:t>お名前</a:t>
            </a:r>
          </a:p>
        </p:txBody>
      </p:sp>
      <p:sp>
        <p:nvSpPr>
          <p:cNvPr id="29" name="Content Placeholder 2">
            <a:extLst>
              <a:ext uri="{FF2B5EF4-FFF2-40B4-BE49-F238E27FC236}">
                <a16:creationId xmlns:a16="http://schemas.microsoft.com/office/drawing/2014/main" id="{D3B392DB-7F20-A941-1CCA-477B10A33E43}"/>
              </a:ext>
            </a:extLst>
          </p:cNvPr>
          <p:cNvSpPr>
            <a:spLocks noGrp="1"/>
          </p:cNvSpPr>
          <p:nvPr>
            <p:ph idx="11"/>
          </p:nvPr>
        </p:nvSpPr>
        <p:spPr>
          <a:xfrm>
            <a:off x="5361538" y="375871"/>
            <a:ext cx="3081600" cy="429564"/>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1" name="図プレースホルダー 30">
            <a:extLst>
              <a:ext uri="{FF2B5EF4-FFF2-40B4-BE49-F238E27FC236}">
                <a16:creationId xmlns:a16="http://schemas.microsoft.com/office/drawing/2014/main" id="{6E1EC341-C882-BAC4-D86A-97B4CBE2D72A}"/>
              </a:ext>
            </a:extLst>
          </p:cNvPr>
          <p:cNvSpPr>
            <a:spLocks noGrp="1"/>
          </p:cNvSpPr>
          <p:nvPr>
            <p:ph type="pic" sz="quarter" idx="12"/>
          </p:nvPr>
        </p:nvSpPr>
        <p:spPr>
          <a:xfrm>
            <a:off x="768350" y="2770188"/>
            <a:ext cx="1768475" cy="1836737"/>
          </a:xfrm>
        </p:spPr>
        <p:txBody>
          <a:bodyPr>
            <a:normAutofit/>
          </a:bodyPr>
          <a:lstStyle>
            <a:lvl1pPr marL="0" indent="0">
              <a:buNone/>
              <a:defRPr sz="1100"/>
            </a:lvl1pPr>
          </a:lstStyle>
          <a:p>
            <a:endParaRPr kumimoji="1" lang="ja-JP" altLang="en-US"/>
          </a:p>
        </p:txBody>
      </p:sp>
    </p:spTree>
    <p:extLst>
      <p:ext uri="{BB962C8B-B14F-4D97-AF65-F5344CB8AC3E}">
        <p14:creationId xmlns:p14="http://schemas.microsoft.com/office/powerpoint/2010/main" val="284706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わたしのWILLシート">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277F56E-DDF3-D1AE-6442-03C9EC15FA18}"/>
              </a:ext>
            </a:extLst>
          </p:cNvPr>
          <p:cNvPicPr>
            <a:picLocks noChangeAspect="1"/>
          </p:cNvPicPr>
          <p:nvPr userDrawn="1"/>
        </p:nvPicPr>
        <p:blipFill>
          <a:blip r:embed="rId3"/>
          <a:stretch>
            <a:fillRect/>
          </a:stretch>
        </p:blipFill>
        <p:spPr>
          <a:xfrm>
            <a:off x="284432" y="2359671"/>
            <a:ext cx="4927548" cy="1629131"/>
          </a:xfrm>
          <a:prstGeom prst="rect">
            <a:avLst/>
          </a:prstGeom>
        </p:spPr>
      </p:pic>
      <p:pic>
        <p:nvPicPr>
          <p:cNvPr id="12" name="図 11">
            <a:extLst>
              <a:ext uri="{FF2B5EF4-FFF2-40B4-BE49-F238E27FC236}">
                <a16:creationId xmlns:a16="http://schemas.microsoft.com/office/drawing/2014/main" id="{5BCEA478-37C6-5CB9-066B-EAC137203E59}"/>
              </a:ext>
            </a:extLst>
          </p:cNvPr>
          <p:cNvPicPr>
            <a:picLocks noChangeAspect="1"/>
          </p:cNvPicPr>
          <p:nvPr userDrawn="1"/>
        </p:nvPicPr>
        <p:blipFill>
          <a:blip r:embed="rId3"/>
          <a:stretch>
            <a:fillRect/>
          </a:stretch>
        </p:blipFill>
        <p:spPr>
          <a:xfrm>
            <a:off x="284434" y="4798451"/>
            <a:ext cx="4927548" cy="1629131"/>
          </a:xfrm>
          <a:prstGeom prst="rect">
            <a:avLst/>
          </a:prstGeom>
        </p:spPr>
      </p:pic>
      <p:sp>
        <p:nvSpPr>
          <p:cNvPr id="13" name="Content Placeholder 2">
            <a:extLst>
              <a:ext uri="{FF2B5EF4-FFF2-40B4-BE49-F238E27FC236}">
                <a16:creationId xmlns:a16="http://schemas.microsoft.com/office/drawing/2014/main" id="{F9F9CC1D-6BC4-65CF-120E-271BB98B1353}"/>
              </a:ext>
            </a:extLst>
          </p:cNvPr>
          <p:cNvSpPr>
            <a:spLocks noGrp="1"/>
          </p:cNvSpPr>
          <p:nvPr>
            <p:ph idx="1"/>
          </p:nvPr>
        </p:nvSpPr>
        <p:spPr>
          <a:xfrm>
            <a:off x="553968" y="2575696"/>
            <a:ext cx="4419128" cy="1109847"/>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テキスト ボックス 13">
            <a:extLst>
              <a:ext uri="{FF2B5EF4-FFF2-40B4-BE49-F238E27FC236}">
                <a16:creationId xmlns:a16="http://schemas.microsoft.com/office/drawing/2014/main" id="{18C65EB6-B147-1873-E13B-46C53191D656}"/>
              </a:ext>
            </a:extLst>
          </p:cNvPr>
          <p:cNvSpPr txBox="1"/>
          <p:nvPr userDrawn="1"/>
        </p:nvSpPr>
        <p:spPr>
          <a:xfrm>
            <a:off x="284431" y="1890212"/>
            <a:ext cx="4911196" cy="400110"/>
          </a:xfrm>
          <a:prstGeom prst="rect">
            <a:avLst/>
          </a:prstGeom>
          <a:noFill/>
        </p:spPr>
        <p:txBody>
          <a:bodyPr wrap="square" rtlCol="0" anchor="ctr">
            <a:spAutoFit/>
          </a:bodyPr>
          <a:lstStyle/>
          <a:p>
            <a:r>
              <a:rPr lang="en-US" altLang="ja-JP" sz="1000" b="1">
                <a:effectLst/>
              </a:rPr>
              <a:t>【</a:t>
            </a:r>
            <a:r>
              <a:rPr lang="ja-JP" altLang="en-US" sz="1000" b="1">
                <a:effectLst/>
              </a:rPr>
              <a:t>会社の視点から</a:t>
            </a:r>
            <a:r>
              <a:rPr lang="en-US" altLang="ja-JP" sz="1000" b="1">
                <a:effectLst/>
              </a:rPr>
              <a:t>】</a:t>
            </a:r>
            <a:br>
              <a:rPr lang="en-US" altLang="ja-JP" sz="1000" b="1">
                <a:effectLst/>
              </a:rPr>
            </a:br>
            <a:r>
              <a:rPr lang="ja-JP" altLang="en-US" sz="1000" b="1">
                <a:effectLst/>
              </a:rPr>
              <a:t>グループで重要とされた「課題」と「理想像」を記載してください。</a:t>
            </a:r>
            <a:endParaRPr kumimoji="1" lang="ja-JP" altLang="en-US" sz="1000" b="1">
              <a:latin typeface="+mj-ea"/>
              <a:ea typeface="+mj-ea"/>
            </a:endParaRPr>
          </a:p>
        </p:txBody>
      </p:sp>
      <p:sp>
        <p:nvSpPr>
          <p:cNvPr id="15" name="テキスト ボックス 14">
            <a:extLst>
              <a:ext uri="{FF2B5EF4-FFF2-40B4-BE49-F238E27FC236}">
                <a16:creationId xmlns:a16="http://schemas.microsoft.com/office/drawing/2014/main" id="{09B70A45-AFD3-2717-2E2B-99527979C429}"/>
              </a:ext>
            </a:extLst>
          </p:cNvPr>
          <p:cNvSpPr txBox="1"/>
          <p:nvPr userDrawn="1"/>
        </p:nvSpPr>
        <p:spPr>
          <a:xfrm>
            <a:off x="284432" y="4335608"/>
            <a:ext cx="4911195" cy="400110"/>
          </a:xfrm>
          <a:prstGeom prst="rect">
            <a:avLst/>
          </a:prstGeom>
          <a:noFill/>
        </p:spPr>
        <p:txBody>
          <a:bodyPr wrap="square" rtlCol="0" anchor="ctr">
            <a:spAutoFit/>
          </a:bodyPr>
          <a:lstStyle/>
          <a:p>
            <a:r>
              <a:rPr lang="en-US" altLang="ja-JP" sz="1000" b="1" dirty="0">
                <a:effectLst/>
              </a:rPr>
              <a:t>【</a:t>
            </a:r>
            <a:r>
              <a:rPr lang="ja-JP" altLang="en-US" sz="1000" b="1" dirty="0">
                <a:effectLst/>
              </a:rPr>
              <a:t>自分ごと化するために</a:t>
            </a:r>
            <a:r>
              <a:rPr lang="en-US" altLang="ja-JP" sz="1000" b="1" dirty="0">
                <a:effectLst/>
              </a:rPr>
              <a:t>】</a:t>
            </a:r>
            <a:br>
              <a:rPr lang="en-US" altLang="ja-JP" sz="1000" b="1" dirty="0">
                <a:effectLst/>
              </a:rPr>
            </a:br>
            <a:r>
              <a:rPr lang="ja-JP" altLang="en-US" sz="1000" b="1" dirty="0">
                <a:effectLst/>
              </a:rPr>
              <a:t>自部門</a:t>
            </a:r>
            <a:r>
              <a:rPr lang="en-US" altLang="ja-JP" sz="1000" b="1" dirty="0">
                <a:effectLst/>
              </a:rPr>
              <a:t>/</a:t>
            </a:r>
            <a:r>
              <a:rPr lang="ja-JP" altLang="en-US" sz="1000" b="1" dirty="0">
                <a:effectLst/>
              </a:rPr>
              <a:t>ご自身が出来る（やりたい）アクションアイデアを記載してください。</a:t>
            </a:r>
            <a:endParaRPr kumimoji="1" lang="ja-JP" altLang="en-US" sz="1000" b="1" dirty="0">
              <a:latin typeface="+mj-ea"/>
              <a:ea typeface="+mj-ea"/>
            </a:endParaRPr>
          </a:p>
        </p:txBody>
      </p:sp>
      <p:sp>
        <p:nvSpPr>
          <p:cNvPr id="16" name="Content Placeholder 2">
            <a:extLst>
              <a:ext uri="{FF2B5EF4-FFF2-40B4-BE49-F238E27FC236}">
                <a16:creationId xmlns:a16="http://schemas.microsoft.com/office/drawing/2014/main" id="{0DC75EC1-7844-45C5-6042-2DBBFC149CDE}"/>
              </a:ext>
            </a:extLst>
          </p:cNvPr>
          <p:cNvSpPr>
            <a:spLocks noGrp="1"/>
          </p:cNvSpPr>
          <p:nvPr>
            <p:ph idx="10"/>
          </p:nvPr>
        </p:nvSpPr>
        <p:spPr>
          <a:xfrm>
            <a:off x="553970" y="5022603"/>
            <a:ext cx="4419128" cy="1109847"/>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8" name="テキスト ボックス 17">
            <a:extLst>
              <a:ext uri="{FF2B5EF4-FFF2-40B4-BE49-F238E27FC236}">
                <a16:creationId xmlns:a16="http://schemas.microsoft.com/office/drawing/2014/main" id="{BFA8756C-7337-F4C8-A819-31533FC9678A}"/>
              </a:ext>
            </a:extLst>
          </p:cNvPr>
          <p:cNvSpPr txBox="1"/>
          <p:nvPr userDrawn="1"/>
        </p:nvSpPr>
        <p:spPr>
          <a:xfrm>
            <a:off x="2651289" y="159844"/>
            <a:ext cx="827539" cy="253916"/>
          </a:xfrm>
          <a:prstGeom prst="rect">
            <a:avLst/>
          </a:prstGeom>
          <a:noFill/>
        </p:spPr>
        <p:txBody>
          <a:bodyPr wrap="square">
            <a:spAutoFit/>
          </a:bodyPr>
          <a:lstStyle/>
          <a:p>
            <a:pPr algn="r"/>
            <a:r>
              <a:rPr lang="ja-JP" altLang="en-US" sz="1050" b="1"/>
              <a:t>所属部門</a:t>
            </a:r>
          </a:p>
        </p:txBody>
      </p:sp>
      <p:sp>
        <p:nvSpPr>
          <p:cNvPr id="19" name="Content Placeholder 2">
            <a:extLst>
              <a:ext uri="{FF2B5EF4-FFF2-40B4-BE49-F238E27FC236}">
                <a16:creationId xmlns:a16="http://schemas.microsoft.com/office/drawing/2014/main" id="{E7D651C2-3292-F5DF-4638-654655CF3773}"/>
              </a:ext>
            </a:extLst>
          </p:cNvPr>
          <p:cNvSpPr>
            <a:spLocks noGrp="1"/>
          </p:cNvSpPr>
          <p:nvPr>
            <p:ph idx="11"/>
          </p:nvPr>
        </p:nvSpPr>
        <p:spPr>
          <a:xfrm>
            <a:off x="3538017" y="119769"/>
            <a:ext cx="1727931" cy="334067"/>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mc:AlternateContent xmlns:mc="http://schemas.openxmlformats.org/markup-compatibility/2006" xmlns:p14="http://schemas.microsoft.com/office/powerpoint/2010/main">
        <mc:Choice Requires="p14">
          <p:contentPart p14:bwMode="auto" r:id="rId4">
            <p14:nvContentPartPr>
              <p14:cNvPr id="20" name="インク 19">
                <a:extLst>
                  <a:ext uri="{FF2B5EF4-FFF2-40B4-BE49-F238E27FC236}">
                    <a16:creationId xmlns:a16="http://schemas.microsoft.com/office/drawing/2014/main" id="{CC2C2445-CE8A-5100-F6BD-46672FAC4904}"/>
                  </a:ext>
                </a:extLst>
              </p14:cNvPr>
              <p14:cNvContentPartPr/>
              <p14:nvPr userDrawn="1"/>
            </p14:nvContentPartPr>
            <p14:xfrm>
              <a:off x="5055789" y="648337"/>
              <a:ext cx="360" cy="4320"/>
            </p14:xfrm>
          </p:contentPart>
        </mc:Choice>
        <mc:Fallback xmlns="">
          <p:pic>
            <p:nvPicPr>
              <p:cNvPr id="20" name="インク 19">
                <a:extLst>
                  <a:ext uri="{FF2B5EF4-FFF2-40B4-BE49-F238E27FC236}">
                    <a16:creationId xmlns:a16="http://schemas.microsoft.com/office/drawing/2014/main" id="{CC2C2445-CE8A-5100-F6BD-46672FAC4904}"/>
                  </a:ext>
                </a:extLst>
              </p:cNvPr>
              <p:cNvPicPr/>
              <p:nvPr/>
            </p:nvPicPr>
            <p:blipFill>
              <a:blip r:embed="rId5"/>
              <a:stretch>
                <a:fillRect/>
              </a:stretch>
            </p:blipFill>
            <p:spPr>
              <a:xfrm>
                <a:off x="5049669" y="642217"/>
                <a:ext cx="12600" cy="16560"/>
              </a:xfrm>
              <a:prstGeom prst="rect">
                <a:avLst/>
              </a:prstGeom>
            </p:spPr>
          </p:pic>
        </mc:Fallback>
      </mc:AlternateContent>
      <p:pic>
        <p:nvPicPr>
          <p:cNvPr id="22" name="図 21">
            <a:extLst>
              <a:ext uri="{FF2B5EF4-FFF2-40B4-BE49-F238E27FC236}">
                <a16:creationId xmlns:a16="http://schemas.microsoft.com/office/drawing/2014/main" id="{A4D98235-0DF5-FFDD-6855-FCF473D84E67}"/>
              </a:ext>
            </a:extLst>
          </p:cNvPr>
          <p:cNvPicPr>
            <a:picLocks noChangeAspect="1"/>
          </p:cNvPicPr>
          <p:nvPr userDrawn="1"/>
        </p:nvPicPr>
        <p:blipFill>
          <a:blip r:embed="rId6"/>
          <a:stretch>
            <a:fillRect/>
          </a:stretch>
        </p:blipFill>
        <p:spPr>
          <a:xfrm>
            <a:off x="3538017" y="525715"/>
            <a:ext cx="1722630" cy="25807"/>
          </a:xfrm>
          <a:prstGeom prst="rect">
            <a:avLst/>
          </a:prstGeom>
        </p:spPr>
      </p:pic>
      <p:sp>
        <p:nvSpPr>
          <p:cNvPr id="23" name="テキスト ボックス 22">
            <a:extLst>
              <a:ext uri="{FF2B5EF4-FFF2-40B4-BE49-F238E27FC236}">
                <a16:creationId xmlns:a16="http://schemas.microsoft.com/office/drawing/2014/main" id="{65E96599-0B4D-C4F9-9C01-9FFCF613698B}"/>
              </a:ext>
            </a:extLst>
          </p:cNvPr>
          <p:cNvSpPr txBox="1"/>
          <p:nvPr userDrawn="1"/>
        </p:nvSpPr>
        <p:spPr>
          <a:xfrm>
            <a:off x="338971" y="424377"/>
            <a:ext cx="2120761" cy="646331"/>
          </a:xfrm>
          <a:prstGeom prst="rect">
            <a:avLst/>
          </a:prstGeom>
          <a:noFill/>
        </p:spPr>
        <p:txBody>
          <a:bodyPr wrap="square" rtlCol="0">
            <a:spAutoFit/>
          </a:bodyPr>
          <a:lstStyle/>
          <a:p>
            <a:r>
              <a:rPr lang="en-US" altLang="ja-JP" sz="1800" b="1">
                <a:effectLst/>
              </a:rPr>
              <a:t>Work3</a:t>
            </a:r>
            <a:br>
              <a:rPr lang="en-US" altLang="ja-JP" sz="1800" b="1">
                <a:effectLst/>
              </a:rPr>
            </a:br>
            <a:r>
              <a:rPr lang="ja-JP" altLang="en-US" sz="1800" b="1">
                <a:effectLst/>
              </a:rPr>
              <a:t>アクションシート</a:t>
            </a:r>
            <a:endParaRPr kumimoji="1" lang="ja-JP" altLang="en-US" sz="1800" b="1">
              <a:latin typeface="+mj-ea"/>
              <a:ea typeface="+mj-ea"/>
            </a:endParaRPr>
          </a:p>
        </p:txBody>
      </p:sp>
      <p:sp>
        <p:nvSpPr>
          <p:cNvPr id="24" name="テキスト ボックス 23">
            <a:extLst>
              <a:ext uri="{FF2B5EF4-FFF2-40B4-BE49-F238E27FC236}">
                <a16:creationId xmlns:a16="http://schemas.microsoft.com/office/drawing/2014/main" id="{6C1D276D-D8DF-F82B-EDAB-C816D04436E1}"/>
              </a:ext>
            </a:extLst>
          </p:cNvPr>
          <p:cNvSpPr txBox="1"/>
          <p:nvPr userDrawn="1"/>
        </p:nvSpPr>
        <p:spPr>
          <a:xfrm>
            <a:off x="338971" y="1212125"/>
            <a:ext cx="6007682" cy="430887"/>
          </a:xfrm>
          <a:prstGeom prst="rect">
            <a:avLst/>
          </a:prstGeom>
          <a:noFill/>
        </p:spPr>
        <p:txBody>
          <a:bodyPr wrap="square" rtlCol="0">
            <a:spAutoFit/>
          </a:bodyPr>
          <a:lstStyle/>
          <a:p>
            <a:r>
              <a:rPr lang="ja-JP" altLang="en-US" sz="1050" b="1">
                <a:effectLst/>
              </a:rPr>
              <a:t>どうすれば、私たちは○○（重要課題）を解決して、</a:t>
            </a:r>
            <a:br>
              <a:rPr lang="ja-JP" altLang="en-US" sz="1050" b="1">
                <a:effectLst/>
              </a:rPr>
            </a:br>
            <a:r>
              <a:rPr lang="ja-JP" altLang="en-US" sz="1050" b="1">
                <a:effectLst/>
              </a:rPr>
              <a:t>○○（理想）に近づけるだろうか？</a:t>
            </a:r>
            <a:endParaRPr kumimoji="1" lang="ja-JP" altLang="en-US" sz="1050" b="1">
              <a:latin typeface="+mj-ea"/>
              <a:ea typeface="+mj-ea"/>
            </a:endParaRPr>
          </a:p>
        </p:txBody>
      </p:sp>
      <p:sp>
        <p:nvSpPr>
          <p:cNvPr id="25" name="テキスト ボックス 24">
            <a:extLst>
              <a:ext uri="{FF2B5EF4-FFF2-40B4-BE49-F238E27FC236}">
                <a16:creationId xmlns:a16="http://schemas.microsoft.com/office/drawing/2014/main" id="{A6C3B9A0-9886-EE05-2E1D-D91FF89D6D3D}"/>
              </a:ext>
            </a:extLst>
          </p:cNvPr>
          <p:cNvSpPr txBox="1"/>
          <p:nvPr userDrawn="1"/>
        </p:nvSpPr>
        <p:spPr>
          <a:xfrm>
            <a:off x="2653983" y="677988"/>
            <a:ext cx="827539" cy="253916"/>
          </a:xfrm>
          <a:prstGeom prst="rect">
            <a:avLst/>
          </a:prstGeom>
          <a:noFill/>
        </p:spPr>
        <p:txBody>
          <a:bodyPr wrap="square">
            <a:spAutoFit/>
          </a:bodyPr>
          <a:lstStyle/>
          <a:p>
            <a:pPr algn="r"/>
            <a:r>
              <a:rPr lang="ja-JP" altLang="en-US" sz="1050" b="1"/>
              <a:t>お名前</a:t>
            </a:r>
          </a:p>
        </p:txBody>
      </p:sp>
      <p:sp>
        <p:nvSpPr>
          <p:cNvPr id="26" name="Content Placeholder 2">
            <a:extLst>
              <a:ext uri="{FF2B5EF4-FFF2-40B4-BE49-F238E27FC236}">
                <a16:creationId xmlns:a16="http://schemas.microsoft.com/office/drawing/2014/main" id="{26984944-F0E2-B354-5D1F-6F962BD7EDD2}"/>
              </a:ext>
            </a:extLst>
          </p:cNvPr>
          <p:cNvSpPr>
            <a:spLocks noGrp="1"/>
          </p:cNvSpPr>
          <p:nvPr>
            <p:ph idx="12"/>
          </p:nvPr>
        </p:nvSpPr>
        <p:spPr>
          <a:xfrm>
            <a:off x="3540711" y="637913"/>
            <a:ext cx="1727931" cy="334067"/>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pic>
        <p:nvPicPr>
          <p:cNvPr id="27" name="図 26">
            <a:extLst>
              <a:ext uri="{FF2B5EF4-FFF2-40B4-BE49-F238E27FC236}">
                <a16:creationId xmlns:a16="http://schemas.microsoft.com/office/drawing/2014/main" id="{D9500DF4-7F31-BDEA-C40A-40B8762C698C}"/>
              </a:ext>
            </a:extLst>
          </p:cNvPr>
          <p:cNvPicPr>
            <a:picLocks noChangeAspect="1"/>
          </p:cNvPicPr>
          <p:nvPr userDrawn="1"/>
        </p:nvPicPr>
        <p:blipFill>
          <a:blip r:embed="rId6"/>
          <a:stretch>
            <a:fillRect/>
          </a:stretch>
        </p:blipFill>
        <p:spPr>
          <a:xfrm>
            <a:off x="3540711" y="1043859"/>
            <a:ext cx="1722630" cy="25807"/>
          </a:xfrm>
          <a:prstGeom prst="rect">
            <a:avLst/>
          </a:prstGeom>
        </p:spPr>
      </p:pic>
      <p:pic>
        <p:nvPicPr>
          <p:cNvPr id="31" name="図 30">
            <a:extLst>
              <a:ext uri="{FF2B5EF4-FFF2-40B4-BE49-F238E27FC236}">
                <a16:creationId xmlns:a16="http://schemas.microsoft.com/office/drawing/2014/main" id="{51DF292A-6FBF-9A5D-F54F-AC696F5EBDA5}"/>
              </a:ext>
            </a:extLst>
          </p:cNvPr>
          <p:cNvPicPr>
            <a:picLocks noChangeAspect="1"/>
          </p:cNvPicPr>
          <p:nvPr userDrawn="1"/>
        </p:nvPicPr>
        <p:blipFill>
          <a:blip r:embed="rId7"/>
          <a:stretch>
            <a:fillRect/>
          </a:stretch>
        </p:blipFill>
        <p:spPr>
          <a:xfrm>
            <a:off x="5891132" y="297856"/>
            <a:ext cx="298376" cy="328766"/>
          </a:xfrm>
          <a:prstGeom prst="rect">
            <a:avLst/>
          </a:prstGeom>
        </p:spPr>
      </p:pic>
      <p:sp>
        <p:nvSpPr>
          <p:cNvPr id="32" name="テキスト ボックス 31">
            <a:extLst>
              <a:ext uri="{FF2B5EF4-FFF2-40B4-BE49-F238E27FC236}">
                <a16:creationId xmlns:a16="http://schemas.microsoft.com/office/drawing/2014/main" id="{BEAEB03F-CC58-FA90-9640-517B49EA9232}"/>
              </a:ext>
            </a:extLst>
          </p:cNvPr>
          <p:cNvSpPr txBox="1"/>
          <p:nvPr userDrawn="1"/>
        </p:nvSpPr>
        <p:spPr>
          <a:xfrm>
            <a:off x="6126610" y="325870"/>
            <a:ext cx="2572873" cy="369332"/>
          </a:xfrm>
          <a:prstGeom prst="rect">
            <a:avLst/>
          </a:prstGeom>
          <a:noFill/>
        </p:spPr>
        <p:txBody>
          <a:bodyPr wrap="square" rtlCol="0">
            <a:spAutoFit/>
          </a:bodyPr>
          <a:lstStyle/>
          <a:p>
            <a:pPr algn="l"/>
            <a:r>
              <a:rPr lang="ja-JP" altLang="en-US" b="1">
                <a:effectLst/>
              </a:rPr>
              <a:t>考えるうえでのヒント</a:t>
            </a:r>
            <a:endParaRPr kumimoji="1" lang="ja-JP" altLang="en-US" sz="1800" b="1">
              <a:latin typeface="+mj-ea"/>
              <a:ea typeface="+mj-ea"/>
            </a:endParaRPr>
          </a:p>
        </p:txBody>
      </p:sp>
      <p:sp>
        <p:nvSpPr>
          <p:cNvPr id="33" name="テキスト ボックス 32">
            <a:extLst>
              <a:ext uri="{FF2B5EF4-FFF2-40B4-BE49-F238E27FC236}">
                <a16:creationId xmlns:a16="http://schemas.microsoft.com/office/drawing/2014/main" id="{D75BD859-B109-D992-6C6C-23D55EAACF8E}"/>
              </a:ext>
            </a:extLst>
          </p:cNvPr>
          <p:cNvSpPr txBox="1"/>
          <p:nvPr userDrawn="1"/>
        </p:nvSpPr>
        <p:spPr>
          <a:xfrm>
            <a:off x="5892409" y="625029"/>
            <a:ext cx="2710376" cy="415498"/>
          </a:xfrm>
          <a:prstGeom prst="rect">
            <a:avLst/>
          </a:prstGeom>
          <a:noFill/>
        </p:spPr>
        <p:txBody>
          <a:bodyPr wrap="square" rtlCol="0">
            <a:spAutoFit/>
          </a:bodyPr>
          <a:lstStyle/>
          <a:p>
            <a:pPr algn="ctr"/>
            <a:r>
              <a:rPr lang="ja-JP" altLang="en-US" sz="1000" dirty="0">
                <a:effectLst/>
              </a:rPr>
              <a:t>ダイバーシティ・コンパス「行動指針」と</a:t>
            </a:r>
            <a:endParaRPr lang="en-US" altLang="ja-JP" sz="1000" dirty="0">
              <a:effectLst/>
            </a:endParaRPr>
          </a:p>
          <a:p>
            <a:pPr algn="ctr"/>
            <a:r>
              <a:rPr lang="ja-JP" altLang="en-US" sz="1000" dirty="0">
                <a:effectLst/>
              </a:rPr>
              <a:t>具体的な行動を振り返る「問いかけ」</a:t>
            </a:r>
            <a:endParaRPr kumimoji="1" lang="ja-JP" altLang="en-US" sz="1000" b="1" dirty="0">
              <a:latin typeface="+mj-ea"/>
              <a:ea typeface="+mj-ea"/>
            </a:endParaRPr>
          </a:p>
        </p:txBody>
      </p:sp>
      <p:sp>
        <p:nvSpPr>
          <p:cNvPr id="34" name="四角形: 角を丸くする 33">
            <a:extLst>
              <a:ext uri="{FF2B5EF4-FFF2-40B4-BE49-F238E27FC236}">
                <a16:creationId xmlns:a16="http://schemas.microsoft.com/office/drawing/2014/main" id="{2C9D59EB-F962-3756-C5A1-85E5B42AE662}"/>
              </a:ext>
            </a:extLst>
          </p:cNvPr>
          <p:cNvSpPr/>
          <p:nvPr userDrawn="1"/>
        </p:nvSpPr>
        <p:spPr>
          <a:xfrm>
            <a:off x="5537654" y="1004381"/>
            <a:ext cx="3480208" cy="4994877"/>
          </a:xfrm>
          <a:prstGeom prst="roundRect">
            <a:avLst>
              <a:gd name="adj" fmla="val 484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E7E87CF4-B41E-FFF4-405B-9075327091E9}"/>
              </a:ext>
            </a:extLst>
          </p:cNvPr>
          <p:cNvGrpSpPr/>
          <p:nvPr userDrawn="1"/>
        </p:nvGrpSpPr>
        <p:grpSpPr>
          <a:xfrm>
            <a:off x="5612892" y="1113151"/>
            <a:ext cx="3483398" cy="4724563"/>
            <a:chOff x="5585378" y="1142368"/>
            <a:chExt cx="3483398" cy="4724563"/>
          </a:xfrm>
        </p:grpSpPr>
        <p:sp>
          <p:nvSpPr>
            <p:cNvPr id="36" name="テキスト ボックス 35">
              <a:extLst>
                <a:ext uri="{FF2B5EF4-FFF2-40B4-BE49-F238E27FC236}">
                  <a16:creationId xmlns:a16="http://schemas.microsoft.com/office/drawing/2014/main" id="{6DBEB9F9-DEBF-76C1-4BD7-4B44B856FBAD}"/>
                </a:ext>
              </a:extLst>
            </p:cNvPr>
            <p:cNvSpPr txBox="1"/>
            <p:nvPr userDrawn="1"/>
          </p:nvSpPr>
          <p:spPr bwMode="auto">
            <a:xfrm>
              <a:off x="5588568" y="4523174"/>
              <a:ext cx="3425252"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a:latin typeface="+mj-ea"/>
                  <a:ea typeface="+mj-ea"/>
                </a:rPr>
                <a:t>得意を活かしてやりたいことを描く機会はありますか？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属性や状況によらずキャリアを主体的に考えていますか？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必要以上に心配せず周囲に協力をお願いしていますか？</a:t>
              </a:r>
            </a:p>
          </p:txBody>
        </p:sp>
        <p:sp>
          <p:nvSpPr>
            <p:cNvPr id="37" name="テキスト ボックス 36">
              <a:extLst>
                <a:ext uri="{FF2B5EF4-FFF2-40B4-BE49-F238E27FC236}">
                  <a16:creationId xmlns:a16="http://schemas.microsoft.com/office/drawing/2014/main" id="{21B484D4-FABF-0FDC-9A7F-ACD226BF1E96}"/>
                </a:ext>
              </a:extLst>
            </p:cNvPr>
            <p:cNvSpPr txBox="1"/>
            <p:nvPr userDrawn="1"/>
          </p:nvSpPr>
          <p:spPr bwMode="auto">
            <a:xfrm>
              <a:off x="5588568" y="5359100"/>
              <a:ext cx="3480208"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a:latin typeface="+mj-ea"/>
                  <a:ea typeface="+mj-ea"/>
                </a:rPr>
                <a:t>性別によらずに家庭の役割を決めていますか？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家事や育児を抱え込まずアウトソースを考えていますか？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親世代の常識に捉われない新しい育児を考えていますか？</a:t>
              </a:r>
            </a:p>
          </p:txBody>
        </p:sp>
        <p:sp>
          <p:nvSpPr>
            <p:cNvPr id="38" name="テキスト ボックス 37">
              <a:extLst>
                <a:ext uri="{FF2B5EF4-FFF2-40B4-BE49-F238E27FC236}">
                  <a16:creationId xmlns:a16="http://schemas.microsoft.com/office/drawing/2014/main" id="{F5590F15-B634-712B-DAA4-4CCF0A7F740A}"/>
                </a:ext>
              </a:extLst>
            </p:cNvPr>
            <p:cNvSpPr txBox="1"/>
            <p:nvPr userDrawn="1"/>
          </p:nvSpPr>
          <p:spPr bwMode="auto">
            <a:xfrm>
              <a:off x="5585490" y="1142368"/>
              <a:ext cx="3158615" cy="230832"/>
            </a:xfrm>
            <a:prstGeom prst="rect">
              <a:avLst/>
            </a:prstGeom>
            <a:noFill/>
            <a:ln w="9525">
              <a:noFill/>
              <a:miter lim="800000"/>
              <a:headEnd/>
              <a:tailEnd/>
            </a:ln>
          </p:spPr>
          <p:txBody>
            <a:bodyPr wrap="square" rtlCol="0" anchor="ctr" anchorCtr="0">
              <a:spAutoFit/>
            </a:bodyPr>
            <a:lstStyle/>
            <a:p>
              <a:pPr algn="l"/>
              <a:r>
                <a:rPr kumimoji="1" lang="ja-JP" altLang="en-US" sz="900" b="1">
                  <a:solidFill>
                    <a:srgbClr val="336753"/>
                  </a:solidFill>
                  <a:latin typeface="+mj-ea"/>
                  <a:ea typeface="+mj-ea"/>
                </a:rPr>
                <a:t>多様な個の特性を活かすリーダーシップ</a:t>
              </a:r>
            </a:p>
          </p:txBody>
        </p:sp>
        <p:sp>
          <p:nvSpPr>
            <p:cNvPr id="39" name="テキスト ボックス 38">
              <a:extLst>
                <a:ext uri="{FF2B5EF4-FFF2-40B4-BE49-F238E27FC236}">
                  <a16:creationId xmlns:a16="http://schemas.microsoft.com/office/drawing/2014/main" id="{8894377C-8692-9833-1807-5059B46F857D}"/>
                </a:ext>
              </a:extLst>
            </p:cNvPr>
            <p:cNvSpPr txBox="1"/>
            <p:nvPr userDrawn="1"/>
          </p:nvSpPr>
          <p:spPr bwMode="auto">
            <a:xfrm>
              <a:off x="5585428" y="1909047"/>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a:solidFill>
                    <a:srgbClr val="336753"/>
                  </a:solidFill>
                  <a:latin typeface="+mj-ea"/>
                  <a:ea typeface="+mj-ea"/>
                </a:rPr>
                <a:t>多様な個が柔軟に活躍する仕組み</a:t>
              </a:r>
            </a:p>
          </p:txBody>
        </p:sp>
        <p:sp>
          <p:nvSpPr>
            <p:cNvPr id="40" name="テキスト ボックス 39">
              <a:extLst>
                <a:ext uri="{FF2B5EF4-FFF2-40B4-BE49-F238E27FC236}">
                  <a16:creationId xmlns:a16="http://schemas.microsoft.com/office/drawing/2014/main" id="{958663EF-B2AE-5309-3A53-243FBDFB2BE1}"/>
                </a:ext>
              </a:extLst>
            </p:cNvPr>
            <p:cNvSpPr txBox="1"/>
            <p:nvPr userDrawn="1"/>
          </p:nvSpPr>
          <p:spPr bwMode="auto">
            <a:xfrm>
              <a:off x="5585490" y="2675726"/>
              <a:ext cx="3158615" cy="230832"/>
            </a:xfrm>
            <a:prstGeom prst="rect">
              <a:avLst/>
            </a:prstGeom>
            <a:noFill/>
            <a:ln w="9525">
              <a:noFill/>
              <a:miter lim="800000"/>
              <a:headEnd/>
              <a:tailEnd/>
            </a:ln>
          </p:spPr>
          <p:txBody>
            <a:bodyPr wrap="square" rtlCol="0" anchor="ctr" anchorCtr="0">
              <a:spAutoFit/>
            </a:bodyPr>
            <a:lstStyle/>
            <a:p>
              <a:pPr algn="l"/>
              <a:r>
                <a:rPr kumimoji="1" lang="ja-JP" altLang="en-US" sz="900" b="1">
                  <a:solidFill>
                    <a:srgbClr val="336753"/>
                  </a:solidFill>
                  <a:latin typeface="+mj-ea"/>
                  <a:ea typeface="+mj-ea"/>
                </a:rPr>
                <a:t>多様性を受容する文化</a:t>
              </a:r>
            </a:p>
          </p:txBody>
        </p:sp>
        <p:sp>
          <p:nvSpPr>
            <p:cNvPr id="41" name="テキスト ボックス 40">
              <a:extLst>
                <a:ext uri="{FF2B5EF4-FFF2-40B4-BE49-F238E27FC236}">
                  <a16:creationId xmlns:a16="http://schemas.microsoft.com/office/drawing/2014/main" id="{5DD088F7-1DAD-73D9-1F4F-059E00DEEEF8}"/>
                </a:ext>
              </a:extLst>
            </p:cNvPr>
            <p:cNvSpPr txBox="1"/>
            <p:nvPr userDrawn="1"/>
          </p:nvSpPr>
          <p:spPr bwMode="auto">
            <a:xfrm>
              <a:off x="5585378" y="1387208"/>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a:latin typeface="+mj-ea"/>
                  <a:ea typeface="+mj-ea"/>
                </a:rPr>
                <a:t>多様なキャリアパスは整っていますか？</a:t>
              </a:r>
            </a:p>
            <a:p>
              <a:pPr marL="171450" indent="-171450" algn="l">
                <a:buFont typeface="Wingdings" panose="05000000000000000000" pitchFamily="2" charset="2"/>
                <a:buChar char="l"/>
              </a:pPr>
              <a:r>
                <a:rPr kumimoji="1" lang="ja-JP" altLang="en-US" sz="900">
                  <a:latin typeface="+mj-ea"/>
                  <a:ea typeface="+mj-ea"/>
                </a:rPr>
                <a:t>柔軟な働き方を平等に提供できていますか？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人材の特性を理解し配置されていますか？</a:t>
              </a:r>
            </a:p>
          </p:txBody>
        </p:sp>
        <p:sp>
          <p:nvSpPr>
            <p:cNvPr id="42" name="テキスト ボックス 41">
              <a:extLst>
                <a:ext uri="{FF2B5EF4-FFF2-40B4-BE49-F238E27FC236}">
                  <a16:creationId xmlns:a16="http://schemas.microsoft.com/office/drawing/2014/main" id="{7B81F64D-D85D-2A36-FF92-3B80F7929745}"/>
                </a:ext>
              </a:extLst>
            </p:cNvPr>
            <p:cNvSpPr txBox="1"/>
            <p:nvPr userDrawn="1"/>
          </p:nvSpPr>
          <p:spPr bwMode="auto">
            <a:xfrm>
              <a:off x="5585378" y="2153887"/>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a:latin typeface="+mj-ea"/>
                  <a:ea typeface="+mj-ea"/>
                </a:rPr>
                <a:t>柔軟な働き方は認められていますか？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どんな人も成長・キャリアアップの機会はありますか？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採用・昇進における判断基準は明確ですか？</a:t>
              </a:r>
            </a:p>
          </p:txBody>
        </p:sp>
        <p:sp>
          <p:nvSpPr>
            <p:cNvPr id="43" name="テキスト ボックス 42">
              <a:extLst>
                <a:ext uri="{FF2B5EF4-FFF2-40B4-BE49-F238E27FC236}">
                  <a16:creationId xmlns:a16="http://schemas.microsoft.com/office/drawing/2014/main" id="{4872BB64-49D1-DFF0-68E4-1F7699965C6A}"/>
                </a:ext>
              </a:extLst>
            </p:cNvPr>
            <p:cNvSpPr txBox="1"/>
            <p:nvPr userDrawn="1"/>
          </p:nvSpPr>
          <p:spPr bwMode="auto">
            <a:xfrm>
              <a:off x="5585414" y="2920566"/>
              <a:ext cx="323725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a:latin typeface="+mj-ea"/>
                  <a:ea typeface="+mj-ea"/>
                </a:rPr>
                <a:t>昇進したくなる組織風土を醸成できていますか？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多様な人材を重要なポジションに登用していますか？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属性によらず仕事の責任・裁量を決めていますか？</a:t>
              </a:r>
            </a:p>
          </p:txBody>
        </p:sp>
        <p:sp>
          <p:nvSpPr>
            <p:cNvPr id="44" name="テキスト ボックス 43">
              <a:extLst>
                <a:ext uri="{FF2B5EF4-FFF2-40B4-BE49-F238E27FC236}">
                  <a16:creationId xmlns:a16="http://schemas.microsoft.com/office/drawing/2014/main" id="{885D1347-2B0E-9B0D-5E66-F33E89ADFBC3}"/>
                </a:ext>
              </a:extLst>
            </p:cNvPr>
            <p:cNvSpPr txBox="1"/>
            <p:nvPr userDrawn="1"/>
          </p:nvSpPr>
          <p:spPr bwMode="auto">
            <a:xfrm>
              <a:off x="5585464" y="3442405"/>
              <a:ext cx="3185651" cy="230832"/>
            </a:xfrm>
            <a:prstGeom prst="rect">
              <a:avLst/>
            </a:prstGeom>
            <a:noFill/>
            <a:ln w="9525">
              <a:noFill/>
              <a:miter lim="800000"/>
              <a:headEnd/>
              <a:tailEnd/>
            </a:ln>
          </p:spPr>
          <p:txBody>
            <a:bodyPr wrap="square" rtlCol="0" anchor="ctr" anchorCtr="0">
              <a:spAutoFit/>
            </a:bodyPr>
            <a:lstStyle/>
            <a:p>
              <a:pPr algn="l"/>
              <a:r>
                <a:rPr kumimoji="1" lang="ja-JP" altLang="en-US" sz="900" b="1">
                  <a:solidFill>
                    <a:srgbClr val="D76845"/>
                  </a:solidFill>
                  <a:latin typeface="+mj-ea"/>
                  <a:ea typeface="+mj-ea"/>
                </a:rPr>
                <a:t>偏見のないコミュニケーション</a:t>
              </a:r>
              <a:endParaRPr kumimoji="1" lang="en-US" altLang="ja-JP" sz="900" b="1">
                <a:solidFill>
                  <a:srgbClr val="D76845"/>
                </a:solidFill>
                <a:latin typeface="+mj-ea"/>
                <a:ea typeface="+mj-ea"/>
              </a:endParaRPr>
            </a:p>
          </p:txBody>
        </p:sp>
        <p:sp>
          <p:nvSpPr>
            <p:cNvPr id="45" name="テキスト ボックス 44">
              <a:extLst>
                <a:ext uri="{FF2B5EF4-FFF2-40B4-BE49-F238E27FC236}">
                  <a16:creationId xmlns:a16="http://schemas.microsoft.com/office/drawing/2014/main" id="{92F7C00E-8DDC-038D-3EFB-C54B557E9025}"/>
                </a:ext>
              </a:extLst>
            </p:cNvPr>
            <p:cNvSpPr txBox="1"/>
            <p:nvPr userDrawn="1"/>
          </p:nvSpPr>
          <p:spPr bwMode="auto">
            <a:xfrm>
              <a:off x="5585428" y="4209084"/>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a:solidFill>
                    <a:srgbClr val="D76845"/>
                  </a:solidFill>
                  <a:latin typeface="+mj-ea"/>
                  <a:ea typeface="+mj-ea"/>
                </a:rPr>
                <a:t>多様な個それぞれの意思の追及</a:t>
              </a:r>
              <a:endParaRPr kumimoji="1" lang="en-US" altLang="ja-JP" sz="900" b="1">
                <a:solidFill>
                  <a:srgbClr val="D76845"/>
                </a:solidFill>
                <a:latin typeface="+mj-ea"/>
                <a:ea typeface="+mj-ea"/>
              </a:endParaRPr>
            </a:p>
          </p:txBody>
        </p:sp>
        <p:sp>
          <p:nvSpPr>
            <p:cNvPr id="46" name="テキスト ボックス 45">
              <a:extLst>
                <a:ext uri="{FF2B5EF4-FFF2-40B4-BE49-F238E27FC236}">
                  <a16:creationId xmlns:a16="http://schemas.microsoft.com/office/drawing/2014/main" id="{BB8A10B1-DEEB-CC3C-172E-736D70E933ED}"/>
                </a:ext>
              </a:extLst>
            </p:cNvPr>
            <p:cNvSpPr txBox="1"/>
            <p:nvPr userDrawn="1"/>
          </p:nvSpPr>
          <p:spPr bwMode="auto">
            <a:xfrm>
              <a:off x="5585428" y="5114263"/>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a:solidFill>
                    <a:srgbClr val="D76845"/>
                  </a:solidFill>
                  <a:latin typeface="+mj-ea"/>
                  <a:ea typeface="+mj-ea"/>
                </a:rPr>
                <a:t>多様な人が仕事と生活を両立する協力</a:t>
              </a:r>
              <a:endParaRPr kumimoji="1" lang="en-US" altLang="ja-JP" sz="900" b="1">
                <a:solidFill>
                  <a:srgbClr val="D76845"/>
                </a:solidFill>
                <a:latin typeface="+mj-ea"/>
                <a:ea typeface="+mj-ea"/>
              </a:endParaRPr>
            </a:p>
          </p:txBody>
        </p:sp>
        <p:sp>
          <p:nvSpPr>
            <p:cNvPr id="47" name="テキスト ボックス 46">
              <a:extLst>
                <a:ext uri="{FF2B5EF4-FFF2-40B4-BE49-F238E27FC236}">
                  <a16:creationId xmlns:a16="http://schemas.microsoft.com/office/drawing/2014/main" id="{A6533DC4-D2E8-3B17-9D21-00DE09283A0E}"/>
                </a:ext>
              </a:extLst>
            </p:cNvPr>
            <p:cNvSpPr txBox="1"/>
            <p:nvPr userDrawn="1"/>
          </p:nvSpPr>
          <p:spPr bwMode="auto">
            <a:xfrm>
              <a:off x="5585378" y="3687245"/>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a:latin typeface="+mj-ea"/>
                  <a:ea typeface="+mj-ea"/>
                </a:rPr>
                <a:t>学歴・職歴で判断せず、共に仕事を進めていますか？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どんな国籍・文化の人とも等しく接していますか？</a:t>
              </a:r>
              <a:endParaRPr kumimoji="1" lang="en-US" altLang="ja-JP" sz="900">
                <a:latin typeface="+mj-ea"/>
                <a:ea typeface="+mj-ea"/>
              </a:endParaRPr>
            </a:p>
            <a:p>
              <a:pPr marL="171450" indent="-171450" algn="l">
                <a:buFont typeface="Wingdings" panose="05000000000000000000" pitchFamily="2" charset="2"/>
                <a:buChar char="l"/>
              </a:pPr>
              <a:r>
                <a:rPr kumimoji="1" lang="ja-JP" altLang="en-US" sz="900">
                  <a:latin typeface="+mj-ea"/>
                  <a:ea typeface="+mj-ea"/>
                </a:rPr>
                <a:t>属性・価値観の違いを理解しようとしていますか？</a:t>
              </a:r>
            </a:p>
          </p:txBody>
        </p:sp>
      </p:grpSp>
    </p:spTree>
    <p:extLst>
      <p:ext uri="{BB962C8B-B14F-4D97-AF65-F5344CB8AC3E}">
        <p14:creationId xmlns:p14="http://schemas.microsoft.com/office/powerpoint/2010/main" val="185032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F98F0D-5DA9-481F-8247-6E485490D9A8}" type="datetime1">
              <a:rPr kumimoji="1" lang="ja-JP" altLang="en-US" smtClean="0"/>
              <a:t>2025/3/29</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392094182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2" r:id="rId4"/>
    <p:sldLayoutId id="2147483668" r:id="rId5"/>
    <p:sldLayoutId id="2147483669" r:id="rId6"/>
    <p:sldLayoutId id="2147483707" r:id="rId7"/>
    <p:sldLayoutId id="2147483708" r:id="rId8"/>
    <p:sldLayoutId id="2147483709" r:id="rId9"/>
  </p:sldLayoutIdLst>
  <p:hf hdr="0" ftr="0" dt="0"/>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meti.go.jp/policy/economy/jinzai/diversity/compass/index.html"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15.xml"/><Relationship Id="rId16"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92-5241-1688-7614-A8205C46C5B0}"/>
              </a:ext>
            </a:extLst>
          </p:cNvPr>
          <p:cNvSpPr>
            <a:spLocks noGrp="1"/>
          </p:cNvSpPr>
          <p:nvPr>
            <p:ph type="ctrTitle"/>
          </p:nvPr>
        </p:nvSpPr>
        <p:spPr>
          <a:xfrm>
            <a:off x="685800" y="2585222"/>
            <a:ext cx="7772400" cy="1687555"/>
          </a:xfrm>
        </p:spPr>
        <p:txBody>
          <a:bodyPr>
            <a:noAutofit/>
          </a:bodyPr>
          <a:lstStyle/>
          <a:p>
            <a:r>
              <a:rPr lang="ja-JP" altLang="en-US" sz="2800"/>
              <a:t>ダイバーシティ・コンパス</a:t>
            </a:r>
            <a:br>
              <a:rPr lang="en-US" altLang="ja-JP" sz="2800"/>
            </a:br>
            <a:r>
              <a:rPr lang="ja-JP" altLang="en-US" sz="2800"/>
              <a:t>ワークショップ</a:t>
            </a:r>
            <a:br>
              <a:rPr lang="en-US" altLang="ja-JP" sz="2800"/>
            </a:br>
            <a:br>
              <a:rPr lang="en-US" altLang="ja-JP" sz="2800"/>
            </a:br>
            <a:r>
              <a:rPr lang="en-US" altLang="ja-JP" sz="2800"/>
              <a:t>【</a:t>
            </a:r>
            <a:r>
              <a:rPr lang="ja-JP" altLang="en-US" sz="2800"/>
              <a:t>投影資料</a:t>
            </a:r>
            <a:r>
              <a:rPr lang="en-US" altLang="ja-JP" sz="2800"/>
              <a:t>】</a:t>
            </a:r>
            <a:endParaRPr kumimoji="1" lang="ja-JP" altLang="en-US" sz="2800"/>
          </a:p>
        </p:txBody>
      </p:sp>
      <p:sp>
        <p:nvSpPr>
          <p:cNvPr id="3" name="四角形: 角を丸くする 2">
            <a:extLst>
              <a:ext uri="{FF2B5EF4-FFF2-40B4-BE49-F238E27FC236}">
                <a16:creationId xmlns:a16="http://schemas.microsoft.com/office/drawing/2014/main" id="{ACE062F1-DCC5-DB73-DB99-3C82084C8DC3}"/>
              </a:ext>
            </a:extLst>
          </p:cNvPr>
          <p:cNvSpPr/>
          <p:nvPr/>
        </p:nvSpPr>
        <p:spPr>
          <a:xfrm>
            <a:off x="3188730" y="4360219"/>
            <a:ext cx="2903152" cy="508000"/>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t>A:DEI</a:t>
            </a:r>
            <a:r>
              <a:rPr kumimoji="1" lang="ja-JP" altLang="en-US" b="1"/>
              <a:t>講義あり</a:t>
            </a:r>
            <a:r>
              <a:rPr kumimoji="1" lang="en-US" altLang="ja-JP" b="1"/>
              <a:t>Ver.</a:t>
            </a:r>
            <a:endParaRPr kumimoji="1" lang="ja-JP" altLang="en-US" b="1"/>
          </a:p>
        </p:txBody>
      </p:sp>
      <p:sp>
        <p:nvSpPr>
          <p:cNvPr id="4" name="スライド番号プレースホルダー 3">
            <a:extLst>
              <a:ext uri="{FF2B5EF4-FFF2-40B4-BE49-F238E27FC236}">
                <a16:creationId xmlns:a16="http://schemas.microsoft.com/office/drawing/2014/main" id="{6E6E1BF6-7B7C-100B-DD96-96CD625BEE13}"/>
              </a:ext>
            </a:extLst>
          </p:cNvPr>
          <p:cNvSpPr>
            <a:spLocks noGrp="1"/>
          </p:cNvSpPr>
          <p:nvPr>
            <p:ph type="sldNum" sz="quarter" idx="12"/>
          </p:nvPr>
        </p:nvSpPr>
        <p:spPr/>
        <p:txBody>
          <a:bodyPr/>
          <a:lstStyle/>
          <a:p>
            <a:fld id="{02E45039-E5C2-423C-A0A7-3C781C43C11A}" type="slidenum">
              <a:rPr kumimoji="1" lang="ja-JP" altLang="en-US" smtClean="0"/>
              <a:t>1</a:t>
            </a:fld>
            <a:endParaRPr kumimoji="1" lang="ja-JP" altLang="en-US"/>
          </a:p>
        </p:txBody>
      </p:sp>
    </p:spTree>
    <p:extLst>
      <p:ext uri="{BB962C8B-B14F-4D97-AF65-F5344CB8AC3E}">
        <p14:creationId xmlns:p14="http://schemas.microsoft.com/office/powerpoint/2010/main" val="258015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190500"/>
            <a:ext cx="7886700" cy="1325563"/>
          </a:xfrm>
        </p:spPr>
        <p:txBody>
          <a:bodyPr>
            <a:normAutofit/>
          </a:bodyPr>
          <a:lstStyle/>
          <a:p>
            <a:r>
              <a:rPr lang="ja-JP" altLang="en-US" sz="2800" dirty="0"/>
              <a:t>自社の</a:t>
            </a:r>
            <a:r>
              <a:rPr lang="en-US" altLang="ja-JP" sz="2800" dirty="0"/>
              <a:t>DEI</a:t>
            </a:r>
            <a:r>
              <a:rPr lang="ja-JP" altLang="en-US" sz="2800" dirty="0"/>
              <a:t>の取組について</a:t>
            </a:r>
          </a:p>
        </p:txBody>
      </p:sp>
      <p:sp>
        <p:nvSpPr>
          <p:cNvPr id="2" name="四角形: 角を丸くする 1">
            <a:extLst>
              <a:ext uri="{FF2B5EF4-FFF2-40B4-BE49-F238E27FC236}">
                <a16:creationId xmlns:a16="http://schemas.microsoft.com/office/drawing/2014/main" id="{1BFB4BA4-21E5-B1D3-F54D-4745092EC818}"/>
              </a:ext>
            </a:extLst>
          </p:cNvPr>
          <p:cNvSpPr/>
          <p:nvPr/>
        </p:nvSpPr>
        <p:spPr>
          <a:xfrm>
            <a:off x="478926" y="1828801"/>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9BFFCE3D-381D-BA47-0A84-68014E66F608}"/>
              </a:ext>
            </a:extLst>
          </p:cNvPr>
          <p:cNvSpPr/>
          <p:nvPr/>
        </p:nvSpPr>
        <p:spPr>
          <a:xfrm>
            <a:off x="923479" y="3255650"/>
            <a:ext cx="7297041"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b="1" kern="0">
                <a:solidFill>
                  <a:srgbClr val="4A9478"/>
                </a:solidFill>
                <a:latin typeface="游ゴシック" panose="020F0502020204030204"/>
                <a:ea typeface="游ゴシック" panose="020B0400000000000000" pitchFamily="50" charset="-128"/>
              </a:rPr>
              <a:t>各企業様で該当スライドを使用して</a:t>
            </a:r>
            <a:br>
              <a:rPr lang="en-US" altLang="ja-JP" b="1" kern="0">
                <a:solidFill>
                  <a:srgbClr val="4A9478"/>
                </a:solidFill>
                <a:latin typeface="游ゴシック" panose="020F0502020204030204"/>
                <a:ea typeface="游ゴシック" panose="020B0400000000000000" pitchFamily="50" charset="-128"/>
              </a:rPr>
            </a:br>
            <a:r>
              <a:rPr lang="ja-JP" altLang="en-US" b="1" kern="0">
                <a:solidFill>
                  <a:srgbClr val="4A9478"/>
                </a:solidFill>
                <a:latin typeface="游ゴシック" panose="020F0502020204030204"/>
                <a:ea typeface="游ゴシック" panose="020B0400000000000000" pitchFamily="50" charset="-128"/>
              </a:rPr>
              <a:t>ご説明いただくことを想定</a:t>
            </a:r>
          </a:p>
          <a:p>
            <a:pPr algn="ctr" defTabSz="685800">
              <a:defRPr/>
            </a:pPr>
            <a:r>
              <a:rPr lang="ja-JP" altLang="en-US" b="1" kern="0">
                <a:solidFill>
                  <a:srgbClr val="4A9478"/>
                </a:solidFill>
                <a:latin typeface="游ゴシック" panose="020F0502020204030204"/>
                <a:ea typeface="游ゴシック" panose="020B0400000000000000" pitchFamily="50" charset="-128"/>
              </a:rPr>
              <a:t>（不要の場合削除）</a:t>
            </a:r>
          </a:p>
        </p:txBody>
      </p:sp>
      <p:sp>
        <p:nvSpPr>
          <p:cNvPr id="4" name="スライド番号プレースホルダー 3">
            <a:extLst>
              <a:ext uri="{FF2B5EF4-FFF2-40B4-BE49-F238E27FC236}">
                <a16:creationId xmlns:a16="http://schemas.microsoft.com/office/drawing/2014/main" id="{B03D27F8-3A75-7E88-C4C4-A9E28A35E542}"/>
              </a:ext>
            </a:extLst>
          </p:cNvPr>
          <p:cNvSpPr>
            <a:spLocks noGrp="1"/>
          </p:cNvSpPr>
          <p:nvPr>
            <p:ph type="sldNum" sz="quarter" idx="12"/>
          </p:nvPr>
        </p:nvSpPr>
        <p:spPr/>
        <p:txBody>
          <a:bodyPr/>
          <a:lstStyle/>
          <a:p>
            <a:fld id="{02E45039-E5C2-423C-A0A7-3C781C43C11A}" type="slidenum">
              <a:rPr kumimoji="1" lang="ja-JP" altLang="en-US" smtClean="0"/>
              <a:t>10</a:t>
            </a:fld>
            <a:endParaRPr kumimoji="1" lang="ja-JP" altLang="en-US"/>
          </a:p>
        </p:txBody>
      </p:sp>
    </p:spTree>
    <p:extLst>
      <p:ext uri="{BB962C8B-B14F-4D97-AF65-F5344CB8AC3E}">
        <p14:creationId xmlns:p14="http://schemas.microsoft.com/office/powerpoint/2010/main" val="313819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a:t>ワークショップの目的とゴールについて</a:t>
            </a:r>
          </a:p>
        </p:txBody>
      </p:sp>
      <p:sp>
        <p:nvSpPr>
          <p:cNvPr id="6" name="正方形/長方形 5">
            <a:extLst>
              <a:ext uri="{FF2B5EF4-FFF2-40B4-BE49-F238E27FC236}">
                <a16:creationId xmlns:a16="http://schemas.microsoft.com/office/drawing/2014/main" id="{C97E4794-87C5-83A1-1424-0F41750BC408}"/>
              </a:ext>
            </a:extLst>
          </p:cNvPr>
          <p:cNvSpPr/>
          <p:nvPr/>
        </p:nvSpPr>
        <p:spPr>
          <a:xfrm>
            <a:off x="628650" y="1801685"/>
            <a:ext cx="1640371" cy="2370258"/>
          </a:xfrm>
          <a:prstGeom prst="rect">
            <a:avLst/>
          </a:prstGeom>
          <a:solidFill>
            <a:srgbClr val="4A9478"/>
          </a:solidFill>
          <a:ln>
            <a:solidFill>
              <a:srgbClr val="4A9478"/>
            </a:solidFill>
          </a:ln>
        </p:spPr>
        <p:txBody>
          <a:bodyPr wrap="square" rtlCol="0" anchor="ctr" anchorCtr="0">
            <a:noAutofit/>
          </a:bodyPr>
          <a:lstStyle/>
          <a:p>
            <a:pPr algn="ctr"/>
            <a:r>
              <a:rPr kumimoji="1" lang="ja-JP" altLang="en-US" sz="1600" b="1">
                <a:solidFill>
                  <a:schemeClr val="bg1"/>
                </a:solidFill>
                <a:latin typeface="+mj-ea"/>
                <a:ea typeface="+mj-ea"/>
              </a:rPr>
              <a:t>ワークショップの目的</a:t>
            </a:r>
          </a:p>
        </p:txBody>
      </p:sp>
      <p:sp>
        <p:nvSpPr>
          <p:cNvPr id="7" name="テキスト ボックス 6">
            <a:extLst>
              <a:ext uri="{FF2B5EF4-FFF2-40B4-BE49-F238E27FC236}">
                <a16:creationId xmlns:a16="http://schemas.microsoft.com/office/drawing/2014/main" id="{3C5165E1-87F3-6C4A-52C9-CDA9B9D19E94}"/>
              </a:ext>
            </a:extLst>
          </p:cNvPr>
          <p:cNvSpPr txBox="1"/>
          <p:nvPr/>
        </p:nvSpPr>
        <p:spPr bwMode="auto">
          <a:xfrm>
            <a:off x="2399080" y="1986729"/>
            <a:ext cx="6044136" cy="2062103"/>
          </a:xfrm>
          <a:prstGeom prst="rect">
            <a:avLst/>
          </a:prstGeom>
          <a:noFill/>
          <a:ln w="9525">
            <a:noFill/>
            <a:miter lim="800000"/>
            <a:headEnd/>
            <a:tailEnd/>
          </a:ln>
        </p:spPr>
        <p:txBody>
          <a:bodyPr wrap="square" rtlCol="0" anchor="ctr" anchorCtr="0">
            <a:spAutoFit/>
          </a:bodyPr>
          <a:lstStyle/>
          <a:p>
            <a:pPr marL="214313" indent="-214313">
              <a:buFont typeface="Arial" panose="020B0604020202020204" pitchFamily="34" charset="0"/>
              <a:buChar char="•"/>
            </a:pPr>
            <a:r>
              <a:rPr kumimoji="1" lang="ja-JP" altLang="en-US" sz="1600" b="1" dirty="0">
                <a:latin typeface="+mj-ea"/>
                <a:ea typeface="+mj-ea"/>
              </a:rPr>
              <a:t>ダイバーシティ経営の推進にあたっては、</a:t>
            </a:r>
            <a:br>
              <a:rPr kumimoji="1" lang="en-US" altLang="ja-JP" sz="1600" b="1" dirty="0">
                <a:latin typeface="+mj-ea"/>
                <a:ea typeface="+mj-ea"/>
              </a:rPr>
            </a:br>
            <a:r>
              <a:rPr kumimoji="1" lang="ja-JP" altLang="en-US" sz="1600" b="1" dirty="0">
                <a:latin typeface="+mj-ea"/>
                <a:ea typeface="+mj-ea"/>
              </a:rPr>
              <a:t>①経営者の取組②人事管理制度の整備③現場管理職の取組　</a:t>
            </a:r>
            <a:br>
              <a:rPr kumimoji="1" lang="en-US" altLang="ja-JP" sz="1600" b="1" dirty="0">
                <a:latin typeface="+mj-ea"/>
                <a:ea typeface="+mj-ea"/>
              </a:rPr>
            </a:br>
            <a:r>
              <a:rPr kumimoji="1" lang="ja-JP" altLang="en-US" sz="1600" b="1" dirty="0">
                <a:latin typeface="+mj-ea"/>
                <a:ea typeface="+mj-ea"/>
              </a:rPr>
              <a:t>をセットで進め、それぞれの立場の多様な視点から取組を振り返り、深めていくことが大切です。</a:t>
            </a:r>
            <a:endParaRPr kumimoji="1" lang="en-US" altLang="ja-JP" sz="1600" b="1" dirty="0">
              <a:latin typeface="+mj-ea"/>
              <a:ea typeface="+mj-ea"/>
            </a:endParaRPr>
          </a:p>
          <a:p>
            <a:pPr marL="214313" indent="-214313">
              <a:buFont typeface="Arial" panose="020B0604020202020204" pitchFamily="34" charset="0"/>
              <a:buChar char="•"/>
            </a:pPr>
            <a:endParaRPr lang="en-US" altLang="ja-JP" sz="1600" b="1" dirty="0">
              <a:latin typeface="+mj-ea"/>
              <a:ea typeface="+mj-ea"/>
            </a:endParaRPr>
          </a:p>
          <a:p>
            <a:pPr marL="214313" indent="-214313" defTabSz="685800">
              <a:buFont typeface="Arial" panose="020B0604020202020204" pitchFamily="34" charset="0"/>
              <a:buChar char="•"/>
              <a:defRPr/>
            </a:pPr>
            <a:r>
              <a:rPr kumimoji="1" lang="ja-JP" altLang="en-US" sz="1600" b="1" dirty="0">
                <a:solidFill>
                  <a:srgbClr val="000000"/>
                </a:solidFill>
                <a:latin typeface="游ゴシック"/>
                <a:ea typeface="游ゴシック"/>
              </a:rPr>
              <a:t>今回のワークショップでは、ダイバーシティ・コンパスを活用しながら、自社のダイバーシティ経営を多様な視点から振り返り、取組の方向性を再定義するきっかけとしていきます。</a:t>
            </a:r>
            <a:endParaRPr kumimoji="1" lang="en-US" altLang="ja-JP" sz="1600" b="1" dirty="0">
              <a:solidFill>
                <a:srgbClr val="000000"/>
              </a:solidFill>
              <a:latin typeface="游ゴシック"/>
              <a:ea typeface="游ゴシック"/>
            </a:endParaRPr>
          </a:p>
        </p:txBody>
      </p:sp>
      <p:sp>
        <p:nvSpPr>
          <p:cNvPr id="8" name="正方形/長方形 7">
            <a:extLst>
              <a:ext uri="{FF2B5EF4-FFF2-40B4-BE49-F238E27FC236}">
                <a16:creationId xmlns:a16="http://schemas.microsoft.com/office/drawing/2014/main" id="{6E27AE41-CCB0-0741-B31F-ACA78074EB82}"/>
              </a:ext>
            </a:extLst>
          </p:cNvPr>
          <p:cNvSpPr/>
          <p:nvPr/>
        </p:nvSpPr>
        <p:spPr>
          <a:xfrm>
            <a:off x="628650" y="4479274"/>
            <a:ext cx="1640371" cy="1559575"/>
          </a:xfrm>
          <a:prstGeom prst="rect">
            <a:avLst/>
          </a:prstGeom>
          <a:solidFill>
            <a:srgbClr val="4A9478"/>
          </a:solidFill>
          <a:ln>
            <a:solidFill>
              <a:srgbClr val="4A9478"/>
            </a:solidFill>
          </a:ln>
        </p:spPr>
        <p:txBody>
          <a:bodyPr wrap="square" rtlCol="0" anchor="ctr" anchorCtr="0">
            <a:noAutofit/>
          </a:bodyPr>
          <a:lstStyle/>
          <a:p>
            <a:pPr algn="ctr"/>
            <a:r>
              <a:rPr kumimoji="1" lang="ja-JP" altLang="en-US" sz="1600" b="1">
                <a:solidFill>
                  <a:schemeClr val="bg1"/>
                </a:solidFill>
                <a:latin typeface="+mj-ea"/>
                <a:ea typeface="+mj-ea"/>
              </a:rPr>
              <a:t>本日のゴール</a:t>
            </a:r>
          </a:p>
        </p:txBody>
      </p:sp>
      <p:sp>
        <p:nvSpPr>
          <p:cNvPr id="9" name="テキスト ボックス 8">
            <a:extLst>
              <a:ext uri="{FF2B5EF4-FFF2-40B4-BE49-F238E27FC236}">
                <a16:creationId xmlns:a16="http://schemas.microsoft.com/office/drawing/2014/main" id="{436D6AEA-FB69-AB23-2D7A-81F83E34792D}"/>
              </a:ext>
            </a:extLst>
          </p:cNvPr>
          <p:cNvSpPr txBox="1"/>
          <p:nvPr/>
        </p:nvSpPr>
        <p:spPr bwMode="auto">
          <a:xfrm>
            <a:off x="2399080" y="4771303"/>
            <a:ext cx="6855298" cy="830997"/>
          </a:xfrm>
          <a:prstGeom prst="rect">
            <a:avLst/>
          </a:prstGeom>
          <a:noFill/>
          <a:ln w="9525">
            <a:noFill/>
            <a:miter lim="800000"/>
            <a:headEnd/>
            <a:tailEnd/>
          </a:ln>
        </p:spPr>
        <p:txBody>
          <a:bodyPr wrap="square" rtlCol="0" anchor="ctr" anchorCtr="0">
            <a:spAutoFit/>
          </a:bodyPr>
          <a:lstStyle/>
          <a:p>
            <a:pPr marL="214313" indent="-214313">
              <a:buFont typeface="Arial" panose="020B0604020202020204" pitchFamily="34" charset="0"/>
              <a:buChar char="•"/>
            </a:pPr>
            <a:r>
              <a:rPr kumimoji="1" lang="ja-JP" altLang="en-US" sz="1600" b="1" dirty="0">
                <a:solidFill>
                  <a:srgbClr val="000000"/>
                </a:solidFill>
                <a:latin typeface="游ゴシック"/>
                <a:ea typeface="游ゴシック"/>
              </a:rPr>
              <a:t>ご参加の皆様が、他者との対話を通じて、</a:t>
            </a:r>
            <a:br>
              <a:rPr kumimoji="1" lang="en-US" altLang="ja-JP" sz="1600" b="1" dirty="0">
                <a:solidFill>
                  <a:srgbClr val="000000"/>
                </a:solidFill>
                <a:latin typeface="游ゴシック"/>
                <a:ea typeface="游ゴシック"/>
              </a:rPr>
            </a:br>
            <a:r>
              <a:rPr kumimoji="1" lang="ja-JP" altLang="en-US" sz="1600" b="1" dirty="0">
                <a:solidFill>
                  <a:srgbClr val="000000"/>
                </a:solidFill>
                <a:latin typeface="游ゴシック"/>
                <a:ea typeface="游ゴシック"/>
              </a:rPr>
              <a:t>自社のダイバーシティ経営の取り組み方や課題を</a:t>
            </a:r>
            <a:br>
              <a:rPr kumimoji="1" lang="en-US" altLang="ja-JP" sz="1600" b="1" dirty="0">
                <a:solidFill>
                  <a:srgbClr val="000000"/>
                </a:solidFill>
                <a:latin typeface="游ゴシック"/>
                <a:ea typeface="游ゴシック"/>
              </a:rPr>
            </a:br>
            <a:r>
              <a:rPr kumimoji="1" lang="ja-JP" altLang="en-US" sz="1600" b="1" dirty="0">
                <a:solidFill>
                  <a:srgbClr val="000000"/>
                </a:solidFill>
                <a:latin typeface="游ゴシック"/>
                <a:ea typeface="游ゴシック"/>
              </a:rPr>
              <a:t>自分ごととして捉え、具体的なアクションにつなげることができる</a:t>
            </a:r>
          </a:p>
        </p:txBody>
      </p:sp>
      <p:sp>
        <p:nvSpPr>
          <p:cNvPr id="2" name="スライド番号プレースホルダー 1">
            <a:extLst>
              <a:ext uri="{FF2B5EF4-FFF2-40B4-BE49-F238E27FC236}">
                <a16:creationId xmlns:a16="http://schemas.microsoft.com/office/drawing/2014/main" id="{385B4EB1-43E2-BFDB-3BF1-77FEB51C2ADE}"/>
              </a:ext>
            </a:extLst>
          </p:cNvPr>
          <p:cNvSpPr>
            <a:spLocks noGrp="1"/>
          </p:cNvSpPr>
          <p:nvPr>
            <p:ph type="sldNum" sz="quarter" idx="12"/>
          </p:nvPr>
        </p:nvSpPr>
        <p:spPr/>
        <p:txBody>
          <a:bodyPr/>
          <a:lstStyle/>
          <a:p>
            <a:fld id="{02E45039-E5C2-423C-A0A7-3C781C43C11A}" type="slidenum">
              <a:rPr kumimoji="1" lang="ja-JP" altLang="en-US" smtClean="0"/>
              <a:t>11</a:t>
            </a:fld>
            <a:endParaRPr kumimoji="1" lang="ja-JP" altLang="en-US"/>
          </a:p>
        </p:txBody>
      </p:sp>
    </p:spTree>
    <p:extLst>
      <p:ext uri="{BB962C8B-B14F-4D97-AF65-F5344CB8AC3E}">
        <p14:creationId xmlns:p14="http://schemas.microsoft.com/office/powerpoint/2010/main" val="218392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a:effectLst/>
              </a:rPr>
              <a:t>ダイバーシティ・コンパスとは</a:t>
            </a:r>
            <a:endParaRPr lang="ja-JP" altLang="en-US" sz="2800"/>
          </a:p>
        </p:txBody>
      </p:sp>
      <p:sp>
        <p:nvSpPr>
          <p:cNvPr id="4" name="コンテンツ プレースホルダー 3">
            <a:extLst>
              <a:ext uri="{FF2B5EF4-FFF2-40B4-BE49-F238E27FC236}">
                <a16:creationId xmlns:a16="http://schemas.microsoft.com/office/drawing/2014/main" id="{0103E15F-56DA-C03F-E5B3-D9C158C84D61}"/>
              </a:ext>
            </a:extLst>
          </p:cNvPr>
          <p:cNvSpPr>
            <a:spLocks noGrp="1"/>
          </p:cNvSpPr>
          <p:nvPr>
            <p:ph idx="1"/>
          </p:nvPr>
        </p:nvSpPr>
        <p:spPr>
          <a:xfrm>
            <a:off x="481239" y="1503085"/>
            <a:ext cx="8181521" cy="1792178"/>
          </a:xfrm>
        </p:spPr>
        <p:txBody>
          <a:bodyPr>
            <a:noAutofit/>
          </a:bodyPr>
          <a:lstStyle/>
          <a:p>
            <a:pPr marL="0" indent="0">
              <a:lnSpc>
                <a:spcPct val="125000"/>
              </a:lnSpc>
              <a:buNone/>
            </a:pPr>
            <a:r>
              <a:rPr lang="ja-JP" altLang="en-US" sz="1400" b="1" dirty="0"/>
              <a:t>ダイバーシティ経営を進める先に実現したい未来を再定義し、それまでの道のりを企業自身の課題や状況に応じて確認するためのツール。</a:t>
            </a:r>
            <a:endParaRPr lang="en-US" altLang="ja-JP" sz="1400" b="1" dirty="0"/>
          </a:p>
          <a:p>
            <a:pPr marL="0" indent="0">
              <a:lnSpc>
                <a:spcPct val="125000"/>
              </a:lnSpc>
              <a:buNone/>
            </a:pPr>
            <a:r>
              <a:rPr lang="ja-JP" altLang="en-US" sz="1400" b="1" dirty="0"/>
              <a:t>コンパスを活用したワークショップを通じ、企業内のステークホルダー間の対話を行い自社のダイバーシティ経営の取組を振り返ることが可能。</a:t>
            </a:r>
          </a:p>
        </p:txBody>
      </p:sp>
      <p:pic>
        <p:nvPicPr>
          <p:cNvPr id="6" name="図 5">
            <a:extLst>
              <a:ext uri="{FF2B5EF4-FFF2-40B4-BE49-F238E27FC236}">
                <a16:creationId xmlns:a16="http://schemas.microsoft.com/office/drawing/2014/main" id="{41E9B61A-118E-7B91-E58C-6E42412A72DF}"/>
              </a:ext>
            </a:extLst>
          </p:cNvPr>
          <p:cNvPicPr>
            <a:picLocks noChangeAspect="1"/>
          </p:cNvPicPr>
          <p:nvPr/>
        </p:nvPicPr>
        <p:blipFill>
          <a:blip r:embed="rId3"/>
          <a:stretch>
            <a:fillRect/>
          </a:stretch>
        </p:blipFill>
        <p:spPr>
          <a:xfrm>
            <a:off x="448323" y="3333751"/>
            <a:ext cx="3274280" cy="3230033"/>
          </a:xfrm>
          <a:prstGeom prst="rect">
            <a:avLst/>
          </a:prstGeom>
        </p:spPr>
      </p:pic>
      <p:pic>
        <p:nvPicPr>
          <p:cNvPr id="8" name="図 7">
            <a:extLst>
              <a:ext uri="{FF2B5EF4-FFF2-40B4-BE49-F238E27FC236}">
                <a16:creationId xmlns:a16="http://schemas.microsoft.com/office/drawing/2014/main" id="{CE72800C-4B8F-43D5-8A7D-F0C74AEFE9C4}"/>
              </a:ext>
            </a:extLst>
          </p:cNvPr>
          <p:cNvPicPr>
            <a:picLocks noChangeAspect="1"/>
          </p:cNvPicPr>
          <p:nvPr/>
        </p:nvPicPr>
        <p:blipFill>
          <a:blip r:embed="rId4"/>
          <a:stretch>
            <a:fillRect/>
          </a:stretch>
        </p:blipFill>
        <p:spPr>
          <a:xfrm>
            <a:off x="2820065" y="3133719"/>
            <a:ext cx="6323935" cy="3630088"/>
          </a:xfrm>
          <a:prstGeom prst="rect">
            <a:avLst/>
          </a:prstGeom>
        </p:spPr>
      </p:pic>
      <p:sp>
        <p:nvSpPr>
          <p:cNvPr id="9" name="コンテンツ プレースホルダー 3">
            <a:extLst>
              <a:ext uri="{FF2B5EF4-FFF2-40B4-BE49-F238E27FC236}">
                <a16:creationId xmlns:a16="http://schemas.microsoft.com/office/drawing/2014/main" id="{621674D9-5C0D-BE7D-7633-C333A46DA2E6}"/>
              </a:ext>
            </a:extLst>
          </p:cNvPr>
          <p:cNvSpPr txBox="1">
            <a:spLocks/>
          </p:cNvSpPr>
          <p:nvPr/>
        </p:nvSpPr>
        <p:spPr>
          <a:xfrm>
            <a:off x="4962671" y="3812113"/>
            <a:ext cx="4021671" cy="2477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真ん中：ダイバーシティを進める先に実現したい未来（ビジョン）</a:t>
            </a:r>
            <a:b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b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企業がダイバーシティ経営を進める先に何を求めるか（＝経営戦略と</a:t>
            </a: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DEI</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の繋がりの文章化）</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個社によって異なります。</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2</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層目：ビジョンを実現するためのミッション</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3</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層目：企業が取り組む行動指針</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4</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層目：行動指針に関する現状の取組を確認するための問いかけ</a:t>
            </a:r>
            <a:endParaRPr kumimoji="1" lang="ja-JP" altLang="en-US" sz="20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5" name="テキスト ボックス 4">
            <a:extLst>
              <a:ext uri="{FF2B5EF4-FFF2-40B4-BE49-F238E27FC236}">
                <a16:creationId xmlns:a16="http://schemas.microsoft.com/office/drawing/2014/main" id="{E1422D4F-BBD2-EF8F-6586-68ABCC69F912}"/>
              </a:ext>
            </a:extLst>
          </p:cNvPr>
          <p:cNvSpPr txBox="1"/>
          <p:nvPr/>
        </p:nvSpPr>
        <p:spPr>
          <a:xfrm>
            <a:off x="481239" y="6525296"/>
            <a:ext cx="3643090" cy="276999"/>
          </a:xfrm>
          <a:prstGeom prst="rect">
            <a:avLst/>
          </a:prstGeom>
          <a:noFill/>
        </p:spPr>
        <p:txBody>
          <a:bodyPr wrap="square">
            <a:spAutoFit/>
          </a:bodyPr>
          <a:lstStyle/>
          <a:p>
            <a:r>
              <a:rPr lang="ja-JP" altLang="en-US" sz="1200">
                <a:hlinkClick r:id="rId5"/>
              </a:rPr>
              <a:t>ダイバーシティ・コンパス（</a:t>
            </a:r>
            <a:r>
              <a:rPr lang="en-US" altLang="ja-JP" sz="1200">
                <a:hlinkClick r:id="rId5"/>
              </a:rPr>
              <a:t>METI/</a:t>
            </a:r>
            <a:r>
              <a:rPr lang="ja-JP" altLang="en-US" sz="1200">
                <a:hlinkClick r:id="rId5"/>
              </a:rPr>
              <a:t>経済産業省）</a:t>
            </a:r>
            <a:endParaRPr lang="ja-JP" altLang="en-US" sz="1200"/>
          </a:p>
        </p:txBody>
      </p:sp>
      <p:sp>
        <p:nvSpPr>
          <p:cNvPr id="2" name="スライド番号プレースホルダー 1">
            <a:extLst>
              <a:ext uri="{FF2B5EF4-FFF2-40B4-BE49-F238E27FC236}">
                <a16:creationId xmlns:a16="http://schemas.microsoft.com/office/drawing/2014/main" id="{F8B1990E-98EC-1AE6-E31E-310BD42D1FA5}"/>
              </a:ext>
            </a:extLst>
          </p:cNvPr>
          <p:cNvSpPr>
            <a:spLocks noGrp="1"/>
          </p:cNvSpPr>
          <p:nvPr>
            <p:ph type="sldNum" sz="quarter" idx="12"/>
          </p:nvPr>
        </p:nvSpPr>
        <p:spPr/>
        <p:txBody>
          <a:bodyPr/>
          <a:lstStyle/>
          <a:p>
            <a:fld id="{02E45039-E5C2-423C-A0A7-3C781C43C11A}" type="slidenum">
              <a:rPr kumimoji="1" lang="ja-JP" altLang="en-US" smtClean="0"/>
              <a:t>12</a:t>
            </a:fld>
            <a:endParaRPr kumimoji="1" lang="ja-JP" altLang="en-US"/>
          </a:p>
        </p:txBody>
      </p:sp>
    </p:spTree>
    <p:extLst>
      <p:ext uri="{BB962C8B-B14F-4D97-AF65-F5344CB8AC3E}">
        <p14:creationId xmlns:p14="http://schemas.microsoft.com/office/powerpoint/2010/main" val="129037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矢印: 下 29">
            <a:extLst>
              <a:ext uri="{FF2B5EF4-FFF2-40B4-BE49-F238E27FC236}">
                <a16:creationId xmlns:a16="http://schemas.microsoft.com/office/drawing/2014/main" id="{47269CAD-207A-07FE-BF10-B9AB971807E6}"/>
              </a:ext>
            </a:extLst>
          </p:cNvPr>
          <p:cNvSpPr/>
          <p:nvPr/>
        </p:nvSpPr>
        <p:spPr>
          <a:xfrm>
            <a:off x="632152" y="2298700"/>
            <a:ext cx="575035" cy="2681337"/>
          </a:xfrm>
          <a:prstGeom prst="downArrow">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1" name="四角形: 角を丸くする 30">
            <a:extLst>
              <a:ext uri="{FF2B5EF4-FFF2-40B4-BE49-F238E27FC236}">
                <a16:creationId xmlns:a16="http://schemas.microsoft.com/office/drawing/2014/main" id="{CD50061B-C09E-D7C6-F467-5EA92C45EDEA}"/>
              </a:ext>
            </a:extLst>
          </p:cNvPr>
          <p:cNvSpPr/>
          <p:nvPr/>
        </p:nvSpPr>
        <p:spPr>
          <a:xfrm>
            <a:off x="65157" y="1143000"/>
            <a:ext cx="1649343" cy="1077153"/>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2" name="テキスト ボックス 31">
            <a:extLst>
              <a:ext uri="{FF2B5EF4-FFF2-40B4-BE49-F238E27FC236}">
                <a16:creationId xmlns:a16="http://schemas.microsoft.com/office/drawing/2014/main" id="{A0EAD779-2FCF-65D1-8F2D-283F1995107D}"/>
              </a:ext>
            </a:extLst>
          </p:cNvPr>
          <p:cNvSpPr txBox="1"/>
          <p:nvPr/>
        </p:nvSpPr>
        <p:spPr bwMode="auto">
          <a:xfrm>
            <a:off x="124512" y="1366332"/>
            <a:ext cx="1499152" cy="584775"/>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bg1"/>
                </a:solidFill>
                <a:effectLst/>
                <a:uLnTx/>
                <a:uFillTx/>
                <a:latin typeface="游ゴシック"/>
                <a:ea typeface="游ゴシック"/>
                <a:cs typeface="+mn-cs"/>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a:solidFill>
                  <a:schemeClr val="bg1"/>
                </a:solidFill>
                <a:latin typeface="游ゴシック"/>
                <a:ea typeface="游ゴシック"/>
              </a:rPr>
              <a:t>ダイバーシティ経営を</a:t>
            </a:r>
            <a:endParaRPr kumimoji="1" lang="en-US" altLang="ja-JP" sz="900" b="1" noProof="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a:solidFill>
                  <a:schemeClr val="bg1"/>
                </a:solidFill>
                <a:latin typeface="游ゴシック"/>
                <a:ea typeface="游ゴシック"/>
              </a:rPr>
              <a:t>通じて目指す姿</a:t>
            </a:r>
            <a:endParaRPr kumimoji="1" lang="en-US" altLang="ja-JP" sz="900" b="1" noProof="0">
              <a:solidFill>
                <a:schemeClr val="bg1"/>
              </a:solidFill>
              <a:latin typeface="游ゴシック"/>
              <a:ea typeface="游ゴシック"/>
            </a:endParaRPr>
          </a:p>
        </p:txBody>
      </p:sp>
      <p:sp>
        <p:nvSpPr>
          <p:cNvPr id="33" name="四角形: 角を丸くする 32">
            <a:extLst>
              <a:ext uri="{FF2B5EF4-FFF2-40B4-BE49-F238E27FC236}">
                <a16:creationId xmlns:a16="http://schemas.microsoft.com/office/drawing/2014/main" id="{876C340A-CF31-9697-AE4A-9D64D911026E}"/>
              </a:ext>
            </a:extLst>
          </p:cNvPr>
          <p:cNvSpPr/>
          <p:nvPr/>
        </p:nvSpPr>
        <p:spPr>
          <a:xfrm>
            <a:off x="65157" y="2490028"/>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4" name="テキスト ボックス 33">
            <a:extLst>
              <a:ext uri="{FF2B5EF4-FFF2-40B4-BE49-F238E27FC236}">
                <a16:creationId xmlns:a16="http://schemas.microsoft.com/office/drawing/2014/main" id="{46004A6E-5EB9-5CE6-5591-7C008A0FDC95}"/>
              </a:ext>
            </a:extLst>
          </p:cNvPr>
          <p:cNvSpPr txBox="1"/>
          <p:nvPr/>
        </p:nvSpPr>
        <p:spPr bwMode="auto">
          <a:xfrm>
            <a:off x="192052" y="2637006"/>
            <a:ext cx="1499152"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rPr>
              <a:t>VISION</a:t>
            </a:r>
            <a:r>
              <a:rPr kumimoji="1" lang="ja-JP" altLang="en-US" sz="1100" b="1">
                <a:solidFill>
                  <a:schemeClr val="bg1"/>
                </a:solidFill>
                <a:latin typeface="游ゴシック"/>
                <a:ea typeface="游ゴシック"/>
              </a:rPr>
              <a:t>を</a:t>
            </a:r>
            <a:endParaRPr kumimoji="1" lang="en-US" altLang="ja-JP" sz="1100" b="1">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bg1"/>
                </a:solidFill>
                <a:effectLst/>
                <a:uLnTx/>
                <a:uFillTx/>
                <a:latin typeface="游ゴシック"/>
                <a:ea typeface="游ゴシック"/>
                <a:cs typeface="+mn-cs"/>
              </a:rPr>
              <a:t>実現するための</a:t>
            </a:r>
            <a:endPar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rPr>
              <a:t>MISSION</a:t>
            </a:r>
          </a:p>
        </p:txBody>
      </p:sp>
      <p:sp>
        <p:nvSpPr>
          <p:cNvPr id="35" name="四角形: 角を丸くする 34">
            <a:extLst>
              <a:ext uri="{FF2B5EF4-FFF2-40B4-BE49-F238E27FC236}">
                <a16:creationId xmlns:a16="http://schemas.microsoft.com/office/drawing/2014/main" id="{6031DABD-B70E-54F1-C5A6-FCFD3CE419AD}"/>
              </a:ext>
            </a:extLst>
          </p:cNvPr>
          <p:cNvSpPr/>
          <p:nvPr/>
        </p:nvSpPr>
        <p:spPr>
          <a:xfrm>
            <a:off x="77857" y="3690178"/>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6" name="テキスト ボックス 35">
            <a:extLst>
              <a:ext uri="{FF2B5EF4-FFF2-40B4-BE49-F238E27FC236}">
                <a16:creationId xmlns:a16="http://schemas.microsoft.com/office/drawing/2014/main" id="{1684ED0E-89B9-D904-0189-A655D4AEBB43}"/>
              </a:ext>
            </a:extLst>
          </p:cNvPr>
          <p:cNvSpPr txBox="1"/>
          <p:nvPr/>
        </p:nvSpPr>
        <p:spPr bwMode="auto">
          <a:xfrm>
            <a:off x="71401" y="3921795"/>
            <a:ext cx="1646273" cy="430887"/>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rPr>
              <a:t>MISSION</a:t>
            </a:r>
            <a:r>
              <a:rPr kumimoji="1" lang="ja-JP" altLang="en-US" sz="1100" b="1" i="0" u="none" strike="noStrike" kern="1200" cap="none" spc="0" normalizeH="0" baseline="0" noProof="0">
                <a:ln>
                  <a:noFill/>
                </a:ln>
                <a:solidFill>
                  <a:schemeClr val="bg1"/>
                </a:solidFill>
                <a:effectLst/>
                <a:uLnTx/>
                <a:uFillTx/>
                <a:latin typeface="游ゴシック"/>
                <a:ea typeface="游ゴシック"/>
                <a:cs typeface="+mn-cs"/>
              </a:rPr>
              <a:t>達成のための行動指針</a:t>
            </a:r>
            <a:endPar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endParaRPr>
          </a:p>
        </p:txBody>
      </p:sp>
      <p:sp>
        <p:nvSpPr>
          <p:cNvPr id="37" name="四角形: 角を丸くする 36">
            <a:extLst>
              <a:ext uri="{FF2B5EF4-FFF2-40B4-BE49-F238E27FC236}">
                <a16:creationId xmlns:a16="http://schemas.microsoft.com/office/drawing/2014/main" id="{3CD326DD-7DCA-8572-72B2-D54CE3C8A165}"/>
              </a:ext>
            </a:extLst>
          </p:cNvPr>
          <p:cNvSpPr/>
          <p:nvPr/>
        </p:nvSpPr>
        <p:spPr>
          <a:xfrm>
            <a:off x="70001" y="5049210"/>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8" name="テキスト ボックス 37">
            <a:extLst>
              <a:ext uri="{FF2B5EF4-FFF2-40B4-BE49-F238E27FC236}">
                <a16:creationId xmlns:a16="http://schemas.microsoft.com/office/drawing/2014/main" id="{EC30CA71-DCA7-55EC-377D-BE46C7735275}"/>
              </a:ext>
            </a:extLst>
          </p:cNvPr>
          <p:cNvSpPr txBox="1"/>
          <p:nvPr/>
        </p:nvSpPr>
        <p:spPr bwMode="auto">
          <a:xfrm>
            <a:off x="63545" y="5196188"/>
            <a:ext cx="1646273"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行動指針に基づく</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游ゴシック"/>
                <a:ea typeface="游ゴシック"/>
              </a:rPr>
              <a:t>取組を確認するための問いかけ</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grpSp>
        <p:nvGrpSpPr>
          <p:cNvPr id="39" name="グループ化 38">
            <a:extLst>
              <a:ext uri="{FF2B5EF4-FFF2-40B4-BE49-F238E27FC236}">
                <a16:creationId xmlns:a16="http://schemas.microsoft.com/office/drawing/2014/main" id="{9D0F2102-3304-B5B6-D60B-F23977FC39CA}"/>
              </a:ext>
            </a:extLst>
          </p:cNvPr>
          <p:cNvGrpSpPr/>
          <p:nvPr/>
        </p:nvGrpSpPr>
        <p:grpSpPr>
          <a:xfrm>
            <a:off x="1803400" y="3639408"/>
            <a:ext cx="7340600" cy="969049"/>
            <a:chOff x="1803400" y="3639408"/>
            <a:chExt cx="7340600" cy="969049"/>
          </a:xfrm>
        </p:grpSpPr>
        <p:sp>
          <p:nvSpPr>
            <p:cNvPr id="40" name="四角形: 角を丸くする 39">
              <a:extLst>
                <a:ext uri="{FF2B5EF4-FFF2-40B4-BE49-F238E27FC236}">
                  <a16:creationId xmlns:a16="http://schemas.microsoft.com/office/drawing/2014/main" id="{AAA5E3D1-497A-37F1-DA7A-C94D76547A9D}"/>
                </a:ext>
              </a:extLst>
            </p:cNvPr>
            <p:cNvSpPr/>
            <p:nvPr/>
          </p:nvSpPr>
          <p:spPr>
            <a:xfrm>
              <a:off x="1997114"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1" name="四角形: 角を丸くする 40">
              <a:extLst>
                <a:ext uri="{FF2B5EF4-FFF2-40B4-BE49-F238E27FC236}">
                  <a16:creationId xmlns:a16="http://schemas.microsoft.com/office/drawing/2014/main" id="{AD7F22F8-FB00-754B-5AB5-A14361F00935}"/>
                </a:ext>
              </a:extLst>
            </p:cNvPr>
            <p:cNvSpPr/>
            <p:nvPr/>
          </p:nvSpPr>
          <p:spPr>
            <a:xfrm>
              <a:off x="3182248"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2" name="四角形: 角を丸くする 41">
              <a:extLst>
                <a:ext uri="{FF2B5EF4-FFF2-40B4-BE49-F238E27FC236}">
                  <a16:creationId xmlns:a16="http://schemas.microsoft.com/office/drawing/2014/main" id="{7421C49F-7765-F246-6390-C4663A832C85}"/>
                </a:ext>
              </a:extLst>
            </p:cNvPr>
            <p:cNvSpPr/>
            <p:nvPr/>
          </p:nvSpPr>
          <p:spPr>
            <a:xfrm>
              <a:off x="4367382"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3" name="テキスト ボックス 42">
              <a:extLst>
                <a:ext uri="{FF2B5EF4-FFF2-40B4-BE49-F238E27FC236}">
                  <a16:creationId xmlns:a16="http://schemas.microsoft.com/office/drawing/2014/main" id="{584566C7-D32F-DA36-2B95-8F571708DC82}"/>
                </a:ext>
              </a:extLst>
            </p:cNvPr>
            <p:cNvSpPr txBox="1"/>
            <p:nvPr/>
          </p:nvSpPr>
          <p:spPr bwMode="auto">
            <a:xfrm>
              <a:off x="1803400" y="3726700"/>
              <a:ext cx="1499152" cy="784830"/>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t>LEADERSHIP</a:t>
              </a:r>
              <a:b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多様な個の特性を</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活かす</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リーダーシップ</a:t>
              </a:r>
            </a:p>
          </p:txBody>
        </p:sp>
        <p:sp>
          <p:nvSpPr>
            <p:cNvPr id="44" name="テキスト ボックス 43">
              <a:extLst>
                <a:ext uri="{FF2B5EF4-FFF2-40B4-BE49-F238E27FC236}">
                  <a16:creationId xmlns:a16="http://schemas.microsoft.com/office/drawing/2014/main" id="{796E6C8D-19C9-4511-91D2-18B65DEF1CFF}"/>
                </a:ext>
              </a:extLst>
            </p:cNvPr>
            <p:cNvSpPr txBox="1"/>
            <p:nvPr/>
          </p:nvSpPr>
          <p:spPr bwMode="auto">
            <a:xfrm>
              <a:off x="3004294" y="3729933"/>
              <a:ext cx="1515319"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t>SYSTEM</a:t>
              </a:r>
              <a:b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多様な個が柔軟に</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活躍する仕組み</a:t>
              </a:r>
            </a:p>
          </p:txBody>
        </p:sp>
        <p:sp>
          <p:nvSpPr>
            <p:cNvPr id="45" name="テキスト ボックス 44">
              <a:extLst>
                <a:ext uri="{FF2B5EF4-FFF2-40B4-BE49-F238E27FC236}">
                  <a16:creationId xmlns:a16="http://schemas.microsoft.com/office/drawing/2014/main" id="{EE20D34B-3783-78EF-AEC4-F7C7FB1CF799}"/>
                </a:ext>
              </a:extLst>
            </p:cNvPr>
            <p:cNvSpPr txBox="1"/>
            <p:nvPr/>
          </p:nvSpPr>
          <p:spPr bwMode="auto">
            <a:xfrm>
              <a:off x="4415401" y="3753497"/>
              <a:ext cx="1031448"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t>CULTURE</a:t>
              </a:r>
              <a:endParaRPr kumimoji="1" lang="en-US" altLang="ja-JP" sz="900" b="1">
                <a:solidFill>
                  <a:srgbClr val="336753"/>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多様性を</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受容する文化</a:t>
              </a:r>
            </a:p>
          </p:txBody>
        </p:sp>
        <p:sp>
          <p:nvSpPr>
            <p:cNvPr id="46" name="四角形: 角を丸くする 45">
              <a:extLst>
                <a:ext uri="{FF2B5EF4-FFF2-40B4-BE49-F238E27FC236}">
                  <a16:creationId xmlns:a16="http://schemas.microsoft.com/office/drawing/2014/main" id="{C05872E7-3700-808D-F993-E2E2F929CBB6}"/>
                </a:ext>
              </a:extLst>
            </p:cNvPr>
            <p:cNvSpPr/>
            <p:nvPr/>
          </p:nvSpPr>
          <p:spPr>
            <a:xfrm>
              <a:off x="5563424"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7" name="四角形: 角を丸くする 46">
              <a:extLst>
                <a:ext uri="{FF2B5EF4-FFF2-40B4-BE49-F238E27FC236}">
                  <a16:creationId xmlns:a16="http://schemas.microsoft.com/office/drawing/2014/main" id="{172845E0-6EDD-68C3-58E4-09EF22F0CC2E}"/>
                </a:ext>
              </a:extLst>
            </p:cNvPr>
            <p:cNvSpPr/>
            <p:nvPr/>
          </p:nvSpPr>
          <p:spPr>
            <a:xfrm>
              <a:off x="6748558"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8" name="四角形: 角を丸くする 47">
              <a:extLst>
                <a:ext uri="{FF2B5EF4-FFF2-40B4-BE49-F238E27FC236}">
                  <a16:creationId xmlns:a16="http://schemas.microsoft.com/office/drawing/2014/main" id="{F83F33B3-E3BE-3E91-9A0D-62E838F87C79}"/>
                </a:ext>
              </a:extLst>
            </p:cNvPr>
            <p:cNvSpPr/>
            <p:nvPr/>
          </p:nvSpPr>
          <p:spPr>
            <a:xfrm>
              <a:off x="7933692"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9" name="テキスト ボックス 48">
              <a:extLst>
                <a:ext uri="{FF2B5EF4-FFF2-40B4-BE49-F238E27FC236}">
                  <a16:creationId xmlns:a16="http://schemas.microsoft.com/office/drawing/2014/main" id="{C29E11E1-981A-AB34-12D6-B5EA499A06CE}"/>
                </a:ext>
              </a:extLst>
            </p:cNvPr>
            <p:cNvSpPr txBox="1"/>
            <p:nvPr/>
          </p:nvSpPr>
          <p:spPr bwMode="auto">
            <a:xfrm>
              <a:off x="5529274" y="3753593"/>
              <a:ext cx="1245854"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rPr>
                <a:t>COMMUNICATION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偏見のない</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コミュニケーション</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p:txBody>
        </p:sp>
        <p:sp>
          <p:nvSpPr>
            <p:cNvPr id="50" name="テキスト ボックス 49">
              <a:extLst>
                <a:ext uri="{FF2B5EF4-FFF2-40B4-BE49-F238E27FC236}">
                  <a16:creationId xmlns:a16="http://schemas.microsoft.com/office/drawing/2014/main" id="{5C161BF3-5466-98A7-B581-DB74F295E2DA}"/>
                </a:ext>
              </a:extLst>
            </p:cNvPr>
            <p:cNvSpPr txBox="1"/>
            <p:nvPr/>
          </p:nvSpPr>
          <p:spPr bwMode="auto">
            <a:xfrm>
              <a:off x="6698136" y="3746266"/>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rPr>
                <a:t>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多様な個それぞれの</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意思の追及</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p:txBody>
        </p:sp>
        <p:sp>
          <p:nvSpPr>
            <p:cNvPr id="51" name="テキスト ボックス 50">
              <a:extLst>
                <a:ext uri="{FF2B5EF4-FFF2-40B4-BE49-F238E27FC236}">
                  <a16:creationId xmlns:a16="http://schemas.microsoft.com/office/drawing/2014/main" id="{CD13AC59-F346-FBE7-B39B-F9F857298A36}"/>
                </a:ext>
              </a:extLst>
            </p:cNvPr>
            <p:cNvSpPr txBox="1"/>
            <p:nvPr/>
          </p:nvSpPr>
          <p:spPr bwMode="auto">
            <a:xfrm>
              <a:off x="7920588" y="3735898"/>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多様な人が仕事と</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生活を両立する協力</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p:txBody>
        </p:sp>
      </p:grpSp>
      <p:sp>
        <p:nvSpPr>
          <p:cNvPr id="52" name="テキスト ボックス 51">
            <a:extLst>
              <a:ext uri="{FF2B5EF4-FFF2-40B4-BE49-F238E27FC236}">
                <a16:creationId xmlns:a16="http://schemas.microsoft.com/office/drawing/2014/main" id="{7604C835-02A4-A8C2-B9AB-B4FE2EC55C2E}"/>
              </a:ext>
            </a:extLst>
          </p:cNvPr>
          <p:cNvSpPr txBox="1"/>
          <p:nvPr/>
        </p:nvSpPr>
        <p:spPr>
          <a:xfrm>
            <a:off x="1808945" y="5032883"/>
            <a:ext cx="141467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多様なキャリアパスは</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整っていますか？</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柔軟な働き方を</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平等に提供できて</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いますか？</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人材の特性を理解し</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配置されていますか？</a:t>
            </a:r>
            <a:endParaRPr lang="ja-JP" altLang="en-US"/>
          </a:p>
        </p:txBody>
      </p:sp>
      <p:sp>
        <p:nvSpPr>
          <p:cNvPr id="53" name="四角形: 角を丸くする 52">
            <a:extLst>
              <a:ext uri="{FF2B5EF4-FFF2-40B4-BE49-F238E27FC236}">
                <a16:creationId xmlns:a16="http://schemas.microsoft.com/office/drawing/2014/main" id="{DF32B2C7-E823-E1A1-2BBC-084166D5EA3A}"/>
              </a:ext>
            </a:extLst>
          </p:cNvPr>
          <p:cNvSpPr/>
          <p:nvPr/>
        </p:nvSpPr>
        <p:spPr>
          <a:xfrm>
            <a:off x="1999384" y="1196360"/>
            <a:ext cx="6908800" cy="470515"/>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t>
            </a:r>
            <a:r>
              <a:rPr kumimoji="1" lang="ja-JP" altLang="en-US" sz="1200">
                <a:solidFill>
                  <a:schemeClr val="tx1"/>
                </a:solidFill>
              </a:rPr>
              <a:t>自社の</a:t>
            </a:r>
            <a:r>
              <a:rPr kumimoji="1" lang="en-US" altLang="ja-JP" sz="1200">
                <a:solidFill>
                  <a:schemeClr val="tx1"/>
                </a:solidFill>
              </a:rPr>
              <a:t>DEI</a:t>
            </a:r>
            <a:r>
              <a:rPr kumimoji="1" lang="ja-JP" altLang="en-US" sz="1200">
                <a:solidFill>
                  <a:schemeClr val="tx1"/>
                </a:solidFill>
              </a:rPr>
              <a:t>推進の先の</a:t>
            </a:r>
            <a:r>
              <a:rPr kumimoji="1" lang="en-US" altLang="ja-JP" sz="1200">
                <a:solidFill>
                  <a:schemeClr val="tx1"/>
                </a:solidFill>
              </a:rPr>
              <a:t>VISION 】</a:t>
            </a:r>
          </a:p>
          <a:p>
            <a:pPr algn="ctr"/>
            <a:r>
              <a:rPr kumimoji="1" lang="ja-JP" altLang="en-US" sz="1200">
                <a:solidFill>
                  <a:schemeClr val="tx1"/>
                </a:solidFill>
              </a:rPr>
              <a:t>●●●●●●</a:t>
            </a:r>
            <a:r>
              <a:rPr kumimoji="1" lang="en-US" altLang="ja-JP" sz="1200">
                <a:solidFill>
                  <a:schemeClr val="tx1"/>
                </a:solidFill>
              </a:rPr>
              <a:t>※</a:t>
            </a:r>
            <a:r>
              <a:rPr kumimoji="1" lang="ja-JP" altLang="en-US" sz="1200">
                <a:solidFill>
                  <a:schemeClr val="tx1"/>
                </a:solidFill>
              </a:rPr>
              <a:t>個社で設定　</a:t>
            </a:r>
            <a:endParaRPr kumimoji="1" lang="en-US" altLang="ja-JP" sz="1200">
              <a:solidFill>
                <a:schemeClr val="tx1"/>
              </a:solidFill>
            </a:endParaRPr>
          </a:p>
        </p:txBody>
      </p:sp>
      <p:grpSp>
        <p:nvGrpSpPr>
          <p:cNvPr id="54" name="グループ化 53">
            <a:extLst>
              <a:ext uri="{FF2B5EF4-FFF2-40B4-BE49-F238E27FC236}">
                <a16:creationId xmlns:a16="http://schemas.microsoft.com/office/drawing/2014/main" id="{698A3FE4-B2F1-3E7A-2D93-F3B623F1977E}"/>
              </a:ext>
            </a:extLst>
          </p:cNvPr>
          <p:cNvGrpSpPr/>
          <p:nvPr/>
        </p:nvGrpSpPr>
        <p:grpSpPr>
          <a:xfrm>
            <a:off x="2018634" y="1666875"/>
            <a:ext cx="7222220" cy="4975500"/>
            <a:chOff x="2018634" y="1666875"/>
            <a:chExt cx="7222220" cy="4975500"/>
          </a:xfrm>
        </p:grpSpPr>
        <p:sp>
          <p:nvSpPr>
            <p:cNvPr id="55" name="四角形: 角を丸くする 54">
              <a:extLst>
                <a:ext uri="{FF2B5EF4-FFF2-40B4-BE49-F238E27FC236}">
                  <a16:creationId xmlns:a16="http://schemas.microsoft.com/office/drawing/2014/main" id="{5E1DFF83-3872-A250-2CBF-38414EBF892E}"/>
                </a:ext>
              </a:extLst>
            </p:cNvPr>
            <p:cNvSpPr/>
            <p:nvPr/>
          </p:nvSpPr>
          <p:spPr>
            <a:xfrm>
              <a:off x="2032000" y="2543175"/>
              <a:ext cx="3409950" cy="438150"/>
            </a:xfrm>
            <a:prstGeom prst="roundRect">
              <a:avLst/>
            </a:prstGeom>
            <a:solidFill>
              <a:srgbClr val="3366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企業・組織の面で成し遂げたいこと</a:t>
              </a:r>
              <a:endParaRPr kumimoji="1" lang="en-US" altLang="ja-JP" sz="1200">
                <a:solidFill>
                  <a:schemeClr val="tx1"/>
                </a:solidFill>
              </a:endParaRPr>
            </a:p>
            <a:p>
              <a:pPr algn="ctr"/>
              <a:r>
                <a:rPr kumimoji="1" lang="en-US" altLang="ja-JP" sz="1200" b="1">
                  <a:solidFill>
                    <a:schemeClr val="tx1"/>
                  </a:solidFill>
                </a:rPr>
                <a:t>ORGANIZATIONAL</a:t>
              </a:r>
              <a:r>
                <a:rPr kumimoji="1" lang="ja-JP" altLang="en-US" sz="1200" b="1">
                  <a:solidFill>
                    <a:schemeClr val="tx1"/>
                  </a:solidFill>
                </a:rPr>
                <a:t> </a:t>
              </a:r>
              <a:r>
                <a:rPr kumimoji="1" lang="en-US" altLang="ja-JP" sz="1200" b="1">
                  <a:solidFill>
                    <a:schemeClr val="tx1"/>
                  </a:solidFill>
                </a:rPr>
                <a:t>GOAL</a:t>
              </a:r>
            </a:p>
          </p:txBody>
        </p:sp>
        <p:sp>
          <p:nvSpPr>
            <p:cNvPr id="56" name="四角形: 角を丸くする 55">
              <a:extLst>
                <a:ext uri="{FF2B5EF4-FFF2-40B4-BE49-F238E27FC236}">
                  <a16:creationId xmlns:a16="http://schemas.microsoft.com/office/drawing/2014/main" id="{C94EBCB5-E99B-7A76-E343-F9ACABCBB16C}"/>
                </a:ext>
              </a:extLst>
            </p:cNvPr>
            <p:cNvSpPr/>
            <p:nvPr/>
          </p:nvSpPr>
          <p:spPr>
            <a:xfrm>
              <a:off x="5537200" y="2543175"/>
              <a:ext cx="3409950" cy="438150"/>
            </a:xfrm>
            <a:prstGeom prst="roundRect">
              <a:avLst/>
            </a:prstGeom>
            <a:solidFill>
              <a:srgbClr val="C04F1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個人の面で成し遂げたいこと</a:t>
              </a:r>
              <a:endParaRPr kumimoji="1" lang="en-US" altLang="ja-JP" sz="1200">
                <a:solidFill>
                  <a:schemeClr val="tx1"/>
                </a:solidFill>
              </a:endParaRPr>
            </a:p>
            <a:p>
              <a:pPr algn="ctr"/>
              <a:r>
                <a:rPr kumimoji="1" lang="en-US" altLang="ja-JP" sz="1200" b="1">
                  <a:solidFill>
                    <a:schemeClr val="tx1"/>
                  </a:solidFill>
                </a:rPr>
                <a:t>INDIVISUAL</a:t>
              </a:r>
              <a:r>
                <a:rPr kumimoji="1" lang="ja-JP" altLang="en-US" sz="1200" b="1">
                  <a:solidFill>
                    <a:schemeClr val="tx1"/>
                  </a:solidFill>
                </a:rPr>
                <a:t> </a:t>
              </a:r>
              <a:r>
                <a:rPr kumimoji="1" lang="en-US" altLang="ja-JP" sz="1200" b="1">
                  <a:solidFill>
                    <a:schemeClr val="tx1"/>
                  </a:solidFill>
                </a:rPr>
                <a:t>GOAL</a:t>
              </a:r>
            </a:p>
          </p:txBody>
        </p:sp>
        <p:cxnSp>
          <p:nvCxnSpPr>
            <p:cNvPr id="57" name="コネクタ: カギ線 56">
              <a:extLst>
                <a:ext uri="{FF2B5EF4-FFF2-40B4-BE49-F238E27FC236}">
                  <a16:creationId xmlns:a16="http://schemas.microsoft.com/office/drawing/2014/main" id="{F6EB73CB-8F2A-182C-3C83-6BA35ADEFA99}"/>
                </a:ext>
              </a:extLst>
            </p:cNvPr>
            <p:cNvCxnSpPr>
              <a:cxnSpLocks/>
              <a:stCxn id="53" idx="2"/>
              <a:endCxn id="55" idx="0"/>
            </p:cNvCxnSpPr>
            <p:nvPr/>
          </p:nvCxnSpPr>
          <p:spPr>
            <a:xfrm rot="5400000">
              <a:off x="4157230" y="1246621"/>
              <a:ext cx="876300" cy="1716809"/>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コネクタ: カギ線 57">
              <a:extLst>
                <a:ext uri="{FF2B5EF4-FFF2-40B4-BE49-F238E27FC236}">
                  <a16:creationId xmlns:a16="http://schemas.microsoft.com/office/drawing/2014/main" id="{8E4B1B1B-821B-5802-98F4-22464AC506A5}"/>
                </a:ext>
              </a:extLst>
            </p:cNvPr>
            <p:cNvCxnSpPr>
              <a:cxnSpLocks/>
              <a:stCxn id="53" idx="2"/>
              <a:endCxn id="56" idx="0"/>
            </p:cNvCxnSpPr>
            <p:nvPr/>
          </p:nvCxnSpPr>
          <p:spPr>
            <a:xfrm rot="16200000" flipH="1">
              <a:off x="5909829" y="1210829"/>
              <a:ext cx="876300" cy="1788391"/>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6FC1A11B-BC29-0028-1520-6A3332E66991}"/>
                </a:ext>
              </a:extLst>
            </p:cNvPr>
            <p:cNvSpPr/>
            <p:nvPr/>
          </p:nvSpPr>
          <p:spPr>
            <a:xfrm>
              <a:off x="2018634" y="3053178"/>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多様性を掛け合わせて</a:t>
              </a:r>
              <a:endParaRPr kumimoji="1" lang="en-US" altLang="ja-JP" sz="1000">
                <a:solidFill>
                  <a:schemeClr val="tx1"/>
                </a:solidFill>
              </a:endParaRPr>
            </a:p>
            <a:p>
              <a:pPr algn="ctr"/>
              <a:r>
                <a:rPr kumimoji="1" lang="ja-JP" altLang="en-US" sz="1000">
                  <a:solidFill>
                    <a:schemeClr val="tx1"/>
                  </a:solidFill>
                </a:rPr>
                <a:t>持続性・成長性を高める</a:t>
              </a:r>
              <a:endParaRPr kumimoji="1" lang="en-US" altLang="ja-JP" sz="1000">
                <a:solidFill>
                  <a:schemeClr val="tx1"/>
                </a:solidFill>
              </a:endParaRPr>
            </a:p>
          </p:txBody>
        </p:sp>
        <p:sp>
          <p:nvSpPr>
            <p:cNvPr id="60" name="四角形: 角を丸くする 59">
              <a:extLst>
                <a:ext uri="{FF2B5EF4-FFF2-40B4-BE49-F238E27FC236}">
                  <a16:creationId xmlns:a16="http://schemas.microsoft.com/office/drawing/2014/main" id="{5924300B-9CA2-671B-E55B-7522DF5738CC}"/>
                </a:ext>
              </a:extLst>
            </p:cNvPr>
            <p:cNvSpPr/>
            <p:nvPr/>
          </p:nvSpPr>
          <p:spPr>
            <a:xfrm>
              <a:off x="5549234" y="3053177"/>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その人らしく活躍するための</a:t>
              </a:r>
              <a:endParaRPr kumimoji="1" lang="en-US" altLang="ja-JP" sz="1000">
                <a:solidFill>
                  <a:schemeClr val="tx1"/>
                </a:solidFill>
              </a:endParaRPr>
            </a:p>
            <a:p>
              <a:pPr algn="ctr"/>
              <a:r>
                <a:rPr kumimoji="1" lang="ja-JP" altLang="en-US" sz="1000">
                  <a:solidFill>
                    <a:schemeClr val="tx1"/>
                  </a:solidFill>
                </a:rPr>
                <a:t>障壁を取り除く</a:t>
              </a:r>
              <a:endParaRPr kumimoji="1" lang="en-US" altLang="ja-JP" sz="1000">
                <a:solidFill>
                  <a:schemeClr val="tx1"/>
                </a:solidFill>
              </a:endParaRPr>
            </a:p>
          </p:txBody>
        </p:sp>
        <p:sp>
          <p:nvSpPr>
            <p:cNvPr id="61" name="テキスト ボックス 60">
              <a:extLst>
                <a:ext uri="{FF2B5EF4-FFF2-40B4-BE49-F238E27FC236}">
                  <a16:creationId xmlns:a16="http://schemas.microsoft.com/office/drawing/2014/main" id="{65B2003C-E443-A25C-8592-8EAB6C87C922}"/>
                </a:ext>
              </a:extLst>
            </p:cNvPr>
            <p:cNvSpPr txBox="1"/>
            <p:nvPr/>
          </p:nvSpPr>
          <p:spPr>
            <a:xfrm>
              <a:off x="2964426" y="5032883"/>
              <a:ext cx="1414670" cy="1569660"/>
            </a:xfrm>
            <a:prstGeom prst="rect">
              <a:avLst/>
            </a:prstGeom>
            <a:noFill/>
          </p:spPr>
          <p:txBody>
            <a:bodyPr wrap="square">
              <a:spAutoFit/>
            </a:bodyPr>
            <a:lstStyle/>
            <a:p>
              <a:pPr algn="ctr"/>
              <a:r>
                <a:rPr kumimoji="1" lang="ja-JP" altLang="en-US" sz="800" b="1">
                  <a:solidFill>
                    <a:srgbClr val="30844E"/>
                  </a:solidFill>
                </a:rPr>
                <a:t>柔軟な働き方は</a:t>
              </a:r>
              <a:endParaRPr kumimoji="1" lang="en-US" altLang="ja-JP" sz="800" b="1">
                <a:solidFill>
                  <a:srgbClr val="30844E"/>
                </a:solidFill>
              </a:endParaRPr>
            </a:p>
            <a:p>
              <a:pPr algn="ctr"/>
              <a:r>
                <a:rPr kumimoji="1" lang="ja-JP" altLang="en-US" sz="800" b="1">
                  <a:solidFill>
                    <a:srgbClr val="30844E"/>
                  </a:solidFill>
                </a:rPr>
                <a:t>認められていますか？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どんな人も成長・キャリアアップの機会は</a:t>
              </a:r>
              <a:endParaRPr kumimoji="1" lang="en-US" altLang="ja-JP" sz="800" b="1">
                <a:solidFill>
                  <a:srgbClr val="30844E"/>
                </a:solidFill>
              </a:endParaRPr>
            </a:p>
            <a:p>
              <a:pPr algn="ctr"/>
              <a:r>
                <a:rPr kumimoji="1" lang="ja-JP" altLang="en-US" sz="800" b="1">
                  <a:solidFill>
                    <a:srgbClr val="30844E"/>
                  </a:solidFill>
                </a:rPr>
                <a:t>ありますか？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採用・昇進における</a:t>
              </a:r>
              <a:endParaRPr kumimoji="1" lang="en-US" altLang="ja-JP" sz="800" b="1">
                <a:solidFill>
                  <a:srgbClr val="30844E"/>
                </a:solidFill>
              </a:endParaRPr>
            </a:p>
            <a:p>
              <a:pPr algn="ctr"/>
              <a:r>
                <a:rPr kumimoji="1" lang="ja-JP" altLang="en-US" sz="800" b="1">
                  <a:solidFill>
                    <a:srgbClr val="30844E"/>
                  </a:solidFill>
                </a:rPr>
                <a:t>判断基準は明確ですか？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働く人の健康を高める</a:t>
              </a:r>
              <a:endParaRPr kumimoji="1" lang="en-US" altLang="ja-JP" sz="800" b="1">
                <a:solidFill>
                  <a:srgbClr val="30844E"/>
                </a:solidFill>
              </a:endParaRPr>
            </a:p>
            <a:p>
              <a:pPr algn="ctr"/>
              <a:r>
                <a:rPr kumimoji="1" lang="ja-JP" altLang="en-US" sz="800" b="1">
                  <a:solidFill>
                    <a:srgbClr val="30844E"/>
                  </a:solidFill>
                </a:rPr>
                <a:t>施策は整っていますか</a:t>
              </a:r>
              <a:endParaRPr lang="ja-JP" altLang="en-US"/>
            </a:p>
          </p:txBody>
        </p:sp>
        <p:sp>
          <p:nvSpPr>
            <p:cNvPr id="62" name="テキスト ボックス 61">
              <a:extLst>
                <a:ext uri="{FF2B5EF4-FFF2-40B4-BE49-F238E27FC236}">
                  <a16:creationId xmlns:a16="http://schemas.microsoft.com/office/drawing/2014/main" id="{3D46860C-1ECA-28D5-9C4A-9469D3969C17}"/>
                </a:ext>
              </a:extLst>
            </p:cNvPr>
            <p:cNvSpPr txBox="1"/>
            <p:nvPr/>
          </p:nvSpPr>
          <p:spPr>
            <a:xfrm>
              <a:off x="4175896" y="5032883"/>
              <a:ext cx="1414670" cy="1446550"/>
            </a:xfrm>
            <a:prstGeom prst="rect">
              <a:avLst/>
            </a:prstGeom>
            <a:noFill/>
          </p:spPr>
          <p:txBody>
            <a:bodyPr wrap="square">
              <a:spAutoFit/>
            </a:bodyPr>
            <a:lstStyle/>
            <a:p>
              <a:pPr algn="ctr"/>
              <a:r>
                <a:rPr kumimoji="1" lang="ja-JP" altLang="en-US" sz="800" b="1">
                  <a:solidFill>
                    <a:srgbClr val="30844E"/>
                  </a:solidFill>
                </a:rPr>
                <a:t>昇進したくなる</a:t>
              </a:r>
              <a:endParaRPr kumimoji="1" lang="en-US" altLang="ja-JP" sz="800" b="1">
                <a:solidFill>
                  <a:srgbClr val="30844E"/>
                </a:solidFill>
              </a:endParaRPr>
            </a:p>
            <a:p>
              <a:pPr algn="ctr"/>
              <a:r>
                <a:rPr kumimoji="1" lang="ja-JP" altLang="en-US" sz="800" b="1">
                  <a:solidFill>
                    <a:srgbClr val="30844E"/>
                  </a:solidFill>
                </a:rPr>
                <a:t>組織風土を醸成</a:t>
              </a:r>
              <a:endParaRPr kumimoji="1" lang="en-US" altLang="ja-JP" sz="800" b="1">
                <a:solidFill>
                  <a:srgbClr val="30844E"/>
                </a:solidFill>
              </a:endParaRPr>
            </a:p>
            <a:p>
              <a:pPr algn="ctr"/>
              <a:r>
                <a:rPr kumimoji="1" lang="ja-JP" altLang="en-US" sz="800" b="1">
                  <a:solidFill>
                    <a:srgbClr val="30844E"/>
                  </a:solidFill>
                </a:rPr>
                <a:t>できていますか？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多様な人材を重要なポジションに登用</a:t>
              </a:r>
              <a:endParaRPr kumimoji="1" lang="en-US" altLang="ja-JP" sz="800" b="1">
                <a:solidFill>
                  <a:srgbClr val="30844E"/>
                </a:solidFill>
              </a:endParaRPr>
            </a:p>
            <a:p>
              <a:pPr algn="ctr"/>
              <a:r>
                <a:rPr kumimoji="1" lang="ja-JP" altLang="en-US" sz="800" b="1">
                  <a:solidFill>
                    <a:srgbClr val="30844E"/>
                  </a:solidFill>
                </a:rPr>
                <a:t>していますか？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属性によらず仕事の</a:t>
              </a:r>
              <a:endParaRPr kumimoji="1" lang="en-US" altLang="ja-JP" sz="800" b="1">
                <a:solidFill>
                  <a:srgbClr val="30844E"/>
                </a:solidFill>
              </a:endParaRPr>
            </a:p>
            <a:p>
              <a:pPr algn="ctr"/>
              <a:r>
                <a:rPr kumimoji="1" lang="ja-JP" altLang="en-US" sz="800" b="1">
                  <a:solidFill>
                    <a:srgbClr val="30844E"/>
                  </a:solidFill>
                </a:rPr>
                <a:t>責任・裁量を</a:t>
              </a:r>
              <a:endParaRPr kumimoji="1" lang="en-US" altLang="ja-JP" sz="800" b="1">
                <a:solidFill>
                  <a:srgbClr val="30844E"/>
                </a:solidFill>
              </a:endParaRPr>
            </a:p>
            <a:p>
              <a:pPr algn="ctr"/>
              <a:r>
                <a:rPr kumimoji="1" lang="ja-JP" altLang="en-US" sz="800" b="1">
                  <a:solidFill>
                    <a:srgbClr val="30844E"/>
                  </a:solidFill>
                </a:rPr>
                <a:t>決めていますか？</a:t>
              </a:r>
            </a:p>
          </p:txBody>
        </p:sp>
        <p:sp>
          <p:nvSpPr>
            <p:cNvPr id="63" name="テキスト ボックス 62">
              <a:extLst>
                <a:ext uri="{FF2B5EF4-FFF2-40B4-BE49-F238E27FC236}">
                  <a16:creationId xmlns:a16="http://schemas.microsoft.com/office/drawing/2014/main" id="{BBFCCFCC-A77C-3C87-14C6-6F0C543A645F}"/>
                </a:ext>
              </a:extLst>
            </p:cNvPr>
            <p:cNvSpPr txBox="1"/>
            <p:nvPr/>
          </p:nvSpPr>
          <p:spPr>
            <a:xfrm>
              <a:off x="5444289" y="5072715"/>
              <a:ext cx="1415772" cy="1323439"/>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a:t>学歴・職歴で判断せず、</a:t>
              </a:r>
              <a:endParaRPr lang="en-US" altLang="ja-JP" sz="800"/>
            </a:p>
            <a:p>
              <a:r>
                <a:rPr lang="ja-JP" altLang="en-US" sz="800"/>
                <a:t>共に仕事を</a:t>
              </a:r>
              <a:endParaRPr lang="en-US" altLang="ja-JP" sz="800"/>
            </a:p>
            <a:p>
              <a:r>
                <a:rPr lang="ja-JP" altLang="en-US" sz="800"/>
                <a:t>進めていますか？</a:t>
              </a:r>
              <a:endParaRPr lang="en-US" altLang="ja-JP" sz="800"/>
            </a:p>
            <a:p>
              <a:endParaRPr lang="en-US" altLang="ja-JP" sz="800"/>
            </a:p>
            <a:p>
              <a:r>
                <a:rPr lang="ja-JP" altLang="en-US" sz="800"/>
                <a:t>どんな国籍・文化の人とも</a:t>
              </a:r>
              <a:endParaRPr lang="en-US" altLang="ja-JP" sz="800"/>
            </a:p>
            <a:p>
              <a:r>
                <a:rPr lang="ja-JP" altLang="en-US" sz="800"/>
                <a:t>等しく接していますか？</a:t>
              </a:r>
              <a:endParaRPr lang="en-US" altLang="ja-JP" sz="800"/>
            </a:p>
            <a:p>
              <a:endParaRPr lang="en-US" altLang="ja-JP" sz="800"/>
            </a:p>
            <a:p>
              <a:r>
                <a:rPr lang="ja-JP" altLang="en-US" sz="800"/>
                <a:t>属性・価値観の違いを</a:t>
              </a:r>
              <a:endParaRPr lang="en-US" altLang="ja-JP" sz="800"/>
            </a:p>
            <a:p>
              <a:r>
                <a:rPr lang="ja-JP" altLang="en-US" sz="800"/>
                <a:t>理解しようと</a:t>
              </a:r>
              <a:endParaRPr lang="en-US" altLang="ja-JP" sz="800"/>
            </a:p>
            <a:p>
              <a:r>
                <a:rPr lang="ja-JP" altLang="en-US" sz="800"/>
                <a:t>していますか？</a:t>
              </a:r>
              <a:endParaRPr lang="en-US" altLang="ja-JP" sz="800"/>
            </a:p>
          </p:txBody>
        </p:sp>
        <p:sp>
          <p:nvSpPr>
            <p:cNvPr id="64" name="テキスト ボックス 63">
              <a:extLst>
                <a:ext uri="{FF2B5EF4-FFF2-40B4-BE49-F238E27FC236}">
                  <a16:creationId xmlns:a16="http://schemas.microsoft.com/office/drawing/2014/main" id="{C94E5100-ACBB-2427-3412-7F1F30235FFC}"/>
                </a:ext>
              </a:extLst>
            </p:cNvPr>
            <p:cNvSpPr txBox="1"/>
            <p:nvPr/>
          </p:nvSpPr>
          <p:spPr>
            <a:xfrm>
              <a:off x="6777363" y="5062325"/>
              <a:ext cx="1210588" cy="144655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a:t>得意を活かして</a:t>
              </a:r>
              <a:endParaRPr lang="en-US" altLang="ja-JP" sz="800"/>
            </a:p>
            <a:p>
              <a:r>
                <a:rPr lang="ja-JP" altLang="en-US" sz="800"/>
                <a:t>やりたいことを描く</a:t>
              </a:r>
              <a:endParaRPr lang="en-US" altLang="ja-JP" sz="800"/>
            </a:p>
            <a:p>
              <a:r>
                <a:rPr lang="ja-JP" altLang="en-US" sz="800"/>
                <a:t>機会はありますか？</a:t>
              </a:r>
              <a:endParaRPr lang="en-US" altLang="ja-JP" sz="800"/>
            </a:p>
            <a:p>
              <a:endParaRPr lang="en-US" altLang="ja-JP" sz="800"/>
            </a:p>
            <a:p>
              <a:r>
                <a:rPr lang="ja-JP" altLang="en-US" sz="800"/>
                <a:t>属性や状況によらず</a:t>
              </a:r>
              <a:endParaRPr lang="en-US" altLang="ja-JP" sz="800"/>
            </a:p>
            <a:p>
              <a:r>
                <a:rPr lang="ja-JP" altLang="en-US" sz="800"/>
                <a:t>キャリアを主体的に</a:t>
              </a:r>
              <a:endParaRPr lang="en-US" altLang="ja-JP" sz="800"/>
            </a:p>
            <a:p>
              <a:r>
                <a:rPr lang="ja-JP" altLang="en-US" sz="800"/>
                <a:t>考えていますか？</a:t>
              </a:r>
              <a:endParaRPr lang="en-US" altLang="ja-JP" sz="800"/>
            </a:p>
            <a:p>
              <a:endParaRPr lang="en-US" altLang="ja-JP" sz="800"/>
            </a:p>
            <a:p>
              <a:r>
                <a:rPr lang="ja-JP" altLang="en-US" sz="800"/>
                <a:t>必要以上に心配せずに</a:t>
              </a:r>
              <a:endParaRPr lang="en-US" altLang="ja-JP" sz="800"/>
            </a:p>
            <a:p>
              <a:r>
                <a:rPr lang="ja-JP" altLang="en-US" sz="800"/>
                <a:t>周囲に協力を</a:t>
              </a:r>
              <a:endParaRPr lang="en-US" altLang="ja-JP" sz="800"/>
            </a:p>
            <a:p>
              <a:r>
                <a:rPr lang="ja-JP" altLang="en-US" sz="800"/>
                <a:t>お願いしていますか？</a:t>
              </a:r>
              <a:endParaRPr lang="en-US" altLang="ja-JP" sz="800"/>
            </a:p>
          </p:txBody>
        </p:sp>
        <p:sp>
          <p:nvSpPr>
            <p:cNvPr id="65" name="テキスト ボックス 64">
              <a:extLst>
                <a:ext uri="{FF2B5EF4-FFF2-40B4-BE49-F238E27FC236}">
                  <a16:creationId xmlns:a16="http://schemas.microsoft.com/office/drawing/2014/main" id="{7C681E7F-384C-0350-70DB-089435E712FE}"/>
                </a:ext>
              </a:extLst>
            </p:cNvPr>
            <p:cNvSpPr txBox="1"/>
            <p:nvPr/>
          </p:nvSpPr>
          <p:spPr>
            <a:xfrm>
              <a:off x="7927674" y="5072715"/>
              <a:ext cx="1313180" cy="156966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a:t>性別によらずに</a:t>
              </a:r>
              <a:endParaRPr lang="en-US" altLang="ja-JP" sz="800"/>
            </a:p>
            <a:p>
              <a:r>
                <a:rPr lang="ja-JP" altLang="en-US" sz="800"/>
                <a:t>家庭の役割を</a:t>
              </a:r>
              <a:endParaRPr lang="en-US" altLang="ja-JP" sz="800"/>
            </a:p>
            <a:p>
              <a:r>
                <a:rPr lang="ja-JP" altLang="en-US" sz="800"/>
                <a:t>決めていますか？</a:t>
              </a:r>
              <a:endParaRPr lang="en-US" altLang="ja-JP" sz="800"/>
            </a:p>
            <a:p>
              <a:endParaRPr lang="en-US" altLang="ja-JP" sz="800"/>
            </a:p>
            <a:p>
              <a:r>
                <a:rPr lang="ja-JP" altLang="en-US" sz="800"/>
                <a:t>家事や育児を抱え込まず</a:t>
              </a:r>
              <a:endParaRPr lang="en-US" altLang="ja-JP" sz="800"/>
            </a:p>
            <a:p>
              <a:r>
                <a:rPr lang="ja-JP" altLang="en-US" sz="800"/>
                <a:t>アウトソースを</a:t>
              </a:r>
              <a:endParaRPr lang="en-US" altLang="ja-JP" sz="800"/>
            </a:p>
            <a:p>
              <a:r>
                <a:rPr lang="ja-JP" altLang="en-US" sz="800"/>
                <a:t>考えていますか？</a:t>
              </a:r>
              <a:endParaRPr lang="en-US" altLang="ja-JP" sz="800"/>
            </a:p>
            <a:p>
              <a:endParaRPr lang="en-US" altLang="ja-JP" sz="800"/>
            </a:p>
            <a:p>
              <a:r>
                <a:rPr lang="ja-JP" altLang="en-US" sz="800"/>
                <a:t>親世代の常識に</a:t>
              </a:r>
              <a:endParaRPr lang="en-US" altLang="ja-JP" sz="800"/>
            </a:p>
            <a:p>
              <a:r>
                <a:rPr lang="ja-JP" altLang="en-US" sz="800"/>
                <a:t>捉われない</a:t>
              </a:r>
              <a:endParaRPr lang="en-US" altLang="ja-JP" sz="800"/>
            </a:p>
            <a:p>
              <a:r>
                <a:rPr lang="ja-JP" altLang="en-US" sz="800"/>
                <a:t>新しい育児を</a:t>
              </a:r>
              <a:endParaRPr lang="en-US" altLang="ja-JP" sz="800"/>
            </a:p>
            <a:p>
              <a:r>
                <a:rPr lang="ja-JP" altLang="en-US" sz="800"/>
                <a:t>考えていますか？</a:t>
              </a:r>
              <a:endParaRPr lang="en-US" altLang="ja-JP" sz="800"/>
            </a:p>
          </p:txBody>
        </p:sp>
        <p:sp>
          <p:nvSpPr>
            <p:cNvPr id="66" name="矢印: 下 65">
              <a:extLst>
                <a:ext uri="{FF2B5EF4-FFF2-40B4-BE49-F238E27FC236}">
                  <a16:creationId xmlns:a16="http://schemas.microsoft.com/office/drawing/2014/main" id="{BE58CAD4-4CEE-899A-A867-A4CFF99094A8}"/>
                </a:ext>
              </a:extLst>
            </p:cNvPr>
            <p:cNvSpPr/>
            <p:nvPr/>
          </p:nvSpPr>
          <p:spPr>
            <a:xfrm>
              <a:off x="2365665" y="4705783"/>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3D484740-B16B-BA18-E6C1-1DC1B9CB4B6A}"/>
                </a:ext>
              </a:extLst>
            </p:cNvPr>
            <p:cNvSpPr/>
            <p:nvPr/>
          </p:nvSpPr>
          <p:spPr>
            <a:xfrm>
              <a:off x="7100456" y="3427701"/>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下 67">
              <a:extLst>
                <a:ext uri="{FF2B5EF4-FFF2-40B4-BE49-F238E27FC236}">
                  <a16:creationId xmlns:a16="http://schemas.microsoft.com/office/drawing/2014/main" id="{A24269B9-C39C-2862-933E-CCCB03F8A8AD}"/>
                </a:ext>
              </a:extLst>
            </p:cNvPr>
            <p:cNvSpPr/>
            <p:nvPr/>
          </p:nvSpPr>
          <p:spPr>
            <a:xfrm>
              <a:off x="3536374" y="4691928"/>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下 68">
              <a:extLst>
                <a:ext uri="{FF2B5EF4-FFF2-40B4-BE49-F238E27FC236}">
                  <a16:creationId xmlns:a16="http://schemas.microsoft.com/office/drawing/2014/main" id="{E14F4FEB-12B6-CEF3-1994-0CEF5DCA2F6B}"/>
                </a:ext>
              </a:extLst>
            </p:cNvPr>
            <p:cNvSpPr/>
            <p:nvPr/>
          </p:nvSpPr>
          <p:spPr>
            <a:xfrm>
              <a:off x="4748647" y="4688464"/>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下 69">
              <a:extLst>
                <a:ext uri="{FF2B5EF4-FFF2-40B4-BE49-F238E27FC236}">
                  <a16:creationId xmlns:a16="http://schemas.microsoft.com/office/drawing/2014/main" id="{310F2472-14FD-539B-C691-0982C4F1B5E5}"/>
                </a:ext>
              </a:extLst>
            </p:cNvPr>
            <p:cNvSpPr/>
            <p:nvPr/>
          </p:nvSpPr>
          <p:spPr>
            <a:xfrm>
              <a:off x="5950529" y="4695391"/>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83A2F98B-0512-CE9A-70CA-DD07C3E8EF4A}"/>
                </a:ext>
              </a:extLst>
            </p:cNvPr>
            <p:cNvSpPr/>
            <p:nvPr/>
          </p:nvSpPr>
          <p:spPr>
            <a:xfrm>
              <a:off x="7152411" y="4691927"/>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下 71">
              <a:extLst>
                <a:ext uri="{FF2B5EF4-FFF2-40B4-BE49-F238E27FC236}">
                  <a16:creationId xmlns:a16="http://schemas.microsoft.com/office/drawing/2014/main" id="{0FF0B974-0B23-5513-B2A8-D781EE8C2279}"/>
                </a:ext>
              </a:extLst>
            </p:cNvPr>
            <p:cNvSpPr/>
            <p:nvPr/>
          </p:nvSpPr>
          <p:spPr>
            <a:xfrm>
              <a:off x="8312729" y="4719636"/>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下 72">
              <a:extLst>
                <a:ext uri="{FF2B5EF4-FFF2-40B4-BE49-F238E27FC236}">
                  <a16:creationId xmlns:a16="http://schemas.microsoft.com/office/drawing/2014/main" id="{D383B6FB-8A9F-13D0-93B2-979818DEF908}"/>
                </a:ext>
              </a:extLst>
            </p:cNvPr>
            <p:cNvSpPr/>
            <p:nvPr/>
          </p:nvSpPr>
          <p:spPr>
            <a:xfrm>
              <a:off x="3439393" y="3427701"/>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四角形: 角を丸くする 73">
            <a:extLst>
              <a:ext uri="{FF2B5EF4-FFF2-40B4-BE49-F238E27FC236}">
                <a16:creationId xmlns:a16="http://schemas.microsoft.com/office/drawing/2014/main" id="{2A4273EE-1E49-CDE7-68CC-1F3AFE8BA3D4}"/>
              </a:ext>
            </a:extLst>
          </p:cNvPr>
          <p:cNvSpPr/>
          <p:nvPr/>
        </p:nvSpPr>
        <p:spPr>
          <a:xfrm>
            <a:off x="2381250" y="1721967"/>
            <a:ext cx="6124575" cy="240183"/>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経済産業省の場合：「誰もが意思やビジョンを追及でき、能力が最大限発揮される、柔軟で強い経済」　</a:t>
            </a:r>
            <a:endParaRPr kumimoji="1" lang="en-US" altLang="ja-JP" sz="1000">
              <a:solidFill>
                <a:schemeClr val="tx1">
                  <a:lumMod val="50000"/>
                  <a:lumOff val="50000"/>
                </a:schemeClr>
              </a:solidFill>
            </a:endParaRPr>
          </a:p>
        </p:txBody>
      </p:sp>
      <p:sp>
        <p:nvSpPr>
          <p:cNvPr id="78" name="テキスト ボックス 77">
            <a:extLst>
              <a:ext uri="{FF2B5EF4-FFF2-40B4-BE49-F238E27FC236}">
                <a16:creationId xmlns:a16="http://schemas.microsoft.com/office/drawing/2014/main" id="{E0459C06-D3E6-04F2-C9AF-A5162C7808C6}"/>
              </a:ext>
            </a:extLst>
          </p:cNvPr>
          <p:cNvSpPr txBox="1"/>
          <p:nvPr/>
        </p:nvSpPr>
        <p:spPr>
          <a:xfrm>
            <a:off x="468313" y="313318"/>
            <a:ext cx="7025054" cy="461665"/>
          </a:xfrm>
          <a:prstGeom prst="rect">
            <a:avLst/>
          </a:prstGeom>
          <a:noFill/>
        </p:spPr>
        <p:txBody>
          <a:bodyPr wrap="square">
            <a:spAutoFit/>
          </a:bodyPr>
          <a:lstStyle/>
          <a:p>
            <a:r>
              <a:rPr kumimoji="1" lang="ja-JP" altLang="en-US" sz="2400" b="1" i="0" u="none" strike="noStrike" kern="1200" cap="none" spc="0" normalizeH="0" baseline="0" noProof="0">
                <a:ln>
                  <a:noFill/>
                </a:ln>
                <a:solidFill>
                  <a:prstClr val="black"/>
                </a:solidFill>
                <a:effectLst/>
                <a:uLnTx/>
                <a:uFillTx/>
                <a:latin typeface="游ゴシック"/>
                <a:ea typeface="游ゴシック"/>
                <a:cs typeface="+mj-cs"/>
              </a:rPr>
              <a:t>ダイバーシティ・コンパスの紐解き</a:t>
            </a:r>
            <a:endParaRPr lang="ja-JP" altLang="en-US" sz="1600"/>
          </a:p>
        </p:txBody>
      </p:sp>
      <p:sp>
        <p:nvSpPr>
          <p:cNvPr id="2" name="スライド番号プレースホルダー 1">
            <a:extLst>
              <a:ext uri="{FF2B5EF4-FFF2-40B4-BE49-F238E27FC236}">
                <a16:creationId xmlns:a16="http://schemas.microsoft.com/office/drawing/2014/main" id="{4692E18C-A59F-3F2A-C9D0-EC406DA96538}"/>
              </a:ext>
            </a:extLst>
          </p:cNvPr>
          <p:cNvSpPr>
            <a:spLocks noGrp="1"/>
          </p:cNvSpPr>
          <p:nvPr>
            <p:ph type="sldNum" sz="quarter" idx="12"/>
          </p:nvPr>
        </p:nvSpPr>
        <p:spPr/>
        <p:txBody>
          <a:bodyPr/>
          <a:lstStyle/>
          <a:p>
            <a:fld id="{02E45039-E5C2-423C-A0A7-3C781C43C11A}" type="slidenum">
              <a:rPr kumimoji="1" lang="ja-JP" altLang="en-US" smtClean="0"/>
              <a:t>13</a:t>
            </a:fld>
            <a:endParaRPr kumimoji="1" lang="ja-JP" altLang="en-US"/>
          </a:p>
        </p:txBody>
      </p:sp>
    </p:spTree>
    <p:extLst>
      <p:ext uri="{BB962C8B-B14F-4D97-AF65-F5344CB8AC3E}">
        <p14:creationId xmlns:p14="http://schemas.microsoft.com/office/powerpoint/2010/main" val="21289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101600"/>
            <a:ext cx="7886700" cy="1325563"/>
          </a:xfrm>
        </p:spPr>
        <p:txBody>
          <a:bodyPr>
            <a:normAutofit/>
          </a:bodyPr>
          <a:lstStyle/>
          <a:p>
            <a:r>
              <a:rPr lang="ja-JP" altLang="en-US" sz="2800"/>
              <a:t>本日のワークショップの趣旨</a:t>
            </a:r>
          </a:p>
        </p:txBody>
      </p:sp>
      <p:pic>
        <p:nvPicPr>
          <p:cNvPr id="6" name="図 5">
            <a:extLst>
              <a:ext uri="{FF2B5EF4-FFF2-40B4-BE49-F238E27FC236}">
                <a16:creationId xmlns:a16="http://schemas.microsoft.com/office/drawing/2014/main" id="{74DD94B5-557D-A848-F9B3-0F15A7261ACC}"/>
              </a:ext>
            </a:extLst>
          </p:cNvPr>
          <p:cNvPicPr>
            <a:picLocks noChangeAspect="1"/>
          </p:cNvPicPr>
          <p:nvPr/>
        </p:nvPicPr>
        <p:blipFill>
          <a:blip r:embed="rId3"/>
          <a:stretch>
            <a:fillRect/>
          </a:stretch>
        </p:blipFill>
        <p:spPr>
          <a:xfrm>
            <a:off x="2454340" y="1186198"/>
            <a:ext cx="4670360" cy="5671802"/>
          </a:xfrm>
          <a:prstGeom prst="rect">
            <a:avLst/>
          </a:prstGeom>
        </p:spPr>
      </p:pic>
      <p:sp>
        <p:nvSpPr>
          <p:cNvPr id="7" name="テキスト ボックス 6">
            <a:extLst>
              <a:ext uri="{FF2B5EF4-FFF2-40B4-BE49-F238E27FC236}">
                <a16:creationId xmlns:a16="http://schemas.microsoft.com/office/drawing/2014/main" id="{5D913D42-27F0-2042-0584-A6C0D442CC2B}"/>
              </a:ext>
            </a:extLst>
          </p:cNvPr>
          <p:cNvSpPr txBox="1"/>
          <p:nvPr/>
        </p:nvSpPr>
        <p:spPr>
          <a:xfrm>
            <a:off x="765399" y="1186198"/>
            <a:ext cx="7613202" cy="5741349"/>
          </a:xfrm>
          <a:prstGeom prst="rect">
            <a:avLst/>
          </a:prstGeom>
          <a:solidFill>
            <a:srgbClr val="FFFFFF">
              <a:alpha val="60000"/>
            </a:srgbClr>
          </a:solidFill>
        </p:spPr>
        <p:txBody>
          <a:bodyPr wrap="square" lIns="55721" tIns="27861" rIns="55721" bIns="27861" rtlCol="0" anchor="t">
            <a:spAutoFit/>
          </a:bodyPr>
          <a:lstStyle/>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r>
              <a:rPr lang="ja-JP" altLang="en-US" sz="2000" b="1" dirty="0">
                <a:latin typeface="游ゴシック" panose="020F0502020204030204"/>
                <a:ea typeface="游ゴシック" panose="020B0400000000000000" pitchFamily="50" charset="-128"/>
              </a:rPr>
              <a:t>ダイバーシティ・コンパスをベースに</a:t>
            </a:r>
            <a:endParaRPr lang="en-US" altLang="ja-JP" sz="2000" b="1" dirty="0">
              <a:latin typeface="游ゴシック" panose="020F0502020204030204"/>
              <a:ea typeface="游ゴシック" panose="020B0400000000000000" pitchFamily="50" charset="-128"/>
            </a:endParaRPr>
          </a:p>
          <a:p>
            <a:pPr algn="ctr" defTabSz="557213">
              <a:lnSpc>
                <a:spcPct val="150000"/>
              </a:lnSpc>
              <a:defRPr/>
            </a:pPr>
            <a:r>
              <a:rPr lang="ja-JP" altLang="en-US" sz="2000" b="1" dirty="0">
                <a:latin typeface="游ゴシック" panose="020F0502020204030204"/>
                <a:ea typeface="游ゴシック" panose="020B0400000000000000" pitchFamily="50" charset="-128"/>
              </a:rPr>
              <a:t>部署・役職を超えて</a:t>
            </a:r>
            <a:endParaRPr lang="en-US" altLang="ja-JP" sz="2000" b="1" dirty="0">
              <a:latin typeface="游ゴシック" panose="020F0502020204030204"/>
              <a:ea typeface="游ゴシック" panose="020B0400000000000000" pitchFamily="50" charset="-128"/>
            </a:endParaRPr>
          </a:p>
          <a:p>
            <a:pPr algn="ctr">
              <a:lnSpc>
                <a:spcPct val="150000"/>
              </a:lnSpc>
              <a:defRPr/>
            </a:pPr>
            <a:r>
              <a:rPr lang="ja-JP" altLang="en-US" sz="2000" b="1" dirty="0">
                <a:latin typeface="游ゴシック"/>
                <a:ea typeface="游ゴシック"/>
              </a:rPr>
              <a:t>ダイバーシティ経営を推進するための課題を見つめなおし、</a:t>
            </a:r>
            <a:endParaRPr lang="en-US" altLang="ja-JP" sz="2000" b="1" dirty="0">
              <a:latin typeface="游ゴシック" panose="020F0502020204030204"/>
              <a:ea typeface="游ゴシック" panose="020B0400000000000000" pitchFamily="50" charset="-128"/>
            </a:endParaRPr>
          </a:p>
          <a:p>
            <a:pPr algn="ctr" defTabSz="557213">
              <a:lnSpc>
                <a:spcPct val="150000"/>
              </a:lnSpc>
              <a:defRPr/>
            </a:pPr>
            <a:endParaRPr lang="en-US" altLang="ja-JP" sz="2000" b="1" dirty="0">
              <a:latin typeface="游ゴシック" panose="020F0502020204030204"/>
              <a:ea typeface="游ゴシック" panose="020B0400000000000000" pitchFamily="50" charset="-128"/>
            </a:endParaRPr>
          </a:p>
          <a:p>
            <a:pPr algn="ctr" defTabSz="557213">
              <a:lnSpc>
                <a:spcPct val="150000"/>
              </a:lnSpc>
              <a:defRPr/>
            </a:pPr>
            <a:r>
              <a:rPr lang="ja-JP" altLang="en-US" sz="2000" b="1" dirty="0">
                <a:latin typeface="游ゴシック" panose="020F0502020204030204"/>
                <a:ea typeface="游ゴシック" panose="020B0400000000000000" pitchFamily="50" charset="-128"/>
              </a:rPr>
              <a:t>主体的に取り組みたいアクションを生み出すことで</a:t>
            </a:r>
            <a:endParaRPr lang="en-US" altLang="ja-JP" sz="2000" b="1" dirty="0">
              <a:latin typeface="游ゴシック" panose="020F0502020204030204"/>
              <a:ea typeface="游ゴシック" panose="020B0400000000000000" pitchFamily="50" charset="-128"/>
            </a:endParaRPr>
          </a:p>
          <a:p>
            <a:pPr algn="ctr">
              <a:lnSpc>
                <a:spcPct val="150000"/>
              </a:lnSpc>
              <a:defRPr/>
            </a:pPr>
            <a:r>
              <a:rPr lang="ja-JP" altLang="en-US" sz="2000" b="1" dirty="0">
                <a:latin typeface="游ゴシック"/>
                <a:ea typeface="游ゴシック"/>
              </a:rPr>
              <a:t>個人やチームの考え方、組織のカルチャーを</a:t>
            </a:r>
            <a:endParaRPr lang="en-US" altLang="ja-JP" sz="2000" b="1" dirty="0">
              <a:latin typeface="游ゴシック"/>
              <a:ea typeface="游ゴシック"/>
            </a:endParaRPr>
          </a:p>
          <a:p>
            <a:pPr algn="ctr" defTabSz="557213">
              <a:lnSpc>
                <a:spcPct val="150000"/>
              </a:lnSpc>
              <a:defRPr/>
            </a:pPr>
            <a:r>
              <a:rPr lang="en-US" altLang="ja-JP" sz="2000" b="1" dirty="0">
                <a:latin typeface="游ゴシック"/>
                <a:ea typeface="游ゴシック"/>
              </a:rPr>
              <a:t>DEI</a:t>
            </a:r>
            <a:r>
              <a:rPr lang="ja-JP" altLang="en-US" sz="2000" b="1" dirty="0">
                <a:latin typeface="游ゴシック"/>
                <a:ea typeface="游ゴシック"/>
              </a:rPr>
              <a:t>に変えていく取組にしていきましょう</a:t>
            </a:r>
            <a:endParaRPr lang="en-US" altLang="ja-JP" sz="2000" b="1" dirty="0">
              <a:latin typeface="游ゴシック"/>
              <a:ea typeface="游ゴシック"/>
            </a:endParaRPr>
          </a:p>
          <a:p>
            <a:pPr algn="ctr" defTabSz="557213">
              <a:lnSpc>
                <a:spcPct val="150000"/>
              </a:lnSpc>
              <a:defRPr/>
            </a:pPr>
            <a:endParaRPr lang="en-US" altLang="ja-JP" b="1" dirty="0">
              <a:latin typeface="游ゴシック"/>
              <a:ea typeface="游ゴシック"/>
            </a:endParaRPr>
          </a:p>
          <a:p>
            <a:pPr algn="ctr" defTabSz="557213">
              <a:lnSpc>
                <a:spcPct val="150000"/>
              </a:lnSpc>
              <a:defRPr/>
            </a:pPr>
            <a:endParaRPr lang="en-US" altLang="ja-JP" b="1" dirty="0">
              <a:latin typeface="游ゴシック"/>
              <a:ea typeface="游ゴシック"/>
            </a:endParaRPr>
          </a:p>
        </p:txBody>
      </p:sp>
      <p:sp>
        <p:nvSpPr>
          <p:cNvPr id="2" name="スライド番号プレースホルダー 1">
            <a:extLst>
              <a:ext uri="{FF2B5EF4-FFF2-40B4-BE49-F238E27FC236}">
                <a16:creationId xmlns:a16="http://schemas.microsoft.com/office/drawing/2014/main" id="{B0321B0E-B977-B07A-7DD0-05D079AF86F2}"/>
              </a:ext>
            </a:extLst>
          </p:cNvPr>
          <p:cNvSpPr>
            <a:spLocks noGrp="1"/>
          </p:cNvSpPr>
          <p:nvPr>
            <p:ph type="sldNum" sz="quarter" idx="12"/>
          </p:nvPr>
        </p:nvSpPr>
        <p:spPr/>
        <p:txBody>
          <a:bodyPr/>
          <a:lstStyle/>
          <a:p>
            <a:fld id="{02E45039-E5C2-423C-A0A7-3C781C43C11A}" type="slidenum">
              <a:rPr kumimoji="1" lang="ja-JP" altLang="en-US" smtClean="0"/>
              <a:t>14</a:t>
            </a:fld>
            <a:endParaRPr kumimoji="1" lang="ja-JP" altLang="en-US"/>
          </a:p>
        </p:txBody>
      </p:sp>
    </p:spTree>
    <p:extLst>
      <p:ext uri="{BB962C8B-B14F-4D97-AF65-F5344CB8AC3E}">
        <p14:creationId xmlns:p14="http://schemas.microsoft.com/office/powerpoint/2010/main" val="104928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a:t>すすめ方のイメージ</a:t>
            </a:r>
          </a:p>
        </p:txBody>
      </p:sp>
      <p:sp>
        <p:nvSpPr>
          <p:cNvPr id="24" name="スライド番号プレースホルダー 23">
            <a:extLst>
              <a:ext uri="{FF2B5EF4-FFF2-40B4-BE49-F238E27FC236}">
                <a16:creationId xmlns:a16="http://schemas.microsoft.com/office/drawing/2014/main" id="{F0127A9D-9917-A147-3043-9697166D0BEA}"/>
              </a:ext>
            </a:extLst>
          </p:cNvPr>
          <p:cNvSpPr>
            <a:spLocks noGrp="1"/>
          </p:cNvSpPr>
          <p:nvPr>
            <p:ph type="sldNum" sz="quarter" idx="12"/>
          </p:nvPr>
        </p:nvSpPr>
        <p:spPr/>
        <p:txBody>
          <a:bodyPr/>
          <a:lstStyle/>
          <a:p>
            <a:fld id="{02E45039-E5C2-423C-A0A7-3C781C43C11A}" type="slidenum">
              <a:rPr kumimoji="1" lang="ja-JP" altLang="en-US" smtClean="0"/>
              <a:t>15</a:t>
            </a:fld>
            <a:endParaRPr kumimoji="1" lang="ja-JP" altLang="en-US"/>
          </a:p>
        </p:txBody>
      </p:sp>
      <p:sp>
        <p:nvSpPr>
          <p:cNvPr id="26" name="矢印: 五方向 25">
            <a:extLst>
              <a:ext uri="{FF2B5EF4-FFF2-40B4-BE49-F238E27FC236}">
                <a16:creationId xmlns:a16="http://schemas.microsoft.com/office/drawing/2014/main" id="{F9CF4716-CAC4-2B4E-966B-2678DFC80535}"/>
              </a:ext>
            </a:extLst>
          </p:cNvPr>
          <p:cNvSpPr/>
          <p:nvPr/>
        </p:nvSpPr>
        <p:spPr>
          <a:xfrm>
            <a:off x="2377552" y="1768475"/>
            <a:ext cx="1946868"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１：</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発散＆課題の整理（</a:t>
            </a:r>
            <a:r>
              <a:rPr lang="en-US" altLang="ja-JP" sz="1600" b="1" kern="0" dirty="0">
                <a:solidFill>
                  <a:schemeClr val="bg1"/>
                </a:solidFill>
                <a:latin typeface="游ゴシック" panose="020F0502020204030204"/>
                <a:ea typeface="游ゴシック" panose="020B0400000000000000" pitchFamily="50" charset="-128"/>
              </a:rPr>
              <a:t>30min)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2B6AAE8C-1BB2-F5EC-EE3D-35318BCA4188}"/>
              </a:ext>
            </a:extLst>
          </p:cNvPr>
          <p:cNvSpPr txBox="1"/>
          <p:nvPr/>
        </p:nvSpPr>
        <p:spPr>
          <a:xfrm>
            <a:off x="1862874" y="3042817"/>
            <a:ext cx="3053920" cy="1569660"/>
          </a:xfrm>
          <a:prstGeom prst="rect">
            <a:avLst/>
          </a:prstGeom>
          <a:noFill/>
        </p:spPr>
        <p:txBody>
          <a:bodyPr wrap="square">
            <a:spAutoFit/>
          </a:bodyPr>
          <a:lstStyle/>
          <a:p>
            <a:pPr algn="ctr"/>
            <a:r>
              <a:rPr lang="ja-JP" altLang="en-US" sz="1200" b="1" dirty="0">
                <a:solidFill>
                  <a:srgbClr val="70AD47">
                    <a:lumMod val="50000"/>
                  </a:srgbClr>
                </a:solidFill>
                <a:latin typeface="+mn-ea"/>
              </a:rPr>
              <a:t>普段の仕事で感じている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自社のダイバーシティ経営の</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課題について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発散し合おう！</a:t>
            </a:r>
            <a:endParaRPr lang="en-US" altLang="ja-JP" sz="1200" b="1" dirty="0">
              <a:solidFill>
                <a:srgbClr val="70AD47">
                  <a:lumMod val="50000"/>
                </a:srgbClr>
              </a:solidFill>
              <a:latin typeface="+mn-ea"/>
            </a:endParaRPr>
          </a:p>
          <a:p>
            <a:pPr algn="ct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そして、出てきた課題や</a:t>
            </a:r>
            <a:br>
              <a:rPr lang="en-US" altLang="ja-JP" sz="1200" b="1" dirty="0">
                <a:solidFill>
                  <a:srgbClr val="70AD47">
                    <a:lumMod val="50000"/>
                  </a:srgbClr>
                </a:solidFill>
                <a:latin typeface="+mn-ea"/>
              </a:rPr>
            </a:br>
            <a:r>
              <a:rPr lang="ja-JP" altLang="en-US" sz="1200" b="1" dirty="0">
                <a:solidFill>
                  <a:srgbClr val="70AD47">
                    <a:lumMod val="50000"/>
                  </a:srgbClr>
                </a:solidFill>
                <a:latin typeface="+mn-ea"/>
              </a:rPr>
              <a:t>気づきをコンパスを</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使って整理しよう！</a:t>
            </a:r>
            <a:endParaRPr lang="en-US" altLang="ja-JP" sz="1200" b="1" dirty="0">
              <a:solidFill>
                <a:srgbClr val="70AD47">
                  <a:lumMod val="50000"/>
                </a:srgbClr>
              </a:solidFill>
              <a:latin typeface="+mn-ea"/>
            </a:endParaRPr>
          </a:p>
        </p:txBody>
      </p:sp>
      <p:sp>
        <p:nvSpPr>
          <p:cNvPr id="29" name="テキスト ボックス 28">
            <a:extLst>
              <a:ext uri="{FF2B5EF4-FFF2-40B4-BE49-F238E27FC236}">
                <a16:creationId xmlns:a16="http://schemas.microsoft.com/office/drawing/2014/main" id="{506508E3-EB96-99C6-F480-156DD0BED391}"/>
              </a:ext>
            </a:extLst>
          </p:cNvPr>
          <p:cNvSpPr txBox="1"/>
          <p:nvPr/>
        </p:nvSpPr>
        <p:spPr>
          <a:xfrm>
            <a:off x="4470375" y="3055517"/>
            <a:ext cx="3000060" cy="1015663"/>
          </a:xfrm>
          <a:prstGeom prst="rect">
            <a:avLst/>
          </a:prstGeom>
          <a:noFill/>
        </p:spPr>
        <p:txBody>
          <a:bodyPr wrap="square">
            <a:spAutoFit/>
          </a:bodyPr>
          <a:lstStyle>
            <a:defPPr>
              <a:defRPr lang="ja-JP"/>
            </a:defPPr>
            <a:lvl1pPr algn="ctr">
              <a:defRPr sz="1400">
                <a:solidFill>
                  <a:srgbClr val="70AD47">
                    <a:lumMod val="50000"/>
                  </a:srgbClr>
                </a:solidFill>
                <a:latin typeface="游ゴシック Light" panose="020B0300000000000000" pitchFamily="50" charset="-128"/>
                <a:ea typeface="游ゴシック Light" panose="020B0300000000000000" pitchFamily="50" charset="-128"/>
              </a:defRPr>
            </a:lvl1pPr>
          </a:lstStyle>
          <a:p>
            <a:r>
              <a:rPr lang="ja-JP" altLang="en-US" sz="1200" b="1" dirty="0">
                <a:latin typeface="+mn-ea"/>
                <a:ea typeface="+mn-ea"/>
              </a:rPr>
              <a:t>出てきた課題の</a:t>
            </a:r>
            <a:endParaRPr lang="en-US" altLang="ja-JP" sz="1200" b="1" dirty="0">
              <a:latin typeface="+mn-ea"/>
              <a:ea typeface="+mn-ea"/>
            </a:endParaRPr>
          </a:p>
          <a:p>
            <a:r>
              <a:rPr lang="ja-JP" altLang="en-US" sz="1200" b="1" dirty="0">
                <a:latin typeface="+mn-ea"/>
                <a:ea typeface="+mn-ea"/>
              </a:rPr>
              <a:t>裏返しとなる</a:t>
            </a:r>
            <a:endParaRPr lang="en-US" altLang="ja-JP" sz="1200" b="1" dirty="0">
              <a:latin typeface="+mn-ea"/>
              <a:ea typeface="+mn-ea"/>
            </a:endParaRPr>
          </a:p>
          <a:p>
            <a:r>
              <a:rPr lang="ja-JP" altLang="en-US" sz="1200" b="1" dirty="0">
                <a:latin typeface="+mn-ea"/>
                <a:ea typeface="+mn-ea"/>
              </a:rPr>
              <a:t>自社の理想像を想像し</a:t>
            </a:r>
            <a:endParaRPr lang="en-US" altLang="ja-JP" sz="1200" b="1" dirty="0">
              <a:latin typeface="+mn-ea"/>
              <a:ea typeface="+mn-ea"/>
            </a:endParaRPr>
          </a:p>
          <a:p>
            <a:r>
              <a:rPr lang="ja-JP" altLang="en-US" sz="1200" b="1" dirty="0">
                <a:latin typeface="+mn-ea"/>
                <a:ea typeface="+mn-ea"/>
              </a:rPr>
              <a:t>実現に向けたアクション</a:t>
            </a:r>
            <a:endParaRPr lang="en-US" altLang="ja-JP" sz="1200" b="1" dirty="0">
              <a:latin typeface="+mn-ea"/>
              <a:ea typeface="+mn-ea"/>
            </a:endParaRPr>
          </a:p>
          <a:p>
            <a:r>
              <a:rPr lang="ja-JP" altLang="en-US" sz="1200" b="1" dirty="0">
                <a:latin typeface="+mn-ea"/>
                <a:ea typeface="+mn-ea"/>
              </a:rPr>
              <a:t>を出し合おう！</a:t>
            </a:r>
            <a:endParaRPr lang="en-US" altLang="ja-JP" sz="1200" b="1" dirty="0">
              <a:latin typeface="+mn-ea"/>
              <a:ea typeface="+mn-ea"/>
            </a:endParaRPr>
          </a:p>
        </p:txBody>
      </p:sp>
      <p:sp>
        <p:nvSpPr>
          <p:cNvPr id="30" name="テキスト ボックス 29">
            <a:extLst>
              <a:ext uri="{FF2B5EF4-FFF2-40B4-BE49-F238E27FC236}">
                <a16:creationId xmlns:a16="http://schemas.microsoft.com/office/drawing/2014/main" id="{7819ED41-EBB6-CDF5-7103-43D239110E8E}"/>
              </a:ext>
            </a:extLst>
          </p:cNvPr>
          <p:cNvSpPr txBox="1"/>
          <p:nvPr/>
        </p:nvSpPr>
        <p:spPr>
          <a:xfrm>
            <a:off x="6624647" y="3055517"/>
            <a:ext cx="2952293" cy="1200329"/>
          </a:xfrm>
          <a:prstGeom prst="rect">
            <a:avLst/>
          </a:prstGeom>
          <a:noFill/>
        </p:spPr>
        <p:txBody>
          <a:bodyPr wrap="square">
            <a:spAutoFit/>
          </a:bodyPr>
          <a:lstStyle/>
          <a:p>
            <a:pPr algn="ctr"/>
            <a:r>
              <a:rPr lang="ja-JP" altLang="en-US" sz="1200" b="1" dirty="0">
                <a:solidFill>
                  <a:srgbClr val="70AD47">
                    <a:lumMod val="50000"/>
                  </a:srgbClr>
                </a:solidFill>
                <a:latin typeface="+mn-ea"/>
              </a:rPr>
              <a:t>自部門に持ち帰り、</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自分ごととして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ダイバーシティ経営に関する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取組を進めるための</a:t>
            </a:r>
          </a:p>
          <a:p>
            <a:pPr algn="ctr"/>
            <a:r>
              <a:rPr lang="ja-JP" altLang="en-US" sz="1200" b="1" dirty="0">
                <a:solidFill>
                  <a:srgbClr val="70AD47">
                    <a:lumMod val="50000"/>
                  </a:srgbClr>
                </a:solidFill>
                <a:latin typeface="+mn-ea"/>
              </a:rPr>
              <a:t>具体的なアクションを考えて、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みんなに宣言しよう！</a:t>
            </a:r>
            <a:endParaRPr lang="en-US" altLang="ja-JP" sz="1200" b="1" dirty="0">
              <a:solidFill>
                <a:srgbClr val="70AD47">
                  <a:lumMod val="50000"/>
                </a:srgbClr>
              </a:solidFill>
              <a:latin typeface="+mn-ea"/>
            </a:endParaRPr>
          </a:p>
        </p:txBody>
      </p:sp>
      <p:pic>
        <p:nvPicPr>
          <p:cNvPr id="31" name="図 30">
            <a:extLst>
              <a:ext uri="{FF2B5EF4-FFF2-40B4-BE49-F238E27FC236}">
                <a16:creationId xmlns:a16="http://schemas.microsoft.com/office/drawing/2014/main" id="{AA3D83EF-3935-ADAC-6BA4-DC13C838EDC9}"/>
              </a:ext>
            </a:extLst>
          </p:cNvPr>
          <p:cNvPicPr>
            <a:picLocks noChangeAspect="1"/>
          </p:cNvPicPr>
          <p:nvPr/>
        </p:nvPicPr>
        <p:blipFill>
          <a:blip r:embed="rId3"/>
          <a:stretch>
            <a:fillRect/>
          </a:stretch>
        </p:blipFill>
        <p:spPr>
          <a:xfrm>
            <a:off x="2622525" y="4624476"/>
            <a:ext cx="2051996" cy="768596"/>
          </a:xfrm>
          <a:prstGeom prst="rect">
            <a:avLst/>
          </a:prstGeom>
        </p:spPr>
      </p:pic>
      <p:pic>
        <p:nvPicPr>
          <p:cNvPr id="32" name="図 31">
            <a:extLst>
              <a:ext uri="{FF2B5EF4-FFF2-40B4-BE49-F238E27FC236}">
                <a16:creationId xmlns:a16="http://schemas.microsoft.com/office/drawing/2014/main" id="{50B06EB6-C000-DD54-7BCE-21A9288D481E}"/>
              </a:ext>
            </a:extLst>
          </p:cNvPr>
          <p:cNvPicPr>
            <a:picLocks noChangeAspect="1"/>
          </p:cNvPicPr>
          <p:nvPr/>
        </p:nvPicPr>
        <p:blipFill>
          <a:blip r:embed="rId4"/>
          <a:stretch>
            <a:fillRect/>
          </a:stretch>
        </p:blipFill>
        <p:spPr>
          <a:xfrm>
            <a:off x="5371875" y="4437821"/>
            <a:ext cx="1168343" cy="850240"/>
          </a:xfrm>
          <a:prstGeom prst="rect">
            <a:avLst/>
          </a:prstGeom>
        </p:spPr>
      </p:pic>
      <p:sp>
        <p:nvSpPr>
          <p:cNvPr id="33" name="矢印: 五方向 32">
            <a:extLst>
              <a:ext uri="{FF2B5EF4-FFF2-40B4-BE49-F238E27FC236}">
                <a16:creationId xmlns:a16="http://schemas.microsoft.com/office/drawing/2014/main" id="{6031D096-B7D0-966F-82B3-71373BC4516F}"/>
              </a:ext>
            </a:extLst>
          </p:cNvPr>
          <p:cNvSpPr/>
          <p:nvPr/>
        </p:nvSpPr>
        <p:spPr>
          <a:xfrm>
            <a:off x="5010987" y="1768475"/>
            <a:ext cx="1946868"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２：</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en-US" altLang="ja-JP" sz="1600" b="1" kern="0" dirty="0">
                <a:solidFill>
                  <a:schemeClr val="bg1"/>
                </a:solidFill>
                <a:latin typeface="游ゴシック" panose="020F0502020204030204"/>
                <a:ea typeface="游ゴシック" panose="020B0400000000000000" pitchFamily="50" charset="-128"/>
              </a:rPr>
              <a:t> Positive</a:t>
            </a:r>
            <a:r>
              <a:rPr lang="ja-JP" altLang="en-US" sz="1600" b="1" kern="0" dirty="0">
                <a:solidFill>
                  <a:schemeClr val="bg1"/>
                </a:solidFill>
                <a:latin typeface="游ゴシック" panose="020F0502020204030204"/>
                <a:ea typeface="游ゴシック" panose="020B0400000000000000" pitchFamily="50" charset="-128"/>
              </a:rPr>
              <a:t>な</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“理想ブレスト” </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34" name="矢印: 五方向 33">
            <a:extLst>
              <a:ext uri="{FF2B5EF4-FFF2-40B4-BE49-F238E27FC236}">
                <a16:creationId xmlns:a16="http://schemas.microsoft.com/office/drawing/2014/main" id="{E6DD3729-AAF2-EF36-36DA-BC2A02F92278}"/>
              </a:ext>
            </a:extLst>
          </p:cNvPr>
          <p:cNvSpPr/>
          <p:nvPr/>
        </p:nvSpPr>
        <p:spPr>
          <a:xfrm>
            <a:off x="6966857" y="1768475"/>
            <a:ext cx="2177143"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３：</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まとめ＆明日からの</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アクション宣言</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 （</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35" name="矢印: 五方向 34">
            <a:extLst>
              <a:ext uri="{FF2B5EF4-FFF2-40B4-BE49-F238E27FC236}">
                <a16:creationId xmlns:a16="http://schemas.microsoft.com/office/drawing/2014/main" id="{4C2AC83A-F468-1FD1-3579-4F26B2FE94E1}"/>
              </a:ext>
            </a:extLst>
          </p:cNvPr>
          <p:cNvSpPr/>
          <p:nvPr/>
        </p:nvSpPr>
        <p:spPr>
          <a:xfrm>
            <a:off x="0" y="1768475"/>
            <a:ext cx="2377317" cy="1197036"/>
          </a:xfrm>
          <a:prstGeom prst="homePlate">
            <a:avLst>
              <a:gd name="adj" fmla="val 21295"/>
            </a:avLst>
          </a:prstGeom>
          <a:solidFill>
            <a:srgbClr val="EBE3D6"/>
          </a:solidFill>
        </p:spPr>
        <p:txBody>
          <a:bodyPr wrap="square" rtlCol="0" anchor="ctr" anchorCtr="0">
            <a:noAutofit/>
          </a:bodyPr>
          <a:lstStyle/>
          <a:p>
            <a:pPr algn="ctr"/>
            <a:r>
              <a:rPr lang="en-US" altLang="ja-JP" sz="1600" b="1" kern="0" dirty="0">
                <a:latin typeface="游ゴシック" panose="020F0502020204030204"/>
                <a:ea typeface="游ゴシック" panose="020B0400000000000000" pitchFamily="50" charset="-128"/>
              </a:rPr>
              <a:t>Work0</a:t>
            </a:r>
            <a:r>
              <a:rPr lang="ja-JP" altLang="en-US" sz="1600" b="1" kern="0" dirty="0">
                <a:latin typeface="游ゴシック" panose="020F0502020204030204"/>
                <a:ea typeface="游ゴシック" panose="020B0400000000000000" pitchFamily="50" charset="-128"/>
              </a:rPr>
              <a:t>：</a:t>
            </a:r>
            <a:endParaRPr lang="en-US" altLang="ja-JP" sz="1600" b="1" kern="0" dirty="0">
              <a:latin typeface="游ゴシック" panose="020F0502020204030204"/>
              <a:ea typeface="游ゴシック" panose="020B0400000000000000" pitchFamily="50" charset="-128"/>
            </a:endParaRPr>
          </a:p>
          <a:p>
            <a:pPr algn="ctr"/>
            <a:r>
              <a:rPr lang="ja-JP" altLang="en-US" sz="1600" b="1" kern="0" dirty="0">
                <a:latin typeface="游ゴシック" panose="020F0502020204030204"/>
                <a:ea typeface="游ゴシック" panose="020B0400000000000000" pitchFamily="50" charset="-128"/>
              </a:rPr>
              <a:t>はじめに</a:t>
            </a:r>
            <a:endParaRPr lang="en-US" altLang="ja-JP" sz="1600" b="1" kern="0" dirty="0">
              <a:latin typeface="游ゴシック" panose="020F0502020204030204"/>
              <a:ea typeface="游ゴシック" panose="020B0400000000000000" pitchFamily="50" charset="-128"/>
            </a:endParaRPr>
          </a:p>
          <a:p>
            <a:pPr algn="ctr"/>
            <a:r>
              <a:rPr lang="ja-JP" altLang="en-US" sz="1200" b="1" kern="0" dirty="0">
                <a:latin typeface="游ゴシック" panose="020F0502020204030204"/>
                <a:ea typeface="游ゴシック" panose="020B0400000000000000" pitchFamily="50" charset="-128"/>
              </a:rPr>
              <a:t>ダイバーシティ経営とは？</a:t>
            </a:r>
            <a:endParaRPr lang="en-US" altLang="ja-JP" sz="1200" b="1" kern="0" dirty="0">
              <a:latin typeface="游ゴシック" panose="020F0502020204030204"/>
              <a:ea typeface="游ゴシック" panose="020B0400000000000000" pitchFamily="50" charset="-128"/>
            </a:endParaRPr>
          </a:p>
          <a:p>
            <a:pPr algn="ctr"/>
            <a:r>
              <a:rPr lang="ja-JP" altLang="en-US" sz="1200" b="1" kern="0" dirty="0">
                <a:latin typeface="游ゴシック" panose="020F0502020204030204"/>
                <a:ea typeface="游ゴシック" panose="020B0400000000000000" pitchFamily="50" charset="-128"/>
              </a:rPr>
              <a:t>概要説明・アイスブレイク</a:t>
            </a:r>
            <a:r>
              <a:rPr lang="ja-JP" altLang="en-US" sz="1600" b="1" kern="0" dirty="0">
                <a:latin typeface="游ゴシック" panose="020F0502020204030204"/>
                <a:ea typeface="游ゴシック" panose="020B0400000000000000" pitchFamily="50" charset="-128"/>
              </a:rPr>
              <a:t>（</a:t>
            </a:r>
            <a:r>
              <a:rPr lang="en-US" altLang="ja-JP" sz="1600" b="1" kern="0" dirty="0">
                <a:latin typeface="游ゴシック" panose="020F0502020204030204"/>
                <a:ea typeface="游ゴシック" panose="020B0400000000000000" pitchFamily="50" charset="-128"/>
              </a:rPr>
              <a:t>40min)</a:t>
            </a:r>
            <a:endParaRPr lang="ja-JP" altLang="en-US" sz="1600" b="1" kern="0" dirty="0">
              <a:latin typeface="游ゴシック" panose="020F0502020204030204"/>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5730E8FD-A0B0-9971-37A5-E95BE320DA88}"/>
              </a:ext>
            </a:extLst>
          </p:cNvPr>
          <p:cNvSpPr txBox="1"/>
          <p:nvPr/>
        </p:nvSpPr>
        <p:spPr>
          <a:xfrm>
            <a:off x="-388696" y="3043160"/>
            <a:ext cx="3053920" cy="1384995"/>
          </a:xfrm>
          <a:prstGeom prst="rect">
            <a:avLst/>
          </a:prstGeom>
          <a:noFill/>
        </p:spPr>
        <p:txBody>
          <a:bodyPr wrap="square">
            <a:spAutoFit/>
          </a:bodyPr>
          <a:lstStyle/>
          <a:p>
            <a:pPr algn="ctr"/>
            <a:r>
              <a:rPr lang="ja-JP" altLang="en-US" sz="1200" b="1" dirty="0">
                <a:solidFill>
                  <a:srgbClr val="70AD47">
                    <a:lumMod val="50000"/>
                  </a:srgbClr>
                </a:solidFill>
                <a:latin typeface="+mn-ea"/>
              </a:rPr>
              <a:t>まずダイバーシティ経営の</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意義をインプットした上で</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ワークショップの目的を理解し</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共創スタイルで</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議論を進めるルールをシェア！</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一緒に議論する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メンバーの人となりを知ろう！</a:t>
            </a:r>
            <a:endParaRPr lang="en-US" altLang="ja-JP" sz="1200" b="1" dirty="0">
              <a:solidFill>
                <a:srgbClr val="70AD47">
                  <a:lumMod val="50000"/>
                </a:srgbClr>
              </a:solidFill>
              <a:latin typeface="+mn-ea"/>
            </a:endParaRPr>
          </a:p>
        </p:txBody>
      </p:sp>
      <p:pic>
        <p:nvPicPr>
          <p:cNvPr id="37" name="グラフィックス 36" descr="アイデアが浮かんだ人 枠線">
            <a:extLst>
              <a:ext uri="{FF2B5EF4-FFF2-40B4-BE49-F238E27FC236}">
                <a16:creationId xmlns:a16="http://schemas.microsoft.com/office/drawing/2014/main" id="{756B0AD1-9E58-8848-EDFA-6AE6E264DC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0613" y="5488081"/>
            <a:ext cx="914400" cy="914400"/>
          </a:xfrm>
          <a:prstGeom prst="rect">
            <a:avLst/>
          </a:prstGeom>
        </p:spPr>
      </p:pic>
      <p:pic>
        <p:nvPicPr>
          <p:cNvPr id="38" name="図 37">
            <a:extLst>
              <a:ext uri="{FF2B5EF4-FFF2-40B4-BE49-F238E27FC236}">
                <a16:creationId xmlns:a16="http://schemas.microsoft.com/office/drawing/2014/main" id="{EDF24D89-EA76-6CA4-BFAA-2EB5465E7144}"/>
              </a:ext>
            </a:extLst>
          </p:cNvPr>
          <p:cNvPicPr>
            <a:picLocks noChangeAspect="1"/>
          </p:cNvPicPr>
          <p:nvPr/>
        </p:nvPicPr>
        <p:blipFill>
          <a:blip r:embed="rId4"/>
          <a:stretch>
            <a:fillRect/>
          </a:stretch>
        </p:blipFill>
        <p:spPr>
          <a:xfrm>
            <a:off x="7566969" y="4487788"/>
            <a:ext cx="1168343" cy="850240"/>
          </a:xfrm>
          <a:prstGeom prst="rect">
            <a:avLst/>
          </a:prstGeom>
        </p:spPr>
      </p:pic>
      <p:pic>
        <p:nvPicPr>
          <p:cNvPr id="39" name="グラフィックス 38" descr="チャット 枠線">
            <a:extLst>
              <a:ext uri="{FF2B5EF4-FFF2-40B4-BE49-F238E27FC236}">
                <a16:creationId xmlns:a16="http://schemas.microsoft.com/office/drawing/2014/main" id="{B2A50DC4-C8F7-D2AA-44BE-C7ECBE8842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531" y="5130772"/>
            <a:ext cx="914400" cy="914400"/>
          </a:xfrm>
          <a:prstGeom prst="rect">
            <a:avLst/>
          </a:prstGeom>
        </p:spPr>
      </p:pic>
      <p:pic>
        <p:nvPicPr>
          <p:cNvPr id="40" name="グラフィックス 39" descr="ユーザー 枠線">
            <a:extLst>
              <a:ext uri="{FF2B5EF4-FFF2-40B4-BE49-F238E27FC236}">
                <a16:creationId xmlns:a16="http://schemas.microsoft.com/office/drawing/2014/main" id="{D4068A41-40C2-2603-98C6-5BE4736CA6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2531" y="5663570"/>
            <a:ext cx="914400" cy="914400"/>
          </a:xfrm>
          <a:prstGeom prst="rect">
            <a:avLst/>
          </a:prstGeom>
        </p:spPr>
      </p:pic>
      <p:grpSp>
        <p:nvGrpSpPr>
          <p:cNvPr id="41" name="グループ化 40">
            <a:extLst>
              <a:ext uri="{FF2B5EF4-FFF2-40B4-BE49-F238E27FC236}">
                <a16:creationId xmlns:a16="http://schemas.microsoft.com/office/drawing/2014/main" id="{EE3999F5-A86D-76A1-70D2-769E85ED4399}"/>
              </a:ext>
            </a:extLst>
          </p:cNvPr>
          <p:cNvGrpSpPr/>
          <p:nvPr/>
        </p:nvGrpSpPr>
        <p:grpSpPr>
          <a:xfrm>
            <a:off x="89537" y="4554513"/>
            <a:ext cx="2165427" cy="2066918"/>
            <a:chOff x="79065" y="4267309"/>
            <a:chExt cx="2165427" cy="2066918"/>
          </a:xfrm>
        </p:grpSpPr>
        <p:pic>
          <p:nvPicPr>
            <p:cNvPr id="42" name="グラフィックス 41" descr="コメント: 火 枠線">
              <a:extLst>
                <a:ext uri="{FF2B5EF4-FFF2-40B4-BE49-F238E27FC236}">
                  <a16:creationId xmlns:a16="http://schemas.microsoft.com/office/drawing/2014/main" id="{7F568786-AEA6-E185-6184-D51C51CB68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65" y="4267309"/>
              <a:ext cx="914400" cy="914400"/>
            </a:xfrm>
            <a:prstGeom prst="rect">
              <a:avLst/>
            </a:prstGeom>
          </p:spPr>
        </p:pic>
        <p:pic>
          <p:nvPicPr>
            <p:cNvPr id="43" name="グラフィックス 42" descr="コメント: ハート 枠線">
              <a:extLst>
                <a:ext uri="{FF2B5EF4-FFF2-40B4-BE49-F238E27FC236}">
                  <a16:creationId xmlns:a16="http://schemas.microsoft.com/office/drawing/2014/main" id="{2D043599-ED21-7753-98AD-0C98727F03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439166" y="4267309"/>
              <a:ext cx="805326" cy="854908"/>
            </a:xfrm>
            <a:prstGeom prst="rect">
              <a:avLst/>
            </a:prstGeom>
          </p:spPr>
        </p:pic>
        <p:pic>
          <p:nvPicPr>
            <p:cNvPr id="44" name="グラフィックス 43" descr="混乱した人 枠線">
              <a:extLst>
                <a:ext uri="{FF2B5EF4-FFF2-40B4-BE49-F238E27FC236}">
                  <a16:creationId xmlns:a16="http://schemas.microsoft.com/office/drawing/2014/main" id="{728C32F9-60EF-D29E-22E3-B700FFF01C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1695" y="4945091"/>
              <a:ext cx="914400" cy="914400"/>
            </a:xfrm>
            <a:prstGeom prst="rect">
              <a:avLst/>
            </a:prstGeom>
          </p:spPr>
        </p:pic>
        <p:pic>
          <p:nvPicPr>
            <p:cNvPr id="45" name="グラフィックス 44" descr="肩をすくめた女性 枠線">
              <a:extLst>
                <a:ext uri="{FF2B5EF4-FFF2-40B4-BE49-F238E27FC236}">
                  <a16:creationId xmlns:a16="http://schemas.microsoft.com/office/drawing/2014/main" id="{B339558C-E72A-F1B8-E873-49E8BC72B9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261" y="4953859"/>
              <a:ext cx="914400" cy="914400"/>
            </a:xfrm>
            <a:prstGeom prst="rect">
              <a:avLst/>
            </a:prstGeom>
          </p:spPr>
        </p:pic>
        <p:sp>
          <p:nvSpPr>
            <p:cNvPr id="46" name="正方形/長方形 45">
              <a:extLst>
                <a:ext uri="{FF2B5EF4-FFF2-40B4-BE49-F238E27FC236}">
                  <a16:creationId xmlns:a16="http://schemas.microsoft.com/office/drawing/2014/main" id="{01018F6E-0794-1CAB-363B-1938D9C96DE1}"/>
                </a:ext>
              </a:extLst>
            </p:cNvPr>
            <p:cNvSpPr/>
            <p:nvPr/>
          </p:nvSpPr>
          <p:spPr>
            <a:xfrm>
              <a:off x="574612" y="5610455"/>
              <a:ext cx="1387922" cy="365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グラフィックス 46" descr="ユーザー 枠線">
              <a:extLst>
                <a:ext uri="{FF2B5EF4-FFF2-40B4-BE49-F238E27FC236}">
                  <a16:creationId xmlns:a16="http://schemas.microsoft.com/office/drawing/2014/main" id="{492CD074-3E2F-663B-8D81-18B5EF1196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392" y="5419827"/>
              <a:ext cx="914400" cy="914400"/>
            </a:xfrm>
            <a:prstGeom prst="rect">
              <a:avLst/>
            </a:prstGeom>
          </p:spPr>
        </p:pic>
      </p:grpSp>
      <p:sp>
        <p:nvSpPr>
          <p:cNvPr id="48" name="矢印: 五方向 47">
            <a:extLst>
              <a:ext uri="{FF2B5EF4-FFF2-40B4-BE49-F238E27FC236}">
                <a16:creationId xmlns:a16="http://schemas.microsoft.com/office/drawing/2014/main" id="{9C04ED65-A8B3-0089-7F2F-006FF4DCCD29}"/>
              </a:ext>
            </a:extLst>
          </p:cNvPr>
          <p:cNvSpPr/>
          <p:nvPr/>
        </p:nvSpPr>
        <p:spPr>
          <a:xfrm>
            <a:off x="4321175" y="1768475"/>
            <a:ext cx="676275" cy="1197036"/>
          </a:xfrm>
          <a:prstGeom prst="homePlate">
            <a:avLst>
              <a:gd name="adj" fmla="val 21295"/>
            </a:avLst>
          </a:prstGeom>
          <a:solidFill>
            <a:schemeClr val="bg2"/>
          </a:solidFill>
          <a:ln>
            <a:solidFill>
              <a:schemeClr val="bg2"/>
            </a:solidFill>
          </a:ln>
        </p:spPr>
        <p:txBody>
          <a:bodyPr wrap="square" rtlCol="0" anchor="ctr" anchorCtr="0">
            <a:noAutofit/>
          </a:bodyPr>
          <a:lstStyle/>
          <a:p>
            <a:pPr algn="ctr"/>
            <a:r>
              <a:rPr lang="ja-JP" altLang="en-US" sz="1200" b="1" kern="0">
                <a:latin typeface="游ゴシック" panose="020F0502020204030204"/>
                <a:ea typeface="游ゴシック" panose="020B0400000000000000" pitchFamily="50" charset="-128"/>
              </a:rPr>
              <a:t>休憩</a:t>
            </a:r>
            <a:endParaRPr lang="en-US" altLang="ja-JP" sz="1200" b="1" kern="0" dirty="0">
              <a:latin typeface="游ゴシック" panose="020F0502020204030204"/>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C8C82198-8EF2-8DD4-47C0-020FBF696B2F}"/>
              </a:ext>
            </a:extLst>
          </p:cNvPr>
          <p:cNvSpPr txBox="1"/>
          <p:nvPr/>
        </p:nvSpPr>
        <p:spPr>
          <a:xfrm>
            <a:off x="4290541" y="2496065"/>
            <a:ext cx="691215" cy="261610"/>
          </a:xfrm>
          <a:prstGeom prst="rect">
            <a:avLst/>
          </a:prstGeom>
          <a:noFill/>
        </p:spPr>
        <p:txBody>
          <a:bodyPr wrap="none" rtlCol="0">
            <a:spAutoFit/>
          </a:bodyPr>
          <a:lstStyle/>
          <a:p>
            <a:r>
              <a:rPr kumimoji="1" lang="en-US" altLang="ja-JP" sz="1100" dirty="0"/>
              <a:t>(10min)</a:t>
            </a:r>
          </a:p>
        </p:txBody>
      </p:sp>
    </p:spTree>
    <p:extLst>
      <p:ext uri="{BB962C8B-B14F-4D97-AF65-F5344CB8AC3E}">
        <p14:creationId xmlns:p14="http://schemas.microsoft.com/office/powerpoint/2010/main" val="201545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はじめに</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p:txBody>
          <a:bodyPr>
            <a:noAutofit/>
          </a:bodyPr>
          <a:lstStyle/>
          <a:p>
            <a:r>
              <a:rPr lang="ja-JP" altLang="en-US" sz="2400" b="1"/>
              <a:t>本日のルール説明</a:t>
            </a:r>
          </a:p>
        </p:txBody>
      </p:sp>
      <p:sp>
        <p:nvSpPr>
          <p:cNvPr id="4" name="四角形: 角を丸くする 3">
            <a:extLst>
              <a:ext uri="{FF2B5EF4-FFF2-40B4-BE49-F238E27FC236}">
                <a16:creationId xmlns:a16="http://schemas.microsoft.com/office/drawing/2014/main" id="{3756656B-4378-C6A3-6DD1-014298CB7785}"/>
              </a:ext>
            </a:extLst>
          </p:cNvPr>
          <p:cNvSpPr/>
          <p:nvPr/>
        </p:nvSpPr>
        <p:spPr>
          <a:xfrm>
            <a:off x="4184515" y="4872003"/>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latin typeface="游ゴシック" panose="020F0502020204030204"/>
                <a:ea typeface="游ゴシック" panose="020B0400000000000000" pitchFamily="50" charset="-128"/>
              </a:rPr>
              <a:t>0:00 – 0:00(</a:t>
            </a:r>
            <a:r>
              <a:rPr lang="ja-JP" altLang="en-US" sz="1350" b="1" kern="0">
                <a:solidFill>
                  <a:srgbClr val="4A9478"/>
                </a:solidFill>
                <a:latin typeface="游ゴシック" panose="020F0502020204030204"/>
                <a:ea typeface="游ゴシック" panose="020B0400000000000000" pitchFamily="50" charset="-128"/>
              </a:rPr>
              <a:t>目安時間を記載ください）</a:t>
            </a:r>
          </a:p>
        </p:txBody>
      </p:sp>
      <p:sp>
        <p:nvSpPr>
          <p:cNvPr id="5" name="スライド番号プレースホルダー 4">
            <a:extLst>
              <a:ext uri="{FF2B5EF4-FFF2-40B4-BE49-F238E27FC236}">
                <a16:creationId xmlns:a16="http://schemas.microsoft.com/office/drawing/2014/main" id="{76D7E100-D4DB-4F89-E0D3-C6CB43E9D56B}"/>
              </a:ext>
            </a:extLst>
          </p:cNvPr>
          <p:cNvSpPr>
            <a:spLocks noGrp="1"/>
          </p:cNvSpPr>
          <p:nvPr>
            <p:ph type="sldNum" sz="quarter" idx="12"/>
          </p:nvPr>
        </p:nvSpPr>
        <p:spPr/>
        <p:txBody>
          <a:bodyPr/>
          <a:lstStyle/>
          <a:p>
            <a:fld id="{02E45039-E5C2-423C-A0A7-3C781C43C11A}" type="slidenum">
              <a:rPr kumimoji="1" lang="ja-JP" altLang="en-US" smtClean="0"/>
              <a:t>16</a:t>
            </a:fld>
            <a:endParaRPr kumimoji="1" lang="ja-JP" altLang="en-US"/>
          </a:p>
        </p:txBody>
      </p:sp>
    </p:spTree>
    <p:extLst>
      <p:ext uri="{BB962C8B-B14F-4D97-AF65-F5344CB8AC3E}">
        <p14:creationId xmlns:p14="http://schemas.microsoft.com/office/powerpoint/2010/main" val="275895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p:txBody>
          <a:bodyPr>
            <a:normAutofit/>
          </a:bodyPr>
          <a:lstStyle/>
          <a:p>
            <a:r>
              <a:rPr lang="ja-JP" altLang="en-US" sz="2800"/>
              <a:t>ワークショップ５つのルール</a:t>
            </a:r>
          </a:p>
        </p:txBody>
      </p:sp>
      <p:sp>
        <p:nvSpPr>
          <p:cNvPr id="65" name="テキスト ボックス 64">
            <a:extLst>
              <a:ext uri="{FF2B5EF4-FFF2-40B4-BE49-F238E27FC236}">
                <a16:creationId xmlns:a16="http://schemas.microsoft.com/office/drawing/2014/main" id="{03391AC1-CFD8-204E-882F-816FF8DDD487}"/>
              </a:ext>
            </a:extLst>
          </p:cNvPr>
          <p:cNvSpPr txBox="1"/>
          <p:nvPr/>
        </p:nvSpPr>
        <p:spPr>
          <a:xfrm>
            <a:off x="1053856" y="2174165"/>
            <a:ext cx="347691" cy="615553"/>
          </a:xfrm>
          <a:prstGeom prst="rect">
            <a:avLst/>
          </a:prstGeom>
          <a:noFill/>
        </p:spPr>
        <p:txBody>
          <a:bodyPr wrap="square" rtlCol="0">
            <a:spAutoFit/>
          </a:bodyPr>
          <a:lstStyle/>
          <a:p>
            <a:r>
              <a:rPr kumimoji="1" lang="en-US" altLang="ja-JP" sz="1000">
                <a:solidFill>
                  <a:schemeClr val="bg1"/>
                </a:solidFill>
              </a:rPr>
              <a:t>Rule</a:t>
            </a:r>
          </a:p>
          <a:p>
            <a:pPr algn="ctr"/>
            <a:r>
              <a:rPr kumimoji="1" lang="ja-JP" altLang="en-US" sz="1400">
                <a:solidFill>
                  <a:schemeClr val="bg1"/>
                </a:solidFill>
              </a:rPr>
              <a:t>１</a:t>
            </a:r>
          </a:p>
        </p:txBody>
      </p:sp>
      <p:grpSp>
        <p:nvGrpSpPr>
          <p:cNvPr id="72" name="グループ化 71">
            <a:extLst>
              <a:ext uri="{FF2B5EF4-FFF2-40B4-BE49-F238E27FC236}">
                <a16:creationId xmlns:a16="http://schemas.microsoft.com/office/drawing/2014/main" id="{AAE30DDE-4AF9-6E65-3C0F-E73B8A362CDD}"/>
              </a:ext>
            </a:extLst>
          </p:cNvPr>
          <p:cNvGrpSpPr/>
          <p:nvPr/>
        </p:nvGrpSpPr>
        <p:grpSpPr>
          <a:xfrm>
            <a:off x="1053856" y="2782557"/>
            <a:ext cx="7242139" cy="593667"/>
            <a:chOff x="1405141" y="2433720"/>
            <a:chExt cx="9656185" cy="791553"/>
          </a:xfrm>
        </p:grpSpPr>
        <p:grpSp>
          <p:nvGrpSpPr>
            <p:cNvPr id="48" name="グループ化 47">
              <a:extLst>
                <a:ext uri="{FF2B5EF4-FFF2-40B4-BE49-F238E27FC236}">
                  <a16:creationId xmlns:a16="http://schemas.microsoft.com/office/drawing/2014/main" id="{407ABEEA-0309-794F-3125-2BC34B11DC7F}"/>
                </a:ext>
              </a:extLst>
            </p:cNvPr>
            <p:cNvGrpSpPr/>
            <p:nvPr/>
          </p:nvGrpSpPr>
          <p:grpSpPr>
            <a:xfrm>
              <a:off x="1405141" y="2433720"/>
              <a:ext cx="9656185" cy="791553"/>
              <a:chOff x="680062" y="1650308"/>
              <a:chExt cx="9656185" cy="791553"/>
            </a:xfrm>
          </p:grpSpPr>
          <p:grpSp>
            <p:nvGrpSpPr>
              <p:cNvPr id="49" name="グループ化 48">
                <a:extLst>
                  <a:ext uri="{FF2B5EF4-FFF2-40B4-BE49-F238E27FC236}">
                    <a16:creationId xmlns:a16="http://schemas.microsoft.com/office/drawing/2014/main" id="{3F63DBAD-A572-0B1A-E5B9-191CAB2191DB}"/>
                  </a:ext>
                </a:extLst>
              </p:cNvPr>
              <p:cNvGrpSpPr/>
              <p:nvPr/>
            </p:nvGrpSpPr>
            <p:grpSpPr>
              <a:xfrm>
                <a:off x="680062" y="1650308"/>
                <a:ext cx="764479" cy="728074"/>
                <a:chOff x="559858" y="1650308"/>
                <a:chExt cx="764479" cy="728074"/>
              </a:xfrm>
            </p:grpSpPr>
            <p:pic>
              <p:nvPicPr>
                <p:cNvPr id="51" name="図 50" descr="図形, 円&#10;&#10;自動的に生成された説明">
                  <a:extLst>
                    <a:ext uri="{FF2B5EF4-FFF2-40B4-BE49-F238E27FC236}">
                      <a16:creationId xmlns:a16="http://schemas.microsoft.com/office/drawing/2014/main" id="{1B3719A5-6712-242C-607E-0375EAD0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52" name="テキスト ボックス 51">
                  <a:extLst>
                    <a:ext uri="{FF2B5EF4-FFF2-40B4-BE49-F238E27FC236}">
                      <a16:creationId xmlns:a16="http://schemas.microsoft.com/office/drawing/2014/main" id="{E42AE3AF-6218-B216-FE68-4CD288BDC653}"/>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50" name="テキスト ボックス 49">
                <a:extLst>
                  <a:ext uri="{FF2B5EF4-FFF2-40B4-BE49-F238E27FC236}">
                    <a16:creationId xmlns:a16="http://schemas.microsoft.com/office/drawing/2014/main" id="{4193CFFA-DBFE-DDC6-486B-2A64971766D8}"/>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a:solidFill>
                      <a:srgbClr val="FF3399"/>
                    </a:solidFill>
                    <a:latin typeface="游ゴシック" panose="020F0502020204030204"/>
                    <a:ea typeface="游ゴシック" panose="020B0400000000000000" pitchFamily="50" charset="-128"/>
                  </a:rPr>
                  <a:t>多様性を大切にする。安心の場。</a:t>
                </a:r>
              </a:p>
            </p:txBody>
          </p:sp>
        </p:grpSp>
        <p:sp>
          <p:nvSpPr>
            <p:cNvPr id="66" name="テキスト ボックス 65">
              <a:extLst>
                <a:ext uri="{FF2B5EF4-FFF2-40B4-BE49-F238E27FC236}">
                  <a16:creationId xmlns:a16="http://schemas.microsoft.com/office/drawing/2014/main" id="{D9F45929-A45E-1E70-B06B-3CA0FD7B854F}"/>
                </a:ext>
              </a:extLst>
            </p:cNvPr>
            <p:cNvSpPr txBox="1"/>
            <p:nvPr/>
          </p:nvSpPr>
          <p:spPr>
            <a:xfrm>
              <a:off x="1405141" y="2476347"/>
              <a:ext cx="764479" cy="738666"/>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2</a:t>
              </a:r>
              <a:endParaRPr kumimoji="1" lang="ja-JP" altLang="en-US" b="1">
                <a:solidFill>
                  <a:schemeClr val="bg1"/>
                </a:solidFill>
              </a:endParaRPr>
            </a:p>
          </p:txBody>
        </p:sp>
      </p:grpSp>
      <p:grpSp>
        <p:nvGrpSpPr>
          <p:cNvPr id="73" name="グループ化 72">
            <a:extLst>
              <a:ext uri="{FF2B5EF4-FFF2-40B4-BE49-F238E27FC236}">
                <a16:creationId xmlns:a16="http://schemas.microsoft.com/office/drawing/2014/main" id="{EA8B86B9-D3D3-66A5-0693-C9DDF21798EA}"/>
              </a:ext>
            </a:extLst>
          </p:cNvPr>
          <p:cNvGrpSpPr/>
          <p:nvPr/>
        </p:nvGrpSpPr>
        <p:grpSpPr>
          <a:xfrm>
            <a:off x="1053856" y="4238456"/>
            <a:ext cx="7242139" cy="595496"/>
            <a:chOff x="1405141" y="2433720"/>
            <a:chExt cx="9656185" cy="793992"/>
          </a:xfrm>
        </p:grpSpPr>
        <p:grpSp>
          <p:nvGrpSpPr>
            <p:cNvPr id="74" name="グループ化 73">
              <a:extLst>
                <a:ext uri="{FF2B5EF4-FFF2-40B4-BE49-F238E27FC236}">
                  <a16:creationId xmlns:a16="http://schemas.microsoft.com/office/drawing/2014/main" id="{B19B5BA6-AC95-8A14-26B6-AEC01A2A7A61}"/>
                </a:ext>
              </a:extLst>
            </p:cNvPr>
            <p:cNvGrpSpPr/>
            <p:nvPr/>
          </p:nvGrpSpPr>
          <p:grpSpPr>
            <a:xfrm>
              <a:off x="1405141" y="2433720"/>
              <a:ext cx="9656185" cy="791553"/>
              <a:chOff x="680062" y="1650308"/>
              <a:chExt cx="9656185" cy="791553"/>
            </a:xfrm>
          </p:grpSpPr>
          <p:grpSp>
            <p:nvGrpSpPr>
              <p:cNvPr id="76" name="グループ化 75">
                <a:extLst>
                  <a:ext uri="{FF2B5EF4-FFF2-40B4-BE49-F238E27FC236}">
                    <a16:creationId xmlns:a16="http://schemas.microsoft.com/office/drawing/2014/main" id="{D87F728C-BA19-A752-2111-834BF556827A}"/>
                  </a:ext>
                </a:extLst>
              </p:cNvPr>
              <p:cNvGrpSpPr/>
              <p:nvPr/>
            </p:nvGrpSpPr>
            <p:grpSpPr>
              <a:xfrm>
                <a:off x="680062" y="1650308"/>
                <a:ext cx="764479" cy="728074"/>
                <a:chOff x="559858" y="1650308"/>
                <a:chExt cx="764479" cy="728074"/>
              </a:xfrm>
            </p:grpSpPr>
            <p:pic>
              <p:nvPicPr>
                <p:cNvPr id="78" name="図 77" descr="図形, 円&#10;&#10;自動的に生成された説明">
                  <a:extLst>
                    <a:ext uri="{FF2B5EF4-FFF2-40B4-BE49-F238E27FC236}">
                      <a16:creationId xmlns:a16="http://schemas.microsoft.com/office/drawing/2014/main" id="{8BCC2147-F120-2EBD-11BB-6E85D804A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79" name="テキスト ボックス 78">
                  <a:extLst>
                    <a:ext uri="{FF2B5EF4-FFF2-40B4-BE49-F238E27FC236}">
                      <a16:creationId xmlns:a16="http://schemas.microsoft.com/office/drawing/2014/main" id="{C26AF321-3A0E-A84F-9A88-EAE075E85387}"/>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77" name="テキスト ボックス 76">
                <a:extLst>
                  <a:ext uri="{FF2B5EF4-FFF2-40B4-BE49-F238E27FC236}">
                    <a16:creationId xmlns:a16="http://schemas.microsoft.com/office/drawing/2014/main" id="{9FB8F7C2-1D0E-EB3E-4E9A-BB7A2D959AA0}"/>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a:solidFill>
                      <a:srgbClr val="FF3399"/>
                    </a:solidFill>
                    <a:latin typeface="游ゴシック" panose="020F0502020204030204"/>
                    <a:ea typeface="游ゴシック" panose="020B0400000000000000" pitchFamily="50" charset="-128"/>
                  </a:rPr>
                  <a:t>まじめに楽しく</a:t>
                </a:r>
              </a:p>
            </p:txBody>
          </p:sp>
        </p:grpSp>
        <p:sp>
          <p:nvSpPr>
            <p:cNvPr id="75" name="テキスト ボックス 74">
              <a:extLst>
                <a:ext uri="{FF2B5EF4-FFF2-40B4-BE49-F238E27FC236}">
                  <a16:creationId xmlns:a16="http://schemas.microsoft.com/office/drawing/2014/main" id="{3BD2234D-176B-0171-36C7-A4E9A98A75D0}"/>
                </a:ext>
              </a:extLst>
            </p:cNvPr>
            <p:cNvSpPr txBox="1"/>
            <p:nvPr/>
          </p:nvSpPr>
          <p:spPr>
            <a:xfrm>
              <a:off x="1405141" y="2489047"/>
              <a:ext cx="764479" cy="738665"/>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4</a:t>
              </a:r>
            </a:p>
          </p:txBody>
        </p:sp>
      </p:grpSp>
      <p:grpSp>
        <p:nvGrpSpPr>
          <p:cNvPr id="80" name="グループ化 79">
            <a:extLst>
              <a:ext uri="{FF2B5EF4-FFF2-40B4-BE49-F238E27FC236}">
                <a16:creationId xmlns:a16="http://schemas.microsoft.com/office/drawing/2014/main" id="{9A86DEF7-1D3A-39F5-47E4-72343F21B6C2}"/>
              </a:ext>
            </a:extLst>
          </p:cNvPr>
          <p:cNvGrpSpPr/>
          <p:nvPr/>
        </p:nvGrpSpPr>
        <p:grpSpPr>
          <a:xfrm>
            <a:off x="1053856" y="2048768"/>
            <a:ext cx="7242139" cy="595496"/>
            <a:chOff x="1405141" y="2433720"/>
            <a:chExt cx="9656185" cy="793992"/>
          </a:xfrm>
        </p:grpSpPr>
        <p:grpSp>
          <p:nvGrpSpPr>
            <p:cNvPr id="81" name="グループ化 80">
              <a:extLst>
                <a:ext uri="{FF2B5EF4-FFF2-40B4-BE49-F238E27FC236}">
                  <a16:creationId xmlns:a16="http://schemas.microsoft.com/office/drawing/2014/main" id="{37B93688-DA64-16F2-E48C-20D6BE138885}"/>
                </a:ext>
              </a:extLst>
            </p:cNvPr>
            <p:cNvGrpSpPr/>
            <p:nvPr/>
          </p:nvGrpSpPr>
          <p:grpSpPr>
            <a:xfrm>
              <a:off x="1405141" y="2433720"/>
              <a:ext cx="9656185" cy="791553"/>
              <a:chOff x="680062" y="1650308"/>
              <a:chExt cx="9656185" cy="791553"/>
            </a:xfrm>
          </p:grpSpPr>
          <p:grpSp>
            <p:nvGrpSpPr>
              <p:cNvPr id="83" name="グループ化 82">
                <a:extLst>
                  <a:ext uri="{FF2B5EF4-FFF2-40B4-BE49-F238E27FC236}">
                    <a16:creationId xmlns:a16="http://schemas.microsoft.com/office/drawing/2014/main" id="{2F10B049-F1AE-8325-C30C-E1BD28DF571A}"/>
                  </a:ext>
                </a:extLst>
              </p:cNvPr>
              <p:cNvGrpSpPr/>
              <p:nvPr/>
            </p:nvGrpSpPr>
            <p:grpSpPr>
              <a:xfrm>
                <a:off x="680062" y="1650308"/>
                <a:ext cx="764479" cy="728074"/>
                <a:chOff x="559858" y="1650308"/>
                <a:chExt cx="764479" cy="728074"/>
              </a:xfrm>
            </p:grpSpPr>
            <p:pic>
              <p:nvPicPr>
                <p:cNvPr id="85" name="図 84" descr="図形, 円&#10;&#10;自動的に生成された説明">
                  <a:extLst>
                    <a:ext uri="{FF2B5EF4-FFF2-40B4-BE49-F238E27FC236}">
                      <a16:creationId xmlns:a16="http://schemas.microsoft.com/office/drawing/2014/main" id="{C3BFE01A-5386-EC55-ED0E-892F4626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86" name="テキスト ボックス 85">
                  <a:extLst>
                    <a:ext uri="{FF2B5EF4-FFF2-40B4-BE49-F238E27FC236}">
                      <a16:creationId xmlns:a16="http://schemas.microsoft.com/office/drawing/2014/main" id="{A48E8BE3-AB01-1E42-D574-45AB7AAF2961}"/>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84" name="テキスト ボックス 83">
                <a:extLst>
                  <a:ext uri="{FF2B5EF4-FFF2-40B4-BE49-F238E27FC236}">
                    <a16:creationId xmlns:a16="http://schemas.microsoft.com/office/drawing/2014/main" id="{9EEC9C97-3AEE-3D7F-8F6E-619AE2EB3CCE}"/>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a:solidFill>
                      <a:srgbClr val="FF3399"/>
                    </a:solidFill>
                    <a:latin typeface="游ゴシック" panose="020F0502020204030204"/>
                    <a:ea typeface="游ゴシック" panose="020B0400000000000000" pitchFamily="50" charset="-128"/>
                  </a:rPr>
                  <a:t>傾聴の姿勢を大事に！</a:t>
                </a:r>
              </a:p>
            </p:txBody>
          </p:sp>
        </p:grpSp>
        <p:sp>
          <p:nvSpPr>
            <p:cNvPr id="82" name="テキスト ボックス 81">
              <a:extLst>
                <a:ext uri="{FF2B5EF4-FFF2-40B4-BE49-F238E27FC236}">
                  <a16:creationId xmlns:a16="http://schemas.microsoft.com/office/drawing/2014/main" id="{51E34E06-3283-1875-8CEA-B68273B1FD22}"/>
                </a:ext>
              </a:extLst>
            </p:cNvPr>
            <p:cNvSpPr txBox="1"/>
            <p:nvPr/>
          </p:nvSpPr>
          <p:spPr>
            <a:xfrm>
              <a:off x="1405141" y="2489047"/>
              <a:ext cx="764479" cy="738665"/>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1</a:t>
              </a:r>
              <a:endParaRPr kumimoji="1" lang="ja-JP" altLang="en-US" b="1">
                <a:solidFill>
                  <a:schemeClr val="bg1"/>
                </a:solidFill>
              </a:endParaRPr>
            </a:p>
          </p:txBody>
        </p:sp>
      </p:grpSp>
      <p:grpSp>
        <p:nvGrpSpPr>
          <p:cNvPr id="87" name="グループ化 86">
            <a:extLst>
              <a:ext uri="{FF2B5EF4-FFF2-40B4-BE49-F238E27FC236}">
                <a16:creationId xmlns:a16="http://schemas.microsoft.com/office/drawing/2014/main" id="{804A1B2C-A336-E728-4FF9-1F7B18BA4F56}"/>
              </a:ext>
            </a:extLst>
          </p:cNvPr>
          <p:cNvGrpSpPr/>
          <p:nvPr/>
        </p:nvGrpSpPr>
        <p:grpSpPr>
          <a:xfrm>
            <a:off x="1053856" y="3510507"/>
            <a:ext cx="7242139" cy="593667"/>
            <a:chOff x="1405141" y="2433720"/>
            <a:chExt cx="9656185" cy="791553"/>
          </a:xfrm>
        </p:grpSpPr>
        <p:grpSp>
          <p:nvGrpSpPr>
            <p:cNvPr id="88" name="グループ化 87">
              <a:extLst>
                <a:ext uri="{FF2B5EF4-FFF2-40B4-BE49-F238E27FC236}">
                  <a16:creationId xmlns:a16="http://schemas.microsoft.com/office/drawing/2014/main" id="{49BEE7BB-063B-1C80-4FA8-162E149A9DA7}"/>
                </a:ext>
              </a:extLst>
            </p:cNvPr>
            <p:cNvGrpSpPr/>
            <p:nvPr/>
          </p:nvGrpSpPr>
          <p:grpSpPr>
            <a:xfrm>
              <a:off x="1405141" y="2433720"/>
              <a:ext cx="9656185" cy="791553"/>
              <a:chOff x="680062" y="1650308"/>
              <a:chExt cx="9656185" cy="791553"/>
            </a:xfrm>
          </p:grpSpPr>
          <p:grpSp>
            <p:nvGrpSpPr>
              <p:cNvPr id="90" name="グループ化 89">
                <a:extLst>
                  <a:ext uri="{FF2B5EF4-FFF2-40B4-BE49-F238E27FC236}">
                    <a16:creationId xmlns:a16="http://schemas.microsoft.com/office/drawing/2014/main" id="{4240057F-67CC-DC5B-1976-B1F2B7EBABE6}"/>
                  </a:ext>
                </a:extLst>
              </p:cNvPr>
              <p:cNvGrpSpPr/>
              <p:nvPr/>
            </p:nvGrpSpPr>
            <p:grpSpPr>
              <a:xfrm>
                <a:off x="680062" y="1650308"/>
                <a:ext cx="764479" cy="728074"/>
                <a:chOff x="559858" y="1650308"/>
                <a:chExt cx="764479" cy="728074"/>
              </a:xfrm>
            </p:grpSpPr>
            <p:pic>
              <p:nvPicPr>
                <p:cNvPr id="92" name="図 91" descr="図形, 円&#10;&#10;自動的に生成された説明">
                  <a:extLst>
                    <a:ext uri="{FF2B5EF4-FFF2-40B4-BE49-F238E27FC236}">
                      <a16:creationId xmlns:a16="http://schemas.microsoft.com/office/drawing/2014/main" id="{ADCFDF5D-B80A-9385-52E3-C2EE2C48C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93" name="テキスト ボックス 92">
                  <a:extLst>
                    <a:ext uri="{FF2B5EF4-FFF2-40B4-BE49-F238E27FC236}">
                      <a16:creationId xmlns:a16="http://schemas.microsoft.com/office/drawing/2014/main" id="{C5F63849-1328-4DF8-2517-363BDDC0E352}"/>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91" name="テキスト ボックス 90">
                <a:extLst>
                  <a:ext uri="{FF2B5EF4-FFF2-40B4-BE49-F238E27FC236}">
                    <a16:creationId xmlns:a16="http://schemas.microsoft.com/office/drawing/2014/main" id="{04FB47C8-340B-DDE2-9446-D2D58DCDB6AA}"/>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en-US" altLang="ja-JP" sz="2800" b="1" u="sng" kern="0">
                    <a:solidFill>
                      <a:srgbClr val="FF3399"/>
                    </a:solidFill>
                    <a:latin typeface="游ゴシック" panose="020F0502020204030204"/>
                    <a:ea typeface="游ゴシック" panose="020B0400000000000000" pitchFamily="50" charset="-128"/>
                  </a:rPr>
                  <a:t>How do you feel? </a:t>
                </a:r>
                <a:r>
                  <a:rPr kumimoji="1" lang="ja-JP" altLang="en-US" sz="2800" b="1" u="sng" kern="0">
                    <a:solidFill>
                      <a:srgbClr val="FF3399"/>
                    </a:solidFill>
                    <a:latin typeface="游ゴシック" panose="020F0502020204030204"/>
                    <a:ea typeface="游ゴシック" panose="020B0400000000000000" pitchFamily="50" charset="-128"/>
                  </a:rPr>
                  <a:t>を大切に</a:t>
                </a:r>
              </a:p>
            </p:txBody>
          </p:sp>
        </p:grpSp>
        <p:sp>
          <p:nvSpPr>
            <p:cNvPr id="89" name="テキスト ボックス 88">
              <a:extLst>
                <a:ext uri="{FF2B5EF4-FFF2-40B4-BE49-F238E27FC236}">
                  <a16:creationId xmlns:a16="http://schemas.microsoft.com/office/drawing/2014/main" id="{B6660CBD-81C5-A1B1-E8EE-83D653D8A36C}"/>
                </a:ext>
              </a:extLst>
            </p:cNvPr>
            <p:cNvSpPr txBox="1"/>
            <p:nvPr/>
          </p:nvSpPr>
          <p:spPr>
            <a:xfrm>
              <a:off x="1405141" y="2476347"/>
              <a:ext cx="764479" cy="738666"/>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3</a:t>
              </a:r>
            </a:p>
          </p:txBody>
        </p:sp>
      </p:grpSp>
      <p:grpSp>
        <p:nvGrpSpPr>
          <p:cNvPr id="94" name="グループ化 93">
            <a:extLst>
              <a:ext uri="{FF2B5EF4-FFF2-40B4-BE49-F238E27FC236}">
                <a16:creationId xmlns:a16="http://schemas.microsoft.com/office/drawing/2014/main" id="{64D820CC-D6F3-CE6F-E197-58B05B66813B}"/>
              </a:ext>
            </a:extLst>
          </p:cNvPr>
          <p:cNvGrpSpPr/>
          <p:nvPr/>
        </p:nvGrpSpPr>
        <p:grpSpPr>
          <a:xfrm>
            <a:off x="1053856" y="5007588"/>
            <a:ext cx="7242139" cy="593667"/>
            <a:chOff x="1405141" y="2433720"/>
            <a:chExt cx="9656185" cy="791553"/>
          </a:xfrm>
        </p:grpSpPr>
        <p:grpSp>
          <p:nvGrpSpPr>
            <p:cNvPr id="95" name="グループ化 94">
              <a:extLst>
                <a:ext uri="{FF2B5EF4-FFF2-40B4-BE49-F238E27FC236}">
                  <a16:creationId xmlns:a16="http://schemas.microsoft.com/office/drawing/2014/main" id="{98CDC3DE-6639-7938-4052-F0A37ECA8633}"/>
                </a:ext>
              </a:extLst>
            </p:cNvPr>
            <p:cNvGrpSpPr/>
            <p:nvPr/>
          </p:nvGrpSpPr>
          <p:grpSpPr>
            <a:xfrm>
              <a:off x="1405141" y="2433720"/>
              <a:ext cx="9656185" cy="791553"/>
              <a:chOff x="680062" y="1650308"/>
              <a:chExt cx="9656185" cy="791553"/>
            </a:xfrm>
          </p:grpSpPr>
          <p:grpSp>
            <p:nvGrpSpPr>
              <p:cNvPr id="97" name="グループ化 96">
                <a:extLst>
                  <a:ext uri="{FF2B5EF4-FFF2-40B4-BE49-F238E27FC236}">
                    <a16:creationId xmlns:a16="http://schemas.microsoft.com/office/drawing/2014/main" id="{887EBF72-7918-7F22-F579-4AF4B2F94452}"/>
                  </a:ext>
                </a:extLst>
              </p:cNvPr>
              <p:cNvGrpSpPr/>
              <p:nvPr/>
            </p:nvGrpSpPr>
            <p:grpSpPr>
              <a:xfrm>
                <a:off x="680062" y="1650308"/>
                <a:ext cx="764479" cy="728074"/>
                <a:chOff x="559858" y="1650308"/>
                <a:chExt cx="764479" cy="728074"/>
              </a:xfrm>
            </p:grpSpPr>
            <p:pic>
              <p:nvPicPr>
                <p:cNvPr id="99" name="図 98" descr="図形, 円&#10;&#10;自動的に生成された説明">
                  <a:extLst>
                    <a:ext uri="{FF2B5EF4-FFF2-40B4-BE49-F238E27FC236}">
                      <a16:creationId xmlns:a16="http://schemas.microsoft.com/office/drawing/2014/main" id="{700AACFC-E17E-CFD6-AE69-38000351C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100" name="テキスト ボックス 99">
                  <a:extLst>
                    <a:ext uri="{FF2B5EF4-FFF2-40B4-BE49-F238E27FC236}">
                      <a16:creationId xmlns:a16="http://schemas.microsoft.com/office/drawing/2014/main" id="{E088B499-9AF9-0CFA-C98B-B3E618AC096D}"/>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98" name="テキスト ボックス 97">
                <a:extLst>
                  <a:ext uri="{FF2B5EF4-FFF2-40B4-BE49-F238E27FC236}">
                    <a16:creationId xmlns:a16="http://schemas.microsoft.com/office/drawing/2014/main" id="{E6EE4318-95F1-1BD4-D88E-4283D2126CD5}"/>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dirty="0">
                    <a:solidFill>
                      <a:srgbClr val="FF3399"/>
                    </a:solidFill>
                    <a:latin typeface="游ゴシック" panose="020F0502020204030204"/>
                    <a:ea typeface="游ゴシック" panose="020B0400000000000000" pitchFamily="50" charset="-128"/>
                  </a:rPr>
                  <a:t>アイデアはみんなのもの</a:t>
                </a:r>
              </a:p>
            </p:txBody>
          </p:sp>
        </p:grpSp>
        <p:sp>
          <p:nvSpPr>
            <p:cNvPr id="96" name="テキスト ボックス 95">
              <a:extLst>
                <a:ext uri="{FF2B5EF4-FFF2-40B4-BE49-F238E27FC236}">
                  <a16:creationId xmlns:a16="http://schemas.microsoft.com/office/drawing/2014/main" id="{8000EE8F-1FC8-1F98-5BB0-CBD5AD3BF9BE}"/>
                </a:ext>
              </a:extLst>
            </p:cNvPr>
            <p:cNvSpPr txBox="1"/>
            <p:nvPr/>
          </p:nvSpPr>
          <p:spPr>
            <a:xfrm>
              <a:off x="1405141" y="2476347"/>
              <a:ext cx="764479" cy="738666"/>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5</a:t>
              </a:r>
            </a:p>
          </p:txBody>
        </p:sp>
      </p:grpSp>
      <p:sp>
        <p:nvSpPr>
          <p:cNvPr id="2" name="スライド番号プレースホルダー 1">
            <a:extLst>
              <a:ext uri="{FF2B5EF4-FFF2-40B4-BE49-F238E27FC236}">
                <a16:creationId xmlns:a16="http://schemas.microsoft.com/office/drawing/2014/main" id="{3B366763-6941-1B09-18AB-8E693499D7C2}"/>
              </a:ext>
            </a:extLst>
          </p:cNvPr>
          <p:cNvSpPr>
            <a:spLocks noGrp="1"/>
          </p:cNvSpPr>
          <p:nvPr>
            <p:ph type="sldNum" sz="quarter" idx="12"/>
          </p:nvPr>
        </p:nvSpPr>
        <p:spPr/>
        <p:txBody>
          <a:bodyPr/>
          <a:lstStyle/>
          <a:p>
            <a:fld id="{02E45039-E5C2-423C-A0A7-3C781C43C11A}" type="slidenum">
              <a:rPr kumimoji="1" lang="ja-JP" altLang="en-US" smtClean="0"/>
              <a:t>17</a:t>
            </a:fld>
            <a:endParaRPr kumimoji="1" lang="ja-JP" altLang="en-US"/>
          </a:p>
        </p:txBody>
      </p:sp>
    </p:spTree>
    <p:extLst>
      <p:ext uri="{BB962C8B-B14F-4D97-AF65-F5344CB8AC3E}">
        <p14:creationId xmlns:p14="http://schemas.microsoft.com/office/powerpoint/2010/main" val="405620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アイス</a:t>
            </a:r>
            <a:br>
              <a:rPr lang="en-US" altLang="ja-JP"/>
            </a:br>
            <a:r>
              <a:rPr lang="ja-JP" altLang="en-US"/>
              <a:t>ブレイク</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381500" y="2359227"/>
            <a:ext cx="4914900" cy="2162323"/>
          </a:xfrm>
        </p:spPr>
        <p:txBody>
          <a:bodyPr>
            <a:noAutofit/>
          </a:bodyPr>
          <a:lstStyle/>
          <a:p>
            <a:r>
              <a:rPr lang="ja-JP" altLang="en-US" sz="2400" b="1"/>
              <a:t>「実は〇〇なんです」自己紹介</a:t>
            </a:r>
          </a:p>
        </p:txBody>
      </p:sp>
      <p:sp>
        <p:nvSpPr>
          <p:cNvPr id="5" name="テキスト ボックス 4">
            <a:extLst>
              <a:ext uri="{FF2B5EF4-FFF2-40B4-BE49-F238E27FC236}">
                <a16:creationId xmlns:a16="http://schemas.microsoft.com/office/drawing/2014/main" id="{A734067C-17D1-BA15-083F-BBB2F3F50189}"/>
              </a:ext>
            </a:extLst>
          </p:cNvPr>
          <p:cNvSpPr txBox="1"/>
          <p:nvPr/>
        </p:nvSpPr>
        <p:spPr>
          <a:xfrm>
            <a:off x="4229100" y="3818154"/>
            <a:ext cx="4914900" cy="954107"/>
          </a:xfrm>
          <a:prstGeom prst="rect">
            <a:avLst/>
          </a:prstGeom>
          <a:noFill/>
        </p:spPr>
        <p:txBody>
          <a:bodyPr wrap="square">
            <a:spAutoFit/>
          </a:bodyPr>
          <a:lstStyle/>
          <a:p>
            <a:pPr algn="ctr"/>
            <a:r>
              <a:rPr lang="ja-JP" altLang="en-US" sz="1400" b="1"/>
              <a:t>名前は知っている・聞いたことあるが、</a:t>
            </a:r>
            <a:endParaRPr lang="en-US" altLang="ja-JP" sz="1400" b="1"/>
          </a:p>
          <a:p>
            <a:pPr algn="ctr"/>
            <a:r>
              <a:rPr lang="ja-JP" altLang="en-US" sz="1400" b="1"/>
              <a:t>グループのメンバーのパーソナリティまでは知らない。</a:t>
            </a:r>
          </a:p>
          <a:p>
            <a:pPr algn="ctr"/>
            <a:r>
              <a:rPr lang="ja-JP" altLang="en-US" sz="1400" b="1"/>
              <a:t>ちょっと驚きある意外な自己紹介で</a:t>
            </a:r>
            <a:endParaRPr lang="en-US" altLang="ja-JP" sz="1400" b="1"/>
          </a:p>
          <a:p>
            <a:pPr algn="ctr"/>
            <a:r>
              <a:rPr lang="ja-JP" altLang="en-US" sz="1400" b="1"/>
              <a:t>グループ内の話しやすい雰囲気を作っていきましょう！</a:t>
            </a:r>
          </a:p>
        </p:txBody>
      </p:sp>
      <p:sp>
        <p:nvSpPr>
          <p:cNvPr id="6" name="四角形: 角を丸くする 5">
            <a:extLst>
              <a:ext uri="{FF2B5EF4-FFF2-40B4-BE49-F238E27FC236}">
                <a16:creationId xmlns:a16="http://schemas.microsoft.com/office/drawing/2014/main" id="{4C922D63-337E-F3BE-B36B-133CE9381BCC}"/>
              </a:ext>
            </a:extLst>
          </p:cNvPr>
          <p:cNvSpPr/>
          <p:nvPr/>
        </p:nvSpPr>
        <p:spPr>
          <a:xfrm>
            <a:off x="4672496" y="4855372"/>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latin typeface="游ゴシック" panose="020F0502020204030204"/>
                <a:ea typeface="游ゴシック" panose="020B0400000000000000" pitchFamily="50" charset="-128"/>
              </a:rPr>
              <a:t>0:00 – 0:00(</a:t>
            </a:r>
            <a:r>
              <a:rPr lang="ja-JP" altLang="en-US" sz="1350" b="1" kern="0">
                <a:solidFill>
                  <a:srgbClr val="4A9478"/>
                </a:solidFill>
                <a:latin typeface="游ゴシック" panose="020F0502020204030204"/>
                <a:ea typeface="游ゴシック" panose="020B0400000000000000" pitchFamily="50" charset="-128"/>
              </a:rPr>
              <a:t>目安時間を記載ください）</a:t>
            </a:r>
          </a:p>
        </p:txBody>
      </p:sp>
      <p:sp>
        <p:nvSpPr>
          <p:cNvPr id="4" name="スライド番号プレースホルダー 3">
            <a:extLst>
              <a:ext uri="{FF2B5EF4-FFF2-40B4-BE49-F238E27FC236}">
                <a16:creationId xmlns:a16="http://schemas.microsoft.com/office/drawing/2014/main" id="{752FA73F-24F4-0DA6-888B-808DD6F345E1}"/>
              </a:ext>
            </a:extLst>
          </p:cNvPr>
          <p:cNvSpPr>
            <a:spLocks noGrp="1"/>
          </p:cNvSpPr>
          <p:nvPr>
            <p:ph type="sldNum" sz="quarter" idx="12"/>
          </p:nvPr>
        </p:nvSpPr>
        <p:spPr/>
        <p:txBody>
          <a:bodyPr/>
          <a:lstStyle/>
          <a:p>
            <a:fld id="{02E45039-E5C2-423C-A0A7-3C781C43C11A}" type="slidenum">
              <a:rPr kumimoji="1" lang="ja-JP" altLang="en-US" smtClean="0"/>
              <a:t>18</a:t>
            </a:fld>
            <a:endParaRPr kumimoji="1" lang="ja-JP" altLang="en-US"/>
          </a:p>
        </p:txBody>
      </p:sp>
    </p:spTree>
    <p:extLst>
      <p:ext uri="{BB962C8B-B14F-4D97-AF65-F5344CB8AC3E}">
        <p14:creationId xmlns:p14="http://schemas.microsoft.com/office/powerpoint/2010/main" val="116231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400"/>
              <a:t>グループでテーブルを囲み「自己紹介」しましょう！</a:t>
            </a:r>
          </a:p>
        </p:txBody>
      </p:sp>
      <p:sp>
        <p:nvSpPr>
          <p:cNvPr id="2" name="四角形: 角を丸くする 1">
            <a:extLst>
              <a:ext uri="{FF2B5EF4-FFF2-40B4-BE49-F238E27FC236}">
                <a16:creationId xmlns:a16="http://schemas.microsoft.com/office/drawing/2014/main" id="{F3F07B96-8E71-7A73-76AD-9AF7D757C5E9}"/>
              </a:ext>
            </a:extLst>
          </p:cNvPr>
          <p:cNvSpPr/>
          <p:nvPr/>
        </p:nvSpPr>
        <p:spPr>
          <a:xfrm>
            <a:off x="1754357" y="1973457"/>
            <a:ext cx="5427493" cy="3608193"/>
          </a:xfrm>
          <a:prstGeom prst="roundRect">
            <a:avLst/>
          </a:prstGeom>
          <a:solidFill>
            <a:schemeClr val="bg2"/>
          </a:solidFill>
        </p:spPr>
        <p:txBody>
          <a:bodyPr wrap="square" rtlCol="0" anchor="ctr" anchorCtr="0">
            <a:noAutofit/>
          </a:bodyPr>
          <a:lstStyle/>
          <a:p>
            <a:pPr algn="ctr"/>
            <a:r>
              <a:rPr kumimoji="1" lang="ja-JP" altLang="en-US" sz="1400" b="1">
                <a:solidFill>
                  <a:schemeClr val="bg2">
                    <a:lumMod val="25000"/>
                  </a:schemeClr>
                </a:solidFill>
                <a:latin typeface="+mj-ea"/>
                <a:ea typeface="+mj-ea"/>
              </a:rPr>
              <a:t>一人</a:t>
            </a:r>
            <a:r>
              <a:rPr kumimoji="1" lang="en-US" altLang="ja-JP" sz="1400" b="1">
                <a:solidFill>
                  <a:schemeClr val="bg2">
                    <a:lumMod val="25000"/>
                  </a:schemeClr>
                </a:solidFill>
                <a:latin typeface="+mj-ea"/>
                <a:ea typeface="+mj-ea"/>
              </a:rPr>
              <a:t>30</a:t>
            </a:r>
            <a:r>
              <a:rPr kumimoji="1" lang="ja-JP" altLang="en-US" sz="1400" b="1">
                <a:solidFill>
                  <a:schemeClr val="bg2">
                    <a:lumMod val="25000"/>
                  </a:schemeClr>
                </a:solidFill>
                <a:latin typeface="+mj-ea"/>
                <a:ea typeface="+mj-ea"/>
              </a:rPr>
              <a:t>秒以内で</a:t>
            </a:r>
            <a:endParaRPr kumimoji="1" lang="en-US" altLang="ja-JP" sz="1400" b="1">
              <a:solidFill>
                <a:schemeClr val="bg2">
                  <a:lumMod val="25000"/>
                </a:schemeClr>
              </a:solidFill>
              <a:latin typeface="+mj-ea"/>
              <a:ea typeface="+mj-ea"/>
            </a:endParaRPr>
          </a:p>
          <a:p>
            <a:pPr algn="ctr"/>
            <a:endParaRPr lang="en-US" altLang="ja-JP" sz="1400" b="1">
              <a:solidFill>
                <a:schemeClr val="bg2">
                  <a:lumMod val="25000"/>
                </a:schemeClr>
              </a:solidFill>
              <a:latin typeface="+mj-ea"/>
              <a:ea typeface="+mj-ea"/>
            </a:endParaRPr>
          </a:p>
          <a:p>
            <a:pPr algn="ctr"/>
            <a:endParaRPr kumimoji="1" lang="en-US" altLang="ja-JP" sz="2000" b="1">
              <a:solidFill>
                <a:schemeClr val="bg2">
                  <a:lumMod val="25000"/>
                </a:schemeClr>
              </a:solidFill>
              <a:latin typeface="+mj-ea"/>
              <a:ea typeface="+mj-ea"/>
            </a:endParaRPr>
          </a:p>
          <a:p>
            <a:pPr algn="ctr"/>
            <a:r>
              <a:rPr lang="ja-JP" altLang="en-US" sz="2000" b="1">
                <a:solidFill>
                  <a:schemeClr val="bg2">
                    <a:lumMod val="25000"/>
                  </a:schemeClr>
                </a:solidFill>
                <a:latin typeface="+mj-ea"/>
                <a:ea typeface="+mj-ea"/>
              </a:rPr>
              <a:t>①「所属部署」と「お名前」</a:t>
            </a:r>
            <a:endParaRPr lang="en-US" altLang="ja-JP" sz="2000" b="1">
              <a:solidFill>
                <a:schemeClr val="bg2">
                  <a:lumMod val="25000"/>
                </a:schemeClr>
              </a:solidFill>
              <a:latin typeface="+mj-ea"/>
              <a:ea typeface="+mj-ea"/>
            </a:endParaRPr>
          </a:p>
          <a:p>
            <a:pPr algn="ctr"/>
            <a:endParaRPr kumimoji="1" lang="en-US" altLang="ja-JP" sz="2000" b="1">
              <a:solidFill>
                <a:schemeClr val="bg2">
                  <a:lumMod val="25000"/>
                </a:schemeClr>
              </a:solidFill>
              <a:latin typeface="+mj-ea"/>
              <a:ea typeface="+mj-ea"/>
            </a:endParaRPr>
          </a:p>
          <a:p>
            <a:pPr algn="ctr"/>
            <a:r>
              <a:rPr lang="ja-JP" altLang="en-US" sz="2000" b="1">
                <a:solidFill>
                  <a:schemeClr val="bg2">
                    <a:lumMod val="25000"/>
                  </a:schemeClr>
                </a:solidFill>
                <a:latin typeface="+mj-ea"/>
                <a:ea typeface="+mj-ea"/>
              </a:rPr>
              <a:t>②</a:t>
            </a:r>
            <a:r>
              <a:rPr lang="ja-JP" altLang="en-US" sz="2000" b="1">
                <a:solidFill>
                  <a:schemeClr val="bg2">
                    <a:lumMod val="25000"/>
                  </a:schemeClr>
                </a:solidFill>
                <a:highlight>
                  <a:srgbClr val="FFFF00"/>
                </a:highlight>
                <a:latin typeface="+mj-ea"/>
                <a:ea typeface="+mj-ea"/>
              </a:rPr>
              <a:t>「こう見えて、実は私〇〇なんです」</a:t>
            </a:r>
            <a:endParaRPr lang="en-US" altLang="ja-JP" sz="2000" b="1">
              <a:solidFill>
                <a:schemeClr val="bg2">
                  <a:lumMod val="25000"/>
                </a:schemeClr>
              </a:solidFill>
              <a:highlight>
                <a:srgbClr val="FFFF00"/>
              </a:highlight>
              <a:latin typeface="+mj-ea"/>
              <a:ea typeface="+mj-ea"/>
            </a:endParaRPr>
          </a:p>
          <a:p>
            <a:pPr algn="ctr"/>
            <a:r>
              <a:rPr kumimoji="1" lang="ja-JP" altLang="en-US" sz="2000" b="1">
                <a:solidFill>
                  <a:schemeClr val="bg2">
                    <a:lumMod val="25000"/>
                  </a:schemeClr>
                </a:solidFill>
                <a:latin typeface="+mj-ea"/>
                <a:ea typeface="+mj-ea"/>
              </a:rPr>
              <a:t>というとっておきのエピソードと共に</a:t>
            </a:r>
            <a:endParaRPr lang="en-US" altLang="ja-JP" sz="2000" b="1">
              <a:solidFill>
                <a:schemeClr val="bg2">
                  <a:lumMod val="25000"/>
                </a:schemeClr>
              </a:solidFill>
              <a:latin typeface="+mj-ea"/>
              <a:ea typeface="+mj-ea"/>
            </a:endParaRPr>
          </a:p>
          <a:p>
            <a:pPr algn="ctr"/>
            <a:r>
              <a:rPr kumimoji="1" lang="ja-JP" altLang="en-US" sz="2000" b="1">
                <a:solidFill>
                  <a:schemeClr val="bg2">
                    <a:lumMod val="25000"/>
                  </a:schemeClr>
                </a:solidFill>
                <a:latin typeface="+mj-ea"/>
                <a:ea typeface="+mj-ea"/>
              </a:rPr>
              <a:t>グループ内で自己紹介をしてください！</a:t>
            </a:r>
            <a:endParaRPr kumimoji="1" lang="en-US" altLang="ja-JP" sz="2000" b="1">
              <a:solidFill>
                <a:schemeClr val="bg2">
                  <a:lumMod val="25000"/>
                </a:schemeClr>
              </a:solidFill>
              <a:latin typeface="+mj-ea"/>
              <a:ea typeface="+mj-ea"/>
            </a:endParaRPr>
          </a:p>
          <a:p>
            <a:pPr algn="ctr"/>
            <a:endParaRPr kumimoji="1" lang="en-US" altLang="ja-JP" sz="2000" b="1">
              <a:solidFill>
                <a:schemeClr val="bg2">
                  <a:lumMod val="25000"/>
                </a:schemeClr>
              </a:solidFill>
              <a:latin typeface="+mj-ea"/>
              <a:ea typeface="+mj-ea"/>
            </a:endParaRPr>
          </a:p>
          <a:p>
            <a:pPr algn="ctr"/>
            <a:endParaRPr lang="en-US" altLang="ja-JP" sz="1400" b="1">
              <a:solidFill>
                <a:schemeClr val="bg2">
                  <a:lumMod val="25000"/>
                </a:schemeClr>
              </a:solidFill>
              <a:latin typeface="+mj-ea"/>
              <a:ea typeface="+mj-ea"/>
            </a:endParaRPr>
          </a:p>
        </p:txBody>
      </p:sp>
      <p:sp>
        <p:nvSpPr>
          <p:cNvPr id="6" name="正方形/長方形 5">
            <a:extLst>
              <a:ext uri="{FF2B5EF4-FFF2-40B4-BE49-F238E27FC236}">
                <a16:creationId xmlns:a16="http://schemas.microsoft.com/office/drawing/2014/main" id="{B471A812-0249-9320-D3D6-F8F8E6B4B39F}"/>
              </a:ext>
            </a:extLst>
          </p:cNvPr>
          <p:cNvSpPr/>
          <p:nvPr/>
        </p:nvSpPr>
        <p:spPr>
          <a:xfrm>
            <a:off x="2636327" y="4936200"/>
            <a:ext cx="4031094" cy="311952"/>
          </a:xfrm>
          <a:prstGeom prst="rect">
            <a:avLst/>
          </a:prstGeom>
          <a:noFill/>
        </p:spPr>
        <p:txBody>
          <a:bodyPr wrap="square" rtlCol="0" anchor="ctr" anchorCtr="0">
            <a:noAutofit/>
          </a:bodyPr>
          <a:lstStyle/>
          <a:p>
            <a:pPr algn="ctr"/>
            <a:r>
              <a:rPr kumimoji="1" lang="en-US" altLang="ja-JP" sz="1600" b="1">
                <a:solidFill>
                  <a:srgbClr val="C00000"/>
                </a:solidFill>
                <a:latin typeface="+mj-ea"/>
                <a:ea typeface="+mj-ea"/>
              </a:rPr>
              <a:t>3</a:t>
            </a:r>
            <a:r>
              <a:rPr kumimoji="1" lang="ja-JP" altLang="en-US" sz="1600" b="1">
                <a:solidFill>
                  <a:srgbClr val="C00000"/>
                </a:solidFill>
                <a:latin typeface="+mj-ea"/>
                <a:ea typeface="+mj-ea"/>
              </a:rPr>
              <a:t>分以内で</a:t>
            </a:r>
            <a:r>
              <a:rPr kumimoji="1" lang="en-US" altLang="ja-JP" sz="1600" b="1">
                <a:solidFill>
                  <a:srgbClr val="C00000"/>
                </a:solidFill>
                <a:latin typeface="+mj-ea"/>
                <a:ea typeface="+mj-ea"/>
              </a:rPr>
              <a:t>4</a:t>
            </a:r>
            <a:r>
              <a:rPr kumimoji="1" lang="ja-JP" altLang="en-US" sz="1600" b="1">
                <a:solidFill>
                  <a:srgbClr val="C00000"/>
                </a:solidFill>
                <a:latin typeface="+mj-ea"/>
                <a:ea typeface="+mj-ea"/>
              </a:rPr>
              <a:t>名完了してください！</a:t>
            </a:r>
          </a:p>
        </p:txBody>
      </p:sp>
      <p:sp>
        <p:nvSpPr>
          <p:cNvPr id="5" name="テキスト ボックス 4">
            <a:extLst>
              <a:ext uri="{FF2B5EF4-FFF2-40B4-BE49-F238E27FC236}">
                <a16:creationId xmlns:a16="http://schemas.microsoft.com/office/drawing/2014/main" id="{57DA609B-3445-EA8C-80D6-B9D1261BF21C}"/>
              </a:ext>
            </a:extLst>
          </p:cNvPr>
          <p:cNvSpPr txBox="1"/>
          <p:nvPr/>
        </p:nvSpPr>
        <p:spPr>
          <a:xfrm>
            <a:off x="1709678" y="5829300"/>
            <a:ext cx="5724644" cy="646331"/>
          </a:xfrm>
          <a:prstGeom prst="rect">
            <a:avLst/>
          </a:prstGeom>
          <a:noFill/>
        </p:spPr>
        <p:txBody>
          <a:bodyPr wrap="none" rtlCol="0">
            <a:spAutoFit/>
          </a:bodyPr>
          <a:lstStyle/>
          <a:p>
            <a:pPr algn="ctr"/>
            <a:r>
              <a:rPr kumimoji="1" lang="ja-JP" altLang="en-US" b="1"/>
              <a:t>一番、私（ファシリテーター）に</a:t>
            </a:r>
            <a:endParaRPr kumimoji="1" lang="en-US" altLang="ja-JP" b="1"/>
          </a:p>
          <a:p>
            <a:pPr algn="ctr"/>
            <a:r>
              <a:rPr kumimoji="1" lang="ja-JP" altLang="en-US" b="1"/>
              <a:t>近い席に座っている人から時計回りでお願いします！</a:t>
            </a:r>
          </a:p>
        </p:txBody>
      </p:sp>
      <p:sp>
        <p:nvSpPr>
          <p:cNvPr id="4" name="スライド番号プレースホルダー 3">
            <a:extLst>
              <a:ext uri="{FF2B5EF4-FFF2-40B4-BE49-F238E27FC236}">
                <a16:creationId xmlns:a16="http://schemas.microsoft.com/office/drawing/2014/main" id="{60FE9C4C-0A9E-D39C-2E2F-7D71B611FE93}"/>
              </a:ext>
            </a:extLst>
          </p:cNvPr>
          <p:cNvSpPr>
            <a:spLocks noGrp="1"/>
          </p:cNvSpPr>
          <p:nvPr>
            <p:ph type="sldNum" sz="quarter" idx="12"/>
          </p:nvPr>
        </p:nvSpPr>
        <p:spPr/>
        <p:txBody>
          <a:bodyPr/>
          <a:lstStyle/>
          <a:p>
            <a:fld id="{02E45039-E5C2-423C-A0A7-3C781C43C11A}" type="slidenum">
              <a:rPr kumimoji="1" lang="ja-JP" altLang="en-US" smtClean="0"/>
              <a:t>19</a:t>
            </a:fld>
            <a:endParaRPr kumimoji="1" lang="ja-JP" altLang="en-US"/>
          </a:p>
        </p:txBody>
      </p:sp>
    </p:spTree>
    <p:extLst>
      <p:ext uri="{BB962C8B-B14F-4D97-AF65-F5344CB8AC3E}">
        <p14:creationId xmlns:p14="http://schemas.microsoft.com/office/powerpoint/2010/main" val="195119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49125-A347-A4C6-B248-3FC763C3B47A}"/>
              </a:ext>
            </a:extLst>
          </p:cNvPr>
          <p:cNvSpPr>
            <a:spLocks noGrp="1"/>
          </p:cNvSpPr>
          <p:nvPr>
            <p:ph type="title"/>
          </p:nvPr>
        </p:nvSpPr>
        <p:spPr/>
        <p:txBody>
          <a:bodyPr/>
          <a:lstStyle/>
          <a:p>
            <a:r>
              <a:rPr lang="ja-JP" altLang="en-US">
                <a:effectLst/>
              </a:rPr>
              <a:t>本日の進め方</a:t>
            </a:r>
            <a:endParaRPr kumimoji="1" lang="ja-JP" altLang="en-US"/>
          </a:p>
        </p:txBody>
      </p:sp>
      <p:grpSp>
        <p:nvGrpSpPr>
          <p:cNvPr id="26" name="グループ化 25">
            <a:extLst>
              <a:ext uri="{FF2B5EF4-FFF2-40B4-BE49-F238E27FC236}">
                <a16:creationId xmlns:a16="http://schemas.microsoft.com/office/drawing/2014/main" id="{B9E79DAF-DD23-9A2D-8F5E-2D24C2FE1F51}"/>
              </a:ext>
            </a:extLst>
          </p:cNvPr>
          <p:cNvGrpSpPr/>
          <p:nvPr/>
        </p:nvGrpSpPr>
        <p:grpSpPr>
          <a:xfrm>
            <a:off x="6805305" y="5664517"/>
            <a:ext cx="1924724" cy="1050442"/>
            <a:chOff x="6199998" y="5164790"/>
            <a:chExt cx="1924724" cy="1050442"/>
          </a:xfrm>
        </p:grpSpPr>
        <p:pic>
          <p:nvPicPr>
            <p:cNvPr id="5" name="図 4" descr="図形, 円&#10;&#10;自動的に生成された説明">
              <a:extLst>
                <a:ext uri="{FF2B5EF4-FFF2-40B4-BE49-F238E27FC236}">
                  <a16:creationId xmlns:a16="http://schemas.microsoft.com/office/drawing/2014/main" id="{B55319ED-CA76-CDB3-1537-49D378E2C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998" y="5164790"/>
              <a:ext cx="1924724" cy="1050442"/>
            </a:xfrm>
            <a:prstGeom prst="rect">
              <a:avLst/>
            </a:prstGeom>
          </p:spPr>
        </p:pic>
        <p:pic>
          <p:nvPicPr>
            <p:cNvPr id="4" name="図 3" descr="アイコン&#10;&#10;自動的に生成された説明">
              <a:extLst>
                <a:ext uri="{FF2B5EF4-FFF2-40B4-BE49-F238E27FC236}">
                  <a16:creationId xmlns:a16="http://schemas.microsoft.com/office/drawing/2014/main" id="{9EBA75FA-2638-DE2E-2134-6AA71361A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432" y="5485675"/>
              <a:ext cx="408672" cy="408672"/>
            </a:xfrm>
            <a:prstGeom prst="rect">
              <a:avLst/>
            </a:prstGeom>
          </p:spPr>
        </p:pic>
        <p:sp>
          <p:nvSpPr>
            <p:cNvPr id="6" name="テキスト ボックス 5">
              <a:extLst>
                <a:ext uri="{FF2B5EF4-FFF2-40B4-BE49-F238E27FC236}">
                  <a16:creationId xmlns:a16="http://schemas.microsoft.com/office/drawing/2014/main" id="{9BD468DE-10F3-D337-8B38-8003B052F1FD}"/>
                </a:ext>
              </a:extLst>
            </p:cNvPr>
            <p:cNvSpPr txBox="1"/>
            <p:nvPr/>
          </p:nvSpPr>
          <p:spPr>
            <a:xfrm>
              <a:off x="6855104" y="5525015"/>
              <a:ext cx="1179577" cy="369332"/>
            </a:xfrm>
            <a:prstGeom prst="rect">
              <a:avLst/>
            </a:prstGeom>
            <a:noFill/>
          </p:spPr>
          <p:txBody>
            <a:bodyPr wrap="square" rtlCol="0">
              <a:spAutoFit/>
            </a:bodyPr>
            <a:lstStyle/>
            <a:p>
              <a:r>
                <a:rPr kumimoji="1" lang="en-US" altLang="ja-JP" b="1"/>
                <a:t>150 min</a:t>
              </a:r>
              <a:endParaRPr kumimoji="1" lang="ja-JP" altLang="en-US" b="1"/>
            </a:p>
          </p:txBody>
        </p:sp>
      </p:grpSp>
      <p:grpSp>
        <p:nvGrpSpPr>
          <p:cNvPr id="3" name="グループ化 2">
            <a:extLst>
              <a:ext uri="{FF2B5EF4-FFF2-40B4-BE49-F238E27FC236}">
                <a16:creationId xmlns:a16="http://schemas.microsoft.com/office/drawing/2014/main" id="{915226E9-E6D8-EA47-A110-301A66C4E8E6}"/>
              </a:ext>
            </a:extLst>
          </p:cNvPr>
          <p:cNvGrpSpPr/>
          <p:nvPr/>
        </p:nvGrpSpPr>
        <p:grpSpPr>
          <a:xfrm>
            <a:off x="705284" y="1760236"/>
            <a:ext cx="8121784" cy="547016"/>
            <a:chOff x="782845" y="1690690"/>
            <a:chExt cx="8121784" cy="547016"/>
          </a:xfrm>
        </p:grpSpPr>
        <p:grpSp>
          <p:nvGrpSpPr>
            <p:cNvPr id="27" name="グループ化 26">
              <a:extLst>
                <a:ext uri="{FF2B5EF4-FFF2-40B4-BE49-F238E27FC236}">
                  <a16:creationId xmlns:a16="http://schemas.microsoft.com/office/drawing/2014/main" id="{1AD5892D-4320-5B33-C7D8-108C3AB28463}"/>
                </a:ext>
              </a:extLst>
            </p:cNvPr>
            <p:cNvGrpSpPr/>
            <p:nvPr/>
          </p:nvGrpSpPr>
          <p:grpSpPr>
            <a:xfrm>
              <a:off x="782845" y="1690690"/>
              <a:ext cx="574368" cy="547016"/>
              <a:chOff x="662641" y="1690690"/>
              <a:chExt cx="574368" cy="547016"/>
            </a:xfrm>
          </p:grpSpPr>
          <p:pic>
            <p:nvPicPr>
              <p:cNvPr id="8" name="図 7" descr="図形, 円&#10;&#10;自動的に生成された説明">
                <a:extLst>
                  <a:ext uri="{FF2B5EF4-FFF2-40B4-BE49-F238E27FC236}">
                    <a16:creationId xmlns:a16="http://schemas.microsoft.com/office/drawing/2014/main" id="{F9FEEE58-6B88-4543-3C4B-47F1B8401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9" name="テキスト ボックス 8">
                <a:extLst>
                  <a:ext uri="{FF2B5EF4-FFF2-40B4-BE49-F238E27FC236}">
                    <a16:creationId xmlns:a16="http://schemas.microsoft.com/office/drawing/2014/main" id="{7A2468E8-ABAA-3D78-CC4F-65E8A5C28A23}"/>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0</a:t>
                </a:r>
                <a:endParaRPr kumimoji="1" lang="ja-JP" altLang="en-US" sz="2000" b="1"/>
              </a:p>
            </p:txBody>
          </p:sp>
        </p:grpSp>
        <p:sp>
          <p:nvSpPr>
            <p:cNvPr id="10" name="テキスト ボックス 9">
              <a:extLst>
                <a:ext uri="{FF2B5EF4-FFF2-40B4-BE49-F238E27FC236}">
                  <a16:creationId xmlns:a16="http://schemas.microsoft.com/office/drawing/2014/main" id="{CCB73FCD-70FA-D88D-AFCB-6037242AAFE1}"/>
                </a:ext>
              </a:extLst>
            </p:cNvPr>
            <p:cNvSpPr txBox="1"/>
            <p:nvPr/>
          </p:nvSpPr>
          <p:spPr>
            <a:xfrm>
              <a:off x="1457500" y="1784554"/>
              <a:ext cx="7447129" cy="400110"/>
            </a:xfrm>
            <a:prstGeom prst="rect">
              <a:avLst/>
            </a:prstGeom>
            <a:noFill/>
          </p:spPr>
          <p:txBody>
            <a:bodyPr wrap="square" rtlCol="0">
              <a:spAutoFit/>
            </a:bodyPr>
            <a:lstStyle/>
            <a:p>
              <a:r>
                <a:rPr lang="ja-JP" altLang="en-US" sz="2000" b="1">
                  <a:latin typeface="+mn-ea"/>
                </a:rPr>
                <a:t>はじめに（概要説明・アイスブレイクセッション） </a:t>
              </a:r>
              <a:r>
                <a:rPr lang="en-US" altLang="ja-JP" sz="2000" b="1">
                  <a:latin typeface="+mn-ea"/>
                </a:rPr>
                <a:t>40min</a:t>
              </a:r>
              <a:endParaRPr kumimoji="1" lang="ja-JP" altLang="en-US" sz="2000" b="1">
                <a:latin typeface="+mn-ea"/>
              </a:endParaRPr>
            </a:p>
          </p:txBody>
        </p:sp>
      </p:grpSp>
      <p:grpSp>
        <p:nvGrpSpPr>
          <p:cNvPr id="7" name="グループ化 6">
            <a:extLst>
              <a:ext uri="{FF2B5EF4-FFF2-40B4-BE49-F238E27FC236}">
                <a16:creationId xmlns:a16="http://schemas.microsoft.com/office/drawing/2014/main" id="{6006F981-E5B6-7AA2-A389-2584132A4801}"/>
              </a:ext>
            </a:extLst>
          </p:cNvPr>
          <p:cNvGrpSpPr/>
          <p:nvPr/>
        </p:nvGrpSpPr>
        <p:grpSpPr>
          <a:xfrm>
            <a:off x="705284" y="2500904"/>
            <a:ext cx="8438716" cy="1015663"/>
            <a:chOff x="782845" y="2690254"/>
            <a:chExt cx="7269195" cy="1015663"/>
          </a:xfrm>
        </p:grpSpPr>
        <p:sp>
          <p:nvSpPr>
            <p:cNvPr id="13" name="テキスト ボックス 12">
              <a:extLst>
                <a:ext uri="{FF2B5EF4-FFF2-40B4-BE49-F238E27FC236}">
                  <a16:creationId xmlns:a16="http://schemas.microsoft.com/office/drawing/2014/main" id="{F88D6349-A12A-FCC2-569B-342C2B89B7D8}"/>
                </a:ext>
              </a:extLst>
            </p:cNvPr>
            <p:cNvSpPr txBox="1"/>
            <p:nvPr/>
          </p:nvSpPr>
          <p:spPr>
            <a:xfrm>
              <a:off x="1357213" y="2690254"/>
              <a:ext cx="6694827" cy="1015663"/>
            </a:xfrm>
            <a:prstGeom prst="rect">
              <a:avLst/>
            </a:prstGeom>
            <a:noFill/>
          </p:spPr>
          <p:txBody>
            <a:bodyPr wrap="square" rtlCol="0">
              <a:spAutoFit/>
            </a:bodyPr>
            <a:lstStyle/>
            <a:p>
              <a:r>
                <a:rPr lang="en-US" altLang="ja-JP" sz="2000" b="1">
                  <a:latin typeface="+mn-ea"/>
                </a:rPr>
                <a:t>【</a:t>
              </a:r>
              <a:r>
                <a:rPr lang="ja-JP" altLang="en-US" sz="2000" b="1">
                  <a:latin typeface="+mn-ea"/>
                </a:rPr>
                <a:t>グループワーク</a:t>
              </a:r>
              <a:r>
                <a:rPr lang="en-US" altLang="ja-JP" sz="2000" b="1">
                  <a:latin typeface="+mn-ea"/>
                </a:rPr>
                <a:t>】</a:t>
              </a:r>
              <a:br>
                <a:rPr lang="en-US" altLang="ja-JP" sz="2000" b="1">
                  <a:latin typeface="+mn-ea"/>
                </a:rPr>
              </a:br>
              <a:r>
                <a:rPr lang="ja-JP" altLang="en-US" sz="2000" b="1">
                  <a:latin typeface="+mn-ea"/>
                </a:rPr>
                <a:t>「発散＆整理」セッション </a:t>
              </a:r>
              <a:r>
                <a:rPr lang="en-US" altLang="ja-JP" sz="2000" b="1">
                  <a:latin typeface="+mn-ea"/>
                </a:rPr>
                <a:t>							30min</a:t>
              </a:r>
              <a:endParaRPr kumimoji="1" lang="ja-JP" altLang="en-US" sz="2000" b="1">
                <a:latin typeface="+mn-ea"/>
              </a:endParaRPr>
            </a:p>
          </p:txBody>
        </p:sp>
        <p:grpSp>
          <p:nvGrpSpPr>
            <p:cNvPr id="28" name="グループ化 27">
              <a:extLst>
                <a:ext uri="{FF2B5EF4-FFF2-40B4-BE49-F238E27FC236}">
                  <a16:creationId xmlns:a16="http://schemas.microsoft.com/office/drawing/2014/main" id="{CEDC4348-1CD7-DAB6-ED1F-0E73F0B43253}"/>
                </a:ext>
              </a:extLst>
            </p:cNvPr>
            <p:cNvGrpSpPr/>
            <p:nvPr/>
          </p:nvGrpSpPr>
          <p:grpSpPr>
            <a:xfrm>
              <a:off x="782845" y="2720174"/>
              <a:ext cx="574368" cy="547016"/>
              <a:chOff x="662641" y="1690690"/>
              <a:chExt cx="574368" cy="547016"/>
            </a:xfrm>
          </p:grpSpPr>
          <p:pic>
            <p:nvPicPr>
              <p:cNvPr id="29" name="図 28" descr="図形, 円&#10;&#10;自動的に生成された説明">
                <a:extLst>
                  <a:ext uri="{FF2B5EF4-FFF2-40B4-BE49-F238E27FC236}">
                    <a16:creationId xmlns:a16="http://schemas.microsoft.com/office/drawing/2014/main" id="{0E53886B-8405-DB01-575C-D3A6EB9C7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0" name="テキスト ボックス 29">
                <a:extLst>
                  <a:ext uri="{FF2B5EF4-FFF2-40B4-BE49-F238E27FC236}">
                    <a16:creationId xmlns:a16="http://schemas.microsoft.com/office/drawing/2014/main" id="{C7AA50C0-F89F-F0B8-98EC-678E7052F3D1}"/>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1</a:t>
                </a:r>
                <a:endParaRPr kumimoji="1" lang="ja-JP" altLang="en-US" sz="2000" b="1"/>
              </a:p>
            </p:txBody>
          </p:sp>
        </p:grpSp>
      </p:grpSp>
      <p:grpSp>
        <p:nvGrpSpPr>
          <p:cNvPr id="11" name="グループ化 10">
            <a:extLst>
              <a:ext uri="{FF2B5EF4-FFF2-40B4-BE49-F238E27FC236}">
                <a16:creationId xmlns:a16="http://schemas.microsoft.com/office/drawing/2014/main" id="{531AB94A-7F15-1AA0-D04C-A2A62AEC9A9A}"/>
              </a:ext>
            </a:extLst>
          </p:cNvPr>
          <p:cNvGrpSpPr/>
          <p:nvPr/>
        </p:nvGrpSpPr>
        <p:grpSpPr>
          <a:xfrm>
            <a:off x="705284" y="3763305"/>
            <a:ext cx="8982752" cy="707886"/>
            <a:chOff x="782845" y="3688339"/>
            <a:chExt cx="8982752" cy="707886"/>
          </a:xfrm>
        </p:grpSpPr>
        <p:sp>
          <p:nvSpPr>
            <p:cNvPr id="16" name="テキスト ボックス 15">
              <a:extLst>
                <a:ext uri="{FF2B5EF4-FFF2-40B4-BE49-F238E27FC236}">
                  <a16:creationId xmlns:a16="http://schemas.microsoft.com/office/drawing/2014/main" id="{49071FDD-4706-1200-D4F2-52E322123375}"/>
                </a:ext>
              </a:extLst>
            </p:cNvPr>
            <p:cNvSpPr txBox="1"/>
            <p:nvPr/>
          </p:nvSpPr>
          <p:spPr>
            <a:xfrm>
              <a:off x="1449622" y="3688339"/>
              <a:ext cx="8315975" cy="707886"/>
            </a:xfrm>
            <a:prstGeom prst="rect">
              <a:avLst/>
            </a:prstGeom>
            <a:noFill/>
          </p:spPr>
          <p:txBody>
            <a:bodyPr wrap="square" rtlCol="0">
              <a:spAutoFit/>
            </a:bodyPr>
            <a:lstStyle/>
            <a:p>
              <a:r>
                <a:rPr lang="en-US" altLang="ja-JP" sz="2000" b="1">
                  <a:latin typeface="+mn-ea"/>
                </a:rPr>
                <a:t>【</a:t>
              </a:r>
              <a:r>
                <a:rPr lang="ja-JP" altLang="en-US" sz="2000" b="1">
                  <a:latin typeface="+mn-ea"/>
                </a:rPr>
                <a:t>グループワーク</a:t>
              </a:r>
              <a:r>
                <a:rPr lang="en-US" altLang="ja-JP" sz="2000" b="1">
                  <a:latin typeface="+mn-ea"/>
                </a:rPr>
                <a:t>】</a:t>
              </a:r>
              <a:br>
                <a:rPr lang="en-US" altLang="ja-JP" sz="2000" b="1">
                  <a:latin typeface="+mn-ea"/>
                </a:rPr>
              </a:br>
              <a:r>
                <a:rPr lang="ja-JP" altLang="en-US" sz="2000" b="1">
                  <a:latin typeface="+mn-ea"/>
                </a:rPr>
                <a:t>「</a:t>
              </a:r>
              <a:r>
                <a:rPr lang="en-US" altLang="ja-JP" sz="2000" b="1">
                  <a:latin typeface="+mn-ea"/>
                </a:rPr>
                <a:t>Positive</a:t>
              </a:r>
              <a:r>
                <a:rPr lang="ja-JP" altLang="en-US" sz="2000" b="1">
                  <a:latin typeface="+mn-ea"/>
                </a:rPr>
                <a:t>な“理想ブレスト”」セッション</a:t>
              </a:r>
              <a:r>
                <a:rPr lang="en-US" altLang="ja-JP" sz="2000" b="1">
                  <a:latin typeface="+mn-ea"/>
                </a:rPr>
                <a:t>			35min</a:t>
              </a:r>
              <a:endParaRPr kumimoji="1" lang="ja-JP" altLang="en-US" sz="2000" b="1">
                <a:latin typeface="+mn-ea"/>
              </a:endParaRPr>
            </a:p>
          </p:txBody>
        </p:sp>
        <p:grpSp>
          <p:nvGrpSpPr>
            <p:cNvPr id="31" name="グループ化 30">
              <a:extLst>
                <a:ext uri="{FF2B5EF4-FFF2-40B4-BE49-F238E27FC236}">
                  <a16:creationId xmlns:a16="http://schemas.microsoft.com/office/drawing/2014/main" id="{9D8C037C-6992-A113-D227-B20261D11C57}"/>
                </a:ext>
              </a:extLst>
            </p:cNvPr>
            <p:cNvGrpSpPr/>
            <p:nvPr/>
          </p:nvGrpSpPr>
          <p:grpSpPr>
            <a:xfrm>
              <a:off x="782845" y="3750484"/>
              <a:ext cx="574368" cy="547016"/>
              <a:chOff x="662641" y="1690690"/>
              <a:chExt cx="574368" cy="547016"/>
            </a:xfrm>
          </p:grpSpPr>
          <p:pic>
            <p:nvPicPr>
              <p:cNvPr id="32" name="図 31" descr="図形, 円&#10;&#10;自動的に生成された説明">
                <a:extLst>
                  <a:ext uri="{FF2B5EF4-FFF2-40B4-BE49-F238E27FC236}">
                    <a16:creationId xmlns:a16="http://schemas.microsoft.com/office/drawing/2014/main" id="{4FC4F228-5F6A-7A29-190A-3CD0BA7D0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3" name="テキスト ボックス 32">
                <a:extLst>
                  <a:ext uri="{FF2B5EF4-FFF2-40B4-BE49-F238E27FC236}">
                    <a16:creationId xmlns:a16="http://schemas.microsoft.com/office/drawing/2014/main" id="{EA8B922D-FE47-AA50-2D65-47625CBB1FC2}"/>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2</a:t>
                </a:r>
                <a:endParaRPr kumimoji="1" lang="ja-JP" altLang="en-US" sz="2000" b="1"/>
              </a:p>
            </p:txBody>
          </p:sp>
        </p:grpSp>
      </p:grpSp>
      <p:grpSp>
        <p:nvGrpSpPr>
          <p:cNvPr id="12" name="グループ化 11">
            <a:extLst>
              <a:ext uri="{FF2B5EF4-FFF2-40B4-BE49-F238E27FC236}">
                <a16:creationId xmlns:a16="http://schemas.microsoft.com/office/drawing/2014/main" id="{12D2A9E5-6A6C-C8B8-8F3C-97C51D96852F}"/>
              </a:ext>
            </a:extLst>
          </p:cNvPr>
          <p:cNvGrpSpPr/>
          <p:nvPr/>
        </p:nvGrpSpPr>
        <p:grpSpPr>
          <a:xfrm>
            <a:off x="705284" y="4765295"/>
            <a:ext cx="8024745" cy="707886"/>
            <a:chOff x="821481" y="4664838"/>
            <a:chExt cx="8024745" cy="707886"/>
          </a:xfrm>
        </p:grpSpPr>
        <p:sp>
          <p:nvSpPr>
            <p:cNvPr id="25" name="テキスト ボックス 24">
              <a:extLst>
                <a:ext uri="{FF2B5EF4-FFF2-40B4-BE49-F238E27FC236}">
                  <a16:creationId xmlns:a16="http://schemas.microsoft.com/office/drawing/2014/main" id="{3F2A32F1-6173-D8C7-AFB3-1D99587FD7BD}"/>
                </a:ext>
              </a:extLst>
            </p:cNvPr>
            <p:cNvSpPr txBox="1"/>
            <p:nvPr/>
          </p:nvSpPr>
          <p:spPr>
            <a:xfrm>
              <a:off x="1516962" y="4664838"/>
              <a:ext cx="7329264" cy="707886"/>
            </a:xfrm>
            <a:prstGeom prst="rect">
              <a:avLst/>
            </a:prstGeom>
            <a:noFill/>
          </p:spPr>
          <p:txBody>
            <a:bodyPr wrap="square" rtlCol="0">
              <a:spAutoFit/>
            </a:bodyPr>
            <a:lstStyle/>
            <a:p>
              <a:r>
                <a:rPr lang="en-US" altLang="ja-JP" sz="2000" b="1">
                  <a:latin typeface="+mn-ea"/>
                </a:rPr>
                <a:t>【</a:t>
              </a:r>
              <a:r>
                <a:rPr lang="ja-JP" altLang="en-US" sz="2000" b="1">
                  <a:latin typeface="+mn-ea"/>
                </a:rPr>
                <a:t>全体</a:t>
              </a:r>
              <a:r>
                <a:rPr lang="en-US" altLang="ja-JP" sz="2000" b="1">
                  <a:latin typeface="+mn-ea"/>
                </a:rPr>
                <a:t>】</a:t>
              </a:r>
              <a:br>
                <a:rPr lang="en-US" altLang="ja-JP" sz="2000" b="1">
                  <a:latin typeface="+mn-ea"/>
                </a:rPr>
              </a:br>
              <a:r>
                <a:rPr lang="ja-JP" altLang="en-US" sz="2000" b="1">
                  <a:latin typeface="+mn-ea"/>
                </a:rPr>
                <a:t>まとめ＆「明日からのアクション」宣言</a:t>
              </a:r>
              <a:r>
                <a:rPr lang="en-US" altLang="ja-JP" sz="2000" b="1">
                  <a:latin typeface="+mn-ea"/>
                </a:rPr>
                <a:t>			35min</a:t>
              </a:r>
              <a:endParaRPr kumimoji="1" lang="ja-JP" altLang="en-US" sz="2000" b="1">
                <a:latin typeface="+mn-ea"/>
              </a:endParaRPr>
            </a:p>
          </p:txBody>
        </p:sp>
        <p:grpSp>
          <p:nvGrpSpPr>
            <p:cNvPr id="34" name="グループ化 33">
              <a:extLst>
                <a:ext uri="{FF2B5EF4-FFF2-40B4-BE49-F238E27FC236}">
                  <a16:creationId xmlns:a16="http://schemas.microsoft.com/office/drawing/2014/main" id="{9626F91A-A3D2-A00D-0F75-C129DC1D2401}"/>
                </a:ext>
              </a:extLst>
            </p:cNvPr>
            <p:cNvGrpSpPr/>
            <p:nvPr/>
          </p:nvGrpSpPr>
          <p:grpSpPr>
            <a:xfrm>
              <a:off x="821481" y="4701511"/>
              <a:ext cx="574368" cy="547016"/>
              <a:chOff x="662641" y="1690690"/>
              <a:chExt cx="574368" cy="547016"/>
            </a:xfrm>
          </p:grpSpPr>
          <p:pic>
            <p:nvPicPr>
              <p:cNvPr id="35" name="図 34" descr="図形, 円&#10;&#10;自動的に生成された説明">
                <a:extLst>
                  <a:ext uri="{FF2B5EF4-FFF2-40B4-BE49-F238E27FC236}">
                    <a16:creationId xmlns:a16="http://schemas.microsoft.com/office/drawing/2014/main" id="{59CC0191-5A74-5A87-AA7D-A3EA4EAC8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6" name="テキスト ボックス 35">
                <a:extLst>
                  <a:ext uri="{FF2B5EF4-FFF2-40B4-BE49-F238E27FC236}">
                    <a16:creationId xmlns:a16="http://schemas.microsoft.com/office/drawing/2014/main" id="{262EBE09-4D9F-C6E1-C6E6-8BCADA33AB4C}"/>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3</a:t>
                </a:r>
                <a:endParaRPr kumimoji="1" lang="ja-JP" altLang="en-US" sz="2000" b="1"/>
              </a:p>
            </p:txBody>
          </p:sp>
        </p:grpSp>
      </p:grpSp>
      <p:sp>
        <p:nvSpPr>
          <p:cNvPr id="17" name="テキスト ボックス 16">
            <a:extLst>
              <a:ext uri="{FF2B5EF4-FFF2-40B4-BE49-F238E27FC236}">
                <a16:creationId xmlns:a16="http://schemas.microsoft.com/office/drawing/2014/main" id="{EBD3E7D6-D1F1-C877-9885-EAEB454C3F03}"/>
              </a:ext>
            </a:extLst>
          </p:cNvPr>
          <p:cNvSpPr txBox="1"/>
          <p:nvPr/>
        </p:nvSpPr>
        <p:spPr>
          <a:xfrm>
            <a:off x="938246" y="3308445"/>
            <a:ext cx="2198915" cy="369332"/>
          </a:xfrm>
          <a:prstGeom prst="rect">
            <a:avLst/>
          </a:prstGeom>
          <a:noFill/>
        </p:spPr>
        <p:txBody>
          <a:bodyPr wrap="square" rtlCol="0">
            <a:spAutoFit/>
          </a:bodyPr>
          <a:lstStyle/>
          <a:p>
            <a:r>
              <a:rPr kumimoji="1" lang="en-US" altLang="ja-JP" b="1"/>
              <a:t>---</a:t>
            </a:r>
            <a:r>
              <a:rPr kumimoji="1" lang="ja-JP" altLang="en-US" b="1"/>
              <a:t>休憩</a:t>
            </a:r>
            <a:r>
              <a:rPr kumimoji="1" lang="en-US" altLang="ja-JP" b="1"/>
              <a:t>--- 10min</a:t>
            </a:r>
          </a:p>
        </p:txBody>
      </p:sp>
      <p:sp>
        <p:nvSpPr>
          <p:cNvPr id="18" name="正方形/長方形 17">
            <a:extLst>
              <a:ext uri="{FF2B5EF4-FFF2-40B4-BE49-F238E27FC236}">
                <a16:creationId xmlns:a16="http://schemas.microsoft.com/office/drawing/2014/main" id="{1AFEB5D3-423F-97CE-5D63-200727B67432}"/>
              </a:ext>
            </a:extLst>
          </p:cNvPr>
          <p:cNvSpPr/>
          <p:nvPr/>
        </p:nvSpPr>
        <p:spPr>
          <a:xfrm>
            <a:off x="9225014" y="-2030"/>
            <a:ext cx="3320685" cy="1324727"/>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t>本バージョンの場合、「</a:t>
            </a:r>
            <a:r>
              <a:rPr kumimoji="1" lang="en-US" altLang="ja-JP" sz="1400"/>
              <a:t>0.</a:t>
            </a:r>
            <a:r>
              <a:rPr kumimoji="1" lang="ja-JP" altLang="en-US" sz="1400"/>
              <a:t>はじめに」と「１．発散＆整理セッション」の</a:t>
            </a:r>
            <a:endParaRPr kumimoji="1" lang="en-US" altLang="ja-JP" sz="1400"/>
          </a:p>
          <a:p>
            <a:r>
              <a:rPr kumimoji="1" lang="ja-JP" altLang="en-US" sz="1400"/>
              <a:t>間に</a:t>
            </a:r>
            <a:r>
              <a:rPr kumimoji="1" lang="en-US" altLang="ja-JP" sz="1400"/>
              <a:t>10</a:t>
            </a:r>
            <a:r>
              <a:rPr kumimoji="1" lang="ja-JP" altLang="en-US" sz="1400"/>
              <a:t>分の休憩をはさむことをお勧めします。</a:t>
            </a:r>
            <a:endParaRPr kumimoji="1" lang="en-US" altLang="ja-JP" sz="1400"/>
          </a:p>
        </p:txBody>
      </p:sp>
      <p:sp>
        <p:nvSpPr>
          <p:cNvPr id="14" name="スライド番号プレースホルダー 13">
            <a:extLst>
              <a:ext uri="{FF2B5EF4-FFF2-40B4-BE49-F238E27FC236}">
                <a16:creationId xmlns:a16="http://schemas.microsoft.com/office/drawing/2014/main" id="{873B37E4-99AA-14EC-3398-3E423CB16051}"/>
              </a:ext>
            </a:extLst>
          </p:cNvPr>
          <p:cNvSpPr>
            <a:spLocks noGrp="1"/>
          </p:cNvSpPr>
          <p:nvPr>
            <p:ph type="sldNum" sz="quarter" idx="12"/>
          </p:nvPr>
        </p:nvSpPr>
        <p:spPr/>
        <p:txBody>
          <a:bodyPr/>
          <a:lstStyle/>
          <a:p>
            <a:fld id="{02E45039-E5C2-423C-A0A7-3C781C43C11A}" type="slidenum">
              <a:rPr kumimoji="1" lang="ja-JP" altLang="en-US" smtClean="0"/>
              <a:t>2</a:t>
            </a:fld>
            <a:endParaRPr kumimoji="1" lang="ja-JP" altLang="en-US"/>
          </a:p>
        </p:txBody>
      </p:sp>
    </p:spTree>
    <p:extLst>
      <p:ext uri="{BB962C8B-B14F-4D97-AF65-F5344CB8AC3E}">
        <p14:creationId xmlns:p14="http://schemas.microsoft.com/office/powerpoint/2010/main" val="47943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図形, 円&#10;&#10;自動的に生成された説明">
            <a:extLst>
              <a:ext uri="{FF2B5EF4-FFF2-40B4-BE49-F238E27FC236}">
                <a16:creationId xmlns:a16="http://schemas.microsoft.com/office/drawing/2014/main" id="{DA8128AE-0557-D1B1-392B-C1E1CD8A2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 y="2129992"/>
            <a:ext cx="8361589" cy="2992508"/>
          </a:xfrm>
          <a:prstGeom prst="rect">
            <a:avLst/>
          </a:prstGeom>
        </p:spPr>
      </p:pic>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1362075" y="2943703"/>
            <a:ext cx="7848600" cy="1835942"/>
          </a:xfrm>
        </p:spPr>
        <p:txBody>
          <a:bodyPr>
            <a:noAutofit/>
          </a:bodyPr>
          <a:lstStyle/>
          <a:p>
            <a:r>
              <a:rPr lang="ja-JP" altLang="en-US" sz="2800">
                <a:solidFill>
                  <a:schemeClr val="bg1"/>
                </a:solidFill>
              </a:rPr>
              <a:t>「一番鮮やかな色の服」を</a:t>
            </a:r>
            <a:br>
              <a:rPr lang="en-US" altLang="ja-JP" sz="2800">
                <a:solidFill>
                  <a:schemeClr val="bg1"/>
                </a:solidFill>
              </a:rPr>
            </a:br>
            <a:r>
              <a:rPr lang="ja-JP" altLang="en-US" sz="2800">
                <a:solidFill>
                  <a:schemeClr val="bg1"/>
                </a:solidFill>
              </a:rPr>
              <a:t>着ている人から時計回りにグループ内で</a:t>
            </a:r>
            <a:br>
              <a:rPr lang="ja-JP" altLang="en-US" sz="2800">
                <a:solidFill>
                  <a:schemeClr val="bg1"/>
                </a:solidFill>
              </a:rPr>
            </a:br>
            <a:r>
              <a:rPr lang="en-US" altLang="ja-JP" sz="2800">
                <a:solidFill>
                  <a:schemeClr val="bg1"/>
                </a:solidFill>
              </a:rPr>
              <a:t>WILL</a:t>
            </a:r>
            <a:r>
              <a:rPr lang="ja-JP" altLang="en-US" sz="2800">
                <a:solidFill>
                  <a:schemeClr val="bg1"/>
                </a:solidFill>
              </a:rPr>
              <a:t>紹介をしてください！</a:t>
            </a:r>
            <a:br>
              <a:rPr lang="en-US" altLang="ja-JP" sz="2800">
                <a:solidFill>
                  <a:schemeClr val="bg1"/>
                </a:solidFill>
              </a:rPr>
            </a:br>
            <a:r>
              <a:rPr lang="ja-JP" altLang="en-US" sz="2800">
                <a:solidFill>
                  <a:srgbClr val="C00000"/>
                </a:solidFill>
              </a:rPr>
              <a:t> </a:t>
            </a:r>
            <a:r>
              <a:rPr lang="en-US" altLang="ja-JP" sz="2800">
                <a:solidFill>
                  <a:srgbClr val="C00000"/>
                </a:solidFill>
              </a:rPr>
              <a:t>(</a:t>
            </a:r>
            <a:r>
              <a:rPr lang="ja-JP" altLang="en-US" sz="2800">
                <a:solidFill>
                  <a:srgbClr val="C00000"/>
                </a:solidFill>
              </a:rPr>
              <a:t>お一人</a:t>
            </a:r>
            <a:r>
              <a:rPr lang="en-US" altLang="ja-JP" sz="2800">
                <a:solidFill>
                  <a:srgbClr val="C00000"/>
                </a:solidFill>
              </a:rPr>
              <a:t>1</a:t>
            </a:r>
            <a:r>
              <a:rPr lang="ja-JP" altLang="en-US" sz="2800">
                <a:solidFill>
                  <a:srgbClr val="C00000"/>
                </a:solidFill>
              </a:rPr>
              <a:t>分程度</a:t>
            </a:r>
            <a:r>
              <a:rPr lang="en-US" altLang="ja-JP" sz="2800">
                <a:solidFill>
                  <a:srgbClr val="C00000"/>
                </a:solidFill>
              </a:rPr>
              <a:t>)</a:t>
            </a:r>
            <a:br>
              <a:rPr lang="en-US" altLang="ja-JP" sz="2800">
                <a:solidFill>
                  <a:srgbClr val="FF0066"/>
                </a:solidFill>
              </a:rPr>
            </a:br>
            <a:endParaRPr lang="en-US" altLang="ja-JP" sz="2800">
              <a:solidFill>
                <a:srgbClr val="FF0066"/>
              </a:solidFill>
            </a:endParaRPr>
          </a:p>
        </p:txBody>
      </p:sp>
      <p:sp>
        <p:nvSpPr>
          <p:cNvPr id="4" name="コンテンツ プレースホルダー 3">
            <a:extLst>
              <a:ext uri="{FF2B5EF4-FFF2-40B4-BE49-F238E27FC236}">
                <a16:creationId xmlns:a16="http://schemas.microsoft.com/office/drawing/2014/main" id="{0103E15F-56DA-C03F-E5B3-D9C158C84D61}"/>
              </a:ext>
            </a:extLst>
          </p:cNvPr>
          <p:cNvSpPr>
            <a:spLocks noGrp="1"/>
          </p:cNvSpPr>
          <p:nvPr>
            <p:ph type="body" sz="half" idx="2"/>
          </p:nvPr>
        </p:nvSpPr>
        <p:spPr>
          <a:xfrm>
            <a:off x="4127869" y="5343876"/>
            <a:ext cx="4571631" cy="637824"/>
          </a:xfrm>
        </p:spPr>
        <p:txBody>
          <a:bodyPr>
            <a:noAutofit/>
          </a:bodyPr>
          <a:lstStyle/>
          <a:p>
            <a:pPr algn="ctr">
              <a:lnSpc>
                <a:spcPct val="125000"/>
              </a:lnSpc>
            </a:pPr>
            <a:r>
              <a:rPr lang="en-US" altLang="ja-JP" sz="2000" b="1">
                <a:solidFill>
                  <a:srgbClr val="C00000"/>
                </a:solidFill>
                <a:latin typeface="+mn-ea"/>
              </a:rPr>
              <a:t>6</a:t>
            </a:r>
            <a:r>
              <a:rPr lang="ja-JP" altLang="en-US" sz="2000" b="1">
                <a:solidFill>
                  <a:srgbClr val="C00000"/>
                </a:solidFill>
                <a:latin typeface="+mn-ea"/>
              </a:rPr>
              <a:t>分で完了を目安にお願いします！</a:t>
            </a:r>
          </a:p>
        </p:txBody>
      </p:sp>
      <p:sp>
        <p:nvSpPr>
          <p:cNvPr id="2" name="テキスト プレースホルダー 1">
            <a:extLst>
              <a:ext uri="{FF2B5EF4-FFF2-40B4-BE49-F238E27FC236}">
                <a16:creationId xmlns:a16="http://schemas.microsoft.com/office/drawing/2014/main" id="{6DC8191C-0A92-C5A4-4A7A-27AD80B3F2E5}"/>
              </a:ext>
            </a:extLst>
          </p:cNvPr>
          <p:cNvSpPr>
            <a:spLocks noGrp="1"/>
          </p:cNvSpPr>
          <p:nvPr>
            <p:ph type="body" sz="half" idx="13"/>
          </p:nvPr>
        </p:nvSpPr>
        <p:spPr>
          <a:xfrm>
            <a:off x="457200" y="692612"/>
            <a:ext cx="7181850" cy="826725"/>
          </a:xfrm>
        </p:spPr>
        <p:txBody>
          <a:bodyPr>
            <a:normAutofit/>
          </a:bodyPr>
          <a:lstStyle/>
          <a:p>
            <a:r>
              <a:rPr lang="ja-JP" altLang="en-US" sz="2800"/>
              <a:t>私の「</a:t>
            </a:r>
            <a:r>
              <a:rPr lang="en-US" altLang="ja-JP" sz="2800"/>
              <a:t>WILL</a:t>
            </a:r>
            <a:r>
              <a:rPr lang="ja-JP" altLang="en-US" sz="2800"/>
              <a:t>シート」紹介タイム</a:t>
            </a:r>
          </a:p>
        </p:txBody>
      </p:sp>
      <p:sp>
        <p:nvSpPr>
          <p:cNvPr id="5" name="スライド番号プレースホルダー 4">
            <a:extLst>
              <a:ext uri="{FF2B5EF4-FFF2-40B4-BE49-F238E27FC236}">
                <a16:creationId xmlns:a16="http://schemas.microsoft.com/office/drawing/2014/main" id="{8CDE2B1D-E121-F56A-B1B0-A375F83471EE}"/>
              </a:ext>
            </a:extLst>
          </p:cNvPr>
          <p:cNvSpPr>
            <a:spLocks noGrp="1"/>
          </p:cNvSpPr>
          <p:nvPr>
            <p:ph type="sldNum" sz="quarter" idx="12"/>
          </p:nvPr>
        </p:nvSpPr>
        <p:spPr/>
        <p:txBody>
          <a:bodyPr/>
          <a:lstStyle/>
          <a:p>
            <a:fld id="{02E45039-E5C2-423C-A0A7-3C781C43C11A}" type="slidenum">
              <a:rPr kumimoji="1" lang="ja-JP" altLang="en-US" smtClean="0"/>
              <a:t>20</a:t>
            </a:fld>
            <a:endParaRPr kumimoji="1" lang="ja-JP" altLang="en-US"/>
          </a:p>
        </p:txBody>
      </p:sp>
    </p:spTree>
    <p:extLst>
      <p:ext uri="{BB962C8B-B14F-4D97-AF65-F5344CB8AC3E}">
        <p14:creationId xmlns:p14="http://schemas.microsoft.com/office/powerpoint/2010/main" val="214369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en-US" altLang="ja-JP" sz="2800"/>
              <a:t>[</a:t>
            </a:r>
            <a:r>
              <a:rPr lang="ja-JP" altLang="en-US" sz="2800"/>
              <a:t>参考</a:t>
            </a:r>
            <a:r>
              <a:rPr lang="en-US" altLang="ja-JP" sz="2800"/>
              <a:t>]</a:t>
            </a:r>
            <a:r>
              <a:rPr lang="ja-JP" altLang="en-US" sz="2800"/>
              <a:t>　</a:t>
            </a:r>
            <a:r>
              <a:rPr lang="en-US" altLang="ja-JP" sz="2800"/>
              <a:t>WILL</a:t>
            </a:r>
            <a:r>
              <a:rPr lang="ja-JP" altLang="en-US" sz="2800"/>
              <a:t>シート</a:t>
            </a:r>
          </a:p>
        </p:txBody>
      </p:sp>
      <p:pic>
        <p:nvPicPr>
          <p:cNvPr id="4" name="図 3">
            <a:extLst>
              <a:ext uri="{FF2B5EF4-FFF2-40B4-BE49-F238E27FC236}">
                <a16:creationId xmlns:a16="http://schemas.microsoft.com/office/drawing/2014/main" id="{F6D0FA31-A1D9-CC88-7C12-2194973E8A11}"/>
              </a:ext>
            </a:extLst>
          </p:cNvPr>
          <p:cNvPicPr>
            <a:picLocks noChangeAspect="1"/>
          </p:cNvPicPr>
          <p:nvPr/>
        </p:nvPicPr>
        <p:blipFill>
          <a:blip r:embed="rId3"/>
          <a:stretch>
            <a:fillRect/>
          </a:stretch>
        </p:blipFill>
        <p:spPr>
          <a:xfrm>
            <a:off x="1098187" y="1383322"/>
            <a:ext cx="6990806" cy="5243105"/>
          </a:xfrm>
          <a:prstGeom prst="rect">
            <a:avLst/>
          </a:prstGeom>
          <a:ln>
            <a:solidFill>
              <a:schemeClr val="tx1">
                <a:lumMod val="50000"/>
                <a:lumOff val="50000"/>
              </a:schemeClr>
            </a:solidFill>
          </a:ln>
        </p:spPr>
      </p:pic>
      <p:sp>
        <p:nvSpPr>
          <p:cNvPr id="2" name="スライド番号プレースホルダー 1">
            <a:extLst>
              <a:ext uri="{FF2B5EF4-FFF2-40B4-BE49-F238E27FC236}">
                <a16:creationId xmlns:a16="http://schemas.microsoft.com/office/drawing/2014/main" id="{DC881955-62C9-493A-F293-078EE1432C19}"/>
              </a:ext>
            </a:extLst>
          </p:cNvPr>
          <p:cNvSpPr>
            <a:spLocks noGrp="1"/>
          </p:cNvSpPr>
          <p:nvPr>
            <p:ph type="sldNum" sz="quarter" idx="12"/>
          </p:nvPr>
        </p:nvSpPr>
        <p:spPr/>
        <p:txBody>
          <a:bodyPr/>
          <a:lstStyle/>
          <a:p>
            <a:fld id="{02E45039-E5C2-423C-A0A7-3C781C43C11A}" type="slidenum">
              <a:rPr kumimoji="1" lang="ja-JP" altLang="en-US" smtClean="0"/>
              <a:t>21</a:t>
            </a:fld>
            <a:endParaRPr kumimoji="1" lang="ja-JP" altLang="en-US"/>
          </a:p>
        </p:txBody>
      </p:sp>
    </p:spTree>
    <p:extLst>
      <p:ext uri="{BB962C8B-B14F-4D97-AF65-F5344CB8AC3E}">
        <p14:creationId xmlns:p14="http://schemas.microsoft.com/office/powerpoint/2010/main" val="397511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図形, 円&#10;&#10;自動的に生成された説明">
            <a:extLst>
              <a:ext uri="{FF2B5EF4-FFF2-40B4-BE49-F238E27FC236}">
                <a16:creationId xmlns:a16="http://schemas.microsoft.com/office/drawing/2014/main" id="{DA8128AE-0557-D1B1-392B-C1E1CD8A2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 y="2129992"/>
            <a:ext cx="8361589" cy="2992508"/>
          </a:xfrm>
          <a:prstGeom prst="rect">
            <a:avLst/>
          </a:prstGeom>
        </p:spPr>
      </p:pic>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1362075" y="2619853"/>
            <a:ext cx="7848600" cy="1835942"/>
          </a:xfrm>
        </p:spPr>
        <p:txBody>
          <a:bodyPr>
            <a:noAutofit/>
          </a:bodyPr>
          <a:lstStyle/>
          <a:p>
            <a:r>
              <a:rPr lang="ja-JP" altLang="en-US" sz="2800">
                <a:solidFill>
                  <a:schemeClr val="bg1"/>
                </a:solidFill>
              </a:rPr>
              <a:t>それでは、</a:t>
            </a:r>
            <a:br>
              <a:rPr lang="ja-JP" altLang="en-US" sz="2800">
                <a:solidFill>
                  <a:schemeClr val="bg1"/>
                </a:solidFill>
              </a:rPr>
            </a:br>
            <a:r>
              <a:rPr lang="ja-JP" altLang="en-US" sz="2800">
                <a:solidFill>
                  <a:schemeClr val="bg1"/>
                </a:solidFill>
              </a:rPr>
              <a:t>早速ワークに入っていきましょう！</a:t>
            </a:r>
            <a:endParaRPr lang="en-US" altLang="ja-JP" sz="2800">
              <a:solidFill>
                <a:schemeClr val="bg1"/>
              </a:solidFill>
            </a:endParaRPr>
          </a:p>
        </p:txBody>
      </p:sp>
      <p:sp>
        <p:nvSpPr>
          <p:cNvPr id="2" name="スライド番号プレースホルダー 1">
            <a:extLst>
              <a:ext uri="{FF2B5EF4-FFF2-40B4-BE49-F238E27FC236}">
                <a16:creationId xmlns:a16="http://schemas.microsoft.com/office/drawing/2014/main" id="{EE799F13-7AA1-E4A1-C570-8D6DE042E443}"/>
              </a:ext>
            </a:extLst>
          </p:cNvPr>
          <p:cNvSpPr>
            <a:spLocks noGrp="1"/>
          </p:cNvSpPr>
          <p:nvPr>
            <p:ph type="sldNum" sz="quarter" idx="12"/>
          </p:nvPr>
        </p:nvSpPr>
        <p:spPr/>
        <p:txBody>
          <a:bodyPr/>
          <a:lstStyle/>
          <a:p>
            <a:fld id="{02E45039-E5C2-423C-A0A7-3C781C43C11A}" type="slidenum">
              <a:rPr kumimoji="1" lang="ja-JP" altLang="en-US" smtClean="0"/>
              <a:t>22</a:t>
            </a:fld>
            <a:endParaRPr kumimoji="1" lang="ja-JP" altLang="en-US"/>
          </a:p>
        </p:txBody>
      </p:sp>
    </p:spTree>
    <p:extLst>
      <p:ext uri="{BB962C8B-B14F-4D97-AF65-F5344CB8AC3E}">
        <p14:creationId xmlns:p14="http://schemas.microsoft.com/office/powerpoint/2010/main" val="365469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76E0D-4D08-6D3D-610D-FA0AAA01679C}"/>
              </a:ext>
            </a:extLst>
          </p:cNvPr>
          <p:cNvSpPr>
            <a:spLocks noGrp="1"/>
          </p:cNvSpPr>
          <p:nvPr>
            <p:ph type="title"/>
          </p:nvPr>
        </p:nvSpPr>
        <p:spPr/>
        <p:txBody>
          <a:bodyPr>
            <a:normAutofit/>
          </a:bodyPr>
          <a:lstStyle/>
          <a:p>
            <a:r>
              <a:rPr kumimoji="1" lang="ja-JP" altLang="en-US" sz="2800"/>
              <a:t>配付資料確認</a:t>
            </a:r>
          </a:p>
        </p:txBody>
      </p:sp>
      <p:sp>
        <p:nvSpPr>
          <p:cNvPr id="5" name="正方形/長方形 4">
            <a:extLst>
              <a:ext uri="{FF2B5EF4-FFF2-40B4-BE49-F238E27FC236}">
                <a16:creationId xmlns:a16="http://schemas.microsoft.com/office/drawing/2014/main" id="{90C6D5B6-C243-9B2C-FB9B-82CF83AD2521}"/>
              </a:ext>
            </a:extLst>
          </p:cNvPr>
          <p:cNvSpPr/>
          <p:nvPr/>
        </p:nvSpPr>
        <p:spPr>
          <a:xfrm>
            <a:off x="831273" y="1422399"/>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a:t>①ダイバーシティ・コンパスシート（</a:t>
            </a:r>
            <a:r>
              <a:rPr kumimoji="1" lang="en-US" altLang="ja-JP" sz="1050"/>
              <a:t>A4</a:t>
            </a:r>
            <a:r>
              <a:rPr kumimoji="1" lang="ja-JP" altLang="en-US" sz="1050"/>
              <a:t>）</a:t>
            </a:r>
          </a:p>
        </p:txBody>
      </p:sp>
      <p:sp>
        <p:nvSpPr>
          <p:cNvPr id="6" name="正方形/長方形 5">
            <a:extLst>
              <a:ext uri="{FF2B5EF4-FFF2-40B4-BE49-F238E27FC236}">
                <a16:creationId xmlns:a16="http://schemas.microsoft.com/office/drawing/2014/main" id="{690FF9C5-D1D9-C883-7841-F81EC8B16B74}"/>
              </a:ext>
            </a:extLst>
          </p:cNvPr>
          <p:cNvSpPr/>
          <p:nvPr/>
        </p:nvSpPr>
        <p:spPr>
          <a:xfrm>
            <a:off x="5204691" y="1399309"/>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a:t>②ダイバーシティ・コンパス説明シート（</a:t>
            </a:r>
            <a:r>
              <a:rPr kumimoji="1" lang="en-US" altLang="ja-JP" sz="1050"/>
              <a:t>A4</a:t>
            </a:r>
            <a:r>
              <a:rPr kumimoji="1" lang="ja-JP" altLang="en-US" sz="1050"/>
              <a:t>）</a:t>
            </a:r>
          </a:p>
        </p:txBody>
      </p:sp>
      <p:sp>
        <p:nvSpPr>
          <p:cNvPr id="7" name="正方形/長方形 6">
            <a:extLst>
              <a:ext uri="{FF2B5EF4-FFF2-40B4-BE49-F238E27FC236}">
                <a16:creationId xmlns:a16="http://schemas.microsoft.com/office/drawing/2014/main" id="{CF3A8BE3-7D0C-01C3-9B43-A2712D02E575}"/>
              </a:ext>
            </a:extLst>
          </p:cNvPr>
          <p:cNvSpPr/>
          <p:nvPr/>
        </p:nvSpPr>
        <p:spPr>
          <a:xfrm>
            <a:off x="845127" y="4096326"/>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③</a:t>
            </a:r>
            <a:r>
              <a:rPr kumimoji="1" lang="en-US" altLang="ja-JP" sz="1050" dirty="0"/>
              <a:t>Work</a:t>
            </a:r>
            <a:r>
              <a:rPr kumimoji="1" lang="ja-JP" altLang="en-US" sz="1050" dirty="0"/>
              <a:t>３ アクションシート（</a:t>
            </a:r>
            <a:r>
              <a:rPr kumimoji="1" lang="en-US" altLang="ja-JP" sz="1050" dirty="0"/>
              <a:t>A3</a:t>
            </a:r>
            <a:r>
              <a:rPr kumimoji="1" lang="ja-JP" altLang="en-US" sz="1050" dirty="0"/>
              <a:t>）</a:t>
            </a:r>
          </a:p>
        </p:txBody>
      </p:sp>
      <p:sp>
        <p:nvSpPr>
          <p:cNvPr id="8" name="正方形/長方形 7">
            <a:extLst>
              <a:ext uri="{FF2B5EF4-FFF2-40B4-BE49-F238E27FC236}">
                <a16:creationId xmlns:a16="http://schemas.microsoft.com/office/drawing/2014/main" id="{DF4D5C2A-DE4B-92AC-2885-4C5BCADCAAD9}"/>
              </a:ext>
            </a:extLst>
          </p:cNvPr>
          <p:cNvSpPr/>
          <p:nvPr/>
        </p:nvSpPr>
        <p:spPr>
          <a:xfrm>
            <a:off x="5181599" y="4082472"/>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a:t>④本ワークショップにおける用語集（</a:t>
            </a:r>
            <a:r>
              <a:rPr kumimoji="1" lang="en-US" altLang="ja-JP" sz="1050"/>
              <a:t>A4</a:t>
            </a:r>
            <a:r>
              <a:rPr kumimoji="1" lang="ja-JP" altLang="en-US" sz="1050"/>
              <a:t>）</a:t>
            </a:r>
          </a:p>
        </p:txBody>
      </p:sp>
      <p:pic>
        <p:nvPicPr>
          <p:cNvPr id="11" name="図 10">
            <a:extLst>
              <a:ext uri="{FF2B5EF4-FFF2-40B4-BE49-F238E27FC236}">
                <a16:creationId xmlns:a16="http://schemas.microsoft.com/office/drawing/2014/main" id="{C2DE96C4-EDAC-BBFE-5DED-38A8D06E521F}"/>
              </a:ext>
            </a:extLst>
          </p:cNvPr>
          <p:cNvPicPr>
            <a:picLocks noChangeAspect="1"/>
          </p:cNvPicPr>
          <p:nvPr/>
        </p:nvPicPr>
        <p:blipFill>
          <a:blip r:embed="rId3"/>
          <a:stretch>
            <a:fillRect/>
          </a:stretch>
        </p:blipFill>
        <p:spPr>
          <a:xfrm>
            <a:off x="844928" y="4350326"/>
            <a:ext cx="3145181" cy="2358885"/>
          </a:xfrm>
          <a:prstGeom prst="rect">
            <a:avLst/>
          </a:prstGeom>
          <a:ln>
            <a:solidFill>
              <a:schemeClr val="tx1"/>
            </a:solidFill>
          </a:ln>
        </p:spPr>
      </p:pic>
      <p:pic>
        <p:nvPicPr>
          <p:cNvPr id="12" name="図 11">
            <a:extLst>
              <a:ext uri="{FF2B5EF4-FFF2-40B4-BE49-F238E27FC236}">
                <a16:creationId xmlns:a16="http://schemas.microsoft.com/office/drawing/2014/main" id="{6863DBF2-6323-9018-5710-44399F2CA4FE}"/>
              </a:ext>
            </a:extLst>
          </p:cNvPr>
          <p:cNvPicPr>
            <a:picLocks noChangeAspect="1"/>
          </p:cNvPicPr>
          <p:nvPr/>
        </p:nvPicPr>
        <p:blipFill>
          <a:blip r:embed="rId4"/>
          <a:stretch>
            <a:fillRect/>
          </a:stretch>
        </p:blipFill>
        <p:spPr>
          <a:xfrm>
            <a:off x="5232202" y="4359563"/>
            <a:ext cx="3189622" cy="2392217"/>
          </a:xfrm>
          <a:prstGeom prst="rect">
            <a:avLst/>
          </a:prstGeom>
          <a:ln>
            <a:solidFill>
              <a:schemeClr val="tx1"/>
            </a:solidFill>
          </a:ln>
        </p:spPr>
      </p:pic>
      <p:pic>
        <p:nvPicPr>
          <p:cNvPr id="13" name="図 12">
            <a:extLst>
              <a:ext uri="{FF2B5EF4-FFF2-40B4-BE49-F238E27FC236}">
                <a16:creationId xmlns:a16="http://schemas.microsoft.com/office/drawing/2014/main" id="{AFB6CD10-5AC4-EE81-F40B-E4AA6BD9DE2A}"/>
              </a:ext>
            </a:extLst>
          </p:cNvPr>
          <p:cNvPicPr>
            <a:picLocks noChangeAspect="1"/>
          </p:cNvPicPr>
          <p:nvPr/>
        </p:nvPicPr>
        <p:blipFill>
          <a:blip r:embed="rId5"/>
          <a:stretch>
            <a:fillRect/>
          </a:stretch>
        </p:blipFill>
        <p:spPr>
          <a:xfrm>
            <a:off x="5315329" y="1648690"/>
            <a:ext cx="3034343" cy="2275757"/>
          </a:xfrm>
          <a:prstGeom prst="rect">
            <a:avLst/>
          </a:prstGeom>
          <a:ln>
            <a:solidFill>
              <a:schemeClr val="tx1"/>
            </a:solidFill>
          </a:ln>
        </p:spPr>
      </p:pic>
      <p:sp>
        <p:nvSpPr>
          <p:cNvPr id="14" name="テキスト ボックス 13">
            <a:extLst>
              <a:ext uri="{FF2B5EF4-FFF2-40B4-BE49-F238E27FC236}">
                <a16:creationId xmlns:a16="http://schemas.microsoft.com/office/drawing/2014/main" id="{77E43825-54A8-7823-685A-955E00F8826C}"/>
              </a:ext>
            </a:extLst>
          </p:cNvPr>
          <p:cNvSpPr txBox="1"/>
          <p:nvPr/>
        </p:nvSpPr>
        <p:spPr>
          <a:xfrm>
            <a:off x="4782852" y="431225"/>
            <a:ext cx="3672800" cy="584775"/>
          </a:xfrm>
          <a:prstGeom prst="rect">
            <a:avLst/>
          </a:prstGeom>
          <a:noFill/>
        </p:spPr>
        <p:txBody>
          <a:bodyPr wrap="none" rtlCol="0">
            <a:spAutoFit/>
          </a:bodyPr>
          <a:lstStyle/>
          <a:p>
            <a:r>
              <a:rPr kumimoji="1" lang="ja-JP" altLang="en-US" sz="1600" b="1">
                <a:solidFill>
                  <a:srgbClr val="C00000"/>
                </a:solidFill>
              </a:rPr>
              <a:t>各テーブルに①～④それぞれ一部ずつ</a:t>
            </a:r>
            <a:endParaRPr kumimoji="1" lang="en-US" altLang="ja-JP" sz="1600" b="1">
              <a:solidFill>
                <a:srgbClr val="C00000"/>
              </a:solidFill>
            </a:endParaRPr>
          </a:p>
          <a:p>
            <a:r>
              <a:rPr kumimoji="1" lang="ja-JP" altLang="en-US" sz="1600" b="1">
                <a:solidFill>
                  <a:srgbClr val="C00000"/>
                </a:solidFill>
              </a:rPr>
              <a:t>人数分あるかご確認ください。</a:t>
            </a:r>
          </a:p>
        </p:txBody>
      </p:sp>
      <p:pic>
        <p:nvPicPr>
          <p:cNvPr id="4" name="図 3">
            <a:extLst>
              <a:ext uri="{FF2B5EF4-FFF2-40B4-BE49-F238E27FC236}">
                <a16:creationId xmlns:a16="http://schemas.microsoft.com/office/drawing/2014/main" id="{64BE9965-7E2C-89FB-303D-E0581E96FA9D}"/>
              </a:ext>
            </a:extLst>
          </p:cNvPr>
          <p:cNvPicPr>
            <a:picLocks noChangeAspect="1"/>
          </p:cNvPicPr>
          <p:nvPr/>
        </p:nvPicPr>
        <p:blipFill>
          <a:blip r:embed="rId6"/>
          <a:stretch>
            <a:fillRect/>
          </a:stretch>
        </p:blipFill>
        <p:spPr>
          <a:xfrm>
            <a:off x="875271" y="1663529"/>
            <a:ext cx="3093307" cy="2319980"/>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EF491C5E-8523-62D9-B011-76C8D51E9F04}"/>
              </a:ext>
            </a:extLst>
          </p:cNvPr>
          <p:cNvSpPr>
            <a:spLocks noGrp="1"/>
          </p:cNvSpPr>
          <p:nvPr>
            <p:ph type="sldNum" sz="quarter" idx="12"/>
          </p:nvPr>
        </p:nvSpPr>
        <p:spPr/>
        <p:txBody>
          <a:bodyPr/>
          <a:lstStyle/>
          <a:p>
            <a:fld id="{02E45039-E5C2-423C-A0A7-3C781C43C11A}" type="slidenum">
              <a:rPr kumimoji="1" lang="ja-JP" altLang="en-US" smtClean="0"/>
              <a:t>23</a:t>
            </a:fld>
            <a:endParaRPr kumimoji="1" lang="ja-JP" altLang="en-US"/>
          </a:p>
        </p:txBody>
      </p:sp>
    </p:spTree>
    <p:extLst>
      <p:ext uri="{BB962C8B-B14F-4D97-AF65-F5344CB8AC3E}">
        <p14:creationId xmlns:p14="http://schemas.microsoft.com/office/powerpoint/2010/main" val="313257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en-US" altLang="ja-JP"/>
              <a:t>Work1</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163378" y="2628180"/>
            <a:ext cx="5138260" cy="2162323"/>
          </a:xfrm>
        </p:spPr>
        <p:txBody>
          <a:bodyPr>
            <a:noAutofit/>
          </a:bodyPr>
          <a:lstStyle/>
          <a:p>
            <a:r>
              <a:rPr lang="ja-JP" altLang="en-US" sz="2400" b="1"/>
              <a:t>「発散＆整理」セッション</a:t>
            </a:r>
          </a:p>
          <a:p>
            <a:endParaRPr lang="ja-JP" altLang="en-US" sz="2400" b="1"/>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449128" y="4054171"/>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400" b="1" kern="0">
                <a:solidFill>
                  <a:srgbClr val="4A9478"/>
                </a:solidFill>
              </a:rPr>
              <a:t>0:00 – 0:00(</a:t>
            </a:r>
            <a:r>
              <a:rPr lang="ja-JP" altLang="en-US" sz="1400" b="1" kern="0">
                <a:solidFill>
                  <a:srgbClr val="4A9478"/>
                </a:solidFill>
              </a:rPr>
              <a:t>目安時間を記載ください）</a:t>
            </a:r>
          </a:p>
        </p:txBody>
      </p:sp>
      <p:sp>
        <p:nvSpPr>
          <p:cNvPr id="7" name="四角形: 角を丸くする 6">
            <a:extLst>
              <a:ext uri="{FF2B5EF4-FFF2-40B4-BE49-F238E27FC236}">
                <a16:creationId xmlns:a16="http://schemas.microsoft.com/office/drawing/2014/main" id="{17FD0E1C-5A1A-677F-3655-A718FE8DF8C3}"/>
              </a:ext>
            </a:extLst>
          </p:cNvPr>
          <p:cNvSpPr/>
          <p:nvPr/>
        </p:nvSpPr>
        <p:spPr>
          <a:xfrm>
            <a:off x="4449127" y="442233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kern="0"/>
              <a:t>30min</a:t>
            </a:r>
          </a:p>
        </p:txBody>
      </p:sp>
      <p:sp>
        <p:nvSpPr>
          <p:cNvPr id="4" name="スライド番号プレースホルダー 3">
            <a:extLst>
              <a:ext uri="{FF2B5EF4-FFF2-40B4-BE49-F238E27FC236}">
                <a16:creationId xmlns:a16="http://schemas.microsoft.com/office/drawing/2014/main" id="{68A5A417-209E-E7C8-4F52-2BF14433B5F3}"/>
              </a:ext>
            </a:extLst>
          </p:cNvPr>
          <p:cNvSpPr>
            <a:spLocks noGrp="1"/>
          </p:cNvSpPr>
          <p:nvPr>
            <p:ph type="sldNum" sz="quarter" idx="12"/>
          </p:nvPr>
        </p:nvSpPr>
        <p:spPr/>
        <p:txBody>
          <a:bodyPr/>
          <a:lstStyle/>
          <a:p>
            <a:fld id="{02E45039-E5C2-423C-A0A7-3C781C43C11A}" type="slidenum">
              <a:rPr kumimoji="1" lang="ja-JP" altLang="en-US" smtClean="0"/>
              <a:t>24</a:t>
            </a:fld>
            <a:endParaRPr kumimoji="1" lang="ja-JP" altLang="en-US"/>
          </a:p>
        </p:txBody>
      </p:sp>
    </p:spTree>
    <p:extLst>
      <p:ext uri="{BB962C8B-B14F-4D97-AF65-F5344CB8AC3E}">
        <p14:creationId xmlns:p14="http://schemas.microsoft.com/office/powerpoint/2010/main" val="156349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468313" y="1155701"/>
            <a:ext cx="8408987" cy="1830848"/>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23844"/>
            <a:ext cx="7886700" cy="994172"/>
          </a:xfrm>
        </p:spPr>
        <p:txBody>
          <a:bodyPr>
            <a:normAutofit/>
          </a:bodyPr>
          <a:lstStyle/>
          <a:p>
            <a:r>
              <a:rPr lang="ja-JP" altLang="en-US" sz="2800"/>
              <a:t>宿題シートを振り返りながら「発散」</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967452" y="1470767"/>
            <a:ext cx="7027968" cy="658760"/>
          </a:xfrm>
        </p:spPr>
        <p:txBody>
          <a:bodyPr anchor="ctr">
            <a:noAutofit/>
          </a:bodyPr>
          <a:lstStyle/>
          <a:p>
            <a:pPr marL="0" indent="0" algn="ctr" defTabSz="685800">
              <a:lnSpc>
                <a:spcPct val="100000"/>
              </a:lnSpc>
              <a:spcBef>
                <a:spcPts val="0"/>
              </a:spcBef>
              <a:buNone/>
              <a:defRPr/>
            </a:pPr>
            <a:r>
              <a:rPr lang="ja-JP" altLang="en-US" sz="1600" b="1">
                <a:solidFill>
                  <a:schemeClr val="bg1"/>
                </a:solidFill>
                <a:latin typeface="游ゴシック"/>
                <a:ea typeface="游ゴシック"/>
              </a:rPr>
              <a:t>自分の書いてきた事前課題シートも参考に、</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以下のルールに沿って、付箋に書き出してください。</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rgbClr val="F4F4F4">
                    <a:lumMod val="25000"/>
                  </a:srgbClr>
                </a:solidFill>
                <a:highlight>
                  <a:srgbClr val="FFFF00"/>
                </a:highlight>
                <a:latin typeface="游ゴシック"/>
                <a:ea typeface="游ゴシック"/>
              </a:rPr>
              <a:t>その後、チーム内で模造紙に貼りながら考えをシェアしましょう！</a:t>
            </a:r>
            <a:br>
              <a:rPr lang="en-US" altLang="ja-JP" sz="1600" b="1">
                <a:solidFill>
                  <a:srgbClr val="F4F4F4">
                    <a:lumMod val="25000"/>
                  </a:srgbClr>
                </a:solidFill>
                <a:highlight>
                  <a:srgbClr val="FFFF00"/>
                </a:highlight>
                <a:latin typeface="游ゴシック"/>
                <a:ea typeface="游ゴシック"/>
              </a:rPr>
            </a:br>
            <a:endParaRPr lang="en-US" altLang="ja-JP" sz="1600" b="1">
              <a:solidFill>
                <a:srgbClr val="F4F4F4">
                  <a:lumMod val="25000"/>
                </a:srgbClr>
              </a:solidFill>
              <a:highlight>
                <a:srgbClr val="FFFF00"/>
              </a:highlight>
              <a:latin typeface="游ゴシック"/>
              <a:ea typeface="游ゴシック"/>
            </a:endParaRPr>
          </a:p>
        </p:txBody>
      </p:sp>
      <p:sp>
        <p:nvSpPr>
          <p:cNvPr id="34" name="正方形/長方形 33">
            <a:extLst>
              <a:ext uri="{FF2B5EF4-FFF2-40B4-BE49-F238E27FC236}">
                <a16:creationId xmlns:a16="http://schemas.microsoft.com/office/drawing/2014/main" id="{0E25CB62-3134-D21E-B3E2-FC7C82B21071}"/>
              </a:ext>
            </a:extLst>
          </p:cNvPr>
          <p:cNvSpPr/>
          <p:nvPr/>
        </p:nvSpPr>
        <p:spPr>
          <a:xfrm>
            <a:off x="2155381" y="3221095"/>
            <a:ext cx="4656296" cy="1951121"/>
          </a:xfrm>
          <a:prstGeom prst="rect">
            <a:avLst/>
          </a:prstGeom>
          <a:solidFill>
            <a:srgbClr val="FFFFFF"/>
          </a:solidFill>
          <a:ln>
            <a:solidFill>
              <a:srgbClr val="F4F4F4">
                <a:lumMod val="75000"/>
              </a:srgbClr>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35" name="正方形/長方形 34">
            <a:extLst>
              <a:ext uri="{FF2B5EF4-FFF2-40B4-BE49-F238E27FC236}">
                <a16:creationId xmlns:a16="http://schemas.microsoft.com/office/drawing/2014/main" id="{D4F3380F-B975-A203-40CE-77164F7C579B}"/>
              </a:ext>
            </a:extLst>
          </p:cNvPr>
          <p:cNvSpPr/>
          <p:nvPr/>
        </p:nvSpPr>
        <p:spPr>
          <a:xfrm>
            <a:off x="2283968" y="3295800"/>
            <a:ext cx="2124030" cy="257175"/>
          </a:xfrm>
          <a:prstGeom prst="rect">
            <a:avLst/>
          </a:prstGeom>
          <a:solidFill>
            <a:srgbClr val="F4F4F4">
              <a:lumMod val="90000"/>
            </a:srgbClr>
          </a:solidFill>
        </p:spPr>
        <p:txBody>
          <a:bodyPr wrap="square" rtlCol="0" anchor="ctr" anchorCtr="0">
            <a:noAutofit/>
          </a:bodyPr>
          <a:lstStyle/>
          <a:p>
            <a:pPr algn="ctr" defTabSz="685800">
              <a:defRPr/>
            </a:pPr>
            <a:r>
              <a:rPr kumimoji="1" lang="en-US" altLang="ja-JP" sz="825" kern="0">
                <a:solidFill>
                  <a:srgbClr val="F4F4F4">
                    <a:lumMod val="25000"/>
                  </a:srgbClr>
                </a:solidFill>
              </a:rPr>
              <a:t>DEI</a:t>
            </a:r>
            <a:r>
              <a:rPr kumimoji="1" lang="ja-JP" altLang="en-US" sz="825" kern="0">
                <a:solidFill>
                  <a:srgbClr val="F4F4F4">
                    <a:lumMod val="25000"/>
                  </a:srgbClr>
                </a:solidFill>
              </a:rPr>
              <a:t>がないと感じること</a:t>
            </a:r>
          </a:p>
        </p:txBody>
      </p:sp>
      <p:sp>
        <p:nvSpPr>
          <p:cNvPr id="36" name="正方形/長方形 35">
            <a:extLst>
              <a:ext uri="{FF2B5EF4-FFF2-40B4-BE49-F238E27FC236}">
                <a16:creationId xmlns:a16="http://schemas.microsoft.com/office/drawing/2014/main" id="{7317087B-4A0E-0185-5E7C-D00AE4A73444}"/>
              </a:ext>
            </a:extLst>
          </p:cNvPr>
          <p:cNvSpPr/>
          <p:nvPr/>
        </p:nvSpPr>
        <p:spPr>
          <a:xfrm>
            <a:off x="4758565" y="3295800"/>
            <a:ext cx="1923096" cy="257175"/>
          </a:xfrm>
          <a:prstGeom prst="rect">
            <a:avLst/>
          </a:prstGeom>
          <a:solidFill>
            <a:srgbClr val="F4F4F4">
              <a:lumMod val="90000"/>
            </a:srgbClr>
          </a:solidFill>
        </p:spPr>
        <p:txBody>
          <a:bodyPr wrap="square" rtlCol="0" anchor="ctr" anchorCtr="0">
            <a:noAutofit/>
          </a:bodyPr>
          <a:lstStyle/>
          <a:p>
            <a:pPr algn="ctr" defTabSz="685800">
              <a:defRPr/>
            </a:pPr>
            <a:r>
              <a:rPr kumimoji="1" lang="en-US" altLang="ja-JP" sz="825" kern="0">
                <a:solidFill>
                  <a:srgbClr val="F4F4F4">
                    <a:lumMod val="25000"/>
                  </a:srgbClr>
                </a:solidFill>
              </a:rPr>
              <a:t>DEI</a:t>
            </a:r>
            <a:r>
              <a:rPr kumimoji="1" lang="ja-JP" altLang="en-US" sz="825" kern="0">
                <a:solidFill>
                  <a:srgbClr val="F4F4F4">
                    <a:lumMod val="25000"/>
                  </a:srgbClr>
                </a:solidFill>
              </a:rPr>
              <a:t>があると感じること</a:t>
            </a:r>
          </a:p>
        </p:txBody>
      </p:sp>
      <p:sp>
        <p:nvSpPr>
          <p:cNvPr id="37" name="四角形: メモ 36">
            <a:extLst>
              <a:ext uri="{FF2B5EF4-FFF2-40B4-BE49-F238E27FC236}">
                <a16:creationId xmlns:a16="http://schemas.microsoft.com/office/drawing/2014/main" id="{36E5CB92-56FC-C791-72E0-8FEEE7B2D7D0}"/>
              </a:ext>
            </a:extLst>
          </p:cNvPr>
          <p:cNvSpPr/>
          <p:nvPr/>
        </p:nvSpPr>
        <p:spPr>
          <a:xfrm>
            <a:off x="2376317" y="368673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38" name="四角形: メモ 37">
            <a:extLst>
              <a:ext uri="{FF2B5EF4-FFF2-40B4-BE49-F238E27FC236}">
                <a16:creationId xmlns:a16="http://schemas.microsoft.com/office/drawing/2014/main" id="{1185389C-FBCA-EFE6-99B3-0A901AFD521C}"/>
              </a:ext>
            </a:extLst>
          </p:cNvPr>
          <p:cNvSpPr/>
          <p:nvPr/>
        </p:nvSpPr>
        <p:spPr>
          <a:xfrm>
            <a:off x="3176440" y="368673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39" name="四角形: メモ 38">
            <a:extLst>
              <a:ext uri="{FF2B5EF4-FFF2-40B4-BE49-F238E27FC236}">
                <a16:creationId xmlns:a16="http://schemas.microsoft.com/office/drawing/2014/main" id="{E4CAA5D2-F893-D865-1076-3AD901FA460A}"/>
              </a:ext>
            </a:extLst>
          </p:cNvPr>
          <p:cNvSpPr/>
          <p:nvPr/>
        </p:nvSpPr>
        <p:spPr>
          <a:xfrm>
            <a:off x="2763455" y="4101167"/>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0" name="四角形: メモ 39">
            <a:extLst>
              <a:ext uri="{FF2B5EF4-FFF2-40B4-BE49-F238E27FC236}">
                <a16:creationId xmlns:a16="http://schemas.microsoft.com/office/drawing/2014/main" id="{80E29F31-A51F-C823-D234-36C47B83C031}"/>
              </a:ext>
            </a:extLst>
          </p:cNvPr>
          <p:cNvSpPr/>
          <p:nvPr/>
        </p:nvSpPr>
        <p:spPr>
          <a:xfrm>
            <a:off x="3665766" y="407123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1" name="四角形: メモ 40">
            <a:extLst>
              <a:ext uri="{FF2B5EF4-FFF2-40B4-BE49-F238E27FC236}">
                <a16:creationId xmlns:a16="http://schemas.microsoft.com/office/drawing/2014/main" id="{E4630EEA-8458-D1A7-CFDB-516CB00B8693}"/>
              </a:ext>
            </a:extLst>
          </p:cNvPr>
          <p:cNvSpPr/>
          <p:nvPr/>
        </p:nvSpPr>
        <p:spPr>
          <a:xfrm>
            <a:off x="2425200" y="428471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2" name="四角形: メモ 41">
            <a:extLst>
              <a:ext uri="{FF2B5EF4-FFF2-40B4-BE49-F238E27FC236}">
                <a16:creationId xmlns:a16="http://schemas.microsoft.com/office/drawing/2014/main" id="{C893F337-F8DA-68B2-8AAC-2EF5DFDFB503}"/>
              </a:ext>
            </a:extLst>
          </p:cNvPr>
          <p:cNvSpPr/>
          <p:nvPr/>
        </p:nvSpPr>
        <p:spPr>
          <a:xfrm>
            <a:off x="4951168" y="371290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3" name="四角形: メモ 42">
            <a:extLst>
              <a:ext uri="{FF2B5EF4-FFF2-40B4-BE49-F238E27FC236}">
                <a16:creationId xmlns:a16="http://schemas.microsoft.com/office/drawing/2014/main" id="{C4859E3D-4301-D341-EDF7-8D2B8BA27000}"/>
              </a:ext>
            </a:extLst>
          </p:cNvPr>
          <p:cNvSpPr/>
          <p:nvPr/>
        </p:nvSpPr>
        <p:spPr>
          <a:xfrm>
            <a:off x="4746772" y="428471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4" name="四角形: メモ 43">
            <a:extLst>
              <a:ext uri="{FF2B5EF4-FFF2-40B4-BE49-F238E27FC236}">
                <a16:creationId xmlns:a16="http://schemas.microsoft.com/office/drawing/2014/main" id="{D7CDBB6E-4E54-49DD-CB2C-2FDB68C0A5B3}"/>
              </a:ext>
            </a:extLst>
          </p:cNvPr>
          <p:cNvSpPr/>
          <p:nvPr/>
        </p:nvSpPr>
        <p:spPr>
          <a:xfrm>
            <a:off x="5290371" y="381594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5" name="四角形: メモ 44">
            <a:extLst>
              <a:ext uri="{FF2B5EF4-FFF2-40B4-BE49-F238E27FC236}">
                <a16:creationId xmlns:a16="http://schemas.microsoft.com/office/drawing/2014/main" id="{AE9CBA84-306B-65C5-C5FE-F081B129513D}"/>
              </a:ext>
            </a:extLst>
          </p:cNvPr>
          <p:cNvSpPr/>
          <p:nvPr/>
        </p:nvSpPr>
        <p:spPr>
          <a:xfrm>
            <a:off x="5987478" y="474877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6" name="正方形/長方形 45">
            <a:extLst>
              <a:ext uri="{FF2B5EF4-FFF2-40B4-BE49-F238E27FC236}">
                <a16:creationId xmlns:a16="http://schemas.microsoft.com/office/drawing/2014/main" id="{181E50B5-B1C4-4FB4-2A52-D41B084D799C}"/>
              </a:ext>
            </a:extLst>
          </p:cNvPr>
          <p:cNvSpPr/>
          <p:nvPr/>
        </p:nvSpPr>
        <p:spPr>
          <a:xfrm>
            <a:off x="711863" y="6058243"/>
            <a:ext cx="7848600" cy="311952"/>
          </a:xfrm>
          <a:prstGeom prst="rect">
            <a:avLst/>
          </a:prstGeom>
          <a:noFill/>
        </p:spPr>
        <p:txBody>
          <a:bodyPr wrap="square" rtlCol="0" anchor="ctr" anchorCtr="0">
            <a:noAutofit/>
          </a:bodyPr>
          <a:lstStyle/>
          <a:p>
            <a:pPr algn="ctr" defTabSz="685800">
              <a:defRPr/>
            </a:pPr>
            <a:r>
              <a:rPr kumimoji="1" lang="ja-JP" altLang="en-US" sz="1600" b="1" kern="0">
                <a:solidFill>
                  <a:srgbClr val="C00000"/>
                </a:solidFill>
              </a:rPr>
              <a:t>５分ほど個人ワーク→その後</a:t>
            </a:r>
            <a:r>
              <a:rPr kumimoji="1" lang="en-US" altLang="ja-JP" sz="1600" b="1" kern="0">
                <a:solidFill>
                  <a:srgbClr val="C00000"/>
                </a:solidFill>
              </a:rPr>
              <a:t>10</a:t>
            </a:r>
            <a:r>
              <a:rPr kumimoji="1" lang="ja-JP" altLang="en-US" sz="1600" b="1" kern="0">
                <a:solidFill>
                  <a:srgbClr val="C00000"/>
                </a:solidFill>
              </a:rPr>
              <a:t>分間でチーム内でシェアしてください</a:t>
            </a:r>
          </a:p>
        </p:txBody>
      </p:sp>
      <p:sp>
        <p:nvSpPr>
          <p:cNvPr id="48" name="四角形: 角を丸くする 47">
            <a:extLst>
              <a:ext uri="{FF2B5EF4-FFF2-40B4-BE49-F238E27FC236}">
                <a16:creationId xmlns:a16="http://schemas.microsoft.com/office/drawing/2014/main" id="{2F182689-66BB-0FC2-0E0E-7DBD59EC4E9F}"/>
              </a:ext>
            </a:extLst>
          </p:cNvPr>
          <p:cNvSpPr/>
          <p:nvPr/>
        </p:nvSpPr>
        <p:spPr>
          <a:xfrm>
            <a:off x="505706" y="5346467"/>
            <a:ext cx="8161019" cy="639872"/>
          </a:xfrm>
          <a:prstGeom prst="roundRect">
            <a:avLst>
              <a:gd name="adj" fmla="val 13989"/>
            </a:avLst>
          </a:prstGeom>
          <a:solidFill>
            <a:srgbClr val="F4F4F4">
              <a:lumMod val="90000"/>
            </a:srgbClr>
          </a:solidFill>
        </p:spPr>
        <p:txBody>
          <a:bodyPr wrap="square" rtlCol="0" anchor="ctr" anchorCtr="0">
            <a:noAutofit/>
          </a:bodyPr>
          <a:lstStyle/>
          <a:p>
            <a:pPr defTabSz="685800">
              <a:defRPr/>
            </a:pPr>
            <a:r>
              <a:rPr kumimoji="1" lang="ja-JP" altLang="en-US" sz="1200" b="1" kern="0" dirty="0">
                <a:solidFill>
                  <a:srgbClr val="F4F4F4">
                    <a:lumMod val="25000"/>
                  </a:srgbClr>
                </a:solidFill>
              </a:rPr>
              <a:t>例）</a:t>
            </a:r>
            <a:endParaRPr kumimoji="1" lang="en-US" altLang="ja-JP" sz="1200" b="1" kern="0" dirty="0">
              <a:solidFill>
                <a:srgbClr val="F4F4F4">
                  <a:lumMod val="25000"/>
                </a:srgbClr>
              </a:solidFill>
            </a:endParaRPr>
          </a:p>
          <a:p>
            <a:pPr defTabSz="685800">
              <a:defRPr/>
            </a:pPr>
            <a:r>
              <a:rPr kumimoji="1" lang="en-US" altLang="ja-JP" sz="1200" b="1" kern="0" dirty="0">
                <a:solidFill>
                  <a:srgbClr val="F4F4F4">
                    <a:lumMod val="25000"/>
                  </a:srgbClr>
                </a:solidFill>
              </a:rPr>
              <a:t>DEI</a:t>
            </a:r>
            <a:r>
              <a:rPr kumimoji="1" lang="ja-JP" altLang="en-US" sz="1200" b="1" kern="0" dirty="0">
                <a:solidFill>
                  <a:srgbClr val="F4F4F4">
                    <a:lumMod val="25000"/>
                  </a:srgbClr>
                </a:solidFill>
              </a:rPr>
              <a:t>がない点：「新しいプロジェクト組成をするときに、管理職が、性別や年次でアサインをためらう」</a:t>
            </a:r>
            <a:endParaRPr kumimoji="1" lang="en-US" altLang="ja-JP" sz="1200" b="1" kern="0" dirty="0">
              <a:solidFill>
                <a:srgbClr val="F4F4F4">
                  <a:lumMod val="25000"/>
                </a:srgbClr>
              </a:solidFill>
            </a:endParaRPr>
          </a:p>
          <a:p>
            <a:pPr defTabSz="685800">
              <a:defRPr/>
            </a:pPr>
            <a:r>
              <a:rPr kumimoji="1" lang="en-US" altLang="ja-JP" sz="1200" b="1" kern="0" dirty="0">
                <a:solidFill>
                  <a:srgbClr val="F4F4F4">
                    <a:lumMod val="25000"/>
                  </a:srgbClr>
                </a:solidFill>
              </a:rPr>
              <a:t>DEI</a:t>
            </a:r>
            <a:r>
              <a:rPr kumimoji="1" lang="ja-JP" altLang="en-US" sz="1200" b="1" kern="0" dirty="0">
                <a:solidFill>
                  <a:srgbClr val="F4F4F4">
                    <a:lumMod val="25000"/>
                  </a:srgbClr>
                </a:solidFill>
              </a:rPr>
              <a:t>を感じる点：「日頃の業務の中で、周囲の人は、自分が若手であるからという理由でアイデアを否定しない」</a:t>
            </a:r>
          </a:p>
        </p:txBody>
      </p:sp>
      <p:sp>
        <p:nvSpPr>
          <p:cNvPr id="49" name="吹き出し: 四角形 48">
            <a:extLst>
              <a:ext uri="{FF2B5EF4-FFF2-40B4-BE49-F238E27FC236}">
                <a16:creationId xmlns:a16="http://schemas.microsoft.com/office/drawing/2014/main" id="{E3B0EBC8-E178-81A9-3C47-ED0007CC2930}"/>
              </a:ext>
            </a:extLst>
          </p:cNvPr>
          <p:cNvSpPr/>
          <p:nvPr/>
        </p:nvSpPr>
        <p:spPr>
          <a:xfrm>
            <a:off x="9645602" y="5128054"/>
            <a:ext cx="2414593" cy="886681"/>
          </a:xfrm>
          <a:prstGeom prst="wedgeRectCallout">
            <a:avLst>
              <a:gd name="adj1" fmla="val -69689"/>
              <a:gd name="adj2" fmla="val 6241"/>
            </a:avLst>
          </a:prstGeom>
          <a:solidFill>
            <a:srgbClr val="FF3399"/>
          </a:solidFill>
        </p:spPr>
        <p:txBody>
          <a:bodyPr wrap="square" rtlCol="0" anchor="ctr" anchorCtr="0">
            <a:noAutofit/>
          </a:bodyPr>
          <a:lstStyle/>
          <a:p>
            <a:pPr algn="ctr" defTabSz="685800">
              <a:defRPr/>
            </a:pPr>
            <a:r>
              <a:rPr kumimoji="1" lang="ja-JP" altLang="en-US" sz="1100" b="1" kern="0">
                <a:solidFill>
                  <a:srgbClr val="FFFFFF"/>
                </a:solidFill>
              </a:rPr>
              <a:t>この例は貴社のメンバーが</a:t>
            </a:r>
            <a:endParaRPr kumimoji="1" lang="en-US" altLang="ja-JP" sz="1100" b="1" kern="0">
              <a:solidFill>
                <a:srgbClr val="FFFFFF"/>
              </a:solidFill>
            </a:endParaRPr>
          </a:p>
          <a:p>
            <a:pPr algn="ctr" defTabSz="685800">
              <a:defRPr/>
            </a:pPr>
            <a:r>
              <a:rPr kumimoji="1" lang="ja-JP" altLang="en-US" sz="1100" b="1" kern="0">
                <a:solidFill>
                  <a:srgbClr val="FFFFFF"/>
                </a:solidFill>
              </a:rPr>
              <a:t>想像しやすい事例に</a:t>
            </a:r>
            <a:endParaRPr kumimoji="1" lang="en-US" altLang="ja-JP" sz="1100" b="1" kern="0">
              <a:solidFill>
                <a:srgbClr val="FFFFFF"/>
              </a:solidFill>
            </a:endParaRPr>
          </a:p>
          <a:p>
            <a:pPr algn="ctr" defTabSz="685800">
              <a:defRPr/>
            </a:pPr>
            <a:r>
              <a:rPr kumimoji="1" lang="ja-JP" altLang="en-US" sz="1100" b="1" kern="0">
                <a:solidFill>
                  <a:srgbClr val="FFFFFF"/>
                </a:solidFill>
              </a:rPr>
              <a:t>書き換えて頂いて</a:t>
            </a:r>
            <a:r>
              <a:rPr kumimoji="1" lang="en-US" altLang="ja-JP" sz="1100" b="1" kern="0">
                <a:solidFill>
                  <a:srgbClr val="FFFFFF"/>
                </a:solidFill>
              </a:rPr>
              <a:t>OK</a:t>
            </a:r>
            <a:r>
              <a:rPr kumimoji="1" lang="ja-JP" altLang="en-US" sz="1100" b="1" kern="0">
                <a:solidFill>
                  <a:srgbClr val="FFFFFF"/>
                </a:solidFill>
              </a:rPr>
              <a:t>です。</a:t>
            </a:r>
          </a:p>
        </p:txBody>
      </p:sp>
      <p:sp>
        <p:nvSpPr>
          <p:cNvPr id="50" name="四角形: メモ 49">
            <a:extLst>
              <a:ext uri="{FF2B5EF4-FFF2-40B4-BE49-F238E27FC236}">
                <a16:creationId xmlns:a16="http://schemas.microsoft.com/office/drawing/2014/main" id="{7D1605B4-B545-4747-BDB1-5C90E8282C86}"/>
              </a:ext>
            </a:extLst>
          </p:cNvPr>
          <p:cNvSpPr/>
          <p:nvPr/>
        </p:nvSpPr>
        <p:spPr>
          <a:xfrm>
            <a:off x="2937839" y="460129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1" name="四角形: メモ 50">
            <a:extLst>
              <a:ext uri="{FF2B5EF4-FFF2-40B4-BE49-F238E27FC236}">
                <a16:creationId xmlns:a16="http://schemas.microsoft.com/office/drawing/2014/main" id="{F6F34731-7907-E264-2BE8-47ECC77BDD03}"/>
              </a:ext>
            </a:extLst>
          </p:cNvPr>
          <p:cNvSpPr/>
          <p:nvPr/>
        </p:nvSpPr>
        <p:spPr>
          <a:xfrm>
            <a:off x="3799505" y="422659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2" name="四角形: メモ 51">
            <a:extLst>
              <a:ext uri="{FF2B5EF4-FFF2-40B4-BE49-F238E27FC236}">
                <a16:creationId xmlns:a16="http://schemas.microsoft.com/office/drawing/2014/main" id="{055A537D-286A-8A96-B387-9B7A93A94D89}"/>
              </a:ext>
            </a:extLst>
          </p:cNvPr>
          <p:cNvSpPr/>
          <p:nvPr/>
        </p:nvSpPr>
        <p:spPr>
          <a:xfrm>
            <a:off x="5296331" y="452170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3" name="四角形: メモ 52">
            <a:extLst>
              <a:ext uri="{FF2B5EF4-FFF2-40B4-BE49-F238E27FC236}">
                <a16:creationId xmlns:a16="http://schemas.microsoft.com/office/drawing/2014/main" id="{DA31DC05-2F59-9EE5-EFD2-88E2D9A843F1}"/>
              </a:ext>
            </a:extLst>
          </p:cNvPr>
          <p:cNvSpPr/>
          <p:nvPr/>
        </p:nvSpPr>
        <p:spPr>
          <a:xfrm>
            <a:off x="6062874" y="3730537"/>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4" name="四角形: メモ 53">
            <a:extLst>
              <a:ext uri="{FF2B5EF4-FFF2-40B4-BE49-F238E27FC236}">
                <a16:creationId xmlns:a16="http://schemas.microsoft.com/office/drawing/2014/main" id="{A96BC115-E748-057B-0ACF-8CA459B69990}"/>
              </a:ext>
            </a:extLst>
          </p:cNvPr>
          <p:cNvSpPr/>
          <p:nvPr/>
        </p:nvSpPr>
        <p:spPr>
          <a:xfrm>
            <a:off x="5987478" y="420232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5" name="楕円 54">
            <a:extLst>
              <a:ext uri="{FF2B5EF4-FFF2-40B4-BE49-F238E27FC236}">
                <a16:creationId xmlns:a16="http://schemas.microsoft.com/office/drawing/2014/main" id="{CFB994B3-EBE0-C8AF-8EE7-0750B13BEC38}"/>
              </a:ext>
            </a:extLst>
          </p:cNvPr>
          <p:cNvSpPr/>
          <p:nvPr/>
        </p:nvSpPr>
        <p:spPr>
          <a:xfrm>
            <a:off x="3794826" y="3924367"/>
            <a:ext cx="1740107" cy="668452"/>
          </a:xfrm>
          <a:prstGeom prst="ellipse">
            <a:avLst/>
          </a:prstGeom>
          <a:solidFill>
            <a:srgbClr val="9ECEBC"/>
          </a:solidFill>
        </p:spPr>
        <p:txBody>
          <a:bodyPr wrap="square" rtlCol="0" anchor="ctr" anchorCtr="0">
            <a:noAutofit/>
          </a:bodyPr>
          <a:lstStyle/>
          <a:p>
            <a:pPr algn="ctr" defTabSz="685800">
              <a:defRPr/>
            </a:pPr>
            <a:r>
              <a:rPr kumimoji="1" lang="ja-JP" altLang="en-US" sz="1050" b="1" kern="0">
                <a:solidFill>
                  <a:srgbClr val="000000"/>
                </a:solidFill>
              </a:rPr>
              <a:t>似ている内容は　なるべく近い位置に貼る</a:t>
            </a:r>
          </a:p>
        </p:txBody>
      </p:sp>
      <p:sp>
        <p:nvSpPr>
          <p:cNvPr id="59" name="テキスト ボックス 58">
            <a:extLst>
              <a:ext uri="{FF2B5EF4-FFF2-40B4-BE49-F238E27FC236}">
                <a16:creationId xmlns:a16="http://schemas.microsoft.com/office/drawing/2014/main" id="{99EB01C8-1081-356D-D865-232DA63933B5}"/>
              </a:ext>
            </a:extLst>
          </p:cNvPr>
          <p:cNvSpPr txBox="1"/>
          <p:nvPr/>
        </p:nvSpPr>
        <p:spPr bwMode="auto">
          <a:xfrm>
            <a:off x="967452" y="2129527"/>
            <a:ext cx="7699273" cy="523220"/>
          </a:xfrm>
          <a:prstGeom prst="rect">
            <a:avLst/>
          </a:prstGeom>
          <a:noFill/>
          <a:ln w="9525">
            <a:noFill/>
            <a:miter lim="800000"/>
            <a:headEnd/>
            <a:tailEnd/>
          </a:ln>
        </p:spPr>
        <p:txBody>
          <a:bodyPr wrap="square">
            <a:spAutoFit/>
          </a:bodyPr>
          <a:lstStyle/>
          <a:p>
            <a:pPr defTabSz="685800">
              <a:defRPr/>
            </a:pPr>
            <a:r>
              <a:rPr kumimoji="1" lang="ja-JP" altLang="en-US" sz="1400" b="1" kern="0">
                <a:solidFill>
                  <a:schemeClr val="bg1"/>
                </a:solidFill>
              </a:rPr>
              <a:t>→</a:t>
            </a:r>
            <a:r>
              <a:rPr kumimoji="1" lang="en-US" altLang="ja-JP" sz="1400" b="1" kern="0">
                <a:solidFill>
                  <a:srgbClr val="2422C3"/>
                </a:solidFill>
                <a:highlight>
                  <a:srgbClr val="FFFFFF"/>
                </a:highlight>
              </a:rPr>
              <a:t>DEI</a:t>
            </a:r>
            <a:r>
              <a:rPr kumimoji="1" lang="ja-JP" altLang="en-US" sz="1400" b="1" kern="0">
                <a:solidFill>
                  <a:srgbClr val="2422C3"/>
                </a:solidFill>
                <a:highlight>
                  <a:srgbClr val="FFFFFF"/>
                </a:highlight>
              </a:rPr>
              <a:t>がない点（自社の弱み）：青の付箋</a:t>
            </a:r>
            <a:r>
              <a:rPr kumimoji="1" lang="ja-JP" altLang="en-US" sz="1400" b="1" kern="0">
                <a:solidFill>
                  <a:srgbClr val="000000"/>
                </a:solidFill>
                <a:highlight>
                  <a:srgbClr val="FFFFFF"/>
                </a:highlight>
              </a:rPr>
              <a:t>、</a:t>
            </a:r>
            <a:r>
              <a:rPr kumimoji="1" lang="en-US" altLang="ja-JP" sz="1400" b="1" kern="0">
                <a:solidFill>
                  <a:srgbClr val="D0024B">
                    <a:lumMod val="60000"/>
                    <a:lumOff val="40000"/>
                  </a:srgbClr>
                </a:solidFill>
                <a:highlight>
                  <a:srgbClr val="FFFFFF"/>
                </a:highlight>
              </a:rPr>
              <a:t>DEI</a:t>
            </a:r>
            <a:r>
              <a:rPr kumimoji="1" lang="ja-JP" altLang="en-US" sz="1400" b="1" kern="0">
                <a:solidFill>
                  <a:srgbClr val="D0024B">
                    <a:lumMod val="60000"/>
                    <a:lumOff val="40000"/>
                  </a:srgbClr>
                </a:solidFill>
                <a:highlight>
                  <a:srgbClr val="FFFFFF"/>
                </a:highlight>
              </a:rPr>
              <a:t>を感じる点（自社の強み）：ピンクの付箋</a:t>
            </a:r>
            <a:endParaRPr kumimoji="1" lang="en-US" altLang="ja-JP" sz="1400" b="1" kern="0">
              <a:solidFill>
                <a:srgbClr val="D0024B">
                  <a:lumMod val="60000"/>
                  <a:lumOff val="40000"/>
                </a:srgbClr>
              </a:solidFill>
              <a:highlight>
                <a:srgbClr val="FFFFFF"/>
              </a:highlight>
            </a:endParaRPr>
          </a:p>
          <a:p>
            <a:pPr defTabSz="685800">
              <a:defRPr/>
            </a:pPr>
            <a:r>
              <a:rPr kumimoji="1" lang="ja-JP" altLang="en-US" sz="1400" b="1" kern="0">
                <a:solidFill>
                  <a:schemeClr val="bg1"/>
                </a:solidFill>
              </a:rPr>
              <a:t>→一枚の付箋に「どんな時に、誰が、どう</a:t>
            </a:r>
            <a:r>
              <a:rPr kumimoji="1" lang="en-US" altLang="ja-JP" sz="1400" b="1" kern="0">
                <a:solidFill>
                  <a:schemeClr val="bg1"/>
                </a:solidFill>
              </a:rPr>
              <a:t>DEI</a:t>
            </a:r>
            <a:r>
              <a:rPr kumimoji="1" lang="ja-JP" altLang="en-US" sz="1400" b="1" kern="0">
                <a:solidFill>
                  <a:schemeClr val="bg1"/>
                </a:solidFill>
              </a:rPr>
              <a:t>がある</a:t>
            </a:r>
            <a:r>
              <a:rPr kumimoji="1" lang="en-US" altLang="ja-JP" sz="1400" b="1" kern="0">
                <a:solidFill>
                  <a:schemeClr val="bg1"/>
                </a:solidFill>
              </a:rPr>
              <a:t>/</a:t>
            </a:r>
            <a:r>
              <a:rPr kumimoji="1" lang="ja-JP" altLang="en-US" sz="1400" b="1" kern="0">
                <a:solidFill>
                  <a:schemeClr val="bg1"/>
                </a:solidFill>
              </a:rPr>
              <a:t>ないのか」を簡潔に！</a:t>
            </a:r>
            <a:endParaRPr kumimoji="1" lang="en-US" altLang="ja-JP" sz="1400" b="1" kern="0">
              <a:solidFill>
                <a:schemeClr val="bg1"/>
              </a:solidFill>
            </a:endParaRPr>
          </a:p>
        </p:txBody>
      </p:sp>
      <p:sp>
        <p:nvSpPr>
          <p:cNvPr id="2" name="スライド番号プレースホルダー 1">
            <a:extLst>
              <a:ext uri="{FF2B5EF4-FFF2-40B4-BE49-F238E27FC236}">
                <a16:creationId xmlns:a16="http://schemas.microsoft.com/office/drawing/2014/main" id="{0E7B9F89-C3AC-7092-2534-E96A86EB48CD}"/>
              </a:ext>
            </a:extLst>
          </p:cNvPr>
          <p:cNvSpPr>
            <a:spLocks noGrp="1"/>
          </p:cNvSpPr>
          <p:nvPr>
            <p:ph type="sldNum" sz="quarter" idx="12"/>
          </p:nvPr>
        </p:nvSpPr>
        <p:spPr/>
        <p:txBody>
          <a:bodyPr/>
          <a:lstStyle/>
          <a:p>
            <a:fld id="{02E45039-E5C2-423C-A0A7-3C781C43C11A}" type="slidenum">
              <a:rPr kumimoji="1" lang="ja-JP" altLang="en-US" smtClean="0"/>
              <a:t>25</a:t>
            </a:fld>
            <a:endParaRPr kumimoji="1" lang="ja-JP" altLang="en-US"/>
          </a:p>
        </p:txBody>
      </p:sp>
    </p:spTree>
    <p:extLst>
      <p:ext uri="{BB962C8B-B14F-4D97-AF65-F5344CB8AC3E}">
        <p14:creationId xmlns:p14="http://schemas.microsoft.com/office/powerpoint/2010/main" val="39944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a:t>付箋書き込みの「コツ」</a:t>
            </a:r>
          </a:p>
        </p:txBody>
      </p:sp>
      <p:sp>
        <p:nvSpPr>
          <p:cNvPr id="2" name="Text Box 5">
            <a:extLst>
              <a:ext uri="{FF2B5EF4-FFF2-40B4-BE49-F238E27FC236}">
                <a16:creationId xmlns:a16="http://schemas.microsoft.com/office/drawing/2014/main" id="{3BBDABE1-C71B-1255-DBB5-28CF80A1A784}"/>
              </a:ext>
            </a:extLst>
          </p:cNvPr>
          <p:cNvSpPr txBox="1">
            <a:spLocks noChangeArrowheads="1"/>
          </p:cNvSpPr>
          <p:nvPr/>
        </p:nvSpPr>
        <p:spPr bwMode="auto">
          <a:xfrm>
            <a:off x="628650" y="1997714"/>
            <a:ext cx="84201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557213" eaLnBrk="1" hangingPunct="1">
              <a:spcBef>
                <a:spcPct val="50000"/>
              </a:spcBef>
              <a:buNone/>
            </a:pPr>
            <a:r>
              <a:rPr lang="ja-JP" altLang="en-US" sz="2000" b="1">
                <a:latin typeface="+mj-ea"/>
                <a:ea typeface="+mj-ea"/>
                <a:cs typeface="メイリオ" pitchFamily="50" charset="-128"/>
              </a:rPr>
              <a:t>■１つの付箋には、１テーマ</a:t>
            </a:r>
            <a:endParaRPr lang="en-US" altLang="ja-JP" sz="2000" b="1">
              <a:latin typeface="+mj-ea"/>
              <a:ea typeface="+mj-ea"/>
              <a:cs typeface="メイリオ" pitchFamily="50" charset="-128"/>
            </a:endParaRPr>
          </a:p>
          <a:p>
            <a:pPr defTabSz="557213" eaLnBrk="1" hangingPunct="1">
              <a:spcBef>
                <a:spcPct val="30000"/>
              </a:spcBef>
              <a:buNone/>
            </a:pPr>
            <a:r>
              <a:rPr lang="en-US" altLang="ja-JP" sz="2000" b="1">
                <a:latin typeface="+mj-ea"/>
                <a:ea typeface="+mj-ea"/>
                <a:cs typeface="メイリオ" pitchFamily="50" charset="-128"/>
              </a:rPr>
              <a:t>■</a:t>
            </a:r>
            <a:r>
              <a:rPr lang="ja-JP" altLang="en-US" sz="2000" b="1">
                <a:latin typeface="+mj-ea"/>
                <a:ea typeface="+mj-ea"/>
                <a:cs typeface="メイリオ" pitchFamily="50" charset="-128"/>
              </a:rPr>
              <a:t>多くても２～３行まで</a:t>
            </a:r>
          </a:p>
          <a:p>
            <a:pPr defTabSz="557213" eaLnBrk="1" hangingPunct="1">
              <a:spcBef>
                <a:spcPct val="30000"/>
              </a:spcBef>
              <a:buNone/>
            </a:pPr>
            <a:r>
              <a:rPr lang="ja-JP" altLang="en-US" sz="2000" b="1">
                <a:latin typeface="+mj-ea"/>
                <a:ea typeface="+mj-ea"/>
                <a:cs typeface="メイリオ" pitchFamily="50" charset="-128"/>
              </a:rPr>
              <a:t>■</a:t>
            </a:r>
            <a:r>
              <a:rPr lang="ja-JP" altLang="en-US" sz="2000" b="1">
                <a:solidFill>
                  <a:srgbClr val="C00000"/>
                </a:solidFill>
                <a:latin typeface="+mj-ea"/>
                <a:ea typeface="+mj-ea"/>
                <a:cs typeface="メイリオ" pitchFamily="50" charset="-128"/>
              </a:rPr>
              <a:t>なるべくしっかりと大きく書く！</a:t>
            </a:r>
          </a:p>
          <a:p>
            <a:pPr defTabSz="557213" eaLnBrk="1" hangingPunct="1">
              <a:spcBef>
                <a:spcPct val="30000"/>
              </a:spcBef>
              <a:buNone/>
            </a:pPr>
            <a:r>
              <a:rPr lang="ja-JP" altLang="en-US" sz="2000" b="1">
                <a:latin typeface="+mj-ea"/>
                <a:ea typeface="+mj-ea"/>
                <a:cs typeface="メイリオ" pitchFamily="50" charset="-128"/>
              </a:rPr>
              <a:t>■作業はサインペンで書き、見えにくい</a:t>
            </a:r>
            <a:r>
              <a:rPr lang="ja-JP" altLang="en-US" sz="2000" b="1" u="sng">
                <a:solidFill>
                  <a:srgbClr val="C00000"/>
                </a:solidFill>
                <a:latin typeface="+mj-ea"/>
                <a:ea typeface="+mj-ea"/>
                <a:cs typeface="メイリオ" pitchFamily="50" charset="-128"/>
              </a:rPr>
              <a:t>ボールペンは避けましょう</a:t>
            </a:r>
          </a:p>
        </p:txBody>
      </p:sp>
      <p:sp>
        <p:nvSpPr>
          <p:cNvPr id="4" name="Text Box 29">
            <a:extLst>
              <a:ext uri="{FF2B5EF4-FFF2-40B4-BE49-F238E27FC236}">
                <a16:creationId xmlns:a16="http://schemas.microsoft.com/office/drawing/2014/main" id="{E66DFA25-FDB3-29AE-BA7D-5302B6EB6234}"/>
              </a:ext>
            </a:extLst>
          </p:cNvPr>
          <p:cNvSpPr txBox="1">
            <a:spLocks noChangeArrowheads="1"/>
          </p:cNvSpPr>
          <p:nvPr/>
        </p:nvSpPr>
        <p:spPr bwMode="auto">
          <a:xfrm>
            <a:off x="2804920" y="4107799"/>
            <a:ext cx="6078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557213" eaLnBrk="1" hangingPunct="1">
              <a:spcBef>
                <a:spcPct val="0"/>
              </a:spcBef>
              <a:buNone/>
            </a:pPr>
            <a:r>
              <a:rPr lang="ja-JP" altLang="en-US" sz="3300" b="1">
                <a:solidFill>
                  <a:srgbClr val="C00000"/>
                </a:solidFill>
                <a:latin typeface="+mj-ea"/>
                <a:ea typeface="+mj-ea"/>
                <a:cs typeface="メイリオ" pitchFamily="50" charset="-128"/>
              </a:rPr>
              <a:t>〇</a:t>
            </a:r>
            <a:endParaRPr lang="en-US" altLang="ja-JP" sz="3300" b="1">
              <a:solidFill>
                <a:srgbClr val="C00000"/>
              </a:solidFill>
              <a:latin typeface="+mj-ea"/>
              <a:ea typeface="+mj-ea"/>
              <a:cs typeface="メイリオ" pitchFamily="50" charset="-128"/>
            </a:endParaRPr>
          </a:p>
        </p:txBody>
      </p:sp>
      <p:sp>
        <p:nvSpPr>
          <p:cNvPr id="5" name="Text Box 30">
            <a:extLst>
              <a:ext uri="{FF2B5EF4-FFF2-40B4-BE49-F238E27FC236}">
                <a16:creationId xmlns:a16="http://schemas.microsoft.com/office/drawing/2014/main" id="{496CFAD0-9813-29EA-1789-272158D3BF6A}"/>
              </a:ext>
            </a:extLst>
          </p:cNvPr>
          <p:cNvSpPr txBox="1">
            <a:spLocks noChangeArrowheads="1"/>
          </p:cNvSpPr>
          <p:nvPr/>
        </p:nvSpPr>
        <p:spPr bwMode="auto">
          <a:xfrm>
            <a:off x="5437169" y="4107799"/>
            <a:ext cx="6078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557213" eaLnBrk="1" hangingPunct="1">
              <a:spcBef>
                <a:spcPct val="0"/>
              </a:spcBef>
              <a:buNone/>
            </a:pPr>
            <a:r>
              <a:rPr lang="en-US" altLang="ja-JP" sz="3300" b="1">
                <a:solidFill>
                  <a:srgbClr val="C00000"/>
                </a:solidFill>
                <a:latin typeface="+mj-ea"/>
                <a:ea typeface="+mj-ea"/>
                <a:cs typeface="メイリオ" pitchFamily="50" charset="-128"/>
              </a:rPr>
              <a:t>×</a:t>
            </a:r>
          </a:p>
        </p:txBody>
      </p:sp>
      <p:pic>
        <p:nvPicPr>
          <p:cNvPr id="9" name="Picture 2" descr="画像のプレビュー">
            <a:extLst>
              <a:ext uri="{FF2B5EF4-FFF2-40B4-BE49-F238E27FC236}">
                <a16:creationId xmlns:a16="http://schemas.microsoft.com/office/drawing/2014/main" id="{29547DD3-DD42-1576-0021-6D3B8C996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82109" y="4707963"/>
            <a:ext cx="1728803" cy="16658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画像のプレビュー">
            <a:extLst>
              <a:ext uri="{FF2B5EF4-FFF2-40B4-BE49-F238E27FC236}">
                <a16:creationId xmlns:a16="http://schemas.microsoft.com/office/drawing/2014/main" id="{566163FA-F15A-271D-894A-220558EAAD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32608" y="4707850"/>
            <a:ext cx="1728803" cy="1665937"/>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a:extLst>
              <a:ext uri="{FF2B5EF4-FFF2-40B4-BE49-F238E27FC236}">
                <a16:creationId xmlns:a16="http://schemas.microsoft.com/office/drawing/2014/main" id="{94163087-F2AA-5F67-A3AD-32D084947A62}"/>
              </a:ext>
            </a:extLst>
          </p:cNvPr>
          <p:cNvSpPr>
            <a:spLocks noGrp="1"/>
          </p:cNvSpPr>
          <p:nvPr>
            <p:ph type="sldNum" sz="quarter" idx="12"/>
          </p:nvPr>
        </p:nvSpPr>
        <p:spPr/>
        <p:txBody>
          <a:bodyPr/>
          <a:lstStyle/>
          <a:p>
            <a:fld id="{02E45039-E5C2-423C-A0A7-3C781C43C11A}" type="slidenum">
              <a:rPr kumimoji="1" lang="ja-JP" altLang="en-US" smtClean="0"/>
              <a:t>26</a:t>
            </a:fld>
            <a:endParaRPr kumimoji="1" lang="ja-JP" altLang="en-US"/>
          </a:p>
        </p:txBody>
      </p:sp>
    </p:spTree>
    <p:extLst>
      <p:ext uri="{BB962C8B-B14F-4D97-AF65-F5344CB8AC3E}">
        <p14:creationId xmlns:p14="http://schemas.microsoft.com/office/powerpoint/2010/main" val="395353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99AB8B-AB2C-DDD7-6B77-78E4034AFE5E}"/>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3132996" y="3009957"/>
            <a:ext cx="2805947" cy="1382040"/>
          </a:xfrm>
          <a:prstGeom prst="rect">
            <a:avLst/>
          </a:prstGeom>
          <a:solidFill>
            <a:schemeClr val="bg1"/>
          </a:solidFill>
        </p:spPr>
      </p:pic>
      <p:sp>
        <p:nvSpPr>
          <p:cNvPr id="11" name="テキスト ボックス 10">
            <a:extLst>
              <a:ext uri="{FF2B5EF4-FFF2-40B4-BE49-F238E27FC236}">
                <a16:creationId xmlns:a16="http://schemas.microsoft.com/office/drawing/2014/main" id="{81F168D4-01DA-3DBA-0364-982E7BE34821}"/>
              </a:ext>
            </a:extLst>
          </p:cNvPr>
          <p:cNvSpPr txBox="1"/>
          <p:nvPr/>
        </p:nvSpPr>
        <p:spPr bwMode="auto">
          <a:xfrm>
            <a:off x="339928" y="2635950"/>
            <a:ext cx="1761835" cy="300082"/>
          </a:xfrm>
          <a:prstGeom prst="rect">
            <a:avLst/>
          </a:prstGeom>
          <a:noFill/>
          <a:ln w="9525">
            <a:noFill/>
            <a:miter lim="800000"/>
            <a:headEnd/>
            <a:tailEnd/>
          </a:ln>
        </p:spPr>
        <p:txBody>
          <a:bodyPr wrap="square" rtlCol="0" anchor="ctr" anchorCtr="0">
            <a:spAutoFit/>
          </a:bodyPr>
          <a:lstStyle/>
          <a:p>
            <a:pPr defTabSz="685800">
              <a:defRPr/>
            </a:pPr>
            <a:r>
              <a:rPr kumimoji="1" lang="en-US" altLang="ja-JP" sz="1350" b="1" kern="0">
                <a:solidFill>
                  <a:srgbClr val="000000"/>
                </a:solidFill>
                <a:latin typeface="+mn-ea"/>
              </a:rPr>
              <a:t>【</a:t>
            </a:r>
            <a:r>
              <a:rPr kumimoji="1" lang="ja-JP" altLang="en-US" sz="1350" b="1" kern="0">
                <a:solidFill>
                  <a:srgbClr val="000000"/>
                </a:solidFill>
                <a:latin typeface="+mn-ea"/>
              </a:rPr>
              <a:t>視点のヒント</a:t>
            </a:r>
            <a:r>
              <a:rPr kumimoji="1" lang="en-US" altLang="ja-JP" sz="1350" b="1" kern="0">
                <a:solidFill>
                  <a:srgbClr val="000000"/>
                </a:solidFill>
                <a:latin typeface="+mn-ea"/>
              </a:rPr>
              <a:t>】</a:t>
            </a:r>
            <a:endParaRPr kumimoji="1" lang="ja-JP" altLang="en-US" sz="1350" b="1" kern="0">
              <a:solidFill>
                <a:srgbClr val="000000"/>
              </a:solidFill>
              <a:latin typeface="+mn-ea"/>
            </a:endParaRPr>
          </a:p>
        </p:txBody>
      </p:sp>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628650" y="365129"/>
            <a:ext cx="7886700" cy="923679"/>
          </a:xfrm>
        </p:spPr>
        <p:txBody>
          <a:bodyPr>
            <a:normAutofit/>
          </a:bodyPr>
          <a:lstStyle/>
          <a:p>
            <a:r>
              <a:rPr lang="ja-JP" altLang="en-US" sz="2800"/>
              <a:t>付箋による発散のポイント</a:t>
            </a:r>
          </a:p>
        </p:txBody>
      </p:sp>
      <p:pic>
        <p:nvPicPr>
          <p:cNvPr id="16" name="図 15">
            <a:extLst>
              <a:ext uri="{FF2B5EF4-FFF2-40B4-BE49-F238E27FC236}">
                <a16:creationId xmlns:a16="http://schemas.microsoft.com/office/drawing/2014/main" id="{5D12C4AB-3B74-E910-7657-FFD617BE7BFA}"/>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198429" y="2991418"/>
            <a:ext cx="2805947" cy="1382040"/>
          </a:xfrm>
          <a:prstGeom prst="rect">
            <a:avLst/>
          </a:prstGeom>
          <a:solidFill>
            <a:schemeClr val="bg1"/>
          </a:solidFill>
        </p:spPr>
      </p:pic>
      <p:sp>
        <p:nvSpPr>
          <p:cNvPr id="8" name="四角形: 角を丸くする 7">
            <a:extLst>
              <a:ext uri="{FF2B5EF4-FFF2-40B4-BE49-F238E27FC236}">
                <a16:creationId xmlns:a16="http://schemas.microsoft.com/office/drawing/2014/main" id="{F5ED3A4A-0979-D999-0AA7-9BDE68DA0699}"/>
              </a:ext>
            </a:extLst>
          </p:cNvPr>
          <p:cNvSpPr/>
          <p:nvPr/>
        </p:nvSpPr>
        <p:spPr>
          <a:xfrm>
            <a:off x="440840" y="2995029"/>
            <a:ext cx="2419581" cy="1366157"/>
          </a:xfrm>
          <a:prstGeom prst="roundRect">
            <a:avLst/>
          </a:prstGeom>
          <a:noFill/>
        </p:spPr>
        <p:txBody>
          <a:bodyPr wrap="square" rtlCol="0" anchor="ctr" anchorCtr="0">
            <a:noAutofit/>
          </a:bodyPr>
          <a:lstStyle/>
          <a:p>
            <a:pPr algn="ctr" defTabSz="685800">
              <a:defRPr/>
            </a:pPr>
            <a:r>
              <a:rPr kumimoji="1" lang="ja-JP" altLang="en-US" sz="1400" b="1" kern="0">
                <a:solidFill>
                  <a:srgbClr val="0070C0"/>
                </a:solidFill>
              </a:rPr>
              <a:t>自分の身の回りであった</a:t>
            </a:r>
            <a:endParaRPr kumimoji="1" lang="en-US" altLang="ja-JP" sz="1400" b="1" kern="0">
              <a:solidFill>
                <a:srgbClr val="0070C0"/>
              </a:solidFill>
            </a:endParaRPr>
          </a:p>
          <a:p>
            <a:pPr algn="ctr" defTabSz="685800">
              <a:defRPr/>
            </a:pPr>
            <a:r>
              <a:rPr kumimoji="1" lang="ja-JP" altLang="en-US" sz="1400" b="1" kern="0">
                <a:solidFill>
                  <a:srgbClr val="0070C0"/>
                </a:solidFill>
              </a:rPr>
              <a:t>目にした</a:t>
            </a:r>
            <a:endParaRPr kumimoji="1" lang="en-US" altLang="ja-JP" sz="1400" b="1" kern="0">
              <a:solidFill>
                <a:srgbClr val="0070C0"/>
              </a:solidFill>
            </a:endParaRPr>
          </a:p>
          <a:p>
            <a:pPr algn="ctr" defTabSz="685800">
              <a:defRPr/>
            </a:pPr>
            <a:r>
              <a:rPr kumimoji="1" lang="ja-JP" altLang="en-US" sz="1400" b="1" kern="0">
                <a:solidFill>
                  <a:srgbClr val="0070C0"/>
                </a:solidFill>
              </a:rPr>
              <a:t>「違和感」を思い出してみましょう！</a:t>
            </a:r>
            <a:endParaRPr kumimoji="1" lang="en-US" altLang="ja-JP" sz="1400" b="1" kern="0">
              <a:solidFill>
                <a:srgbClr val="0070C0"/>
              </a:solidFill>
            </a:endParaRPr>
          </a:p>
        </p:txBody>
      </p:sp>
      <p:sp>
        <p:nvSpPr>
          <p:cNvPr id="9" name="四角形: 角を丸くする 8">
            <a:extLst>
              <a:ext uri="{FF2B5EF4-FFF2-40B4-BE49-F238E27FC236}">
                <a16:creationId xmlns:a16="http://schemas.microsoft.com/office/drawing/2014/main" id="{9DBED917-F6A7-7BDB-DC03-EECD29184854}"/>
              </a:ext>
            </a:extLst>
          </p:cNvPr>
          <p:cNvSpPr/>
          <p:nvPr/>
        </p:nvSpPr>
        <p:spPr>
          <a:xfrm>
            <a:off x="3281781" y="3025839"/>
            <a:ext cx="2508375" cy="1366157"/>
          </a:xfrm>
          <a:prstGeom prst="roundRect">
            <a:avLst/>
          </a:prstGeom>
          <a:noFill/>
        </p:spPr>
        <p:txBody>
          <a:bodyPr wrap="square" rtlCol="0" anchor="ctr" anchorCtr="0">
            <a:noAutofit/>
          </a:bodyPr>
          <a:lstStyle/>
          <a:p>
            <a:pPr algn="ctr" defTabSz="685800"/>
            <a:r>
              <a:rPr kumimoji="1" lang="ja-JP" altLang="en-US" sz="1400" b="1" kern="0">
                <a:solidFill>
                  <a:srgbClr val="0070C0"/>
                </a:solidFill>
              </a:rPr>
              <a:t>何か「働きにくさ」</a:t>
            </a:r>
            <a:endParaRPr kumimoji="1" lang="en-US" altLang="ja-JP" sz="1400" b="1" kern="0">
              <a:solidFill>
                <a:srgbClr val="0070C0"/>
              </a:solidFill>
            </a:endParaRPr>
          </a:p>
          <a:p>
            <a:pPr algn="ctr" defTabSz="685800"/>
            <a:r>
              <a:rPr kumimoji="1" lang="ja-JP" altLang="en-US" sz="1400" b="1" kern="0">
                <a:solidFill>
                  <a:srgbClr val="0070C0"/>
                </a:solidFill>
              </a:rPr>
              <a:t>「仕事のしにくさ」を</a:t>
            </a:r>
            <a:endParaRPr kumimoji="1" lang="en-US" altLang="ja-JP" sz="1400" b="1" kern="0">
              <a:solidFill>
                <a:srgbClr val="0070C0"/>
              </a:solidFill>
            </a:endParaRPr>
          </a:p>
          <a:p>
            <a:pPr algn="ctr" defTabSz="685800"/>
            <a:r>
              <a:rPr kumimoji="1" lang="ja-JP" altLang="en-US" sz="1400" b="1" kern="0">
                <a:solidFill>
                  <a:srgbClr val="0070C0"/>
                </a:solidFill>
              </a:rPr>
              <a:t>感じた経験を思い出して</a:t>
            </a:r>
            <a:endParaRPr kumimoji="1" lang="en-US" altLang="ja-JP" sz="1400" b="1" kern="0">
              <a:solidFill>
                <a:srgbClr val="0070C0"/>
              </a:solidFill>
            </a:endParaRPr>
          </a:p>
          <a:p>
            <a:pPr algn="ctr" defTabSz="685800"/>
            <a:r>
              <a:rPr kumimoji="1" lang="ja-JP" altLang="en-US" sz="1400" b="1" kern="0">
                <a:solidFill>
                  <a:srgbClr val="0070C0"/>
                </a:solidFill>
              </a:rPr>
              <a:t>みましょう！</a:t>
            </a:r>
            <a:endParaRPr kumimoji="1" lang="en-US" altLang="ja-JP" sz="1400" b="1" kern="0">
              <a:solidFill>
                <a:srgbClr val="0070C0"/>
              </a:solidFill>
            </a:endParaRPr>
          </a:p>
        </p:txBody>
      </p:sp>
      <p:grpSp>
        <p:nvGrpSpPr>
          <p:cNvPr id="28" name="グループ化 27">
            <a:extLst>
              <a:ext uri="{FF2B5EF4-FFF2-40B4-BE49-F238E27FC236}">
                <a16:creationId xmlns:a16="http://schemas.microsoft.com/office/drawing/2014/main" id="{0FDCF2CB-411F-106D-7459-1D888C5B8131}"/>
              </a:ext>
            </a:extLst>
          </p:cNvPr>
          <p:cNvGrpSpPr/>
          <p:nvPr/>
        </p:nvGrpSpPr>
        <p:grpSpPr>
          <a:xfrm>
            <a:off x="851073" y="1069494"/>
            <a:ext cx="7886700" cy="442005"/>
            <a:chOff x="782845" y="1690690"/>
            <a:chExt cx="9054173" cy="589339"/>
          </a:xfrm>
        </p:grpSpPr>
        <p:grpSp>
          <p:nvGrpSpPr>
            <p:cNvPr id="29" name="グループ化 28">
              <a:extLst>
                <a:ext uri="{FF2B5EF4-FFF2-40B4-BE49-F238E27FC236}">
                  <a16:creationId xmlns:a16="http://schemas.microsoft.com/office/drawing/2014/main" id="{97E8D9D4-A197-FBD1-52CA-825D26EBEAC1}"/>
                </a:ext>
              </a:extLst>
            </p:cNvPr>
            <p:cNvGrpSpPr/>
            <p:nvPr/>
          </p:nvGrpSpPr>
          <p:grpSpPr>
            <a:xfrm>
              <a:off x="782845" y="1690690"/>
              <a:ext cx="574368" cy="565896"/>
              <a:chOff x="662641" y="1690690"/>
              <a:chExt cx="574368" cy="565896"/>
            </a:xfrm>
          </p:grpSpPr>
          <p:pic>
            <p:nvPicPr>
              <p:cNvPr id="31" name="図 30" descr="図形, 円&#10;&#10;自動的に生成された説明">
                <a:extLst>
                  <a:ext uri="{FF2B5EF4-FFF2-40B4-BE49-F238E27FC236}">
                    <a16:creationId xmlns:a16="http://schemas.microsoft.com/office/drawing/2014/main" id="{E4B87261-1B50-CAB0-E089-7DF439F13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2" name="テキスト ボックス 31">
                <a:extLst>
                  <a:ext uri="{FF2B5EF4-FFF2-40B4-BE49-F238E27FC236}">
                    <a16:creationId xmlns:a16="http://schemas.microsoft.com/office/drawing/2014/main" id="{E447460D-C768-A20F-72D3-56D58276A2BC}"/>
                  </a:ext>
                </a:extLst>
              </p:cNvPr>
              <p:cNvSpPr txBox="1"/>
              <p:nvPr/>
            </p:nvSpPr>
            <p:spPr>
              <a:xfrm>
                <a:off x="826672" y="1764143"/>
                <a:ext cx="246308" cy="492443"/>
              </a:xfrm>
              <a:prstGeom prst="rect">
                <a:avLst/>
              </a:prstGeom>
              <a:noFill/>
            </p:spPr>
            <p:txBody>
              <a:bodyPr wrap="none" rtlCol="0">
                <a:spAutoFit/>
              </a:bodyPr>
              <a:lstStyle/>
              <a:p>
                <a:pPr algn="ctr"/>
                <a:endParaRPr kumimoji="1" lang="ja-JP" altLang="en-US" b="1"/>
              </a:p>
            </p:txBody>
          </p:sp>
        </p:grpSp>
        <p:sp>
          <p:nvSpPr>
            <p:cNvPr id="30" name="テキスト ボックス 29">
              <a:extLst>
                <a:ext uri="{FF2B5EF4-FFF2-40B4-BE49-F238E27FC236}">
                  <a16:creationId xmlns:a16="http://schemas.microsoft.com/office/drawing/2014/main" id="{14552822-6416-9385-469F-C28CEA2D3C5B}"/>
                </a:ext>
              </a:extLst>
            </p:cNvPr>
            <p:cNvSpPr txBox="1"/>
            <p:nvPr/>
          </p:nvSpPr>
          <p:spPr>
            <a:xfrm>
              <a:off x="1357213" y="1787587"/>
              <a:ext cx="8479805" cy="492442"/>
            </a:xfrm>
            <a:prstGeom prst="rect">
              <a:avLst/>
            </a:prstGeom>
            <a:noFill/>
          </p:spPr>
          <p:txBody>
            <a:bodyPr wrap="square" rtlCol="0">
              <a:spAutoFit/>
            </a:bodyPr>
            <a:lstStyle/>
            <a:p>
              <a:r>
                <a:rPr kumimoji="1" lang="ja-JP" altLang="en-US" b="1" kern="0">
                  <a:solidFill>
                    <a:srgbClr val="F4F4F4">
                      <a:lumMod val="25000"/>
                    </a:srgbClr>
                  </a:solidFill>
                </a:rPr>
                <a:t>「これはないかな」「これを書くのはだめかな」と思わず素直に発散</a:t>
              </a:r>
              <a:endParaRPr kumimoji="1" lang="ja-JP" altLang="en-US" b="1">
                <a:latin typeface="+mn-ea"/>
              </a:endParaRPr>
            </a:p>
          </p:txBody>
        </p:sp>
      </p:grpSp>
      <p:grpSp>
        <p:nvGrpSpPr>
          <p:cNvPr id="43" name="グループ化 42">
            <a:extLst>
              <a:ext uri="{FF2B5EF4-FFF2-40B4-BE49-F238E27FC236}">
                <a16:creationId xmlns:a16="http://schemas.microsoft.com/office/drawing/2014/main" id="{631686D0-4D72-A114-8419-EE2C6D8287F6}"/>
              </a:ext>
            </a:extLst>
          </p:cNvPr>
          <p:cNvGrpSpPr/>
          <p:nvPr/>
        </p:nvGrpSpPr>
        <p:grpSpPr>
          <a:xfrm>
            <a:off x="851073" y="2143395"/>
            <a:ext cx="8041574" cy="424422"/>
            <a:chOff x="782845" y="1690690"/>
            <a:chExt cx="9231973" cy="565896"/>
          </a:xfrm>
        </p:grpSpPr>
        <p:grpSp>
          <p:nvGrpSpPr>
            <p:cNvPr id="44" name="グループ化 43">
              <a:extLst>
                <a:ext uri="{FF2B5EF4-FFF2-40B4-BE49-F238E27FC236}">
                  <a16:creationId xmlns:a16="http://schemas.microsoft.com/office/drawing/2014/main" id="{0BFEF0F4-AF88-BCE3-1666-C0C86DBA65FF}"/>
                </a:ext>
              </a:extLst>
            </p:cNvPr>
            <p:cNvGrpSpPr/>
            <p:nvPr/>
          </p:nvGrpSpPr>
          <p:grpSpPr>
            <a:xfrm>
              <a:off x="782845" y="1690690"/>
              <a:ext cx="574368" cy="565896"/>
              <a:chOff x="662641" y="1690690"/>
              <a:chExt cx="574368" cy="565896"/>
            </a:xfrm>
          </p:grpSpPr>
          <p:pic>
            <p:nvPicPr>
              <p:cNvPr id="46" name="図 45" descr="図形, 円&#10;&#10;自動的に生成された説明">
                <a:extLst>
                  <a:ext uri="{FF2B5EF4-FFF2-40B4-BE49-F238E27FC236}">
                    <a16:creationId xmlns:a16="http://schemas.microsoft.com/office/drawing/2014/main" id="{C7DB396E-8755-8F4C-6EAA-3030AACC0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47" name="テキスト ボックス 46">
                <a:extLst>
                  <a:ext uri="{FF2B5EF4-FFF2-40B4-BE49-F238E27FC236}">
                    <a16:creationId xmlns:a16="http://schemas.microsoft.com/office/drawing/2014/main" id="{CACB1570-FB67-4F98-6D5E-9EE5F1444F72}"/>
                  </a:ext>
                </a:extLst>
              </p:cNvPr>
              <p:cNvSpPr txBox="1"/>
              <p:nvPr/>
            </p:nvSpPr>
            <p:spPr>
              <a:xfrm>
                <a:off x="826672" y="1764143"/>
                <a:ext cx="246308" cy="492443"/>
              </a:xfrm>
              <a:prstGeom prst="rect">
                <a:avLst/>
              </a:prstGeom>
              <a:noFill/>
            </p:spPr>
            <p:txBody>
              <a:bodyPr wrap="none" rtlCol="0">
                <a:spAutoFit/>
              </a:bodyPr>
              <a:lstStyle/>
              <a:p>
                <a:pPr algn="ctr"/>
                <a:endParaRPr kumimoji="1" lang="ja-JP" altLang="en-US" b="1"/>
              </a:p>
            </p:txBody>
          </p:sp>
        </p:grpSp>
        <p:sp>
          <p:nvSpPr>
            <p:cNvPr id="45" name="テキスト ボックス 44">
              <a:extLst>
                <a:ext uri="{FF2B5EF4-FFF2-40B4-BE49-F238E27FC236}">
                  <a16:creationId xmlns:a16="http://schemas.microsoft.com/office/drawing/2014/main" id="{30337C9C-1DCE-34A4-1D7F-180AE404C713}"/>
                </a:ext>
              </a:extLst>
            </p:cNvPr>
            <p:cNvSpPr txBox="1"/>
            <p:nvPr/>
          </p:nvSpPr>
          <p:spPr>
            <a:xfrm>
              <a:off x="1535013" y="1762187"/>
              <a:ext cx="8479805" cy="492443"/>
            </a:xfrm>
            <a:prstGeom prst="rect">
              <a:avLst/>
            </a:prstGeom>
            <a:noFill/>
          </p:spPr>
          <p:txBody>
            <a:bodyPr wrap="square" rtlCol="0">
              <a:spAutoFit/>
            </a:bodyPr>
            <a:lstStyle/>
            <a:p>
              <a:pPr defTabSz="685800">
                <a:defRPr/>
              </a:pPr>
              <a:r>
                <a:rPr kumimoji="1" lang="ja-JP" altLang="en-US" b="1" kern="0">
                  <a:solidFill>
                    <a:srgbClr val="F4F4F4">
                      <a:lumMod val="25000"/>
                    </a:srgbClr>
                  </a:solidFill>
                </a:rPr>
                <a:t>キーワードはなるべく簡潔にわかりやすく</a:t>
              </a:r>
              <a:endParaRPr kumimoji="1" lang="en-US" altLang="ja-JP" b="1" kern="0">
                <a:solidFill>
                  <a:srgbClr val="F4F4F4">
                    <a:lumMod val="25000"/>
                  </a:srgbClr>
                </a:solidFill>
              </a:endParaRPr>
            </a:p>
          </p:txBody>
        </p:sp>
      </p:grpSp>
      <p:grpSp>
        <p:nvGrpSpPr>
          <p:cNvPr id="48" name="グループ化 47">
            <a:extLst>
              <a:ext uri="{FF2B5EF4-FFF2-40B4-BE49-F238E27FC236}">
                <a16:creationId xmlns:a16="http://schemas.microsoft.com/office/drawing/2014/main" id="{407ABEEA-0309-794F-3125-2BC34B11DC7F}"/>
              </a:ext>
            </a:extLst>
          </p:cNvPr>
          <p:cNvGrpSpPr/>
          <p:nvPr/>
        </p:nvGrpSpPr>
        <p:grpSpPr>
          <a:xfrm>
            <a:off x="851073" y="1615454"/>
            <a:ext cx="8041574" cy="424422"/>
            <a:chOff x="782845" y="1690690"/>
            <a:chExt cx="9231973" cy="565896"/>
          </a:xfrm>
        </p:grpSpPr>
        <p:grpSp>
          <p:nvGrpSpPr>
            <p:cNvPr id="49" name="グループ化 48">
              <a:extLst>
                <a:ext uri="{FF2B5EF4-FFF2-40B4-BE49-F238E27FC236}">
                  <a16:creationId xmlns:a16="http://schemas.microsoft.com/office/drawing/2014/main" id="{3F63DBAD-A572-0B1A-E5B9-191CAB2191DB}"/>
                </a:ext>
              </a:extLst>
            </p:cNvPr>
            <p:cNvGrpSpPr/>
            <p:nvPr/>
          </p:nvGrpSpPr>
          <p:grpSpPr>
            <a:xfrm>
              <a:off x="782845" y="1690690"/>
              <a:ext cx="574368" cy="565896"/>
              <a:chOff x="662641" y="1690690"/>
              <a:chExt cx="574368" cy="565896"/>
            </a:xfrm>
          </p:grpSpPr>
          <p:pic>
            <p:nvPicPr>
              <p:cNvPr id="51" name="図 50" descr="図形, 円&#10;&#10;自動的に生成された説明">
                <a:extLst>
                  <a:ext uri="{FF2B5EF4-FFF2-40B4-BE49-F238E27FC236}">
                    <a16:creationId xmlns:a16="http://schemas.microsoft.com/office/drawing/2014/main" id="{1B3719A5-6712-242C-607E-0375EAD01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52" name="テキスト ボックス 51">
                <a:extLst>
                  <a:ext uri="{FF2B5EF4-FFF2-40B4-BE49-F238E27FC236}">
                    <a16:creationId xmlns:a16="http://schemas.microsoft.com/office/drawing/2014/main" id="{E42AE3AF-6218-B216-FE68-4CD288BDC653}"/>
                  </a:ext>
                </a:extLst>
              </p:cNvPr>
              <p:cNvSpPr txBox="1"/>
              <p:nvPr/>
            </p:nvSpPr>
            <p:spPr>
              <a:xfrm>
                <a:off x="826672" y="1764143"/>
                <a:ext cx="246308" cy="492443"/>
              </a:xfrm>
              <a:prstGeom prst="rect">
                <a:avLst/>
              </a:prstGeom>
              <a:noFill/>
            </p:spPr>
            <p:txBody>
              <a:bodyPr wrap="none" rtlCol="0">
                <a:spAutoFit/>
              </a:bodyPr>
              <a:lstStyle/>
              <a:p>
                <a:pPr algn="ctr"/>
                <a:endParaRPr kumimoji="1" lang="ja-JP" altLang="en-US" b="1"/>
              </a:p>
            </p:txBody>
          </p:sp>
        </p:grpSp>
        <p:sp>
          <p:nvSpPr>
            <p:cNvPr id="50" name="テキスト ボックス 49">
              <a:extLst>
                <a:ext uri="{FF2B5EF4-FFF2-40B4-BE49-F238E27FC236}">
                  <a16:creationId xmlns:a16="http://schemas.microsoft.com/office/drawing/2014/main" id="{4193CFFA-DBFE-DDC6-486B-2A64971766D8}"/>
                </a:ext>
              </a:extLst>
            </p:cNvPr>
            <p:cNvSpPr txBox="1"/>
            <p:nvPr/>
          </p:nvSpPr>
          <p:spPr>
            <a:xfrm>
              <a:off x="1535013" y="1762187"/>
              <a:ext cx="8479805" cy="492443"/>
            </a:xfrm>
            <a:prstGeom prst="rect">
              <a:avLst/>
            </a:prstGeom>
            <a:noFill/>
          </p:spPr>
          <p:txBody>
            <a:bodyPr wrap="square" rtlCol="0">
              <a:spAutoFit/>
            </a:bodyPr>
            <a:lstStyle/>
            <a:p>
              <a:pPr defTabSz="685800">
                <a:defRPr/>
              </a:pPr>
              <a:r>
                <a:rPr kumimoji="1" lang="ja-JP" altLang="en-US" b="1" kern="0">
                  <a:solidFill>
                    <a:srgbClr val="F4F4F4">
                      <a:lumMod val="25000"/>
                    </a:srgbClr>
                  </a:solidFill>
                </a:rPr>
                <a:t>グループメンバーに伝わるように何度書き直しても</a:t>
              </a:r>
              <a:r>
                <a:rPr kumimoji="1" lang="en-US" altLang="ja-JP" b="1" kern="0">
                  <a:solidFill>
                    <a:srgbClr val="F4F4F4">
                      <a:lumMod val="25000"/>
                    </a:srgbClr>
                  </a:solidFill>
                </a:rPr>
                <a:t>OK</a:t>
              </a:r>
            </a:p>
          </p:txBody>
        </p:sp>
      </p:grpSp>
      <p:pic>
        <p:nvPicPr>
          <p:cNvPr id="2" name="図 1">
            <a:extLst>
              <a:ext uri="{FF2B5EF4-FFF2-40B4-BE49-F238E27FC236}">
                <a16:creationId xmlns:a16="http://schemas.microsoft.com/office/drawing/2014/main" id="{1B0FD29B-7FBC-3A4A-0FF2-59C28CC23D61}"/>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6077175" y="3017899"/>
            <a:ext cx="2805947" cy="1382040"/>
          </a:xfrm>
          <a:prstGeom prst="rect">
            <a:avLst/>
          </a:prstGeom>
          <a:solidFill>
            <a:schemeClr val="bg1"/>
          </a:solidFill>
        </p:spPr>
      </p:pic>
      <p:sp>
        <p:nvSpPr>
          <p:cNvPr id="10" name="四角形: 角を丸くする 9">
            <a:extLst>
              <a:ext uri="{FF2B5EF4-FFF2-40B4-BE49-F238E27FC236}">
                <a16:creationId xmlns:a16="http://schemas.microsoft.com/office/drawing/2014/main" id="{3EBB29D8-92E4-7E58-0FC9-90DC5DFD3449}"/>
              </a:ext>
            </a:extLst>
          </p:cNvPr>
          <p:cNvSpPr/>
          <p:nvPr/>
        </p:nvSpPr>
        <p:spPr>
          <a:xfrm>
            <a:off x="5652979" y="3025840"/>
            <a:ext cx="3654338" cy="1366157"/>
          </a:xfrm>
          <a:prstGeom prst="roundRect">
            <a:avLst/>
          </a:prstGeom>
          <a:noFill/>
        </p:spPr>
        <p:txBody>
          <a:bodyPr wrap="square" rtlCol="0" anchor="ctr" anchorCtr="0">
            <a:noAutofit/>
          </a:bodyPr>
          <a:lstStyle/>
          <a:p>
            <a:pPr algn="ctr" defTabSz="685800">
              <a:defRPr/>
            </a:pPr>
            <a:r>
              <a:rPr kumimoji="1" lang="ja-JP" altLang="en-US" sz="1400" b="1" kern="0">
                <a:solidFill>
                  <a:srgbClr val="FF6699"/>
                </a:solidFill>
              </a:rPr>
              <a:t>ご自身が仕事を進める中で</a:t>
            </a:r>
            <a:endParaRPr kumimoji="1" lang="en-US" altLang="ja-JP" sz="1400" b="1" kern="0">
              <a:solidFill>
                <a:srgbClr val="FF6699"/>
              </a:solidFill>
            </a:endParaRPr>
          </a:p>
          <a:p>
            <a:pPr algn="ctr" defTabSz="685800">
              <a:defRPr/>
            </a:pPr>
            <a:r>
              <a:rPr kumimoji="1" lang="ja-JP" altLang="en-US" sz="1400" b="1" kern="0">
                <a:solidFill>
                  <a:srgbClr val="FF6699"/>
                </a:solidFill>
              </a:rPr>
              <a:t>以前と比べて</a:t>
            </a:r>
            <a:endParaRPr kumimoji="1" lang="en-US" altLang="ja-JP" sz="1400" b="1" kern="0">
              <a:solidFill>
                <a:srgbClr val="FF6699"/>
              </a:solidFill>
            </a:endParaRPr>
          </a:p>
          <a:p>
            <a:pPr algn="ctr" defTabSz="685800">
              <a:defRPr/>
            </a:pPr>
            <a:r>
              <a:rPr kumimoji="1" lang="ja-JP" altLang="en-US" sz="1400" b="1" kern="0">
                <a:solidFill>
                  <a:srgbClr val="FF6699"/>
                </a:solidFill>
              </a:rPr>
              <a:t>働きやすさ、活躍の機会として</a:t>
            </a:r>
            <a:endParaRPr kumimoji="1" lang="en-US" altLang="ja-JP" sz="1400" b="1" kern="0">
              <a:solidFill>
                <a:srgbClr val="FF6699"/>
              </a:solidFill>
            </a:endParaRPr>
          </a:p>
          <a:p>
            <a:pPr algn="ctr" defTabSz="685800">
              <a:defRPr/>
            </a:pPr>
            <a:r>
              <a:rPr kumimoji="1" lang="ja-JP" altLang="en-US" sz="1400" b="1" kern="0">
                <a:solidFill>
                  <a:srgbClr val="FF6699"/>
                </a:solidFill>
              </a:rPr>
              <a:t>「よくなったと思う点」を</a:t>
            </a:r>
            <a:endParaRPr kumimoji="1" lang="en-US" altLang="ja-JP" sz="1400" b="1" kern="0">
              <a:solidFill>
                <a:srgbClr val="FF6699"/>
              </a:solidFill>
            </a:endParaRPr>
          </a:p>
          <a:p>
            <a:pPr algn="ctr" defTabSz="685800">
              <a:defRPr/>
            </a:pPr>
            <a:r>
              <a:rPr kumimoji="1" lang="ja-JP" altLang="en-US" sz="1400" b="1" kern="0">
                <a:solidFill>
                  <a:srgbClr val="FF6699"/>
                </a:solidFill>
              </a:rPr>
              <a:t>想像してみましょう！</a:t>
            </a:r>
            <a:endParaRPr kumimoji="1" lang="en-US" altLang="ja-JP" sz="1400" b="1" kern="0">
              <a:solidFill>
                <a:srgbClr val="FF6699"/>
              </a:solidFill>
            </a:endParaRPr>
          </a:p>
        </p:txBody>
      </p:sp>
      <p:pic>
        <p:nvPicPr>
          <p:cNvPr id="14" name="図 13">
            <a:extLst>
              <a:ext uri="{FF2B5EF4-FFF2-40B4-BE49-F238E27FC236}">
                <a16:creationId xmlns:a16="http://schemas.microsoft.com/office/drawing/2014/main" id="{B6B34A6E-710D-F92E-22B5-6689F25055BA}"/>
              </a:ext>
            </a:extLst>
          </p:cNvPr>
          <p:cNvPicPr>
            <a:picLocks noChangeAspect="1"/>
          </p:cNvPicPr>
          <p:nvPr/>
        </p:nvPicPr>
        <p:blipFill>
          <a:blip r:embed="rId5"/>
          <a:stretch>
            <a:fillRect/>
          </a:stretch>
        </p:blipFill>
        <p:spPr>
          <a:xfrm>
            <a:off x="3685745" y="4612097"/>
            <a:ext cx="3934467" cy="2130610"/>
          </a:xfrm>
          <a:prstGeom prst="rect">
            <a:avLst/>
          </a:prstGeom>
          <a:ln>
            <a:solidFill>
              <a:schemeClr val="tx1"/>
            </a:solidFill>
          </a:ln>
        </p:spPr>
      </p:pic>
      <p:sp>
        <p:nvSpPr>
          <p:cNvPr id="6" name="吹き出し: 円形 5">
            <a:extLst>
              <a:ext uri="{FF2B5EF4-FFF2-40B4-BE49-F238E27FC236}">
                <a16:creationId xmlns:a16="http://schemas.microsoft.com/office/drawing/2014/main" id="{8651FE8F-F8F6-7120-709C-698C356405DB}"/>
              </a:ext>
            </a:extLst>
          </p:cNvPr>
          <p:cNvSpPr/>
          <p:nvPr/>
        </p:nvSpPr>
        <p:spPr>
          <a:xfrm>
            <a:off x="919255" y="5160380"/>
            <a:ext cx="3059189" cy="1110905"/>
          </a:xfrm>
          <a:prstGeom prst="wedgeEllipseCallout">
            <a:avLst>
              <a:gd name="adj1" fmla="val 57318"/>
              <a:gd name="adj2" fmla="val 290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事前課題シートもご活用ください！</a:t>
            </a:r>
          </a:p>
        </p:txBody>
      </p:sp>
      <p:sp>
        <p:nvSpPr>
          <p:cNvPr id="4" name="スライド番号プレースホルダー 3">
            <a:extLst>
              <a:ext uri="{FF2B5EF4-FFF2-40B4-BE49-F238E27FC236}">
                <a16:creationId xmlns:a16="http://schemas.microsoft.com/office/drawing/2014/main" id="{27E6A2AB-E8A3-F813-690F-03369F95B435}"/>
              </a:ext>
            </a:extLst>
          </p:cNvPr>
          <p:cNvSpPr>
            <a:spLocks noGrp="1"/>
          </p:cNvSpPr>
          <p:nvPr>
            <p:ph type="sldNum" sz="quarter" idx="12"/>
          </p:nvPr>
        </p:nvSpPr>
        <p:spPr/>
        <p:txBody>
          <a:bodyPr/>
          <a:lstStyle/>
          <a:p>
            <a:fld id="{02E45039-E5C2-423C-A0A7-3C781C43C11A}" type="slidenum">
              <a:rPr kumimoji="1" lang="ja-JP" altLang="en-US" smtClean="0"/>
              <a:t>27</a:t>
            </a:fld>
            <a:endParaRPr kumimoji="1" lang="ja-JP" altLang="en-US"/>
          </a:p>
        </p:txBody>
      </p:sp>
    </p:spTree>
    <p:extLst>
      <p:ext uri="{BB962C8B-B14F-4D97-AF65-F5344CB8AC3E}">
        <p14:creationId xmlns:p14="http://schemas.microsoft.com/office/powerpoint/2010/main" val="220048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891651" y="1417599"/>
            <a:ext cx="7559890" cy="1783942"/>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203200"/>
            <a:ext cx="7886700" cy="1325563"/>
          </a:xfrm>
        </p:spPr>
        <p:txBody>
          <a:bodyPr>
            <a:normAutofit/>
          </a:bodyPr>
          <a:lstStyle/>
          <a:p>
            <a:r>
              <a:rPr lang="ja-JP" altLang="en-US" sz="2800"/>
              <a:t>発散→コンパスで「整理」 </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692459" y="1957353"/>
            <a:ext cx="8085892" cy="658760"/>
          </a:xfrm>
        </p:spPr>
        <p:txBody>
          <a:bodyPr anchor="ctr">
            <a:noAutofit/>
          </a:bodyPr>
          <a:lstStyle/>
          <a:p>
            <a:pPr marL="0" indent="0" algn="ctr">
              <a:lnSpc>
                <a:spcPct val="125000"/>
              </a:lnSpc>
              <a:buNone/>
            </a:pPr>
            <a:r>
              <a:rPr lang="ja-JP" altLang="en-US" sz="1600" b="1">
                <a:solidFill>
                  <a:schemeClr val="bg1"/>
                </a:solidFill>
              </a:rPr>
              <a:t>模造紙上で発散した付箋について、</a:t>
            </a:r>
            <a:br>
              <a:rPr lang="ja-JP" altLang="en-US" sz="1600" b="1">
                <a:solidFill>
                  <a:schemeClr val="bg1"/>
                </a:solidFill>
              </a:rPr>
            </a:br>
            <a:r>
              <a:rPr lang="ja-JP" altLang="en-US" sz="1600" b="1">
                <a:solidFill>
                  <a:schemeClr val="bg1"/>
                </a:solidFill>
              </a:rPr>
              <a:t>今度は「ダイバーシティ・コンパス」のどの項目に当てはまるかを考えながら</a:t>
            </a:r>
            <a:br>
              <a:rPr lang="ja-JP" altLang="en-US" sz="1600" b="1">
                <a:solidFill>
                  <a:schemeClr val="bg1"/>
                </a:solidFill>
              </a:rPr>
            </a:br>
            <a:r>
              <a:rPr lang="en-US" altLang="ja-JP" sz="1600" b="1">
                <a:solidFill>
                  <a:schemeClr val="bg1"/>
                </a:solidFill>
              </a:rPr>
              <a:t>DEI</a:t>
            </a:r>
            <a:r>
              <a:rPr lang="ja-JP" altLang="en-US" sz="1600" b="1">
                <a:solidFill>
                  <a:schemeClr val="bg1"/>
                </a:solidFill>
              </a:rPr>
              <a:t>がないと感じるとき（青）とあると感じるとき（ピンク）、</a:t>
            </a:r>
            <a:br>
              <a:rPr lang="ja-JP" altLang="en-US" sz="1600" b="1">
                <a:solidFill>
                  <a:schemeClr val="bg1"/>
                </a:solidFill>
              </a:rPr>
            </a:br>
            <a:r>
              <a:rPr lang="ja-JP" altLang="en-US" sz="1600" b="1">
                <a:solidFill>
                  <a:schemeClr val="bg1"/>
                </a:solidFill>
              </a:rPr>
              <a:t>それぞれの付箋を関連する項目の場所に貼り直してください！</a:t>
            </a:r>
            <a:endParaRPr lang="ja-JP" altLang="en-US" sz="2400" b="1">
              <a:solidFill>
                <a:schemeClr val="bg1"/>
              </a:solidFill>
            </a:endParaRPr>
          </a:p>
        </p:txBody>
      </p:sp>
      <p:pic>
        <p:nvPicPr>
          <p:cNvPr id="10" name="図 9">
            <a:extLst>
              <a:ext uri="{FF2B5EF4-FFF2-40B4-BE49-F238E27FC236}">
                <a16:creationId xmlns:a16="http://schemas.microsoft.com/office/drawing/2014/main" id="{88FA69AE-5318-53A6-0B57-F162A37D05A6}"/>
              </a:ext>
            </a:extLst>
          </p:cNvPr>
          <p:cNvPicPr>
            <a:picLocks noChangeAspect="1"/>
          </p:cNvPicPr>
          <p:nvPr/>
        </p:nvPicPr>
        <p:blipFill>
          <a:blip r:embed="rId4"/>
          <a:stretch>
            <a:fillRect/>
          </a:stretch>
        </p:blipFill>
        <p:spPr>
          <a:xfrm>
            <a:off x="1337845" y="3375704"/>
            <a:ext cx="3333751" cy="1465522"/>
          </a:xfrm>
          <a:prstGeom prst="rect">
            <a:avLst/>
          </a:prstGeom>
        </p:spPr>
      </p:pic>
      <p:pic>
        <p:nvPicPr>
          <p:cNvPr id="11" name="図 10">
            <a:extLst>
              <a:ext uri="{FF2B5EF4-FFF2-40B4-BE49-F238E27FC236}">
                <a16:creationId xmlns:a16="http://schemas.microsoft.com/office/drawing/2014/main" id="{51101FFA-0AC5-7FB9-7474-9AF84104C4BC}"/>
              </a:ext>
            </a:extLst>
          </p:cNvPr>
          <p:cNvPicPr>
            <a:picLocks noChangeAspect="1"/>
          </p:cNvPicPr>
          <p:nvPr/>
        </p:nvPicPr>
        <p:blipFill>
          <a:blip r:embed="rId5"/>
          <a:stretch>
            <a:fillRect/>
          </a:stretch>
        </p:blipFill>
        <p:spPr>
          <a:xfrm>
            <a:off x="5125238" y="3304379"/>
            <a:ext cx="2455710" cy="2422525"/>
          </a:xfrm>
          <a:prstGeom prst="rect">
            <a:avLst/>
          </a:prstGeom>
        </p:spPr>
      </p:pic>
      <p:sp>
        <p:nvSpPr>
          <p:cNvPr id="18" name="テキスト ボックス 17">
            <a:extLst>
              <a:ext uri="{FF2B5EF4-FFF2-40B4-BE49-F238E27FC236}">
                <a16:creationId xmlns:a16="http://schemas.microsoft.com/office/drawing/2014/main" id="{D509C5E1-CF77-A11E-FBA6-65837ED68CB3}"/>
              </a:ext>
            </a:extLst>
          </p:cNvPr>
          <p:cNvSpPr txBox="1"/>
          <p:nvPr/>
        </p:nvSpPr>
        <p:spPr>
          <a:xfrm>
            <a:off x="1618315" y="5527072"/>
            <a:ext cx="5941370" cy="830997"/>
          </a:xfrm>
          <a:prstGeom prst="rect">
            <a:avLst/>
          </a:prstGeom>
          <a:noFill/>
        </p:spPr>
        <p:txBody>
          <a:bodyPr wrap="none" rtlCol="0">
            <a:spAutoFit/>
          </a:bodyPr>
          <a:lstStyle/>
          <a:p>
            <a:pPr marL="214313" indent="-214313">
              <a:buFont typeface="Wingdings" panose="05000000000000000000" pitchFamily="2" charset="2"/>
              <a:buChar char="ü"/>
            </a:pPr>
            <a:r>
              <a:rPr lang="ja-JP" altLang="en-US" sz="1600" b="1"/>
              <a:t>課題が、</a:t>
            </a:r>
            <a:r>
              <a:rPr lang="en-US" altLang="ja-JP" sz="1600" b="1"/>
              <a:t>6</a:t>
            </a:r>
            <a:r>
              <a:rPr lang="ja-JP" altLang="en-US" sz="1600" b="1"/>
              <a:t>項目のどこに分類されるのか？</a:t>
            </a:r>
            <a:endParaRPr lang="en-US" altLang="ja-JP" sz="1600" b="1"/>
          </a:p>
          <a:p>
            <a:pPr marL="214313" indent="-214313">
              <a:buFont typeface="Wingdings" panose="05000000000000000000" pitchFamily="2" charset="2"/>
              <a:buChar char="ü"/>
            </a:pPr>
            <a:r>
              <a:rPr lang="ja-JP" altLang="en-US" sz="1600" b="1"/>
              <a:t>近いキーワードや似ているモノは近くに貼っていきましょう</a:t>
            </a:r>
            <a:endParaRPr lang="en-US" altLang="ja-JP" sz="1600" b="1"/>
          </a:p>
          <a:p>
            <a:pPr marL="214313" indent="-214313">
              <a:buFont typeface="Wingdings" panose="05000000000000000000" pitchFamily="2" charset="2"/>
              <a:buChar char="ü"/>
            </a:pPr>
            <a:r>
              <a:rPr lang="en-US" altLang="ja-JP" sz="1600" b="1">
                <a:solidFill>
                  <a:srgbClr val="C00000"/>
                </a:solidFill>
              </a:rPr>
              <a:t>5</a:t>
            </a:r>
            <a:r>
              <a:rPr lang="ja-JP" altLang="en-US" sz="1600" b="1">
                <a:solidFill>
                  <a:srgbClr val="C00000"/>
                </a:solidFill>
              </a:rPr>
              <a:t>分で完了を目安にお願いします！</a:t>
            </a:r>
            <a:endParaRPr kumimoji="1" lang="ja-JP" altLang="en-US" sz="1600" b="1">
              <a:solidFill>
                <a:srgbClr val="C00000"/>
              </a:solidFill>
            </a:endParaRPr>
          </a:p>
        </p:txBody>
      </p:sp>
      <p:sp>
        <p:nvSpPr>
          <p:cNvPr id="6" name="四角形: メモ 5">
            <a:extLst>
              <a:ext uri="{FF2B5EF4-FFF2-40B4-BE49-F238E27FC236}">
                <a16:creationId xmlns:a16="http://schemas.microsoft.com/office/drawing/2014/main" id="{A7ADD15D-6713-6B8E-C78C-B747A20E979F}"/>
              </a:ext>
            </a:extLst>
          </p:cNvPr>
          <p:cNvSpPr/>
          <p:nvPr/>
        </p:nvSpPr>
        <p:spPr>
          <a:xfrm>
            <a:off x="5012376" y="3581400"/>
            <a:ext cx="687388" cy="431330"/>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メモ 6">
            <a:extLst>
              <a:ext uri="{FF2B5EF4-FFF2-40B4-BE49-F238E27FC236}">
                <a16:creationId xmlns:a16="http://schemas.microsoft.com/office/drawing/2014/main" id="{C287A5F0-67C0-D877-96FD-BE4E4F760E61}"/>
              </a:ext>
            </a:extLst>
          </p:cNvPr>
          <p:cNvSpPr/>
          <p:nvPr/>
        </p:nvSpPr>
        <p:spPr>
          <a:xfrm>
            <a:off x="6879584" y="4952166"/>
            <a:ext cx="687388" cy="431330"/>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メモ 7">
            <a:extLst>
              <a:ext uri="{FF2B5EF4-FFF2-40B4-BE49-F238E27FC236}">
                <a16:creationId xmlns:a16="http://schemas.microsoft.com/office/drawing/2014/main" id="{CA98998E-1890-635F-5316-4A44EA997ABC}"/>
              </a:ext>
            </a:extLst>
          </p:cNvPr>
          <p:cNvSpPr/>
          <p:nvPr/>
        </p:nvSpPr>
        <p:spPr>
          <a:xfrm>
            <a:off x="5501058" y="4554236"/>
            <a:ext cx="687388" cy="431330"/>
          </a:xfrm>
          <a:prstGeom prst="foldedCorner">
            <a:avLst/>
          </a:prstGeom>
          <a:solidFill>
            <a:srgbClr val="D0024B">
              <a:lumMod val="20000"/>
              <a:lumOff val="80000"/>
            </a:srgbClr>
          </a:solidFill>
        </p:spPr>
        <p:txBody>
          <a:bodyPr wrap="square" rtlCol="0" anchor="ctr" anchorCtr="0">
            <a:noAutofit/>
          </a:bodyPr>
          <a:lstStyle/>
          <a:p>
            <a:pPr algn="ctr" defTabSz="685800"/>
            <a:endParaRPr kumimoji="1" lang="ja-JP" altLang="en-US" sz="1050" b="1" kern="0">
              <a:solidFill>
                <a:srgbClr val="FFFFFF"/>
              </a:solidFill>
            </a:endParaRPr>
          </a:p>
        </p:txBody>
      </p:sp>
      <p:sp>
        <p:nvSpPr>
          <p:cNvPr id="9" name="四角形: メモ 8">
            <a:extLst>
              <a:ext uri="{FF2B5EF4-FFF2-40B4-BE49-F238E27FC236}">
                <a16:creationId xmlns:a16="http://schemas.microsoft.com/office/drawing/2014/main" id="{6501951B-37BB-2EDE-BA91-A8A41E9FE98E}"/>
              </a:ext>
            </a:extLst>
          </p:cNvPr>
          <p:cNvSpPr/>
          <p:nvPr/>
        </p:nvSpPr>
        <p:spPr>
          <a:xfrm>
            <a:off x="6613443" y="3581400"/>
            <a:ext cx="687388" cy="431330"/>
          </a:xfrm>
          <a:prstGeom prst="foldedCorner">
            <a:avLst/>
          </a:prstGeom>
          <a:solidFill>
            <a:srgbClr val="D0024B">
              <a:lumMod val="20000"/>
              <a:lumOff val="80000"/>
            </a:srgbClr>
          </a:solidFill>
        </p:spPr>
        <p:txBody>
          <a:bodyPr wrap="square" rtlCol="0" anchor="ctr" anchorCtr="0">
            <a:noAutofit/>
          </a:bodyPr>
          <a:lstStyle/>
          <a:p>
            <a:pPr algn="ctr" defTabSz="685800"/>
            <a:endParaRPr kumimoji="1" lang="ja-JP" altLang="en-US" sz="1050" b="1" kern="0">
              <a:solidFill>
                <a:srgbClr val="FFFFFF"/>
              </a:solidFill>
            </a:endParaRPr>
          </a:p>
        </p:txBody>
      </p:sp>
      <p:sp>
        <p:nvSpPr>
          <p:cNvPr id="2" name="スライド番号プレースホルダー 1">
            <a:extLst>
              <a:ext uri="{FF2B5EF4-FFF2-40B4-BE49-F238E27FC236}">
                <a16:creationId xmlns:a16="http://schemas.microsoft.com/office/drawing/2014/main" id="{20CF0472-564F-B5F4-2FE5-AAAB91240343}"/>
              </a:ext>
            </a:extLst>
          </p:cNvPr>
          <p:cNvSpPr>
            <a:spLocks noGrp="1"/>
          </p:cNvSpPr>
          <p:nvPr>
            <p:ph type="sldNum" sz="quarter" idx="12"/>
          </p:nvPr>
        </p:nvSpPr>
        <p:spPr/>
        <p:txBody>
          <a:bodyPr/>
          <a:lstStyle/>
          <a:p>
            <a:fld id="{02E45039-E5C2-423C-A0A7-3C781C43C11A}" type="slidenum">
              <a:rPr kumimoji="1" lang="ja-JP" altLang="en-US" smtClean="0"/>
              <a:t>28</a:t>
            </a:fld>
            <a:endParaRPr kumimoji="1" lang="ja-JP" altLang="en-US"/>
          </a:p>
        </p:txBody>
      </p:sp>
    </p:spTree>
    <p:extLst>
      <p:ext uri="{BB962C8B-B14F-4D97-AF65-F5344CB8AC3E}">
        <p14:creationId xmlns:p14="http://schemas.microsoft.com/office/powerpoint/2010/main" val="288652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81F168D4-01DA-3DBA-0364-982E7BE34821}"/>
              </a:ext>
            </a:extLst>
          </p:cNvPr>
          <p:cNvSpPr txBox="1"/>
          <p:nvPr/>
        </p:nvSpPr>
        <p:spPr bwMode="auto">
          <a:xfrm>
            <a:off x="542104" y="2895655"/>
            <a:ext cx="1761835" cy="300082"/>
          </a:xfrm>
          <a:prstGeom prst="rect">
            <a:avLst/>
          </a:prstGeom>
          <a:noFill/>
          <a:ln w="9525">
            <a:noFill/>
            <a:miter lim="800000"/>
            <a:headEnd/>
            <a:tailEnd/>
          </a:ln>
        </p:spPr>
        <p:txBody>
          <a:bodyPr wrap="square" rtlCol="0" anchor="ctr" anchorCtr="0">
            <a:spAutoFit/>
          </a:bodyPr>
          <a:lstStyle/>
          <a:p>
            <a:pPr defTabSz="685800">
              <a:defRPr/>
            </a:pPr>
            <a:r>
              <a:rPr kumimoji="1" lang="en-US" altLang="ja-JP" sz="1350" b="1" kern="0">
                <a:solidFill>
                  <a:srgbClr val="000000"/>
                </a:solidFill>
                <a:latin typeface="+mn-ea"/>
              </a:rPr>
              <a:t>【</a:t>
            </a:r>
            <a:r>
              <a:rPr kumimoji="1" lang="ja-JP" altLang="en-US" sz="1350" b="1" kern="0">
                <a:solidFill>
                  <a:srgbClr val="000000"/>
                </a:solidFill>
                <a:latin typeface="+mn-ea"/>
              </a:rPr>
              <a:t>視点のヒント</a:t>
            </a:r>
            <a:r>
              <a:rPr kumimoji="1" lang="en-US" altLang="ja-JP" sz="1350" b="1" kern="0">
                <a:solidFill>
                  <a:srgbClr val="000000"/>
                </a:solidFill>
                <a:latin typeface="+mn-ea"/>
              </a:rPr>
              <a:t>】</a:t>
            </a:r>
            <a:endParaRPr kumimoji="1" lang="ja-JP" altLang="en-US" sz="1350" b="1" kern="0">
              <a:solidFill>
                <a:srgbClr val="000000"/>
              </a:solidFill>
              <a:latin typeface="+mn-ea"/>
            </a:endParaRPr>
          </a:p>
        </p:txBody>
      </p:sp>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139700"/>
            <a:ext cx="7886700" cy="1325563"/>
          </a:xfrm>
        </p:spPr>
        <p:txBody>
          <a:bodyPr>
            <a:normAutofit/>
          </a:bodyPr>
          <a:lstStyle/>
          <a:p>
            <a:r>
              <a:rPr lang="ja-JP" altLang="en-US" sz="2800"/>
              <a:t>テーブル議論での整理のポイント</a:t>
            </a:r>
          </a:p>
        </p:txBody>
      </p:sp>
      <p:grpSp>
        <p:nvGrpSpPr>
          <p:cNvPr id="28" name="グループ化 27">
            <a:extLst>
              <a:ext uri="{FF2B5EF4-FFF2-40B4-BE49-F238E27FC236}">
                <a16:creationId xmlns:a16="http://schemas.microsoft.com/office/drawing/2014/main" id="{0FDCF2CB-411F-106D-7459-1D888C5B8131}"/>
              </a:ext>
            </a:extLst>
          </p:cNvPr>
          <p:cNvGrpSpPr/>
          <p:nvPr/>
        </p:nvGrpSpPr>
        <p:grpSpPr>
          <a:xfrm>
            <a:off x="1016181" y="1151070"/>
            <a:ext cx="6933213" cy="584775"/>
            <a:chOff x="782845" y="1575706"/>
            <a:chExt cx="9244284" cy="779700"/>
          </a:xfrm>
        </p:grpSpPr>
        <p:grpSp>
          <p:nvGrpSpPr>
            <p:cNvPr id="29" name="グループ化 28">
              <a:extLst>
                <a:ext uri="{FF2B5EF4-FFF2-40B4-BE49-F238E27FC236}">
                  <a16:creationId xmlns:a16="http://schemas.microsoft.com/office/drawing/2014/main" id="{97E8D9D4-A197-FBD1-52CA-825D26EBEAC1}"/>
                </a:ext>
              </a:extLst>
            </p:cNvPr>
            <p:cNvGrpSpPr/>
            <p:nvPr/>
          </p:nvGrpSpPr>
          <p:grpSpPr>
            <a:xfrm>
              <a:off x="782845" y="1690690"/>
              <a:ext cx="574368" cy="547016"/>
              <a:chOff x="662641" y="1690690"/>
              <a:chExt cx="574368" cy="547016"/>
            </a:xfrm>
          </p:grpSpPr>
          <p:pic>
            <p:nvPicPr>
              <p:cNvPr id="31" name="図 30" descr="図形, 円&#10;&#10;自動的に生成された説明">
                <a:extLst>
                  <a:ext uri="{FF2B5EF4-FFF2-40B4-BE49-F238E27FC236}">
                    <a16:creationId xmlns:a16="http://schemas.microsoft.com/office/drawing/2014/main" id="{E4B87261-1B50-CAB0-E089-7DF439F13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2" name="テキスト ボックス 31">
                <a:extLst>
                  <a:ext uri="{FF2B5EF4-FFF2-40B4-BE49-F238E27FC236}">
                    <a16:creationId xmlns:a16="http://schemas.microsoft.com/office/drawing/2014/main" id="{E447460D-C768-A20F-72D3-56D58276A2BC}"/>
                  </a:ext>
                </a:extLst>
              </p:cNvPr>
              <p:cNvSpPr txBox="1"/>
              <p:nvPr/>
            </p:nvSpPr>
            <p:spPr>
              <a:xfrm>
                <a:off x="826672" y="1764143"/>
                <a:ext cx="246308" cy="430887"/>
              </a:xfrm>
              <a:prstGeom prst="rect">
                <a:avLst/>
              </a:prstGeom>
              <a:noFill/>
            </p:spPr>
            <p:txBody>
              <a:bodyPr wrap="none" rtlCol="0">
                <a:spAutoFit/>
              </a:bodyPr>
              <a:lstStyle/>
              <a:p>
                <a:pPr algn="ctr"/>
                <a:endParaRPr kumimoji="1" lang="ja-JP" altLang="en-US" sz="1500" b="1"/>
              </a:p>
            </p:txBody>
          </p:sp>
        </p:grpSp>
        <p:sp>
          <p:nvSpPr>
            <p:cNvPr id="30" name="テキスト ボックス 29">
              <a:extLst>
                <a:ext uri="{FF2B5EF4-FFF2-40B4-BE49-F238E27FC236}">
                  <a16:creationId xmlns:a16="http://schemas.microsoft.com/office/drawing/2014/main" id="{14552822-6416-9385-469F-C28CEA2D3C5B}"/>
                </a:ext>
              </a:extLst>
            </p:cNvPr>
            <p:cNvSpPr txBox="1"/>
            <p:nvPr/>
          </p:nvSpPr>
          <p:spPr>
            <a:xfrm>
              <a:off x="1547324" y="1575706"/>
              <a:ext cx="8479805" cy="779700"/>
            </a:xfrm>
            <a:prstGeom prst="rect">
              <a:avLst/>
            </a:prstGeom>
            <a:noFill/>
          </p:spPr>
          <p:txBody>
            <a:bodyPr wrap="square" rtlCol="0">
              <a:spAutoFit/>
            </a:bodyPr>
            <a:lstStyle/>
            <a:p>
              <a:r>
                <a:rPr kumimoji="1" lang="ja-JP" altLang="en-US" sz="1600" b="1">
                  <a:solidFill>
                    <a:srgbClr val="F4F4F4">
                      <a:lumMod val="25000"/>
                    </a:srgbClr>
                  </a:solidFill>
                  <a:latin typeface="游ゴシック"/>
                  <a:ea typeface="游ゴシック"/>
                </a:rPr>
                <a:t>似た課題は、</a:t>
              </a:r>
              <a:br>
                <a:rPr kumimoji="1" lang="en-US" altLang="ja-JP" sz="1600" b="1">
                  <a:solidFill>
                    <a:srgbClr val="F4F4F4">
                      <a:lumMod val="25000"/>
                    </a:srgbClr>
                  </a:solidFill>
                  <a:latin typeface="游ゴシック"/>
                  <a:ea typeface="游ゴシック"/>
                </a:rPr>
              </a:br>
              <a:r>
                <a:rPr kumimoji="1" lang="ja-JP" altLang="en-US" sz="1600" b="1">
                  <a:solidFill>
                    <a:srgbClr val="F4F4F4">
                      <a:lumMod val="25000"/>
                    </a:srgbClr>
                  </a:solidFill>
                  <a:latin typeface="游ゴシック"/>
                  <a:ea typeface="游ゴシック"/>
                </a:rPr>
                <a:t>付箋を重ねてまとめる </a:t>
              </a:r>
              <a:r>
                <a:rPr kumimoji="1" lang="en-US" altLang="ja-JP" sz="1600" b="1">
                  <a:solidFill>
                    <a:srgbClr val="F4F4F4">
                      <a:lumMod val="25000"/>
                    </a:srgbClr>
                  </a:solidFill>
                  <a:latin typeface="游ゴシック"/>
                  <a:ea typeface="游ゴシック"/>
                </a:rPr>
                <a:t>or</a:t>
              </a:r>
              <a:r>
                <a:rPr kumimoji="1" lang="ja-JP" altLang="en-US" sz="1600" b="1">
                  <a:solidFill>
                    <a:srgbClr val="F4F4F4">
                      <a:lumMod val="25000"/>
                    </a:srgbClr>
                  </a:solidFill>
                  <a:latin typeface="游ゴシック"/>
                  <a:ea typeface="游ゴシック"/>
                </a:rPr>
                <a:t> 新たな同色付箋にキーワードで書き出す</a:t>
              </a:r>
              <a:endParaRPr kumimoji="1" lang="ja-JP" altLang="en-US" b="1">
                <a:latin typeface="+mn-ea"/>
              </a:endParaRPr>
            </a:p>
          </p:txBody>
        </p:sp>
      </p:grpSp>
      <p:grpSp>
        <p:nvGrpSpPr>
          <p:cNvPr id="48" name="グループ化 47">
            <a:extLst>
              <a:ext uri="{FF2B5EF4-FFF2-40B4-BE49-F238E27FC236}">
                <a16:creationId xmlns:a16="http://schemas.microsoft.com/office/drawing/2014/main" id="{407ABEEA-0309-794F-3125-2BC34B11DC7F}"/>
              </a:ext>
            </a:extLst>
          </p:cNvPr>
          <p:cNvGrpSpPr/>
          <p:nvPr/>
        </p:nvGrpSpPr>
        <p:grpSpPr>
          <a:xfrm>
            <a:off x="1025414" y="2202866"/>
            <a:ext cx="6923980" cy="584775"/>
            <a:chOff x="782845" y="1612141"/>
            <a:chExt cx="9231973" cy="779699"/>
          </a:xfrm>
        </p:grpSpPr>
        <p:grpSp>
          <p:nvGrpSpPr>
            <p:cNvPr id="49" name="グループ化 48">
              <a:extLst>
                <a:ext uri="{FF2B5EF4-FFF2-40B4-BE49-F238E27FC236}">
                  <a16:creationId xmlns:a16="http://schemas.microsoft.com/office/drawing/2014/main" id="{3F63DBAD-A572-0B1A-E5B9-191CAB2191DB}"/>
                </a:ext>
              </a:extLst>
            </p:cNvPr>
            <p:cNvGrpSpPr/>
            <p:nvPr/>
          </p:nvGrpSpPr>
          <p:grpSpPr>
            <a:xfrm>
              <a:off x="782845" y="1690690"/>
              <a:ext cx="574368" cy="547016"/>
              <a:chOff x="662641" y="1690690"/>
              <a:chExt cx="574368" cy="547016"/>
            </a:xfrm>
          </p:grpSpPr>
          <p:pic>
            <p:nvPicPr>
              <p:cNvPr id="51" name="図 50" descr="図形, 円&#10;&#10;自動的に生成された説明">
                <a:extLst>
                  <a:ext uri="{FF2B5EF4-FFF2-40B4-BE49-F238E27FC236}">
                    <a16:creationId xmlns:a16="http://schemas.microsoft.com/office/drawing/2014/main" id="{1B3719A5-6712-242C-607E-0375EAD0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52" name="テキスト ボックス 51">
                <a:extLst>
                  <a:ext uri="{FF2B5EF4-FFF2-40B4-BE49-F238E27FC236}">
                    <a16:creationId xmlns:a16="http://schemas.microsoft.com/office/drawing/2014/main" id="{E42AE3AF-6218-B216-FE68-4CD288BDC653}"/>
                  </a:ext>
                </a:extLst>
              </p:cNvPr>
              <p:cNvSpPr txBox="1"/>
              <p:nvPr/>
            </p:nvSpPr>
            <p:spPr>
              <a:xfrm>
                <a:off x="826672" y="1764143"/>
                <a:ext cx="246308" cy="430887"/>
              </a:xfrm>
              <a:prstGeom prst="rect">
                <a:avLst/>
              </a:prstGeom>
              <a:noFill/>
            </p:spPr>
            <p:txBody>
              <a:bodyPr wrap="none" rtlCol="0">
                <a:spAutoFit/>
              </a:bodyPr>
              <a:lstStyle/>
              <a:p>
                <a:pPr algn="ctr"/>
                <a:endParaRPr kumimoji="1" lang="ja-JP" altLang="en-US" sz="1500" b="1"/>
              </a:p>
            </p:txBody>
          </p:sp>
        </p:grpSp>
        <p:sp>
          <p:nvSpPr>
            <p:cNvPr id="50" name="テキスト ボックス 49">
              <a:extLst>
                <a:ext uri="{FF2B5EF4-FFF2-40B4-BE49-F238E27FC236}">
                  <a16:creationId xmlns:a16="http://schemas.microsoft.com/office/drawing/2014/main" id="{4193CFFA-DBFE-DDC6-486B-2A64971766D8}"/>
                </a:ext>
              </a:extLst>
            </p:cNvPr>
            <p:cNvSpPr txBox="1"/>
            <p:nvPr/>
          </p:nvSpPr>
          <p:spPr>
            <a:xfrm>
              <a:off x="1535013" y="1612141"/>
              <a:ext cx="8479805" cy="779699"/>
            </a:xfrm>
            <a:prstGeom prst="rect">
              <a:avLst/>
            </a:prstGeom>
            <a:noFill/>
          </p:spPr>
          <p:txBody>
            <a:bodyPr wrap="square" rtlCol="0">
              <a:spAutoFit/>
            </a:bodyPr>
            <a:lstStyle/>
            <a:p>
              <a:pPr defTabSz="685800">
                <a:defRPr/>
              </a:pPr>
              <a:r>
                <a:rPr kumimoji="1" lang="ja-JP" altLang="en-US" sz="1600" b="1">
                  <a:solidFill>
                    <a:srgbClr val="F4F4F4">
                      <a:lumMod val="25000"/>
                    </a:srgbClr>
                  </a:solidFill>
                  <a:latin typeface="游ゴシック"/>
                  <a:ea typeface="游ゴシック"/>
                </a:rPr>
                <a:t>課題の分布が、コンパスのどの項目に寄っているか、</a:t>
              </a:r>
              <a:br>
                <a:rPr kumimoji="1" lang="en-US" altLang="ja-JP" sz="1600" b="1">
                  <a:solidFill>
                    <a:srgbClr val="F4F4F4">
                      <a:lumMod val="25000"/>
                    </a:srgbClr>
                  </a:solidFill>
                  <a:latin typeface="游ゴシック"/>
                  <a:ea typeface="游ゴシック"/>
                </a:rPr>
              </a:br>
              <a:r>
                <a:rPr kumimoji="1" lang="ja-JP" altLang="en-US" sz="1600" b="1">
                  <a:solidFill>
                    <a:srgbClr val="F4F4F4">
                      <a:lumMod val="25000"/>
                    </a:srgbClr>
                  </a:solidFill>
                  <a:latin typeface="游ゴシック"/>
                  <a:ea typeface="游ゴシック"/>
                </a:rPr>
                <a:t>そのパターンも特徴として見てみる</a:t>
              </a:r>
              <a:endParaRPr kumimoji="1" lang="en-US" altLang="ja-JP" sz="1600" b="1">
                <a:solidFill>
                  <a:srgbClr val="F4F4F4">
                    <a:lumMod val="25000"/>
                  </a:srgbClr>
                </a:solidFill>
                <a:latin typeface="游ゴシック"/>
                <a:ea typeface="游ゴシック"/>
              </a:endParaRPr>
            </a:p>
          </p:txBody>
        </p:sp>
      </p:grpSp>
      <p:pic>
        <p:nvPicPr>
          <p:cNvPr id="2" name="図 1">
            <a:extLst>
              <a:ext uri="{FF2B5EF4-FFF2-40B4-BE49-F238E27FC236}">
                <a16:creationId xmlns:a16="http://schemas.microsoft.com/office/drawing/2014/main" id="{352B3892-595E-DCDF-07F3-85FA655EC593}"/>
              </a:ext>
            </a:extLst>
          </p:cNvPr>
          <p:cNvPicPr>
            <a:picLocks noChangeAspect="1"/>
          </p:cNvPicPr>
          <p:nvPr/>
        </p:nvPicPr>
        <p:blipFill>
          <a:blip r:embed="rId4">
            <a:duotone>
              <a:schemeClr val="bg2">
                <a:shade val="45000"/>
                <a:satMod val="135000"/>
              </a:schemeClr>
              <a:prstClr val="white"/>
            </a:duotone>
            <a:alphaModFix amt="35000"/>
          </a:blip>
          <a:stretch>
            <a:fillRect/>
          </a:stretch>
        </p:blipFill>
        <p:spPr>
          <a:xfrm>
            <a:off x="3254751" y="3268262"/>
            <a:ext cx="2805947" cy="1382040"/>
          </a:xfrm>
          <a:prstGeom prst="rect">
            <a:avLst/>
          </a:prstGeom>
          <a:solidFill>
            <a:schemeClr val="bg1"/>
          </a:solidFill>
        </p:spPr>
      </p:pic>
      <p:pic>
        <p:nvPicPr>
          <p:cNvPr id="3" name="図 2">
            <a:extLst>
              <a:ext uri="{FF2B5EF4-FFF2-40B4-BE49-F238E27FC236}">
                <a16:creationId xmlns:a16="http://schemas.microsoft.com/office/drawing/2014/main" id="{FCBCCD57-0FD3-C626-50DB-DBE56F7FB729}"/>
              </a:ext>
            </a:extLst>
          </p:cNvPr>
          <p:cNvPicPr>
            <a:picLocks noChangeAspect="1"/>
          </p:cNvPicPr>
          <p:nvPr/>
        </p:nvPicPr>
        <p:blipFill>
          <a:blip r:embed="rId4">
            <a:duotone>
              <a:schemeClr val="bg2">
                <a:shade val="45000"/>
                <a:satMod val="135000"/>
              </a:schemeClr>
              <a:prstClr val="white"/>
            </a:duotone>
            <a:alphaModFix amt="35000"/>
          </a:blip>
          <a:stretch>
            <a:fillRect/>
          </a:stretch>
        </p:blipFill>
        <p:spPr>
          <a:xfrm>
            <a:off x="300672" y="3239920"/>
            <a:ext cx="2805947" cy="1382040"/>
          </a:xfrm>
          <a:prstGeom prst="rect">
            <a:avLst/>
          </a:prstGeom>
          <a:solidFill>
            <a:schemeClr val="bg1"/>
          </a:solidFill>
        </p:spPr>
      </p:pic>
      <p:pic>
        <p:nvPicPr>
          <p:cNvPr id="4" name="図 3">
            <a:extLst>
              <a:ext uri="{FF2B5EF4-FFF2-40B4-BE49-F238E27FC236}">
                <a16:creationId xmlns:a16="http://schemas.microsoft.com/office/drawing/2014/main" id="{591A6BFD-3E74-A29A-3059-A0CCE56E4302}"/>
              </a:ext>
            </a:extLst>
          </p:cNvPr>
          <p:cNvPicPr>
            <a:picLocks noChangeAspect="1"/>
          </p:cNvPicPr>
          <p:nvPr/>
        </p:nvPicPr>
        <p:blipFill>
          <a:blip r:embed="rId4">
            <a:duotone>
              <a:schemeClr val="bg2">
                <a:shade val="45000"/>
                <a:satMod val="135000"/>
              </a:schemeClr>
              <a:prstClr val="white"/>
            </a:duotone>
            <a:alphaModFix amt="35000"/>
          </a:blip>
          <a:stretch>
            <a:fillRect/>
          </a:stretch>
        </p:blipFill>
        <p:spPr>
          <a:xfrm>
            <a:off x="6198930" y="3276204"/>
            <a:ext cx="2805947" cy="1382040"/>
          </a:xfrm>
          <a:prstGeom prst="rect">
            <a:avLst/>
          </a:prstGeom>
          <a:solidFill>
            <a:schemeClr val="bg1"/>
          </a:solidFill>
        </p:spPr>
      </p:pic>
      <p:sp>
        <p:nvSpPr>
          <p:cNvPr id="10" name="四角形: 角を丸くする 9">
            <a:extLst>
              <a:ext uri="{FF2B5EF4-FFF2-40B4-BE49-F238E27FC236}">
                <a16:creationId xmlns:a16="http://schemas.microsoft.com/office/drawing/2014/main" id="{3EBB29D8-92E4-7E58-0FC9-90DC5DFD3449}"/>
              </a:ext>
            </a:extLst>
          </p:cNvPr>
          <p:cNvSpPr/>
          <p:nvPr/>
        </p:nvSpPr>
        <p:spPr>
          <a:xfrm>
            <a:off x="5599601" y="3206681"/>
            <a:ext cx="4004603" cy="1366157"/>
          </a:xfrm>
          <a:prstGeom prst="roundRect">
            <a:avLst/>
          </a:prstGeom>
          <a:noFill/>
        </p:spPr>
        <p:txBody>
          <a:bodyPr wrap="square" rtlCol="0" anchor="ctr" anchorCtr="0">
            <a:noAutofit/>
          </a:bodyPr>
          <a:lstStyle/>
          <a:p>
            <a:pPr algn="ctr" defTabSz="685800">
              <a:defRPr/>
            </a:pPr>
            <a:r>
              <a:rPr kumimoji="1" lang="ja-JP" altLang="en-US" sz="1200" b="1">
                <a:solidFill>
                  <a:srgbClr val="F5501B">
                    <a:lumMod val="75000"/>
                  </a:srgbClr>
                </a:solidFill>
                <a:latin typeface="游ゴシック"/>
                <a:ea typeface="游ゴシック"/>
              </a:rPr>
              <a:t>コンパスの６つの項目に</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分類されないものについても</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一旦「キーワード」として</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出してみましょう。</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（コンパスの外に貼ってください）</a:t>
            </a:r>
            <a:endParaRPr kumimoji="1" lang="en-US" altLang="ja-JP" sz="1600" b="1" kern="0">
              <a:solidFill>
                <a:srgbClr val="9AF60A">
                  <a:lumMod val="50000"/>
                </a:srgbClr>
              </a:solidFill>
            </a:endParaRPr>
          </a:p>
        </p:txBody>
      </p:sp>
      <p:sp>
        <p:nvSpPr>
          <p:cNvPr id="8" name="四角形: 角を丸くする 7">
            <a:extLst>
              <a:ext uri="{FF2B5EF4-FFF2-40B4-BE49-F238E27FC236}">
                <a16:creationId xmlns:a16="http://schemas.microsoft.com/office/drawing/2014/main" id="{F5ED3A4A-0979-D999-0AA7-9BDE68DA0699}"/>
              </a:ext>
            </a:extLst>
          </p:cNvPr>
          <p:cNvSpPr/>
          <p:nvPr/>
        </p:nvSpPr>
        <p:spPr>
          <a:xfrm>
            <a:off x="542104" y="3226588"/>
            <a:ext cx="2471266" cy="1366157"/>
          </a:xfrm>
          <a:prstGeom prst="roundRect">
            <a:avLst/>
          </a:prstGeom>
          <a:noFill/>
        </p:spPr>
        <p:txBody>
          <a:bodyPr wrap="square" rtlCol="0" anchor="ctr" anchorCtr="0">
            <a:noAutofit/>
          </a:bodyPr>
          <a:lstStyle/>
          <a:p>
            <a:pPr algn="ctr" defTabSz="685800">
              <a:defRPr/>
            </a:pPr>
            <a:r>
              <a:rPr kumimoji="1" lang="ja-JP" altLang="en-US" sz="1200" b="1">
                <a:solidFill>
                  <a:srgbClr val="F5501B">
                    <a:lumMod val="75000"/>
                  </a:srgbClr>
                </a:solidFill>
                <a:latin typeface="游ゴシック"/>
                <a:ea typeface="游ゴシック"/>
              </a:rPr>
              <a:t>明確に「課題」を</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特定できていないとしても</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「違和感」「気になる点」を</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大切にしてキーワード化</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していきましょう</a:t>
            </a:r>
            <a:endParaRPr kumimoji="1" lang="en-US" altLang="ja-JP" sz="1200" b="1">
              <a:solidFill>
                <a:srgbClr val="F5501B">
                  <a:lumMod val="75000"/>
                </a:srgbClr>
              </a:solidFill>
              <a:latin typeface="游ゴシック"/>
              <a:ea typeface="游ゴシック"/>
            </a:endParaRPr>
          </a:p>
        </p:txBody>
      </p:sp>
      <p:sp>
        <p:nvSpPr>
          <p:cNvPr id="9" name="四角形: 角を丸くする 8">
            <a:extLst>
              <a:ext uri="{FF2B5EF4-FFF2-40B4-BE49-F238E27FC236}">
                <a16:creationId xmlns:a16="http://schemas.microsoft.com/office/drawing/2014/main" id="{9DBED917-F6A7-7BDB-DC03-EECD29184854}"/>
              </a:ext>
            </a:extLst>
          </p:cNvPr>
          <p:cNvSpPr/>
          <p:nvPr/>
        </p:nvSpPr>
        <p:spPr>
          <a:xfrm>
            <a:off x="3533796" y="3245413"/>
            <a:ext cx="2471266" cy="1366157"/>
          </a:xfrm>
          <a:prstGeom prst="roundRect">
            <a:avLst/>
          </a:prstGeom>
          <a:noFill/>
        </p:spPr>
        <p:txBody>
          <a:bodyPr wrap="square" rtlCol="0" anchor="ctr" anchorCtr="0">
            <a:noAutofit/>
          </a:bodyPr>
          <a:lstStyle/>
          <a:p>
            <a:pPr algn="ctr" defTabSz="685800">
              <a:defRPr/>
            </a:pPr>
            <a:r>
              <a:rPr kumimoji="1" lang="ja-JP" altLang="en-US" sz="1200" b="1">
                <a:solidFill>
                  <a:srgbClr val="F5501B">
                    <a:lumMod val="75000"/>
                  </a:srgbClr>
                </a:solidFill>
                <a:latin typeface="游ゴシック"/>
                <a:ea typeface="游ゴシック"/>
              </a:rPr>
              <a:t>現時点では「仕方ない」</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「解決は到底無理」</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と思える課題でも</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まず見える形で認識する</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ことが大事です</a:t>
            </a:r>
            <a:endParaRPr kumimoji="1" lang="en-US" altLang="ja-JP" sz="1600" b="1" kern="0">
              <a:solidFill>
                <a:srgbClr val="F5501B">
                  <a:lumMod val="75000"/>
                </a:srgbClr>
              </a:solidFill>
            </a:endParaRPr>
          </a:p>
        </p:txBody>
      </p:sp>
      <p:grpSp>
        <p:nvGrpSpPr>
          <p:cNvPr id="7" name="グループ化 6">
            <a:extLst>
              <a:ext uri="{FF2B5EF4-FFF2-40B4-BE49-F238E27FC236}">
                <a16:creationId xmlns:a16="http://schemas.microsoft.com/office/drawing/2014/main" id="{FC2F6F28-0385-9DBD-708C-02C65AABDFA1}"/>
              </a:ext>
            </a:extLst>
          </p:cNvPr>
          <p:cNvGrpSpPr/>
          <p:nvPr/>
        </p:nvGrpSpPr>
        <p:grpSpPr>
          <a:xfrm>
            <a:off x="1025414" y="1736996"/>
            <a:ext cx="6923980" cy="410262"/>
            <a:chOff x="782845" y="1690690"/>
            <a:chExt cx="9231973" cy="547016"/>
          </a:xfrm>
        </p:grpSpPr>
        <p:grpSp>
          <p:nvGrpSpPr>
            <p:cNvPr id="12" name="グループ化 11">
              <a:extLst>
                <a:ext uri="{FF2B5EF4-FFF2-40B4-BE49-F238E27FC236}">
                  <a16:creationId xmlns:a16="http://schemas.microsoft.com/office/drawing/2014/main" id="{98B7BC1B-D32B-B56B-9406-9FC865C6B84D}"/>
                </a:ext>
              </a:extLst>
            </p:cNvPr>
            <p:cNvGrpSpPr/>
            <p:nvPr/>
          </p:nvGrpSpPr>
          <p:grpSpPr>
            <a:xfrm>
              <a:off x="782845" y="1690690"/>
              <a:ext cx="574368" cy="547016"/>
              <a:chOff x="662641" y="1690690"/>
              <a:chExt cx="574368" cy="547016"/>
            </a:xfrm>
          </p:grpSpPr>
          <p:pic>
            <p:nvPicPr>
              <p:cNvPr id="15" name="図 14" descr="図形, 円&#10;&#10;自動的に生成された説明">
                <a:extLst>
                  <a:ext uri="{FF2B5EF4-FFF2-40B4-BE49-F238E27FC236}">
                    <a16:creationId xmlns:a16="http://schemas.microsoft.com/office/drawing/2014/main" id="{5A0CEB6B-3242-130D-44E2-20C0D92B2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16" name="テキスト ボックス 15">
                <a:extLst>
                  <a:ext uri="{FF2B5EF4-FFF2-40B4-BE49-F238E27FC236}">
                    <a16:creationId xmlns:a16="http://schemas.microsoft.com/office/drawing/2014/main" id="{45B138E0-C1F6-66F6-381C-5E5F6DF52D90}"/>
                  </a:ext>
                </a:extLst>
              </p:cNvPr>
              <p:cNvSpPr txBox="1"/>
              <p:nvPr/>
            </p:nvSpPr>
            <p:spPr>
              <a:xfrm>
                <a:off x="826672" y="1764143"/>
                <a:ext cx="246308" cy="430887"/>
              </a:xfrm>
              <a:prstGeom prst="rect">
                <a:avLst/>
              </a:prstGeom>
              <a:noFill/>
            </p:spPr>
            <p:txBody>
              <a:bodyPr wrap="none" rtlCol="0">
                <a:spAutoFit/>
              </a:bodyPr>
              <a:lstStyle/>
              <a:p>
                <a:pPr algn="ctr"/>
                <a:endParaRPr kumimoji="1" lang="ja-JP" altLang="en-US" sz="1500" b="1"/>
              </a:p>
            </p:txBody>
          </p:sp>
        </p:grpSp>
        <p:sp>
          <p:nvSpPr>
            <p:cNvPr id="14" name="テキスト ボックス 13">
              <a:extLst>
                <a:ext uri="{FF2B5EF4-FFF2-40B4-BE49-F238E27FC236}">
                  <a16:creationId xmlns:a16="http://schemas.microsoft.com/office/drawing/2014/main" id="{EB609F4A-DE06-DA0E-B80C-8D2C04183624}"/>
                </a:ext>
              </a:extLst>
            </p:cNvPr>
            <p:cNvSpPr txBox="1"/>
            <p:nvPr/>
          </p:nvSpPr>
          <p:spPr>
            <a:xfrm>
              <a:off x="1535013" y="1738495"/>
              <a:ext cx="8479805" cy="451405"/>
            </a:xfrm>
            <a:prstGeom prst="rect">
              <a:avLst/>
            </a:prstGeom>
            <a:noFill/>
          </p:spPr>
          <p:txBody>
            <a:bodyPr wrap="square" rtlCol="0">
              <a:spAutoFit/>
            </a:bodyPr>
            <a:lstStyle/>
            <a:p>
              <a:pPr defTabSz="685800">
                <a:defRPr/>
              </a:pPr>
              <a:r>
                <a:rPr kumimoji="1" lang="ja-JP" altLang="en-US" sz="1600" b="1">
                  <a:solidFill>
                    <a:srgbClr val="F4F4F4">
                      <a:lumMod val="25000"/>
                    </a:srgbClr>
                  </a:solidFill>
                  <a:latin typeface="游ゴシック"/>
                  <a:ea typeface="游ゴシック"/>
                </a:rPr>
                <a:t>議論の中で出てきた新しい課題についても書き出してみる</a:t>
              </a:r>
              <a:endParaRPr kumimoji="1" lang="en-US" altLang="ja-JP" sz="1600" b="1">
                <a:solidFill>
                  <a:srgbClr val="F4F4F4">
                    <a:lumMod val="25000"/>
                  </a:srgbClr>
                </a:solidFill>
                <a:latin typeface="游ゴシック"/>
                <a:ea typeface="游ゴシック"/>
              </a:endParaRPr>
            </a:p>
          </p:txBody>
        </p:sp>
      </p:grpSp>
      <p:pic>
        <p:nvPicPr>
          <p:cNvPr id="17" name="図 16">
            <a:extLst>
              <a:ext uri="{FF2B5EF4-FFF2-40B4-BE49-F238E27FC236}">
                <a16:creationId xmlns:a16="http://schemas.microsoft.com/office/drawing/2014/main" id="{EE3B3438-0171-CA43-608E-454B5F3A30D6}"/>
              </a:ext>
            </a:extLst>
          </p:cNvPr>
          <p:cNvPicPr>
            <a:picLocks noChangeAspect="1"/>
          </p:cNvPicPr>
          <p:nvPr/>
        </p:nvPicPr>
        <p:blipFill>
          <a:blip r:embed="rId5"/>
          <a:stretch>
            <a:fillRect/>
          </a:stretch>
        </p:blipFill>
        <p:spPr>
          <a:xfrm>
            <a:off x="4207626" y="4832214"/>
            <a:ext cx="2514782" cy="1886086"/>
          </a:xfrm>
          <a:prstGeom prst="rect">
            <a:avLst/>
          </a:prstGeom>
        </p:spPr>
      </p:pic>
      <p:sp>
        <p:nvSpPr>
          <p:cNvPr id="18" name="吹き出し: 円形 17">
            <a:extLst>
              <a:ext uri="{FF2B5EF4-FFF2-40B4-BE49-F238E27FC236}">
                <a16:creationId xmlns:a16="http://schemas.microsoft.com/office/drawing/2014/main" id="{DB7B1586-B91E-8152-AB9E-FF33F0268C02}"/>
              </a:ext>
            </a:extLst>
          </p:cNvPr>
          <p:cNvSpPr/>
          <p:nvPr/>
        </p:nvSpPr>
        <p:spPr>
          <a:xfrm>
            <a:off x="1148437" y="5092191"/>
            <a:ext cx="3059189" cy="1110905"/>
          </a:xfrm>
          <a:prstGeom prst="wedgeEllipseCallout">
            <a:avLst>
              <a:gd name="adj1" fmla="val 57318"/>
              <a:gd name="adj2" fmla="val 290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配付資料②も</a:t>
            </a:r>
            <a:endParaRPr kumimoji="1" lang="en-US" altLang="ja-JP"/>
          </a:p>
          <a:p>
            <a:pPr algn="ctr"/>
            <a:r>
              <a:rPr kumimoji="1" lang="ja-JP" altLang="en-US"/>
              <a:t>ご活用ください！</a:t>
            </a:r>
          </a:p>
        </p:txBody>
      </p:sp>
      <p:sp>
        <p:nvSpPr>
          <p:cNvPr id="5" name="スライド番号プレースホルダー 4">
            <a:extLst>
              <a:ext uri="{FF2B5EF4-FFF2-40B4-BE49-F238E27FC236}">
                <a16:creationId xmlns:a16="http://schemas.microsoft.com/office/drawing/2014/main" id="{2AB94F83-1882-6785-7B8E-102A5E6676B6}"/>
              </a:ext>
            </a:extLst>
          </p:cNvPr>
          <p:cNvSpPr>
            <a:spLocks noGrp="1"/>
          </p:cNvSpPr>
          <p:nvPr>
            <p:ph type="sldNum" sz="quarter" idx="12"/>
          </p:nvPr>
        </p:nvSpPr>
        <p:spPr/>
        <p:txBody>
          <a:bodyPr/>
          <a:lstStyle/>
          <a:p>
            <a:fld id="{02E45039-E5C2-423C-A0A7-3C781C43C11A}" type="slidenum">
              <a:rPr kumimoji="1" lang="ja-JP" altLang="en-US" smtClean="0"/>
              <a:t>29</a:t>
            </a:fld>
            <a:endParaRPr kumimoji="1" lang="ja-JP" altLang="en-US"/>
          </a:p>
        </p:txBody>
      </p:sp>
    </p:spTree>
    <p:extLst>
      <p:ext uri="{BB962C8B-B14F-4D97-AF65-F5344CB8AC3E}">
        <p14:creationId xmlns:p14="http://schemas.microsoft.com/office/powerpoint/2010/main" val="213059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はじめに</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572000" y="2343008"/>
            <a:ext cx="4332908" cy="2162323"/>
          </a:xfrm>
        </p:spPr>
        <p:txBody>
          <a:bodyPr>
            <a:noAutofit/>
          </a:bodyPr>
          <a:lstStyle/>
          <a:p>
            <a:r>
              <a:rPr lang="ja-JP" altLang="en-US" sz="2400" b="1"/>
              <a:t>ダイバーシティ経営とは？</a:t>
            </a:r>
          </a:p>
          <a:p>
            <a:r>
              <a:rPr lang="ja-JP" altLang="en-US" sz="2400" b="1"/>
              <a:t>●●●社の取組について</a:t>
            </a:r>
          </a:p>
          <a:p>
            <a:r>
              <a:rPr lang="ja-JP" altLang="en-US" sz="2400" b="1"/>
              <a:t>本日のワークショップの概要</a:t>
            </a:r>
          </a:p>
        </p:txBody>
      </p:sp>
      <p:sp>
        <p:nvSpPr>
          <p:cNvPr id="4" name="四角形: 角を丸くする 3">
            <a:extLst>
              <a:ext uri="{FF2B5EF4-FFF2-40B4-BE49-F238E27FC236}">
                <a16:creationId xmlns:a16="http://schemas.microsoft.com/office/drawing/2014/main" id="{974D9E9B-1252-890D-861B-44A85B65F219}"/>
              </a:ext>
            </a:extLst>
          </p:cNvPr>
          <p:cNvSpPr/>
          <p:nvPr/>
        </p:nvSpPr>
        <p:spPr>
          <a:xfrm>
            <a:off x="4279765" y="4872003"/>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600" b="1" kern="0">
                <a:solidFill>
                  <a:srgbClr val="4A9478"/>
                </a:solidFill>
                <a:latin typeface="游ゴシック" panose="020F0502020204030204"/>
                <a:ea typeface="游ゴシック" panose="020B0400000000000000" pitchFamily="50" charset="-128"/>
              </a:rPr>
              <a:t>0:00 – 0:00(</a:t>
            </a:r>
            <a:r>
              <a:rPr lang="ja-JP" altLang="en-US" sz="1600" b="1" kern="0">
                <a:solidFill>
                  <a:srgbClr val="4A9478"/>
                </a:solidFill>
                <a:latin typeface="游ゴシック" panose="020F0502020204030204"/>
                <a:ea typeface="游ゴシック" panose="020B0400000000000000" pitchFamily="50" charset="-128"/>
              </a:rPr>
              <a:t>目安時間を記載ください）</a:t>
            </a:r>
          </a:p>
        </p:txBody>
      </p:sp>
      <p:sp>
        <p:nvSpPr>
          <p:cNvPr id="5" name="スライド番号プレースホルダー 4">
            <a:extLst>
              <a:ext uri="{FF2B5EF4-FFF2-40B4-BE49-F238E27FC236}">
                <a16:creationId xmlns:a16="http://schemas.microsoft.com/office/drawing/2014/main" id="{1CF2B0B0-0DEE-914C-1C51-060565085A8D}"/>
              </a:ext>
            </a:extLst>
          </p:cNvPr>
          <p:cNvSpPr>
            <a:spLocks noGrp="1"/>
          </p:cNvSpPr>
          <p:nvPr>
            <p:ph type="sldNum" sz="quarter" idx="12"/>
          </p:nvPr>
        </p:nvSpPr>
        <p:spPr/>
        <p:txBody>
          <a:bodyPr/>
          <a:lstStyle/>
          <a:p>
            <a:fld id="{02E45039-E5C2-423C-A0A7-3C781C43C11A}" type="slidenum">
              <a:rPr kumimoji="1" lang="ja-JP" altLang="en-US" smtClean="0"/>
              <a:t>3</a:t>
            </a:fld>
            <a:endParaRPr kumimoji="1" lang="ja-JP" altLang="en-US"/>
          </a:p>
        </p:txBody>
      </p:sp>
    </p:spTree>
    <p:extLst>
      <p:ext uri="{BB962C8B-B14F-4D97-AF65-F5344CB8AC3E}">
        <p14:creationId xmlns:p14="http://schemas.microsoft.com/office/powerpoint/2010/main" val="387652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706742" y="1428574"/>
            <a:ext cx="7988300" cy="2124451"/>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14057"/>
            <a:ext cx="7886700" cy="994172"/>
          </a:xfrm>
        </p:spPr>
        <p:txBody>
          <a:bodyPr>
            <a:normAutofit/>
          </a:bodyPr>
          <a:lstStyle/>
          <a:p>
            <a:r>
              <a:rPr lang="ja-JP" altLang="en-US" sz="2800"/>
              <a:t>コンパスで課題を「俯瞰」</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1111872" y="2110729"/>
            <a:ext cx="7050883" cy="658760"/>
          </a:xfrm>
        </p:spPr>
        <p:txBody>
          <a:bodyPr anchor="ctr">
            <a:noAutofit/>
          </a:bodyPr>
          <a:lstStyle/>
          <a:p>
            <a:pPr marL="0" indent="0" algn="ctr" defTabSz="685800">
              <a:lnSpc>
                <a:spcPct val="100000"/>
              </a:lnSpc>
              <a:spcBef>
                <a:spcPts val="0"/>
              </a:spcBef>
              <a:buNone/>
              <a:defRPr/>
            </a:pPr>
            <a:r>
              <a:rPr lang="en-US" altLang="ja-JP" sz="1600" b="1">
                <a:solidFill>
                  <a:schemeClr val="bg1"/>
                </a:solidFill>
                <a:latin typeface="游ゴシック"/>
                <a:ea typeface="游ゴシック"/>
              </a:rPr>
              <a:t>Check Point !</a:t>
            </a:r>
            <a:br>
              <a:rPr lang="en-US" altLang="ja-JP" sz="1600" b="1">
                <a:solidFill>
                  <a:schemeClr val="bg1"/>
                </a:solidFill>
                <a:latin typeface="游ゴシック"/>
                <a:ea typeface="游ゴシック"/>
              </a:rPr>
            </a:b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highlight>
                  <a:srgbClr val="FFFFFF"/>
                </a:highlight>
                <a:latin typeface="游ゴシック"/>
                <a:ea typeface="游ゴシック"/>
              </a:rPr>
              <a:t>青（ない）ピンク（ある）のポストイット</a:t>
            </a:r>
            <a:r>
              <a:rPr lang="ja-JP" altLang="en-US" sz="1600" b="1">
                <a:solidFill>
                  <a:schemeClr val="bg1"/>
                </a:solidFill>
                <a:latin typeface="游ゴシック"/>
                <a:ea typeface="游ゴシック"/>
              </a:rPr>
              <a:t>は、</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どこのゾーンに多かったですか？</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グループごとに、俯瞰して「現状」の課題を認識しましょう。</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また、他のグループの結果も見て、共感するポイントに</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highlight>
                  <a:srgbClr val="FFFF00"/>
                </a:highlight>
                <a:latin typeface="游ゴシック"/>
                <a:ea typeface="游ゴシック"/>
              </a:rPr>
              <a:t>「赤い丸印」をつけてください。</a:t>
            </a:r>
            <a:endParaRPr lang="en-US" altLang="ja-JP" sz="1600" b="1">
              <a:highlight>
                <a:srgbClr val="FFFF00"/>
              </a:highlight>
              <a:latin typeface="游ゴシック"/>
              <a:ea typeface="游ゴシック"/>
            </a:endParaRP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3398299" y="4371568"/>
            <a:ext cx="5929828" cy="1815882"/>
          </a:xfrm>
          <a:prstGeom prst="rect">
            <a:avLst/>
          </a:prstGeom>
          <a:noFill/>
        </p:spPr>
        <p:txBody>
          <a:bodyPr wrap="none" rtlCol="0">
            <a:spAutoFit/>
          </a:bodyPr>
          <a:lstStyle/>
          <a:p>
            <a:pPr defTabSz="685800">
              <a:defRPr/>
            </a:pPr>
            <a:r>
              <a:rPr kumimoji="1" lang="ja-JP" altLang="en-US" sz="1400" b="1">
                <a:latin typeface="游ゴシック"/>
                <a:ea typeface="游ゴシック"/>
              </a:rPr>
              <a:t>✓自社のダイバーシティ経営推進に向けて足りていないところは？</a:t>
            </a:r>
            <a:endParaRPr kumimoji="1" lang="en-US" altLang="ja-JP" sz="1400" b="1">
              <a:latin typeface="游ゴシック"/>
              <a:ea typeface="游ゴシック"/>
            </a:endParaRPr>
          </a:p>
          <a:p>
            <a:pPr defTabSz="685800">
              <a:defRPr/>
            </a:pPr>
            <a:endParaRPr kumimoji="1" lang="en-US" altLang="ja-JP" sz="1400" b="1">
              <a:latin typeface="游ゴシック"/>
              <a:ea typeface="游ゴシック"/>
            </a:endParaRPr>
          </a:p>
          <a:p>
            <a:pPr defTabSz="685800">
              <a:defRPr/>
            </a:pPr>
            <a:r>
              <a:rPr kumimoji="1" lang="ja-JP" altLang="en-US" sz="1400" b="1">
                <a:latin typeface="游ゴシック"/>
                <a:ea typeface="游ゴシック"/>
              </a:rPr>
              <a:t>✓自社特有の根深い課題とは？</a:t>
            </a:r>
            <a:br>
              <a:rPr kumimoji="1" lang="en-US" altLang="ja-JP" sz="1400" b="1">
                <a:latin typeface="游ゴシック"/>
                <a:ea typeface="游ゴシック"/>
              </a:rPr>
            </a:br>
            <a:r>
              <a:rPr kumimoji="1" lang="ja-JP" altLang="en-US" sz="1400" b="1">
                <a:latin typeface="游ゴシック"/>
                <a:ea typeface="游ゴシック"/>
              </a:rPr>
              <a:t>　（共通点や違いについて隣のグループものぞき見してみましょう！）</a:t>
            </a:r>
            <a:endParaRPr kumimoji="1" lang="en-US" altLang="ja-JP" sz="1400" b="1">
              <a:latin typeface="游ゴシック"/>
              <a:ea typeface="游ゴシック"/>
            </a:endParaRPr>
          </a:p>
          <a:p>
            <a:pPr defTabSz="685800">
              <a:defRPr/>
            </a:pPr>
            <a:endParaRPr kumimoji="1" lang="en-US" altLang="ja-JP" sz="1400" b="1">
              <a:latin typeface="游ゴシック"/>
              <a:ea typeface="游ゴシック"/>
            </a:endParaRPr>
          </a:p>
          <a:p>
            <a:pPr defTabSz="685800">
              <a:defRPr/>
            </a:pPr>
            <a:r>
              <a:rPr kumimoji="1" lang="ja-JP" altLang="en-US" sz="1400" b="1">
                <a:latin typeface="游ゴシック"/>
                <a:ea typeface="游ゴシック"/>
              </a:rPr>
              <a:t>✓ 計</a:t>
            </a:r>
            <a:r>
              <a:rPr kumimoji="1" lang="en-US" altLang="ja-JP" sz="1400" b="1">
                <a:solidFill>
                  <a:srgbClr val="C00000"/>
                </a:solidFill>
                <a:latin typeface="游ゴシック"/>
                <a:ea typeface="游ゴシック"/>
              </a:rPr>
              <a:t>10</a:t>
            </a:r>
            <a:r>
              <a:rPr kumimoji="1" lang="ja-JP" altLang="en-US" sz="1400" b="1">
                <a:solidFill>
                  <a:srgbClr val="C00000"/>
                </a:solidFill>
                <a:latin typeface="游ゴシック"/>
                <a:ea typeface="游ゴシック"/>
              </a:rPr>
              <a:t>分</a:t>
            </a:r>
            <a:r>
              <a:rPr kumimoji="1" lang="ja-JP" altLang="en-US" sz="1400" b="1">
                <a:latin typeface="游ゴシック"/>
                <a:ea typeface="游ゴシック"/>
              </a:rPr>
              <a:t>で、他グループの観察（</a:t>
            </a:r>
            <a:r>
              <a:rPr kumimoji="1" lang="en-US" altLang="ja-JP" sz="1400" b="1">
                <a:latin typeface="游ゴシック"/>
                <a:ea typeface="游ゴシック"/>
              </a:rPr>
              <a:t>5</a:t>
            </a:r>
            <a:r>
              <a:rPr kumimoji="1" lang="ja-JP" altLang="en-US" sz="1400" b="1">
                <a:latin typeface="游ゴシック"/>
                <a:ea typeface="游ゴシック"/>
              </a:rPr>
              <a:t>分）と、</a:t>
            </a:r>
            <a:br>
              <a:rPr kumimoji="1" lang="en-US" altLang="ja-JP" sz="1400" b="1">
                <a:latin typeface="游ゴシック"/>
                <a:ea typeface="游ゴシック"/>
              </a:rPr>
            </a:br>
            <a:r>
              <a:rPr kumimoji="1" lang="ja-JP" altLang="en-US" sz="1400" b="1">
                <a:latin typeface="游ゴシック"/>
                <a:ea typeface="游ゴシック"/>
              </a:rPr>
              <a:t>　 自グループに戻っての感想共有（特に強い共感を得られた点</a:t>
            </a:r>
            <a:br>
              <a:rPr kumimoji="1" lang="en-US" altLang="ja-JP" sz="1400" b="1">
                <a:latin typeface="游ゴシック"/>
                <a:ea typeface="游ゴシック"/>
              </a:rPr>
            </a:br>
            <a:r>
              <a:rPr kumimoji="1" lang="ja-JP" altLang="en-US" sz="1400" b="1">
                <a:latin typeface="游ゴシック"/>
                <a:ea typeface="游ゴシック"/>
              </a:rPr>
              <a:t>　 や意外だった点など） （</a:t>
            </a:r>
            <a:r>
              <a:rPr kumimoji="1" lang="en-US" altLang="ja-JP" sz="1400" b="1">
                <a:latin typeface="游ゴシック"/>
                <a:ea typeface="游ゴシック"/>
              </a:rPr>
              <a:t>5</a:t>
            </a:r>
            <a:r>
              <a:rPr kumimoji="1" lang="ja-JP" altLang="en-US" sz="1400" b="1">
                <a:latin typeface="游ゴシック"/>
                <a:ea typeface="游ゴシック"/>
              </a:rPr>
              <a:t>分）をお願いします！</a:t>
            </a:r>
          </a:p>
        </p:txBody>
      </p:sp>
      <p:sp>
        <p:nvSpPr>
          <p:cNvPr id="39" name="楕円 38">
            <a:extLst>
              <a:ext uri="{FF2B5EF4-FFF2-40B4-BE49-F238E27FC236}">
                <a16:creationId xmlns:a16="http://schemas.microsoft.com/office/drawing/2014/main" id="{92DA89D1-6D4F-6B22-9F7F-E209B0F040F5}"/>
              </a:ext>
            </a:extLst>
          </p:cNvPr>
          <p:cNvSpPr/>
          <p:nvPr/>
        </p:nvSpPr>
        <p:spPr>
          <a:xfrm>
            <a:off x="1296516" y="56227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pic>
        <p:nvPicPr>
          <p:cNvPr id="40" name="図 39">
            <a:extLst>
              <a:ext uri="{FF2B5EF4-FFF2-40B4-BE49-F238E27FC236}">
                <a16:creationId xmlns:a16="http://schemas.microsoft.com/office/drawing/2014/main" id="{33430AEE-BF73-992A-1D7C-6582B86471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0560" y="4063334"/>
            <a:ext cx="2327235" cy="2186474"/>
          </a:xfrm>
          <a:prstGeom prst="rect">
            <a:avLst/>
          </a:prstGeom>
        </p:spPr>
      </p:pic>
      <p:sp>
        <p:nvSpPr>
          <p:cNvPr id="41" name="四角形: メモ 40">
            <a:extLst>
              <a:ext uri="{FF2B5EF4-FFF2-40B4-BE49-F238E27FC236}">
                <a16:creationId xmlns:a16="http://schemas.microsoft.com/office/drawing/2014/main" id="{8FAAADB6-3EB7-166B-7DB2-D8ECE16313A2}"/>
              </a:ext>
            </a:extLst>
          </p:cNvPr>
          <p:cNvSpPr/>
          <p:nvPr/>
        </p:nvSpPr>
        <p:spPr>
          <a:xfrm>
            <a:off x="959215" y="4614167"/>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42" name="四角形: メモ 41">
            <a:extLst>
              <a:ext uri="{FF2B5EF4-FFF2-40B4-BE49-F238E27FC236}">
                <a16:creationId xmlns:a16="http://schemas.microsoft.com/office/drawing/2014/main" id="{66578580-1408-29F3-3E44-405FA0543E03}"/>
              </a:ext>
            </a:extLst>
          </p:cNvPr>
          <p:cNvSpPr/>
          <p:nvPr/>
        </p:nvSpPr>
        <p:spPr>
          <a:xfrm>
            <a:off x="2962156" y="4519190"/>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3" name="四角形: メモ 42">
            <a:extLst>
              <a:ext uri="{FF2B5EF4-FFF2-40B4-BE49-F238E27FC236}">
                <a16:creationId xmlns:a16="http://schemas.microsoft.com/office/drawing/2014/main" id="{456585E8-4069-8F58-E3E8-08471A59B9F5}"/>
              </a:ext>
            </a:extLst>
          </p:cNvPr>
          <p:cNvSpPr/>
          <p:nvPr/>
        </p:nvSpPr>
        <p:spPr>
          <a:xfrm>
            <a:off x="1147799" y="560391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4" name="四角形: メモ 43">
            <a:extLst>
              <a:ext uri="{FF2B5EF4-FFF2-40B4-BE49-F238E27FC236}">
                <a16:creationId xmlns:a16="http://schemas.microsoft.com/office/drawing/2014/main" id="{D1501331-76A2-A3B1-58AE-30FA76261350}"/>
              </a:ext>
            </a:extLst>
          </p:cNvPr>
          <p:cNvSpPr/>
          <p:nvPr/>
        </p:nvSpPr>
        <p:spPr>
          <a:xfrm>
            <a:off x="2514188" y="588014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5" name="四角形: メモ 44">
            <a:extLst>
              <a:ext uri="{FF2B5EF4-FFF2-40B4-BE49-F238E27FC236}">
                <a16:creationId xmlns:a16="http://schemas.microsoft.com/office/drawing/2014/main" id="{FB08FD43-DEBC-79FD-C8AA-59C392A40E15}"/>
              </a:ext>
            </a:extLst>
          </p:cNvPr>
          <p:cNvSpPr/>
          <p:nvPr/>
        </p:nvSpPr>
        <p:spPr>
          <a:xfrm>
            <a:off x="1279428" y="5333531"/>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6" name="四角形: メモ 45">
            <a:extLst>
              <a:ext uri="{FF2B5EF4-FFF2-40B4-BE49-F238E27FC236}">
                <a16:creationId xmlns:a16="http://schemas.microsoft.com/office/drawing/2014/main" id="{C15E4B08-4ABF-2229-A418-4869A03F8C4E}"/>
              </a:ext>
            </a:extLst>
          </p:cNvPr>
          <p:cNvSpPr/>
          <p:nvPr/>
        </p:nvSpPr>
        <p:spPr>
          <a:xfrm>
            <a:off x="1436417" y="588395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7" name="四角形: メモ 46">
            <a:extLst>
              <a:ext uri="{FF2B5EF4-FFF2-40B4-BE49-F238E27FC236}">
                <a16:creationId xmlns:a16="http://schemas.microsoft.com/office/drawing/2014/main" id="{04F3825E-1C09-97E0-30E6-CA91DD89EE21}"/>
              </a:ext>
            </a:extLst>
          </p:cNvPr>
          <p:cNvSpPr/>
          <p:nvPr/>
        </p:nvSpPr>
        <p:spPr>
          <a:xfrm>
            <a:off x="2005828" y="573419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8" name="四角形: メモ 47">
            <a:extLst>
              <a:ext uri="{FF2B5EF4-FFF2-40B4-BE49-F238E27FC236}">
                <a16:creationId xmlns:a16="http://schemas.microsoft.com/office/drawing/2014/main" id="{36CF73B7-E390-D169-E768-92A4921CD4C4}"/>
              </a:ext>
            </a:extLst>
          </p:cNvPr>
          <p:cNvSpPr/>
          <p:nvPr/>
        </p:nvSpPr>
        <p:spPr>
          <a:xfrm>
            <a:off x="2086991" y="6039722"/>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9" name="四角形: メモ 48">
            <a:extLst>
              <a:ext uri="{FF2B5EF4-FFF2-40B4-BE49-F238E27FC236}">
                <a16:creationId xmlns:a16="http://schemas.microsoft.com/office/drawing/2014/main" id="{2DF170FE-F750-821E-D161-07545AA7C5D1}"/>
              </a:ext>
            </a:extLst>
          </p:cNvPr>
          <p:cNvSpPr/>
          <p:nvPr/>
        </p:nvSpPr>
        <p:spPr>
          <a:xfrm>
            <a:off x="2514188" y="615450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0" name="四角形: メモ 49">
            <a:extLst>
              <a:ext uri="{FF2B5EF4-FFF2-40B4-BE49-F238E27FC236}">
                <a16:creationId xmlns:a16="http://schemas.microsoft.com/office/drawing/2014/main" id="{07271DEA-8461-741C-9A70-EFE40D66E472}"/>
              </a:ext>
            </a:extLst>
          </p:cNvPr>
          <p:cNvSpPr/>
          <p:nvPr/>
        </p:nvSpPr>
        <p:spPr>
          <a:xfrm>
            <a:off x="2458106" y="430358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1" name="楕円 50">
            <a:extLst>
              <a:ext uri="{FF2B5EF4-FFF2-40B4-BE49-F238E27FC236}">
                <a16:creationId xmlns:a16="http://schemas.microsoft.com/office/drawing/2014/main" id="{8E673420-03B2-9E26-B453-2A1D60CB250F}"/>
              </a:ext>
            </a:extLst>
          </p:cNvPr>
          <p:cNvSpPr/>
          <p:nvPr/>
        </p:nvSpPr>
        <p:spPr>
          <a:xfrm>
            <a:off x="1304678" y="57370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2" name="楕円 51">
            <a:extLst>
              <a:ext uri="{FF2B5EF4-FFF2-40B4-BE49-F238E27FC236}">
                <a16:creationId xmlns:a16="http://schemas.microsoft.com/office/drawing/2014/main" id="{F7C69EC6-1DB7-0541-0258-974B5E8DB8EA}"/>
              </a:ext>
            </a:extLst>
          </p:cNvPr>
          <p:cNvSpPr/>
          <p:nvPr/>
        </p:nvSpPr>
        <p:spPr>
          <a:xfrm>
            <a:off x="1418978"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3" name="楕円 52">
            <a:extLst>
              <a:ext uri="{FF2B5EF4-FFF2-40B4-BE49-F238E27FC236}">
                <a16:creationId xmlns:a16="http://schemas.microsoft.com/office/drawing/2014/main" id="{6E758253-898D-BDE3-F797-FA3D9C951CCC}"/>
              </a:ext>
            </a:extLst>
          </p:cNvPr>
          <p:cNvSpPr/>
          <p:nvPr/>
        </p:nvSpPr>
        <p:spPr>
          <a:xfrm>
            <a:off x="1161803"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4" name="楕円 53">
            <a:extLst>
              <a:ext uri="{FF2B5EF4-FFF2-40B4-BE49-F238E27FC236}">
                <a16:creationId xmlns:a16="http://schemas.microsoft.com/office/drawing/2014/main" id="{8B705C56-CF0F-C5DC-BAC7-5787FA1134E0}"/>
              </a:ext>
            </a:extLst>
          </p:cNvPr>
          <p:cNvSpPr/>
          <p:nvPr/>
        </p:nvSpPr>
        <p:spPr>
          <a:xfrm>
            <a:off x="2619128" y="58989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5" name="楕円 54">
            <a:extLst>
              <a:ext uri="{FF2B5EF4-FFF2-40B4-BE49-F238E27FC236}">
                <a16:creationId xmlns:a16="http://schemas.microsoft.com/office/drawing/2014/main" id="{87181202-1086-BA7F-9FEF-79C58C424413}"/>
              </a:ext>
            </a:extLst>
          </p:cNvPr>
          <p:cNvSpPr/>
          <p:nvPr/>
        </p:nvSpPr>
        <p:spPr>
          <a:xfrm>
            <a:off x="2742953" y="60132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6" name="楕円 55">
            <a:extLst>
              <a:ext uri="{FF2B5EF4-FFF2-40B4-BE49-F238E27FC236}">
                <a16:creationId xmlns:a16="http://schemas.microsoft.com/office/drawing/2014/main" id="{947B642B-F8DC-16E9-A603-775AC6CEA969}"/>
              </a:ext>
            </a:extLst>
          </p:cNvPr>
          <p:cNvSpPr/>
          <p:nvPr/>
        </p:nvSpPr>
        <p:spPr>
          <a:xfrm>
            <a:off x="2885828" y="59846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7" name="楕円 56">
            <a:extLst>
              <a:ext uri="{FF2B5EF4-FFF2-40B4-BE49-F238E27FC236}">
                <a16:creationId xmlns:a16="http://schemas.microsoft.com/office/drawing/2014/main" id="{9CA246B9-91FF-9984-29E9-8C449D2B5B52}"/>
              </a:ext>
            </a:extLst>
          </p:cNvPr>
          <p:cNvSpPr/>
          <p:nvPr/>
        </p:nvSpPr>
        <p:spPr>
          <a:xfrm>
            <a:off x="2733428" y="59275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8" name="楕円 57">
            <a:extLst>
              <a:ext uri="{FF2B5EF4-FFF2-40B4-BE49-F238E27FC236}">
                <a16:creationId xmlns:a16="http://schemas.microsoft.com/office/drawing/2014/main" id="{6AFF1221-4D21-3BDE-42F8-3CF9F6EC3ED3}"/>
              </a:ext>
            </a:extLst>
          </p:cNvPr>
          <p:cNvSpPr/>
          <p:nvPr/>
        </p:nvSpPr>
        <p:spPr>
          <a:xfrm>
            <a:off x="2866778" y="5879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9" name="楕円 58">
            <a:extLst>
              <a:ext uri="{FF2B5EF4-FFF2-40B4-BE49-F238E27FC236}">
                <a16:creationId xmlns:a16="http://schemas.microsoft.com/office/drawing/2014/main" id="{6326B4E4-BEB6-B8A2-8FA1-E27517001F37}"/>
              </a:ext>
            </a:extLst>
          </p:cNvPr>
          <p:cNvSpPr/>
          <p:nvPr/>
        </p:nvSpPr>
        <p:spPr>
          <a:xfrm>
            <a:off x="2800103" y="44225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0" name="楕円 59">
            <a:extLst>
              <a:ext uri="{FF2B5EF4-FFF2-40B4-BE49-F238E27FC236}">
                <a16:creationId xmlns:a16="http://schemas.microsoft.com/office/drawing/2014/main" id="{EE77CF15-1A72-F33A-41D0-41DE6AB878E9}"/>
              </a:ext>
            </a:extLst>
          </p:cNvPr>
          <p:cNvSpPr/>
          <p:nvPr/>
        </p:nvSpPr>
        <p:spPr>
          <a:xfrm>
            <a:off x="2695328" y="4355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1" name="楕円 60">
            <a:extLst>
              <a:ext uri="{FF2B5EF4-FFF2-40B4-BE49-F238E27FC236}">
                <a16:creationId xmlns:a16="http://schemas.microsoft.com/office/drawing/2014/main" id="{77E32D75-FB4B-BD12-5970-9BE0795389B4}"/>
              </a:ext>
            </a:extLst>
          </p:cNvPr>
          <p:cNvSpPr/>
          <p:nvPr/>
        </p:nvSpPr>
        <p:spPr>
          <a:xfrm>
            <a:off x="1047503" y="46607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2" name="楕円 61">
            <a:extLst>
              <a:ext uri="{FF2B5EF4-FFF2-40B4-BE49-F238E27FC236}">
                <a16:creationId xmlns:a16="http://schemas.microsoft.com/office/drawing/2014/main" id="{E9C78ADA-D26F-42E5-33A4-A8315D10991A}"/>
              </a:ext>
            </a:extLst>
          </p:cNvPr>
          <p:cNvSpPr/>
          <p:nvPr/>
        </p:nvSpPr>
        <p:spPr>
          <a:xfrm>
            <a:off x="2200028" y="60799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3" name="楕円 62">
            <a:extLst>
              <a:ext uri="{FF2B5EF4-FFF2-40B4-BE49-F238E27FC236}">
                <a16:creationId xmlns:a16="http://schemas.microsoft.com/office/drawing/2014/main" id="{9DA0F57E-7F3E-23D7-C502-DFB235DA7914}"/>
              </a:ext>
            </a:extLst>
          </p:cNvPr>
          <p:cNvSpPr/>
          <p:nvPr/>
        </p:nvSpPr>
        <p:spPr>
          <a:xfrm>
            <a:off x="2304803" y="61942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4" name="楕円 63">
            <a:extLst>
              <a:ext uri="{FF2B5EF4-FFF2-40B4-BE49-F238E27FC236}">
                <a16:creationId xmlns:a16="http://schemas.microsoft.com/office/drawing/2014/main" id="{8DAE2EA2-749C-9666-9358-4BC727A53C00}"/>
              </a:ext>
            </a:extLst>
          </p:cNvPr>
          <p:cNvSpPr/>
          <p:nvPr/>
        </p:nvSpPr>
        <p:spPr>
          <a:xfrm>
            <a:off x="2104778" y="62037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5" name="楕円 64">
            <a:extLst>
              <a:ext uri="{FF2B5EF4-FFF2-40B4-BE49-F238E27FC236}">
                <a16:creationId xmlns:a16="http://schemas.microsoft.com/office/drawing/2014/main" id="{8349309B-5EDA-3468-56D7-7D21A9944102}"/>
              </a:ext>
            </a:extLst>
          </p:cNvPr>
          <p:cNvSpPr/>
          <p:nvPr/>
        </p:nvSpPr>
        <p:spPr>
          <a:xfrm>
            <a:off x="1161803" y="55751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2" name="正方形/長方形 1">
            <a:extLst>
              <a:ext uri="{FF2B5EF4-FFF2-40B4-BE49-F238E27FC236}">
                <a16:creationId xmlns:a16="http://schemas.microsoft.com/office/drawing/2014/main" id="{6C7B7C13-8E70-7D83-4438-BFE2311D398A}"/>
              </a:ext>
            </a:extLst>
          </p:cNvPr>
          <p:cNvSpPr/>
          <p:nvPr/>
        </p:nvSpPr>
        <p:spPr>
          <a:xfrm>
            <a:off x="9469889" y="263051"/>
            <a:ext cx="3320685" cy="605288"/>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50" b="1" u="sng"/>
              <a:t>複数グループ</a:t>
            </a:r>
            <a:r>
              <a:rPr kumimoji="1" lang="ja-JP" altLang="en-US" sz="1350"/>
              <a:t>設置の場合</a:t>
            </a:r>
            <a:endParaRPr kumimoji="1" lang="en-US" altLang="ja-JP" sz="1350"/>
          </a:p>
        </p:txBody>
      </p:sp>
      <p:sp>
        <p:nvSpPr>
          <p:cNvPr id="6" name="スライド番号プレースホルダー 5">
            <a:extLst>
              <a:ext uri="{FF2B5EF4-FFF2-40B4-BE49-F238E27FC236}">
                <a16:creationId xmlns:a16="http://schemas.microsoft.com/office/drawing/2014/main" id="{3FB17EFC-45A4-A88D-C6B3-33FB16B30CA3}"/>
              </a:ext>
            </a:extLst>
          </p:cNvPr>
          <p:cNvSpPr>
            <a:spLocks noGrp="1"/>
          </p:cNvSpPr>
          <p:nvPr>
            <p:ph type="sldNum" sz="quarter" idx="12"/>
          </p:nvPr>
        </p:nvSpPr>
        <p:spPr/>
        <p:txBody>
          <a:bodyPr/>
          <a:lstStyle/>
          <a:p>
            <a:fld id="{02E45039-E5C2-423C-A0A7-3C781C43C11A}" type="slidenum">
              <a:rPr kumimoji="1" lang="ja-JP" altLang="en-US" smtClean="0"/>
              <a:t>30</a:t>
            </a:fld>
            <a:endParaRPr kumimoji="1" lang="ja-JP" altLang="en-US"/>
          </a:p>
        </p:txBody>
      </p:sp>
    </p:spTree>
    <p:extLst>
      <p:ext uri="{BB962C8B-B14F-4D97-AF65-F5344CB8AC3E}">
        <p14:creationId xmlns:p14="http://schemas.microsoft.com/office/powerpoint/2010/main" val="132951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52157"/>
            <a:ext cx="7886700" cy="994172"/>
          </a:xfrm>
        </p:spPr>
        <p:txBody>
          <a:bodyPr>
            <a:normAutofit/>
          </a:bodyPr>
          <a:lstStyle/>
          <a:p>
            <a:r>
              <a:rPr lang="ja-JP" altLang="en-US" sz="2800"/>
              <a:t>コンパスで課題を「俯瞰」</a:t>
            </a: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3574674" y="4235180"/>
            <a:ext cx="5570756" cy="2031325"/>
          </a:xfrm>
          <a:prstGeom prst="rect">
            <a:avLst/>
          </a:prstGeom>
          <a:noFill/>
        </p:spPr>
        <p:txBody>
          <a:bodyPr wrap="none" rtlCol="0">
            <a:spAutoFit/>
          </a:bodyPr>
          <a:lstStyle/>
          <a:p>
            <a:pPr defTabSz="685800">
              <a:defRPr/>
            </a:pPr>
            <a:r>
              <a:rPr kumimoji="1" lang="ja-JP" altLang="en-US" sz="1400" b="1">
                <a:latin typeface="游ゴシック"/>
                <a:ea typeface="游ゴシック"/>
              </a:rPr>
              <a:t>✓自社のダイバーシティ経営推進に向けて足りていないところは？</a:t>
            </a:r>
            <a:endParaRPr kumimoji="1" lang="en-US" altLang="ja-JP" sz="1400" b="1">
              <a:latin typeface="游ゴシック"/>
              <a:ea typeface="游ゴシック"/>
            </a:endParaRPr>
          </a:p>
          <a:p>
            <a:pPr defTabSz="685800">
              <a:defRPr/>
            </a:pPr>
            <a:endParaRPr kumimoji="1" lang="en-US" altLang="ja-JP" sz="1400" b="1">
              <a:latin typeface="游ゴシック"/>
              <a:ea typeface="游ゴシック"/>
            </a:endParaRPr>
          </a:p>
          <a:p>
            <a:pPr defTabSz="685800">
              <a:defRPr/>
            </a:pPr>
            <a:r>
              <a:rPr kumimoji="1" lang="ja-JP" altLang="en-US" sz="1400" b="1">
                <a:latin typeface="游ゴシック"/>
                <a:ea typeface="游ゴシック"/>
              </a:rPr>
              <a:t>✓自社特有の根深い課題とは？</a:t>
            </a:r>
            <a:br>
              <a:rPr kumimoji="1" lang="en-US" altLang="ja-JP" sz="1400" b="1">
                <a:latin typeface="游ゴシック"/>
                <a:ea typeface="游ゴシック"/>
              </a:rPr>
            </a:br>
            <a:r>
              <a:rPr kumimoji="1" lang="ja-JP" altLang="en-US" sz="1400" b="1">
                <a:latin typeface="游ゴシック"/>
                <a:ea typeface="游ゴシック"/>
              </a:rPr>
              <a:t>（共通点や違いについて他のメンバーの意見も</a:t>
            </a:r>
            <a:br>
              <a:rPr kumimoji="1" lang="en-US" altLang="ja-JP" sz="1400" b="1">
                <a:latin typeface="游ゴシック"/>
                <a:ea typeface="游ゴシック"/>
              </a:rPr>
            </a:br>
            <a:r>
              <a:rPr kumimoji="1" lang="ja-JP" altLang="en-US" sz="1400" b="1">
                <a:latin typeface="游ゴシック"/>
                <a:ea typeface="游ゴシック"/>
              </a:rPr>
              <a:t>　しっかり見てみましょう！）</a:t>
            </a:r>
            <a:endParaRPr kumimoji="1" lang="en-US" altLang="ja-JP" sz="1400" b="1">
              <a:latin typeface="游ゴシック"/>
              <a:ea typeface="游ゴシック"/>
            </a:endParaRPr>
          </a:p>
          <a:p>
            <a:pPr defTabSz="685800">
              <a:defRPr/>
            </a:pPr>
            <a:endParaRPr kumimoji="1" lang="en-US" altLang="ja-JP" sz="1400" b="1">
              <a:latin typeface="游ゴシック"/>
              <a:ea typeface="游ゴシック"/>
            </a:endParaRPr>
          </a:p>
          <a:p>
            <a:pPr defTabSz="685800">
              <a:defRPr/>
            </a:pPr>
            <a:r>
              <a:rPr kumimoji="1" lang="ja-JP" altLang="en-US" sz="1400" b="1">
                <a:latin typeface="游ゴシック"/>
                <a:ea typeface="游ゴシック"/>
              </a:rPr>
              <a:t>✓計</a:t>
            </a:r>
            <a:r>
              <a:rPr kumimoji="1" lang="en-US" altLang="ja-JP" sz="1400" b="1">
                <a:solidFill>
                  <a:srgbClr val="C00000"/>
                </a:solidFill>
                <a:latin typeface="游ゴシック"/>
                <a:ea typeface="游ゴシック"/>
              </a:rPr>
              <a:t>10</a:t>
            </a:r>
            <a:r>
              <a:rPr kumimoji="1" lang="ja-JP" altLang="en-US" sz="1400" b="1">
                <a:solidFill>
                  <a:srgbClr val="C00000"/>
                </a:solidFill>
                <a:latin typeface="游ゴシック"/>
                <a:ea typeface="游ゴシック"/>
              </a:rPr>
              <a:t>分</a:t>
            </a:r>
            <a:r>
              <a:rPr kumimoji="1" lang="ja-JP" altLang="en-US" sz="1400" b="1">
                <a:latin typeface="游ゴシック"/>
                <a:ea typeface="游ゴシック"/>
              </a:rPr>
              <a:t>で、共感ポイントの発見（</a:t>
            </a:r>
            <a:r>
              <a:rPr kumimoji="1" lang="en-US" altLang="ja-JP" sz="1400" b="1">
                <a:latin typeface="游ゴシック"/>
                <a:ea typeface="游ゴシック"/>
              </a:rPr>
              <a:t>5</a:t>
            </a:r>
            <a:r>
              <a:rPr kumimoji="1" lang="ja-JP" altLang="en-US" sz="1400" b="1">
                <a:latin typeface="游ゴシック"/>
                <a:ea typeface="游ゴシック"/>
              </a:rPr>
              <a:t>分）と、</a:t>
            </a:r>
            <a:br>
              <a:rPr kumimoji="1" lang="en-US" altLang="ja-JP" sz="1400" b="1">
                <a:latin typeface="游ゴシック"/>
                <a:ea typeface="游ゴシック"/>
              </a:rPr>
            </a:br>
            <a:r>
              <a:rPr kumimoji="1" lang="ja-JP" altLang="en-US" sz="1400" b="1">
                <a:latin typeface="游ゴシック"/>
                <a:ea typeface="游ゴシック"/>
              </a:rPr>
              <a:t>　 それらを踏まえた感想共有（特に強い共感を得られた点</a:t>
            </a:r>
            <a:br>
              <a:rPr kumimoji="1" lang="en-US" altLang="ja-JP" sz="1400" b="1">
                <a:latin typeface="游ゴシック"/>
                <a:ea typeface="游ゴシック"/>
              </a:rPr>
            </a:br>
            <a:r>
              <a:rPr kumimoji="1" lang="ja-JP" altLang="en-US" sz="1400" b="1">
                <a:latin typeface="游ゴシック"/>
                <a:ea typeface="游ゴシック"/>
              </a:rPr>
              <a:t>　 や意外だった点など）（</a:t>
            </a:r>
            <a:r>
              <a:rPr kumimoji="1" lang="en-US" altLang="ja-JP" sz="1400" b="1">
                <a:latin typeface="游ゴシック"/>
                <a:ea typeface="游ゴシック"/>
              </a:rPr>
              <a:t>5</a:t>
            </a:r>
            <a:r>
              <a:rPr kumimoji="1" lang="ja-JP" altLang="en-US" sz="1400" b="1">
                <a:latin typeface="游ゴシック"/>
                <a:ea typeface="游ゴシック"/>
              </a:rPr>
              <a:t>分）をお願いします！</a:t>
            </a:r>
          </a:p>
        </p:txBody>
      </p:sp>
      <p:sp>
        <p:nvSpPr>
          <p:cNvPr id="39" name="楕円 38">
            <a:extLst>
              <a:ext uri="{FF2B5EF4-FFF2-40B4-BE49-F238E27FC236}">
                <a16:creationId xmlns:a16="http://schemas.microsoft.com/office/drawing/2014/main" id="{92DA89D1-6D4F-6B22-9F7F-E209B0F040F5}"/>
              </a:ext>
            </a:extLst>
          </p:cNvPr>
          <p:cNvSpPr/>
          <p:nvPr/>
        </p:nvSpPr>
        <p:spPr>
          <a:xfrm>
            <a:off x="1296516" y="56227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pic>
        <p:nvPicPr>
          <p:cNvPr id="40" name="図 39">
            <a:extLst>
              <a:ext uri="{FF2B5EF4-FFF2-40B4-BE49-F238E27FC236}">
                <a16:creationId xmlns:a16="http://schemas.microsoft.com/office/drawing/2014/main" id="{33430AEE-BF73-992A-1D7C-6582B86471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0560" y="4063334"/>
            <a:ext cx="2327235" cy="2186474"/>
          </a:xfrm>
          <a:prstGeom prst="rect">
            <a:avLst/>
          </a:prstGeom>
        </p:spPr>
      </p:pic>
      <p:sp>
        <p:nvSpPr>
          <p:cNvPr id="41" name="四角形: メモ 40">
            <a:extLst>
              <a:ext uri="{FF2B5EF4-FFF2-40B4-BE49-F238E27FC236}">
                <a16:creationId xmlns:a16="http://schemas.microsoft.com/office/drawing/2014/main" id="{8FAAADB6-3EB7-166B-7DB2-D8ECE16313A2}"/>
              </a:ext>
            </a:extLst>
          </p:cNvPr>
          <p:cNvSpPr/>
          <p:nvPr/>
        </p:nvSpPr>
        <p:spPr>
          <a:xfrm>
            <a:off x="959215" y="4614167"/>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42" name="四角形: メモ 41">
            <a:extLst>
              <a:ext uri="{FF2B5EF4-FFF2-40B4-BE49-F238E27FC236}">
                <a16:creationId xmlns:a16="http://schemas.microsoft.com/office/drawing/2014/main" id="{66578580-1408-29F3-3E44-405FA0543E03}"/>
              </a:ext>
            </a:extLst>
          </p:cNvPr>
          <p:cNvSpPr/>
          <p:nvPr/>
        </p:nvSpPr>
        <p:spPr>
          <a:xfrm>
            <a:off x="2962156" y="4519190"/>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3" name="四角形: メモ 42">
            <a:extLst>
              <a:ext uri="{FF2B5EF4-FFF2-40B4-BE49-F238E27FC236}">
                <a16:creationId xmlns:a16="http://schemas.microsoft.com/office/drawing/2014/main" id="{456585E8-4069-8F58-E3E8-08471A59B9F5}"/>
              </a:ext>
            </a:extLst>
          </p:cNvPr>
          <p:cNvSpPr/>
          <p:nvPr/>
        </p:nvSpPr>
        <p:spPr>
          <a:xfrm>
            <a:off x="1147799" y="560391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4" name="四角形: メモ 43">
            <a:extLst>
              <a:ext uri="{FF2B5EF4-FFF2-40B4-BE49-F238E27FC236}">
                <a16:creationId xmlns:a16="http://schemas.microsoft.com/office/drawing/2014/main" id="{D1501331-76A2-A3B1-58AE-30FA76261350}"/>
              </a:ext>
            </a:extLst>
          </p:cNvPr>
          <p:cNvSpPr/>
          <p:nvPr/>
        </p:nvSpPr>
        <p:spPr>
          <a:xfrm>
            <a:off x="2514188" y="588014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5" name="四角形: メモ 44">
            <a:extLst>
              <a:ext uri="{FF2B5EF4-FFF2-40B4-BE49-F238E27FC236}">
                <a16:creationId xmlns:a16="http://schemas.microsoft.com/office/drawing/2014/main" id="{FB08FD43-DEBC-79FD-C8AA-59C392A40E15}"/>
              </a:ext>
            </a:extLst>
          </p:cNvPr>
          <p:cNvSpPr/>
          <p:nvPr/>
        </p:nvSpPr>
        <p:spPr>
          <a:xfrm>
            <a:off x="1279428" y="5333531"/>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6" name="四角形: メモ 45">
            <a:extLst>
              <a:ext uri="{FF2B5EF4-FFF2-40B4-BE49-F238E27FC236}">
                <a16:creationId xmlns:a16="http://schemas.microsoft.com/office/drawing/2014/main" id="{C15E4B08-4ABF-2229-A418-4869A03F8C4E}"/>
              </a:ext>
            </a:extLst>
          </p:cNvPr>
          <p:cNvSpPr/>
          <p:nvPr/>
        </p:nvSpPr>
        <p:spPr>
          <a:xfrm>
            <a:off x="1436417" y="588395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7" name="四角形: メモ 46">
            <a:extLst>
              <a:ext uri="{FF2B5EF4-FFF2-40B4-BE49-F238E27FC236}">
                <a16:creationId xmlns:a16="http://schemas.microsoft.com/office/drawing/2014/main" id="{04F3825E-1C09-97E0-30E6-CA91DD89EE21}"/>
              </a:ext>
            </a:extLst>
          </p:cNvPr>
          <p:cNvSpPr/>
          <p:nvPr/>
        </p:nvSpPr>
        <p:spPr>
          <a:xfrm>
            <a:off x="2005828" y="573419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8" name="四角形: メモ 47">
            <a:extLst>
              <a:ext uri="{FF2B5EF4-FFF2-40B4-BE49-F238E27FC236}">
                <a16:creationId xmlns:a16="http://schemas.microsoft.com/office/drawing/2014/main" id="{36CF73B7-E390-D169-E768-92A4921CD4C4}"/>
              </a:ext>
            </a:extLst>
          </p:cNvPr>
          <p:cNvSpPr/>
          <p:nvPr/>
        </p:nvSpPr>
        <p:spPr>
          <a:xfrm>
            <a:off x="2086991" y="6039722"/>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9" name="四角形: メモ 48">
            <a:extLst>
              <a:ext uri="{FF2B5EF4-FFF2-40B4-BE49-F238E27FC236}">
                <a16:creationId xmlns:a16="http://schemas.microsoft.com/office/drawing/2014/main" id="{2DF170FE-F750-821E-D161-07545AA7C5D1}"/>
              </a:ext>
            </a:extLst>
          </p:cNvPr>
          <p:cNvSpPr/>
          <p:nvPr/>
        </p:nvSpPr>
        <p:spPr>
          <a:xfrm>
            <a:off x="2514188" y="615450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0" name="四角形: メモ 49">
            <a:extLst>
              <a:ext uri="{FF2B5EF4-FFF2-40B4-BE49-F238E27FC236}">
                <a16:creationId xmlns:a16="http://schemas.microsoft.com/office/drawing/2014/main" id="{07271DEA-8461-741C-9A70-EFE40D66E472}"/>
              </a:ext>
            </a:extLst>
          </p:cNvPr>
          <p:cNvSpPr/>
          <p:nvPr/>
        </p:nvSpPr>
        <p:spPr>
          <a:xfrm>
            <a:off x="2458106" y="430358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1" name="楕円 50">
            <a:extLst>
              <a:ext uri="{FF2B5EF4-FFF2-40B4-BE49-F238E27FC236}">
                <a16:creationId xmlns:a16="http://schemas.microsoft.com/office/drawing/2014/main" id="{8E673420-03B2-9E26-B453-2A1D60CB250F}"/>
              </a:ext>
            </a:extLst>
          </p:cNvPr>
          <p:cNvSpPr/>
          <p:nvPr/>
        </p:nvSpPr>
        <p:spPr>
          <a:xfrm>
            <a:off x="1304678" y="57370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2" name="楕円 51">
            <a:extLst>
              <a:ext uri="{FF2B5EF4-FFF2-40B4-BE49-F238E27FC236}">
                <a16:creationId xmlns:a16="http://schemas.microsoft.com/office/drawing/2014/main" id="{F7C69EC6-1DB7-0541-0258-974B5E8DB8EA}"/>
              </a:ext>
            </a:extLst>
          </p:cNvPr>
          <p:cNvSpPr/>
          <p:nvPr/>
        </p:nvSpPr>
        <p:spPr>
          <a:xfrm>
            <a:off x="1418978"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3" name="楕円 52">
            <a:extLst>
              <a:ext uri="{FF2B5EF4-FFF2-40B4-BE49-F238E27FC236}">
                <a16:creationId xmlns:a16="http://schemas.microsoft.com/office/drawing/2014/main" id="{6E758253-898D-BDE3-F797-FA3D9C951CCC}"/>
              </a:ext>
            </a:extLst>
          </p:cNvPr>
          <p:cNvSpPr/>
          <p:nvPr/>
        </p:nvSpPr>
        <p:spPr>
          <a:xfrm>
            <a:off x="1161803"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4" name="楕円 53">
            <a:extLst>
              <a:ext uri="{FF2B5EF4-FFF2-40B4-BE49-F238E27FC236}">
                <a16:creationId xmlns:a16="http://schemas.microsoft.com/office/drawing/2014/main" id="{8B705C56-CF0F-C5DC-BAC7-5787FA1134E0}"/>
              </a:ext>
            </a:extLst>
          </p:cNvPr>
          <p:cNvSpPr/>
          <p:nvPr/>
        </p:nvSpPr>
        <p:spPr>
          <a:xfrm>
            <a:off x="2619128" y="58989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5" name="楕円 54">
            <a:extLst>
              <a:ext uri="{FF2B5EF4-FFF2-40B4-BE49-F238E27FC236}">
                <a16:creationId xmlns:a16="http://schemas.microsoft.com/office/drawing/2014/main" id="{87181202-1086-BA7F-9FEF-79C58C424413}"/>
              </a:ext>
            </a:extLst>
          </p:cNvPr>
          <p:cNvSpPr/>
          <p:nvPr/>
        </p:nvSpPr>
        <p:spPr>
          <a:xfrm>
            <a:off x="2742953" y="60132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6" name="楕円 55">
            <a:extLst>
              <a:ext uri="{FF2B5EF4-FFF2-40B4-BE49-F238E27FC236}">
                <a16:creationId xmlns:a16="http://schemas.microsoft.com/office/drawing/2014/main" id="{947B642B-F8DC-16E9-A603-775AC6CEA969}"/>
              </a:ext>
            </a:extLst>
          </p:cNvPr>
          <p:cNvSpPr/>
          <p:nvPr/>
        </p:nvSpPr>
        <p:spPr>
          <a:xfrm>
            <a:off x="2885828" y="59846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7" name="楕円 56">
            <a:extLst>
              <a:ext uri="{FF2B5EF4-FFF2-40B4-BE49-F238E27FC236}">
                <a16:creationId xmlns:a16="http://schemas.microsoft.com/office/drawing/2014/main" id="{9CA246B9-91FF-9984-29E9-8C449D2B5B52}"/>
              </a:ext>
            </a:extLst>
          </p:cNvPr>
          <p:cNvSpPr/>
          <p:nvPr/>
        </p:nvSpPr>
        <p:spPr>
          <a:xfrm>
            <a:off x="2733428" y="59275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8" name="楕円 57">
            <a:extLst>
              <a:ext uri="{FF2B5EF4-FFF2-40B4-BE49-F238E27FC236}">
                <a16:creationId xmlns:a16="http://schemas.microsoft.com/office/drawing/2014/main" id="{6AFF1221-4D21-3BDE-42F8-3CF9F6EC3ED3}"/>
              </a:ext>
            </a:extLst>
          </p:cNvPr>
          <p:cNvSpPr/>
          <p:nvPr/>
        </p:nvSpPr>
        <p:spPr>
          <a:xfrm>
            <a:off x="2866778" y="5879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9" name="楕円 58">
            <a:extLst>
              <a:ext uri="{FF2B5EF4-FFF2-40B4-BE49-F238E27FC236}">
                <a16:creationId xmlns:a16="http://schemas.microsoft.com/office/drawing/2014/main" id="{6326B4E4-BEB6-B8A2-8FA1-E27517001F37}"/>
              </a:ext>
            </a:extLst>
          </p:cNvPr>
          <p:cNvSpPr/>
          <p:nvPr/>
        </p:nvSpPr>
        <p:spPr>
          <a:xfrm>
            <a:off x="2800103" y="44225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0" name="楕円 59">
            <a:extLst>
              <a:ext uri="{FF2B5EF4-FFF2-40B4-BE49-F238E27FC236}">
                <a16:creationId xmlns:a16="http://schemas.microsoft.com/office/drawing/2014/main" id="{EE77CF15-1A72-F33A-41D0-41DE6AB878E9}"/>
              </a:ext>
            </a:extLst>
          </p:cNvPr>
          <p:cNvSpPr/>
          <p:nvPr/>
        </p:nvSpPr>
        <p:spPr>
          <a:xfrm>
            <a:off x="2695328" y="4355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1" name="楕円 60">
            <a:extLst>
              <a:ext uri="{FF2B5EF4-FFF2-40B4-BE49-F238E27FC236}">
                <a16:creationId xmlns:a16="http://schemas.microsoft.com/office/drawing/2014/main" id="{77E32D75-FB4B-BD12-5970-9BE0795389B4}"/>
              </a:ext>
            </a:extLst>
          </p:cNvPr>
          <p:cNvSpPr/>
          <p:nvPr/>
        </p:nvSpPr>
        <p:spPr>
          <a:xfrm>
            <a:off x="1047503" y="46607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2" name="楕円 61">
            <a:extLst>
              <a:ext uri="{FF2B5EF4-FFF2-40B4-BE49-F238E27FC236}">
                <a16:creationId xmlns:a16="http://schemas.microsoft.com/office/drawing/2014/main" id="{E9C78ADA-D26F-42E5-33A4-A8315D10991A}"/>
              </a:ext>
            </a:extLst>
          </p:cNvPr>
          <p:cNvSpPr/>
          <p:nvPr/>
        </p:nvSpPr>
        <p:spPr>
          <a:xfrm>
            <a:off x="2200028" y="60799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3" name="楕円 62">
            <a:extLst>
              <a:ext uri="{FF2B5EF4-FFF2-40B4-BE49-F238E27FC236}">
                <a16:creationId xmlns:a16="http://schemas.microsoft.com/office/drawing/2014/main" id="{9DA0F57E-7F3E-23D7-C502-DFB235DA7914}"/>
              </a:ext>
            </a:extLst>
          </p:cNvPr>
          <p:cNvSpPr/>
          <p:nvPr/>
        </p:nvSpPr>
        <p:spPr>
          <a:xfrm>
            <a:off x="2304803" y="61942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4" name="楕円 63">
            <a:extLst>
              <a:ext uri="{FF2B5EF4-FFF2-40B4-BE49-F238E27FC236}">
                <a16:creationId xmlns:a16="http://schemas.microsoft.com/office/drawing/2014/main" id="{8DAE2EA2-749C-9666-9358-4BC727A53C00}"/>
              </a:ext>
            </a:extLst>
          </p:cNvPr>
          <p:cNvSpPr/>
          <p:nvPr/>
        </p:nvSpPr>
        <p:spPr>
          <a:xfrm>
            <a:off x="2104778" y="62037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5" name="楕円 64">
            <a:extLst>
              <a:ext uri="{FF2B5EF4-FFF2-40B4-BE49-F238E27FC236}">
                <a16:creationId xmlns:a16="http://schemas.microsoft.com/office/drawing/2014/main" id="{8349309B-5EDA-3468-56D7-7D21A9944102}"/>
              </a:ext>
            </a:extLst>
          </p:cNvPr>
          <p:cNvSpPr/>
          <p:nvPr/>
        </p:nvSpPr>
        <p:spPr>
          <a:xfrm>
            <a:off x="1161803" y="55751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 name="正方形/長方形 5">
            <a:extLst>
              <a:ext uri="{FF2B5EF4-FFF2-40B4-BE49-F238E27FC236}">
                <a16:creationId xmlns:a16="http://schemas.microsoft.com/office/drawing/2014/main" id="{15829D2A-D97B-DD4D-1A5F-A312C72A42B4}"/>
              </a:ext>
            </a:extLst>
          </p:cNvPr>
          <p:cNvSpPr/>
          <p:nvPr/>
        </p:nvSpPr>
        <p:spPr>
          <a:xfrm>
            <a:off x="9408257" y="200540"/>
            <a:ext cx="3320685" cy="674830"/>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50" b="1" u="sng"/>
              <a:t>１グループのみ</a:t>
            </a:r>
            <a:r>
              <a:rPr kumimoji="1" lang="ja-JP" altLang="en-US" sz="1350"/>
              <a:t>で実施の場合</a:t>
            </a:r>
            <a:endParaRPr kumimoji="1" lang="en-US" altLang="ja-JP" sz="1350"/>
          </a:p>
        </p:txBody>
      </p:sp>
      <p:pic>
        <p:nvPicPr>
          <p:cNvPr id="8" name="図 7">
            <a:extLst>
              <a:ext uri="{FF2B5EF4-FFF2-40B4-BE49-F238E27FC236}">
                <a16:creationId xmlns:a16="http://schemas.microsoft.com/office/drawing/2014/main" id="{FE20BA65-05FC-2CAF-C8A2-D2664D07A22A}"/>
              </a:ext>
            </a:extLst>
          </p:cNvPr>
          <p:cNvPicPr>
            <a:picLocks noChangeAspect="1"/>
          </p:cNvPicPr>
          <p:nvPr/>
        </p:nvPicPr>
        <p:blipFill>
          <a:blip r:embed="rId4"/>
          <a:stretch>
            <a:fillRect/>
          </a:stretch>
        </p:blipFill>
        <p:spPr>
          <a:xfrm>
            <a:off x="706742" y="1428574"/>
            <a:ext cx="7988300" cy="2124451"/>
          </a:xfrm>
          <a:prstGeom prst="rect">
            <a:avLst/>
          </a:prstGeom>
        </p:spPr>
      </p:pic>
      <p:sp>
        <p:nvSpPr>
          <p:cNvPr id="9" name="コンテンツ プレースホルダー 3">
            <a:extLst>
              <a:ext uri="{FF2B5EF4-FFF2-40B4-BE49-F238E27FC236}">
                <a16:creationId xmlns:a16="http://schemas.microsoft.com/office/drawing/2014/main" id="{1A6880C7-3F3F-715C-03BD-6AD754E4643A}"/>
              </a:ext>
            </a:extLst>
          </p:cNvPr>
          <p:cNvSpPr>
            <a:spLocks noGrp="1"/>
          </p:cNvSpPr>
          <p:nvPr>
            <p:ph idx="1"/>
          </p:nvPr>
        </p:nvSpPr>
        <p:spPr>
          <a:xfrm>
            <a:off x="1111872" y="2110729"/>
            <a:ext cx="7050883" cy="658760"/>
          </a:xfrm>
        </p:spPr>
        <p:txBody>
          <a:bodyPr anchor="ctr">
            <a:noAutofit/>
          </a:bodyPr>
          <a:lstStyle/>
          <a:p>
            <a:pPr marL="0" indent="0" algn="ctr" defTabSz="685800">
              <a:lnSpc>
                <a:spcPct val="100000"/>
              </a:lnSpc>
              <a:spcBef>
                <a:spcPts val="0"/>
              </a:spcBef>
              <a:buNone/>
              <a:defRPr/>
            </a:pPr>
            <a:r>
              <a:rPr lang="en-US" altLang="ja-JP" sz="1600" b="1">
                <a:solidFill>
                  <a:schemeClr val="bg1"/>
                </a:solidFill>
                <a:latin typeface="游ゴシック"/>
                <a:ea typeface="游ゴシック"/>
              </a:rPr>
              <a:t>Check Point !</a:t>
            </a:r>
            <a:br>
              <a:rPr lang="en-US" altLang="ja-JP" sz="1600" b="1">
                <a:solidFill>
                  <a:schemeClr val="bg1"/>
                </a:solidFill>
                <a:latin typeface="游ゴシック"/>
                <a:ea typeface="游ゴシック"/>
              </a:rPr>
            </a:b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highlight>
                  <a:srgbClr val="FFFFFF"/>
                </a:highlight>
                <a:latin typeface="游ゴシック"/>
                <a:ea typeface="游ゴシック"/>
              </a:rPr>
              <a:t>青（ない）ピンク（ある）のポストイット</a:t>
            </a:r>
            <a:r>
              <a:rPr lang="ja-JP" altLang="en-US" sz="1600" b="1">
                <a:solidFill>
                  <a:schemeClr val="bg1"/>
                </a:solidFill>
                <a:latin typeface="游ゴシック"/>
                <a:ea typeface="游ゴシック"/>
              </a:rPr>
              <a:t>は、</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どこのゾーンに多かったですか？</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グループごとに、俯瞰して「現状」の課題を認識しましょう。</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また、他のメンバーの意見も見て、共感するポイントに</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highlight>
                  <a:srgbClr val="FFFF00"/>
                </a:highlight>
                <a:latin typeface="游ゴシック"/>
                <a:ea typeface="游ゴシック"/>
              </a:rPr>
              <a:t>「赤い丸印」をつけてください。</a:t>
            </a:r>
            <a:endParaRPr lang="en-US" altLang="ja-JP" sz="1600" b="1">
              <a:highlight>
                <a:srgbClr val="FFFF00"/>
              </a:highlight>
              <a:latin typeface="游ゴシック"/>
              <a:ea typeface="游ゴシック"/>
            </a:endParaRPr>
          </a:p>
        </p:txBody>
      </p:sp>
      <p:sp>
        <p:nvSpPr>
          <p:cNvPr id="2" name="スライド番号プレースホルダー 1">
            <a:extLst>
              <a:ext uri="{FF2B5EF4-FFF2-40B4-BE49-F238E27FC236}">
                <a16:creationId xmlns:a16="http://schemas.microsoft.com/office/drawing/2014/main" id="{0DC8A3EF-F782-C726-6E66-61C474EB976C}"/>
              </a:ext>
            </a:extLst>
          </p:cNvPr>
          <p:cNvSpPr>
            <a:spLocks noGrp="1"/>
          </p:cNvSpPr>
          <p:nvPr>
            <p:ph type="sldNum" sz="quarter" idx="12"/>
          </p:nvPr>
        </p:nvSpPr>
        <p:spPr/>
        <p:txBody>
          <a:bodyPr/>
          <a:lstStyle/>
          <a:p>
            <a:fld id="{02E45039-E5C2-423C-A0A7-3C781C43C11A}" type="slidenum">
              <a:rPr kumimoji="1" lang="ja-JP" altLang="en-US" smtClean="0"/>
              <a:t>31</a:t>
            </a:fld>
            <a:endParaRPr kumimoji="1" lang="ja-JP" altLang="en-US"/>
          </a:p>
        </p:txBody>
      </p:sp>
    </p:spTree>
    <p:extLst>
      <p:ext uri="{BB962C8B-B14F-4D97-AF65-F5344CB8AC3E}">
        <p14:creationId xmlns:p14="http://schemas.microsoft.com/office/powerpoint/2010/main" val="287841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ja-JP" altLang="en-US"/>
              <a:t>休憩</a:t>
            </a:r>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396119" y="324491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rPr>
              <a:t>0:00 – 0:00(</a:t>
            </a:r>
            <a:r>
              <a:rPr lang="ja-JP" altLang="en-US" sz="1350" b="1" kern="0">
                <a:solidFill>
                  <a:srgbClr val="4A9478"/>
                </a:solidFill>
              </a:rPr>
              <a:t>目安時間を記載ください）</a:t>
            </a:r>
          </a:p>
        </p:txBody>
      </p:sp>
      <p:sp>
        <p:nvSpPr>
          <p:cNvPr id="3" name="スライド番号プレースホルダー 2">
            <a:extLst>
              <a:ext uri="{FF2B5EF4-FFF2-40B4-BE49-F238E27FC236}">
                <a16:creationId xmlns:a16="http://schemas.microsoft.com/office/drawing/2014/main" id="{318B49F9-2BEB-1CBB-0C99-7DD927E7AA52}"/>
              </a:ext>
            </a:extLst>
          </p:cNvPr>
          <p:cNvSpPr>
            <a:spLocks noGrp="1"/>
          </p:cNvSpPr>
          <p:nvPr>
            <p:ph type="sldNum" sz="quarter" idx="12"/>
          </p:nvPr>
        </p:nvSpPr>
        <p:spPr/>
        <p:txBody>
          <a:bodyPr/>
          <a:lstStyle/>
          <a:p>
            <a:fld id="{02E45039-E5C2-423C-A0A7-3C781C43C11A}" type="slidenum">
              <a:rPr kumimoji="1" lang="ja-JP" altLang="en-US" smtClean="0"/>
              <a:t>32</a:t>
            </a:fld>
            <a:endParaRPr kumimoji="1" lang="ja-JP" altLang="en-US"/>
          </a:p>
        </p:txBody>
      </p:sp>
    </p:spTree>
    <p:extLst>
      <p:ext uri="{BB962C8B-B14F-4D97-AF65-F5344CB8AC3E}">
        <p14:creationId xmlns:p14="http://schemas.microsoft.com/office/powerpoint/2010/main" val="387820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en-US" altLang="ja-JP"/>
              <a:t>Work2</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136994" y="2513532"/>
            <a:ext cx="5007006" cy="2162323"/>
          </a:xfrm>
        </p:spPr>
        <p:txBody>
          <a:bodyPr>
            <a:noAutofit/>
          </a:bodyPr>
          <a:lstStyle/>
          <a:p>
            <a:r>
              <a:rPr lang="ja-JP" altLang="en-US" b="1"/>
              <a:t>ポジティブな理想ブレストセッション</a:t>
            </a:r>
          </a:p>
          <a:p>
            <a:endParaRPr lang="ja-JP" altLang="en-US" b="1"/>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449128" y="4054171"/>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rPr>
              <a:t>0:00 – 0:00(</a:t>
            </a:r>
            <a:r>
              <a:rPr lang="ja-JP" altLang="en-US" sz="1350" b="1" kern="0">
                <a:solidFill>
                  <a:srgbClr val="4A9478"/>
                </a:solidFill>
              </a:rPr>
              <a:t>目安時間を記載ください）</a:t>
            </a:r>
          </a:p>
        </p:txBody>
      </p:sp>
      <p:sp>
        <p:nvSpPr>
          <p:cNvPr id="7" name="四角形: 角を丸くする 6">
            <a:extLst>
              <a:ext uri="{FF2B5EF4-FFF2-40B4-BE49-F238E27FC236}">
                <a16:creationId xmlns:a16="http://schemas.microsoft.com/office/drawing/2014/main" id="{17FD0E1C-5A1A-677F-3655-A718FE8DF8C3}"/>
              </a:ext>
            </a:extLst>
          </p:cNvPr>
          <p:cNvSpPr/>
          <p:nvPr/>
        </p:nvSpPr>
        <p:spPr>
          <a:xfrm>
            <a:off x="4449127" y="442233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kern="0"/>
              <a:t>35min</a:t>
            </a:r>
          </a:p>
        </p:txBody>
      </p:sp>
      <p:sp>
        <p:nvSpPr>
          <p:cNvPr id="4" name="スライド番号プレースホルダー 3">
            <a:extLst>
              <a:ext uri="{FF2B5EF4-FFF2-40B4-BE49-F238E27FC236}">
                <a16:creationId xmlns:a16="http://schemas.microsoft.com/office/drawing/2014/main" id="{0980071F-0573-06BB-7F2C-A5AF56C5C691}"/>
              </a:ext>
            </a:extLst>
          </p:cNvPr>
          <p:cNvSpPr>
            <a:spLocks noGrp="1"/>
          </p:cNvSpPr>
          <p:nvPr>
            <p:ph type="sldNum" sz="quarter" idx="12"/>
          </p:nvPr>
        </p:nvSpPr>
        <p:spPr/>
        <p:txBody>
          <a:bodyPr/>
          <a:lstStyle/>
          <a:p>
            <a:fld id="{02E45039-E5C2-423C-A0A7-3C781C43C11A}" type="slidenum">
              <a:rPr kumimoji="1" lang="ja-JP" altLang="en-US" smtClean="0"/>
              <a:t>33</a:t>
            </a:fld>
            <a:endParaRPr kumimoji="1" lang="ja-JP" altLang="en-US"/>
          </a:p>
        </p:txBody>
      </p:sp>
    </p:spTree>
    <p:extLst>
      <p:ext uri="{BB962C8B-B14F-4D97-AF65-F5344CB8AC3E}">
        <p14:creationId xmlns:p14="http://schemas.microsoft.com/office/powerpoint/2010/main" val="396721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641428" y="1386171"/>
            <a:ext cx="7988300" cy="1863844"/>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275957"/>
            <a:ext cx="7886700" cy="994172"/>
          </a:xfrm>
        </p:spPr>
        <p:txBody>
          <a:bodyPr>
            <a:normAutofit/>
          </a:bodyPr>
          <a:lstStyle/>
          <a:p>
            <a:r>
              <a:rPr lang="ja-JP" altLang="en-US" sz="2800"/>
              <a:t>まずは、コンパスの注力課題を選定！</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762303" y="2028894"/>
            <a:ext cx="7714269"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前の</a:t>
            </a:r>
            <a:r>
              <a:rPr lang="en-US" altLang="ja-JP" sz="1600" b="1" dirty="0">
                <a:solidFill>
                  <a:schemeClr val="bg1"/>
                </a:solidFill>
                <a:latin typeface="游ゴシック"/>
                <a:ea typeface="游ゴシック"/>
              </a:rPr>
              <a:t>Work</a:t>
            </a:r>
            <a:r>
              <a:rPr lang="ja-JP" altLang="en-US" sz="1600" b="1" dirty="0">
                <a:solidFill>
                  <a:schemeClr val="bg1"/>
                </a:solidFill>
                <a:latin typeface="游ゴシック"/>
                <a:ea typeface="游ゴシック"/>
              </a:rPr>
              <a:t>で出現した「課題」を明日からすぐに取り組みたいと思える状態にする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アイデア創出セッションです！</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highlight>
                  <a:srgbClr val="FFFF00"/>
                </a:highlight>
                <a:latin typeface="游ゴシック"/>
                <a:ea typeface="游ゴシック"/>
              </a:rPr>
              <a:t>自分たちに関わりがあって、「すぐに取り組みたい！」と思える課題を</a:t>
            </a:r>
            <a:endParaRPr lang="en-US" altLang="ja-JP" sz="1600" b="1" dirty="0">
              <a:highlight>
                <a:srgbClr val="FFFF00"/>
              </a:highlight>
              <a:latin typeface="游ゴシック"/>
              <a:ea typeface="游ゴシック"/>
            </a:endParaRPr>
          </a:p>
          <a:p>
            <a:pPr marL="0" indent="0" algn="ctr" defTabSz="685800">
              <a:lnSpc>
                <a:spcPct val="100000"/>
              </a:lnSpc>
              <a:spcBef>
                <a:spcPts val="0"/>
              </a:spcBef>
              <a:buNone/>
              <a:defRPr/>
            </a:pPr>
            <a:r>
              <a:rPr lang="ja-JP" altLang="en-US" sz="1600" b="1" dirty="0">
                <a:highlight>
                  <a:srgbClr val="FFFF00"/>
                </a:highlight>
                <a:latin typeface="游ゴシック"/>
                <a:ea typeface="游ゴシック"/>
              </a:rPr>
              <a:t>議論し、チームとして決定してください。</a:t>
            </a:r>
            <a:endParaRPr lang="en-US" altLang="ja-JP" sz="1600" b="1" dirty="0">
              <a:highlight>
                <a:srgbClr val="FFFF00"/>
              </a:highlight>
              <a:latin typeface="游ゴシック"/>
              <a:ea typeface="游ゴシック"/>
            </a:endParaRP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1879138" y="5804539"/>
            <a:ext cx="5963812" cy="584775"/>
          </a:xfrm>
          <a:prstGeom prst="rect">
            <a:avLst/>
          </a:prstGeom>
          <a:noFill/>
        </p:spPr>
        <p:txBody>
          <a:bodyPr wrap="none" rtlCol="0">
            <a:spAutoFit/>
          </a:bodyPr>
          <a:lstStyle/>
          <a:p>
            <a:pPr marL="214313" indent="-214313" defTabSz="685800">
              <a:buFont typeface="Arial" panose="020B0604020202020204" pitchFamily="34" charset="0"/>
              <a:buChar char="•"/>
              <a:defRPr/>
            </a:pPr>
            <a:r>
              <a:rPr kumimoji="1" lang="en-US" altLang="ja-JP" sz="1600" b="1">
                <a:latin typeface="游ゴシック"/>
                <a:ea typeface="游ゴシック"/>
              </a:rPr>
              <a:t>2</a:t>
            </a:r>
            <a:r>
              <a:rPr kumimoji="1" lang="ja-JP" altLang="en-US" sz="1600" b="1">
                <a:latin typeface="游ゴシック"/>
                <a:ea typeface="游ゴシック"/>
              </a:rPr>
              <a:t>～</a:t>
            </a:r>
            <a:r>
              <a:rPr kumimoji="1" lang="en-US" altLang="ja-JP" sz="1600" b="1">
                <a:latin typeface="游ゴシック"/>
                <a:ea typeface="游ゴシック"/>
              </a:rPr>
              <a:t>3</a:t>
            </a:r>
            <a:r>
              <a:rPr kumimoji="1" lang="ja-JP" altLang="en-US" sz="1600" b="1">
                <a:latin typeface="游ゴシック"/>
                <a:ea typeface="游ゴシック"/>
              </a:rPr>
              <a:t>個を目安に、注力したい課題に赤枠を付けてください。</a:t>
            </a:r>
            <a:endParaRPr lang="en-US" altLang="ja-JP" sz="1600" b="1">
              <a:latin typeface="游ゴシック"/>
              <a:ea typeface="游ゴシック"/>
            </a:endParaRPr>
          </a:p>
          <a:p>
            <a:pPr marL="214313" indent="-214313" defTabSz="685800">
              <a:buFont typeface="Arial" panose="020B0604020202020204" pitchFamily="34" charset="0"/>
              <a:buChar char="•"/>
              <a:defRPr/>
            </a:pPr>
            <a:r>
              <a:rPr lang="en-US" altLang="ja-JP" sz="1600" b="1">
                <a:solidFill>
                  <a:srgbClr val="C00000"/>
                </a:solidFill>
                <a:latin typeface="+mj-ea"/>
                <a:ea typeface="+mj-ea"/>
              </a:rPr>
              <a:t>5</a:t>
            </a:r>
            <a:r>
              <a:rPr lang="ja-JP" altLang="en-US" sz="1600" b="1">
                <a:solidFill>
                  <a:srgbClr val="C00000"/>
                </a:solidFill>
                <a:latin typeface="+mj-ea"/>
                <a:ea typeface="+mj-ea"/>
              </a:rPr>
              <a:t>分で完了を目安にお願いします！</a:t>
            </a:r>
            <a:endParaRPr kumimoji="1" lang="en-US" altLang="ja-JP" sz="1600" b="1">
              <a:solidFill>
                <a:srgbClr val="C00000"/>
              </a:solidFill>
              <a:latin typeface="游ゴシック"/>
              <a:ea typeface="游ゴシック"/>
            </a:endParaRPr>
          </a:p>
        </p:txBody>
      </p:sp>
      <p:sp>
        <p:nvSpPr>
          <p:cNvPr id="39" name="楕円 38">
            <a:extLst>
              <a:ext uri="{FF2B5EF4-FFF2-40B4-BE49-F238E27FC236}">
                <a16:creationId xmlns:a16="http://schemas.microsoft.com/office/drawing/2014/main" id="{92DA89D1-6D4F-6B22-9F7F-E209B0F040F5}"/>
              </a:ext>
            </a:extLst>
          </p:cNvPr>
          <p:cNvSpPr/>
          <p:nvPr/>
        </p:nvSpPr>
        <p:spPr>
          <a:xfrm>
            <a:off x="3614338" y="48532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pic>
        <p:nvPicPr>
          <p:cNvPr id="40" name="図 39">
            <a:extLst>
              <a:ext uri="{FF2B5EF4-FFF2-40B4-BE49-F238E27FC236}">
                <a16:creationId xmlns:a16="http://schemas.microsoft.com/office/drawing/2014/main" id="{33430AEE-BF73-992A-1D7C-6582B86471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8382" y="3293888"/>
            <a:ext cx="2327235" cy="2186474"/>
          </a:xfrm>
          <a:prstGeom prst="rect">
            <a:avLst/>
          </a:prstGeom>
        </p:spPr>
      </p:pic>
      <p:sp>
        <p:nvSpPr>
          <p:cNvPr id="41" name="四角形: メモ 40">
            <a:extLst>
              <a:ext uri="{FF2B5EF4-FFF2-40B4-BE49-F238E27FC236}">
                <a16:creationId xmlns:a16="http://schemas.microsoft.com/office/drawing/2014/main" id="{8FAAADB6-3EB7-166B-7DB2-D8ECE16313A2}"/>
              </a:ext>
            </a:extLst>
          </p:cNvPr>
          <p:cNvSpPr/>
          <p:nvPr/>
        </p:nvSpPr>
        <p:spPr>
          <a:xfrm>
            <a:off x="3277037" y="384472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latin typeface="游ゴシック"/>
              <a:ea typeface="游ゴシック"/>
            </a:endParaRPr>
          </a:p>
        </p:txBody>
      </p:sp>
      <p:sp>
        <p:nvSpPr>
          <p:cNvPr id="42" name="四角形: メモ 41">
            <a:extLst>
              <a:ext uri="{FF2B5EF4-FFF2-40B4-BE49-F238E27FC236}">
                <a16:creationId xmlns:a16="http://schemas.microsoft.com/office/drawing/2014/main" id="{66578580-1408-29F3-3E44-405FA0543E03}"/>
              </a:ext>
            </a:extLst>
          </p:cNvPr>
          <p:cNvSpPr/>
          <p:nvPr/>
        </p:nvSpPr>
        <p:spPr>
          <a:xfrm>
            <a:off x="5279978" y="374974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3" name="四角形: メモ 42">
            <a:extLst>
              <a:ext uri="{FF2B5EF4-FFF2-40B4-BE49-F238E27FC236}">
                <a16:creationId xmlns:a16="http://schemas.microsoft.com/office/drawing/2014/main" id="{456585E8-4069-8F58-E3E8-08471A59B9F5}"/>
              </a:ext>
            </a:extLst>
          </p:cNvPr>
          <p:cNvSpPr/>
          <p:nvPr/>
        </p:nvSpPr>
        <p:spPr>
          <a:xfrm>
            <a:off x="3465621" y="483446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4" name="四角形: メモ 43">
            <a:extLst>
              <a:ext uri="{FF2B5EF4-FFF2-40B4-BE49-F238E27FC236}">
                <a16:creationId xmlns:a16="http://schemas.microsoft.com/office/drawing/2014/main" id="{D1501331-76A2-A3B1-58AE-30FA76261350}"/>
              </a:ext>
            </a:extLst>
          </p:cNvPr>
          <p:cNvSpPr/>
          <p:nvPr/>
        </p:nvSpPr>
        <p:spPr>
          <a:xfrm>
            <a:off x="4832010" y="5110699"/>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5" name="四角形: メモ 44">
            <a:extLst>
              <a:ext uri="{FF2B5EF4-FFF2-40B4-BE49-F238E27FC236}">
                <a16:creationId xmlns:a16="http://schemas.microsoft.com/office/drawing/2014/main" id="{FB08FD43-DEBC-79FD-C8AA-59C392A40E15}"/>
              </a:ext>
            </a:extLst>
          </p:cNvPr>
          <p:cNvSpPr/>
          <p:nvPr/>
        </p:nvSpPr>
        <p:spPr>
          <a:xfrm>
            <a:off x="3597250" y="456408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6" name="四角形: メモ 45">
            <a:extLst>
              <a:ext uri="{FF2B5EF4-FFF2-40B4-BE49-F238E27FC236}">
                <a16:creationId xmlns:a16="http://schemas.microsoft.com/office/drawing/2014/main" id="{C15E4B08-4ABF-2229-A418-4869A03F8C4E}"/>
              </a:ext>
            </a:extLst>
          </p:cNvPr>
          <p:cNvSpPr/>
          <p:nvPr/>
        </p:nvSpPr>
        <p:spPr>
          <a:xfrm>
            <a:off x="3754239" y="5114512"/>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7" name="四角形: メモ 46">
            <a:extLst>
              <a:ext uri="{FF2B5EF4-FFF2-40B4-BE49-F238E27FC236}">
                <a16:creationId xmlns:a16="http://schemas.microsoft.com/office/drawing/2014/main" id="{04F3825E-1C09-97E0-30E6-CA91DD89EE21}"/>
              </a:ext>
            </a:extLst>
          </p:cNvPr>
          <p:cNvSpPr/>
          <p:nvPr/>
        </p:nvSpPr>
        <p:spPr>
          <a:xfrm>
            <a:off x="4323650" y="4964753"/>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8" name="四角形: メモ 47">
            <a:extLst>
              <a:ext uri="{FF2B5EF4-FFF2-40B4-BE49-F238E27FC236}">
                <a16:creationId xmlns:a16="http://schemas.microsoft.com/office/drawing/2014/main" id="{36CF73B7-E390-D169-E768-92A4921CD4C4}"/>
              </a:ext>
            </a:extLst>
          </p:cNvPr>
          <p:cNvSpPr/>
          <p:nvPr/>
        </p:nvSpPr>
        <p:spPr>
          <a:xfrm>
            <a:off x="4404813" y="5270276"/>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9" name="四角形: メモ 48">
            <a:extLst>
              <a:ext uri="{FF2B5EF4-FFF2-40B4-BE49-F238E27FC236}">
                <a16:creationId xmlns:a16="http://schemas.microsoft.com/office/drawing/2014/main" id="{2DF170FE-F750-821E-D161-07545AA7C5D1}"/>
              </a:ext>
            </a:extLst>
          </p:cNvPr>
          <p:cNvSpPr/>
          <p:nvPr/>
        </p:nvSpPr>
        <p:spPr>
          <a:xfrm>
            <a:off x="4832010" y="538505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0" name="四角形: メモ 49">
            <a:extLst>
              <a:ext uri="{FF2B5EF4-FFF2-40B4-BE49-F238E27FC236}">
                <a16:creationId xmlns:a16="http://schemas.microsoft.com/office/drawing/2014/main" id="{07271DEA-8461-741C-9A70-EFE40D66E472}"/>
              </a:ext>
            </a:extLst>
          </p:cNvPr>
          <p:cNvSpPr/>
          <p:nvPr/>
        </p:nvSpPr>
        <p:spPr>
          <a:xfrm>
            <a:off x="4775928" y="353413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1" name="楕円 50">
            <a:extLst>
              <a:ext uri="{FF2B5EF4-FFF2-40B4-BE49-F238E27FC236}">
                <a16:creationId xmlns:a16="http://schemas.microsoft.com/office/drawing/2014/main" id="{8E673420-03B2-9E26-B453-2A1D60CB250F}"/>
              </a:ext>
            </a:extLst>
          </p:cNvPr>
          <p:cNvSpPr/>
          <p:nvPr/>
        </p:nvSpPr>
        <p:spPr>
          <a:xfrm>
            <a:off x="3622500" y="49675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2" name="楕円 51">
            <a:extLst>
              <a:ext uri="{FF2B5EF4-FFF2-40B4-BE49-F238E27FC236}">
                <a16:creationId xmlns:a16="http://schemas.microsoft.com/office/drawing/2014/main" id="{F7C69EC6-1DB7-0541-0258-974B5E8DB8EA}"/>
              </a:ext>
            </a:extLst>
          </p:cNvPr>
          <p:cNvSpPr/>
          <p:nvPr/>
        </p:nvSpPr>
        <p:spPr>
          <a:xfrm>
            <a:off x="3736800" y="49485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3" name="楕円 52">
            <a:extLst>
              <a:ext uri="{FF2B5EF4-FFF2-40B4-BE49-F238E27FC236}">
                <a16:creationId xmlns:a16="http://schemas.microsoft.com/office/drawing/2014/main" id="{6E758253-898D-BDE3-F797-FA3D9C951CCC}"/>
              </a:ext>
            </a:extLst>
          </p:cNvPr>
          <p:cNvSpPr/>
          <p:nvPr/>
        </p:nvSpPr>
        <p:spPr>
          <a:xfrm>
            <a:off x="3479625" y="49485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4" name="楕円 53">
            <a:extLst>
              <a:ext uri="{FF2B5EF4-FFF2-40B4-BE49-F238E27FC236}">
                <a16:creationId xmlns:a16="http://schemas.microsoft.com/office/drawing/2014/main" id="{8B705C56-CF0F-C5DC-BAC7-5787FA1134E0}"/>
              </a:ext>
            </a:extLst>
          </p:cNvPr>
          <p:cNvSpPr/>
          <p:nvPr/>
        </p:nvSpPr>
        <p:spPr>
          <a:xfrm>
            <a:off x="4936950" y="512951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5" name="楕円 54">
            <a:extLst>
              <a:ext uri="{FF2B5EF4-FFF2-40B4-BE49-F238E27FC236}">
                <a16:creationId xmlns:a16="http://schemas.microsoft.com/office/drawing/2014/main" id="{87181202-1086-BA7F-9FEF-79C58C424413}"/>
              </a:ext>
            </a:extLst>
          </p:cNvPr>
          <p:cNvSpPr/>
          <p:nvPr/>
        </p:nvSpPr>
        <p:spPr>
          <a:xfrm>
            <a:off x="5060775" y="524381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6" name="楕円 55">
            <a:extLst>
              <a:ext uri="{FF2B5EF4-FFF2-40B4-BE49-F238E27FC236}">
                <a16:creationId xmlns:a16="http://schemas.microsoft.com/office/drawing/2014/main" id="{947B642B-F8DC-16E9-A603-775AC6CEA969}"/>
              </a:ext>
            </a:extLst>
          </p:cNvPr>
          <p:cNvSpPr/>
          <p:nvPr/>
        </p:nvSpPr>
        <p:spPr>
          <a:xfrm>
            <a:off x="5203650" y="52152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7" name="楕円 56">
            <a:extLst>
              <a:ext uri="{FF2B5EF4-FFF2-40B4-BE49-F238E27FC236}">
                <a16:creationId xmlns:a16="http://schemas.microsoft.com/office/drawing/2014/main" id="{9CA246B9-91FF-9984-29E9-8C449D2B5B52}"/>
              </a:ext>
            </a:extLst>
          </p:cNvPr>
          <p:cNvSpPr/>
          <p:nvPr/>
        </p:nvSpPr>
        <p:spPr>
          <a:xfrm>
            <a:off x="5051250" y="51580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8" name="楕円 57">
            <a:extLst>
              <a:ext uri="{FF2B5EF4-FFF2-40B4-BE49-F238E27FC236}">
                <a16:creationId xmlns:a16="http://schemas.microsoft.com/office/drawing/2014/main" id="{6AFF1221-4D21-3BDE-42F8-3CF9F6EC3ED3}"/>
              </a:ext>
            </a:extLst>
          </p:cNvPr>
          <p:cNvSpPr/>
          <p:nvPr/>
        </p:nvSpPr>
        <p:spPr>
          <a:xfrm>
            <a:off x="5184600" y="51104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9" name="楕円 58">
            <a:extLst>
              <a:ext uri="{FF2B5EF4-FFF2-40B4-BE49-F238E27FC236}">
                <a16:creationId xmlns:a16="http://schemas.microsoft.com/office/drawing/2014/main" id="{6326B4E4-BEB6-B8A2-8FA1-E27517001F37}"/>
              </a:ext>
            </a:extLst>
          </p:cNvPr>
          <p:cNvSpPr/>
          <p:nvPr/>
        </p:nvSpPr>
        <p:spPr>
          <a:xfrm>
            <a:off x="5117925" y="36531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0" name="楕円 59">
            <a:extLst>
              <a:ext uri="{FF2B5EF4-FFF2-40B4-BE49-F238E27FC236}">
                <a16:creationId xmlns:a16="http://schemas.microsoft.com/office/drawing/2014/main" id="{EE77CF15-1A72-F33A-41D0-41DE6AB878E9}"/>
              </a:ext>
            </a:extLst>
          </p:cNvPr>
          <p:cNvSpPr/>
          <p:nvPr/>
        </p:nvSpPr>
        <p:spPr>
          <a:xfrm>
            <a:off x="5013150" y="35864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1" name="楕円 60">
            <a:extLst>
              <a:ext uri="{FF2B5EF4-FFF2-40B4-BE49-F238E27FC236}">
                <a16:creationId xmlns:a16="http://schemas.microsoft.com/office/drawing/2014/main" id="{77E32D75-FB4B-BD12-5970-9BE0795389B4}"/>
              </a:ext>
            </a:extLst>
          </p:cNvPr>
          <p:cNvSpPr/>
          <p:nvPr/>
        </p:nvSpPr>
        <p:spPr>
          <a:xfrm>
            <a:off x="3365325" y="38912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2" name="楕円 61">
            <a:extLst>
              <a:ext uri="{FF2B5EF4-FFF2-40B4-BE49-F238E27FC236}">
                <a16:creationId xmlns:a16="http://schemas.microsoft.com/office/drawing/2014/main" id="{E9C78ADA-D26F-42E5-33A4-A8315D10991A}"/>
              </a:ext>
            </a:extLst>
          </p:cNvPr>
          <p:cNvSpPr/>
          <p:nvPr/>
        </p:nvSpPr>
        <p:spPr>
          <a:xfrm>
            <a:off x="4517850" y="53104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3" name="楕円 62">
            <a:extLst>
              <a:ext uri="{FF2B5EF4-FFF2-40B4-BE49-F238E27FC236}">
                <a16:creationId xmlns:a16="http://schemas.microsoft.com/office/drawing/2014/main" id="{9DA0F57E-7F3E-23D7-C502-DFB235DA7914}"/>
              </a:ext>
            </a:extLst>
          </p:cNvPr>
          <p:cNvSpPr/>
          <p:nvPr/>
        </p:nvSpPr>
        <p:spPr>
          <a:xfrm>
            <a:off x="4622625" y="54247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4" name="楕円 63">
            <a:extLst>
              <a:ext uri="{FF2B5EF4-FFF2-40B4-BE49-F238E27FC236}">
                <a16:creationId xmlns:a16="http://schemas.microsoft.com/office/drawing/2014/main" id="{8DAE2EA2-749C-9666-9358-4BC727A53C00}"/>
              </a:ext>
            </a:extLst>
          </p:cNvPr>
          <p:cNvSpPr/>
          <p:nvPr/>
        </p:nvSpPr>
        <p:spPr>
          <a:xfrm>
            <a:off x="4422600" y="543431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5" name="楕円 64">
            <a:extLst>
              <a:ext uri="{FF2B5EF4-FFF2-40B4-BE49-F238E27FC236}">
                <a16:creationId xmlns:a16="http://schemas.microsoft.com/office/drawing/2014/main" id="{8349309B-5EDA-3468-56D7-7D21A9944102}"/>
              </a:ext>
            </a:extLst>
          </p:cNvPr>
          <p:cNvSpPr/>
          <p:nvPr/>
        </p:nvSpPr>
        <p:spPr>
          <a:xfrm>
            <a:off x="3479625" y="48056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2" name="正方形/長方形 11">
            <a:extLst>
              <a:ext uri="{FF2B5EF4-FFF2-40B4-BE49-F238E27FC236}">
                <a16:creationId xmlns:a16="http://schemas.microsoft.com/office/drawing/2014/main" id="{02C485CF-5E14-3446-6D7D-1A3E9E1B87F1}"/>
              </a:ext>
            </a:extLst>
          </p:cNvPr>
          <p:cNvSpPr/>
          <p:nvPr/>
        </p:nvSpPr>
        <p:spPr>
          <a:xfrm>
            <a:off x="3367161" y="4720305"/>
            <a:ext cx="559113" cy="361142"/>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3" name="正方形/長方形 12">
            <a:extLst>
              <a:ext uri="{FF2B5EF4-FFF2-40B4-BE49-F238E27FC236}">
                <a16:creationId xmlns:a16="http://schemas.microsoft.com/office/drawing/2014/main" id="{15148DA0-6D6E-83D7-5842-5037BAC91F3C}"/>
              </a:ext>
            </a:extLst>
          </p:cNvPr>
          <p:cNvSpPr/>
          <p:nvPr/>
        </p:nvSpPr>
        <p:spPr>
          <a:xfrm>
            <a:off x="4811372" y="5086905"/>
            <a:ext cx="559113" cy="309495"/>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4" name="正方形/長方形 13">
            <a:extLst>
              <a:ext uri="{FF2B5EF4-FFF2-40B4-BE49-F238E27FC236}">
                <a16:creationId xmlns:a16="http://schemas.microsoft.com/office/drawing/2014/main" id="{3B62868F-34E6-67FA-A364-AF2C8E049B6A}"/>
              </a:ext>
            </a:extLst>
          </p:cNvPr>
          <p:cNvSpPr/>
          <p:nvPr/>
        </p:nvSpPr>
        <p:spPr>
          <a:xfrm>
            <a:off x="3228202" y="3858968"/>
            <a:ext cx="559113" cy="309495"/>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2" name="吹き出し: 円形 1">
            <a:extLst>
              <a:ext uri="{FF2B5EF4-FFF2-40B4-BE49-F238E27FC236}">
                <a16:creationId xmlns:a16="http://schemas.microsoft.com/office/drawing/2014/main" id="{D3C000E5-FAF0-6B21-F60E-35655CF02933}"/>
              </a:ext>
            </a:extLst>
          </p:cNvPr>
          <p:cNvSpPr/>
          <p:nvPr/>
        </p:nvSpPr>
        <p:spPr>
          <a:xfrm>
            <a:off x="5816600" y="3365500"/>
            <a:ext cx="3327400" cy="887408"/>
          </a:xfrm>
          <a:prstGeom prst="wedgeEllipseCallout">
            <a:avLst>
              <a:gd name="adj1" fmla="val -55282"/>
              <a:gd name="adj2" fmla="val -77061"/>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t>「自分たちの</a:t>
            </a:r>
            <a:r>
              <a:rPr kumimoji="1" lang="en-US" altLang="ja-JP" sz="1400"/>
              <a:t>DEI</a:t>
            </a:r>
            <a:r>
              <a:rPr kumimoji="1" lang="ja-JP" altLang="en-US" sz="1400"/>
              <a:t>推進の先に実現したいビジョン」も振り返りながら決めます</a:t>
            </a:r>
          </a:p>
        </p:txBody>
      </p:sp>
      <p:sp>
        <p:nvSpPr>
          <p:cNvPr id="6" name="スライド番号プレースホルダー 5">
            <a:extLst>
              <a:ext uri="{FF2B5EF4-FFF2-40B4-BE49-F238E27FC236}">
                <a16:creationId xmlns:a16="http://schemas.microsoft.com/office/drawing/2014/main" id="{C8392742-7AB2-2AAF-BA98-F2EF4611528F}"/>
              </a:ext>
            </a:extLst>
          </p:cNvPr>
          <p:cNvSpPr>
            <a:spLocks noGrp="1"/>
          </p:cNvSpPr>
          <p:nvPr>
            <p:ph type="sldNum" sz="quarter" idx="12"/>
          </p:nvPr>
        </p:nvSpPr>
        <p:spPr/>
        <p:txBody>
          <a:bodyPr/>
          <a:lstStyle/>
          <a:p>
            <a:fld id="{02E45039-E5C2-423C-A0A7-3C781C43C11A}" type="slidenum">
              <a:rPr kumimoji="1" lang="ja-JP" altLang="en-US" smtClean="0"/>
              <a:t>34</a:t>
            </a:fld>
            <a:endParaRPr kumimoji="1" lang="ja-JP" altLang="en-US"/>
          </a:p>
        </p:txBody>
      </p:sp>
    </p:spTree>
    <p:extLst>
      <p:ext uri="{BB962C8B-B14F-4D97-AF65-F5344CB8AC3E}">
        <p14:creationId xmlns:p14="http://schemas.microsoft.com/office/powerpoint/2010/main" val="430617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FCAB85B-781D-5EB0-9ED2-02C1E285114E}"/>
              </a:ext>
            </a:extLst>
          </p:cNvPr>
          <p:cNvSpPr/>
          <p:nvPr/>
        </p:nvSpPr>
        <p:spPr>
          <a:xfrm>
            <a:off x="478926" y="2038916"/>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177800"/>
            <a:ext cx="7886700" cy="1325563"/>
          </a:xfrm>
        </p:spPr>
        <p:txBody>
          <a:bodyPr>
            <a:normAutofit/>
          </a:bodyPr>
          <a:lstStyle/>
          <a:p>
            <a:r>
              <a:rPr lang="ja-JP" altLang="en-US" sz="2800"/>
              <a:t>私たちが</a:t>
            </a:r>
            <a:r>
              <a:rPr lang="en-US" altLang="ja-JP" sz="2800"/>
              <a:t>DEI</a:t>
            </a:r>
            <a:r>
              <a:rPr lang="ja-JP" altLang="en-US" sz="2800"/>
              <a:t>推進の先に実現したい「</a:t>
            </a:r>
            <a:r>
              <a:rPr lang="en-US" altLang="ja-JP" sz="2800"/>
              <a:t>VISION</a:t>
            </a:r>
            <a:r>
              <a:rPr lang="ja-JP" altLang="en-US" sz="2800"/>
              <a:t>」</a:t>
            </a:r>
          </a:p>
        </p:txBody>
      </p:sp>
      <p:sp>
        <p:nvSpPr>
          <p:cNvPr id="7" name="四角形: 角を丸くする 6">
            <a:extLst>
              <a:ext uri="{FF2B5EF4-FFF2-40B4-BE49-F238E27FC236}">
                <a16:creationId xmlns:a16="http://schemas.microsoft.com/office/drawing/2014/main" id="{E4730A6E-53E4-FA23-776A-CD56C7046095}"/>
              </a:ext>
            </a:extLst>
          </p:cNvPr>
          <p:cNvSpPr/>
          <p:nvPr/>
        </p:nvSpPr>
        <p:spPr>
          <a:xfrm>
            <a:off x="1115923" y="3344448"/>
            <a:ext cx="7301501"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sz="2000" b="1" kern="0">
                <a:solidFill>
                  <a:srgbClr val="4A9478"/>
                </a:solidFill>
                <a:latin typeface="游ゴシック" panose="020F0502020204030204"/>
                <a:ea typeface="游ゴシック" panose="020B0400000000000000" pitchFamily="50" charset="-128"/>
              </a:rPr>
              <a:t>自社の</a:t>
            </a:r>
            <a:r>
              <a:rPr lang="en-US" altLang="ja-JP" sz="2000" b="1" kern="0">
                <a:solidFill>
                  <a:srgbClr val="4A9478"/>
                </a:solidFill>
                <a:latin typeface="游ゴシック" panose="020F0502020204030204"/>
                <a:ea typeface="游ゴシック" panose="020B0400000000000000" pitchFamily="50" charset="-128"/>
              </a:rPr>
              <a:t>DEI</a:t>
            </a:r>
            <a:r>
              <a:rPr lang="ja-JP" altLang="en-US" sz="2000" b="1" kern="0">
                <a:solidFill>
                  <a:srgbClr val="4A9478"/>
                </a:solidFill>
                <a:latin typeface="游ゴシック" panose="020F0502020204030204"/>
                <a:ea typeface="游ゴシック" panose="020B0400000000000000" pitchFamily="50" charset="-128"/>
              </a:rPr>
              <a:t>推進の先に実現したいビジョン</a:t>
            </a:r>
            <a:endParaRPr lang="en-US" altLang="ja-JP" sz="2000" b="1" kern="0">
              <a:solidFill>
                <a:srgbClr val="4A9478"/>
              </a:solidFill>
              <a:latin typeface="游ゴシック" panose="020F0502020204030204"/>
              <a:ea typeface="游ゴシック" panose="020B0400000000000000" pitchFamily="50" charset="-128"/>
            </a:endParaRPr>
          </a:p>
          <a:p>
            <a:pPr algn="ctr"/>
            <a:r>
              <a:rPr lang="ja-JP" altLang="en-US" sz="2000" b="1" kern="0">
                <a:solidFill>
                  <a:srgbClr val="4A9478"/>
                </a:solidFill>
                <a:latin typeface="游ゴシック" panose="020F0502020204030204"/>
                <a:ea typeface="游ゴシック" panose="020B0400000000000000" pitchFamily="50" charset="-128"/>
              </a:rPr>
              <a:t>（</a:t>
            </a:r>
            <a:r>
              <a:rPr lang="en-US" altLang="ja-JP" sz="2000" b="1" kern="0">
                <a:solidFill>
                  <a:srgbClr val="4A9478"/>
                </a:solidFill>
                <a:latin typeface="游ゴシック" panose="020F0502020204030204"/>
                <a:ea typeface="游ゴシック" panose="020B0400000000000000" pitchFamily="50" charset="-128"/>
              </a:rPr>
              <a:t>※</a:t>
            </a:r>
            <a:r>
              <a:rPr lang="ja-JP" altLang="en-US" sz="2000" b="1" kern="0">
                <a:solidFill>
                  <a:srgbClr val="4A9478"/>
                </a:solidFill>
                <a:latin typeface="游ゴシック" panose="020F0502020204030204"/>
                <a:ea typeface="游ゴシック" panose="020B0400000000000000" pitchFamily="50" charset="-128"/>
              </a:rPr>
              <a:t>コンパスの真ん中に書く内容を想定）</a:t>
            </a:r>
          </a:p>
        </p:txBody>
      </p:sp>
      <p:sp>
        <p:nvSpPr>
          <p:cNvPr id="4" name="スライド番号プレースホルダー 3">
            <a:extLst>
              <a:ext uri="{FF2B5EF4-FFF2-40B4-BE49-F238E27FC236}">
                <a16:creationId xmlns:a16="http://schemas.microsoft.com/office/drawing/2014/main" id="{FEC3B84B-730C-AA96-122D-E6B651107FD2}"/>
              </a:ext>
            </a:extLst>
          </p:cNvPr>
          <p:cNvSpPr>
            <a:spLocks noGrp="1"/>
          </p:cNvSpPr>
          <p:nvPr>
            <p:ph type="sldNum" sz="quarter" idx="12"/>
          </p:nvPr>
        </p:nvSpPr>
        <p:spPr/>
        <p:txBody>
          <a:bodyPr/>
          <a:lstStyle/>
          <a:p>
            <a:fld id="{02E45039-E5C2-423C-A0A7-3C781C43C11A}" type="slidenum">
              <a:rPr kumimoji="1" lang="ja-JP" altLang="en-US" smtClean="0"/>
              <a:t>35</a:t>
            </a:fld>
            <a:endParaRPr kumimoji="1" lang="ja-JP" altLang="en-US"/>
          </a:p>
        </p:txBody>
      </p:sp>
    </p:spTree>
    <p:extLst>
      <p:ext uri="{BB962C8B-B14F-4D97-AF65-F5344CB8AC3E}">
        <p14:creationId xmlns:p14="http://schemas.microsoft.com/office/powerpoint/2010/main" val="1136750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718716" y="1201839"/>
            <a:ext cx="7988300" cy="1711178"/>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14057"/>
            <a:ext cx="7886700" cy="994172"/>
          </a:xfrm>
        </p:spPr>
        <p:txBody>
          <a:bodyPr>
            <a:normAutofit/>
          </a:bodyPr>
          <a:lstStyle/>
          <a:p>
            <a:r>
              <a:rPr lang="ja-JP" altLang="en-US" sz="2800" dirty="0"/>
              <a:t>「課題」を「ポジティブなアイデア」に変換</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703444" y="1489166"/>
            <a:ext cx="8014411" cy="1031527"/>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出現した課題を裏返し＝理想的な状態になることを“想像”してみる。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①黄色の付箋に理想の状態「〇〇な状態・〇〇な姿」</a:t>
            </a: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緑色の付箋に「理想の状態を実現するためのアクションアイデア」を発想</a:t>
            </a: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②チーム内で貼りながらシェア</a:t>
            </a:r>
          </a:p>
        </p:txBody>
      </p:sp>
      <p:grpSp>
        <p:nvGrpSpPr>
          <p:cNvPr id="205" name="グループ化 204">
            <a:extLst>
              <a:ext uri="{FF2B5EF4-FFF2-40B4-BE49-F238E27FC236}">
                <a16:creationId xmlns:a16="http://schemas.microsoft.com/office/drawing/2014/main" id="{4FA93BE0-3D24-0F95-6312-8B2677632AF7}"/>
              </a:ext>
            </a:extLst>
          </p:cNvPr>
          <p:cNvGrpSpPr/>
          <p:nvPr/>
        </p:nvGrpSpPr>
        <p:grpSpPr>
          <a:xfrm>
            <a:off x="2976959" y="2990648"/>
            <a:ext cx="3317235" cy="2281697"/>
            <a:chOff x="3806620" y="2844531"/>
            <a:chExt cx="4594094" cy="3301149"/>
          </a:xfrm>
        </p:grpSpPr>
        <p:sp>
          <p:nvSpPr>
            <p:cNvPr id="161" name="楕円 160">
              <a:extLst>
                <a:ext uri="{FF2B5EF4-FFF2-40B4-BE49-F238E27FC236}">
                  <a16:creationId xmlns:a16="http://schemas.microsoft.com/office/drawing/2014/main" id="{FB3168F8-48BF-E20F-333A-3BD548E9BEFB}"/>
                </a:ext>
              </a:extLst>
            </p:cNvPr>
            <p:cNvSpPr/>
            <p:nvPr/>
          </p:nvSpPr>
          <p:spPr>
            <a:xfrm>
              <a:off x="4779249" y="4920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pic>
          <p:nvPicPr>
            <p:cNvPr id="162" name="図 161">
              <a:extLst>
                <a:ext uri="{FF2B5EF4-FFF2-40B4-BE49-F238E27FC236}">
                  <a16:creationId xmlns:a16="http://schemas.microsoft.com/office/drawing/2014/main" id="{65E356CE-6969-B9DD-C330-65584E79EA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85794" y="2844531"/>
              <a:ext cx="3102980" cy="2915298"/>
            </a:xfrm>
            <a:prstGeom prst="rect">
              <a:avLst/>
            </a:prstGeom>
          </p:spPr>
        </p:pic>
        <p:sp>
          <p:nvSpPr>
            <p:cNvPr id="163" name="四角形: メモ 162">
              <a:extLst>
                <a:ext uri="{FF2B5EF4-FFF2-40B4-BE49-F238E27FC236}">
                  <a16:creationId xmlns:a16="http://schemas.microsoft.com/office/drawing/2014/main" id="{AD794215-9406-B560-7B8F-ADEECC095559}"/>
                </a:ext>
              </a:extLst>
            </p:cNvPr>
            <p:cNvSpPr/>
            <p:nvPr/>
          </p:nvSpPr>
          <p:spPr>
            <a:xfrm>
              <a:off x="4481916" y="3575914"/>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164" name="四角形: メモ 163">
              <a:extLst>
                <a:ext uri="{FF2B5EF4-FFF2-40B4-BE49-F238E27FC236}">
                  <a16:creationId xmlns:a16="http://schemas.microsoft.com/office/drawing/2014/main" id="{B9E58D74-F477-FF1F-0ED1-168821A901AF}"/>
                </a:ext>
              </a:extLst>
            </p:cNvPr>
            <p:cNvSpPr/>
            <p:nvPr/>
          </p:nvSpPr>
          <p:spPr>
            <a:xfrm>
              <a:off x="7152504" y="3449278"/>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5" name="四角形: メモ 164">
              <a:extLst>
                <a:ext uri="{FF2B5EF4-FFF2-40B4-BE49-F238E27FC236}">
                  <a16:creationId xmlns:a16="http://schemas.microsoft.com/office/drawing/2014/main" id="{326025FC-E89F-5EFF-87F9-5B0CC15DF19B}"/>
                </a:ext>
              </a:extLst>
            </p:cNvPr>
            <p:cNvSpPr/>
            <p:nvPr/>
          </p:nvSpPr>
          <p:spPr>
            <a:xfrm>
              <a:off x="4733361" y="4895572"/>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6" name="四角形: メモ 165">
              <a:extLst>
                <a:ext uri="{FF2B5EF4-FFF2-40B4-BE49-F238E27FC236}">
                  <a16:creationId xmlns:a16="http://schemas.microsoft.com/office/drawing/2014/main" id="{6FDC9314-8E98-E526-52A7-E7A486FE4428}"/>
                </a:ext>
              </a:extLst>
            </p:cNvPr>
            <p:cNvSpPr/>
            <p:nvPr/>
          </p:nvSpPr>
          <p:spPr>
            <a:xfrm>
              <a:off x="6555214" y="5263885"/>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7" name="四角形: メモ 166">
              <a:extLst>
                <a:ext uri="{FF2B5EF4-FFF2-40B4-BE49-F238E27FC236}">
                  <a16:creationId xmlns:a16="http://schemas.microsoft.com/office/drawing/2014/main" id="{93E7AD93-3B63-7FD4-AC86-1CE57B9DA53F}"/>
                </a:ext>
              </a:extLst>
            </p:cNvPr>
            <p:cNvSpPr/>
            <p:nvPr/>
          </p:nvSpPr>
          <p:spPr>
            <a:xfrm>
              <a:off x="4908867" y="4535066"/>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8" name="四角形: メモ 167">
              <a:extLst>
                <a:ext uri="{FF2B5EF4-FFF2-40B4-BE49-F238E27FC236}">
                  <a16:creationId xmlns:a16="http://schemas.microsoft.com/office/drawing/2014/main" id="{D10B7B14-4A6A-D486-7FB9-FBB39DA1FA32}"/>
                </a:ext>
              </a:extLst>
            </p:cNvPr>
            <p:cNvSpPr/>
            <p:nvPr/>
          </p:nvSpPr>
          <p:spPr>
            <a:xfrm>
              <a:off x="5118186" y="5268968"/>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9" name="四角形: メモ 168">
              <a:extLst>
                <a:ext uri="{FF2B5EF4-FFF2-40B4-BE49-F238E27FC236}">
                  <a16:creationId xmlns:a16="http://schemas.microsoft.com/office/drawing/2014/main" id="{70CD374F-F1A2-52FD-67C6-56761BBEE8A8}"/>
                </a:ext>
              </a:extLst>
            </p:cNvPr>
            <p:cNvSpPr/>
            <p:nvPr/>
          </p:nvSpPr>
          <p:spPr>
            <a:xfrm>
              <a:off x="5877400" y="5069290"/>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0" name="四角形: メモ 169">
              <a:extLst>
                <a:ext uri="{FF2B5EF4-FFF2-40B4-BE49-F238E27FC236}">
                  <a16:creationId xmlns:a16="http://schemas.microsoft.com/office/drawing/2014/main" id="{AC0D67CA-0205-852C-4D08-EA7982BE9BA8}"/>
                </a:ext>
              </a:extLst>
            </p:cNvPr>
            <p:cNvSpPr/>
            <p:nvPr/>
          </p:nvSpPr>
          <p:spPr>
            <a:xfrm>
              <a:off x="5985618" y="5476654"/>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1" name="四角形: メモ 170">
              <a:extLst>
                <a:ext uri="{FF2B5EF4-FFF2-40B4-BE49-F238E27FC236}">
                  <a16:creationId xmlns:a16="http://schemas.microsoft.com/office/drawing/2014/main" id="{C0824F55-EF70-31B7-5015-03B9AA2998D4}"/>
                </a:ext>
              </a:extLst>
            </p:cNvPr>
            <p:cNvSpPr/>
            <p:nvPr/>
          </p:nvSpPr>
          <p:spPr>
            <a:xfrm>
              <a:off x="6555214" y="5629698"/>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2" name="四角形: メモ 171">
              <a:extLst>
                <a:ext uri="{FF2B5EF4-FFF2-40B4-BE49-F238E27FC236}">
                  <a16:creationId xmlns:a16="http://schemas.microsoft.com/office/drawing/2014/main" id="{BD74FEEC-7B0E-18A6-B161-E91DFD9AFE14}"/>
                </a:ext>
              </a:extLst>
            </p:cNvPr>
            <p:cNvSpPr/>
            <p:nvPr/>
          </p:nvSpPr>
          <p:spPr>
            <a:xfrm>
              <a:off x="6480437" y="3161803"/>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3" name="楕円 172">
              <a:extLst>
                <a:ext uri="{FF2B5EF4-FFF2-40B4-BE49-F238E27FC236}">
                  <a16:creationId xmlns:a16="http://schemas.microsoft.com/office/drawing/2014/main" id="{3CF97FFE-FEB4-A625-38D4-3AA5F62EB512}"/>
                </a:ext>
              </a:extLst>
            </p:cNvPr>
            <p:cNvSpPr/>
            <p:nvPr/>
          </p:nvSpPr>
          <p:spPr>
            <a:xfrm>
              <a:off x="4931649" y="50730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4" name="楕円 173">
              <a:extLst>
                <a:ext uri="{FF2B5EF4-FFF2-40B4-BE49-F238E27FC236}">
                  <a16:creationId xmlns:a16="http://schemas.microsoft.com/office/drawing/2014/main" id="{2DC65817-9A55-DACB-9CF9-EC9B7EB5BA6A}"/>
                </a:ext>
              </a:extLst>
            </p:cNvPr>
            <p:cNvSpPr/>
            <p:nvPr/>
          </p:nvSpPr>
          <p:spPr>
            <a:xfrm>
              <a:off x="5084049" y="5047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5" name="楕円 174">
              <a:extLst>
                <a:ext uri="{FF2B5EF4-FFF2-40B4-BE49-F238E27FC236}">
                  <a16:creationId xmlns:a16="http://schemas.microsoft.com/office/drawing/2014/main" id="{73C0E7A6-0D70-0B75-7D5C-311B31E96AB7}"/>
                </a:ext>
              </a:extLst>
            </p:cNvPr>
            <p:cNvSpPr/>
            <p:nvPr/>
          </p:nvSpPr>
          <p:spPr>
            <a:xfrm>
              <a:off x="4741149" y="5047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6" name="楕円 175">
              <a:extLst>
                <a:ext uri="{FF2B5EF4-FFF2-40B4-BE49-F238E27FC236}">
                  <a16:creationId xmlns:a16="http://schemas.microsoft.com/office/drawing/2014/main" id="{039963F8-CC9E-7277-5129-40F3096A45F2}"/>
                </a:ext>
              </a:extLst>
            </p:cNvPr>
            <p:cNvSpPr/>
            <p:nvPr/>
          </p:nvSpPr>
          <p:spPr>
            <a:xfrm>
              <a:off x="6684249" y="52889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7" name="楕円 176">
              <a:extLst>
                <a:ext uri="{FF2B5EF4-FFF2-40B4-BE49-F238E27FC236}">
                  <a16:creationId xmlns:a16="http://schemas.microsoft.com/office/drawing/2014/main" id="{15094178-7C82-ED83-CFC1-C95B4CA4F466}"/>
                </a:ext>
              </a:extLst>
            </p:cNvPr>
            <p:cNvSpPr/>
            <p:nvPr/>
          </p:nvSpPr>
          <p:spPr>
            <a:xfrm>
              <a:off x="6849349" y="54413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8" name="楕円 177">
              <a:extLst>
                <a:ext uri="{FF2B5EF4-FFF2-40B4-BE49-F238E27FC236}">
                  <a16:creationId xmlns:a16="http://schemas.microsoft.com/office/drawing/2014/main" id="{B596F567-6E45-E1D9-0A57-560CF9B85E5C}"/>
                </a:ext>
              </a:extLst>
            </p:cNvPr>
            <p:cNvSpPr/>
            <p:nvPr/>
          </p:nvSpPr>
          <p:spPr>
            <a:xfrm>
              <a:off x="7039849" y="54032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9" name="楕円 178">
              <a:extLst>
                <a:ext uri="{FF2B5EF4-FFF2-40B4-BE49-F238E27FC236}">
                  <a16:creationId xmlns:a16="http://schemas.microsoft.com/office/drawing/2014/main" id="{5395E74C-CADE-A24C-1E7C-006E4C85CDB7}"/>
                </a:ext>
              </a:extLst>
            </p:cNvPr>
            <p:cNvSpPr/>
            <p:nvPr/>
          </p:nvSpPr>
          <p:spPr>
            <a:xfrm>
              <a:off x="6836649" y="53270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0" name="楕円 179">
              <a:extLst>
                <a:ext uri="{FF2B5EF4-FFF2-40B4-BE49-F238E27FC236}">
                  <a16:creationId xmlns:a16="http://schemas.microsoft.com/office/drawing/2014/main" id="{E9ED69CA-A41D-BC7B-9537-DDC64FCEBDBA}"/>
                </a:ext>
              </a:extLst>
            </p:cNvPr>
            <p:cNvSpPr/>
            <p:nvPr/>
          </p:nvSpPr>
          <p:spPr>
            <a:xfrm>
              <a:off x="7014449" y="52635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1" name="楕円 180">
              <a:extLst>
                <a:ext uri="{FF2B5EF4-FFF2-40B4-BE49-F238E27FC236}">
                  <a16:creationId xmlns:a16="http://schemas.microsoft.com/office/drawing/2014/main" id="{F269FB0C-6383-0CD8-664D-6EEB75768FC3}"/>
                </a:ext>
              </a:extLst>
            </p:cNvPr>
            <p:cNvSpPr/>
            <p:nvPr/>
          </p:nvSpPr>
          <p:spPr>
            <a:xfrm>
              <a:off x="6925549" y="33204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2" name="楕円 181">
              <a:extLst>
                <a:ext uri="{FF2B5EF4-FFF2-40B4-BE49-F238E27FC236}">
                  <a16:creationId xmlns:a16="http://schemas.microsoft.com/office/drawing/2014/main" id="{80462705-1C3B-1111-F384-2BAE9ABE9CBB}"/>
                </a:ext>
              </a:extLst>
            </p:cNvPr>
            <p:cNvSpPr/>
            <p:nvPr/>
          </p:nvSpPr>
          <p:spPr>
            <a:xfrm>
              <a:off x="6785849" y="32315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3" name="楕円 182">
              <a:extLst>
                <a:ext uri="{FF2B5EF4-FFF2-40B4-BE49-F238E27FC236}">
                  <a16:creationId xmlns:a16="http://schemas.microsoft.com/office/drawing/2014/main" id="{BFF2B260-2A70-1627-12E6-CD1618A81D98}"/>
                </a:ext>
              </a:extLst>
            </p:cNvPr>
            <p:cNvSpPr/>
            <p:nvPr/>
          </p:nvSpPr>
          <p:spPr>
            <a:xfrm>
              <a:off x="4588749" y="36379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4" name="楕円 183">
              <a:extLst>
                <a:ext uri="{FF2B5EF4-FFF2-40B4-BE49-F238E27FC236}">
                  <a16:creationId xmlns:a16="http://schemas.microsoft.com/office/drawing/2014/main" id="{60A1C684-CBF8-F192-699A-1E8256EBEDFE}"/>
                </a:ext>
              </a:extLst>
            </p:cNvPr>
            <p:cNvSpPr/>
            <p:nvPr/>
          </p:nvSpPr>
          <p:spPr>
            <a:xfrm>
              <a:off x="6125449" y="55302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5" name="楕円 184">
              <a:extLst>
                <a:ext uri="{FF2B5EF4-FFF2-40B4-BE49-F238E27FC236}">
                  <a16:creationId xmlns:a16="http://schemas.microsoft.com/office/drawing/2014/main" id="{B211AADE-A063-E445-D19F-38B93044F0ED}"/>
                </a:ext>
              </a:extLst>
            </p:cNvPr>
            <p:cNvSpPr/>
            <p:nvPr/>
          </p:nvSpPr>
          <p:spPr>
            <a:xfrm>
              <a:off x="6265149" y="5682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6" name="楕円 185">
              <a:extLst>
                <a:ext uri="{FF2B5EF4-FFF2-40B4-BE49-F238E27FC236}">
                  <a16:creationId xmlns:a16="http://schemas.microsoft.com/office/drawing/2014/main" id="{F1D55FCB-4FBD-3B0F-F0AD-70ABCA8BE330}"/>
                </a:ext>
              </a:extLst>
            </p:cNvPr>
            <p:cNvSpPr/>
            <p:nvPr/>
          </p:nvSpPr>
          <p:spPr>
            <a:xfrm>
              <a:off x="5998449" y="56953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7" name="楕円 186">
              <a:extLst>
                <a:ext uri="{FF2B5EF4-FFF2-40B4-BE49-F238E27FC236}">
                  <a16:creationId xmlns:a16="http://schemas.microsoft.com/office/drawing/2014/main" id="{B8E45155-BE73-3884-F926-AEB78EA315E8}"/>
                </a:ext>
              </a:extLst>
            </p:cNvPr>
            <p:cNvSpPr/>
            <p:nvPr/>
          </p:nvSpPr>
          <p:spPr>
            <a:xfrm>
              <a:off x="4741149" y="48571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8" name="正方形/長方形 187">
              <a:extLst>
                <a:ext uri="{FF2B5EF4-FFF2-40B4-BE49-F238E27FC236}">
                  <a16:creationId xmlns:a16="http://schemas.microsoft.com/office/drawing/2014/main" id="{87C99FED-6C4B-9F1A-564F-736DAC8631E5}"/>
                </a:ext>
              </a:extLst>
            </p:cNvPr>
            <p:cNvSpPr/>
            <p:nvPr/>
          </p:nvSpPr>
          <p:spPr>
            <a:xfrm>
              <a:off x="4602296" y="4804069"/>
              <a:ext cx="774325" cy="522499"/>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9" name="正方形/長方形 188">
              <a:extLst>
                <a:ext uri="{FF2B5EF4-FFF2-40B4-BE49-F238E27FC236}">
                  <a16:creationId xmlns:a16="http://schemas.microsoft.com/office/drawing/2014/main" id="{B72D59EB-5A74-BA32-55C8-5B8ABD01392A}"/>
                </a:ext>
              </a:extLst>
            </p:cNvPr>
            <p:cNvSpPr/>
            <p:nvPr/>
          </p:nvSpPr>
          <p:spPr>
            <a:xfrm>
              <a:off x="6560647" y="5170465"/>
              <a:ext cx="774325" cy="447776"/>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90" name="正方形/長方形 189">
              <a:extLst>
                <a:ext uri="{FF2B5EF4-FFF2-40B4-BE49-F238E27FC236}">
                  <a16:creationId xmlns:a16="http://schemas.microsoft.com/office/drawing/2014/main" id="{6109B5EF-AD30-F213-1717-C2F30245923D}"/>
                </a:ext>
              </a:extLst>
            </p:cNvPr>
            <p:cNvSpPr/>
            <p:nvPr/>
          </p:nvSpPr>
          <p:spPr>
            <a:xfrm>
              <a:off x="4409849" y="3557891"/>
              <a:ext cx="774325" cy="447776"/>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91" name="四角形: メモ 190">
              <a:extLst>
                <a:ext uri="{FF2B5EF4-FFF2-40B4-BE49-F238E27FC236}">
                  <a16:creationId xmlns:a16="http://schemas.microsoft.com/office/drawing/2014/main" id="{B34B280B-8455-13A3-C698-128D4714C03B}"/>
                </a:ext>
              </a:extLst>
            </p:cNvPr>
            <p:cNvSpPr/>
            <p:nvPr/>
          </p:nvSpPr>
          <p:spPr>
            <a:xfrm>
              <a:off x="4156433" y="3352511"/>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〇〇な状態</a:t>
              </a:r>
            </a:p>
          </p:txBody>
        </p:sp>
        <p:sp>
          <p:nvSpPr>
            <p:cNvPr id="192" name="四角形: メモ 191">
              <a:extLst>
                <a:ext uri="{FF2B5EF4-FFF2-40B4-BE49-F238E27FC236}">
                  <a16:creationId xmlns:a16="http://schemas.microsoft.com/office/drawing/2014/main" id="{6FB6FFE6-B230-641B-CAD7-E57844B2E979}"/>
                </a:ext>
              </a:extLst>
            </p:cNvPr>
            <p:cNvSpPr/>
            <p:nvPr/>
          </p:nvSpPr>
          <p:spPr>
            <a:xfrm>
              <a:off x="4331302" y="4534736"/>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〇〇な状態</a:t>
              </a:r>
            </a:p>
          </p:txBody>
        </p:sp>
        <p:sp>
          <p:nvSpPr>
            <p:cNvPr id="193" name="四角形: メモ 192">
              <a:extLst>
                <a:ext uri="{FF2B5EF4-FFF2-40B4-BE49-F238E27FC236}">
                  <a16:creationId xmlns:a16="http://schemas.microsoft.com/office/drawing/2014/main" id="{FAF02E3A-708C-77CF-8B54-222D3F7BAD34}"/>
                </a:ext>
              </a:extLst>
            </p:cNvPr>
            <p:cNvSpPr/>
            <p:nvPr/>
          </p:nvSpPr>
          <p:spPr>
            <a:xfrm>
              <a:off x="7227474" y="5061676"/>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〇〇な状態</a:t>
              </a:r>
            </a:p>
          </p:txBody>
        </p:sp>
        <p:sp>
          <p:nvSpPr>
            <p:cNvPr id="194" name="四角形: メモ 193">
              <a:extLst>
                <a:ext uri="{FF2B5EF4-FFF2-40B4-BE49-F238E27FC236}">
                  <a16:creationId xmlns:a16="http://schemas.microsoft.com/office/drawing/2014/main" id="{DD5CDFF9-6C24-E8A8-BDBC-7102E29D88EC}"/>
                </a:ext>
              </a:extLst>
            </p:cNvPr>
            <p:cNvSpPr/>
            <p:nvPr/>
          </p:nvSpPr>
          <p:spPr>
            <a:xfrm>
              <a:off x="4130845" y="5069585"/>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5" name="四角形: メモ 194">
              <a:extLst>
                <a:ext uri="{FF2B5EF4-FFF2-40B4-BE49-F238E27FC236}">
                  <a16:creationId xmlns:a16="http://schemas.microsoft.com/office/drawing/2014/main" id="{B5C3E069-56EF-6241-5326-A856C681DC74}"/>
                </a:ext>
              </a:extLst>
            </p:cNvPr>
            <p:cNvSpPr/>
            <p:nvPr/>
          </p:nvSpPr>
          <p:spPr>
            <a:xfrm>
              <a:off x="3806620" y="357591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6" name="四角形: メモ 195">
              <a:extLst>
                <a:ext uri="{FF2B5EF4-FFF2-40B4-BE49-F238E27FC236}">
                  <a16:creationId xmlns:a16="http://schemas.microsoft.com/office/drawing/2014/main" id="{35D6A602-3C1D-67F6-9961-FC3E2ED01F42}"/>
                </a:ext>
              </a:extLst>
            </p:cNvPr>
            <p:cNvSpPr/>
            <p:nvPr/>
          </p:nvSpPr>
          <p:spPr>
            <a:xfrm>
              <a:off x="6950493" y="5435335"/>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7" name="四角形: メモ 196">
              <a:extLst>
                <a:ext uri="{FF2B5EF4-FFF2-40B4-BE49-F238E27FC236}">
                  <a16:creationId xmlns:a16="http://schemas.microsoft.com/office/drawing/2014/main" id="{E9D381D6-B379-D097-5A45-9935ABBBC981}"/>
                </a:ext>
              </a:extLst>
            </p:cNvPr>
            <p:cNvSpPr/>
            <p:nvPr/>
          </p:nvSpPr>
          <p:spPr>
            <a:xfrm>
              <a:off x="7107416" y="564695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8" name="四角形: メモ 197">
              <a:extLst>
                <a:ext uri="{FF2B5EF4-FFF2-40B4-BE49-F238E27FC236}">
                  <a16:creationId xmlns:a16="http://schemas.microsoft.com/office/drawing/2014/main" id="{3AD8D3C9-D5E6-713D-3CC8-9F99BF5B432E}"/>
                </a:ext>
              </a:extLst>
            </p:cNvPr>
            <p:cNvSpPr/>
            <p:nvPr/>
          </p:nvSpPr>
          <p:spPr>
            <a:xfrm>
              <a:off x="7631706" y="5455896"/>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9" name="四角形: メモ 198">
              <a:extLst>
                <a:ext uri="{FF2B5EF4-FFF2-40B4-BE49-F238E27FC236}">
                  <a16:creationId xmlns:a16="http://schemas.microsoft.com/office/drawing/2014/main" id="{DB306E65-A432-FCCB-5129-EE5FE634E038}"/>
                </a:ext>
              </a:extLst>
            </p:cNvPr>
            <p:cNvSpPr/>
            <p:nvPr/>
          </p:nvSpPr>
          <p:spPr>
            <a:xfrm>
              <a:off x="4362284" y="5309557"/>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200" name="四角形: メモ 199">
              <a:extLst>
                <a:ext uri="{FF2B5EF4-FFF2-40B4-BE49-F238E27FC236}">
                  <a16:creationId xmlns:a16="http://schemas.microsoft.com/office/drawing/2014/main" id="{868C9AA6-42F8-C83A-D40B-E10A5AC3CBBE}"/>
                </a:ext>
              </a:extLst>
            </p:cNvPr>
            <p:cNvSpPr/>
            <p:nvPr/>
          </p:nvSpPr>
          <p:spPr>
            <a:xfrm>
              <a:off x="3824875" y="5485159"/>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201" name="四角形: メモ 200">
              <a:extLst>
                <a:ext uri="{FF2B5EF4-FFF2-40B4-BE49-F238E27FC236}">
                  <a16:creationId xmlns:a16="http://schemas.microsoft.com/office/drawing/2014/main" id="{CA75897B-0F07-E2C2-4C11-B906BEC70511}"/>
                </a:ext>
              </a:extLst>
            </p:cNvPr>
            <p:cNvSpPr/>
            <p:nvPr/>
          </p:nvSpPr>
          <p:spPr>
            <a:xfrm>
              <a:off x="4533860" y="5709186"/>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202" name="四角形: メモ 201">
              <a:extLst>
                <a:ext uri="{FF2B5EF4-FFF2-40B4-BE49-F238E27FC236}">
                  <a16:creationId xmlns:a16="http://schemas.microsoft.com/office/drawing/2014/main" id="{20D2C48C-A45B-EB1C-3AD1-29CF7A742DFC}"/>
                </a:ext>
              </a:extLst>
            </p:cNvPr>
            <p:cNvSpPr/>
            <p:nvPr/>
          </p:nvSpPr>
          <p:spPr>
            <a:xfrm>
              <a:off x="7788774" y="5820991"/>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grpSp>
      <p:sp>
        <p:nvSpPr>
          <p:cNvPr id="204" name="正方形/長方形 203">
            <a:extLst>
              <a:ext uri="{FF2B5EF4-FFF2-40B4-BE49-F238E27FC236}">
                <a16:creationId xmlns:a16="http://schemas.microsoft.com/office/drawing/2014/main" id="{7BCF2298-9884-81D8-8E90-CA1814261FB5}"/>
              </a:ext>
            </a:extLst>
          </p:cNvPr>
          <p:cNvSpPr/>
          <p:nvPr/>
        </p:nvSpPr>
        <p:spPr>
          <a:xfrm>
            <a:off x="461279" y="5692794"/>
            <a:ext cx="8464064" cy="605239"/>
          </a:xfrm>
          <a:prstGeom prst="rect">
            <a:avLst/>
          </a:prstGeom>
          <a:noFill/>
        </p:spPr>
        <p:txBody>
          <a:bodyPr wrap="square" rtlCol="0" anchor="ctr" anchorCtr="0">
            <a:noAutofit/>
          </a:bodyPr>
          <a:lstStyle/>
          <a:p>
            <a:pPr algn="ctr" defTabSz="685800">
              <a:defRPr/>
            </a:pPr>
            <a:r>
              <a:rPr kumimoji="1" lang="ja-JP" altLang="en-US" sz="1600" dirty="0">
                <a:solidFill>
                  <a:srgbClr val="C00000"/>
                </a:solidFill>
                <a:latin typeface="游ゴシック"/>
                <a:ea typeface="游ゴシック"/>
              </a:rPr>
              <a:t>①</a:t>
            </a:r>
            <a:r>
              <a:rPr kumimoji="1" lang="en-US" altLang="ja-JP" sz="1600" b="1" dirty="0">
                <a:solidFill>
                  <a:srgbClr val="C00000"/>
                </a:solidFill>
                <a:latin typeface="游ゴシック"/>
                <a:ea typeface="游ゴシック"/>
              </a:rPr>
              <a:t>10</a:t>
            </a:r>
            <a:r>
              <a:rPr kumimoji="1" lang="ja-JP" altLang="en-US" sz="1600" b="1" dirty="0">
                <a:solidFill>
                  <a:srgbClr val="C00000"/>
                </a:solidFill>
                <a:latin typeface="游ゴシック"/>
                <a:ea typeface="游ゴシック"/>
              </a:rPr>
              <a:t>分個人ワーク</a:t>
            </a:r>
            <a:r>
              <a:rPr kumimoji="1" lang="ja-JP" altLang="en-US" sz="1600" dirty="0">
                <a:latin typeface="游ゴシック"/>
                <a:ea typeface="游ゴシック"/>
              </a:rPr>
              <a:t>で、</a:t>
            </a:r>
            <a:endParaRPr kumimoji="1" lang="en-US" altLang="ja-JP" sz="1600" dirty="0">
              <a:latin typeface="游ゴシック"/>
              <a:ea typeface="游ゴシック"/>
            </a:endParaRPr>
          </a:p>
          <a:p>
            <a:pPr algn="ctr" defTabSz="685800">
              <a:defRPr/>
            </a:pPr>
            <a:r>
              <a:rPr kumimoji="1" lang="ja-JP" altLang="en-US" sz="1600" dirty="0">
                <a:latin typeface="游ゴシック"/>
                <a:ea typeface="游ゴシック"/>
              </a:rPr>
              <a:t>「理想の状態」とそれを実現するための「アクション」を発想</a:t>
            </a:r>
            <a:endParaRPr kumimoji="1" lang="en-US" altLang="ja-JP" sz="1600" dirty="0">
              <a:latin typeface="游ゴシック"/>
              <a:ea typeface="游ゴシック"/>
            </a:endParaRPr>
          </a:p>
          <a:p>
            <a:pPr algn="ctr" defTabSz="685800">
              <a:defRPr/>
            </a:pPr>
            <a:r>
              <a:rPr kumimoji="1" lang="ja-JP" altLang="en-US" sz="1600" dirty="0">
                <a:solidFill>
                  <a:srgbClr val="C00000"/>
                </a:solidFill>
                <a:latin typeface="游ゴシック"/>
                <a:ea typeface="游ゴシック"/>
              </a:rPr>
              <a:t>②</a:t>
            </a:r>
            <a:r>
              <a:rPr kumimoji="1" lang="ja-JP" altLang="en-US" sz="1600" b="1" dirty="0">
                <a:solidFill>
                  <a:srgbClr val="C00000"/>
                </a:solidFill>
                <a:latin typeface="游ゴシック"/>
                <a:ea typeface="游ゴシック"/>
              </a:rPr>
              <a:t>その後、</a:t>
            </a:r>
            <a:r>
              <a:rPr kumimoji="1" lang="en-US" altLang="ja-JP" sz="1600" b="1" dirty="0">
                <a:solidFill>
                  <a:srgbClr val="C00000"/>
                </a:solidFill>
                <a:latin typeface="游ゴシック"/>
                <a:ea typeface="游ゴシック"/>
              </a:rPr>
              <a:t>15</a:t>
            </a:r>
            <a:r>
              <a:rPr kumimoji="1" lang="ja-JP" altLang="en-US" sz="1600" b="1" dirty="0">
                <a:solidFill>
                  <a:srgbClr val="C00000"/>
                </a:solidFill>
                <a:latin typeface="游ゴシック"/>
                <a:ea typeface="游ゴシック"/>
              </a:rPr>
              <a:t>分でチーム内シェア</a:t>
            </a:r>
            <a:r>
              <a:rPr kumimoji="1" lang="ja-JP" altLang="en-US" sz="1600" b="1" dirty="0">
                <a:latin typeface="游ゴシック"/>
                <a:ea typeface="游ゴシック"/>
              </a:rPr>
              <a:t>。</a:t>
            </a:r>
            <a:endParaRPr kumimoji="1" lang="en-US" altLang="ja-JP" sz="1600" b="1" dirty="0">
              <a:latin typeface="游ゴシック"/>
              <a:ea typeface="游ゴシック"/>
            </a:endParaRPr>
          </a:p>
          <a:p>
            <a:pPr algn="ctr" defTabSz="685800">
              <a:defRPr/>
            </a:pPr>
            <a:r>
              <a:rPr kumimoji="1" lang="ja-JP" altLang="en-US" sz="1600" dirty="0">
                <a:latin typeface="游ゴシック"/>
                <a:ea typeface="游ゴシック"/>
              </a:rPr>
              <a:t>シェアする中で追加のアイデアもどんどん加えてください！</a:t>
            </a:r>
          </a:p>
        </p:txBody>
      </p:sp>
      <p:sp>
        <p:nvSpPr>
          <p:cNvPr id="2" name="スライド番号プレースホルダー 1">
            <a:extLst>
              <a:ext uri="{FF2B5EF4-FFF2-40B4-BE49-F238E27FC236}">
                <a16:creationId xmlns:a16="http://schemas.microsoft.com/office/drawing/2014/main" id="{02F6C7FE-193E-E23C-32C5-FF53938EAEA8}"/>
              </a:ext>
            </a:extLst>
          </p:cNvPr>
          <p:cNvSpPr>
            <a:spLocks noGrp="1"/>
          </p:cNvSpPr>
          <p:nvPr>
            <p:ph type="sldNum" sz="quarter" idx="12"/>
          </p:nvPr>
        </p:nvSpPr>
        <p:spPr/>
        <p:txBody>
          <a:bodyPr/>
          <a:lstStyle/>
          <a:p>
            <a:fld id="{02E45039-E5C2-423C-A0A7-3C781C43C11A}" type="slidenum">
              <a:rPr kumimoji="1" lang="ja-JP" altLang="en-US" smtClean="0"/>
              <a:t>36</a:t>
            </a:fld>
            <a:endParaRPr kumimoji="1" lang="ja-JP" altLang="en-US"/>
          </a:p>
        </p:txBody>
      </p:sp>
    </p:spTree>
    <p:extLst>
      <p:ext uri="{BB962C8B-B14F-4D97-AF65-F5344CB8AC3E}">
        <p14:creationId xmlns:p14="http://schemas.microsoft.com/office/powerpoint/2010/main" val="3536538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en-US" altLang="ja-JP"/>
              <a:t>Work3</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449127" y="2513532"/>
            <a:ext cx="5138258" cy="2162323"/>
          </a:xfrm>
        </p:spPr>
        <p:txBody>
          <a:bodyPr>
            <a:noAutofit/>
          </a:bodyPr>
          <a:lstStyle/>
          <a:p>
            <a:r>
              <a:rPr lang="ja-JP" altLang="en-US" sz="2100" b="1"/>
              <a:t>まとめ＆明日からのアクション宣言</a:t>
            </a:r>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449128" y="4054171"/>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rPr>
              <a:t>0:00 – 0:00(</a:t>
            </a:r>
            <a:r>
              <a:rPr lang="ja-JP" altLang="en-US" sz="1350" b="1" kern="0">
                <a:solidFill>
                  <a:srgbClr val="4A9478"/>
                </a:solidFill>
              </a:rPr>
              <a:t>目安時間を記載ください）</a:t>
            </a:r>
          </a:p>
        </p:txBody>
      </p:sp>
      <p:sp>
        <p:nvSpPr>
          <p:cNvPr id="7" name="四角形: 角を丸くする 6">
            <a:extLst>
              <a:ext uri="{FF2B5EF4-FFF2-40B4-BE49-F238E27FC236}">
                <a16:creationId xmlns:a16="http://schemas.microsoft.com/office/drawing/2014/main" id="{17FD0E1C-5A1A-677F-3655-A718FE8DF8C3}"/>
              </a:ext>
            </a:extLst>
          </p:cNvPr>
          <p:cNvSpPr/>
          <p:nvPr/>
        </p:nvSpPr>
        <p:spPr>
          <a:xfrm>
            <a:off x="4449127" y="442233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kern="0"/>
              <a:t>35min</a:t>
            </a:r>
          </a:p>
        </p:txBody>
      </p:sp>
      <p:sp>
        <p:nvSpPr>
          <p:cNvPr id="4" name="スライド番号プレースホルダー 3">
            <a:extLst>
              <a:ext uri="{FF2B5EF4-FFF2-40B4-BE49-F238E27FC236}">
                <a16:creationId xmlns:a16="http://schemas.microsoft.com/office/drawing/2014/main" id="{EB47E052-5E8C-D8AE-DE24-28434E38BDED}"/>
              </a:ext>
            </a:extLst>
          </p:cNvPr>
          <p:cNvSpPr>
            <a:spLocks noGrp="1"/>
          </p:cNvSpPr>
          <p:nvPr>
            <p:ph type="sldNum" sz="quarter" idx="12"/>
          </p:nvPr>
        </p:nvSpPr>
        <p:spPr/>
        <p:txBody>
          <a:bodyPr/>
          <a:lstStyle/>
          <a:p>
            <a:fld id="{02E45039-E5C2-423C-A0A7-3C781C43C11A}" type="slidenum">
              <a:rPr kumimoji="1" lang="ja-JP" altLang="en-US" smtClean="0"/>
              <a:t>37</a:t>
            </a:fld>
            <a:endParaRPr kumimoji="1" lang="ja-JP" altLang="en-US"/>
          </a:p>
        </p:txBody>
      </p:sp>
    </p:spTree>
    <p:extLst>
      <p:ext uri="{BB962C8B-B14F-4D97-AF65-F5344CB8AC3E}">
        <p14:creationId xmlns:p14="http://schemas.microsoft.com/office/powerpoint/2010/main" val="4139560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750EF3CD-32AD-5C71-B5D4-8F3A87013309}"/>
              </a:ext>
            </a:extLst>
          </p:cNvPr>
          <p:cNvPicPr>
            <a:picLocks noChangeAspect="1"/>
          </p:cNvPicPr>
          <p:nvPr/>
        </p:nvPicPr>
        <p:blipFill>
          <a:blip r:embed="rId3"/>
          <a:stretch>
            <a:fillRect/>
          </a:stretch>
        </p:blipFill>
        <p:spPr>
          <a:xfrm>
            <a:off x="755728" y="1348071"/>
            <a:ext cx="7988300" cy="1273924"/>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64857"/>
            <a:ext cx="7886700" cy="994172"/>
          </a:xfrm>
        </p:spPr>
        <p:txBody>
          <a:bodyPr>
            <a:normAutofit/>
          </a:bodyPr>
          <a:lstStyle/>
          <a:p>
            <a:r>
              <a:rPr lang="ja-JP" altLang="en-US" sz="2800"/>
              <a:t>まとめ</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877253" y="1638861"/>
            <a:ext cx="7618094"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グループ内で出現したを見直し</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課題に対する「アクション」として重要と思うに</a:t>
            </a:r>
            <a:endParaRPr lang="en-US" altLang="ja-JP" sz="1600" b="1" dirty="0">
              <a:solidFill>
                <a:srgbClr val="F4F4F4">
                  <a:lumMod val="25000"/>
                </a:srgbClr>
              </a:solidFill>
              <a:highlight>
                <a:srgbClr val="FFFF00"/>
              </a:highlight>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青いペンで★印</a:t>
            </a:r>
            <a:r>
              <a:rPr lang="ja-JP" altLang="en-US" sz="1600" b="1" dirty="0">
                <a:solidFill>
                  <a:schemeClr val="bg1"/>
                </a:solidFill>
                <a:latin typeface="游ゴシック"/>
                <a:ea typeface="游ゴシック"/>
              </a:rPr>
              <a:t>をつけましょう。</a:t>
            </a:r>
            <a:endParaRPr lang="en-US" altLang="ja-JP" sz="1600" b="1" dirty="0">
              <a:solidFill>
                <a:schemeClr val="bg1"/>
              </a:solidFill>
              <a:latin typeface="游ゴシック"/>
              <a:ea typeface="游ゴシック"/>
            </a:endParaRP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520889" y="5985371"/>
            <a:ext cx="8680582" cy="584775"/>
          </a:xfrm>
          <a:prstGeom prst="rect">
            <a:avLst/>
          </a:prstGeom>
          <a:noFill/>
        </p:spPr>
        <p:txBody>
          <a:bodyPr wrap="none" rtlCol="0">
            <a:spAutoFit/>
          </a:bodyPr>
          <a:lstStyle/>
          <a:p>
            <a:pPr algn="ctr" defTabSz="685800">
              <a:defRPr/>
            </a:pPr>
            <a:r>
              <a:rPr lang="ja-JP" altLang="en-US" sz="1600" b="1">
                <a:latin typeface="游ゴシック"/>
                <a:ea typeface="游ゴシック"/>
              </a:rPr>
              <a:t>１つに絞り込んでも、複数あっても構いません</a:t>
            </a:r>
            <a:r>
              <a:rPr lang="ja-JP" altLang="en-US" sz="1600" b="1">
                <a:solidFill>
                  <a:srgbClr val="C00000"/>
                </a:solidFill>
                <a:latin typeface="游ゴシック"/>
                <a:ea typeface="游ゴシック"/>
              </a:rPr>
              <a:t>（</a:t>
            </a:r>
            <a:r>
              <a:rPr lang="en-US" altLang="ja-JP" sz="1600" b="1">
                <a:solidFill>
                  <a:srgbClr val="C00000"/>
                </a:solidFill>
                <a:latin typeface="游ゴシック"/>
                <a:ea typeface="游ゴシック"/>
              </a:rPr>
              <a:t>5</a:t>
            </a:r>
            <a:r>
              <a:rPr lang="ja-JP" altLang="en-US" sz="1600" b="1">
                <a:solidFill>
                  <a:srgbClr val="C00000"/>
                </a:solidFill>
                <a:latin typeface="游ゴシック"/>
                <a:ea typeface="游ゴシック"/>
              </a:rPr>
              <a:t>分程度）</a:t>
            </a:r>
            <a:r>
              <a:rPr lang="ja-JP" altLang="en-US" sz="1600" b="1">
                <a:latin typeface="游ゴシック"/>
                <a:ea typeface="游ゴシック"/>
              </a:rPr>
              <a:t>。</a:t>
            </a:r>
            <a:endParaRPr lang="en-US" altLang="ja-JP" sz="1600" b="1">
              <a:latin typeface="游ゴシック"/>
              <a:ea typeface="游ゴシック"/>
            </a:endParaRPr>
          </a:p>
          <a:p>
            <a:pPr algn="ctr" defTabSz="685800">
              <a:defRPr/>
            </a:pPr>
            <a:r>
              <a:rPr kumimoji="1" lang="ja-JP" altLang="en-US" sz="1600">
                <a:latin typeface="游ゴシック"/>
                <a:ea typeface="游ゴシック"/>
              </a:rPr>
              <a:t>（後ほど、自身の</a:t>
            </a:r>
            <a:r>
              <a:rPr kumimoji="1" lang="en-US" altLang="ja-JP" sz="1600">
                <a:latin typeface="游ゴシック"/>
                <a:ea typeface="游ゴシック"/>
              </a:rPr>
              <a:t>WILL</a:t>
            </a:r>
            <a:r>
              <a:rPr kumimoji="1" lang="ja-JP" altLang="en-US" sz="1600">
                <a:latin typeface="游ゴシック"/>
                <a:ea typeface="游ゴシック"/>
              </a:rPr>
              <a:t>と掛け合わせて、明日から自部門で出来ることを考えてもらいます）</a:t>
            </a:r>
          </a:p>
        </p:txBody>
      </p:sp>
      <p:sp>
        <p:nvSpPr>
          <p:cNvPr id="161" name="楕円 160">
            <a:extLst>
              <a:ext uri="{FF2B5EF4-FFF2-40B4-BE49-F238E27FC236}">
                <a16:creationId xmlns:a16="http://schemas.microsoft.com/office/drawing/2014/main" id="{FB3168F8-48BF-E20F-333A-3BD548E9BEFB}"/>
              </a:ext>
            </a:extLst>
          </p:cNvPr>
          <p:cNvSpPr/>
          <p:nvPr/>
        </p:nvSpPr>
        <p:spPr>
          <a:xfrm>
            <a:off x="3673337" y="45825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pic>
        <p:nvPicPr>
          <p:cNvPr id="162" name="図 161">
            <a:extLst>
              <a:ext uri="{FF2B5EF4-FFF2-40B4-BE49-F238E27FC236}">
                <a16:creationId xmlns:a16="http://schemas.microsoft.com/office/drawing/2014/main" id="{65E356CE-6969-B9DD-C330-65584E79EA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3245" y="3025403"/>
            <a:ext cx="2327235" cy="2186474"/>
          </a:xfrm>
          <a:prstGeom prst="rect">
            <a:avLst/>
          </a:prstGeom>
        </p:spPr>
      </p:pic>
      <p:sp>
        <p:nvSpPr>
          <p:cNvPr id="163" name="四角形: メモ 162">
            <a:extLst>
              <a:ext uri="{FF2B5EF4-FFF2-40B4-BE49-F238E27FC236}">
                <a16:creationId xmlns:a16="http://schemas.microsoft.com/office/drawing/2014/main" id="{AD794215-9406-B560-7B8F-ADEECC095559}"/>
              </a:ext>
            </a:extLst>
          </p:cNvPr>
          <p:cNvSpPr/>
          <p:nvPr/>
        </p:nvSpPr>
        <p:spPr>
          <a:xfrm>
            <a:off x="3450336" y="357394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latin typeface="游ゴシック"/>
              <a:ea typeface="游ゴシック"/>
            </a:endParaRPr>
          </a:p>
        </p:txBody>
      </p:sp>
      <p:sp>
        <p:nvSpPr>
          <p:cNvPr id="164" name="四角形: メモ 163">
            <a:extLst>
              <a:ext uri="{FF2B5EF4-FFF2-40B4-BE49-F238E27FC236}">
                <a16:creationId xmlns:a16="http://schemas.microsoft.com/office/drawing/2014/main" id="{B9E58D74-F477-FF1F-0ED1-168821A901AF}"/>
              </a:ext>
            </a:extLst>
          </p:cNvPr>
          <p:cNvSpPr/>
          <p:nvPr/>
        </p:nvSpPr>
        <p:spPr>
          <a:xfrm>
            <a:off x="5453277" y="347896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5" name="四角形: メモ 164">
            <a:extLst>
              <a:ext uri="{FF2B5EF4-FFF2-40B4-BE49-F238E27FC236}">
                <a16:creationId xmlns:a16="http://schemas.microsoft.com/office/drawing/2014/main" id="{326025FC-E89F-5EFF-87F9-5B0CC15DF19B}"/>
              </a:ext>
            </a:extLst>
          </p:cNvPr>
          <p:cNvSpPr/>
          <p:nvPr/>
        </p:nvSpPr>
        <p:spPr>
          <a:xfrm>
            <a:off x="3638920" y="456368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6" name="四角形: メモ 165">
            <a:extLst>
              <a:ext uri="{FF2B5EF4-FFF2-40B4-BE49-F238E27FC236}">
                <a16:creationId xmlns:a16="http://schemas.microsoft.com/office/drawing/2014/main" id="{6FDC9314-8E98-E526-52A7-E7A486FE4428}"/>
              </a:ext>
            </a:extLst>
          </p:cNvPr>
          <p:cNvSpPr/>
          <p:nvPr/>
        </p:nvSpPr>
        <p:spPr>
          <a:xfrm>
            <a:off x="5005310" y="4839919"/>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7" name="四角形: メモ 166">
            <a:extLst>
              <a:ext uri="{FF2B5EF4-FFF2-40B4-BE49-F238E27FC236}">
                <a16:creationId xmlns:a16="http://schemas.microsoft.com/office/drawing/2014/main" id="{93E7AD93-3B63-7FD4-AC86-1CE57B9DA53F}"/>
              </a:ext>
            </a:extLst>
          </p:cNvPr>
          <p:cNvSpPr/>
          <p:nvPr/>
        </p:nvSpPr>
        <p:spPr>
          <a:xfrm>
            <a:off x="3770549" y="429330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8" name="四角形: メモ 167">
            <a:extLst>
              <a:ext uri="{FF2B5EF4-FFF2-40B4-BE49-F238E27FC236}">
                <a16:creationId xmlns:a16="http://schemas.microsoft.com/office/drawing/2014/main" id="{D10B7B14-4A6A-D486-7FB9-FBB39DA1FA32}"/>
              </a:ext>
            </a:extLst>
          </p:cNvPr>
          <p:cNvSpPr/>
          <p:nvPr/>
        </p:nvSpPr>
        <p:spPr>
          <a:xfrm>
            <a:off x="3927539" y="4843731"/>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9" name="四角形: メモ 168">
            <a:extLst>
              <a:ext uri="{FF2B5EF4-FFF2-40B4-BE49-F238E27FC236}">
                <a16:creationId xmlns:a16="http://schemas.microsoft.com/office/drawing/2014/main" id="{70CD374F-F1A2-52FD-67C6-56761BBEE8A8}"/>
              </a:ext>
            </a:extLst>
          </p:cNvPr>
          <p:cNvSpPr/>
          <p:nvPr/>
        </p:nvSpPr>
        <p:spPr>
          <a:xfrm>
            <a:off x="4496949" y="4693973"/>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0" name="四角形: メモ 169">
            <a:extLst>
              <a:ext uri="{FF2B5EF4-FFF2-40B4-BE49-F238E27FC236}">
                <a16:creationId xmlns:a16="http://schemas.microsoft.com/office/drawing/2014/main" id="{AC0D67CA-0205-852C-4D08-EA7982BE9BA8}"/>
              </a:ext>
            </a:extLst>
          </p:cNvPr>
          <p:cNvSpPr/>
          <p:nvPr/>
        </p:nvSpPr>
        <p:spPr>
          <a:xfrm>
            <a:off x="4578113" y="4999496"/>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1" name="四角形: メモ 170">
            <a:extLst>
              <a:ext uri="{FF2B5EF4-FFF2-40B4-BE49-F238E27FC236}">
                <a16:creationId xmlns:a16="http://schemas.microsoft.com/office/drawing/2014/main" id="{C0824F55-EF70-31B7-5015-03B9AA2998D4}"/>
              </a:ext>
            </a:extLst>
          </p:cNvPr>
          <p:cNvSpPr/>
          <p:nvPr/>
        </p:nvSpPr>
        <p:spPr>
          <a:xfrm>
            <a:off x="5005310" y="511427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2" name="四角形: メモ 171">
            <a:extLst>
              <a:ext uri="{FF2B5EF4-FFF2-40B4-BE49-F238E27FC236}">
                <a16:creationId xmlns:a16="http://schemas.microsoft.com/office/drawing/2014/main" id="{BD74FEEC-7B0E-18A6-B161-E91DFD9AFE14}"/>
              </a:ext>
            </a:extLst>
          </p:cNvPr>
          <p:cNvSpPr/>
          <p:nvPr/>
        </p:nvSpPr>
        <p:spPr>
          <a:xfrm>
            <a:off x="4949227" y="3263357"/>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3" name="楕円 172">
            <a:extLst>
              <a:ext uri="{FF2B5EF4-FFF2-40B4-BE49-F238E27FC236}">
                <a16:creationId xmlns:a16="http://schemas.microsoft.com/office/drawing/2014/main" id="{3CF97FFE-FEB4-A625-38D4-3AA5F62EB512}"/>
              </a:ext>
            </a:extLst>
          </p:cNvPr>
          <p:cNvSpPr/>
          <p:nvPr/>
        </p:nvSpPr>
        <p:spPr>
          <a:xfrm>
            <a:off x="3787637" y="46968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4" name="楕円 173">
            <a:extLst>
              <a:ext uri="{FF2B5EF4-FFF2-40B4-BE49-F238E27FC236}">
                <a16:creationId xmlns:a16="http://schemas.microsoft.com/office/drawing/2014/main" id="{2DC65817-9A55-DACB-9CF9-EC9B7EB5BA6A}"/>
              </a:ext>
            </a:extLst>
          </p:cNvPr>
          <p:cNvSpPr/>
          <p:nvPr/>
        </p:nvSpPr>
        <p:spPr>
          <a:xfrm>
            <a:off x="3901937" y="46777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5" name="楕円 174">
            <a:extLst>
              <a:ext uri="{FF2B5EF4-FFF2-40B4-BE49-F238E27FC236}">
                <a16:creationId xmlns:a16="http://schemas.microsoft.com/office/drawing/2014/main" id="{73C0E7A6-0D70-0B75-7D5C-311B31E96AB7}"/>
              </a:ext>
            </a:extLst>
          </p:cNvPr>
          <p:cNvSpPr/>
          <p:nvPr/>
        </p:nvSpPr>
        <p:spPr>
          <a:xfrm>
            <a:off x="3644762" y="46777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6" name="楕円 175">
            <a:extLst>
              <a:ext uri="{FF2B5EF4-FFF2-40B4-BE49-F238E27FC236}">
                <a16:creationId xmlns:a16="http://schemas.microsoft.com/office/drawing/2014/main" id="{039963F8-CC9E-7277-5129-40F3096A45F2}"/>
              </a:ext>
            </a:extLst>
          </p:cNvPr>
          <p:cNvSpPr/>
          <p:nvPr/>
        </p:nvSpPr>
        <p:spPr>
          <a:xfrm>
            <a:off x="5102087" y="485873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7" name="楕円 176">
            <a:extLst>
              <a:ext uri="{FF2B5EF4-FFF2-40B4-BE49-F238E27FC236}">
                <a16:creationId xmlns:a16="http://schemas.microsoft.com/office/drawing/2014/main" id="{15094178-7C82-ED83-CFC1-C95B4CA4F466}"/>
              </a:ext>
            </a:extLst>
          </p:cNvPr>
          <p:cNvSpPr/>
          <p:nvPr/>
        </p:nvSpPr>
        <p:spPr>
          <a:xfrm>
            <a:off x="5225912" y="497303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8" name="楕円 177">
            <a:extLst>
              <a:ext uri="{FF2B5EF4-FFF2-40B4-BE49-F238E27FC236}">
                <a16:creationId xmlns:a16="http://schemas.microsoft.com/office/drawing/2014/main" id="{B596F567-6E45-E1D9-0A57-560CF9B85E5C}"/>
              </a:ext>
            </a:extLst>
          </p:cNvPr>
          <p:cNvSpPr/>
          <p:nvPr/>
        </p:nvSpPr>
        <p:spPr>
          <a:xfrm>
            <a:off x="5368787" y="49444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9" name="楕円 178">
            <a:extLst>
              <a:ext uri="{FF2B5EF4-FFF2-40B4-BE49-F238E27FC236}">
                <a16:creationId xmlns:a16="http://schemas.microsoft.com/office/drawing/2014/main" id="{5395E74C-CADE-A24C-1E7C-006E4C85CDB7}"/>
              </a:ext>
            </a:extLst>
          </p:cNvPr>
          <p:cNvSpPr/>
          <p:nvPr/>
        </p:nvSpPr>
        <p:spPr>
          <a:xfrm>
            <a:off x="5216387" y="48873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0" name="楕円 179">
            <a:extLst>
              <a:ext uri="{FF2B5EF4-FFF2-40B4-BE49-F238E27FC236}">
                <a16:creationId xmlns:a16="http://schemas.microsoft.com/office/drawing/2014/main" id="{E9ED69CA-A41D-BC7B-9537-DDC64FCEBDBA}"/>
              </a:ext>
            </a:extLst>
          </p:cNvPr>
          <p:cNvSpPr/>
          <p:nvPr/>
        </p:nvSpPr>
        <p:spPr>
          <a:xfrm>
            <a:off x="5349737" y="48396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1" name="楕円 180">
            <a:extLst>
              <a:ext uri="{FF2B5EF4-FFF2-40B4-BE49-F238E27FC236}">
                <a16:creationId xmlns:a16="http://schemas.microsoft.com/office/drawing/2014/main" id="{F269FB0C-6383-0CD8-664D-6EEB75768FC3}"/>
              </a:ext>
            </a:extLst>
          </p:cNvPr>
          <p:cNvSpPr/>
          <p:nvPr/>
        </p:nvSpPr>
        <p:spPr>
          <a:xfrm>
            <a:off x="5283062" y="33823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2" name="楕円 181">
            <a:extLst>
              <a:ext uri="{FF2B5EF4-FFF2-40B4-BE49-F238E27FC236}">
                <a16:creationId xmlns:a16="http://schemas.microsoft.com/office/drawing/2014/main" id="{80462705-1C3B-1111-F384-2BAE9ABE9CBB}"/>
              </a:ext>
            </a:extLst>
          </p:cNvPr>
          <p:cNvSpPr/>
          <p:nvPr/>
        </p:nvSpPr>
        <p:spPr>
          <a:xfrm>
            <a:off x="5178287" y="33156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3" name="楕円 182">
            <a:extLst>
              <a:ext uri="{FF2B5EF4-FFF2-40B4-BE49-F238E27FC236}">
                <a16:creationId xmlns:a16="http://schemas.microsoft.com/office/drawing/2014/main" id="{BFF2B260-2A70-1627-12E6-CD1618A81D98}"/>
              </a:ext>
            </a:extLst>
          </p:cNvPr>
          <p:cNvSpPr/>
          <p:nvPr/>
        </p:nvSpPr>
        <p:spPr>
          <a:xfrm>
            <a:off x="3530462" y="36204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4" name="楕円 183">
            <a:extLst>
              <a:ext uri="{FF2B5EF4-FFF2-40B4-BE49-F238E27FC236}">
                <a16:creationId xmlns:a16="http://schemas.microsoft.com/office/drawing/2014/main" id="{60A1C684-CBF8-F192-699A-1E8256EBEDFE}"/>
              </a:ext>
            </a:extLst>
          </p:cNvPr>
          <p:cNvSpPr/>
          <p:nvPr/>
        </p:nvSpPr>
        <p:spPr>
          <a:xfrm>
            <a:off x="4682987" y="50397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5" name="楕円 184">
            <a:extLst>
              <a:ext uri="{FF2B5EF4-FFF2-40B4-BE49-F238E27FC236}">
                <a16:creationId xmlns:a16="http://schemas.microsoft.com/office/drawing/2014/main" id="{B211AADE-A063-E445-D19F-38B93044F0ED}"/>
              </a:ext>
            </a:extLst>
          </p:cNvPr>
          <p:cNvSpPr/>
          <p:nvPr/>
        </p:nvSpPr>
        <p:spPr>
          <a:xfrm>
            <a:off x="4787762" y="51540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6" name="楕円 185">
            <a:extLst>
              <a:ext uri="{FF2B5EF4-FFF2-40B4-BE49-F238E27FC236}">
                <a16:creationId xmlns:a16="http://schemas.microsoft.com/office/drawing/2014/main" id="{F1D55FCB-4FBD-3B0F-F0AD-70ABCA8BE330}"/>
              </a:ext>
            </a:extLst>
          </p:cNvPr>
          <p:cNvSpPr/>
          <p:nvPr/>
        </p:nvSpPr>
        <p:spPr>
          <a:xfrm>
            <a:off x="4587737" y="516353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7" name="楕円 186">
            <a:extLst>
              <a:ext uri="{FF2B5EF4-FFF2-40B4-BE49-F238E27FC236}">
                <a16:creationId xmlns:a16="http://schemas.microsoft.com/office/drawing/2014/main" id="{B8E45155-BE73-3884-F926-AEB78EA315E8}"/>
              </a:ext>
            </a:extLst>
          </p:cNvPr>
          <p:cNvSpPr/>
          <p:nvPr/>
        </p:nvSpPr>
        <p:spPr>
          <a:xfrm>
            <a:off x="3644762" y="45348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8" name="正方形/長方形 187">
            <a:extLst>
              <a:ext uri="{FF2B5EF4-FFF2-40B4-BE49-F238E27FC236}">
                <a16:creationId xmlns:a16="http://schemas.microsoft.com/office/drawing/2014/main" id="{87C99FED-6C4B-9F1A-564F-736DAC8631E5}"/>
              </a:ext>
            </a:extLst>
          </p:cNvPr>
          <p:cNvSpPr/>
          <p:nvPr/>
        </p:nvSpPr>
        <p:spPr>
          <a:xfrm>
            <a:off x="3540622" y="4495057"/>
            <a:ext cx="580744" cy="391874"/>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9" name="正方形/長方形 188">
            <a:extLst>
              <a:ext uri="{FF2B5EF4-FFF2-40B4-BE49-F238E27FC236}">
                <a16:creationId xmlns:a16="http://schemas.microsoft.com/office/drawing/2014/main" id="{B72D59EB-5A74-BA32-55C8-5B8ABD01392A}"/>
              </a:ext>
            </a:extLst>
          </p:cNvPr>
          <p:cNvSpPr/>
          <p:nvPr/>
        </p:nvSpPr>
        <p:spPr>
          <a:xfrm>
            <a:off x="5009385" y="4769854"/>
            <a:ext cx="580744" cy="335832"/>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0" name="正方形/長方形 189">
            <a:extLst>
              <a:ext uri="{FF2B5EF4-FFF2-40B4-BE49-F238E27FC236}">
                <a16:creationId xmlns:a16="http://schemas.microsoft.com/office/drawing/2014/main" id="{6109B5EF-AD30-F213-1717-C2F30245923D}"/>
              </a:ext>
            </a:extLst>
          </p:cNvPr>
          <p:cNvSpPr/>
          <p:nvPr/>
        </p:nvSpPr>
        <p:spPr>
          <a:xfrm>
            <a:off x="3396286" y="3560423"/>
            <a:ext cx="580744" cy="335832"/>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1" name="四角形: メモ 190">
            <a:extLst>
              <a:ext uri="{FF2B5EF4-FFF2-40B4-BE49-F238E27FC236}">
                <a16:creationId xmlns:a16="http://schemas.microsoft.com/office/drawing/2014/main" id="{B34B280B-8455-13A3-C698-128D4714C03B}"/>
              </a:ext>
            </a:extLst>
          </p:cNvPr>
          <p:cNvSpPr/>
          <p:nvPr/>
        </p:nvSpPr>
        <p:spPr>
          <a:xfrm>
            <a:off x="3206224" y="3406389"/>
            <a:ext cx="458955" cy="243517"/>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2" name="四角形: メモ 191">
            <a:extLst>
              <a:ext uri="{FF2B5EF4-FFF2-40B4-BE49-F238E27FC236}">
                <a16:creationId xmlns:a16="http://schemas.microsoft.com/office/drawing/2014/main" id="{6FB6FFE6-B230-641B-CAD7-E57844B2E979}"/>
              </a:ext>
            </a:extLst>
          </p:cNvPr>
          <p:cNvSpPr/>
          <p:nvPr/>
        </p:nvSpPr>
        <p:spPr>
          <a:xfrm>
            <a:off x="3337376" y="4293057"/>
            <a:ext cx="458955" cy="243517"/>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3" name="四角形: メモ 192">
            <a:extLst>
              <a:ext uri="{FF2B5EF4-FFF2-40B4-BE49-F238E27FC236}">
                <a16:creationId xmlns:a16="http://schemas.microsoft.com/office/drawing/2014/main" id="{FAF02E3A-708C-77CF-8B54-222D3F7BAD34}"/>
              </a:ext>
            </a:extLst>
          </p:cNvPr>
          <p:cNvSpPr/>
          <p:nvPr/>
        </p:nvSpPr>
        <p:spPr>
          <a:xfrm>
            <a:off x="5509505" y="4688262"/>
            <a:ext cx="458955" cy="243517"/>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4" name="四角形: メモ 193">
            <a:extLst>
              <a:ext uri="{FF2B5EF4-FFF2-40B4-BE49-F238E27FC236}">
                <a16:creationId xmlns:a16="http://schemas.microsoft.com/office/drawing/2014/main" id="{DD5CDFF9-6C24-E8A8-BDBC-7102E29D88EC}"/>
              </a:ext>
            </a:extLst>
          </p:cNvPr>
          <p:cNvSpPr/>
          <p:nvPr/>
        </p:nvSpPr>
        <p:spPr>
          <a:xfrm>
            <a:off x="3187033" y="4694194"/>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5" name="四角形: メモ 194">
            <a:extLst>
              <a:ext uri="{FF2B5EF4-FFF2-40B4-BE49-F238E27FC236}">
                <a16:creationId xmlns:a16="http://schemas.microsoft.com/office/drawing/2014/main" id="{B5C3E069-56EF-6241-5326-A856C681DC74}"/>
              </a:ext>
            </a:extLst>
          </p:cNvPr>
          <p:cNvSpPr/>
          <p:nvPr/>
        </p:nvSpPr>
        <p:spPr>
          <a:xfrm>
            <a:off x="2943864" y="3573941"/>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6" name="四角形: メモ 195">
            <a:extLst>
              <a:ext uri="{FF2B5EF4-FFF2-40B4-BE49-F238E27FC236}">
                <a16:creationId xmlns:a16="http://schemas.microsoft.com/office/drawing/2014/main" id="{35D6A602-3C1D-67F6-9961-FC3E2ED01F42}"/>
              </a:ext>
            </a:extLst>
          </p:cNvPr>
          <p:cNvSpPr/>
          <p:nvPr/>
        </p:nvSpPr>
        <p:spPr>
          <a:xfrm>
            <a:off x="5301769" y="4968507"/>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7" name="四角形: メモ 196">
            <a:extLst>
              <a:ext uri="{FF2B5EF4-FFF2-40B4-BE49-F238E27FC236}">
                <a16:creationId xmlns:a16="http://schemas.microsoft.com/office/drawing/2014/main" id="{E9D381D6-B379-D097-5A45-9935ABBBC981}"/>
              </a:ext>
            </a:extLst>
          </p:cNvPr>
          <p:cNvSpPr/>
          <p:nvPr/>
        </p:nvSpPr>
        <p:spPr>
          <a:xfrm>
            <a:off x="5419461" y="5127221"/>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8" name="四角形: メモ 197">
            <a:extLst>
              <a:ext uri="{FF2B5EF4-FFF2-40B4-BE49-F238E27FC236}">
                <a16:creationId xmlns:a16="http://schemas.microsoft.com/office/drawing/2014/main" id="{3AD8D3C9-D5E6-713D-3CC8-9F99BF5B432E}"/>
              </a:ext>
            </a:extLst>
          </p:cNvPr>
          <p:cNvSpPr/>
          <p:nvPr/>
        </p:nvSpPr>
        <p:spPr>
          <a:xfrm>
            <a:off x="5812679" y="4983927"/>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9" name="四角形: メモ 198">
            <a:extLst>
              <a:ext uri="{FF2B5EF4-FFF2-40B4-BE49-F238E27FC236}">
                <a16:creationId xmlns:a16="http://schemas.microsoft.com/office/drawing/2014/main" id="{DB306E65-A432-FCCB-5129-EE5FE634E038}"/>
              </a:ext>
            </a:extLst>
          </p:cNvPr>
          <p:cNvSpPr/>
          <p:nvPr/>
        </p:nvSpPr>
        <p:spPr>
          <a:xfrm>
            <a:off x="3360612" y="4874173"/>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0" name="四角形: メモ 199">
            <a:extLst>
              <a:ext uri="{FF2B5EF4-FFF2-40B4-BE49-F238E27FC236}">
                <a16:creationId xmlns:a16="http://schemas.microsoft.com/office/drawing/2014/main" id="{868C9AA6-42F8-C83A-D40B-E10A5AC3CBBE}"/>
              </a:ext>
            </a:extLst>
          </p:cNvPr>
          <p:cNvSpPr/>
          <p:nvPr/>
        </p:nvSpPr>
        <p:spPr>
          <a:xfrm>
            <a:off x="2957556" y="5005875"/>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1" name="四角形: メモ 200">
            <a:extLst>
              <a:ext uri="{FF2B5EF4-FFF2-40B4-BE49-F238E27FC236}">
                <a16:creationId xmlns:a16="http://schemas.microsoft.com/office/drawing/2014/main" id="{CA75897B-0F07-E2C2-4C11-B906BEC70511}"/>
              </a:ext>
            </a:extLst>
          </p:cNvPr>
          <p:cNvSpPr/>
          <p:nvPr/>
        </p:nvSpPr>
        <p:spPr>
          <a:xfrm>
            <a:off x="3489294" y="5173895"/>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2" name="四角形: メモ 201">
            <a:extLst>
              <a:ext uri="{FF2B5EF4-FFF2-40B4-BE49-F238E27FC236}">
                <a16:creationId xmlns:a16="http://schemas.microsoft.com/office/drawing/2014/main" id="{20D2C48C-A45B-EB1C-3AD1-29CF7A742DFC}"/>
              </a:ext>
            </a:extLst>
          </p:cNvPr>
          <p:cNvSpPr/>
          <p:nvPr/>
        </p:nvSpPr>
        <p:spPr>
          <a:xfrm>
            <a:off x="5930480" y="5257749"/>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 name="テキスト ボックス 1">
            <a:extLst>
              <a:ext uri="{FF2B5EF4-FFF2-40B4-BE49-F238E27FC236}">
                <a16:creationId xmlns:a16="http://schemas.microsoft.com/office/drawing/2014/main" id="{1784DD17-56E4-1CA0-D3F5-EB9E9297F085}"/>
              </a:ext>
            </a:extLst>
          </p:cNvPr>
          <p:cNvSpPr txBox="1"/>
          <p:nvPr/>
        </p:nvSpPr>
        <p:spPr bwMode="auto">
          <a:xfrm>
            <a:off x="2930348" y="5039457"/>
            <a:ext cx="415498" cy="369332"/>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6" name="テキスト ボックス 5">
            <a:extLst>
              <a:ext uri="{FF2B5EF4-FFF2-40B4-BE49-F238E27FC236}">
                <a16:creationId xmlns:a16="http://schemas.microsoft.com/office/drawing/2014/main" id="{245AB6BA-79F7-D5A0-E4D5-9E2C84AA8788}"/>
              </a:ext>
            </a:extLst>
          </p:cNvPr>
          <p:cNvSpPr txBox="1"/>
          <p:nvPr/>
        </p:nvSpPr>
        <p:spPr bwMode="auto">
          <a:xfrm>
            <a:off x="3578917" y="4848762"/>
            <a:ext cx="415498" cy="369332"/>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7" name="テキスト ボックス 6">
            <a:extLst>
              <a:ext uri="{FF2B5EF4-FFF2-40B4-BE49-F238E27FC236}">
                <a16:creationId xmlns:a16="http://schemas.microsoft.com/office/drawing/2014/main" id="{375BEB32-952A-F4CB-3D5B-4BEE0F6B4254}"/>
              </a:ext>
            </a:extLst>
          </p:cNvPr>
          <p:cNvSpPr txBox="1"/>
          <p:nvPr/>
        </p:nvSpPr>
        <p:spPr bwMode="auto">
          <a:xfrm>
            <a:off x="5406388" y="5173116"/>
            <a:ext cx="415498" cy="369332"/>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5" name="スライド番号プレースホルダー 4">
            <a:extLst>
              <a:ext uri="{FF2B5EF4-FFF2-40B4-BE49-F238E27FC236}">
                <a16:creationId xmlns:a16="http://schemas.microsoft.com/office/drawing/2014/main" id="{9B69CCCF-C215-B69E-EB50-BE5A29A144CC}"/>
              </a:ext>
            </a:extLst>
          </p:cNvPr>
          <p:cNvSpPr>
            <a:spLocks noGrp="1"/>
          </p:cNvSpPr>
          <p:nvPr>
            <p:ph type="sldNum" sz="quarter" idx="12"/>
          </p:nvPr>
        </p:nvSpPr>
        <p:spPr/>
        <p:txBody>
          <a:bodyPr/>
          <a:lstStyle/>
          <a:p>
            <a:fld id="{02E45039-E5C2-423C-A0A7-3C781C43C11A}" type="slidenum">
              <a:rPr kumimoji="1" lang="ja-JP" altLang="en-US" smtClean="0"/>
              <a:t>38</a:t>
            </a:fld>
            <a:endParaRPr kumimoji="1" lang="ja-JP" altLang="en-US"/>
          </a:p>
        </p:txBody>
      </p:sp>
    </p:spTree>
    <p:extLst>
      <p:ext uri="{BB962C8B-B14F-4D97-AF65-F5344CB8AC3E}">
        <p14:creationId xmlns:p14="http://schemas.microsoft.com/office/powerpoint/2010/main" val="285087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6F4A306D-83E6-5603-3846-461BEFFCA275}"/>
              </a:ext>
            </a:extLst>
          </p:cNvPr>
          <p:cNvPicPr>
            <a:picLocks noChangeAspect="1"/>
          </p:cNvPicPr>
          <p:nvPr/>
        </p:nvPicPr>
        <p:blipFill>
          <a:blip r:embed="rId3"/>
          <a:stretch>
            <a:fillRect/>
          </a:stretch>
        </p:blipFill>
        <p:spPr>
          <a:xfrm>
            <a:off x="679528" y="1348071"/>
            <a:ext cx="7988300" cy="1273924"/>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26757"/>
            <a:ext cx="7886700" cy="994172"/>
          </a:xfrm>
        </p:spPr>
        <p:txBody>
          <a:bodyPr>
            <a:normAutofit/>
          </a:bodyPr>
          <a:lstStyle/>
          <a:p>
            <a:r>
              <a:rPr lang="ja-JP" altLang="en-US" sz="2800"/>
              <a:t>「自身の</a:t>
            </a:r>
            <a:r>
              <a:rPr lang="en-US" altLang="ja-JP" sz="2800"/>
              <a:t>WILL</a:t>
            </a:r>
            <a:r>
              <a:rPr lang="ja-JP" altLang="en-US" sz="2800"/>
              <a:t>」からアクションを考える</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849631" y="1625738"/>
            <a:ext cx="7618094" cy="658760"/>
          </a:xfrm>
        </p:spPr>
        <p:txBody>
          <a:bodyPr anchor="ctr">
            <a:noAutofit/>
          </a:bodyPr>
          <a:lstStyle/>
          <a:p>
            <a:pPr marL="0" indent="0" algn="ctr" defTabSz="685800">
              <a:lnSpc>
                <a:spcPct val="100000"/>
              </a:lnSpc>
              <a:spcBef>
                <a:spcPts val="0"/>
              </a:spcBef>
              <a:buNone/>
              <a:defRPr/>
            </a:pPr>
            <a:r>
              <a:rPr lang="ja-JP" altLang="en-US" sz="1600" b="1">
                <a:solidFill>
                  <a:schemeClr val="bg1"/>
                </a:solidFill>
                <a:latin typeface="游ゴシック"/>
                <a:ea typeface="游ゴシック"/>
              </a:rPr>
              <a:t>グループ内で「重要」と分類された「課題」「アクション」について、</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自身の</a:t>
            </a:r>
            <a:r>
              <a:rPr lang="en-US" altLang="ja-JP" sz="1600" b="1">
                <a:solidFill>
                  <a:schemeClr val="bg1"/>
                </a:solidFill>
                <a:latin typeface="游ゴシック"/>
                <a:ea typeface="游ゴシック"/>
              </a:rPr>
              <a:t>WILL</a:t>
            </a:r>
            <a:r>
              <a:rPr lang="ja-JP" altLang="en-US" sz="1600" b="1">
                <a:solidFill>
                  <a:schemeClr val="bg1"/>
                </a:solidFill>
                <a:latin typeface="游ゴシック"/>
                <a:ea typeface="游ゴシック"/>
              </a:rPr>
              <a:t>を振り返り、自分ごととして出来ること</a:t>
            </a:r>
            <a:r>
              <a:rPr lang="en-US" altLang="ja-JP" sz="1600" b="1">
                <a:solidFill>
                  <a:schemeClr val="bg1"/>
                </a:solidFill>
                <a:latin typeface="游ゴシック"/>
                <a:ea typeface="游ゴシック"/>
              </a:rPr>
              <a:t>/</a:t>
            </a:r>
            <a:r>
              <a:rPr lang="ja-JP" altLang="en-US" sz="1600" b="1">
                <a:solidFill>
                  <a:schemeClr val="bg1"/>
                </a:solidFill>
                <a:latin typeface="游ゴシック"/>
                <a:ea typeface="游ゴシック"/>
              </a:rPr>
              <a:t>したいことはないか？</a:t>
            </a:r>
            <a:endParaRPr lang="en-US" altLang="ja-JP" sz="1600" b="1">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a:solidFill>
                  <a:schemeClr val="bg1"/>
                </a:solidFill>
                <a:latin typeface="游ゴシック"/>
                <a:ea typeface="游ゴシック"/>
              </a:rPr>
              <a:t>改めて考えてみましょう。</a:t>
            </a:r>
            <a:endParaRPr lang="en-US" altLang="ja-JP" sz="1600" b="1">
              <a:solidFill>
                <a:schemeClr val="bg1"/>
              </a:solidFill>
              <a:latin typeface="游ゴシック"/>
              <a:ea typeface="游ゴシック"/>
            </a:endParaRPr>
          </a:p>
        </p:txBody>
      </p:sp>
      <p:grpSp>
        <p:nvGrpSpPr>
          <p:cNvPr id="8" name="グループ化 7">
            <a:extLst>
              <a:ext uri="{FF2B5EF4-FFF2-40B4-BE49-F238E27FC236}">
                <a16:creationId xmlns:a16="http://schemas.microsoft.com/office/drawing/2014/main" id="{2BEDF9EF-2F05-1719-4A2A-797748994122}"/>
              </a:ext>
            </a:extLst>
          </p:cNvPr>
          <p:cNvGrpSpPr/>
          <p:nvPr/>
        </p:nvGrpSpPr>
        <p:grpSpPr>
          <a:xfrm>
            <a:off x="5224501" y="3186693"/>
            <a:ext cx="3459087" cy="2517045"/>
            <a:chOff x="3987180" y="2901029"/>
            <a:chExt cx="4612116" cy="3356060"/>
          </a:xfrm>
        </p:grpSpPr>
        <p:sp>
          <p:nvSpPr>
            <p:cNvPr id="161" name="楕円 160">
              <a:extLst>
                <a:ext uri="{FF2B5EF4-FFF2-40B4-BE49-F238E27FC236}">
                  <a16:creationId xmlns:a16="http://schemas.microsoft.com/office/drawing/2014/main" id="{FB3168F8-48BF-E20F-333A-3BD548E9BEFB}"/>
                </a:ext>
              </a:extLst>
            </p:cNvPr>
            <p:cNvSpPr/>
            <p:nvPr/>
          </p:nvSpPr>
          <p:spPr>
            <a:xfrm>
              <a:off x="4977831" y="4977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pic>
          <p:nvPicPr>
            <p:cNvPr id="162" name="図 161">
              <a:extLst>
                <a:ext uri="{FF2B5EF4-FFF2-40B4-BE49-F238E27FC236}">
                  <a16:creationId xmlns:a16="http://schemas.microsoft.com/office/drawing/2014/main" id="{65E356CE-6969-B9DD-C330-65584E79EA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84376" y="2901029"/>
              <a:ext cx="3102980" cy="2915298"/>
            </a:xfrm>
            <a:prstGeom prst="rect">
              <a:avLst/>
            </a:prstGeom>
          </p:spPr>
        </p:pic>
        <p:sp>
          <p:nvSpPr>
            <p:cNvPr id="163" name="四角形: メモ 162">
              <a:extLst>
                <a:ext uri="{FF2B5EF4-FFF2-40B4-BE49-F238E27FC236}">
                  <a16:creationId xmlns:a16="http://schemas.microsoft.com/office/drawing/2014/main" id="{AD794215-9406-B560-7B8F-ADEECC095559}"/>
                </a:ext>
              </a:extLst>
            </p:cNvPr>
            <p:cNvSpPr/>
            <p:nvPr/>
          </p:nvSpPr>
          <p:spPr>
            <a:xfrm>
              <a:off x="4680498" y="3632412"/>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latin typeface="游ゴシック"/>
                <a:ea typeface="游ゴシック"/>
              </a:endParaRPr>
            </a:p>
          </p:txBody>
        </p:sp>
        <p:sp>
          <p:nvSpPr>
            <p:cNvPr id="164" name="四角形: メモ 163">
              <a:extLst>
                <a:ext uri="{FF2B5EF4-FFF2-40B4-BE49-F238E27FC236}">
                  <a16:creationId xmlns:a16="http://schemas.microsoft.com/office/drawing/2014/main" id="{B9E58D74-F477-FF1F-0ED1-168821A901AF}"/>
                </a:ext>
              </a:extLst>
            </p:cNvPr>
            <p:cNvSpPr/>
            <p:nvPr/>
          </p:nvSpPr>
          <p:spPr>
            <a:xfrm>
              <a:off x="7351086" y="3505776"/>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5" name="四角形: メモ 164">
              <a:extLst>
                <a:ext uri="{FF2B5EF4-FFF2-40B4-BE49-F238E27FC236}">
                  <a16:creationId xmlns:a16="http://schemas.microsoft.com/office/drawing/2014/main" id="{326025FC-E89F-5EFF-87F9-5B0CC15DF19B}"/>
                </a:ext>
              </a:extLst>
            </p:cNvPr>
            <p:cNvSpPr/>
            <p:nvPr/>
          </p:nvSpPr>
          <p:spPr>
            <a:xfrm>
              <a:off x="4931943" y="4952070"/>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6" name="四角形: メモ 165">
              <a:extLst>
                <a:ext uri="{FF2B5EF4-FFF2-40B4-BE49-F238E27FC236}">
                  <a16:creationId xmlns:a16="http://schemas.microsoft.com/office/drawing/2014/main" id="{6FDC9314-8E98-E526-52A7-E7A486FE4428}"/>
                </a:ext>
              </a:extLst>
            </p:cNvPr>
            <p:cNvSpPr/>
            <p:nvPr/>
          </p:nvSpPr>
          <p:spPr>
            <a:xfrm>
              <a:off x="6753796" y="5320383"/>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7" name="四角形: メモ 166">
              <a:extLst>
                <a:ext uri="{FF2B5EF4-FFF2-40B4-BE49-F238E27FC236}">
                  <a16:creationId xmlns:a16="http://schemas.microsoft.com/office/drawing/2014/main" id="{93E7AD93-3B63-7FD4-AC86-1CE57B9DA53F}"/>
                </a:ext>
              </a:extLst>
            </p:cNvPr>
            <p:cNvSpPr/>
            <p:nvPr/>
          </p:nvSpPr>
          <p:spPr>
            <a:xfrm>
              <a:off x="5107449" y="4591564"/>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8" name="四角形: メモ 167">
              <a:extLst>
                <a:ext uri="{FF2B5EF4-FFF2-40B4-BE49-F238E27FC236}">
                  <a16:creationId xmlns:a16="http://schemas.microsoft.com/office/drawing/2014/main" id="{D10B7B14-4A6A-D486-7FB9-FBB39DA1FA32}"/>
                </a:ext>
              </a:extLst>
            </p:cNvPr>
            <p:cNvSpPr/>
            <p:nvPr/>
          </p:nvSpPr>
          <p:spPr>
            <a:xfrm>
              <a:off x="5316768" y="5325466"/>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9" name="四角形: メモ 168">
              <a:extLst>
                <a:ext uri="{FF2B5EF4-FFF2-40B4-BE49-F238E27FC236}">
                  <a16:creationId xmlns:a16="http://schemas.microsoft.com/office/drawing/2014/main" id="{70CD374F-F1A2-52FD-67C6-56761BBEE8A8}"/>
                </a:ext>
              </a:extLst>
            </p:cNvPr>
            <p:cNvSpPr/>
            <p:nvPr/>
          </p:nvSpPr>
          <p:spPr>
            <a:xfrm>
              <a:off x="6075982" y="5125788"/>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0" name="四角形: メモ 169">
              <a:extLst>
                <a:ext uri="{FF2B5EF4-FFF2-40B4-BE49-F238E27FC236}">
                  <a16:creationId xmlns:a16="http://schemas.microsoft.com/office/drawing/2014/main" id="{AC0D67CA-0205-852C-4D08-EA7982BE9BA8}"/>
                </a:ext>
              </a:extLst>
            </p:cNvPr>
            <p:cNvSpPr/>
            <p:nvPr/>
          </p:nvSpPr>
          <p:spPr>
            <a:xfrm>
              <a:off x="6184200" y="5533152"/>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1" name="四角形: メモ 170">
              <a:extLst>
                <a:ext uri="{FF2B5EF4-FFF2-40B4-BE49-F238E27FC236}">
                  <a16:creationId xmlns:a16="http://schemas.microsoft.com/office/drawing/2014/main" id="{C0824F55-EF70-31B7-5015-03B9AA2998D4}"/>
                </a:ext>
              </a:extLst>
            </p:cNvPr>
            <p:cNvSpPr/>
            <p:nvPr/>
          </p:nvSpPr>
          <p:spPr>
            <a:xfrm>
              <a:off x="6753796" y="5686196"/>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2" name="四角形: メモ 171">
              <a:extLst>
                <a:ext uri="{FF2B5EF4-FFF2-40B4-BE49-F238E27FC236}">
                  <a16:creationId xmlns:a16="http://schemas.microsoft.com/office/drawing/2014/main" id="{BD74FEEC-7B0E-18A6-B161-E91DFD9AFE14}"/>
                </a:ext>
              </a:extLst>
            </p:cNvPr>
            <p:cNvSpPr/>
            <p:nvPr/>
          </p:nvSpPr>
          <p:spPr>
            <a:xfrm>
              <a:off x="6679019" y="3218301"/>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3" name="楕円 172">
              <a:extLst>
                <a:ext uri="{FF2B5EF4-FFF2-40B4-BE49-F238E27FC236}">
                  <a16:creationId xmlns:a16="http://schemas.microsoft.com/office/drawing/2014/main" id="{3CF97FFE-FEB4-A625-38D4-3AA5F62EB512}"/>
                </a:ext>
              </a:extLst>
            </p:cNvPr>
            <p:cNvSpPr/>
            <p:nvPr/>
          </p:nvSpPr>
          <p:spPr>
            <a:xfrm>
              <a:off x="5130231" y="51295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4" name="楕円 173">
              <a:extLst>
                <a:ext uri="{FF2B5EF4-FFF2-40B4-BE49-F238E27FC236}">
                  <a16:creationId xmlns:a16="http://schemas.microsoft.com/office/drawing/2014/main" id="{2DC65817-9A55-DACB-9CF9-EC9B7EB5BA6A}"/>
                </a:ext>
              </a:extLst>
            </p:cNvPr>
            <p:cNvSpPr/>
            <p:nvPr/>
          </p:nvSpPr>
          <p:spPr>
            <a:xfrm>
              <a:off x="5282631" y="5104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5" name="楕円 174">
              <a:extLst>
                <a:ext uri="{FF2B5EF4-FFF2-40B4-BE49-F238E27FC236}">
                  <a16:creationId xmlns:a16="http://schemas.microsoft.com/office/drawing/2014/main" id="{73C0E7A6-0D70-0B75-7D5C-311B31E96AB7}"/>
                </a:ext>
              </a:extLst>
            </p:cNvPr>
            <p:cNvSpPr/>
            <p:nvPr/>
          </p:nvSpPr>
          <p:spPr>
            <a:xfrm>
              <a:off x="4939731" y="5104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6" name="楕円 175">
              <a:extLst>
                <a:ext uri="{FF2B5EF4-FFF2-40B4-BE49-F238E27FC236}">
                  <a16:creationId xmlns:a16="http://schemas.microsoft.com/office/drawing/2014/main" id="{039963F8-CC9E-7277-5129-40F3096A45F2}"/>
                </a:ext>
              </a:extLst>
            </p:cNvPr>
            <p:cNvSpPr/>
            <p:nvPr/>
          </p:nvSpPr>
          <p:spPr>
            <a:xfrm>
              <a:off x="6882831" y="53454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7" name="楕円 176">
              <a:extLst>
                <a:ext uri="{FF2B5EF4-FFF2-40B4-BE49-F238E27FC236}">
                  <a16:creationId xmlns:a16="http://schemas.microsoft.com/office/drawing/2014/main" id="{15094178-7C82-ED83-CFC1-C95B4CA4F466}"/>
                </a:ext>
              </a:extLst>
            </p:cNvPr>
            <p:cNvSpPr/>
            <p:nvPr/>
          </p:nvSpPr>
          <p:spPr>
            <a:xfrm>
              <a:off x="7047931" y="54978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8" name="楕円 177">
              <a:extLst>
                <a:ext uri="{FF2B5EF4-FFF2-40B4-BE49-F238E27FC236}">
                  <a16:creationId xmlns:a16="http://schemas.microsoft.com/office/drawing/2014/main" id="{B596F567-6E45-E1D9-0A57-560CF9B85E5C}"/>
                </a:ext>
              </a:extLst>
            </p:cNvPr>
            <p:cNvSpPr/>
            <p:nvPr/>
          </p:nvSpPr>
          <p:spPr>
            <a:xfrm>
              <a:off x="7238431" y="54597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9" name="楕円 178">
              <a:extLst>
                <a:ext uri="{FF2B5EF4-FFF2-40B4-BE49-F238E27FC236}">
                  <a16:creationId xmlns:a16="http://schemas.microsoft.com/office/drawing/2014/main" id="{5395E74C-CADE-A24C-1E7C-006E4C85CDB7}"/>
                </a:ext>
              </a:extLst>
            </p:cNvPr>
            <p:cNvSpPr/>
            <p:nvPr/>
          </p:nvSpPr>
          <p:spPr>
            <a:xfrm>
              <a:off x="7035231" y="53835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0" name="楕円 179">
              <a:extLst>
                <a:ext uri="{FF2B5EF4-FFF2-40B4-BE49-F238E27FC236}">
                  <a16:creationId xmlns:a16="http://schemas.microsoft.com/office/drawing/2014/main" id="{E9ED69CA-A41D-BC7B-9537-DDC64FCEBDBA}"/>
                </a:ext>
              </a:extLst>
            </p:cNvPr>
            <p:cNvSpPr/>
            <p:nvPr/>
          </p:nvSpPr>
          <p:spPr>
            <a:xfrm>
              <a:off x="7213031" y="53200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1" name="楕円 180">
              <a:extLst>
                <a:ext uri="{FF2B5EF4-FFF2-40B4-BE49-F238E27FC236}">
                  <a16:creationId xmlns:a16="http://schemas.microsoft.com/office/drawing/2014/main" id="{F269FB0C-6383-0CD8-664D-6EEB75768FC3}"/>
                </a:ext>
              </a:extLst>
            </p:cNvPr>
            <p:cNvSpPr/>
            <p:nvPr/>
          </p:nvSpPr>
          <p:spPr>
            <a:xfrm>
              <a:off x="7124131" y="33769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2" name="楕円 181">
              <a:extLst>
                <a:ext uri="{FF2B5EF4-FFF2-40B4-BE49-F238E27FC236}">
                  <a16:creationId xmlns:a16="http://schemas.microsoft.com/office/drawing/2014/main" id="{80462705-1C3B-1111-F384-2BAE9ABE9CBB}"/>
                </a:ext>
              </a:extLst>
            </p:cNvPr>
            <p:cNvSpPr/>
            <p:nvPr/>
          </p:nvSpPr>
          <p:spPr>
            <a:xfrm>
              <a:off x="6984431" y="32880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3" name="楕円 182">
              <a:extLst>
                <a:ext uri="{FF2B5EF4-FFF2-40B4-BE49-F238E27FC236}">
                  <a16:creationId xmlns:a16="http://schemas.microsoft.com/office/drawing/2014/main" id="{BFF2B260-2A70-1627-12E6-CD1618A81D98}"/>
                </a:ext>
              </a:extLst>
            </p:cNvPr>
            <p:cNvSpPr/>
            <p:nvPr/>
          </p:nvSpPr>
          <p:spPr>
            <a:xfrm>
              <a:off x="4787331" y="36944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4" name="楕円 183">
              <a:extLst>
                <a:ext uri="{FF2B5EF4-FFF2-40B4-BE49-F238E27FC236}">
                  <a16:creationId xmlns:a16="http://schemas.microsoft.com/office/drawing/2014/main" id="{60A1C684-CBF8-F192-699A-1E8256EBEDFE}"/>
                </a:ext>
              </a:extLst>
            </p:cNvPr>
            <p:cNvSpPr/>
            <p:nvPr/>
          </p:nvSpPr>
          <p:spPr>
            <a:xfrm>
              <a:off x="6324031" y="55867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5" name="楕円 184">
              <a:extLst>
                <a:ext uri="{FF2B5EF4-FFF2-40B4-BE49-F238E27FC236}">
                  <a16:creationId xmlns:a16="http://schemas.microsoft.com/office/drawing/2014/main" id="{B211AADE-A063-E445-D19F-38B93044F0ED}"/>
                </a:ext>
              </a:extLst>
            </p:cNvPr>
            <p:cNvSpPr/>
            <p:nvPr/>
          </p:nvSpPr>
          <p:spPr>
            <a:xfrm>
              <a:off x="6463731" y="5739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6" name="楕円 185">
              <a:extLst>
                <a:ext uri="{FF2B5EF4-FFF2-40B4-BE49-F238E27FC236}">
                  <a16:creationId xmlns:a16="http://schemas.microsoft.com/office/drawing/2014/main" id="{F1D55FCB-4FBD-3B0F-F0AD-70ABCA8BE330}"/>
                </a:ext>
              </a:extLst>
            </p:cNvPr>
            <p:cNvSpPr/>
            <p:nvPr/>
          </p:nvSpPr>
          <p:spPr>
            <a:xfrm>
              <a:off x="6197031" y="57518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7" name="楕円 186">
              <a:extLst>
                <a:ext uri="{FF2B5EF4-FFF2-40B4-BE49-F238E27FC236}">
                  <a16:creationId xmlns:a16="http://schemas.microsoft.com/office/drawing/2014/main" id="{B8E45155-BE73-3884-F926-AEB78EA315E8}"/>
                </a:ext>
              </a:extLst>
            </p:cNvPr>
            <p:cNvSpPr/>
            <p:nvPr/>
          </p:nvSpPr>
          <p:spPr>
            <a:xfrm>
              <a:off x="4939731" y="49136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8" name="正方形/長方形 187">
              <a:extLst>
                <a:ext uri="{FF2B5EF4-FFF2-40B4-BE49-F238E27FC236}">
                  <a16:creationId xmlns:a16="http://schemas.microsoft.com/office/drawing/2014/main" id="{87C99FED-6C4B-9F1A-564F-736DAC8631E5}"/>
                </a:ext>
              </a:extLst>
            </p:cNvPr>
            <p:cNvSpPr/>
            <p:nvPr/>
          </p:nvSpPr>
          <p:spPr>
            <a:xfrm>
              <a:off x="4800878" y="4860567"/>
              <a:ext cx="774325" cy="522499"/>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9" name="正方形/長方形 188">
              <a:extLst>
                <a:ext uri="{FF2B5EF4-FFF2-40B4-BE49-F238E27FC236}">
                  <a16:creationId xmlns:a16="http://schemas.microsoft.com/office/drawing/2014/main" id="{B72D59EB-5A74-BA32-55C8-5B8ABD01392A}"/>
                </a:ext>
              </a:extLst>
            </p:cNvPr>
            <p:cNvSpPr/>
            <p:nvPr/>
          </p:nvSpPr>
          <p:spPr>
            <a:xfrm>
              <a:off x="6759229" y="5226963"/>
              <a:ext cx="774325" cy="447776"/>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0" name="正方形/長方形 189">
              <a:extLst>
                <a:ext uri="{FF2B5EF4-FFF2-40B4-BE49-F238E27FC236}">
                  <a16:creationId xmlns:a16="http://schemas.microsoft.com/office/drawing/2014/main" id="{6109B5EF-AD30-F213-1717-C2F30245923D}"/>
                </a:ext>
              </a:extLst>
            </p:cNvPr>
            <p:cNvSpPr/>
            <p:nvPr/>
          </p:nvSpPr>
          <p:spPr>
            <a:xfrm>
              <a:off x="4608431" y="3614389"/>
              <a:ext cx="774325" cy="447776"/>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1" name="四角形: メモ 190">
              <a:extLst>
                <a:ext uri="{FF2B5EF4-FFF2-40B4-BE49-F238E27FC236}">
                  <a16:creationId xmlns:a16="http://schemas.microsoft.com/office/drawing/2014/main" id="{B34B280B-8455-13A3-C698-128D4714C03B}"/>
                </a:ext>
              </a:extLst>
            </p:cNvPr>
            <p:cNvSpPr/>
            <p:nvPr/>
          </p:nvSpPr>
          <p:spPr>
            <a:xfrm>
              <a:off x="4355015" y="3409009"/>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2" name="四角形: メモ 191">
              <a:extLst>
                <a:ext uri="{FF2B5EF4-FFF2-40B4-BE49-F238E27FC236}">
                  <a16:creationId xmlns:a16="http://schemas.microsoft.com/office/drawing/2014/main" id="{6FB6FFE6-B230-641B-CAD7-E57844B2E979}"/>
                </a:ext>
              </a:extLst>
            </p:cNvPr>
            <p:cNvSpPr/>
            <p:nvPr/>
          </p:nvSpPr>
          <p:spPr>
            <a:xfrm>
              <a:off x="4529884" y="4591234"/>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3" name="四角形: メモ 192">
              <a:extLst>
                <a:ext uri="{FF2B5EF4-FFF2-40B4-BE49-F238E27FC236}">
                  <a16:creationId xmlns:a16="http://schemas.microsoft.com/office/drawing/2014/main" id="{FAF02E3A-708C-77CF-8B54-222D3F7BAD34}"/>
                </a:ext>
              </a:extLst>
            </p:cNvPr>
            <p:cNvSpPr/>
            <p:nvPr/>
          </p:nvSpPr>
          <p:spPr>
            <a:xfrm>
              <a:off x="7426056" y="5118174"/>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4" name="四角形: メモ 193">
              <a:extLst>
                <a:ext uri="{FF2B5EF4-FFF2-40B4-BE49-F238E27FC236}">
                  <a16:creationId xmlns:a16="http://schemas.microsoft.com/office/drawing/2014/main" id="{DD5CDFF9-6C24-E8A8-BDBC-7102E29D88EC}"/>
                </a:ext>
              </a:extLst>
            </p:cNvPr>
            <p:cNvSpPr/>
            <p:nvPr/>
          </p:nvSpPr>
          <p:spPr>
            <a:xfrm>
              <a:off x="4329427" y="5126083"/>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5" name="四角形: メモ 194">
              <a:extLst>
                <a:ext uri="{FF2B5EF4-FFF2-40B4-BE49-F238E27FC236}">
                  <a16:creationId xmlns:a16="http://schemas.microsoft.com/office/drawing/2014/main" id="{B5C3E069-56EF-6241-5326-A856C681DC74}"/>
                </a:ext>
              </a:extLst>
            </p:cNvPr>
            <p:cNvSpPr/>
            <p:nvPr/>
          </p:nvSpPr>
          <p:spPr>
            <a:xfrm>
              <a:off x="4005202" y="3632412"/>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6" name="四角形: メモ 195">
              <a:extLst>
                <a:ext uri="{FF2B5EF4-FFF2-40B4-BE49-F238E27FC236}">
                  <a16:creationId xmlns:a16="http://schemas.microsoft.com/office/drawing/2014/main" id="{35D6A602-3C1D-67F6-9961-FC3E2ED01F42}"/>
                </a:ext>
              </a:extLst>
            </p:cNvPr>
            <p:cNvSpPr/>
            <p:nvPr/>
          </p:nvSpPr>
          <p:spPr>
            <a:xfrm>
              <a:off x="7149075" y="5491833"/>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7" name="四角形: メモ 196">
              <a:extLst>
                <a:ext uri="{FF2B5EF4-FFF2-40B4-BE49-F238E27FC236}">
                  <a16:creationId xmlns:a16="http://schemas.microsoft.com/office/drawing/2014/main" id="{E9D381D6-B379-D097-5A45-9935ABBBC981}"/>
                </a:ext>
              </a:extLst>
            </p:cNvPr>
            <p:cNvSpPr/>
            <p:nvPr/>
          </p:nvSpPr>
          <p:spPr>
            <a:xfrm>
              <a:off x="7305998" y="5703452"/>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8" name="四角形: メモ 197">
              <a:extLst>
                <a:ext uri="{FF2B5EF4-FFF2-40B4-BE49-F238E27FC236}">
                  <a16:creationId xmlns:a16="http://schemas.microsoft.com/office/drawing/2014/main" id="{3AD8D3C9-D5E6-713D-3CC8-9F99BF5B432E}"/>
                </a:ext>
              </a:extLst>
            </p:cNvPr>
            <p:cNvSpPr/>
            <p:nvPr/>
          </p:nvSpPr>
          <p:spPr>
            <a:xfrm>
              <a:off x="7830288" y="551239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9" name="四角形: メモ 198">
              <a:extLst>
                <a:ext uri="{FF2B5EF4-FFF2-40B4-BE49-F238E27FC236}">
                  <a16:creationId xmlns:a16="http://schemas.microsoft.com/office/drawing/2014/main" id="{DB306E65-A432-FCCB-5129-EE5FE634E038}"/>
                </a:ext>
              </a:extLst>
            </p:cNvPr>
            <p:cNvSpPr/>
            <p:nvPr/>
          </p:nvSpPr>
          <p:spPr>
            <a:xfrm>
              <a:off x="4560866" y="5366055"/>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0" name="四角形: メモ 199">
              <a:extLst>
                <a:ext uri="{FF2B5EF4-FFF2-40B4-BE49-F238E27FC236}">
                  <a16:creationId xmlns:a16="http://schemas.microsoft.com/office/drawing/2014/main" id="{868C9AA6-42F8-C83A-D40B-E10A5AC3CBBE}"/>
                </a:ext>
              </a:extLst>
            </p:cNvPr>
            <p:cNvSpPr/>
            <p:nvPr/>
          </p:nvSpPr>
          <p:spPr>
            <a:xfrm>
              <a:off x="4023457" y="5541657"/>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1" name="四角形: メモ 200">
              <a:extLst>
                <a:ext uri="{FF2B5EF4-FFF2-40B4-BE49-F238E27FC236}">
                  <a16:creationId xmlns:a16="http://schemas.microsoft.com/office/drawing/2014/main" id="{CA75897B-0F07-E2C2-4C11-B906BEC70511}"/>
                </a:ext>
              </a:extLst>
            </p:cNvPr>
            <p:cNvSpPr/>
            <p:nvPr/>
          </p:nvSpPr>
          <p:spPr>
            <a:xfrm>
              <a:off x="4732442" y="576568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2" name="四角形: メモ 201">
              <a:extLst>
                <a:ext uri="{FF2B5EF4-FFF2-40B4-BE49-F238E27FC236}">
                  <a16:creationId xmlns:a16="http://schemas.microsoft.com/office/drawing/2014/main" id="{20D2C48C-A45B-EB1C-3AD1-29CF7A742DFC}"/>
                </a:ext>
              </a:extLst>
            </p:cNvPr>
            <p:cNvSpPr/>
            <p:nvPr/>
          </p:nvSpPr>
          <p:spPr>
            <a:xfrm>
              <a:off x="7987356" y="5877489"/>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 name="テキスト ボックス 1">
              <a:extLst>
                <a:ext uri="{FF2B5EF4-FFF2-40B4-BE49-F238E27FC236}">
                  <a16:creationId xmlns:a16="http://schemas.microsoft.com/office/drawing/2014/main" id="{1784DD17-56E4-1CA0-D3F5-EB9E9297F085}"/>
                </a:ext>
              </a:extLst>
            </p:cNvPr>
            <p:cNvSpPr txBox="1"/>
            <p:nvPr/>
          </p:nvSpPr>
          <p:spPr bwMode="auto">
            <a:xfrm>
              <a:off x="3987180" y="5586434"/>
              <a:ext cx="553997" cy="492443"/>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6" name="テキスト ボックス 5">
              <a:extLst>
                <a:ext uri="{FF2B5EF4-FFF2-40B4-BE49-F238E27FC236}">
                  <a16:creationId xmlns:a16="http://schemas.microsoft.com/office/drawing/2014/main" id="{245AB6BA-79F7-D5A0-E4D5-9E2C84AA8788}"/>
                </a:ext>
              </a:extLst>
            </p:cNvPr>
            <p:cNvSpPr txBox="1"/>
            <p:nvPr/>
          </p:nvSpPr>
          <p:spPr bwMode="auto">
            <a:xfrm>
              <a:off x="4851939" y="5332173"/>
              <a:ext cx="553997" cy="492443"/>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7" name="テキスト ボックス 6">
              <a:extLst>
                <a:ext uri="{FF2B5EF4-FFF2-40B4-BE49-F238E27FC236}">
                  <a16:creationId xmlns:a16="http://schemas.microsoft.com/office/drawing/2014/main" id="{375BEB32-952A-F4CB-3D5B-4BEE0F6B4254}"/>
                </a:ext>
              </a:extLst>
            </p:cNvPr>
            <p:cNvSpPr txBox="1"/>
            <p:nvPr/>
          </p:nvSpPr>
          <p:spPr bwMode="auto">
            <a:xfrm>
              <a:off x="7288567" y="5764646"/>
              <a:ext cx="553997" cy="492443"/>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grpSp>
      <p:sp>
        <p:nvSpPr>
          <p:cNvPr id="10" name="矢印: 左右 9">
            <a:extLst>
              <a:ext uri="{FF2B5EF4-FFF2-40B4-BE49-F238E27FC236}">
                <a16:creationId xmlns:a16="http://schemas.microsoft.com/office/drawing/2014/main" id="{724EB221-A8FE-1607-D393-F1C7CC20E9E6}"/>
              </a:ext>
            </a:extLst>
          </p:cNvPr>
          <p:cNvSpPr/>
          <p:nvPr/>
        </p:nvSpPr>
        <p:spPr>
          <a:xfrm>
            <a:off x="4219642" y="4102073"/>
            <a:ext cx="962025" cy="519437"/>
          </a:xfrm>
          <a:prstGeom prst="lef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a:extLst>
              <a:ext uri="{FF2B5EF4-FFF2-40B4-BE49-F238E27FC236}">
                <a16:creationId xmlns:a16="http://schemas.microsoft.com/office/drawing/2014/main" id="{A1382A04-217A-29ED-DD73-577645F62FC2}"/>
              </a:ext>
            </a:extLst>
          </p:cNvPr>
          <p:cNvSpPr txBox="1"/>
          <p:nvPr/>
        </p:nvSpPr>
        <p:spPr>
          <a:xfrm>
            <a:off x="2460506" y="5925537"/>
            <a:ext cx="4083169" cy="584775"/>
          </a:xfrm>
          <a:prstGeom prst="rect">
            <a:avLst/>
          </a:prstGeom>
          <a:noFill/>
        </p:spPr>
        <p:txBody>
          <a:bodyPr wrap="none" rtlCol="0">
            <a:spAutoFit/>
          </a:bodyPr>
          <a:lstStyle/>
          <a:p>
            <a:pPr algn="ctr"/>
            <a:r>
              <a:rPr kumimoji="1" lang="ja-JP" altLang="en-US" sz="1600" b="1" dirty="0"/>
              <a:t>自身の</a:t>
            </a:r>
            <a:r>
              <a:rPr kumimoji="1" lang="en-US" altLang="ja-JP" sz="1600" b="1" dirty="0"/>
              <a:t>WILL</a:t>
            </a:r>
            <a:r>
              <a:rPr kumimoji="1" lang="ja-JP" altLang="en-US" sz="1600" b="1" dirty="0"/>
              <a:t>と繋がりそうなはないか？</a:t>
            </a:r>
            <a:endParaRPr kumimoji="1" lang="en-US" altLang="ja-JP" sz="1600" b="1" dirty="0"/>
          </a:p>
          <a:p>
            <a:pPr algn="ctr"/>
            <a:r>
              <a:rPr kumimoji="1" lang="ja-JP" altLang="en-US" sz="1600" b="1" dirty="0"/>
              <a:t>一見遠そうでも、関連しそうなはないか？</a:t>
            </a:r>
            <a:endParaRPr kumimoji="1" lang="en-US" altLang="ja-JP" sz="1600" b="1" dirty="0"/>
          </a:p>
        </p:txBody>
      </p:sp>
      <p:pic>
        <p:nvPicPr>
          <p:cNvPr id="5" name="図 4">
            <a:extLst>
              <a:ext uri="{FF2B5EF4-FFF2-40B4-BE49-F238E27FC236}">
                <a16:creationId xmlns:a16="http://schemas.microsoft.com/office/drawing/2014/main" id="{13C13F4E-8BC7-AF66-1473-64E76E76C486}"/>
              </a:ext>
            </a:extLst>
          </p:cNvPr>
          <p:cNvPicPr>
            <a:picLocks noChangeAspect="1"/>
          </p:cNvPicPr>
          <p:nvPr/>
        </p:nvPicPr>
        <p:blipFill>
          <a:blip r:embed="rId5"/>
          <a:stretch>
            <a:fillRect/>
          </a:stretch>
        </p:blipFill>
        <p:spPr>
          <a:xfrm>
            <a:off x="937648" y="3220915"/>
            <a:ext cx="3095091" cy="2321318"/>
          </a:xfrm>
          <a:prstGeom prst="rect">
            <a:avLst/>
          </a:prstGeom>
          <a:ln>
            <a:solidFill>
              <a:schemeClr val="tx1">
                <a:lumMod val="50000"/>
                <a:lumOff val="50000"/>
              </a:schemeClr>
            </a:solidFill>
          </a:ln>
        </p:spPr>
      </p:pic>
      <p:sp>
        <p:nvSpPr>
          <p:cNvPr id="11" name="スライド番号プレースホルダー 10">
            <a:extLst>
              <a:ext uri="{FF2B5EF4-FFF2-40B4-BE49-F238E27FC236}">
                <a16:creationId xmlns:a16="http://schemas.microsoft.com/office/drawing/2014/main" id="{AE3DEE17-3D9C-1B02-FB4D-2F67D0095F4A}"/>
              </a:ext>
            </a:extLst>
          </p:cNvPr>
          <p:cNvSpPr>
            <a:spLocks noGrp="1"/>
          </p:cNvSpPr>
          <p:nvPr>
            <p:ph type="sldNum" sz="quarter" idx="12"/>
          </p:nvPr>
        </p:nvSpPr>
        <p:spPr/>
        <p:txBody>
          <a:bodyPr/>
          <a:lstStyle/>
          <a:p>
            <a:fld id="{02E45039-E5C2-423C-A0A7-3C781C43C11A}" type="slidenum">
              <a:rPr kumimoji="1" lang="ja-JP" altLang="en-US" smtClean="0"/>
              <a:t>39</a:t>
            </a:fld>
            <a:endParaRPr kumimoji="1" lang="ja-JP" altLang="en-US"/>
          </a:p>
        </p:txBody>
      </p:sp>
    </p:spTree>
    <p:extLst>
      <p:ext uri="{BB962C8B-B14F-4D97-AF65-F5344CB8AC3E}">
        <p14:creationId xmlns:p14="http://schemas.microsoft.com/office/powerpoint/2010/main" val="157897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373934"/>
            <a:ext cx="7886700" cy="994172"/>
          </a:xfrm>
        </p:spPr>
        <p:txBody>
          <a:bodyPr>
            <a:normAutofit/>
          </a:bodyPr>
          <a:lstStyle/>
          <a:p>
            <a:r>
              <a:rPr lang="ja-JP" altLang="en-US" sz="2400"/>
              <a:t>「ダイバーシティ経営」はイノベーションに必要不可欠</a:t>
            </a:r>
          </a:p>
        </p:txBody>
      </p:sp>
      <p:grpSp>
        <p:nvGrpSpPr>
          <p:cNvPr id="45" name="グループ化 44">
            <a:extLst>
              <a:ext uri="{FF2B5EF4-FFF2-40B4-BE49-F238E27FC236}">
                <a16:creationId xmlns:a16="http://schemas.microsoft.com/office/drawing/2014/main" id="{52622288-D3EC-F7E4-A9A0-87FA17F7FE35}"/>
              </a:ext>
            </a:extLst>
          </p:cNvPr>
          <p:cNvGrpSpPr/>
          <p:nvPr/>
        </p:nvGrpSpPr>
        <p:grpSpPr>
          <a:xfrm>
            <a:off x="474264" y="1575709"/>
            <a:ext cx="8398671" cy="4695371"/>
            <a:chOff x="-69017" y="1678383"/>
            <a:chExt cx="9209100" cy="5867162"/>
          </a:xfrm>
        </p:grpSpPr>
        <p:sp>
          <p:nvSpPr>
            <p:cNvPr id="25" name="テキスト プレースホルダー 7">
              <a:extLst>
                <a:ext uri="{FF2B5EF4-FFF2-40B4-BE49-F238E27FC236}">
                  <a16:creationId xmlns:a16="http://schemas.microsoft.com/office/drawing/2014/main" id="{AB4C5950-0D44-9A36-1BC0-9B1E6DBEEDFF}"/>
                </a:ext>
              </a:extLst>
            </p:cNvPr>
            <p:cNvSpPr txBox="1">
              <a:spLocks/>
            </p:cNvSpPr>
            <p:nvPr/>
          </p:nvSpPr>
          <p:spPr>
            <a:xfrm>
              <a:off x="0" y="1678383"/>
              <a:ext cx="9140082" cy="688186"/>
            </a:xfrm>
            <a:prstGeom prst="rect">
              <a:avLst/>
            </a:prstGeom>
            <a:solidFill>
              <a:schemeClr val="bg2"/>
            </a:solidFill>
            <a:ln>
              <a:noFill/>
            </a:ln>
          </p:spPr>
          <p:txBody>
            <a:bodyPr vert="horz" wrap="square" lIns="216000" tIns="108000" rIns="216000" bIns="108000" rtlCol="0" anchor="t" anchorCtr="0">
              <a:noAutofit/>
            </a:bodyPr>
            <a:lstStyle>
              <a:defPPr>
                <a:defRPr lang="ja-JP"/>
              </a:defPPr>
              <a:lvl1pPr marL="342900" indent="-342900">
                <a:spcBef>
                  <a:spcPts val="400"/>
                </a:spcBef>
                <a:spcAft>
                  <a:spcPts val="600"/>
                </a:spcAft>
                <a:buClr>
                  <a:srgbClr val="002060"/>
                </a:buClr>
                <a:buFont typeface="Wingdings" panose="05000000000000000000" pitchFamily="2" charset="2"/>
                <a:buChar char="l"/>
                <a:defRPr kumimoji="0" sz="1600">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6558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j-ea"/>
                  <a:ea typeface="+mj-ea"/>
                  <a:cs typeface="+mn-cs"/>
                </a:rPr>
                <a:t>「ダイバーシティ経営」：</a:t>
              </a:r>
              <a:r>
                <a:rPr kumimoji="1" lang="ja-JP" altLang="en-US" sz="1200" b="1" i="0" u="sng" strike="noStrike" kern="1200" cap="none" spc="0" normalizeH="0" baseline="0" noProof="0">
                  <a:ln>
                    <a:noFill/>
                  </a:ln>
                  <a:effectLst/>
                  <a:uLnTx/>
                  <a:uFillTx/>
                  <a:latin typeface="+mj-ea"/>
                  <a:ea typeface="+mj-ea"/>
                  <a:cs typeface="+mn-cs"/>
                </a:rPr>
                <a:t>多様な人材</a:t>
              </a:r>
              <a:r>
                <a:rPr kumimoji="1" lang="ja-JP" altLang="en-US" sz="1200" b="0" i="0" u="none" strike="noStrike" kern="1200" cap="none" spc="0" normalizeH="0" baseline="0" noProof="0">
                  <a:ln>
                    <a:noFill/>
                  </a:ln>
                  <a:effectLst/>
                  <a:uLnTx/>
                  <a:uFillTx/>
                  <a:latin typeface="+mj-ea"/>
                  <a:ea typeface="+mj-ea"/>
                  <a:cs typeface="+mn-cs"/>
                </a:rPr>
                <a:t>を活かし、その</a:t>
              </a:r>
              <a:r>
                <a:rPr kumimoji="1" lang="ja-JP" altLang="en-US" sz="1200" b="1" i="0" u="sng" strike="noStrike" kern="1200" cap="none" spc="0" normalizeH="0" baseline="0" noProof="0">
                  <a:ln>
                    <a:noFill/>
                  </a:ln>
                  <a:effectLst/>
                  <a:uLnTx/>
                  <a:uFillTx/>
                  <a:latin typeface="+mj-ea"/>
                  <a:ea typeface="+mj-ea"/>
                  <a:cs typeface="+mn-cs"/>
                </a:rPr>
                <a:t>能力</a:t>
              </a:r>
              <a:r>
                <a:rPr kumimoji="1" lang="ja-JP" altLang="en-US" sz="1200" b="0" i="0" u="none" strike="noStrike" kern="1200" cap="none" spc="0" normalizeH="0" baseline="0" noProof="0">
                  <a:ln>
                    <a:noFill/>
                  </a:ln>
                  <a:effectLst/>
                  <a:uLnTx/>
                  <a:uFillTx/>
                  <a:latin typeface="+mj-ea"/>
                  <a:ea typeface="+mj-ea"/>
                  <a:cs typeface="+mn-cs"/>
                </a:rPr>
                <a:t>が最大限発揮できる機会を提供することで、</a:t>
              </a:r>
              <a:br>
                <a:rPr kumimoji="1" lang="en-US" altLang="ja-JP" sz="1200" b="0" i="0" u="none" strike="noStrike" kern="1200" cap="none" spc="0" normalizeH="0" baseline="0" noProof="0">
                  <a:ln>
                    <a:noFill/>
                  </a:ln>
                  <a:effectLst/>
                  <a:uLnTx/>
                  <a:uFillTx/>
                  <a:latin typeface="+mj-ea"/>
                  <a:ea typeface="+mj-ea"/>
                  <a:cs typeface="+mn-cs"/>
                </a:rPr>
              </a:br>
              <a:r>
                <a:rPr kumimoji="1" lang="ja-JP" altLang="en-US" sz="1200" b="1" i="0" u="sng" strike="noStrike" kern="1200" cap="none" spc="0" normalizeH="0" baseline="0" noProof="0">
                  <a:ln>
                    <a:noFill/>
                  </a:ln>
                  <a:effectLst/>
                  <a:uLnTx/>
                  <a:uFillTx/>
                  <a:latin typeface="+mj-ea"/>
                  <a:ea typeface="+mj-ea"/>
                  <a:cs typeface="+mn-cs"/>
                </a:rPr>
                <a:t>イノベーションを生み出し、価値創造につなげている経営</a:t>
              </a:r>
              <a:endParaRPr kumimoji="0" lang="en-US" altLang="ja-JP" sz="1200" b="0" i="0" u="none" strike="noStrike" kern="1200" cap="none" spc="0" normalizeH="0" baseline="0" noProof="0">
                <a:ln>
                  <a:noFill/>
                </a:ln>
                <a:effectLst/>
                <a:uLnTx/>
                <a:uFillTx/>
                <a:latin typeface="+mj-ea"/>
                <a:ea typeface="+mj-ea"/>
              </a:endParaRPr>
            </a:p>
          </p:txBody>
        </p:sp>
        <p:sp>
          <p:nvSpPr>
            <p:cNvPr id="26" name="テキスト ボックス 25">
              <a:extLst>
                <a:ext uri="{FF2B5EF4-FFF2-40B4-BE49-F238E27FC236}">
                  <a16:creationId xmlns:a16="http://schemas.microsoft.com/office/drawing/2014/main" id="{A1D2A95A-42E8-1F42-4C34-CEE197846B65}"/>
                </a:ext>
              </a:extLst>
            </p:cNvPr>
            <p:cNvSpPr txBox="1"/>
            <p:nvPr/>
          </p:nvSpPr>
          <p:spPr bwMode="auto">
            <a:xfrm>
              <a:off x="-69017" y="2539975"/>
              <a:ext cx="8648521" cy="1569660"/>
            </a:xfrm>
            <a:prstGeom prst="rect">
              <a:avLst/>
            </a:prstGeom>
            <a:noFill/>
            <a:ln w="9525">
              <a:noFill/>
              <a:miter lim="800000"/>
              <a:headEnd/>
              <a:tailEnd/>
            </a:ln>
          </p:spPr>
          <p:txBody>
            <a:bodyPr wrap="none" rtlCol="0" anchor="ctr" anchorCtr="0">
              <a:spAutoFit/>
            </a:bodyPr>
            <a:lstStyle/>
            <a:p>
              <a:pPr algn="l"/>
              <a:r>
                <a:rPr lang="ja-JP" altLang="en-US" sz="1200" b="1">
                  <a:latin typeface="+mj-ea"/>
                  <a:ea typeface="+mj-ea"/>
                </a:rPr>
                <a:t>「多様な人材」：</a:t>
              </a:r>
              <a:endParaRPr lang="en-US" altLang="ja-JP" sz="1200" b="1">
                <a:latin typeface="+mj-ea"/>
                <a:ea typeface="+mj-ea"/>
              </a:endParaRPr>
            </a:p>
            <a:p>
              <a:r>
                <a:rPr kumimoji="1" lang="ja-JP" altLang="en-US" sz="1200" i="0" u="none" strike="noStrike" kern="1200" cap="none" spc="0" normalizeH="0" baseline="0" noProof="0">
                  <a:ln>
                    <a:noFill/>
                  </a:ln>
                  <a:effectLst/>
                  <a:uLnTx/>
                  <a:uFillTx/>
                  <a:latin typeface="+mj-ea"/>
                  <a:ea typeface="+mj-ea"/>
                  <a:cs typeface="+mn-cs"/>
                </a:rPr>
                <a:t>　　性別、年齢、人種や国籍、障がいの有無、性的指向、宗教・信条、価値観などの多様性だけでなく、</a:t>
              </a:r>
              <a:br>
                <a:rPr kumimoji="1" lang="en-US" altLang="ja-JP" sz="1200" i="0" u="none" strike="noStrike" kern="1200" cap="none" spc="0" normalizeH="0" baseline="0" noProof="0">
                  <a:ln>
                    <a:noFill/>
                  </a:ln>
                  <a:effectLst/>
                  <a:uLnTx/>
                  <a:uFillTx/>
                  <a:latin typeface="+mj-ea"/>
                  <a:ea typeface="+mj-ea"/>
                  <a:cs typeface="+mn-cs"/>
                </a:rPr>
              </a:br>
              <a:r>
                <a:rPr kumimoji="1" lang="ja-JP" altLang="en-US" sz="1200" i="0" u="none" strike="noStrike" kern="1200" cap="none" spc="0" normalizeH="0" baseline="0" noProof="0">
                  <a:ln>
                    <a:noFill/>
                  </a:ln>
                  <a:effectLst/>
                  <a:uLnTx/>
                  <a:uFillTx/>
                  <a:latin typeface="+mj-ea"/>
                  <a:ea typeface="+mj-ea"/>
                  <a:cs typeface="+mn-cs"/>
                </a:rPr>
                <a:t>　　</a:t>
              </a:r>
              <a:r>
                <a:rPr kumimoji="1" lang="ja-JP" altLang="en-US" sz="1200" i="0" u="sng" strike="noStrike" kern="1200" cap="none" spc="0" normalizeH="0" baseline="0" noProof="0">
                  <a:ln>
                    <a:noFill/>
                  </a:ln>
                  <a:effectLst/>
                  <a:uLnTx/>
                  <a:uFillTx/>
                  <a:latin typeface="+mj-ea"/>
                  <a:ea typeface="+mj-ea"/>
                  <a:cs typeface="+mn-cs"/>
                </a:rPr>
                <a:t>キャリアや経験、働き方などの多様性</a:t>
              </a:r>
              <a:r>
                <a:rPr kumimoji="1" lang="ja-JP" altLang="en-US" sz="1200" i="0" u="none" strike="noStrike" kern="1200" cap="none" spc="0" normalizeH="0" baseline="0" noProof="0">
                  <a:ln>
                    <a:noFill/>
                  </a:ln>
                  <a:effectLst/>
                  <a:uLnTx/>
                  <a:uFillTx/>
                  <a:latin typeface="+mj-ea"/>
                  <a:ea typeface="+mj-ea"/>
                  <a:cs typeface="+mn-cs"/>
                </a:rPr>
                <a:t>も含む。</a:t>
              </a:r>
              <a:endParaRPr lang="en-US" altLang="ja-JP" sz="1200">
                <a:latin typeface="+mj-ea"/>
                <a:ea typeface="+mj-ea"/>
              </a:endParaRPr>
            </a:p>
            <a:p>
              <a:pPr algn="l"/>
              <a:r>
                <a:rPr lang="ja-JP" altLang="en-US" sz="1200" b="1">
                  <a:latin typeface="+mj-ea"/>
                  <a:ea typeface="+mj-ea"/>
                </a:rPr>
                <a:t>「能力」：</a:t>
              </a:r>
              <a:endParaRPr lang="en-US" altLang="ja-JP" sz="1200" b="1">
                <a:latin typeface="+mj-ea"/>
                <a:ea typeface="+mj-ea"/>
              </a:endParaRPr>
            </a:p>
            <a:p>
              <a:r>
                <a:rPr kumimoji="1" lang="ja-JP" altLang="en-US" sz="1200" i="0" u="none" strike="noStrike" kern="1200" cap="none" spc="0" normalizeH="0" baseline="0" noProof="0">
                  <a:ln>
                    <a:noFill/>
                  </a:ln>
                  <a:effectLst/>
                  <a:uLnTx/>
                  <a:uFillTx/>
                  <a:latin typeface="+mj-ea"/>
                  <a:ea typeface="+mj-ea"/>
                  <a:cs typeface="+mn-cs"/>
                </a:rPr>
                <a:t>　　多様な人材それぞれの持つ</a:t>
              </a:r>
              <a:r>
                <a:rPr kumimoji="1" lang="ja-JP" altLang="en-US" sz="1200" i="0" u="sng" strike="noStrike" kern="1200" cap="none" spc="0" normalizeH="0" baseline="0" noProof="0">
                  <a:ln>
                    <a:noFill/>
                  </a:ln>
                  <a:effectLst/>
                  <a:uLnTx/>
                  <a:uFillTx/>
                  <a:latin typeface="+mj-ea"/>
                  <a:ea typeface="+mj-ea"/>
                  <a:cs typeface="+mn-cs"/>
                </a:rPr>
                <a:t>潜在的な能力や特性</a:t>
              </a:r>
              <a:r>
                <a:rPr kumimoji="1" lang="ja-JP" altLang="en-US" sz="1200" i="0" u="none" strike="noStrike" kern="1200" cap="none" spc="0" normalizeH="0" baseline="0" noProof="0">
                  <a:ln>
                    <a:noFill/>
                  </a:ln>
                  <a:effectLst/>
                  <a:uLnTx/>
                  <a:uFillTx/>
                  <a:latin typeface="+mj-ea"/>
                  <a:ea typeface="+mj-ea"/>
                  <a:cs typeface="+mn-cs"/>
                </a:rPr>
                <a:t>なども含む。</a:t>
              </a:r>
              <a:endParaRPr lang="en-US" altLang="ja-JP" sz="1200">
                <a:latin typeface="+mj-ea"/>
                <a:ea typeface="+mj-ea"/>
              </a:endParaRPr>
            </a:p>
            <a:p>
              <a:pPr algn="l"/>
              <a:r>
                <a:rPr lang="ja-JP" altLang="en-US" sz="1200" b="1">
                  <a:latin typeface="+mj-ea"/>
                  <a:ea typeface="+mj-ea"/>
                </a:rPr>
                <a:t>「</a:t>
              </a:r>
              <a:r>
                <a:rPr kumimoji="1" lang="ja-JP" altLang="en-US" sz="1200" b="1" i="0" u="none" strike="noStrike" kern="1200" cap="none" spc="0" normalizeH="0" baseline="0" noProof="0">
                  <a:ln>
                    <a:noFill/>
                  </a:ln>
                  <a:effectLst/>
                  <a:uLnTx/>
                  <a:uFillTx/>
                  <a:latin typeface="+mj-ea"/>
                  <a:ea typeface="+mj-ea"/>
                  <a:cs typeface="+mn-cs"/>
                </a:rPr>
                <a:t>イノベーションを生み出し、価値創造につなげている経営」</a:t>
              </a:r>
              <a:r>
                <a:rPr lang="ja-JP" altLang="en-US" sz="1200" b="1">
                  <a:latin typeface="+mj-ea"/>
                  <a:ea typeface="+mj-ea"/>
                </a:rPr>
                <a:t>：</a:t>
              </a:r>
              <a:endParaRPr lang="en-US" altLang="ja-JP" sz="1200" b="1">
                <a:latin typeface="+mj-ea"/>
                <a:ea typeface="+mj-ea"/>
              </a:endParaRPr>
            </a:p>
            <a:p>
              <a:pPr marL="517587" indent="-649378">
                <a:defRPr/>
              </a:pPr>
              <a:r>
                <a:rPr kumimoji="1" lang="ja-JP" altLang="en-US" sz="1200" i="0" u="none" strike="noStrike" kern="1200" cap="none" spc="0" normalizeH="0" baseline="0" noProof="0">
                  <a:ln>
                    <a:noFill/>
                  </a:ln>
                  <a:effectLst/>
                  <a:uLnTx/>
                  <a:uFillTx/>
                  <a:latin typeface="+mj-ea"/>
                  <a:ea typeface="+mj-ea"/>
                  <a:cs typeface="+mn-cs"/>
                </a:rPr>
                <a:t>　　組織内の個々の人材がその特性をいかし、いきいきと働くことの出来る環境を整えることによって、</a:t>
              </a:r>
              <a:endParaRPr lang="en-US" altLang="ja-JP" sz="1200">
                <a:latin typeface="+mj-ea"/>
                <a:ea typeface="+mj-ea"/>
              </a:endParaRPr>
            </a:p>
            <a:p>
              <a:pPr marL="517587" indent="-649378">
                <a:defRPr/>
              </a:pPr>
              <a:r>
                <a:rPr kumimoji="1" lang="ja-JP" altLang="en-US" sz="1200" i="0" strike="noStrike" kern="1200" cap="none" spc="0" normalizeH="0" baseline="0" noProof="0">
                  <a:ln>
                    <a:noFill/>
                  </a:ln>
                  <a:effectLst/>
                  <a:uLnTx/>
                  <a:uFillTx/>
                  <a:latin typeface="+mj-ea"/>
                  <a:ea typeface="+mj-ea"/>
                  <a:cs typeface="+mn-cs"/>
                </a:rPr>
                <a:t>　　</a:t>
              </a:r>
              <a:r>
                <a:rPr kumimoji="1" lang="ja-JP" altLang="en-US" sz="1200" i="0" u="sng" strike="noStrike" kern="1200" cap="none" spc="0" normalizeH="0" baseline="0" noProof="0">
                  <a:ln>
                    <a:noFill/>
                  </a:ln>
                  <a:effectLst/>
                  <a:uLnTx/>
                  <a:uFillTx/>
                  <a:latin typeface="+mj-ea"/>
                  <a:ea typeface="+mj-ea"/>
                  <a:cs typeface="+mn-cs"/>
                </a:rPr>
                <a:t>「自由な発想」</a:t>
              </a:r>
              <a:r>
                <a:rPr kumimoji="1" lang="ja-JP" altLang="en-US" sz="1200" i="0" u="none" strike="noStrike" kern="1200" cap="none" spc="0" normalizeH="0" baseline="0" noProof="0">
                  <a:ln>
                    <a:noFill/>
                  </a:ln>
                  <a:effectLst/>
                  <a:uLnTx/>
                  <a:uFillTx/>
                  <a:latin typeface="+mj-ea"/>
                  <a:ea typeface="+mj-ea"/>
                  <a:cs typeface="+mn-cs"/>
                </a:rPr>
                <a:t>が生まれ、</a:t>
              </a:r>
              <a:r>
                <a:rPr kumimoji="1" lang="ja-JP" altLang="en-US" sz="1200" i="0" u="sng" strike="noStrike" kern="1200" cap="none" spc="0" normalizeH="0" baseline="0" noProof="0">
                  <a:ln>
                    <a:noFill/>
                  </a:ln>
                  <a:effectLst/>
                  <a:uLnTx/>
                  <a:uFillTx/>
                  <a:latin typeface="+mj-ea"/>
                  <a:ea typeface="+mj-ea"/>
                  <a:cs typeface="+mn-cs"/>
                </a:rPr>
                <a:t>生産性を向上</a:t>
              </a:r>
              <a:r>
                <a:rPr kumimoji="1" lang="ja-JP" altLang="en-US" sz="1200" i="0" u="none" strike="noStrike" kern="1200" cap="none" spc="0" normalizeH="0" baseline="0" noProof="0">
                  <a:ln>
                    <a:noFill/>
                  </a:ln>
                  <a:effectLst/>
                  <a:uLnTx/>
                  <a:uFillTx/>
                  <a:latin typeface="+mj-ea"/>
                  <a:ea typeface="+mj-ea"/>
                  <a:cs typeface="+mn-cs"/>
                </a:rPr>
                <a:t>し、自社の</a:t>
              </a:r>
              <a:r>
                <a:rPr kumimoji="1" lang="ja-JP" altLang="en-US" sz="1200" i="0" u="sng" strike="noStrike" kern="1200" cap="none" spc="0" normalizeH="0" baseline="0" noProof="0">
                  <a:ln>
                    <a:noFill/>
                  </a:ln>
                  <a:effectLst/>
                  <a:uLnTx/>
                  <a:uFillTx/>
                  <a:latin typeface="+mj-ea"/>
                  <a:ea typeface="+mj-ea"/>
                  <a:cs typeface="+mn-cs"/>
                </a:rPr>
                <a:t>競争力強化</a:t>
              </a:r>
              <a:r>
                <a:rPr kumimoji="1" lang="ja-JP" altLang="en-US" sz="1200" i="0" u="none" strike="noStrike" kern="1200" cap="none" spc="0" normalizeH="0" baseline="0" noProof="0">
                  <a:ln>
                    <a:noFill/>
                  </a:ln>
                  <a:effectLst/>
                  <a:uLnTx/>
                  <a:uFillTx/>
                  <a:latin typeface="+mj-ea"/>
                  <a:ea typeface="+mj-ea"/>
                  <a:cs typeface="+mn-cs"/>
                </a:rPr>
                <a:t>につながる、といった一連の流れを生み出しうる経営。</a:t>
              </a:r>
            </a:p>
          </p:txBody>
        </p:sp>
        <p:sp>
          <p:nvSpPr>
            <p:cNvPr id="27" name="正方形/長方形 26">
              <a:extLst>
                <a:ext uri="{FF2B5EF4-FFF2-40B4-BE49-F238E27FC236}">
                  <a16:creationId xmlns:a16="http://schemas.microsoft.com/office/drawing/2014/main" id="{8154D809-8C05-EA21-9A32-44E94A9587B2}"/>
                </a:ext>
              </a:extLst>
            </p:cNvPr>
            <p:cNvSpPr/>
            <p:nvPr/>
          </p:nvSpPr>
          <p:spPr>
            <a:xfrm>
              <a:off x="1" y="4351673"/>
              <a:ext cx="9140082" cy="1290845"/>
            </a:xfrm>
            <a:prstGeom prst="rect">
              <a:avLst/>
            </a:prstGeom>
            <a:solidFill>
              <a:srgbClr val="9ECEBC"/>
            </a:solidFill>
          </p:spPr>
          <p:txBody>
            <a:bodyPr wrap="square" rtlCol="0" anchor="ctr" anchorCtr="0">
              <a:noAutofit/>
            </a:bodyPr>
            <a:lstStyle/>
            <a:p>
              <a:pPr algn="ctr"/>
              <a:endParaRPr lang="ja-JP" altLang="en-US" sz="1600"/>
            </a:p>
          </p:txBody>
        </p:sp>
        <p:sp>
          <p:nvSpPr>
            <p:cNvPr id="28" name="テキスト ボックス 27">
              <a:extLst>
                <a:ext uri="{FF2B5EF4-FFF2-40B4-BE49-F238E27FC236}">
                  <a16:creationId xmlns:a16="http://schemas.microsoft.com/office/drawing/2014/main" id="{5149553D-2DF2-C276-A440-52EBEEF47A3A}"/>
                </a:ext>
              </a:extLst>
            </p:cNvPr>
            <p:cNvSpPr txBox="1"/>
            <p:nvPr/>
          </p:nvSpPr>
          <p:spPr bwMode="auto">
            <a:xfrm>
              <a:off x="3404298" y="4378952"/>
              <a:ext cx="2159566" cy="307777"/>
            </a:xfrm>
            <a:prstGeom prst="rect">
              <a:avLst/>
            </a:prstGeom>
            <a:noFill/>
            <a:ln w="9525">
              <a:noFill/>
              <a:miter lim="800000"/>
              <a:headEnd/>
              <a:tailEnd/>
            </a:ln>
          </p:spPr>
          <p:txBody>
            <a:bodyPr wrap="none" rtlCol="0" anchor="ctr" anchorCtr="0">
              <a:spAutoFit/>
            </a:bodyPr>
            <a:lstStyle/>
            <a:p>
              <a:pPr algn="l"/>
              <a:r>
                <a:rPr kumimoji="1" lang="ja-JP" altLang="en-US" sz="1400" b="1" u="sng">
                  <a:latin typeface="+mj-ea"/>
                  <a:ea typeface="+mj-ea"/>
                </a:rPr>
                <a:t>差し迫る外部環境の変化</a:t>
              </a:r>
            </a:p>
          </p:txBody>
        </p:sp>
        <p:sp>
          <p:nvSpPr>
            <p:cNvPr id="29" name="四角形: 角を丸くする 28">
              <a:extLst>
                <a:ext uri="{FF2B5EF4-FFF2-40B4-BE49-F238E27FC236}">
                  <a16:creationId xmlns:a16="http://schemas.microsoft.com/office/drawing/2014/main" id="{A8388A33-FF6C-A7A3-F0D0-E42E5ABC98DE}"/>
                </a:ext>
              </a:extLst>
            </p:cNvPr>
            <p:cNvSpPr/>
            <p:nvPr/>
          </p:nvSpPr>
          <p:spPr>
            <a:xfrm>
              <a:off x="54506" y="4753978"/>
              <a:ext cx="2970308" cy="700981"/>
            </a:xfrm>
            <a:prstGeom prst="roundRect">
              <a:avLst>
                <a:gd name="adj" fmla="val 29349"/>
              </a:avLst>
            </a:prstGeom>
            <a:solidFill>
              <a:schemeClr val="bg2">
                <a:lumMod val="90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0" name="四角形: 角を丸くする 29">
              <a:extLst>
                <a:ext uri="{FF2B5EF4-FFF2-40B4-BE49-F238E27FC236}">
                  <a16:creationId xmlns:a16="http://schemas.microsoft.com/office/drawing/2014/main" id="{ABF4FC92-3FB4-C226-3AD1-4CC1E03FA649}"/>
                </a:ext>
              </a:extLst>
            </p:cNvPr>
            <p:cNvSpPr/>
            <p:nvPr/>
          </p:nvSpPr>
          <p:spPr>
            <a:xfrm>
              <a:off x="3084887" y="4760159"/>
              <a:ext cx="2970308" cy="700981"/>
            </a:xfrm>
            <a:prstGeom prst="roundRect">
              <a:avLst>
                <a:gd name="adj" fmla="val 29349"/>
              </a:avLst>
            </a:prstGeom>
            <a:solidFill>
              <a:schemeClr val="bg2">
                <a:lumMod val="90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1" name="四角形: 角を丸くする 30">
              <a:extLst>
                <a:ext uri="{FF2B5EF4-FFF2-40B4-BE49-F238E27FC236}">
                  <a16:creationId xmlns:a16="http://schemas.microsoft.com/office/drawing/2014/main" id="{D794018F-CF5F-8B34-C302-30A204AB9310}"/>
                </a:ext>
              </a:extLst>
            </p:cNvPr>
            <p:cNvSpPr/>
            <p:nvPr/>
          </p:nvSpPr>
          <p:spPr>
            <a:xfrm>
              <a:off x="6132105" y="4771768"/>
              <a:ext cx="2970308" cy="700981"/>
            </a:xfrm>
            <a:prstGeom prst="roundRect">
              <a:avLst>
                <a:gd name="adj" fmla="val 29349"/>
              </a:avLst>
            </a:prstGeom>
            <a:solidFill>
              <a:schemeClr val="bg2">
                <a:lumMod val="90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2" name="テキスト ボックス 31">
              <a:extLst>
                <a:ext uri="{FF2B5EF4-FFF2-40B4-BE49-F238E27FC236}">
                  <a16:creationId xmlns:a16="http://schemas.microsoft.com/office/drawing/2014/main" id="{B10F5CF0-80D0-EFF5-E428-57983DF2837B}"/>
                </a:ext>
              </a:extLst>
            </p:cNvPr>
            <p:cNvSpPr txBox="1"/>
            <p:nvPr/>
          </p:nvSpPr>
          <p:spPr bwMode="auto">
            <a:xfrm>
              <a:off x="397052" y="4843206"/>
              <a:ext cx="1980029" cy="307777"/>
            </a:xfrm>
            <a:prstGeom prst="rect">
              <a:avLst/>
            </a:prstGeom>
            <a:noFill/>
            <a:ln w="9525">
              <a:noFill/>
              <a:miter lim="800000"/>
              <a:headEnd/>
              <a:tailEnd/>
            </a:ln>
          </p:spPr>
          <p:txBody>
            <a:bodyPr wrap="none" rtlCol="0" anchor="ctr" anchorCtr="0">
              <a:spAutoFit/>
            </a:bodyPr>
            <a:lstStyle/>
            <a:p>
              <a:pPr algn="l"/>
              <a:r>
                <a:rPr kumimoji="1" lang="ja-JP" altLang="en-US" sz="1400" b="1">
                  <a:latin typeface="+mj-ea"/>
                  <a:ea typeface="+mj-ea"/>
                </a:rPr>
                <a:t>グローバルな競争変化</a:t>
              </a:r>
            </a:p>
          </p:txBody>
        </p:sp>
        <p:sp>
          <p:nvSpPr>
            <p:cNvPr id="33" name="テキスト ボックス 32">
              <a:extLst>
                <a:ext uri="{FF2B5EF4-FFF2-40B4-BE49-F238E27FC236}">
                  <a16:creationId xmlns:a16="http://schemas.microsoft.com/office/drawing/2014/main" id="{F23BAD95-645B-5F6E-07F9-445D593D01EB}"/>
                </a:ext>
              </a:extLst>
            </p:cNvPr>
            <p:cNvSpPr txBox="1"/>
            <p:nvPr/>
          </p:nvSpPr>
          <p:spPr bwMode="auto">
            <a:xfrm>
              <a:off x="3478825" y="4843206"/>
              <a:ext cx="1980029" cy="307777"/>
            </a:xfrm>
            <a:prstGeom prst="rect">
              <a:avLst/>
            </a:prstGeom>
            <a:noFill/>
            <a:ln w="9525">
              <a:noFill/>
              <a:miter lim="800000"/>
              <a:headEnd/>
              <a:tailEnd/>
            </a:ln>
          </p:spPr>
          <p:txBody>
            <a:bodyPr wrap="none" rtlCol="0" anchor="ctr" anchorCtr="0">
              <a:spAutoFit/>
            </a:bodyPr>
            <a:lstStyle/>
            <a:p>
              <a:pPr algn="l"/>
              <a:r>
                <a:rPr kumimoji="1" lang="ja-JP" altLang="en-US" sz="1400" b="1">
                  <a:latin typeface="+mj-ea"/>
                  <a:ea typeface="+mj-ea"/>
                </a:rPr>
                <a:t>産業構造変化の加速化</a:t>
              </a:r>
            </a:p>
          </p:txBody>
        </p:sp>
        <p:sp>
          <p:nvSpPr>
            <p:cNvPr id="34" name="テキスト ボックス 33">
              <a:extLst>
                <a:ext uri="{FF2B5EF4-FFF2-40B4-BE49-F238E27FC236}">
                  <a16:creationId xmlns:a16="http://schemas.microsoft.com/office/drawing/2014/main" id="{BC82ED4C-920F-F568-7922-38BEB9524B98}"/>
                </a:ext>
              </a:extLst>
            </p:cNvPr>
            <p:cNvSpPr txBox="1"/>
            <p:nvPr/>
          </p:nvSpPr>
          <p:spPr bwMode="auto">
            <a:xfrm>
              <a:off x="7011965" y="4819107"/>
              <a:ext cx="1082348" cy="307777"/>
            </a:xfrm>
            <a:prstGeom prst="rect">
              <a:avLst/>
            </a:prstGeom>
            <a:noFill/>
            <a:ln w="9525">
              <a:noFill/>
              <a:miter lim="800000"/>
              <a:headEnd/>
              <a:tailEnd/>
            </a:ln>
          </p:spPr>
          <p:txBody>
            <a:bodyPr wrap="none" rtlCol="0" anchor="ctr" anchorCtr="0">
              <a:spAutoFit/>
            </a:bodyPr>
            <a:lstStyle/>
            <a:p>
              <a:pPr algn="l"/>
              <a:r>
                <a:rPr lang="ja-JP" altLang="en-US" sz="1400" b="1">
                  <a:latin typeface="+mj-ea"/>
                  <a:ea typeface="+mj-ea"/>
                </a:rPr>
                <a:t>少子高齢化</a:t>
              </a:r>
              <a:endParaRPr kumimoji="1" lang="ja-JP" altLang="en-US" sz="1400" b="1">
                <a:latin typeface="+mj-ea"/>
                <a:ea typeface="+mj-ea"/>
              </a:endParaRPr>
            </a:p>
          </p:txBody>
        </p:sp>
        <p:sp>
          <p:nvSpPr>
            <p:cNvPr id="35" name="正方形/長方形 34">
              <a:extLst>
                <a:ext uri="{FF2B5EF4-FFF2-40B4-BE49-F238E27FC236}">
                  <a16:creationId xmlns:a16="http://schemas.microsoft.com/office/drawing/2014/main" id="{511A2A8D-0165-FF95-725E-4B353AD38098}"/>
                </a:ext>
              </a:extLst>
            </p:cNvPr>
            <p:cNvSpPr/>
            <p:nvPr/>
          </p:nvSpPr>
          <p:spPr>
            <a:xfrm>
              <a:off x="0" y="6005273"/>
              <a:ext cx="9140082" cy="592485"/>
            </a:xfrm>
            <a:prstGeom prst="rect">
              <a:avLst/>
            </a:prstGeom>
            <a:solidFill>
              <a:srgbClr val="E0896E"/>
            </a:solidFill>
          </p:spPr>
          <p:txBody>
            <a:bodyPr wrap="square" rtlCol="0" anchor="ctr" anchorCtr="0">
              <a:noAutofit/>
            </a:bodyPr>
            <a:lstStyle/>
            <a:p>
              <a:pPr algn="ctr"/>
              <a:r>
                <a:rPr lang="ja-JP" altLang="en-US" sz="1600" b="1" u="sng">
                  <a:solidFill>
                    <a:schemeClr val="bg1"/>
                  </a:solidFill>
                  <a:effectLst>
                    <a:outerShdw blurRad="38100" dist="38100" dir="2700000" algn="tl">
                      <a:srgbClr val="000000">
                        <a:alpha val="43137"/>
                      </a:srgbClr>
                    </a:outerShdw>
                  </a:effectLst>
                  <a:latin typeface="+mj-ea"/>
                  <a:ea typeface="+mj-ea"/>
                </a:rPr>
                <a:t>企業の競争力強化に向けた経営改革としてのダイバーシティ経営推進</a:t>
              </a:r>
            </a:p>
          </p:txBody>
        </p:sp>
        <p:sp>
          <p:nvSpPr>
            <p:cNvPr id="36" name="矢印: 下 35">
              <a:extLst>
                <a:ext uri="{FF2B5EF4-FFF2-40B4-BE49-F238E27FC236}">
                  <a16:creationId xmlns:a16="http://schemas.microsoft.com/office/drawing/2014/main" id="{971E5E2F-366B-D8AC-90F0-197B00A0CAB9}"/>
                </a:ext>
              </a:extLst>
            </p:cNvPr>
            <p:cNvSpPr/>
            <p:nvPr/>
          </p:nvSpPr>
          <p:spPr>
            <a:xfrm>
              <a:off x="2808884" y="5642518"/>
              <a:ext cx="3495637" cy="362755"/>
            </a:xfrm>
            <a:prstGeom prst="downArrow">
              <a:avLst/>
            </a:prstGeom>
            <a:solidFill>
              <a:schemeClr val="tx1">
                <a:lumMod val="75000"/>
                <a:lumOff val="25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7" name="テキスト ボックス 36">
              <a:extLst>
                <a:ext uri="{FF2B5EF4-FFF2-40B4-BE49-F238E27FC236}">
                  <a16:creationId xmlns:a16="http://schemas.microsoft.com/office/drawing/2014/main" id="{58DFCAA5-9D06-D70F-A7BD-0C5D0C388BC3}"/>
                </a:ext>
              </a:extLst>
            </p:cNvPr>
            <p:cNvSpPr txBox="1"/>
            <p:nvPr/>
          </p:nvSpPr>
          <p:spPr bwMode="auto">
            <a:xfrm>
              <a:off x="250245" y="5148567"/>
              <a:ext cx="2364750" cy="246221"/>
            </a:xfrm>
            <a:prstGeom prst="rect">
              <a:avLst/>
            </a:prstGeom>
            <a:noFill/>
            <a:ln w="9525">
              <a:noFill/>
              <a:miter lim="800000"/>
              <a:headEnd/>
              <a:tailEnd/>
            </a:ln>
          </p:spPr>
          <p:txBody>
            <a:bodyPr wrap="none" rtlCol="0" anchor="ctr" anchorCtr="0">
              <a:spAutoFit/>
            </a:bodyPr>
            <a:lstStyle/>
            <a:p>
              <a:pPr algn="l"/>
              <a:r>
                <a:rPr kumimoji="1" lang="ja-JP" altLang="en-US" sz="1000">
                  <a:latin typeface="+mj-ea"/>
                  <a:ea typeface="+mj-ea"/>
                </a:rPr>
                <a:t>グローバル人材の確保・活用は不可欠</a:t>
              </a:r>
            </a:p>
          </p:txBody>
        </p:sp>
        <p:sp>
          <p:nvSpPr>
            <p:cNvPr id="38" name="テキスト ボックス 37">
              <a:extLst>
                <a:ext uri="{FF2B5EF4-FFF2-40B4-BE49-F238E27FC236}">
                  <a16:creationId xmlns:a16="http://schemas.microsoft.com/office/drawing/2014/main" id="{28AA347A-DE10-26CA-339D-32378324693D}"/>
                </a:ext>
              </a:extLst>
            </p:cNvPr>
            <p:cNvSpPr txBox="1"/>
            <p:nvPr/>
          </p:nvSpPr>
          <p:spPr bwMode="auto">
            <a:xfrm>
              <a:off x="3101724" y="5142457"/>
              <a:ext cx="2877711" cy="246221"/>
            </a:xfrm>
            <a:prstGeom prst="rect">
              <a:avLst/>
            </a:prstGeom>
            <a:noFill/>
            <a:ln w="9525">
              <a:noFill/>
              <a:miter lim="800000"/>
              <a:headEnd/>
              <a:tailEnd/>
            </a:ln>
          </p:spPr>
          <p:txBody>
            <a:bodyPr wrap="none" rtlCol="0" anchor="ctr" anchorCtr="0">
              <a:spAutoFit/>
            </a:bodyPr>
            <a:lstStyle/>
            <a:p>
              <a:r>
                <a:rPr kumimoji="1" lang="ja-JP" altLang="en-US" sz="1000">
                  <a:latin typeface="+mj-ea"/>
                  <a:ea typeface="+mj-ea"/>
                </a:rPr>
                <a:t>リスクへの対応・イノベーションの創出が課題</a:t>
              </a:r>
            </a:p>
          </p:txBody>
        </p:sp>
        <p:sp>
          <p:nvSpPr>
            <p:cNvPr id="39" name="テキスト ボックス 38">
              <a:extLst>
                <a:ext uri="{FF2B5EF4-FFF2-40B4-BE49-F238E27FC236}">
                  <a16:creationId xmlns:a16="http://schemas.microsoft.com/office/drawing/2014/main" id="{7A2D632C-A330-C114-93CC-CAD2D54136F1}"/>
                </a:ext>
              </a:extLst>
            </p:cNvPr>
            <p:cNvSpPr txBox="1"/>
            <p:nvPr/>
          </p:nvSpPr>
          <p:spPr bwMode="auto">
            <a:xfrm>
              <a:off x="6573463" y="5133739"/>
              <a:ext cx="1851789" cy="246221"/>
            </a:xfrm>
            <a:prstGeom prst="rect">
              <a:avLst/>
            </a:prstGeom>
            <a:noFill/>
            <a:ln w="9525">
              <a:noFill/>
              <a:miter lim="800000"/>
              <a:headEnd/>
              <a:tailEnd/>
            </a:ln>
          </p:spPr>
          <p:txBody>
            <a:bodyPr wrap="none" rtlCol="0" anchor="ctr" anchorCtr="0">
              <a:spAutoFit/>
            </a:bodyPr>
            <a:lstStyle/>
            <a:p>
              <a:r>
                <a:rPr lang="ja-JP" altLang="en-US" sz="1000">
                  <a:latin typeface="+mj-ea"/>
                  <a:ea typeface="+mj-ea"/>
                </a:rPr>
                <a:t>人材の母集団を拡大する必要</a:t>
              </a:r>
              <a:endParaRPr kumimoji="1" lang="ja-JP" altLang="en-US" sz="1000">
                <a:latin typeface="+mj-ea"/>
                <a:ea typeface="+mj-ea"/>
              </a:endParaRPr>
            </a:p>
          </p:txBody>
        </p:sp>
        <p:sp>
          <p:nvSpPr>
            <p:cNvPr id="40" name="四角形: 角を丸くする 39">
              <a:extLst>
                <a:ext uri="{FF2B5EF4-FFF2-40B4-BE49-F238E27FC236}">
                  <a16:creationId xmlns:a16="http://schemas.microsoft.com/office/drawing/2014/main" id="{DDBC7D86-5E94-043C-D93C-411937783AC5}"/>
                </a:ext>
              </a:extLst>
            </p:cNvPr>
            <p:cNvSpPr/>
            <p:nvPr/>
          </p:nvSpPr>
          <p:spPr>
            <a:xfrm>
              <a:off x="2179893" y="6703064"/>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性別</a:t>
              </a:r>
            </a:p>
          </p:txBody>
        </p:sp>
        <p:sp>
          <p:nvSpPr>
            <p:cNvPr id="41" name="四角形: 角を丸くする 40">
              <a:extLst>
                <a:ext uri="{FF2B5EF4-FFF2-40B4-BE49-F238E27FC236}">
                  <a16:creationId xmlns:a16="http://schemas.microsoft.com/office/drawing/2014/main" id="{507A9DC2-81C7-B54D-4AA7-CB142D1A9191}"/>
                </a:ext>
              </a:extLst>
            </p:cNvPr>
            <p:cNvSpPr/>
            <p:nvPr/>
          </p:nvSpPr>
          <p:spPr>
            <a:xfrm>
              <a:off x="3845310" y="6695552"/>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国籍</a:t>
              </a:r>
            </a:p>
          </p:txBody>
        </p:sp>
        <p:sp>
          <p:nvSpPr>
            <p:cNvPr id="42" name="四角形: 角を丸くする 41">
              <a:extLst>
                <a:ext uri="{FF2B5EF4-FFF2-40B4-BE49-F238E27FC236}">
                  <a16:creationId xmlns:a16="http://schemas.microsoft.com/office/drawing/2014/main" id="{A9D2D7AD-D646-681D-2484-23E1F201FAF2}"/>
                </a:ext>
              </a:extLst>
            </p:cNvPr>
            <p:cNvSpPr/>
            <p:nvPr/>
          </p:nvSpPr>
          <p:spPr>
            <a:xfrm>
              <a:off x="5552751" y="6709609"/>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世代</a:t>
              </a:r>
            </a:p>
          </p:txBody>
        </p:sp>
        <p:sp>
          <p:nvSpPr>
            <p:cNvPr id="43" name="四角形: 角を丸くする 42">
              <a:extLst>
                <a:ext uri="{FF2B5EF4-FFF2-40B4-BE49-F238E27FC236}">
                  <a16:creationId xmlns:a16="http://schemas.microsoft.com/office/drawing/2014/main" id="{EC73A70A-9FAA-FD40-7FE6-96897B86333D}"/>
                </a:ext>
              </a:extLst>
            </p:cNvPr>
            <p:cNvSpPr/>
            <p:nvPr/>
          </p:nvSpPr>
          <p:spPr>
            <a:xfrm>
              <a:off x="2936554" y="7208873"/>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スキル</a:t>
              </a:r>
            </a:p>
          </p:txBody>
        </p:sp>
        <p:sp>
          <p:nvSpPr>
            <p:cNvPr id="44" name="四角形: 角を丸くする 43">
              <a:extLst>
                <a:ext uri="{FF2B5EF4-FFF2-40B4-BE49-F238E27FC236}">
                  <a16:creationId xmlns:a16="http://schemas.microsoft.com/office/drawing/2014/main" id="{83B0A64D-09C9-CC62-1498-F62DE2A111D4}"/>
                </a:ext>
              </a:extLst>
            </p:cNvPr>
            <p:cNvSpPr/>
            <p:nvPr/>
          </p:nvSpPr>
          <p:spPr>
            <a:xfrm>
              <a:off x="4963565" y="7189707"/>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キャリア</a:t>
              </a:r>
            </a:p>
          </p:txBody>
        </p:sp>
      </p:grpSp>
      <p:sp>
        <p:nvSpPr>
          <p:cNvPr id="3" name="スライド番号プレースホルダー 2">
            <a:extLst>
              <a:ext uri="{FF2B5EF4-FFF2-40B4-BE49-F238E27FC236}">
                <a16:creationId xmlns:a16="http://schemas.microsoft.com/office/drawing/2014/main" id="{0A93FF75-F07D-BE75-1F30-3F7C2515E8C5}"/>
              </a:ext>
            </a:extLst>
          </p:cNvPr>
          <p:cNvSpPr>
            <a:spLocks noGrp="1"/>
          </p:cNvSpPr>
          <p:nvPr>
            <p:ph type="sldNum" sz="quarter" idx="12"/>
          </p:nvPr>
        </p:nvSpPr>
        <p:spPr/>
        <p:txBody>
          <a:bodyPr/>
          <a:lstStyle/>
          <a:p>
            <a:fld id="{02E45039-E5C2-423C-A0A7-3C781C43C11A}" type="slidenum">
              <a:rPr kumimoji="1" lang="ja-JP" altLang="en-US" smtClean="0"/>
              <a:t>4</a:t>
            </a:fld>
            <a:endParaRPr kumimoji="1" lang="ja-JP" altLang="en-US"/>
          </a:p>
        </p:txBody>
      </p:sp>
    </p:spTree>
    <p:extLst>
      <p:ext uri="{BB962C8B-B14F-4D97-AF65-F5344CB8AC3E}">
        <p14:creationId xmlns:p14="http://schemas.microsoft.com/office/powerpoint/2010/main" val="1109193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ADED1F27-86DA-6D84-3B89-C456C03DAC59}"/>
              </a:ext>
            </a:extLst>
          </p:cNvPr>
          <p:cNvPicPr>
            <a:picLocks noChangeAspect="1"/>
          </p:cNvPicPr>
          <p:nvPr/>
        </p:nvPicPr>
        <p:blipFill>
          <a:blip r:embed="rId3"/>
          <a:stretch>
            <a:fillRect/>
          </a:stretch>
        </p:blipFill>
        <p:spPr>
          <a:xfrm>
            <a:off x="577850" y="1193800"/>
            <a:ext cx="7988300" cy="1580595"/>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542925" y="352157"/>
            <a:ext cx="7886700" cy="994172"/>
          </a:xfrm>
        </p:spPr>
        <p:txBody>
          <a:bodyPr>
            <a:normAutofit/>
          </a:bodyPr>
          <a:lstStyle/>
          <a:p>
            <a:r>
              <a:rPr lang="ja-JP" altLang="en-US" sz="2800"/>
              <a:t>明日からのアクション宣言</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677228" y="1620728"/>
            <a:ext cx="7618094"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明日からのアクションをお手元のアクションシートに書いてみてください。</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u="sng" dirty="0">
                <a:solidFill>
                  <a:schemeClr val="bg1"/>
                </a:solidFill>
                <a:latin typeface="游ゴシック"/>
                <a:ea typeface="游ゴシック"/>
              </a:rPr>
              <a:t>①グループで重要とされた「課題」と「理想像」を上段に、</a:t>
            </a:r>
            <a:endParaRPr lang="en-US" altLang="ja-JP" sz="1600" b="1" u="sng"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u="sng" dirty="0">
                <a:solidFill>
                  <a:schemeClr val="bg1"/>
                </a:solidFill>
                <a:latin typeface="游ゴシック"/>
                <a:ea typeface="游ゴシック"/>
              </a:rPr>
              <a:t>②自部門</a:t>
            </a:r>
            <a:r>
              <a:rPr lang="en-US" altLang="ja-JP" sz="1600" b="1" u="sng" dirty="0">
                <a:solidFill>
                  <a:schemeClr val="bg1"/>
                </a:solidFill>
                <a:latin typeface="游ゴシック"/>
                <a:ea typeface="游ゴシック"/>
              </a:rPr>
              <a:t>/</a:t>
            </a:r>
            <a:r>
              <a:rPr lang="ja-JP" altLang="en-US" sz="1600" b="1" u="sng" dirty="0">
                <a:solidFill>
                  <a:schemeClr val="bg1"/>
                </a:solidFill>
                <a:latin typeface="游ゴシック"/>
                <a:ea typeface="游ゴシック"/>
              </a:rPr>
              <a:t>ご自身が出来る（やりたい）アクションアイデアを下段に</a:t>
            </a:r>
            <a:endParaRPr lang="en-US" altLang="ja-JP" sz="1600" b="1" u="sng"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u="sng" dirty="0">
                <a:solidFill>
                  <a:schemeClr val="bg1"/>
                </a:solidFill>
                <a:latin typeface="游ゴシック"/>
                <a:ea typeface="游ゴシック"/>
              </a:rPr>
              <a:t>１人１枚簡潔</a:t>
            </a:r>
            <a:r>
              <a:rPr lang="ja-JP" altLang="en-US" sz="1600" b="1" dirty="0">
                <a:solidFill>
                  <a:schemeClr val="bg1"/>
                </a:solidFill>
                <a:latin typeface="游ゴシック"/>
                <a:ea typeface="游ゴシック"/>
              </a:rPr>
              <a:t>に記入してください！</a:t>
            </a:r>
            <a:endParaRPr lang="en-US" altLang="ja-JP" sz="1600" b="1" dirty="0">
              <a:solidFill>
                <a:schemeClr val="bg1"/>
              </a:solidFill>
              <a:latin typeface="游ゴシック"/>
              <a:ea typeface="游ゴシック"/>
            </a:endParaRPr>
          </a:p>
        </p:txBody>
      </p:sp>
      <p:sp>
        <p:nvSpPr>
          <p:cNvPr id="13" name="正方形/長方形 12">
            <a:extLst>
              <a:ext uri="{FF2B5EF4-FFF2-40B4-BE49-F238E27FC236}">
                <a16:creationId xmlns:a16="http://schemas.microsoft.com/office/drawing/2014/main" id="{3F9CD3A9-607B-DB1C-30EB-F15B1088A529}"/>
              </a:ext>
            </a:extLst>
          </p:cNvPr>
          <p:cNvSpPr/>
          <p:nvPr/>
        </p:nvSpPr>
        <p:spPr>
          <a:xfrm>
            <a:off x="2751748" y="6443671"/>
            <a:ext cx="3733800" cy="311952"/>
          </a:xfrm>
          <a:prstGeom prst="rect">
            <a:avLst/>
          </a:prstGeom>
          <a:noFill/>
        </p:spPr>
        <p:txBody>
          <a:bodyPr wrap="square" rtlCol="0" anchor="ctr" anchorCtr="0">
            <a:noAutofit/>
          </a:bodyPr>
          <a:lstStyle/>
          <a:p>
            <a:pPr algn="ctr" defTabSz="685800">
              <a:defRPr/>
            </a:pPr>
            <a:r>
              <a:rPr lang="en-US" altLang="ja-JP" b="1">
                <a:solidFill>
                  <a:srgbClr val="C00000"/>
                </a:solidFill>
                <a:latin typeface="游ゴシック"/>
                <a:ea typeface="游ゴシック"/>
              </a:rPr>
              <a:t>10</a:t>
            </a:r>
            <a:r>
              <a:rPr lang="ja-JP" altLang="en-US" b="1">
                <a:solidFill>
                  <a:srgbClr val="C00000"/>
                </a:solidFill>
                <a:latin typeface="游ゴシック"/>
                <a:ea typeface="游ゴシック"/>
              </a:rPr>
              <a:t>分で記入してください！</a:t>
            </a:r>
            <a:endParaRPr kumimoji="1" lang="ja-JP" altLang="en-US">
              <a:solidFill>
                <a:srgbClr val="C00000"/>
              </a:solidFill>
              <a:latin typeface="游ゴシック"/>
              <a:ea typeface="游ゴシック"/>
            </a:endParaRPr>
          </a:p>
        </p:txBody>
      </p:sp>
      <p:pic>
        <p:nvPicPr>
          <p:cNvPr id="5" name="図 4">
            <a:extLst>
              <a:ext uri="{FF2B5EF4-FFF2-40B4-BE49-F238E27FC236}">
                <a16:creationId xmlns:a16="http://schemas.microsoft.com/office/drawing/2014/main" id="{78E7C26C-4641-C12D-DCC7-CCAED28E0C83}"/>
              </a:ext>
            </a:extLst>
          </p:cNvPr>
          <p:cNvPicPr>
            <a:picLocks noChangeAspect="1"/>
          </p:cNvPicPr>
          <p:nvPr/>
        </p:nvPicPr>
        <p:blipFill>
          <a:blip r:embed="rId4"/>
          <a:stretch>
            <a:fillRect/>
          </a:stretch>
        </p:blipFill>
        <p:spPr>
          <a:xfrm>
            <a:off x="2471517" y="2948354"/>
            <a:ext cx="4404165" cy="3303124"/>
          </a:xfrm>
          <a:prstGeom prst="rect">
            <a:avLst/>
          </a:prstGeom>
          <a:ln>
            <a:solidFill>
              <a:schemeClr val="tx1">
                <a:lumMod val="50000"/>
                <a:lumOff val="50000"/>
              </a:schemeClr>
            </a:solidFill>
          </a:ln>
        </p:spPr>
      </p:pic>
      <p:sp>
        <p:nvSpPr>
          <p:cNvPr id="6" name="矢印: 右 5">
            <a:extLst>
              <a:ext uri="{FF2B5EF4-FFF2-40B4-BE49-F238E27FC236}">
                <a16:creationId xmlns:a16="http://schemas.microsoft.com/office/drawing/2014/main" id="{151F9BDF-84E9-657C-AAE6-666BF8F5527D}"/>
              </a:ext>
            </a:extLst>
          </p:cNvPr>
          <p:cNvSpPr/>
          <p:nvPr/>
        </p:nvSpPr>
        <p:spPr>
          <a:xfrm>
            <a:off x="1993900" y="4330700"/>
            <a:ext cx="571500" cy="2667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3ED2F30-1A33-FE6C-5FE8-B6B33ADCFCEF}"/>
              </a:ext>
            </a:extLst>
          </p:cNvPr>
          <p:cNvSpPr txBox="1"/>
          <p:nvPr/>
        </p:nvSpPr>
        <p:spPr>
          <a:xfrm>
            <a:off x="1460500" y="4216400"/>
            <a:ext cx="543739" cy="523220"/>
          </a:xfrm>
          <a:prstGeom prst="rect">
            <a:avLst/>
          </a:prstGeom>
          <a:noFill/>
        </p:spPr>
        <p:txBody>
          <a:bodyPr wrap="none" rtlCol="0">
            <a:spAutoFit/>
          </a:bodyPr>
          <a:lstStyle/>
          <a:p>
            <a:r>
              <a:rPr kumimoji="1" lang="ja-JP" altLang="en-US" sz="2800" b="1"/>
              <a:t>①</a:t>
            </a:r>
          </a:p>
        </p:txBody>
      </p:sp>
      <p:sp>
        <p:nvSpPr>
          <p:cNvPr id="9" name="矢印: 右 8">
            <a:extLst>
              <a:ext uri="{FF2B5EF4-FFF2-40B4-BE49-F238E27FC236}">
                <a16:creationId xmlns:a16="http://schemas.microsoft.com/office/drawing/2014/main" id="{8AC6066F-C9D8-1076-C4BA-90051BF39732}"/>
              </a:ext>
            </a:extLst>
          </p:cNvPr>
          <p:cNvSpPr/>
          <p:nvPr/>
        </p:nvSpPr>
        <p:spPr>
          <a:xfrm>
            <a:off x="1993900" y="5473700"/>
            <a:ext cx="571500" cy="2667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09A225-B9C1-4895-54D0-80A9B3C2DD5A}"/>
              </a:ext>
            </a:extLst>
          </p:cNvPr>
          <p:cNvSpPr txBox="1"/>
          <p:nvPr/>
        </p:nvSpPr>
        <p:spPr>
          <a:xfrm>
            <a:off x="1460500" y="5359400"/>
            <a:ext cx="543739" cy="523220"/>
          </a:xfrm>
          <a:prstGeom prst="rect">
            <a:avLst/>
          </a:prstGeom>
          <a:noFill/>
        </p:spPr>
        <p:txBody>
          <a:bodyPr wrap="none" rtlCol="0">
            <a:spAutoFit/>
          </a:bodyPr>
          <a:lstStyle/>
          <a:p>
            <a:r>
              <a:rPr kumimoji="1" lang="ja-JP" altLang="en-US" sz="2800" b="1"/>
              <a:t>②</a:t>
            </a:r>
          </a:p>
        </p:txBody>
      </p:sp>
      <p:sp>
        <p:nvSpPr>
          <p:cNvPr id="8" name="スライド番号プレースホルダー 7">
            <a:extLst>
              <a:ext uri="{FF2B5EF4-FFF2-40B4-BE49-F238E27FC236}">
                <a16:creationId xmlns:a16="http://schemas.microsoft.com/office/drawing/2014/main" id="{0C2543E0-FCE6-6C86-06FD-B7406619DC81}"/>
              </a:ext>
            </a:extLst>
          </p:cNvPr>
          <p:cNvSpPr>
            <a:spLocks noGrp="1"/>
          </p:cNvSpPr>
          <p:nvPr>
            <p:ph type="sldNum" sz="quarter" idx="12"/>
          </p:nvPr>
        </p:nvSpPr>
        <p:spPr/>
        <p:txBody>
          <a:bodyPr/>
          <a:lstStyle/>
          <a:p>
            <a:fld id="{02E45039-E5C2-423C-A0A7-3C781C43C11A}" type="slidenum">
              <a:rPr kumimoji="1" lang="ja-JP" altLang="en-US" smtClean="0"/>
              <a:t>40</a:t>
            </a:fld>
            <a:endParaRPr kumimoji="1" lang="ja-JP" altLang="en-US"/>
          </a:p>
        </p:txBody>
      </p:sp>
    </p:spTree>
    <p:extLst>
      <p:ext uri="{BB962C8B-B14F-4D97-AF65-F5344CB8AC3E}">
        <p14:creationId xmlns:p14="http://schemas.microsoft.com/office/powerpoint/2010/main" val="399865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49125-A347-A4C6-B248-3FC763C3B47A}"/>
              </a:ext>
            </a:extLst>
          </p:cNvPr>
          <p:cNvSpPr>
            <a:spLocks noGrp="1"/>
          </p:cNvSpPr>
          <p:nvPr>
            <p:ph type="title"/>
          </p:nvPr>
        </p:nvSpPr>
        <p:spPr/>
        <p:txBody>
          <a:bodyPr>
            <a:normAutofit/>
          </a:bodyPr>
          <a:lstStyle/>
          <a:p>
            <a:r>
              <a:rPr lang="ja-JP" altLang="en-US"/>
              <a:t>明日からのアクション宣言</a:t>
            </a:r>
            <a:r>
              <a:rPr lang="en-US" altLang="ja-JP"/>
              <a:t>【</a:t>
            </a:r>
            <a:r>
              <a:rPr lang="ja-JP" altLang="en-US"/>
              <a:t>発表</a:t>
            </a:r>
            <a:r>
              <a:rPr lang="en-US" altLang="ja-JP"/>
              <a:t>】</a:t>
            </a:r>
            <a:endParaRPr kumimoji="1" lang="ja-JP" altLang="en-US" sz="3600"/>
          </a:p>
        </p:txBody>
      </p:sp>
      <p:pic>
        <p:nvPicPr>
          <p:cNvPr id="5" name="図 4" descr="図形, 円&#10;&#10;自動的に生成された説明">
            <a:extLst>
              <a:ext uri="{FF2B5EF4-FFF2-40B4-BE49-F238E27FC236}">
                <a16:creationId xmlns:a16="http://schemas.microsoft.com/office/drawing/2014/main" id="{B55319ED-CA76-CDB3-1537-49D378E2C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29" y="2431186"/>
            <a:ext cx="8586371" cy="2364731"/>
          </a:xfrm>
          <a:prstGeom prst="rect">
            <a:avLst/>
          </a:prstGeom>
        </p:spPr>
      </p:pic>
      <p:sp>
        <p:nvSpPr>
          <p:cNvPr id="14" name="コンテンツ プレースホルダー 3">
            <a:extLst>
              <a:ext uri="{FF2B5EF4-FFF2-40B4-BE49-F238E27FC236}">
                <a16:creationId xmlns:a16="http://schemas.microsoft.com/office/drawing/2014/main" id="{D9612570-FB78-7403-A7F9-4F4014EAD002}"/>
              </a:ext>
            </a:extLst>
          </p:cNvPr>
          <p:cNvSpPr txBox="1">
            <a:spLocks/>
          </p:cNvSpPr>
          <p:nvPr/>
        </p:nvSpPr>
        <p:spPr>
          <a:xfrm>
            <a:off x="961897" y="2237774"/>
            <a:ext cx="7618094" cy="275155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defRPr/>
            </a:pPr>
            <a:r>
              <a:rPr lang="ja-JP" altLang="en-US" sz="2400" b="1" dirty="0">
                <a:latin typeface="游ゴシック"/>
                <a:ea typeface="游ゴシック"/>
              </a:rPr>
              <a:t>最後は、全体発表です！</a:t>
            </a:r>
            <a:endParaRPr lang="en-US" altLang="ja-JP" sz="2400" b="1" dirty="0">
              <a:latin typeface="游ゴシック"/>
              <a:ea typeface="游ゴシック"/>
            </a:endParaRPr>
          </a:p>
          <a:p>
            <a:pPr marL="0" indent="0" algn="ctr">
              <a:lnSpc>
                <a:spcPct val="100000"/>
              </a:lnSpc>
              <a:spcBef>
                <a:spcPts val="0"/>
              </a:spcBef>
              <a:buNone/>
              <a:defRPr/>
            </a:pPr>
            <a:r>
              <a:rPr lang="ja-JP" altLang="en-US" sz="2400" b="1" dirty="0">
                <a:highlight>
                  <a:srgbClr val="FFFF00"/>
                </a:highlight>
                <a:latin typeface="游ゴシック"/>
                <a:ea typeface="游ゴシック"/>
              </a:rPr>
              <a:t>明日から取り組みたいアクションを</a:t>
            </a:r>
            <a:endParaRPr lang="en-US" altLang="ja-JP" sz="2400" b="1" dirty="0">
              <a:highlight>
                <a:srgbClr val="FFFF00"/>
              </a:highlight>
              <a:latin typeface="游ゴシック"/>
              <a:ea typeface="游ゴシック"/>
            </a:endParaRPr>
          </a:p>
          <a:p>
            <a:pPr marL="0" indent="0" algn="ctr">
              <a:lnSpc>
                <a:spcPct val="100000"/>
              </a:lnSpc>
              <a:spcBef>
                <a:spcPts val="0"/>
              </a:spcBef>
              <a:buNone/>
              <a:defRPr/>
            </a:pPr>
            <a:r>
              <a:rPr lang="ja-JP" altLang="en-US" sz="2400" b="1" dirty="0">
                <a:highlight>
                  <a:srgbClr val="FFFF00"/>
                </a:highlight>
                <a:latin typeface="游ゴシック"/>
                <a:ea typeface="游ゴシック"/>
              </a:rPr>
              <a:t>みなさんに向けて発表</a:t>
            </a:r>
            <a:r>
              <a:rPr lang="ja-JP" altLang="en-US" sz="2400" b="1" dirty="0">
                <a:latin typeface="游ゴシック"/>
                <a:ea typeface="游ゴシック"/>
              </a:rPr>
              <a:t>しましょう！</a:t>
            </a:r>
            <a:r>
              <a:rPr lang="ja-JP" altLang="en-US" sz="2400" b="1" dirty="0">
                <a:solidFill>
                  <a:srgbClr val="C00000"/>
                </a:solidFill>
                <a:latin typeface="游ゴシック"/>
                <a:ea typeface="游ゴシック"/>
              </a:rPr>
              <a:t>（１人１分程度）</a:t>
            </a:r>
            <a:endParaRPr lang="en-US" altLang="ja-JP" sz="2400" b="1" dirty="0">
              <a:solidFill>
                <a:srgbClr val="C00000"/>
              </a:solidFill>
              <a:latin typeface="游ゴシック"/>
              <a:ea typeface="游ゴシック"/>
            </a:endParaRPr>
          </a:p>
        </p:txBody>
      </p:sp>
      <p:sp>
        <p:nvSpPr>
          <p:cNvPr id="3" name="スライド番号プレースホルダー 2">
            <a:extLst>
              <a:ext uri="{FF2B5EF4-FFF2-40B4-BE49-F238E27FC236}">
                <a16:creationId xmlns:a16="http://schemas.microsoft.com/office/drawing/2014/main" id="{9689D43C-369D-10E3-6297-9190F143AD6C}"/>
              </a:ext>
            </a:extLst>
          </p:cNvPr>
          <p:cNvSpPr>
            <a:spLocks noGrp="1"/>
          </p:cNvSpPr>
          <p:nvPr>
            <p:ph type="sldNum" sz="quarter" idx="12"/>
          </p:nvPr>
        </p:nvSpPr>
        <p:spPr/>
        <p:txBody>
          <a:bodyPr/>
          <a:lstStyle/>
          <a:p>
            <a:fld id="{02E45039-E5C2-423C-A0A7-3C781C43C11A}" type="slidenum">
              <a:rPr kumimoji="1" lang="ja-JP" altLang="en-US" smtClean="0"/>
              <a:t>41</a:t>
            </a:fld>
            <a:endParaRPr kumimoji="1" lang="ja-JP" altLang="en-US"/>
          </a:p>
        </p:txBody>
      </p:sp>
    </p:spTree>
    <p:extLst>
      <p:ext uri="{BB962C8B-B14F-4D97-AF65-F5344CB8AC3E}">
        <p14:creationId xmlns:p14="http://schemas.microsoft.com/office/powerpoint/2010/main" val="3820121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39457"/>
            <a:ext cx="7886700" cy="994172"/>
          </a:xfrm>
        </p:spPr>
        <p:txBody>
          <a:bodyPr>
            <a:normAutofit/>
          </a:bodyPr>
          <a:lstStyle/>
          <a:p>
            <a:r>
              <a:rPr lang="ja-JP" altLang="en-US" sz="2800"/>
              <a:t>最後に</a:t>
            </a:r>
          </a:p>
        </p:txBody>
      </p:sp>
      <p:sp>
        <p:nvSpPr>
          <p:cNvPr id="8" name="四角形: 角を丸くする 7">
            <a:extLst>
              <a:ext uri="{FF2B5EF4-FFF2-40B4-BE49-F238E27FC236}">
                <a16:creationId xmlns:a16="http://schemas.microsoft.com/office/drawing/2014/main" id="{28F2F04C-C3A0-809E-B7FD-01869AF2424F}"/>
              </a:ext>
            </a:extLst>
          </p:cNvPr>
          <p:cNvSpPr>
            <a:spLocks/>
          </p:cNvSpPr>
          <p:nvPr/>
        </p:nvSpPr>
        <p:spPr>
          <a:xfrm>
            <a:off x="1175787" y="2579477"/>
            <a:ext cx="6792425" cy="1699046"/>
          </a:xfrm>
          <a:prstGeom prst="roundRect">
            <a:avLst/>
          </a:prstGeom>
          <a:noFill/>
        </p:spPr>
        <p:txBody>
          <a:bodyPr wrap="square" rtlCol="0" anchor="ctr" anchorCtr="0">
            <a:noAutofit/>
          </a:bodyPr>
          <a:lstStyle/>
          <a:p>
            <a:pPr algn="ctr" defTabSz="685800">
              <a:defRPr/>
            </a:pPr>
            <a:r>
              <a:rPr kumimoji="1" lang="ja-JP" altLang="en-US" sz="2800" b="1">
                <a:solidFill>
                  <a:srgbClr val="F4F4F4">
                    <a:lumMod val="25000"/>
                  </a:srgbClr>
                </a:solidFill>
                <a:latin typeface="游ゴシック"/>
                <a:ea typeface="游ゴシック"/>
              </a:rPr>
              <a:t>今日の議論が、</a:t>
            </a:r>
            <a:endParaRPr kumimoji="1" lang="en-US" altLang="ja-JP" sz="2800" b="1">
              <a:solidFill>
                <a:srgbClr val="F4F4F4">
                  <a:lumMod val="25000"/>
                </a:srgbClr>
              </a:solidFill>
              <a:latin typeface="游ゴシック"/>
              <a:ea typeface="游ゴシック"/>
            </a:endParaRPr>
          </a:p>
          <a:p>
            <a:pPr algn="ctr" defTabSz="685800">
              <a:defRPr/>
            </a:pPr>
            <a:r>
              <a:rPr kumimoji="1" lang="ja-JP" altLang="en-US" sz="2800" b="1">
                <a:solidFill>
                  <a:srgbClr val="F4F4F4">
                    <a:lumMod val="25000"/>
                  </a:srgbClr>
                </a:solidFill>
                <a:latin typeface="游ゴシック"/>
                <a:ea typeface="游ゴシック"/>
              </a:rPr>
              <a:t>自社の</a:t>
            </a:r>
            <a:r>
              <a:rPr kumimoji="1" lang="en-US" altLang="ja-JP" sz="2800" b="1">
                <a:solidFill>
                  <a:srgbClr val="F4F4F4">
                    <a:lumMod val="25000"/>
                  </a:srgbClr>
                </a:solidFill>
                <a:latin typeface="游ゴシック"/>
                <a:ea typeface="游ゴシック"/>
              </a:rPr>
              <a:t>DEI</a:t>
            </a:r>
            <a:r>
              <a:rPr kumimoji="1" lang="ja-JP" altLang="en-US" sz="2800" b="1">
                <a:solidFill>
                  <a:srgbClr val="F4F4F4">
                    <a:lumMod val="25000"/>
                  </a:srgbClr>
                </a:solidFill>
                <a:latin typeface="游ゴシック"/>
                <a:ea typeface="游ゴシック"/>
              </a:rPr>
              <a:t>推進について</a:t>
            </a:r>
            <a:endParaRPr kumimoji="1" lang="en-US" altLang="ja-JP" sz="2800" b="1">
              <a:solidFill>
                <a:srgbClr val="F4F4F4">
                  <a:lumMod val="25000"/>
                </a:srgbClr>
              </a:solidFill>
              <a:latin typeface="游ゴシック"/>
              <a:ea typeface="游ゴシック"/>
            </a:endParaRPr>
          </a:p>
          <a:p>
            <a:pPr algn="ctr" defTabSz="685800">
              <a:defRPr/>
            </a:pPr>
            <a:r>
              <a:rPr kumimoji="1" lang="ja-JP" altLang="en-US" sz="2800" b="1">
                <a:solidFill>
                  <a:srgbClr val="F4F4F4">
                    <a:lumMod val="25000"/>
                  </a:srgbClr>
                </a:solidFill>
                <a:latin typeface="游ゴシック"/>
                <a:ea typeface="游ゴシック"/>
              </a:rPr>
              <a:t>一人一人が自分ごととして捉え、</a:t>
            </a:r>
            <a:endParaRPr kumimoji="1" lang="en-US" altLang="ja-JP" sz="2800" b="1">
              <a:solidFill>
                <a:srgbClr val="F4F4F4">
                  <a:lumMod val="25000"/>
                </a:srgbClr>
              </a:solidFill>
              <a:latin typeface="游ゴシック"/>
              <a:ea typeface="游ゴシック"/>
            </a:endParaRPr>
          </a:p>
          <a:p>
            <a:pPr algn="ctr" defTabSz="685800">
              <a:defRPr/>
            </a:pPr>
            <a:r>
              <a:rPr kumimoji="1" lang="ja-JP" altLang="en-US" sz="2800" b="1">
                <a:solidFill>
                  <a:srgbClr val="F4F4F4">
                    <a:lumMod val="25000"/>
                  </a:srgbClr>
                </a:solidFill>
                <a:latin typeface="游ゴシック"/>
                <a:ea typeface="游ゴシック"/>
              </a:rPr>
              <a:t>日頃の業務と紐付けて考え、</a:t>
            </a:r>
            <a:endParaRPr kumimoji="1" lang="en-US" altLang="ja-JP" sz="2800" b="1">
              <a:solidFill>
                <a:srgbClr val="F4F4F4">
                  <a:lumMod val="25000"/>
                </a:srgbClr>
              </a:solidFill>
              <a:latin typeface="游ゴシック"/>
              <a:ea typeface="游ゴシック"/>
            </a:endParaRPr>
          </a:p>
          <a:p>
            <a:pPr algn="ctr" defTabSz="685800">
              <a:defRPr/>
            </a:pPr>
            <a:r>
              <a:rPr kumimoji="1" lang="ja-JP" altLang="en-US" sz="2800" b="1">
                <a:solidFill>
                  <a:srgbClr val="F4F4F4">
                    <a:lumMod val="25000"/>
                  </a:srgbClr>
                </a:solidFill>
                <a:latin typeface="游ゴシック"/>
                <a:ea typeface="游ゴシック"/>
              </a:rPr>
              <a:t>行動するきっかけとなれば幸いです</a:t>
            </a:r>
          </a:p>
        </p:txBody>
      </p:sp>
      <p:sp>
        <p:nvSpPr>
          <p:cNvPr id="2" name="スライド番号プレースホルダー 1">
            <a:extLst>
              <a:ext uri="{FF2B5EF4-FFF2-40B4-BE49-F238E27FC236}">
                <a16:creationId xmlns:a16="http://schemas.microsoft.com/office/drawing/2014/main" id="{0194D9B7-C3A5-8880-166F-D3D83569ED1F}"/>
              </a:ext>
            </a:extLst>
          </p:cNvPr>
          <p:cNvSpPr>
            <a:spLocks noGrp="1"/>
          </p:cNvSpPr>
          <p:nvPr>
            <p:ph type="sldNum" sz="quarter" idx="12"/>
          </p:nvPr>
        </p:nvSpPr>
        <p:spPr/>
        <p:txBody>
          <a:bodyPr/>
          <a:lstStyle/>
          <a:p>
            <a:fld id="{02E45039-E5C2-423C-A0A7-3C781C43C11A}" type="slidenum">
              <a:rPr kumimoji="1" lang="ja-JP" altLang="en-US" smtClean="0"/>
              <a:t>42</a:t>
            </a:fld>
            <a:endParaRPr kumimoji="1" lang="ja-JP" altLang="en-US"/>
          </a:p>
        </p:txBody>
      </p:sp>
    </p:spTree>
    <p:extLst>
      <p:ext uri="{BB962C8B-B14F-4D97-AF65-F5344CB8AC3E}">
        <p14:creationId xmlns:p14="http://schemas.microsoft.com/office/powerpoint/2010/main" val="3386185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92-5241-1688-7614-A8205C46C5B0}"/>
              </a:ext>
            </a:extLst>
          </p:cNvPr>
          <p:cNvSpPr>
            <a:spLocks noGrp="1"/>
          </p:cNvSpPr>
          <p:nvPr>
            <p:ph type="ctrTitle"/>
          </p:nvPr>
        </p:nvSpPr>
        <p:spPr>
          <a:xfrm>
            <a:off x="685800" y="3429000"/>
            <a:ext cx="7772400" cy="778372"/>
          </a:xfrm>
        </p:spPr>
        <p:txBody>
          <a:bodyPr>
            <a:noAutofit/>
          </a:bodyPr>
          <a:lstStyle/>
          <a:p>
            <a:pPr>
              <a:lnSpc>
                <a:spcPct val="150000"/>
              </a:lnSpc>
            </a:pPr>
            <a:r>
              <a:rPr lang="ja-JP" altLang="en-US" sz="2700"/>
              <a:t>本日のワークショップは以上となります。</a:t>
            </a:r>
            <a:br>
              <a:rPr lang="en-US" altLang="ja-JP" sz="2700"/>
            </a:br>
            <a:r>
              <a:rPr lang="ja-JP" altLang="en-US" sz="2700"/>
              <a:t>お疲れさまでした！</a:t>
            </a:r>
          </a:p>
        </p:txBody>
      </p:sp>
      <p:sp>
        <p:nvSpPr>
          <p:cNvPr id="3" name="スライド番号プレースホルダー 2">
            <a:extLst>
              <a:ext uri="{FF2B5EF4-FFF2-40B4-BE49-F238E27FC236}">
                <a16:creationId xmlns:a16="http://schemas.microsoft.com/office/drawing/2014/main" id="{C46F2266-4586-6F17-EC46-0F6472005D6D}"/>
              </a:ext>
            </a:extLst>
          </p:cNvPr>
          <p:cNvSpPr>
            <a:spLocks noGrp="1"/>
          </p:cNvSpPr>
          <p:nvPr>
            <p:ph type="sldNum" sz="quarter" idx="12"/>
          </p:nvPr>
        </p:nvSpPr>
        <p:spPr/>
        <p:txBody>
          <a:bodyPr/>
          <a:lstStyle/>
          <a:p>
            <a:fld id="{02E45039-E5C2-423C-A0A7-3C781C43C11A}" type="slidenum">
              <a:rPr kumimoji="1" lang="ja-JP" altLang="en-US" smtClean="0"/>
              <a:t>43</a:t>
            </a:fld>
            <a:endParaRPr kumimoji="1" lang="ja-JP" altLang="en-US"/>
          </a:p>
        </p:txBody>
      </p:sp>
    </p:spTree>
    <p:extLst>
      <p:ext uri="{BB962C8B-B14F-4D97-AF65-F5344CB8AC3E}">
        <p14:creationId xmlns:p14="http://schemas.microsoft.com/office/powerpoint/2010/main" val="107868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アイス</a:t>
            </a:r>
            <a:br>
              <a:rPr lang="en-US" altLang="ja-JP"/>
            </a:br>
            <a:r>
              <a:rPr lang="ja-JP" altLang="en-US"/>
              <a:t>ブレイク</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381500" y="2359227"/>
            <a:ext cx="4270308" cy="2162323"/>
          </a:xfrm>
        </p:spPr>
        <p:txBody>
          <a:bodyPr>
            <a:noAutofit/>
          </a:bodyPr>
          <a:lstStyle/>
          <a:p>
            <a:r>
              <a:rPr lang="ja-JP" altLang="en-US" sz="2800" b="1"/>
              <a:t>「</a:t>
            </a:r>
            <a:r>
              <a:rPr lang="en-US" altLang="ja-JP" sz="2800" b="1"/>
              <a:t>Good</a:t>
            </a:r>
            <a:r>
              <a:rPr lang="ja-JP" altLang="en-US" sz="2800" b="1"/>
              <a:t>＆</a:t>
            </a:r>
            <a:r>
              <a:rPr lang="en-US" altLang="ja-JP" sz="2800" b="1"/>
              <a:t>New</a:t>
            </a:r>
            <a:r>
              <a:rPr lang="ja-JP" altLang="en-US" sz="2800" b="1"/>
              <a:t>」</a:t>
            </a:r>
            <a:endParaRPr lang="en-US" altLang="ja-JP" sz="2800" b="1"/>
          </a:p>
          <a:p>
            <a:r>
              <a:rPr lang="ja-JP" altLang="en-US" sz="2800" b="1"/>
              <a:t>自己紹介</a:t>
            </a:r>
          </a:p>
        </p:txBody>
      </p:sp>
      <p:sp>
        <p:nvSpPr>
          <p:cNvPr id="5" name="テキスト ボックス 4">
            <a:extLst>
              <a:ext uri="{FF2B5EF4-FFF2-40B4-BE49-F238E27FC236}">
                <a16:creationId xmlns:a16="http://schemas.microsoft.com/office/drawing/2014/main" id="{A734067C-17D1-BA15-083F-BBB2F3F50189}"/>
              </a:ext>
            </a:extLst>
          </p:cNvPr>
          <p:cNvSpPr txBox="1"/>
          <p:nvPr/>
        </p:nvSpPr>
        <p:spPr>
          <a:xfrm>
            <a:off x="3996970" y="4184647"/>
            <a:ext cx="4875181" cy="1200329"/>
          </a:xfrm>
          <a:prstGeom prst="rect">
            <a:avLst/>
          </a:prstGeom>
          <a:noFill/>
        </p:spPr>
        <p:txBody>
          <a:bodyPr wrap="square">
            <a:spAutoFit/>
          </a:bodyPr>
          <a:lstStyle/>
          <a:p>
            <a:pPr algn="ctr" defTabSz="342900">
              <a:defRPr/>
            </a:pPr>
            <a:r>
              <a:rPr lang="ja-JP" altLang="en-US" sz="1200" b="1">
                <a:solidFill>
                  <a:prstClr val="black"/>
                </a:solidFill>
                <a:latin typeface="游ゴシック"/>
                <a:ea typeface="游ゴシック"/>
              </a:rPr>
              <a:t>名前は知っている・聞いたことあるが、</a:t>
            </a:r>
            <a:endParaRPr lang="en-US" altLang="ja-JP" sz="1200" b="1">
              <a:solidFill>
                <a:prstClr val="black"/>
              </a:solidFill>
              <a:latin typeface="游ゴシック"/>
              <a:ea typeface="游ゴシック"/>
            </a:endParaRPr>
          </a:p>
          <a:p>
            <a:pPr algn="ctr" defTabSz="342900">
              <a:defRPr/>
            </a:pPr>
            <a:r>
              <a:rPr lang="ja-JP" altLang="en-US" sz="1200" b="1">
                <a:solidFill>
                  <a:prstClr val="black"/>
                </a:solidFill>
                <a:latin typeface="游ゴシック"/>
                <a:ea typeface="游ゴシック"/>
              </a:rPr>
              <a:t>グループのメンバーのパーソナリティまでは知らない。</a:t>
            </a:r>
          </a:p>
          <a:p>
            <a:pPr algn="ctr" defTabSz="342900">
              <a:defRPr/>
            </a:pPr>
            <a:br>
              <a:rPr lang="en-US" altLang="ja-JP" sz="1200" b="1">
                <a:solidFill>
                  <a:prstClr val="black"/>
                </a:solidFill>
                <a:latin typeface="游ゴシック"/>
                <a:ea typeface="游ゴシック"/>
              </a:rPr>
            </a:br>
            <a:r>
              <a:rPr lang="ja-JP" altLang="en-US" sz="1200" b="1">
                <a:solidFill>
                  <a:prstClr val="black"/>
                </a:solidFill>
                <a:latin typeface="游ゴシック"/>
                <a:ea typeface="游ゴシック"/>
              </a:rPr>
              <a:t>単なる自己紹介ではなく、</a:t>
            </a:r>
            <a:endParaRPr lang="en-US" altLang="ja-JP" sz="1200" b="1">
              <a:solidFill>
                <a:prstClr val="black"/>
              </a:solidFill>
              <a:latin typeface="游ゴシック"/>
              <a:ea typeface="游ゴシック"/>
            </a:endParaRPr>
          </a:p>
          <a:p>
            <a:pPr algn="ctr" defTabSz="342900">
              <a:defRPr/>
            </a:pPr>
            <a:r>
              <a:rPr lang="ja-JP" altLang="en-US" sz="1200" b="1">
                <a:solidFill>
                  <a:prstClr val="black"/>
                </a:solidFill>
                <a:latin typeface="游ゴシック"/>
                <a:ea typeface="游ゴシック"/>
              </a:rPr>
              <a:t>メンバーの日常から良かったこと、発見となる気づきを知ることで</a:t>
            </a:r>
            <a:endParaRPr lang="en-US" altLang="ja-JP" sz="1200" b="1">
              <a:solidFill>
                <a:prstClr val="black"/>
              </a:solidFill>
              <a:latin typeface="游ゴシック"/>
              <a:ea typeface="游ゴシック"/>
            </a:endParaRPr>
          </a:p>
          <a:p>
            <a:pPr algn="ctr" defTabSz="342900">
              <a:defRPr/>
            </a:pPr>
            <a:r>
              <a:rPr lang="ja-JP" altLang="en-US" sz="1200" b="1">
                <a:solidFill>
                  <a:prstClr val="black"/>
                </a:solidFill>
                <a:latin typeface="游ゴシック"/>
                <a:ea typeface="游ゴシック"/>
              </a:rPr>
              <a:t>グループ内の話しやすい雰囲気を作っていきましょう！</a:t>
            </a:r>
          </a:p>
        </p:txBody>
      </p:sp>
      <p:sp>
        <p:nvSpPr>
          <p:cNvPr id="6" name="四角形: 角を丸くする 5">
            <a:extLst>
              <a:ext uri="{FF2B5EF4-FFF2-40B4-BE49-F238E27FC236}">
                <a16:creationId xmlns:a16="http://schemas.microsoft.com/office/drawing/2014/main" id="{4C922D63-337E-F3BE-B36B-133CE9381BCC}"/>
              </a:ext>
            </a:extLst>
          </p:cNvPr>
          <p:cNvSpPr/>
          <p:nvPr/>
        </p:nvSpPr>
        <p:spPr>
          <a:xfrm>
            <a:off x="4303639" y="5514074"/>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latin typeface="游ゴシック" panose="020F0502020204030204"/>
                <a:ea typeface="游ゴシック" panose="020B0400000000000000" pitchFamily="50" charset="-128"/>
              </a:rPr>
              <a:t>0:00 – 0:00(</a:t>
            </a:r>
            <a:r>
              <a:rPr lang="ja-JP" altLang="en-US" sz="1350" b="1" kern="0">
                <a:solidFill>
                  <a:srgbClr val="4A9478"/>
                </a:solidFill>
                <a:latin typeface="游ゴシック" panose="020F0502020204030204"/>
                <a:ea typeface="游ゴシック" panose="020B0400000000000000" pitchFamily="50" charset="-128"/>
              </a:rPr>
              <a:t>目安時間を記載ください）</a:t>
            </a:r>
          </a:p>
        </p:txBody>
      </p:sp>
      <p:sp>
        <p:nvSpPr>
          <p:cNvPr id="7" name="四角形: 角を丸くする 6">
            <a:extLst>
              <a:ext uri="{FF2B5EF4-FFF2-40B4-BE49-F238E27FC236}">
                <a16:creationId xmlns:a16="http://schemas.microsoft.com/office/drawing/2014/main" id="{75602A9C-ED2B-3725-3F2C-C6D86CCC9559}"/>
              </a:ext>
            </a:extLst>
          </p:cNvPr>
          <p:cNvSpPr/>
          <p:nvPr/>
        </p:nvSpPr>
        <p:spPr>
          <a:xfrm>
            <a:off x="695081" y="4401019"/>
            <a:ext cx="2400300" cy="4709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C000"/>
                </a:solidFill>
              </a:rPr>
              <a:t>別パターン</a:t>
            </a:r>
          </a:p>
        </p:txBody>
      </p:sp>
      <p:sp>
        <p:nvSpPr>
          <p:cNvPr id="4" name="スライド番号プレースホルダー 3">
            <a:extLst>
              <a:ext uri="{FF2B5EF4-FFF2-40B4-BE49-F238E27FC236}">
                <a16:creationId xmlns:a16="http://schemas.microsoft.com/office/drawing/2014/main" id="{7DDB95F8-1C12-F31C-4394-E548E8A10972}"/>
              </a:ext>
            </a:extLst>
          </p:cNvPr>
          <p:cNvSpPr>
            <a:spLocks noGrp="1"/>
          </p:cNvSpPr>
          <p:nvPr>
            <p:ph type="sldNum" sz="quarter" idx="12"/>
          </p:nvPr>
        </p:nvSpPr>
        <p:spPr/>
        <p:txBody>
          <a:bodyPr/>
          <a:lstStyle/>
          <a:p>
            <a:fld id="{02E45039-E5C2-423C-A0A7-3C781C43C11A}" type="slidenum">
              <a:rPr kumimoji="1" lang="ja-JP" altLang="en-US" smtClean="0"/>
              <a:t>44</a:t>
            </a:fld>
            <a:endParaRPr kumimoji="1" lang="ja-JP" altLang="en-US"/>
          </a:p>
        </p:txBody>
      </p:sp>
    </p:spTree>
    <p:extLst>
      <p:ext uri="{BB962C8B-B14F-4D97-AF65-F5344CB8AC3E}">
        <p14:creationId xmlns:p14="http://schemas.microsoft.com/office/powerpoint/2010/main" val="2248000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12750" y="152400"/>
            <a:ext cx="8591550" cy="1325563"/>
          </a:xfrm>
        </p:spPr>
        <p:txBody>
          <a:bodyPr>
            <a:normAutofit/>
          </a:bodyPr>
          <a:lstStyle/>
          <a:p>
            <a:r>
              <a:rPr lang="ja-JP" altLang="en-US" sz="2400"/>
              <a:t>グループでテーブルを囲み「自己紹介」し合ってください</a:t>
            </a:r>
          </a:p>
        </p:txBody>
      </p:sp>
      <p:sp>
        <p:nvSpPr>
          <p:cNvPr id="2" name="四角形: 角を丸くする 1">
            <a:extLst>
              <a:ext uri="{FF2B5EF4-FFF2-40B4-BE49-F238E27FC236}">
                <a16:creationId xmlns:a16="http://schemas.microsoft.com/office/drawing/2014/main" id="{F3F07B96-8E71-7A73-76AD-9AF7D757C5E9}"/>
              </a:ext>
            </a:extLst>
          </p:cNvPr>
          <p:cNvSpPr/>
          <p:nvPr/>
        </p:nvSpPr>
        <p:spPr>
          <a:xfrm>
            <a:off x="1754357" y="1973457"/>
            <a:ext cx="5427493" cy="3608193"/>
          </a:xfrm>
          <a:prstGeom prst="roundRect">
            <a:avLst/>
          </a:prstGeom>
          <a:solidFill>
            <a:schemeClr val="bg2"/>
          </a:solidFill>
        </p:spPr>
        <p:txBody>
          <a:bodyPr wrap="square" rtlCol="0" anchor="ctr" anchorCtr="0">
            <a:noAutofit/>
          </a:bodyPr>
          <a:lstStyle/>
          <a:p>
            <a:pPr algn="ctr"/>
            <a:r>
              <a:rPr kumimoji="1" lang="en-US" altLang="ja-JP" sz="1400" b="1">
                <a:solidFill>
                  <a:schemeClr val="bg2">
                    <a:lumMod val="25000"/>
                  </a:schemeClr>
                </a:solidFill>
                <a:latin typeface="+mj-ea"/>
                <a:ea typeface="+mj-ea"/>
              </a:rPr>
              <a:t>1</a:t>
            </a:r>
            <a:r>
              <a:rPr kumimoji="1" lang="ja-JP" altLang="en-US" sz="1400" b="1">
                <a:solidFill>
                  <a:schemeClr val="bg2">
                    <a:lumMod val="25000"/>
                  </a:schemeClr>
                </a:solidFill>
                <a:latin typeface="+mj-ea"/>
                <a:ea typeface="+mj-ea"/>
              </a:rPr>
              <a:t>人</a:t>
            </a:r>
            <a:r>
              <a:rPr kumimoji="1" lang="en-US" altLang="ja-JP" sz="1400" b="1">
                <a:solidFill>
                  <a:schemeClr val="bg2">
                    <a:lumMod val="25000"/>
                  </a:schemeClr>
                </a:solidFill>
                <a:latin typeface="+mj-ea"/>
                <a:ea typeface="+mj-ea"/>
              </a:rPr>
              <a:t>30</a:t>
            </a:r>
            <a:r>
              <a:rPr kumimoji="1" lang="ja-JP" altLang="en-US" sz="1400" b="1">
                <a:solidFill>
                  <a:schemeClr val="bg2">
                    <a:lumMod val="25000"/>
                  </a:schemeClr>
                </a:solidFill>
                <a:latin typeface="+mj-ea"/>
                <a:ea typeface="+mj-ea"/>
              </a:rPr>
              <a:t>秒以内で</a:t>
            </a:r>
            <a:endParaRPr kumimoji="1" lang="en-US" altLang="ja-JP" sz="1400" b="1">
              <a:solidFill>
                <a:schemeClr val="bg2">
                  <a:lumMod val="25000"/>
                </a:schemeClr>
              </a:solidFill>
              <a:latin typeface="+mj-ea"/>
              <a:ea typeface="+mj-ea"/>
            </a:endParaRPr>
          </a:p>
          <a:p>
            <a:pPr algn="ctr"/>
            <a:endParaRPr lang="en-US" altLang="ja-JP" sz="1400" b="1">
              <a:solidFill>
                <a:schemeClr val="bg2">
                  <a:lumMod val="25000"/>
                </a:schemeClr>
              </a:solidFill>
              <a:latin typeface="+mj-ea"/>
              <a:ea typeface="+mj-ea"/>
            </a:endParaRPr>
          </a:p>
          <a:p>
            <a:pPr algn="ctr"/>
            <a:endParaRPr kumimoji="1" lang="en-US" altLang="ja-JP" sz="2000" b="1">
              <a:solidFill>
                <a:schemeClr val="bg2">
                  <a:lumMod val="25000"/>
                </a:schemeClr>
              </a:solidFill>
              <a:latin typeface="+mj-ea"/>
              <a:ea typeface="+mj-ea"/>
            </a:endParaRPr>
          </a:p>
          <a:p>
            <a:pPr algn="ctr"/>
            <a:r>
              <a:rPr lang="ja-JP" altLang="en-US" sz="2000" b="1">
                <a:solidFill>
                  <a:schemeClr val="bg2">
                    <a:lumMod val="25000"/>
                  </a:schemeClr>
                </a:solidFill>
                <a:latin typeface="+mj-ea"/>
                <a:ea typeface="+mj-ea"/>
              </a:rPr>
              <a:t>①「所属部署」と「お名前」</a:t>
            </a:r>
            <a:endParaRPr lang="en-US" altLang="ja-JP" sz="2000" b="1">
              <a:solidFill>
                <a:schemeClr val="bg2">
                  <a:lumMod val="25000"/>
                </a:schemeClr>
              </a:solidFill>
              <a:latin typeface="+mj-ea"/>
              <a:ea typeface="+mj-ea"/>
            </a:endParaRPr>
          </a:p>
          <a:p>
            <a:pPr algn="ctr"/>
            <a:endParaRPr kumimoji="1" lang="en-US" altLang="ja-JP" sz="2000" b="1">
              <a:solidFill>
                <a:schemeClr val="bg2">
                  <a:lumMod val="25000"/>
                </a:schemeClr>
              </a:solidFill>
              <a:latin typeface="+mj-ea"/>
              <a:ea typeface="+mj-ea"/>
            </a:endParaRPr>
          </a:p>
          <a:p>
            <a:pPr algn="ctr" defTabSz="685800">
              <a:defRPr/>
            </a:pPr>
            <a:r>
              <a:rPr lang="ja-JP" altLang="en-US" sz="2000" b="1">
                <a:solidFill>
                  <a:schemeClr val="bg2">
                    <a:lumMod val="25000"/>
                  </a:schemeClr>
                </a:solidFill>
                <a:latin typeface="+mj-ea"/>
                <a:ea typeface="+mj-ea"/>
              </a:rPr>
              <a:t>②</a:t>
            </a:r>
            <a:r>
              <a:rPr kumimoji="1" lang="en-US" altLang="ja-JP" sz="2000" b="1">
                <a:solidFill>
                  <a:srgbClr val="F4F4F4">
                    <a:lumMod val="25000"/>
                  </a:srgbClr>
                </a:solidFill>
                <a:highlight>
                  <a:srgbClr val="FFFF00"/>
                </a:highlight>
                <a:latin typeface="游ゴシック"/>
                <a:ea typeface="游ゴシック"/>
              </a:rPr>
              <a:t>24</a:t>
            </a:r>
            <a:r>
              <a:rPr kumimoji="1" lang="ja-JP" altLang="en-US" sz="2000" b="1">
                <a:solidFill>
                  <a:srgbClr val="F4F4F4">
                    <a:lumMod val="25000"/>
                  </a:srgbClr>
                </a:solidFill>
                <a:highlight>
                  <a:srgbClr val="FFFF00"/>
                </a:highlight>
                <a:latin typeface="游ゴシック"/>
                <a:ea typeface="游ゴシック"/>
              </a:rPr>
              <a:t>時間前から今までに起きた</a:t>
            </a:r>
            <a:endParaRPr kumimoji="1" lang="en-US" altLang="ja-JP" sz="2000" b="1">
              <a:solidFill>
                <a:srgbClr val="F4F4F4">
                  <a:lumMod val="25000"/>
                </a:srgbClr>
              </a:solidFill>
              <a:highlight>
                <a:srgbClr val="FFFF00"/>
              </a:highlight>
              <a:latin typeface="游ゴシック"/>
              <a:ea typeface="游ゴシック"/>
            </a:endParaRPr>
          </a:p>
          <a:p>
            <a:pPr algn="ctr" defTabSz="685800">
              <a:defRPr/>
            </a:pPr>
            <a:r>
              <a:rPr kumimoji="1" lang="ja-JP" altLang="en-US" sz="2000" b="1">
                <a:solidFill>
                  <a:srgbClr val="F4F4F4">
                    <a:lumMod val="25000"/>
                  </a:srgbClr>
                </a:solidFill>
                <a:highlight>
                  <a:srgbClr val="FFFF00"/>
                </a:highlight>
                <a:latin typeface="游ゴシック"/>
                <a:ea typeface="游ゴシック"/>
              </a:rPr>
              <a:t>「自分にとって良いこと（</a:t>
            </a:r>
            <a:r>
              <a:rPr kumimoji="1" lang="en-US" altLang="ja-JP" sz="2000" b="1">
                <a:solidFill>
                  <a:srgbClr val="F4F4F4">
                    <a:lumMod val="25000"/>
                  </a:srgbClr>
                </a:solidFill>
                <a:highlight>
                  <a:srgbClr val="FFFF00"/>
                </a:highlight>
                <a:latin typeface="游ゴシック"/>
                <a:ea typeface="游ゴシック"/>
              </a:rPr>
              <a:t>Good</a:t>
            </a:r>
            <a:r>
              <a:rPr kumimoji="1" lang="ja-JP" altLang="en-US" sz="2000" b="1">
                <a:solidFill>
                  <a:srgbClr val="F4F4F4">
                    <a:lumMod val="25000"/>
                  </a:srgbClr>
                </a:solidFill>
                <a:highlight>
                  <a:srgbClr val="FFFF00"/>
                </a:highlight>
                <a:latin typeface="游ゴシック"/>
                <a:ea typeface="游ゴシック"/>
              </a:rPr>
              <a:t>）」や</a:t>
            </a:r>
            <a:endParaRPr kumimoji="1" lang="en-US" altLang="ja-JP" sz="2000" b="1">
              <a:solidFill>
                <a:srgbClr val="F4F4F4">
                  <a:lumMod val="25000"/>
                </a:srgbClr>
              </a:solidFill>
              <a:highlight>
                <a:srgbClr val="FFFF00"/>
              </a:highlight>
              <a:latin typeface="游ゴシック"/>
              <a:ea typeface="游ゴシック"/>
            </a:endParaRPr>
          </a:p>
          <a:p>
            <a:pPr algn="ctr" defTabSz="685800">
              <a:defRPr/>
            </a:pPr>
            <a:r>
              <a:rPr kumimoji="1" lang="ja-JP" altLang="en-US" sz="2000" b="1">
                <a:solidFill>
                  <a:srgbClr val="F4F4F4">
                    <a:lumMod val="25000"/>
                  </a:srgbClr>
                </a:solidFill>
                <a:highlight>
                  <a:srgbClr val="FFFF00"/>
                </a:highlight>
                <a:latin typeface="游ゴシック"/>
                <a:ea typeface="游ゴシック"/>
              </a:rPr>
              <a:t>「新しい発見（</a:t>
            </a:r>
            <a:r>
              <a:rPr kumimoji="1" lang="en-US" altLang="ja-JP" sz="2000" b="1">
                <a:solidFill>
                  <a:srgbClr val="F4F4F4">
                    <a:lumMod val="25000"/>
                  </a:srgbClr>
                </a:solidFill>
                <a:highlight>
                  <a:srgbClr val="FFFF00"/>
                </a:highlight>
                <a:latin typeface="游ゴシック"/>
                <a:ea typeface="游ゴシック"/>
              </a:rPr>
              <a:t>New</a:t>
            </a:r>
            <a:r>
              <a:rPr kumimoji="1" lang="ja-JP" altLang="en-US" sz="2000" b="1">
                <a:solidFill>
                  <a:srgbClr val="F4F4F4">
                    <a:lumMod val="25000"/>
                  </a:srgbClr>
                </a:solidFill>
                <a:highlight>
                  <a:srgbClr val="FFFF00"/>
                </a:highlight>
                <a:latin typeface="游ゴシック"/>
                <a:ea typeface="游ゴシック"/>
              </a:rPr>
              <a:t>）」を思い出し</a:t>
            </a:r>
            <a:endParaRPr kumimoji="1" lang="en-US" altLang="ja-JP" sz="2000" b="1">
              <a:solidFill>
                <a:srgbClr val="F4F4F4">
                  <a:lumMod val="25000"/>
                </a:srgbClr>
              </a:solidFill>
              <a:highlight>
                <a:srgbClr val="FFFF00"/>
              </a:highlight>
              <a:latin typeface="游ゴシック"/>
              <a:ea typeface="游ゴシック"/>
            </a:endParaRPr>
          </a:p>
          <a:p>
            <a:pPr algn="ctr" defTabSz="685800">
              <a:defRPr/>
            </a:pPr>
            <a:r>
              <a:rPr kumimoji="1" lang="ja-JP" altLang="en-US" sz="2000" b="1">
                <a:solidFill>
                  <a:srgbClr val="F4F4F4">
                    <a:lumMod val="25000"/>
                  </a:srgbClr>
                </a:solidFill>
                <a:latin typeface="游ゴシック"/>
                <a:ea typeface="游ゴシック"/>
              </a:rPr>
              <a:t>グループ内で自己紹介をしてください！</a:t>
            </a:r>
            <a:endParaRPr lang="en-US" altLang="ja-JP" sz="1800" b="1">
              <a:solidFill>
                <a:srgbClr val="E8E8E8">
                  <a:lumMod val="25000"/>
                </a:srgbClr>
              </a:solidFill>
              <a:latin typeface="游ゴシック"/>
              <a:ea typeface="游ゴシック"/>
            </a:endParaRPr>
          </a:p>
          <a:p>
            <a:pPr algn="ctr"/>
            <a:endParaRPr kumimoji="1" lang="en-US" altLang="ja-JP" sz="2000" b="1">
              <a:solidFill>
                <a:schemeClr val="bg2">
                  <a:lumMod val="25000"/>
                </a:schemeClr>
              </a:solidFill>
              <a:latin typeface="+mj-ea"/>
              <a:ea typeface="+mj-ea"/>
            </a:endParaRPr>
          </a:p>
          <a:p>
            <a:pPr algn="ctr"/>
            <a:endParaRPr lang="en-US" altLang="ja-JP" sz="1400" b="1">
              <a:solidFill>
                <a:schemeClr val="bg2">
                  <a:lumMod val="25000"/>
                </a:schemeClr>
              </a:solidFill>
              <a:latin typeface="+mj-ea"/>
              <a:ea typeface="+mj-ea"/>
            </a:endParaRPr>
          </a:p>
        </p:txBody>
      </p:sp>
      <p:sp>
        <p:nvSpPr>
          <p:cNvPr id="6" name="正方形/長方形 5">
            <a:extLst>
              <a:ext uri="{FF2B5EF4-FFF2-40B4-BE49-F238E27FC236}">
                <a16:creationId xmlns:a16="http://schemas.microsoft.com/office/drawing/2014/main" id="{B471A812-0249-9320-D3D6-F8F8E6B4B39F}"/>
              </a:ext>
            </a:extLst>
          </p:cNvPr>
          <p:cNvSpPr/>
          <p:nvPr/>
        </p:nvSpPr>
        <p:spPr>
          <a:xfrm>
            <a:off x="2636327" y="5024977"/>
            <a:ext cx="4031094" cy="311952"/>
          </a:xfrm>
          <a:prstGeom prst="rect">
            <a:avLst/>
          </a:prstGeom>
          <a:noFill/>
        </p:spPr>
        <p:txBody>
          <a:bodyPr wrap="square" rtlCol="0" anchor="ctr" anchorCtr="0">
            <a:noAutofit/>
          </a:bodyPr>
          <a:lstStyle/>
          <a:p>
            <a:pPr algn="ctr"/>
            <a:r>
              <a:rPr kumimoji="1" lang="en-US" altLang="ja-JP" sz="1600" b="1">
                <a:solidFill>
                  <a:srgbClr val="C00000"/>
                </a:solidFill>
                <a:latin typeface="+mj-ea"/>
                <a:ea typeface="+mj-ea"/>
              </a:rPr>
              <a:t>3</a:t>
            </a:r>
            <a:r>
              <a:rPr kumimoji="1" lang="ja-JP" altLang="en-US" sz="1600" b="1">
                <a:solidFill>
                  <a:srgbClr val="C00000"/>
                </a:solidFill>
                <a:latin typeface="+mj-ea"/>
                <a:ea typeface="+mj-ea"/>
              </a:rPr>
              <a:t>分以内で</a:t>
            </a:r>
            <a:r>
              <a:rPr kumimoji="1" lang="en-US" altLang="ja-JP" sz="1600" b="1">
                <a:solidFill>
                  <a:srgbClr val="C00000"/>
                </a:solidFill>
                <a:latin typeface="+mj-ea"/>
                <a:ea typeface="+mj-ea"/>
              </a:rPr>
              <a:t>4</a:t>
            </a:r>
            <a:r>
              <a:rPr kumimoji="1" lang="ja-JP" altLang="en-US" sz="1600" b="1">
                <a:solidFill>
                  <a:srgbClr val="C00000"/>
                </a:solidFill>
                <a:latin typeface="+mj-ea"/>
                <a:ea typeface="+mj-ea"/>
              </a:rPr>
              <a:t>名完了してください！</a:t>
            </a:r>
          </a:p>
        </p:txBody>
      </p:sp>
      <p:sp>
        <p:nvSpPr>
          <p:cNvPr id="4" name="テキスト ボックス 3">
            <a:extLst>
              <a:ext uri="{FF2B5EF4-FFF2-40B4-BE49-F238E27FC236}">
                <a16:creationId xmlns:a16="http://schemas.microsoft.com/office/drawing/2014/main" id="{BE963834-7BB1-7408-BA6E-FDD2CA92D95E}"/>
              </a:ext>
            </a:extLst>
          </p:cNvPr>
          <p:cNvSpPr txBox="1"/>
          <p:nvPr/>
        </p:nvSpPr>
        <p:spPr>
          <a:xfrm>
            <a:off x="1709678" y="5829300"/>
            <a:ext cx="5724644" cy="646331"/>
          </a:xfrm>
          <a:prstGeom prst="rect">
            <a:avLst/>
          </a:prstGeom>
          <a:noFill/>
        </p:spPr>
        <p:txBody>
          <a:bodyPr wrap="none" rtlCol="0">
            <a:spAutoFit/>
          </a:bodyPr>
          <a:lstStyle/>
          <a:p>
            <a:pPr algn="ctr"/>
            <a:r>
              <a:rPr kumimoji="1" lang="ja-JP" altLang="en-US" b="1"/>
              <a:t>一番、私（ファシリテーター）に</a:t>
            </a:r>
            <a:endParaRPr kumimoji="1" lang="en-US" altLang="ja-JP" b="1"/>
          </a:p>
          <a:p>
            <a:pPr algn="ctr"/>
            <a:r>
              <a:rPr kumimoji="1" lang="ja-JP" altLang="en-US" b="1"/>
              <a:t>近い席に座っている人から時計回りでお願いします！</a:t>
            </a:r>
          </a:p>
        </p:txBody>
      </p:sp>
      <p:sp>
        <p:nvSpPr>
          <p:cNvPr id="5" name="スライド番号プレースホルダー 4">
            <a:extLst>
              <a:ext uri="{FF2B5EF4-FFF2-40B4-BE49-F238E27FC236}">
                <a16:creationId xmlns:a16="http://schemas.microsoft.com/office/drawing/2014/main" id="{D83CB337-4192-CE33-50CF-2699FBCA70DF}"/>
              </a:ext>
            </a:extLst>
          </p:cNvPr>
          <p:cNvSpPr>
            <a:spLocks noGrp="1"/>
          </p:cNvSpPr>
          <p:nvPr>
            <p:ph type="sldNum" sz="quarter" idx="12"/>
          </p:nvPr>
        </p:nvSpPr>
        <p:spPr/>
        <p:txBody>
          <a:bodyPr/>
          <a:lstStyle/>
          <a:p>
            <a:fld id="{02E45039-E5C2-423C-A0A7-3C781C43C11A}" type="slidenum">
              <a:rPr kumimoji="1" lang="ja-JP" altLang="en-US" smtClean="0"/>
              <a:t>45</a:t>
            </a:fld>
            <a:endParaRPr kumimoji="1" lang="ja-JP" altLang="en-US"/>
          </a:p>
        </p:txBody>
      </p:sp>
    </p:spTree>
    <p:extLst>
      <p:ext uri="{BB962C8B-B14F-4D97-AF65-F5344CB8AC3E}">
        <p14:creationId xmlns:p14="http://schemas.microsoft.com/office/powerpoint/2010/main" val="31325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84307" y="2507616"/>
            <a:ext cx="7975385" cy="2115184"/>
          </a:xfrm>
        </p:spPr>
        <p:txBody>
          <a:bodyPr>
            <a:normAutofit/>
          </a:bodyPr>
          <a:lstStyle/>
          <a:p>
            <a:r>
              <a:rPr lang="ja-JP" altLang="en-US" sz="1800">
                <a:solidFill>
                  <a:schemeClr val="bg2">
                    <a:lumMod val="25000"/>
                  </a:schemeClr>
                </a:solidFill>
              </a:rPr>
              <a:t>以降は、使い方マニュアルに掲載されている内容と重複するため、非表示としております。</a:t>
            </a:r>
            <a:br>
              <a:rPr lang="en-US" altLang="ja-JP" sz="1800">
                <a:solidFill>
                  <a:schemeClr val="bg2">
                    <a:lumMod val="25000"/>
                  </a:schemeClr>
                </a:solidFill>
              </a:rPr>
            </a:br>
            <a:br>
              <a:rPr lang="en-US" altLang="ja-JP" sz="1800">
                <a:solidFill>
                  <a:schemeClr val="bg2">
                    <a:lumMod val="25000"/>
                  </a:schemeClr>
                </a:solidFill>
              </a:rPr>
            </a:br>
            <a:r>
              <a:rPr lang="ja-JP" altLang="en-US" sz="1800">
                <a:solidFill>
                  <a:schemeClr val="bg2">
                    <a:lumMod val="25000"/>
                  </a:schemeClr>
                </a:solidFill>
              </a:rPr>
              <a:t>投影資料には不要かと思いますが、「配布資料確認」の際に一つずつ投影したい場合は活用いただけるため、非表示で残しております。</a:t>
            </a:r>
          </a:p>
        </p:txBody>
      </p:sp>
      <p:sp>
        <p:nvSpPr>
          <p:cNvPr id="2" name="スライド番号プレースホルダー 1">
            <a:extLst>
              <a:ext uri="{FF2B5EF4-FFF2-40B4-BE49-F238E27FC236}">
                <a16:creationId xmlns:a16="http://schemas.microsoft.com/office/drawing/2014/main" id="{A115312A-AFB9-6D4F-1356-EEA0C3C669DD}"/>
              </a:ext>
            </a:extLst>
          </p:cNvPr>
          <p:cNvSpPr>
            <a:spLocks noGrp="1"/>
          </p:cNvSpPr>
          <p:nvPr>
            <p:ph type="sldNum" sz="quarter" idx="10"/>
          </p:nvPr>
        </p:nvSpPr>
        <p:spPr/>
        <p:txBody>
          <a:bodyPr/>
          <a:lstStyle/>
          <a:p>
            <a:fld id="{CE6A2B22-FBE6-4360-BB9D-4A43BE0059B8}" type="slidenum">
              <a:rPr lang="ja-JP" altLang="en-US" smtClean="0"/>
              <a:pPr/>
              <a:t>46</a:t>
            </a:fld>
            <a:endParaRPr lang="ja-JP" altLang="en-US"/>
          </a:p>
        </p:txBody>
      </p:sp>
    </p:spTree>
    <p:extLst>
      <p:ext uri="{BB962C8B-B14F-4D97-AF65-F5344CB8AC3E}">
        <p14:creationId xmlns:p14="http://schemas.microsoft.com/office/powerpoint/2010/main" val="209687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ACC8790-9DBA-8A99-E788-5281B2BE065D}"/>
              </a:ext>
            </a:extLst>
          </p:cNvPr>
          <p:cNvSpPr>
            <a:spLocks noGrp="1"/>
          </p:cNvSpPr>
          <p:nvPr>
            <p:ph type="title"/>
          </p:nvPr>
        </p:nvSpPr>
        <p:spPr>
          <a:xfrm>
            <a:off x="557820" y="378197"/>
            <a:ext cx="7975385" cy="398814"/>
          </a:xfrm>
        </p:spPr>
        <p:txBody>
          <a:bodyPr/>
          <a:lstStyle/>
          <a:p>
            <a:r>
              <a:rPr lang="en-US" altLang="ja-JP" sz="1292" dirty="0">
                <a:solidFill>
                  <a:schemeClr val="bg2">
                    <a:lumMod val="25000"/>
                  </a:schemeClr>
                </a:solidFill>
              </a:rPr>
              <a:t>【</a:t>
            </a:r>
            <a:r>
              <a:rPr lang="ja-JP" altLang="en-US" sz="1292" dirty="0">
                <a:solidFill>
                  <a:schemeClr val="bg2">
                    <a:lumMod val="25000"/>
                  </a:schemeClr>
                </a:solidFill>
              </a:rPr>
              <a:t>ワークショップ準備物</a:t>
            </a:r>
            <a:r>
              <a:rPr lang="en-US" altLang="ja-JP" sz="1292" dirty="0">
                <a:solidFill>
                  <a:schemeClr val="bg2">
                    <a:lumMod val="25000"/>
                  </a:schemeClr>
                </a:solidFill>
              </a:rPr>
              <a:t>】</a:t>
            </a:r>
            <a:endParaRPr lang="ja-JP" altLang="en-US" sz="1292" dirty="0">
              <a:solidFill>
                <a:schemeClr val="bg2">
                  <a:lumMod val="25000"/>
                </a:schemeClr>
              </a:solidFill>
            </a:endParaRPr>
          </a:p>
        </p:txBody>
      </p:sp>
      <p:sp>
        <p:nvSpPr>
          <p:cNvPr id="4" name="スライド番号プレースホルダー 3"/>
          <p:cNvSpPr>
            <a:spLocks noGrp="1"/>
          </p:cNvSpPr>
          <p:nvPr>
            <p:ph type="sldNum" sz="quarter" idx="10"/>
          </p:nvPr>
        </p:nvSpPr>
        <p:spPr/>
        <p:txBody>
          <a:bodyPr/>
          <a:lstStyle/>
          <a:p>
            <a:pPr defTabSz="685817">
              <a:defRPr/>
            </a:pPr>
            <a:fld id="{A530F964-BE87-4FF1-8153-758FCF56BDF9}" type="slidenum">
              <a:rPr kumimoji="1" lang="ja-JP" altLang="en-US" sz="900">
                <a:solidFill>
                  <a:prstClr val="black">
                    <a:tint val="75000"/>
                  </a:prstClr>
                </a:solidFill>
                <a:latin typeface="游ゴシック" panose="020F0502020204030204"/>
                <a:ea typeface="游ゴシック" panose="020B0400000000000000" pitchFamily="50" charset="-128"/>
              </a:rPr>
              <a:pPr defTabSz="685817">
                <a:defRPr/>
              </a:pPr>
              <a:t>47</a:t>
            </a:fld>
            <a:endParaRPr kumimoji="1" lang="ja-JP" altLang="en-US" sz="900">
              <a:solidFill>
                <a:prstClr val="black">
                  <a:tint val="75000"/>
                </a:prstClr>
              </a:solidFill>
              <a:latin typeface="游ゴシック" panose="020F0502020204030204"/>
              <a:ea typeface="游ゴシック" panose="020B0400000000000000" pitchFamily="50" charset="-128"/>
            </a:endParaRPr>
          </a:p>
        </p:txBody>
      </p:sp>
      <p:graphicFrame>
        <p:nvGraphicFramePr>
          <p:cNvPr id="2" name="表 6">
            <a:extLst>
              <a:ext uri="{FF2B5EF4-FFF2-40B4-BE49-F238E27FC236}">
                <a16:creationId xmlns:a16="http://schemas.microsoft.com/office/drawing/2014/main" id="{55A44AC3-D4B9-1F6A-C0E0-5ACE2344B82E}"/>
              </a:ext>
            </a:extLst>
          </p:cNvPr>
          <p:cNvGraphicFramePr>
            <a:graphicFrameLocks noGrp="1"/>
          </p:cNvGraphicFramePr>
          <p:nvPr>
            <p:extLst>
              <p:ext uri="{D42A27DB-BD31-4B8C-83A1-F6EECF244321}">
                <p14:modId xmlns:p14="http://schemas.microsoft.com/office/powerpoint/2010/main" val="3349467401"/>
              </p:ext>
            </p:extLst>
          </p:nvPr>
        </p:nvGraphicFramePr>
        <p:xfrm>
          <a:off x="250104" y="1149301"/>
          <a:ext cx="8675687" cy="5489210"/>
        </p:xfrm>
        <a:graphic>
          <a:graphicData uri="http://schemas.openxmlformats.org/drawingml/2006/table">
            <a:tbl>
              <a:tblPr firstRow="1" bandRow="1">
                <a:tableStyleId>{5940675A-B579-460E-94D1-54222C63F5DA}</a:tableStyleId>
              </a:tblPr>
              <a:tblGrid>
                <a:gridCol w="790803">
                  <a:extLst>
                    <a:ext uri="{9D8B030D-6E8A-4147-A177-3AD203B41FA5}">
                      <a16:colId xmlns:a16="http://schemas.microsoft.com/office/drawing/2014/main" val="3589850963"/>
                    </a:ext>
                  </a:extLst>
                </a:gridCol>
                <a:gridCol w="3044226">
                  <a:extLst>
                    <a:ext uri="{9D8B030D-6E8A-4147-A177-3AD203B41FA5}">
                      <a16:colId xmlns:a16="http://schemas.microsoft.com/office/drawing/2014/main" val="1109332289"/>
                    </a:ext>
                  </a:extLst>
                </a:gridCol>
                <a:gridCol w="2076676">
                  <a:extLst>
                    <a:ext uri="{9D8B030D-6E8A-4147-A177-3AD203B41FA5}">
                      <a16:colId xmlns:a16="http://schemas.microsoft.com/office/drawing/2014/main" val="738950313"/>
                    </a:ext>
                  </a:extLst>
                </a:gridCol>
                <a:gridCol w="2763982">
                  <a:extLst>
                    <a:ext uri="{9D8B030D-6E8A-4147-A177-3AD203B41FA5}">
                      <a16:colId xmlns:a16="http://schemas.microsoft.com/office/drawing/2014/main" val="3505970856"/>
                    </a:ext>
                  </a:extLst>
                </a:gridCol>
              </a:tblGrid>
              <a:tr h="260972">
                <a:tc>
                  <a:txBody>
                    <a:bodyPr/>
                    <a:lstStyle/>
                    <a:p>
                      <a:pPr algn="ctr"/>
                      <a:endParaRPr kumimoji="1" lang="ja-JP" altLang="en-US"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準備物</a:t>
                      </a: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数量</a:t>
                      </a: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備考</a:t>
                      </a:r>
                    </a:p>
                  </a:txBody>
                  <a:tcPr marL="84406" marR="84406" marT="42203" marB="42203" anchor="ctr">
                    <a:solidFill>
                      <a:schemeClr val="accent1">
                        <a:lumMod val="20000"/>
                        <a:lumOff val="80000"/>
                      </a:schemeClr>
                    </a:solidFill>
                  </a:tcPr>
                </a:tc>
                <a:extLst>
                  <a:ext uri="{0D108BD9-81ED-4DB2-BD59-A6C34878D82A}">
                    <a16:rowId xmlns:a16="http://schemas.microsoft.com/office/drawing/2014/main" val="3720679087"/>
                  </a:ext>
                </a:extLst>
              </a:tr>
              <a:tr h="608570">
                <a:tc rowSpan="4">
                  <a:txBody>
                    <a:bodyPr/>
                    <a:lstStyle/>
                    <a:p>
                      <a:pPr marL="0" indent="0" algn="l" defTabSz="914400" rtl="0" eaLnBrk="1" latinLnBrk="0" hangingPunct="1">
                        <a:buFont typeface="Arial" panose="020B0604020202020204" pitchFamily="34" charset="0"/>
                        <a:buNone/>
                      </a:pPr>
                      <a:r>
                        <a:rPr kumimoji="1" lang="ja-JP" altLang="en-US" sz="900" b="1" kern="1200">
                          <a:solidFill>
                            <a:schemeClr val="bg2">
                              <a:lumMod val="25000"/>
                            </a:schemeClr>
                          </a:solidFill>
                          <a:latin typeface="游ゴシック" panose="020B0400000000000000" pitchFamily="50" charset="-128"/>
                          <a:ea typeface="游ゴシック" panose="020B0400000000000000" pitchFamily="50" charset="-128"/>
                          <a:cs typeface="+mn-cs"/>
                        </a:rPr>
                        <a:t>文房具</a:t>
                      </a:r>
                    </a:p>
                  </a:txBody>
                  <a:tcPr/>
                </a:tc>
                <a:tc>
                  <a:txBody>
                    <a:bodyPr/>
                    <a:lstStyle/>
                    <a:p>
                      <a:pPr marL="0" indent="0">
                        <a:buFont typeface="Arial" panose="020B0604020202020204" pitchFamily="34" charset="0"/>
                        <a:buNone/>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模造紙</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２枚</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a:solidFill>
                            <a:srgbClr val="FF0000"/>
                          </a:solidFill>
                          <a:latin typeface="游ゴシック" panose="020B0400000000000000" pitchFamily="50" charset="-128"/>
                          <a:ea typeface="游ゴシック" panose="020B0400000000000000" pitchFamily="50" charset="-128"/>
                        </a:rPr>
                        <a:t>　　計４枚</a:t>
                      </a:r>
                    </a:p>
                    <a:p>
                      <a:pPr marL="0" indent="0">
                        <a:buFont typeface="Arial" panose="020B0604020202020204" pitchFamily="34" charset="0"/>
                        <a:buNone/>
                      </a:pPr>
                      <a:endParaRPr kumimoji="1" lang="ja-JP" altLang="en-US" sz="900" b="1">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Work</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１で使います。</a:t>
                      </a:r>
                      <a:endPar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模造紙なしのホワイトボード上でも成立しますがマニュアル上は模造紙ベースで作成しています。</a:t>
                      </a:r>
                    </a:p>
                  </a:txBody>
                  <a:tcPr marL="84406" marR="84406" marT="42203" marB="42203"/>
                </a:tc>
                <a:extLst>
                  <a:ext uri="{0D108BD9-81ED-4DB2-BD59-A6C34878D82A}">
                    <a16:rowId xmlns:a16="http://schemas.microsoft.com/office/drawing/2014/main" val="166932294"/>
                  </a:ext>
                </a:extLst>
              </a:tr>
              <a:tr h="654489">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付箋</a:t>
                      </a: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長方形</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　→黄色</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水色</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ピンク</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緑　　各</a:t>
                      </a:r>
                      <a:r>
                        <a:rPr kumimoji="1" lang="en-US" altLang="ja-JP" sz="900" b="1">
                          <a:solidFill>
                            <a:srgbClr val="FF0000"/>
                          </a:solidFill>
                          <a:latin typeface="游ゴシック" panose="020B0400000000000000" pitchFamily="50" charset="-128"/>
                          <a:ea typeface="游ゴシック" panose="020B0400000000000000" pitchFamily="50" charset="-128"/>
                        </a:rPr>
                        <a:t>10</a:t>
                      </a:r>
                      <a:r>
                        <a:rPr kumimoji="1" lang="ja-JP" altLang="en-US" sz="900" b="1">
                          <a:solidFill>
                            <a:srgbClr val="FF0000"/>
                          </a:solidFill>
                          <a:latin typeface="游ゴシック" panose="020B0400000000000000" pitchFamily="50" charset="-128"/>
                          <a:ea typeface="游ゴシック" panose="020B0400000000000000" pitchFamily="50" charset="-128"/>
                        </a:rPr>
                        <a:t>個</a:t>
                      </a:r>
                      <a:endParaRPr kumimoji="1" lang="en-US" altLang="ja-JP" sz="900" b="1">
                        <a:solidFill>
                          <a:srgbClr val="FF0000"/>
                        </a:solidFill>
                        <a:latin typeface="游ゴシック" panose="020B0400000000000000" pitchFamily="50" charset="-128"/>
                        <a:ea typeface="游ゴシック" panose="020B0400000000000000" pitchFamily="50" charset="-128"/>
                      </a:endParaRPr>
                    </a:p>
                    <a:p>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indent="-171450" algn="l" defTabSz="914400" rtl="0" eaLnBrk="1" latinLnBrk="0" hangingPunct="1">
                        <a:buFont typeface="Arial" panose="020B0604020202020204" pitchFamily="34" charset="0"/>
                        <a:buChar char="•"/>
                      </a:pP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参加者</a:t>
                      </a: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8</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名を想定しています</a:t>
                      </a:r>
                      <a:endPar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332414571"/>
                  </a:ext>
                </a:extLst>
              </a:tr>
              <a:tr h="427043">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サインペン（黒、青、赤）</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a:solidFill>
                            <a:srgbClr val="FF0000"/>
                          </a:solidFill>
                          <a:latin typeface="游ゴシック" panose="020B0400000000000000" pitchFamily="50" charset="-128"/>
                          <a:ea typeface="游ゴシック" panose="020B0400000000000000" pitchFamily="50" charset="-128"/>
                        </a:rPr>
                        <a:t>各</a:t>
                      </a:r>
                      <a:r>
                        <a:rPr kumimoji="1" lang="en-US" altLang="ja-JP" sz="900" b="1">
                          <a:solidFill>
                            <a:srgbClr val="FF0000"/>
                          </a:solidFill>
                          <a:latin typeface="游ゴシック" panose="020B0400000000000000" pitchFamily="50" charset="-128"/>
                          <a:ea typeface="游ゴシック" panose="020B0400000000000000" pitchFamily="50" charset="-128"/>
                        </a:rPr>
                        <a:t>10</a:t>
                      </a:r>
                      <a:r>
                        <a:rPr kumimoji="1" lang="ja-JP" altLang="en-US" sz="900" b="1">
                          <a:solidFill>
                            <a:srgbClr val="FF0000"/>
                          </a:solidFill>
                          <a:latin typeface="游ゴシック" panose="020B0400000000000000" pitchFamily="50" charset="-128"/>
                          <a:ea typeface="游ゴシック" panose="020B0400000000000000" pitchFamily="50" charset="-128"/>
                        </a:rPr>
                        <a:t>本ずつ</a:t>
                      </a:r>
                    </a:p>
                  </a:txBody>
                  <a:tcPr marL="84406" marR="84406" marT="42203" marB="42203"/>
                </a:tc>
                <a:tc>
                  <a:txBody>
                    <a:bodyPr/>
                    <a:lstStyle/>
                    <a:p>
                      <a:pPr marL="0" indent="0" algn="l">
                        <a:buFont typeface="Arial" panose="020B0604020202020204" pitchFamily="34" charset="0"/>
                        <a:buNone/>
                      </a:pPr>
                      <a:endPar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3862629304"/>
                  </a:ext>
                </a:extLst>
              </a:tr>
              <a:tr h="427043">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プロッキーなどの裏映りしない</a:t>
                      </a:r>
                      <a:b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b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太字のペン（黒、赤）</a:t>
                      </a: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各チーム </a:t>
                      </a:r>
                      <a:r>
                        <a:rPr kumimoji="1" lang="ja-JP" altLang="en-US" sz="900" b="1">
                          <a:solidFill>
                            <a:srgbClr val="FF0000"/>
                          </a:solidFill>
                          <a:latin typeface="游ゴシック" panose="020B0400000000000000" pitchFamily="50" charset="-128"/>
                          <a:ea typeface="游ゴシック" panose="020B0400000000000000" pitchFamily="50" charset="-128"/>
                        </a:rPr>
                        <a:t>各色</a:t>
                      </a:r>
                      <a:r>
                        <a:rPr kumimoji="1" lang="en-US" altLang="ja-JP" sz="900" b="1">
                          <a:solidFill>
                            <a:srgbClr val="FF0000"/>
                          </a:solidFill>
                          <a:latin typeface="游ゴシック" panose="020B0400000000000000" pitchFamily="50" charset="-128"/>
                          <a:ea typeface="游ゴシック" panose="020B0400000000000000" pitchFamily="50" charset="-128"/>
                        </a:rPr>
                        <a:t>2</a:t>
                      </a:r>
                      <a:r>
                        <a:rPr kumimoji="1" lang="ja-JP" altLang="en-US" sz="900" b="1">
                          <a:solidFill>
                            <a:srgbClr val="FF0000"/>
                          </a:solidFill>
                          <a:latin typeface="游ゴシック" panose="020B0400000000000000" pitchFamily="50" charset="-128"/>
                          <a:ea typeface="游ゴシック" panose="020B0400000000000000" pitchFamily="50" charset="-128"/>
                        </a:rPr>
                        <a:t>本ずつ</a:t>
                      </a:r>
                      <a:endParaRPr kumimoji="1" lang="en-US" altLang="ja-JP" sz="900" b="1">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indent="-171450" algn="l">
                        <a:buFont typeface="Arial" panose="020B0604020202020204" pitchFamily="34" charset="0"/>
                        <a:buChar char="•"/>
                      </a:pP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グループワークの模造紙記入の際に使用します。</a:t>
                      </a:r>
                    </a:p>
                  </a:txBody>
                  <a:tcPr marL="84406" marR="84406" marT="42203" marB="42203"/>
                </a:tc>
                <a:extLst>
                  <a:ext uri="{0D108BD9-81ED-4DB2-BD59-A6C34878D82A}">
                    <a16:rowId xmlns:a16="http://schemas.microsoft.com/office/drawing/2014/main" val="2790977571"/>
                  </a:ext>
                </a:extLst>
              </a:tr>
              <a:tr h="427043">
                <a:tc rowSpan="5">
                  <a:txBody>
                    <a:bodyPr/>
                    <a:lstStyle/>
                    <a:p>
                      <a:pPr marL="0" indent="0">
                        <a:buFont typeface="Arial" panose="020B0604020202020204" pitchFamily="34" charset="0"/>
                        <a:buNone/>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印刷物</a:t>
                      </a:r>
                    </a:p>
                  </a:txBody>
                  <a:tcPr marL="84406" marR="84406" marT="42203" marB="42203"/>
                </a:tc>
                <a:tc>
                  <a:txBody>
                    <a:bodyPr/>
                    <a:lstStyle/>
                    <a:p>
                      <a:pPr marL="0" indent="0">
                        <a:buFont typeface="Arial" panose="020B0604020202020204" pitchFamily="34" charset="0"/>
                        <a:buNone/>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ダイバーシティ・コンパスが</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印刷された紙（大）</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別資料「使い方マニュアル」</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p17-p25</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にデータを掲載</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indent="0">
                        <a:buFont typeface="Arial" panose="020B0604020202020204" pitchFamily="34" charset="0"/>
                        <a:buNone/>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a:solidFill>
                            <a:srgbClr val="FF0000"/>
                          </a:solidFill>
                          <a:latin typeface="游ゴシック" panose="020B0400000000000000" pitchFamily="50" charset="-128"/>
                          <a:ea typeface="游ゴシック" panose="020B0400000000000000" pitchFamily="50" charset="-128"/>
                        </a:rPr>
                        <a:t>　　　　　計２枚</a:t>
                      </a:r>
                    </a:p>
                  </a:txBody>
                  <a:tcPr marL="84406" marR="84406" marT="42203" marB="42203"/>
                </a:tc>
                <a:tc>
                  <a:txBody>
                    <a:bodyPr/>
                    <a:lstStyle/>
                    <a:p>
                      <a:pPr marL="171450" lvl="0" indent="-171450" algn="l" defTabSz="914400" rtl="0" eaLnBrk="1" latinLnBrk="0" hangingPunct="1">
                        <a:buFont typeface="Arial" panose="020B0604020202020204" pitchFamily="34" charset="0"/>
                        <a:buChar char="•"/>
                      </a:pPr>
                      <a:r>
                        <a:rPr kumimoji="1" lang="ja-JP" altLang="en-US" sz="900" b="1" strike="noStrike"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自社がダイバーシティ経営を推進する先に実現したい</a:t>
                      </a: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VISION</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について、当日真ん中の部分に付箋で貼ります。</a:t>
                      </a:r>
                      <a:endPar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2304095167"/>
                  </a:ext>
                </a:extLst>
              </a:tr>
              <a:tr h="427043">
                <a:tc vMerge="1">
                  <a:txBody>
                    <a:bodyPr/>
                    <a:lstStyle/>
                    <a:p>
                      <a:endParaRP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配布資料①ダイバーシティ・コンパスシート</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別資料「使い方マニュアル」</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p37</a:t>
                      </a:r>
                      <a:endParaRPr kumimoji="1" lang="ja-JP" altLang="en-US"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a:solidFill>
                            <a:srgbClr val="FF0000"/>
                          </a:solidFill>
                          <a:latin typeface="游ゴシック" panose="020B0400000000000000" pitchFamily="50" charset="-128"/>
                          <a:ea typeface="游ゴシック" panose="020B0400000000000000" pitchFamily="50" charset="-128"/>
                        </a:rPr>
                        <a:t>10</a:t>
                      </a:r>
                      <a:r>
                        <a:rPr kumimoji="1" lang="ja-JP" altLang="en-US" sz="900" b="1" u="sng">
                          <a:solidFill>
                            <a:srgbClr val="FF0000"/>
                          </a:solidFill>
                          <a:latin typeface="游ゴシック" panose="020B0400000000000000" pitchFamily="50" charset="-128"/>
                          <a:ea typeface="游ゴシック" panose="020B0400000000000000" pitchFamily="50" charset="-128"/>
                        </a:rPr>
                        <a:t>部</a:t>
                      </a:r>
                      <a:endParaRPr kumimoji="1" lang="en-US" altLang="ja-JP" sz="900" b="1" u="sng">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indent="0" algn="l">
                        <a:buFont typeface="Arial" panose="020B0604020202020204" pitchFamily="34" charset="0"/>
                        <a:buNone/>
                      </a:pPr>
                      <a:endPar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169293961"/>
                  </a:ext>
                </a:extLst>
              </a:tr>
              <a:tr h="476713">
                <a:tc vMerge="1">
                  <a:txBody>
                    <a:bodyPr/>
                    <a:lstStyle/>
                    <a:p>
                      <a:endParaRPr kumimoji="1" lang="ja-JP" altLang="en-US"/>
                    </a:p>
                  </a:txBody>
                  <a:tcPr/>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配布資料②ダイバーシティ・コンパス説明シート</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別資料「使い方マニュアル」ｐ</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38</a:t>
                      </a:r>
                      <a:endParaRPr kumimoji="1" lang="ja-JP" altLang="en-US"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a:solidFill>
                            <a:srgbClr val="FF0000"/>
                          </a:solidFill>
                          <a:latin typeface="游ゴシック" panose="020B0400000000000000" pitchFamily="50" charset="-128"/>
                          <a:ea typeface="游ゴシック" panose="020B0400000000000000" pitchFamily="50" charset="-128"/>
                        </a:rPr>
                        <a:t>10</a:t>
                      </a:r>
                      <a:r>
                        <a:rPr kumimoji="1" lang="ja-JP" altLang="en-US" sz="900" b="1" u="sng">
                          <a:solidFill>
                            <a:srgbClr val="FF0000"/>
                          </a:solidFill>
                          <a:latin typeface="游ゴシック" panose="020B0400000000000000" pitchFamily="50" charset="-128"/>
                          <a:ea typeface="游ゴシック" panose="020B0400000000000000" pitchFamily="50" charset="-128"/>
                        </a:rPr>
                        <a:t>部</a:t>
                      </a:r>
                      <a:endParaRPr kumimoji="1" lang="en-US" altLang="ja-JP" sz="900" b="1" u="sng">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Work1</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で発想のヒントとして使用します</a:t>
                      </a:r>
                    </a:p>
                    <a:p>
                      <a:pPr marL="285750" indent="-285750" algn="l">
                        <a:buFont typeface="Arial" panose="020B0604020202020204" pitchFamily="34" charset="0"/>
                        <a:buChar char="•"/>
                      </a:pPr>
                      <a:endPar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129354729"/>
                  </a:ext>
                </a:extLst>
              </a:tr>
              <a:tr h="489726">
                <a:tc vMerge="1">
                  <a:txBody>
                    <a:bodyPr/>
                    <a:lstStyle/>
                    <a:p>
                      <a:pPr marL="0" indent="0">
                        <a:buFont typeface="Arial" panose="020B0604020202020204" pitchFamily="34" charset="0"/>
                        <a:buNone/>
                      </a:pPr>
                      <a:endParaRPr kumimoji="1" lang="ja-JP" altLang="en-US" sz="1100" b="1">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配布資料③</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Work</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３アクションシート</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※A3</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別資料「使い方マニュアル」</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p39</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u="none">
                          <a:solidFill>
                            <a:schemeClr val="bg2">
                              <a:lumMod val="25000"/>
                            </a:schemeClr>
                          </a:solidFill>
                          <a:latin typeface="游ゴシック" panose="020B0400000000000000" pitchFamily="50" charset="-128"/>
                          <a:ea typeface="游ゴシック" panose="020B0400000000000000" pitchFamily="50" charset="-128"/>
                        </a:rPr>
                        <a:t>参加者人数分＋予備　</a:t>
                      </a:r>
                      <a:r>
                        <a:rPr kumimoji="1" lang="en-US" altLang="ja-JP" sz="900" b="1" u="sng">
                          <a:solidFill>
                            <a:srgbClr val="FF0000"/>
                          </a:solidFill>
                          <a:latin typeface="游ゴシック" panose="020B0400000000000000" pitchFamily="50" charset="-128"/>
                          <a:ea typeface="游ゴシック" panose="020B0400000000000000" pitchFamily="50" charset="-128"/>
                        </a:rPr>
                        <a:t>10</a:t>
                      </a:r>
                      <a:r>
                        <a:rPr kumimoji="1" lang="ja-JP" altLang="en-US" sz="900" b="1" u="sng">
                          <a:solidFill>
                            <a:srgbClr val="FF0000"/>
                          </a:solidFill>
                          <a:latin typeface="游ゴシック" panose="020B0400000000000000" pitchFamily="50" charset="-128"/>
                          <a:ea typeface="游ゴシック" panose="020B0400000000000000" pitchFamily="50" charset="-128"/>
                        </a:rPr>
                        <a:t>部</a:t>
                      </a:r>
                      <a:endParaRPr kumimoji="1" lang="en-US" altLang="ja-JP" sz="900" b="1" u="sng">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210307620"/>
                  </a:ext>
                </a:extLst>
              </a:tr>
              <a:tr h="476713">
                <a:tc vMerge="1">
                  <a:txBody>
                    <a:bodyPr/>
                    <a:lstStyle/>
                    <a:p>
                      <a:pPr marL="0" indent="0">
                        <a:buFont typeface="Arial" panose="020B0604020202020204" pitchFamily="34" charset="0"/>
                        <a:buNone/>
                      </a:pPr>
                      <a:endParaRPr kumimoji="1" lang="ja-JP" altLang="en-US"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配布資料④本ワークショップにおける用語集</a:t>
                      </a:r>
                      <a:endParaRPr kumimoji="1" lang="en-US" altLang="ja-JP" sz="900" b="1">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別資料「使い方マニュアル」ｐ</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40</a:t>
                      </a:r>
                      <a:endParaRPr kumimoji="1" lang="ja-JP" altLang="en-US" sz="900" b="1">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a:solidFill>
                            <a:srgbClr val="FF0000"/>
                          </a:solidFill>
                          <a:latin typeface="游ゴシック" panose="020B0400000000000000" pitchFamily="50" charset="-128"/>
                          <a:ea typeface="游ゴシック" panose="020B0400000000000000" pitchFamily="50" charset="-128"/>
                        </a:rPr>
                        <a:t>10</a:t>
                      </a:r>
                      <a:r>
                        <a:rPr kumimoji="1" lang="ja-JP" altLang="en-US" sz="900" b="1" u="sng">
                          <a:solidFill>
                            <a:srgbClr val="FF0000"/>
                          </a:solidFill>
                          <a:latin typeface="游ゴシック" panose="020B0400000000000000" pitchFamily="50" charset="-128"/>
                          <a:ea typeface="游ゴシック" panose="020B0400000000000000" pitchFamily="50" charset="-128"/>
                        </a:rPr>
                        <a:t>部</a:t>
                      </a:r>
                      <a:endParaRPr kumimoji="1" lang="en-US" altLang="ja-JP" sz="900" b="1" u="sng">
                        <a:solidFill>
                          <a:srgbClr val="FF0000"/>
                        </a:solidFill>
                        <a:latin typeface="游ゴシック" panose="020B0400000000000000" pitchFamily="50" charset="-128"/>
                        <a:ea typeface="游ゴシック" panose="020B0400000000000000" pitchFamily="50" charset="-128"/>
                      </a:endParaRPr>
                    </a:p>
                    <a:p>
                      <a:endParaRPr kumimoji="1" lang="en-US" altLang="ja-JP" sz="900" b="1" u="sng">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a:solidFill>
                          <a:schemeClr val="bg2">
                            <a:lumMod val="2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1307768595"/>
                  </a:ext>
                </a:extLst>
              </a:tr>
              <a:tr h="427043">
                <a:tc>
                  <a:txBody>
                    <a:bodyPr/>
                    <a:lstStyle/>
                    <a:p>
                      <a:pPr marL="0" indent="0">
                        <a:buFont typeface="Arial" panose="020B0604020202020204" pitchFamily="34" charset="0"/>
                        <a:buNone/>
                      </a:pP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会議室内</a:t>
                      </a: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ホワイトボード</a:t>
                      </a:r>
                    </a:p>
                  </a:txBody>
                  <a:tcPr marL="84406" marR="84406" marT="42203" marB="42203"/>
                </a:tc>
                <a:tc>
                  <a:txBody>
                    <a:bodyPr/>
                    <a:lstStyle/>
                    <a:p>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a:solidFill>
                            <a:srgbClr val="FF0000"/>
                          </a:solidFill>
                          <a:latin typeface="游ゴシック" panose="020B0400000000000000" pitchFamily="50" charset="-128"/>
                          <a:ea typeface="游ゴシック" panose="020B0400000000000000" pitchFamily="50" charset="-128"/>
                        </a:rPr>
                        <a:t>計２枚</a:t>
                      </a:r>
                      <a:endParaRPr kumimoji="1" lang="en-US" altLang="ja-JP" sz="900" b="1" u="sng">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002460519"/>
                  </a:ext>
                </a:extLst>
              </a:tr>
            </a:tbl>
          </a:graphicData>
        </a:graphic>
      </p:graphicFrame>
      <p:pic>
        <p:nvPicPr>
          <p:cNvPr id="1028" name="Picture 4" descr="サインペン｜商品情報｜三菱鉛筆株式会社">
            <a:extLst>
              <a:ext uri="{FF2B5EF4-FFF2-40B4-BE49-F238E27FC236}">
                <a16:creationId xmlns:a16="http://schemas.microsoft.com/office/drawing/2014/main" id="{33EF8CFE-DD44-45BD-8652-1817667873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000"/>
          <a:stretch/>
        </p:blipFill>
        <p:spPr bwMode="auto">
          <a:xfrm>
            <a:off x="3438988" y="3152547"/>
            <a:ext cx="281353" cy="385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楽天市場】水性ペン ぺんてるサインペン 黒 赤 青 ぺんてる【メール便対象商品】【メール便1通につき50点まで】 : いくるん">
            <a:extLst>
              <a:ext uri="{FF2B5EF4-FFF2-40B4-BE49-F238E27FC236}">
                <a16:creationId xmlns:a16="http://schemas.microsoft.com/office/drawing/2014/main" id="{E96E401A-423C-3F6C-4504-5AABA3F4A5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649" y="2708504"/>
            <a:ext cx="385508" cy="3855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452250-9D43-4252-6A93-638967B453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1988" y="2078826"/>
            <a:ext cx="514688" cy="46987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80F680F7-9891-3904-453A-2B75BA6A3CB8}"/>
              </a:ext>
            </a:extLst>
          </p:cNvPr>
          <p:cNvSpPr/>
          <p:nvPr/>
        </p:nvSpPr>
        <p:spPr>
          <a:xfrm>
            <a:off x="427348" y="735050"/>
            <a:ext cx="8289303" cy="332308"/>
          </a:xfrm>
          <a:prstGeom prst="roundRect">
            <a:avLst/>
          </a:prstGeom>
          <a:solidFill>
            <a:schemeClr val="tx1">
              <a:lumMod val="75000"/>
              <a:lumOff val="25000"/>
            </a:schemeClr>
          </a:solidFill>
        </p:spPr>
        <p:txBody>
          <a:bodyPr wrap="square" rtlCol="0" anchor="ctr" anchorCtr="0">
            <a:noAutofit/>
          </a:bodyPr>
          <a:lstStyle/>
          <a:p>
            <a:pPr algn="ctr"/>
            <a:r>
              <a:rPr lang="en-US" altLang="ja-JP" sz="1292" b="1">
                <a:solidFill>
                  <a:schemeClr val="bg1"/>
                </a:solidFill>
                <a:latin typeface="+mj-ea"/>
                <a:ea typeface="+mj-ea"/>
              </a:rPr>
              <a:t>1</a:t>
            </a:r>
            <a:r>
              <a:rPr lang="ja-JP" altLang="en-US" sz="1292" b="1">
                <a:solidFill>
                  <a:schemeClr val="bg1"/>
                </a:solidFill>
                <a:latin typeface="+mj-ea"/>
                <a:ea typeface="+mj-ea"/>
              </a:rPr>
              <a:t>グループ４名</a:t>
            </a:r>
            <a:r>
              <a:rPr lang="en-US" altLang="ja-JP" sz="1292" b="1">
                <a:solidFill>
                  <a:schemeClr val="bg1"/>
                </a:solidFill>
                <a:latin typeface="+mj-ea"/>
                <a:ea typeface="+mj-ea"/>
              </a:rPr>
              <a:t>×</a:t>
            </a:r>
            <a:r>
              <a:rPr lang="ja-JP" altLang="en-US" sz="1292" b="1">
                <a:solidFill>
                  <a:schemeClr val="bg1"/>
                </a:solidFill>
                <a:latin typeface="+mj-ea"/>
                <a:ea typeface="+mj-ea"/>
              </a:rPr>
              <a:t>２グループでの開催を想定した準備物　</a:t>
            </a:r>
            <a:r>
              <a:rPr lang="en-US" altLang="ja-JP" sz="1292" b="1">
                <a:solidFill>
                  <a:schemeClr val="bg1"/>
                </a:solidFill>
                <a:latin typeface="+mj-ea"/>
                <a:ea typeface="+mj-ea"/>
              </a:rPr>
              <a:t>※</a:t>
            </a:r>
            <a:r>
              <a:rPr lang="ja-JP" altLang="en-US" sz="1292" b="1">
                <a:solidFill>
                  <a:schemeClr val="bg1"/>
                </a:solidFill>
                <a:latin typeface="+mj-ea"/>
                <a:ea typeface="+mj-ea"/>
              </a:rPr>
              <a:t>参加人数により変動します</a:t>
            </a:r>
            <a:endParaRPr kumimoji="1" lang="ja-JP" altLang="en-US" sz="1292" b="1">
              <a:solidFill>
                <a:schemeClr val="bg1"/>
              </a:solidFill>
              <a:latin typeface="+mj-ea"/>
              <a:ea typeface="+mj-ea"/>
            </a:endParaRPr>
          </a:p>
        </p:txBody>
      </p:sp>
    </p:spTree>
    <p:extLst>
      <p:ext uri="{BB962C8B-B14F-4D97-AF65-F5344CB8AC3E}">
        <p14:creationId xmlns:p14="http://schemas.microsoft.com/office/powerpoint/2010/main" val="1379748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normAutofit/>
          </a:bodyPr>
          <a:lstStyle/>
          <a:p>
            <a:r>
              <a:rPr lang="ja-JP" altLang="en-US" sz="1292">
                <a:solidFill>
                  <a:schemeClr val="bg2">
                    <a:lumMod val="25000"/>
                  </a:schemeClr>
                </a:solidFill>
              </a:rPr>
              <a:t>ダイバーシティ・コンパスシート</a:t>
            </a:r>
          </a:p>
        </p:txBody>
      </p:sp>
      <p:pic>
        <p:nvPicPr>
          <p:cNvPr id="3" name="図 2">
            <a:extLst>
              <a:ext uri="{FF2B5EF4-FFF2-40B4-BE49-F238E27FC236}">
                <a16:creationId xmlns:a16="http://schemas.microsoft.com/office/drawing/2014/main" id="{6ED73A60-3BF1-D10C-0D58-76DE4733A44D}"/>
              </a:ext>
            </a:extLst>
          </p:cNvPr>
          <p:cNvPicPr>
            <a:picLocks noChangeAspect="1"/>
          </p:cNvPicPr>
          <p:nvPr/>
        </p:nvPicPr>
        <p:blipFill rotWithShape="1">
          <a:blip r:embed="rId3"/>
          <a:srcRect r="42151" b="78448"/>
          <a:stretch/>
        </p:blipFill>
        <p:spPr>
          <a:xfrm>
            <a:off x="393978" y="1039922"/>
            <a:ext cx="4862785" cy="1283633"/>
          </a:xfrm>
          <a:prstGeom prst="rect">
            <a:avLst/>
          </a:prstGeom>
        </p:spPr>
      </p:pic>
      <p:pic>
        <p:nvPicPr>
          <p:cNvPr id="2" name="図 1" descr="グラフ, サンバースト図&#10;&#10;自動的に生成された説明">
            <a:extLst>
              <a:ext uri="{FF2B5EF4-FFF2-40B4-BE49-F238E27FC236}">
                <a16:creationId xmlns:a16="http://schemas.microsoft.com/office/drawing/2014/main" id="{87CC2213-FADD-B03F-4B26-C3A9B5CAA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980" y="1575992"/>
            <a:ext cx="5206436" cy="5203371"/>
          </a:xfrm>
          <a:prstGeom prst="rect">
            <a:avLst/>
          </a:prstGeom>
        </p:spPr>
      </p:pic>
    </p:spTree>
    <p:extLst>
      <p:ext uri="{BB962C8B-B14F-4D97-AF65-F5344CB8AC3E}">
        <p14:creationId xmlns:p14="http://schemas.microsoft.com/office/powerpoint/2010/main" val="2084232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矢印: 下 29">
            <a:extLst>
              <a:ext uri="{FF2B5EF4-FFF2-40B4-BE49-F238E27FC236}">
                <a16:creationId xmlns:a16="http://schemas.microsoft.com/office/drawing/2014/main" id="{47269CAD-207A-07FE-BF10-B9AB971807E6}"/>
              </a:ext>
            </a:extLst>
          </p:cNvPr>
          <p:cNvSpPr/>
          <p:nvPr/>
        </p:nvSpPr>
        <p:spPr>
          <a:xfrm>
            <a:off x="602679" y="2063211"/>
            <a:ext cx="575035" cy="2473694"/>
          </a:xfrm>
          <a:prstGeom prst="downArrow">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1" name="四角形: 角を丸くする 30">
            <a:extLst>
              <a:ext uri="{FF2B5EF4-FFF2-40B4-BE49-F238E27FC236}">
                <a16:creationId xmlns:a16="http://schemas.microsoft.com/office/drawing/2014/main" id="{CD50061B-C09E-D7C6-F467-5EA92C45EDEA}"/>
              </a:ext>
            </a:extLst>
          </p:cNvPr>
          <p:cNvSpPr/>
          <p:nvPr/>
        </p:nvSpPr>
        <p:spPr>
          <a:xfrm>
            <a:off x="35684" y="962640"/>
            <a:ext cx="1649343" cy="1077153"/>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2" name="テキスト ボックス 31">
            <a:extLst>
              <a:ext uri="{FF2B5EF4-FFF2-40B4-BE49-F238E27FC236}">
                <a16:creationId xmlns:a16="http://schemas.microsoft.com/office/drawing/2014/main" id="{A0EAD779-2FCF-65D1-8F2D-283F1995107D}"/>
              </a:ext>
            </a:extLst>
          </p:cNvPr>
          <p:cNvSpPr txBox="1"/>
          <p:nvPr/>
        </p:nvSpPr>
        <p:spPr bwMode="auto">
          <a:xfrm>
            <a:off x="95039" y="1185972"/>
            <a:ext cx="1499152" cy="584775"/>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bg1"/>
                </a:solidFill>
                <a:effectLst/>
                <a:uLnTx/>
                <a:uFillTx/>
                <a:latin typeface="游ゴシック"/>
                <a:ea typeface="游ゴシック"/>
                <a:cs typeface="+mn-cs"/>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a:solidFill>
                  <a:schemeClr val="bg1"/>
                </a:solidFill>
                <a:latin typeface="游ゴシック"/>
                <a:ea typeface="游ゴシック"/>
              </a:rPr>
              <a:t>ダイバーシティ経営を</a:t>
            </a:r>
            <a:endParaRPr kumimoji="1" lang="en-US" altLang="ja-JP" sz="900" b="1" noProof="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a:solidFill>
                  <a:schemeClr val="bg1"/>
                </a:solidFill>
                <a:latin typeface="游ゴシック"/>
                <a:ea typeface="游ゴシック"/>
              </a:rPr>
              <a:t>通じて目指す姿</a:t>
            </a:r>
            <a:endParaRPr kumimoji="1" lang="en-US" altLang="ja-JP" sz="900" b="1" noProof="0">
              <a:solidFill>
                <a:schemeClr val="bg1"/>
              </a:solidFill>
              <a:latin typeface="游ゴシック"/>
              <a:ea typeface="游ゴシック"/>
            </a:endParaRPr>
          </a:p>
        </p:txBody>
      </p:sp>
      <p:sp>
        <p:nvSpPr>
          <p:cNvPr id="33" name="四角形: 角を丸くする 32">
            <a:extLst>
              <a:ext uri="{FF2B5EF4-FFF2-40B4-BE49-F238E27FC236}">
                <a16:creationId xmlns:a16="http://schemas.microsoft.com/office/drawing/2014/main" id="{876C340A-CF31-9697-AE4A-9D64D911026E}"/>
              </a:ext>
            </a:extLst>
          </p:cNvPr>
          <p:cNvSpPr/>
          <p:nvPr/>
        </p:nvSpPr>
        <p:spPr>
          <a:xfrm>
            <a:off x="45309" y="2155664"/>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4" name="テキスト ボックス 33">
            <a:extLst>
              <a:ext uri="{FF2B5EF4-FFF2-40B4-BE49-F238E27FC236}">
                <a16:creationId xmlns:a16="http://schemas.microsoft.com/office/drawing/2014/main" id="{46004A6E-5EB9-5CE6-5591-7C008A0FDC95}"/>
              </a:ext>
            </a:extLst>
          </p:cNvPr>
          <p:cNvSpPr txBox="1"/>
          <p:nvPr/>
        </p:nvSpPr>
        <p:spPr bwMode="auto">
          <a:xfrm>
            <a:off x="162579" y="2302642"/>
            <a:ext cx="1499152"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rPr>
              <a:t>VISION</a:t>
            </a:r>
            <a:r>
              <a:rPr kumimoji="1" lang="ja-JP" altLang="en-US" sz="1100" b="1">
                <a:solidFill>
                  <a:schemeClr val="bg1"/>
                </a:solidFill>
                <a:latin typeface="游ゴシック"/>
                <a:ea typeface="游ゴシック"/>
              </a:rPr>
              <a:t>を</a:t>
            </a:r>
            <a:endParaRPr kumimoji="1" lang="en-US" altLang="ja-JP" sz="1100" b="1">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bg1"/>
                </a:solidFill>
                <a:effectLst/>
                <a:uLnTx/>
                <a:uFillTx/>
                <a:latin typeface="游ゴシック"/>
                <a:ea typeface="游ゴシック"/>
                <a:cs typeface="+mn-cs"/>
              </a:rPr>
              <a:t>実現するための</a:t>
            </a:r>
            <a:endPar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rPr>
              <a:t>MISSION</a:t>
            </a:r>
          </a:p>
        </p:txBody>
      </p:sp>
      <p:sp>
        <p:nvSpPr>
          <p:cNvPr id="35" name="四角形: 角を丸くする 34">
            <a:extLst>
              <a:ext uri="{FF2B5EF4-FFF2-40B4-BE49-F238E27FC236}">
                <a16:creationId xmlns:a16="http://schemas.microsoft.com/office/drawing/2014/main" id="{6031DABD-B70E-54F1-C5A6-FCFD3CE419AD}"/>
              </a:ext>
            </a:extLst>
          </p:cNvPr>
          <p:cNvSpPr/>
          <p:nvPr/>
        </p:nvSpPr>
        <p:spPr>
          <a:xfrm>
            <a:off x="67635" y="3259150"/>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6" name="テキスト ボックス 35">
            <a:extLst>
              <a:ext uri="{FF2B5EF4-FFF2-40B4-BE49-F238E27FC236}">
                <a16:creationId xmlns:a16="http://schemas.microsoft.com/office/drawing/2014/main" id="{1684ED0E-89B9-D904-0189-A655D4AEBB43}"/>
              </a:ext>
            </a:extLst>
          </p:cNvPr>
          <p:cNvSpPr txBox="1"/>
          <p:nvPr/>
        </p:nvSpPr>
        <p:spPr bwMode="auto">
          <a:xfrm>
            <a:off x="82199" y="3429000"/>
            <a:ext cx="1646273" cy="430887"/>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rPr>
              <a:t>MISSION</a:t>
            </a:r>
            <a:r>
              <a:rPr kumimoji="1" lang="ja-JP" altLang="en-US" sz="1100" b="1" i="0" u="none" strike="noStrike" kern="1200" cap="none" spc="0" normalizeH="0" baseline="0" noProof="0">
                <a:ln>
                  <a:noFill/>
                </a:ln>
                <a:solidFill>
                  <a:schemeClr val="bg1"/>
                </a:solidFill>
                <a:effectLst/>
                <a:uLnTx/>
                <a:uFillTx/>
                <a:latin typeface="游ゴシック"/>
                <a:ea typeface="游ゴシック"/>
                <a:cs typeface="+mn-cs"/>
              </a:rPr>
              <a:t>達成のための行動指針</a:t>
            </a:r>
            <a:endParaRPr kumimoji="1" lang="en-US" altLang="ja-JP" sz="1100" b="1" i="0" u="none" strike="noStrike" kern="1200" cap="none" spc="0" normalizeH="0" baseline="0" noProof="0">
              <a:ln>
                <a:noFill/>
              </a:ln>
              <a:solidFill>
                <a:schemeClr val="bg1"/>
              </a:solidFill>
              <a:effectLst/>
              <a:uLnTx/>
              <a:uFillTx/>
              <a:latin typeface="游ゴシック"/>
              <a:ea typeface="游ゴシック"/>
              <a:cs typeface="+mn-cs"/>
            </a:endParaRPr>
          </a:p>
        </p:txBody>
      </p:sp>
      <p:sp>
        <p:nvSpPr>
          <p:cNvPr id="37" name="四角形: 角を丸くする 36">
            <a:extLst>
              <a:ext uri="{FF2B5EF4-FFF2-40B4-BE49-F238E27FC236}">
                <a16:creationId xmlns:a16="http://schemas.microsoft.com/office/drawing/2014/main" id="{3CD326DD-7DCA-8572-72B2-D54CE3C8A165}"/>
              </a:ext>
            </a:extLst>
          </p:cNvPr>
          <p:cNvSpPr/>
          <p:nvPr/>
        </p:nvSpPr>
        <p:spPr>
          <a:xfrm>
            <a:off x="98279" y="4570467"/>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a:p>
        </p:txBody>
      </p:sp>
      <p:sp>
        <p:nvSpPr>
          <p:cNvPr id="38" name="テキスト ボックス 37">
            <a:extLst>
              <a:ext uri="{FF2B5EF4-FFF2-40B4-BE49-F238E27FC236}">
                <a16:creationId xmlns:a16="http://schemas.microsoft.com/office/drawing/2014/main" id="{EC30CA71-DCA7-55EC-377D-BE46C7735275}"/>
              </a:ext>
            </a:extLst>
          </p:cNvPr>
          <p:cNvSpPr txBox="1"/>
          <p:nvPr/>
        </p:nvSpPr>
        <p:spPr bwMode="auto">
          <a:xfrm>
            <a:off x="91823" y="4717445"/>
            <a:ext cx="1646273"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行動指針に基づく</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游ゴシック"/>
                <a:ea typeface="游ゴシック"/>
              </a:rPr>
              <a:t>取組を確認するための問いかけ</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grpSp>
        <p:nvGrpSpPr>
          <p:cNvPr id="39" name="グループ化 38">
            <a:extLst>
              <a:ext uri="{FF2B5EF4-FFF2-40B4-BE49-F238E27FC236}">
                <a16:creationId xmlns:a16="http://schemas.microsoft.com/office/drawing/2014/main" id="{9D0F2102-3304-B5B6-D60B-F23977FC39CA}"/>
              </a:ext>
            </a:extLst>
          </p:cNvPr>
          <p:cNvGrpSpPr/>
          <p:nvPr/>
        </p:nvGrpSpPr>
        <p:grpSpPr>
          <a:xfrm>
            <a:off x="1773927" y="3266548"/>
            <a:ext cx="7340600" cy="969049"/>
            <a:chOff x="1803400" y="3639408"/>
            <a:chExt cx="7340600" cy="969049"/>
          </a:xfrm>
        </p:grpSpPr>
        <p:sp>
          <p:nvSpPr>
            <p:cNvPr id="40" name="四角形: 角を丸くする 39">
              <a:extLst>
                <a:ext uri="{FF2B5EF4-FFF2-40B4-BE49-F238E27FC236}">
                  <a16:creationId xmlns:a16="http://schemas.microsoft.com/office/drawing/2014/main" id="{AAA5E3D1-497A-37F1-DA7A-C94D76547A9D}"/>
                </a:ext>
              </a:extLst>
            </p:cNvPr>
            <p:cNvSpPr/>
            <p:nvPr/>
          </p:nvSpPr>
          <p:spPr>
            <a:xfrm>
              <a:off x="1997114"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1" name="四角形: 角を丸くする 40">
              <a:extLst>
                <a:ext uri="{FF2B5EF4-FFF2-40B4-BE49-F238E27FC236}">
                  <a16:creationId xmlns:a16="http://schemas.microsoft.com/office/drawing/2014/main" id="{AD7F22F8-FB00-754B-5AB5-A14361F00935}"/>
                </a:ext>
              </a:extLst>
            </p:cNvPr>
            <p:cNvSpPr/>
            <p:nvPr/>
          </p:nvSpPr>
          <p:spPr>
            <a:xfrm>
              <a:off x="3182248"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2" name="四角形: 角を丸くする 41">
              <a:extLst>
                <a:ext uri="{FF2B5EF4-FFF2-40B4-BE49-F238E27FC236}">
                  <a16:creationId xmlns:a16="http://schemas.microsoft.com/office/drawing/2014/main" id="{7421C49F-7765-F246-6390-C4663A832C85}"/>
                </a:ext>
              </a:extLst>
            </p:cNvPr>
            <p:cNvSpPr/>
            <p:nvPr/>
          </p:nvSpPr>
          <p:spPr>
            <a:xfrm>
              <a:off x="4367382"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3" name="テキスト ボックス 42">
              <a:extLst>
                <a:ext uri="{FF2B5EF4-FFF2-40B4-BE49-F238E27FC236}">
                  <a16:creationId xmlns:a16="http://schemas.microsoft.com/office/drawing/2014/main" id="{584566C7-D32F-DA36-2B95-8F571708DC82}"/>
                </a:ext>
              </a:extLst>
            </p:cNvPr>
            <p:cNvSpPr txBox="1"/>
            <p:nvPr/>
          </p:nvSpPr>
          <p:spPr bwMode="auto">
            <a:xfrm>
              <a:off x="1803400" y="3726700"/>
              <a:ext cx="1499152" cy="784830"/>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t>LEADERSHIP</a:t>
              </a:r>
              <a:b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多様な個の特性を</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活かす</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リーダーシップ</a:t>
              </a:r>
            </a:p>
          </p:txBody>
        </p:sp>
        <p:sp>
          <p:nvSpPr>
            <p:cNvPr id="44" name="テキスト ボックス 43">
              <a:extLst>
                <a:ext uri="{FF2B5EF4-FFF2-40B4-BE49-F238E27FC236}">
                  <a16:creationId xmlns:a16="http://schemas.microsoft.com/office/drawing/2014/main" id="{796E6C8D-19C9-4511-91D2-18B65DEF1CFF}"/>
                </a:ext>
              </a:extLst>
            </p:cNvPr>
            <p:cNvSpPr txBox="1"/>
            <p:nvPr/>
          </p:nvSpPr>
          <p:spPr bwMode="auto">
            <a:xfrm>
              <a:off x="3004294" y="3729933"/>
              <a:ext cx="1515319"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t>SYSTEM</a:t>
              </a:r>
              <a:b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多様な個が柔軟に</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活躍する仕組み</a:t>
              </a:r>
            </a:p>
          </p:txBody>
        </p:sp>
        <p:sp>
          <p:nvSpPr>
            <p:cNvPr id="45" name="テキスト ボックス 44">
              <a:extLst>
                <a:ext uri="{FF2B5EF4-FFF2-40B4-BE49-F238E27FC236}">
                  <a16:creationId xmlns:a16="http://schemas.microsoft.com/office/drawing/2014/main" id="{EE20D34B-3783-78EF-AEC4-F7C7FB1CF799}"/>
                </a:ext>
              </a:extLst>
            </p:cNvPr>
            <p:cNvSpPr txBox="1"/>
            <p:nvPr/>
          </p:nvSpPr>
          <p:spPr bwMode="auto">
            <a:xfrm>
              <a:off x="4415401" y="3753497"/>
              <a:ext cx="1031448"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336753"/>
                  </a:solidFill>
                  <a:effectLst/>
                  <a:uLnTx/>
                  <a:uFillTx/>
                  <a:latin typeface="游ゴシック"/>
                  <a:ea typeface="游ゴシック"/>
                  <a:cs typeface="+mn-cs"/>
                </a:rPr>
                <a:t>CULTURE</a:t>
              </a:r>
              <a:endParaRPr kumimoji="1" lang="en-US" altLang="ja-JP" sz="900" b="1">
                <a:solidFill>
                  <a:srgbClr val="336753"/>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多様性を</a:t>
              </a:r>
              <a:endParaRPr kumimoji="1" lang="en-US" altLang="ja-JP" sz="900" b="0" i="0" u="none" strike="noStrike" kern="1200" cap="none" spc="0" normalizeH="0" baseline="0" noProof="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rPr>
                <a:t>受容する文化</a:t>
              </a:r>
            </a:p>
          </p:txBody>
        </p:sp>
        <p:sp>
          <p:nvSpPr>
            <p:cNvPr id="46" name="四角形: 角を丸くする 45">
              <a:extLst>
                <a:ext uri="{FF2B5EF4-FFF2-40B4-BE49-F238E27FC236}">
                  <a16:creationId xmlns:a16="http://schemas.microsoft.com/office/drawing/2014/main" id="{C05872E7-3700-808D-F993-E2E2F929CBB6}"/>
                </a:ext>
              </a:extLst>
            </p:cNvPr>
            <p:cNvSpPr/>
            <p:nvPr/>
          </p:nvSpPr>
          <p:spPr>
            <a:xfrm>
              <a:off x="5563424"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7" name="四角形: 角を丸くする 46">
              <a:extLst>
                <a:ext uri="{FF2B5EF4-FFF2-40B4-BE49-F238E27FC236}">
                  <a16:creationId xmlns:a16="http://schemas.microsoft.com/office/drawing/2014/main" id="{172845E0-6EDD-68C3-58E4-09EF22F0CC2E}"/>
                </a:ext>
              </a:extLst>
            </p:cNvPr>
            <p:cNvSpPr/>
            <p:nvPr/>
          </p:nvSpPr>
          <p:spPr>
            <a:xfrm>
              <a:off x="6748558"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8" name="四角形: 角を丸くする 47">
              <a:extLst>
                <a:ext uri="{FF2B5EF4-FFF2-40B4-BE49-F238E27FC236}">
                  <a16:creationId xmlns:a16="http://schemas.microsoft.com/office/drawing/2014/main" id="{F83F33B3-E3BE-3E91-9A0D-62E838F87C79}"/>
                </a:ext>
              </a:extLst>
            </p:cNvPr>
            <p:cNvSpPr/>
            <p:nvPr/>
          </p:nvSpPr>
          <p:spPr>
            <a:xfrm>
              <a:off x="7933692"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336753"/>
                </a:solidFill>
                <a:effectLst/>
                <a:uLnTx/>
                <a:uFillTx/>
                <a:latin typeface="游ゴシック"/>
                <a:ea typeface="游ゴシック"/>
                <a:cs typeface="+mn-cs"/>
              </a:endParaRPr>
            </a:p>
          </p:txBody>
        </p:sp>
        <p:sp>
          <p:nvSpPr>
            <p:cNvPr id="49" name="テキスト ボックス 48">
              <a:extLst>
                <a:ext uri="{FF2B5EF4-FFF2-40B4-BE49-F238E27FC236}">
                  <a16:creationId xmlns:a16="http://schemas.microsoft.com/office/drawing/2014/main" id="{C29E11E1-981A-AB34-12D6-B5EA499A06CE}"/>
                </a:ext>
              </a:extLst>
            </p:cNvPr>
            <p:cNvSpPr txBox="1"/>
            <p:nvPr/>
          </p:nvSpPr>
          <p:spPr bwMode="auto">
            <a:xfrm>
              <a:off x="5529274" y="3753593"/>
              <a:ext cx="1245854"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rPr>
                <a:t>COMMUNICATION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偏見のない</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コミュニケーション</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p:txBody>
        </p:sp>
        <p:sp>
          <p:nvSpPr>
            <p:cNvPr id="50" name="テキスト ボックス 49">
              <a:extLst>
                <a:ext uri="{FF2B5EF4-FFF2-40B4-BE49-F238E27FC236}">
                  <a16:creationId xmlns:a16="http://schemas.microsoft.com/office/drawing/2014/main" id="{5C161BF3-5466-98A7-B581-DB74F295E2DA}"/>
                </a:ext>
              </a:extLst>
            </p:cNvPr>
            <p:cNvSpPr txBox="1"/>
            <p:nvPr/>
          </p:nvSpPr>
          <p:spPr bwMode="auto">
            <a:xfrm>
              <a:off x="6698136" y="3746266"/>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rPr>
                <a:t>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多様な個それぞれの</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意思の追及</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p:txBody>
        </p:sp>
        <p:sp>
          <p:nvSpPr>
            <p:cNvPr id="51" name="テキスト ボックス 50">
              <a:extLst>
                <a:ext uri="{FF2B5EF4-FFF2-40B4-BE49-F238E27FC236}">
                  <a16:creationId xmlns:a16="http://schemas.microsoft.com/office/drawing/2014/main" id="{CD13AC59-F346-FBE7-B39B-F9F857298A36}"/>
                </a:ext>
              </a:extLst>
            </p:cNvPr>
            <p:cNvSpPr txBox="1"/>
            <p:nvPr/>
          </p:nvSpPr>
          <p:spPr bwMode="auto">
            <a:xfrm>
              <a:off x="7920588" y="3735898"/>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D76845"/>
                  </a:solidFill>
                  <a:effectLst/>
                  <a:uLnTx/>
                  <a:uFillTx/>
                  <a:latin typeface="游ゴシック"/>
                  <a:ea typeface="游ゴシック"/>
                  <a:cs typeface="+mn-cs"/>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多様な人が仕事と</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D76845"/>
                  </a:solidFill>
                  <a:effectLst/>
                  <a:uLnTx/>
                  <a:uFillTx/>
                  <a:latin typeface="游ゴシック"/>
                  <a:ea typeface="游ゴシック"/>
                  <a:cs typeface="+mn-cs"/>
                </a:rPr>
                <a:t>生活を両立する協力</a:t>
              </a:r>
              <a:endParaRPr kumimoji="1" lang="en-US" altLang="ja-JP" sz="900" b="0" i="0" u="none" strike="noStrike" kern="1200" cap="none" spc="0" normalizeH="0" baseline="0" noProof="0">
                <a:ln>
                  <a:noFill/>
                </a:ln>
                <a:solidFill>
                  <a:srgbClr val="D76845"/>
                </a:solidFill>
                <a:effectLst/>
                <a:uLnTx/>
                <a:uFillTx/>
                <a:latin typeface="游ゴシック"/>
                <a:ea typeface="游ゴシック"/>
                <a:cs typeface="+mn-cs"/>
              </a:endParaRPr>
            </a:p>
          </p:txBody>
        </p:sp>
      </p:grpSp>
      <p:sp>
        <p:nvSpPr>
          <p:cNvPr id="52" name="テキスト ボックス 51">
            <a:extLst>
              <a:ext uri="{FF2B5EF4-FFF2-40B4-BE49-F238E27FC236}">
                <a16:creationId xmlns:a16="http://schemas.microsoft.com/office/drawing/2014/main" id="{7604C835-02A4-A8C2-B9AB-B4FE2EC55C2E}"/>
              </a:ext>
            </a:extLst>
          </p:cNvPr>
          <p:cNvSpPr txBox="1"/>
          <p:nvPr/>
        </p:nvSpPr>
        <p:spPr>
          <a:xfrm>
            <a:off x="1789098" y="4563766"/>
            <a:ext cx="141467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多様なキャリアパスは</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整っていますか？</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柔軟な働き方を</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平等に提供できて</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いますか？</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人材の特性を理解し</a:t>
            </a:r>
            <a:endParaRPr kumimoji="1" lang="en-US" altLang="ja-JP" sz="800" b="1" i="0" u="none" strike="noStrike" kern="1200" cap="none" spc="0" normalizeH="0" baseline="0" noProof="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30844E"/>
                </a:solidFill>
                <a:effectLst/>
                <a:uLnTx/>
                <a:uFillTx/>
                <a:latin typeface="游ゴシック"/>
                <a:ea typeface="游ゴシック"/>
                <a:cs typeface="+mn-cs"/>
              </a:rPr>
              <a:t>配置されていますか？</a:t>
            </a:r>
            <a:endParaRPr lang="ja-JP" altLang="en-US"/>
          </a:p>
        </p:txBody>
      </p:sp>
      <p:sp>
        <p:nvSpPr>
          <p:cNvPr id="53" name="四角形: 角を丸くする 52">
            <a:extLst>
              <a:ext uri="{FF2B5EF4-FFF2-40B4-BE49-F238E27FC236}">
                <a16:creationId xmlns:a16="http://schemas.microsoft.com/office/drawing/2014/main" id="{DF32B2C7-E823-E1A1-2BBC-084166D5EA3A}"/>
              </a:ext>
            </a:extLst>
          </p:cNvPr>
          <p:cNvSpPr/>
          <p:nvPr/>
        </p:nvSpPr>
        <p:spPr>
          <a:xfrm>
            <a:off x="1969911" y="1016000"/>
            <a:ext cx="6908800" cy="470515"/>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t>
            </a:r>
            <a:r>
              <a:rPr kumimoji="1" lang="ja-JP" altLang="en-US" sz="1200">
                <a:solidFill>
                  <a:schemeClr val="tx1"/>
                </a:solidFill>
              </a:rPr>
              <a:t>個社企業での</a:t>
            </a:r>
            <a:r>
              <a:rPr kumimoji="1" lang="en-US" altLang="ja-JP" sz="1200">
                <a:solidFill>
                  <a:schemeClr val="tx1"/>
                </a:solidFill>
              </a:rPr>
              <a:t>VISION】</a:t>
            </a:r>
          </a:p>
          <a:p>
            <a:pPr algn="ctr"/>
            <a:r>
              <a:rPr kumimoji="1" lang="ja-JP" altLang="en-US" sz="1200">
                <a:solidFill>
                  <a:schemeClr val="tx1"/>
                </a:solidFill>
              </a:rPr>
              <a:t>●●●●●●　</a:t>
            </a:r>
            <a:r>
              <a:rPr kumimoji="1" lang="en-US" altLang="ja-JP" sz="1200">
                <a:solidFill>
                  <a:schemeClr val="tx1"/>
                </a:solidFill>
              </a:rPr>
              <a:t>※</a:t>
            </a:r>
            <a:r>
              <a:rPr kumimoji="1" lang="ja-JP" altLang="en-US" sz="1200">
                <a:solidFill>
                  <a:schemeClr val="tx1"/>
                </a:solidFill>
              </a:rPr>
              <a:t>自社の</a:t>
            </a:r>
            <a:r>
              <a:rPr kumimoji="1" lang="en-US" altLang="ja-JP" sz="1200">
                <a:solidFill>
                  <a:schemeClr val="tx1"/>
                </a:solidFill>
              </a:rPr>
              <a:t>DEI</a:t>
            </a:r>
            <a:r>
              <a:rPr kumimoji="1" lang="ja-JP" altLang="en-US" sz="1200">
                <a:solidFill>
                  <a:schemeClr val="tx1"/>
                </a:solidFill>
              </a:rPr>
              <a:t>実現の先の</a:t>
            </a:r>
            <a:r>
              <a:rPr kumimoji="1" lang="en-US" altLang="ja-JP" sz="1200">
                <a:solidFill>
                  <a:schemeClr val="tx1"/>
                </a:solidFill>
              </a:rPr>
              <a:t>VISION</a:t>
            </a:r>
          </a:p>
        </p:txBody>
      </p:sp>
      <p:grpSp>
        <p:nvGrpSpPr>
          <p:cNvPr id="54" name="グループ化 53">
            <a:extLst>
              <a:ext uri="{FF2B5EF4-FFF2-40B4-BE49-F238E27FC236}">
                <a16:creationId xmlns:a16="http://schemas.microsoft.com/office/drawing/2014/main" id="{698A3FE4-B2F1-3E7A-2D93-F3B623F1977E}"/>
              </a:ext>
            </a:extLst>
          </p:cNvPr>
          <p:cNvGrpSpPr/>
          <p:nvPr/>
        </p:nvGrpSpPr>
        <p:grpSpPr>
          <a:xfrm>
            <a:off x="1977267" y="1438388"/>
            <a:ext cx="7166733" cy="4751091"/>
            <a:chOff x="2018634" y="1533339"/>
            <a:chExt cx="7145444" cy="4797885"/>
          </a:xfrm>
        </p:grpSpPr>
        <p:sp>
          <p:nvSpPr>
            <p:cNvPr id="55" name="四角形: 角を丸くする 54">
              <a:extLst>
                <a:ext uri="{FF2B5EF4-FFF2-40B4-BE49-F238E27FC236}">
                  <a16:creationId xmlns:a16="http://schemas.microsoft.com/office/drawing/2014/main" id="{5E1DFF83-3872-A250-2CBF-38414EBF892E}"/>
                </a:ext>
              </a:extLst>
            </p:cNvPr>
            <p:cNvSpPr/>
            <p:nvPr/>
          </p:nvSpPr>
          <p:spPr>
            <a:xfrm>
              <a:off x="2032000" y="2329339"/>
              <a:ext cx="3409950" cy="438150"/>
            </a:xfrm>
            <a:prstGeom prst="roundRect">
              <a:avLst/>
            </a:prstGeom>
            <a:solidFill>
              <a:srgbClr val="3366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企業・組織の面で成し遂げたいこと</a:t>
              </a:r>
              <a:endParaRPr kumimoji="1" lang="en-US" altLang="ja-JP" sz="1200">
                <a:solidFill>
                  <a:schemeClr val="tx1"/>
                </a:solidFill>
              </a:endParaRPr>
            </a:p>
            <a:p>
              <a:pPr algn="ctr"/>
              <a:r>
                <a:rPr kumimoji="1" lang="en-US" altLang="ja-JP" sz="1200" b="1">
                  <a:solidFill>
                    <a:schemeClr val="tx1"/>
                  </a:solidFill>
                </a:rPr>
                <a:t>ORGANIZATIONAL</a:t>
              </a:r>
              <a:r>
                <a:rPr kumimoji="1" lang="ja-JP" altLang="en-US" sz="1200" b="1">
                  <a:solidFill>
                    <a:schemeClr val="tx1"/>
                  </a:solidFill>
                </a:rPr>
                <a:t> </a:t>
              </a:r>
              <a:r>
                <a:rPr kumimoji="1" lang="en-US" altLang="ja-JP" sz="1200" b="1">
                  <a:solidFill>
                    <a:schemeClr val="tx1"/>
                  </a:solidFill>
                </a:rPr>
                <a:t>GOAL</a:t>
              </a:r>
            </a:p>
          </p:txBody>
        </p:sp>
        <p:sp>
          <p:nvSpPr>
            <p:cNvPr id="56" name="四角形: 角を丸くする 55">
              <a:extLst>
                <a:ext uri="{FF2B5EF4-FFF2-40B4-BE49-F238E27FC236}">
                  <a16:creationId xmlns:a16="http://schemas.microsoft.com/office/drawing/2014/main" id="{C94EBCB5-E99B-7A76-E343-F9ACABCBB16C}"/>
                </a:ext>
              </a:extLst>
            </p:cNvPr>
            <p:cNvSpPr/>
            <p:nvPr/>
          </p:nvSpPr>
          <p:spPr>
            <a:xfrm>
              <a:off x="5537200" y="2329339"/>
              <a:ext cx="3409950" cy="438150"/>
            </a:xfrm>
            <a:prstGeom prst="roundRect">
              <a:avLst/>
            </a:prstGeom>
            <a:solidFill>
              <a:srgbClr val="C04F1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個人の面で成し遂げたいこと</a:t>
              </a:r>
              <a:endParaRPr kumimoji="1" lang="en-US" altLang="ja-JP" sz="1200">
                <a:solidFill>
                  <a:schemeClr val="tx1"/>
                </a:solidFill>
              </a:endParaRPr>
            </a:p>
            <a:p>
              <a:pPr algn="ctr"/>
              <a:r>
                <a:rPr kumimoji="1" lang="en-US" altLang="ja-JP" sz="1200" b="1">
                  <a:solidFill>
                    <a:schemeClr val="tx1"/>
                  </a:solidFill>
                </a:rPr>
                <a:t>INDIVISUAL</a:t>
              </a:r>
              <a:r>
                <a:rPr kumimoji="1" lang="ja-JP" altLang="en-US" sz="1200" b="1">
                  <a:solidFill>
                    <a:schemeClr val="tx1"/>
                  </a:solidFill>
                </a:rPr>
                <a:t> </a:t>
              </a:r>
              <a:r>
                <a:rPr kumimoji="1" lang="en-US" altLang="ja-JP" sz="1200" b="1">
                  <a:solidFill>
                    <a:schemeClr val="tx1"/>
                  </a:solidFill>
                </a:rPr>
                <a:t>GOAL</a:t>
              </a:r>
            </a:p>
          </p:txBody>
        </p:sp>
        <p:cxnSp>
          <p:nvCxnSpPr>
            <p:cNvPr id="57" name="コネクタ: カギ線 56">
              <a:extLst>
                <a:ext uri="{FF2B5EF4-FFF2-40B4-BE49-F238E27FC236}">
                  <a16:creationId xmlns:a16="http://schemas.microsoft.com/office/drawing/2014/main" id="{F6EB73CB-8F2A-182C-3C83-6BA35ADEFA99}"/>
                </a:ext>
              </a:extLst>
            </p:cNvPr>
            <p:cNvCxnSpPr>
              <a:cxnSpLocks/>
              <a:stCxn id="53" idx="2"/>
              <a:endCxn id="55" idx="0"/>
            </p:cNvCxnSpPr>
            <p:nvPr/>
          </p:nvCxnSpPr>
          <p:spPr>
            <a:xfrm rot="5400000">
              <a:off x="4183514" y="1086800"/>
              <a:ext cx="796000" cy="1689078"/>
            </a:xfrm>
            <a:prstGeom prst="bentConnector3">
              <a:avLst>
                <a:gd name="adj1" fmla="val 6600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コネクタ: カギ線 57">
              <a:extLst>
                <a:ext uri="{FF2B5EF4-FFF2-40B4-BE49-F238E27FC236}">
                  <a16:creationId xmlns:a16="http://schemas.microsoft.com/office/drawing/2014/main" id="{8E4B1B1B-821B-5802-98F4-22464AC506A5}"/>
                </a:ext>
              </a:extLst>
            </p:cNvPr>
            <p:cNvCxnSpPr>
              <a:cxnSpLocks/>
              <a:stCxn id="53" idx="2"/>
              <a:endCxn id="56" idx="0"/>
            </p:cNvCxnSpPr>
            <p:nvPr/>
          </p:nvCxnSpPr>
          <p:spPr>
            <a:xfrm rot="16200000" flipH="1">
              <a:off x="5936113" y="1023278"/>
              <a:ext cx="796000" cy="1816122"/>
            </a:xfrm>
            <a:prstGeom prst="bentConnector3">
              <a:avLst>
                <a:gd name="adj1" fmla="val 6600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6FC1A11B-BC29-0028-1520-6A3332E66991}"/>
                </a:ext>
              </a:extLst>
            </p:cNvPr>
            <p:cNvSpPr/>
            <p:nvPr/>
          </p:nvSpPr>
          <p:spPr>
            <a:xfrm>
              <a:off x="2018634" y="2839343"/>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多様性を掛け合わせて</a:t>
              </a:r>
              <a:endParaRPr kumimoji="1" lang="en-US" altLang="ja-JP" sz="1000">
                <a:solidFill>
                  <a:schemeClr val="tx1"/>
                </a:solidFill>
              </a:endParaRPr>
            </a:p>
            <a:p>
              <a:pPr algn="ctr"/>
              <a:r>
                <a:rPr kumimoji="1" lang="ja-JP" altLang="en-US" sz="1000">
                  <a:solidFill>
                    <a:schemeClr val="tx1"/>
                  </a:solidFill>
                </a:rPr>
                <a:t>持続性・成長性を高める</a:t>
              </a:r>
              <a:endParaRPr kumimoji="1" lang="en-US" altLang="ja-JP" sz="1000">
                <a:solidFill>
                  <a:schemeClr val="tx1"/>
                </a:solidFill>
              </a:endParaRPr>
            </a:p>
          </p:txBody>
        </p:sp>
        <p:sp>
          <p:nvSpPr>
            <p:cNvPr id="60" name="四角形: 角を丸くする 59">
              <a:extLst>
                <a:ext uri="{FF2B5EF4-FFF2-40B4-BE49-F238E27FC236}">
                  <a16:creationId xmlns:a16="http://schemas.microsoft.com/office/drawing/2014/main" id="{5924300B-9CA2-671B-E55B-7522DF5738CC}"/>
                </a:ext>
              </a:extLst>
            </p:cNvPr>
            <p:cNvSpPr/>
            <p:nvPr/>
          </p:nvSpPr>
          <p:spPr>
            <a:xfrm>
              <a:off x="5549234" y="2839342"/>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その人らしく活躍するための</a:t>
              </a:r>
              <a:endParaRPr kumimoji="1" lang="en-US" altLang="ja-JP" sz="1000">
                <a:solidFill>
                  <a:schemeClr val="tx1"/>
                </a:solidFill>
              </a:endParaRPr>
            </a:p>
            <a:p>
              <a:pPr algn="ctr"/>
              <a:r>
                <a:rPr kumimoji="1" lang="ja-JP" altLang="en-US" sz="1000">
                  <a:solidFill>
                    <a:schemeClr val="tx1"/>
                  </a:solidFill>
                </a:rPr>
                <a:t>障壁を取り除く</a:t>
              </a:r>
              <a:endParaRPr kumimoji="1" lang="en-US" altLang="ja-JP" sz="1000">
                <a:solidFill>
                  <a:schemeClr val="tx1"/>
                </a:solidFill>
              </a:endParaRPr>
            </a:p>
          </p:txBody>
        </p:sp>
        <p:sp>
          <p:nvSpPr>
            <p:cNvPr id="61" name="テキスト ボックス 60">
              <a:extLst>
                <a:ext uri="{FF2B5EF4-FFF2-40B4-BE49-F238E27FC236}">
                  <a16:creationId xmlns:a16="http://schemas.microsoft.com/office/drawing/2014/main" id="{65B2003C-E443-A25C-8592-8EAB6C87C922}"/>
                </a:ext>
              </a:extLst>
            </p:cNvPr>
            <p:cNvSpPr txBox="1"/>
            <p:nvPr/>
          </p:nvSpPr>
          <p:spPr>
            <a:xfrm>
              <a:off x="3031601" y="4711115"/>
              <a:ext cx="1414670" cy="1569660"/>
            </a:xfrm>
            <a:prstGeom prst="rect">
              <a:avLst/>
            </a:prstGeom>
            <a:noFill/>
          </p:spPr>
          <p:txBody>
            <a:bodyPr wrap="square">
              <a:spAutoFit/>
            </a:bodyPr>
            <a:lstStyle/>
            <a:p>
              <a:pPr algn="ctr"/>
              <a:r>
                <a:rPr kumimoji="1" lang="ja-JP" altLang="en-US" sz="800" b="1">
                  <a:solidFill>
                    <a:srgbClr val="30844E"/>
                  </a:solidFill>
                </a:rPr>
                <a:t>柔軟な働き方は</a:t>
              </a:r>
              <a:endParaRPr kumimoji="1" lang="en-US" altLang="ja-JP" sz="800" b="1">
                <a:solidFill>
                  <a:srgbClr val="30844E"/>
                </a:solidFill>
              </a:endParaRPr>
            </a:p>
            <a:p>
              <a:pPr algn="ctr"/>
              <a:r>
                <a:rPr kumimoji="1" lang="ja-JP" altLang="en-US" sz="800" b="1">
                  <a:solidFill>
                    <a:srgbClr val="30844E"/>
                  </a:solidFill>
                </a:rPr>
                <a:t>認められていますか？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どんな人も成長・キャリアアップの機会は</a:t>
              </a:r>
              <a:endParaRPr kumimoji="1" lang="en-US" altLang="ja-JP" sz="800" b="1">
                <a:solidFill>
                  <a:srgbClr val="30844E"/>
                </a:solidFill>
              </a:endParaRPr>
            </a:p>
            <a:p>
              <a:pPr algn="ctr"/>
              <a:r>
                <a:rPr kumimoji="1" lang="ja-JP" altLang="en-US" sz="800" b="1">
                  <a:solidFill>
                    <a:srgbClr val="30844E"/>
                  </a:solidFill>
                </a:rPr>
                <a:t>ありますか？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採用・昇進における</a:t>
              </a:r>
              <a:endParaRPr kumimoji="1" lang="en-US" altLang="ja-JP" sz="800" b="1">
                <a:solidFill>
                  <a:srgbClr val="30844E"/>
                </a:solidFill>
              </a:endParaRPr>
            </a:p>
            <a:p>
              <a:pPr algn="ctr"/>
              <a:r>
                <a:rPr kumimoji="1" lang="ja-JP" altLang="en-US" sz="800" b="1">
                  <a:solidFill>
                    <a:srgbClr val="30844E"/>
                  </a:solidFill>
                </a:rPr>
                <a:t>判断基準は明確ですか？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働く人の健康を高める</a:t>
              </a:r>
              <a:endParaRPr kumimoji="1" lang="en-US" altLang="ja-JP" sz="800" b="1">
                <a:solidFill>
                  <a:srgbClr val="30844E"/>
                </a:solidFill>
              </a:endParaRPr>
            </a:p>
            <a:p>
              <a:pPr algn="ctr"/>
              <a:r>
                <a:rPr kumimoji="1" lang="ja-JP" altLang="en-US" sz="800" b="1">
                  <a:solidFill>
                    <a:srgbClr val="30844E"/>
                  </a:solidFill>
                </a:rPr>
                <a:t>施策は整っていますか</a:t>
              </a:r>
              <a:endParaRPr lang="ja-JP" altLang="en-US"/>
            </a:p>
          </p:txBody>
        </p:sp>
        <p:sp>
          <p:nvSpPr>
            <p:cNvPr id="62" name="テキスト ボックス 61">
              <a:extLst>
                <a:ext uri="{FF2B5EF4-FFF2-40B4-BE49-F238E27FC236}">
                  <a16:creationId xmlns:a16="http://schemas.microsoft.com/office/drawing/2014/main" id="{3D46860C-1ECA-28D5-9C4A-9469D3969C17}"/>
                </a:ext>
              </a:extLst>
            </p:cNvPr>
            <p:cNvSpPr txBox="1"/>
            <p:nvPr/>
          </p:nvSpPr>
          <p:spPr>
            <a:xfrm>
              <a:off x="4233474" y="4711118"/>
              <a:ext cx="1414670" cy="1446550"/>
            </a:xfrm>
            <a:prstGeom prst="rect">
              <a:avLst/>
            </a:prstGeom>
            <a:noFill/>
          </p:spPr>
          <p:txBody>
            <a:bodyPr wrap="square">
              <a:spAutoFit/>
            </a:bodyPr>
            <a:lstStyle/>
            <a:p>
              <a:pPr algn="ctr"/>
              <a:r>
                <a:rPr kumimoji="1" lang="ja-JP" altLang="en-US" sz="800" b="1">
                  <a:solidFill>
                    <a:srgbClr val="30844E"/>
                  </a:solidFill>
                </a:rPr>
                <a:t>昇進したくなる</a:t>
              </a:r>
              <a:endParaRPr kumimoji="1" lang="en-US" altLang="ja-JP" sz="800" b="1">
                <a:solidFill>
                  <a:srgbClr val="30844E"/>
                </a:solidFill>
              </a:endParaRPr>
            </a:p>
            <a:p>
              <a:pPr algn="ctr"/>
              <a:r>
                <a:rPr kumimoji="1" lang="ja-JP" altLang="en-US" sz="800" b="1">
                  <a:solidFill>
                    <a:srgbClr val="30844E"/>
                  </a:solidFill>
                </a:rPr>
                <a:t>組織風土を醸成</a:t>
              </a:r>
              <a:endParaRPr kumimoji="1" lang="en-US" altLang="ja-JP" sz="800" b="1">
                <a:solidFill>
                  <a:srgbClr val="30844E"/>
                </a:solidFill>
              </a:endParaRPr>
            </a:p>
            <a:p>
              <a:pPr algn="ctr"/>
              <a:r>
                <a:rPr kumimoji="1" lang="ja-JP" altLang="en-US" sz="800" b="1">
                  <a:solidFill>
                    <a:srgbClr val="30844E"/>
                  </a:solidFill>
                </a:rPr>
                <a:t>できていますか？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多様な人材を重要なポジションに登用</a:t>
              </a:r>
              <a:endParaRPr kumimoji="1" lang="en-US" altLang="ja-JP" sz="800" b="1">
                <a:solidFill>
                  <a:srgbClr val="30844E"/>
                </a:solidFill>
              </a:endParaRPr>
            </a:p>
            <a:p>
              <a:pPr algn="ctr"/>
              <a:r>
                <a:rPr kumimoji="1" lang="ja-JP" altLang="en-US" sz="800" b="1">
                  <a:solidFill>
                    <a:srgbClr val="30844E"/>
                  </a:solidFill>
                </a:rPr>
                <a:t>していますか？</a:t>
              </a:r>
              <a:endParaRPr kumimoji="1" lang="en-US" altLang="ja-JP" sz="800" b="1">
                <a:solidFill>
                  <a:srgbClr val="30844E"/>
                </a:solidFill>
              </a:endParaRPr>
            </a:p>
            <a:p>
              <a:pPr algn="ctr"/>
              <a:endParaRPr kumimoji="1" lang="en-US" altLang="ja-JP" sz="800" b="1">
                <a:solidFill>
                  <a:srgbClr val="30844E"/>
                </a:solidFill>
              </a:endParaRPr>
            </a:p>
            <a:p>
              <a:pPr algn="ctr"/>
              <a:r>
                <a:rPr kumimoji="1" lang="ja-JP" altLang="en-US" sz="800" b="1">
                  <a:solidFill>
                    <a:srgbClr val="30844E"/>
                  </a:solidFill>
                </a:rPr>
                <a:t>属性によらず仕事の</a:t>
              </a:r>
              <a:endParaRPr kumimoji="1" lang="en-US" altLang="ja-JP" sz="800" b="1">
                <a:solidFill>
                  <a:srgbClr val="30844E"/>
                </a:solidFill>
              </a:endParaRPr>
            </a:p>
            <a:p>
              <a:pPr algn="ctr"/>
              <a:r>
                <a:rPr kumimoji="1" lang="ja-JP" altLang="en-US" sz="800" b="1">
                  <a:solidFill>
                    <a:srgbClr val="30844E"/>
                  </a:solidFill>
                </a:rPr>
                <a:t>責任・裁量を</a:t>
              </a:r>
              <a:endParaRPr kumimoji="1" lang="en-US" altLang="ja-JP" sz="800" b="1">
                <a:solidFill>
                  <a:srgbClr val="30844E"/>
                </a:solidFill>
              </a:endParaRPr>
            </a:p>
            <a:p>
              <a:pPr algn="ctr"/>
              <a:r>
                <a:rPr kumimoji="1" lang="ja-JP" altLang="en-US" sz="800" b="1">
                  <a:solidFill>
                    <a:srgbClr val="30844E"/>
                  </a:solidFill>
                </a:rPr>
                <a:t>決めていますか？</a:t>
              </a:r>
            </a:p>
          </p:txBody>
        </p:sp>
        <p:sp>
          <p:nvSpPr>
            <p:cNvPr id="63" name="テキスト ボックス 62">
              <a:extLst>
                <a:ext uri="{FF2B5EF4-FFF2-40B4-BE49-F238E27FC236}">
                  <a16:creationId xmlns:a16="http://schemas.microsoft.com/office/drawing/2014/main" id="{BBFCCFCC-A77C-3C87-14C6-6F0C543A645F}"/>
                </a:ext>
              </a:extLst>
            </p:cNvPr>
            <p:cNvSpPr txBox="1"/>
            <p:nvPr/>
          </p:nvSpPr>
          <p:spPr>
            <a:xfrm>
              <a:off x="5444289" y="4751842"/>
              <a:ext cx="1415772" cy="1323439"/>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a:t>学歴・職歴で判断せず、</a:t>
              </a:r>
              <a:endParaRPr lang="en-US" altLang="ja-JP" sz="800"/>
            </a:p>
            <a:p>
              <a:r>
                <a:rPr lang="ja-JP" altLang="en-US" sz="800"/>
                <a:t>共に仕事を</a:t>
              </a:r>
              <a:endParaRPr lang="en-US" altLang="ja-JP" sz="800"/>
            </a:p>
            <a:p>
              <a:r>
                <a:rPr lang="ja-JP" altLang="en-US" sz="800"/>
                <a:t>進めていますか？</a:t>
              </a:r>
              <a:endParaRPr lang="en-US" altLang="ja-JP" sz="800"/>
            </a:p>
            <a:p>
              <a:endParaRPr lang="en-US" altLang="ja-JP" sz="800"/>
            </a:p>
            <a:p>
              <a:r>
                <a:rPr lang="ja-JP" altLang="en-US" sz="800"/>
                <a:t>どんな国籍・文化の人とも</a:t>
              </a:r>
              <a:endParaRPr lang="en-US" altLang="ja-JP" sz="800"/>
            </a:p>
            <a:p>
              <a:r>
                <a:rPr lang="ja-JP" altLang="en-US" sz="800"/>
                <a:t>等しく接していますか？</a:t>
              </a:r>
              <a:endParaRPr lang="en-US" altLang="ja-JP" sz="800"/>
            </a:p>
            <a:p>
              <a:endParaRPr lang="en-US" altLang="ja-JP" sz="800"/>
            </a:p>
            <a:p>
              <a:r>
                <a:rPr lang="ja-JP" altLang="en-US" sz="800"/>
                <a:t>属性・価値観の違いを</a:t>
              </a:r>
              <a:endParaRPr lang="en-US" altLang="ja-JP" sz="800"/>
            </a:p>
            <a:p>
              <a:r>
                <a:rPr lang="ja-JP" altLang="en-US" sz="800"/>
                <a:t>理解しようと</a:t>
              </a:r>
              <a:endParaRPr lang="en-US" altLang="ja-JP" sz="800"/>
            </a:p>
            <a:p>
              <a:r>
                <a:rPr lang="ja-JP" altLang="en-US" sz="800"/>
                <a:t>していますか？</a:t>
              </a:r>
              <a:endParaRPr lang="en-US" altLang="ja-JP" sz="800"/>
            </a:p>
          </p:txBody>
        </p:sp>
        <p:sp>
          <p:nvSpPr>
            <p:cNvPr id="64" name="テキスト ボックス 63">
              <a:extLst>
                <a:ext uri="{FF2B5EF4-FFF2-40B4-BE49-F238E27FC236}">
                  <a16:creationId xmlns:a16="http://schemas.microsoft.com/office/drawing/2014/main" id="{C94E5100-ACBB-2427-3412-7F1F30235FFC}"/>
                </a:ext>
              </a:extLst>
            </p:cNvPr>
            <p:cNvSpPr txBox="1"/>
            <p:nvPr/>
          </p:nvSpPr>
          <p:spPr>
            <a:xfrm>
              <a:off x="6738978" y="4760896"/>
              <a:ext cx="1210588" cy="144655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a:t>得意を活かして</a:t>
              </a:r>
              <a:endParaRPr lang="en-US" altLang="ja-JP" sz="800"/>
            </a:p>
            <a:p>
              <a:r>
                <a:rPr lang="ja-JP" altLang="en-US" sz="800"/>
                <a:t>やりたいことを描く</a:t>
              </a:r>
              <a:endParaRPr lang="en-US" altLang="ja-JP" sz="800"/>
            </a:p>
            <a:p>
              <a:r>
                <a:rPr lang="ja-JP" altLang="en-US" sz="800"/>
                <a:t>機会はありますか？</a:t>
              </a:r>
              <a:endParaRPr lang="en-US" altLang="ja-JP" sz="800"/>
            </a:p>
            <a:p>
              <a:endParaRPr lang="en-US" altLang="ja-JP" sz="800"/>
            </a:p>
            <a:p>
              <a:r>
                <a:rPr lang="ja-JP" altLang="en-US" sz="800"/>
                <a:t>属性や状況によらず</a:t>
              </a:r>
              <a:endParaRPr lang="en-US" altLang="ja-JP" sz="800"/>
            </a:p>
            <a:p>
              <a:r>
                <a:rPr lang="ja-JP" altLang="en-US" sz="800"/>
                <a:t>キャリアを主体的に</a:t>
              </a:r>
              <a:endParaRPr lang="en-US" altLang="ja-JP" sz="800"/>
            </a:p>
            <a:p>
              <a:r>
                <a:rPr lang="ja-JP" altLang="en-US" sz="800"/>
                <a:t>考えていますか？</a:t>
              </a:r>
              <a:endParaRPr lang="en-US" altLang="ja-JP" sz="800"/>
            </a:p>
            <a:p>
              <a:endParaRPr lang="en-US" altLang="ja-JP" sz="800"/>
            </a:p>
            <a:p>
              <a:r>
                <a:rPr lang="ja-JP" altLang="en-US" sz="800"/>
                <a:t>必要以上に心配せずに</a:t>
              </a:r>
              <a:endParaRPr lang="en-US" altLang="ja-JP" sz="800"/>
            </a:p>
            <a:p>
              <a:r>
                <a:rPr lang="ja-JP" altLang="en-US" sz="800"/>
                <a:t>周囲に協力を</a:t>
              </a:r>
              <a:endParaRPr lang="en-US" altLang="ja-JP" sz="800"/>
            </a:p>
            <a:p>
              <a:r>
                <a:rPr lang="ja-JP" altLang="en-US" sz="800"/>
                <a:t>お願いしていますか？</a:t>
              </a:r>
              <a:endParaRPr lang="en-US" altLang="ja-JP" sz="800"/>
            </a:p>
          </p:txBody>
        </p:sp>
        <p:sp>
          <p:nvSpPr>
            <p:cNvPr id="65" name="テキスト ボックス 64">
              <a:extLst>
                <a:ext uri="{FF2B5EF4-FFF2-40B4-BE49-F238E27FC236}">
                  <a16:creationId xmlns:a16="http://schemas.microsoft.com/office/drawing/2014/main" id="{7C681E7F-384C-0350-70DB-089435E712FE}"/>
                </a:ext>
              </a:extLst>
            </p:cNvPr>
            <p:cNvSpPr txBox="1"/>
            <p:nvPr/>
          </p:nvSpPr>
          <p:spPr>
            <a:xfrm>
              <a:off x="7850898" y="4761564"/>
              <a:ext cx="1313180" cy="156966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a:t>性別によらずに</a:t>
              </a:r>
              <a:endParaRPr lang="en-US" altLang="ja-JP" sz="800"/>
            </a:p>
            <a:p>
              <a:r>
                <a:rPr lang="ja-JP" altLang="en-US" sz="800"/>
                <a:t>家庭の役割を</a:t>
              </a:r>
              <a:endParaRPr lang="en-US" altLang="ja-JP" sz="800"/>
            </a:p>
            <a:p>
              <a:r>
                <a:rPr lang="ja-JP" altLang="en-US" sz="800"/>
                <a:t>決めていますか？</a:t>
              </a:r>
              <a:endParaRPr lang="en-US" altLang="ja-JP" sz="800"/>
            </a:p>
            <a:p>
              <a:endParaRPr lang="en-US" altLang="ja-JP" sz="800"/>
            </a:p>
            <a:p>
              <a:r>
                <a:rPr lang="ja-JP" altLang="en-US" sz="800"/>
                <a:t>家事や育児を抱え込まず</a:t>
              </a:r>
              <a:endParaRPr lang="en-US" altLang="ja-JP" sz="800"/>
            </a:p>
            <a:p>
              <a:r>
                <a:rPr lang="ja-JP" altLang="en-US" sz="800"/>
                <a:t>アウトソースを</a:t>
              </a:r>
              <a:endParaRPr lang="en-US" altLang="ja-JP" sz="800"/>
            </a:p>
            <a:p>
              <a:r>
                <a:rPr lang="ja-JP" altLang="en-US" sz="800"/>
                <a:t>考えていますか？</a:t>
              </a:r>
              <a:endParaRPr lang="en-US" altLang="ja-JP" sz="800"/>
            </a:p>
            <a:p>
              <a:endParaRPr lang="en-US" altLang="ja-JP" sz="800"/>
            </a:p>
            <a:p>
              <a:r>
                <a:rPr lang="ja-JP" altLang="en-US" sz="800"/>
                <a:t>親世代の常識に</a:t>
              </a:r>
              <a:endParaRPr lang="en-US" altLang="ja-JP" sz="800"/>
            </a:p>
            <a:p>
              <a:r>
                <a:rPr lang="ja-JP" altLang="en-US" sz="800"/>
                <a:t>捉われない</a:t>
              </a:r>
              <a:endParaRPr lang="en-US" altLang="ja-JP" sz="800"/>
            </a:p>
            <a:p>
              <a:r>
                <a:rPr lang="ja-JP" altLang="en-US" sz="800"/>
                <a:t>新しい育児を</a:t>
              </a:r>
              <a:endParaRPr lang="en-US" altLang="ja-JP" sz="800"/>
            </a:p>
            <a:p>
              <a:r>
                <a:rPr lang="ja-JP" altLang="en-US" sz="800"/>
                <a:t>考えていますか？</a:t>
              </a:r>
              <a:endParaRPr lang="en-US" altLang="ja-JP" sz="800"/>
            </a:p>
          </p:txBody>
        </p:sp>
        <p:sp>
          <p:nvSpPr>
            <p:cNvPr id="66" name="矢印: 下 65">
              <a:extLst>
                <a:ext uri="{FF2B5EF4-FFF2-40B4-BE49-F238E27FC236}">
                  <a16:creationId xmlns:a16="http://schemas.microsoft.com/office/drawing/2014/main" id="{BE58CAD4-4CEE-899A-A867-A4CFF99094A8}"/>
                </a:ext>
              </a:extLst>
            </p:cNvPr>
            <p:cNvSpPr/>
            <p:nvPr/>
          </p:nvSpPr>
          <p:spPr>
            <a:xfrm>
              <a:off x="2365665" y="4491942"/>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3D484740-B16B-BA18-E6C1-1DC1B9CB4B6A}"/>
                </a:ext>
              </a:extLst>
            </p:cNvPr>
            <p:cNvSpPr/>
            <p:nvPr/>
          </p:nvSpPr>
          <p:spPr>
            <a:xfrm>
              <a:off x="7100456" y="3272184"/>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下 67">
              <a:extLst>
                <a:ext uri="{FF2B5EF4-FFF2-40B4-BE49-F238E27FC236}">
                  <a16:creationId xmlns:a16="http://schemas.microsoft.com/office/drawing/2014/main" id="{A24269B9-C39C-2862-933E-CCCB03F8A8AD}"/>
                </a:ext>
              </a:extLst>
            </p:cNvPr>
            <p:cNvSpPr/>
            <p:nvPr/>
          </p:nvSpPr>
          <p:spPr>
            <a:xfrm>
              <a:off x="3536374" y="4478087"/>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下 68">
              <a:extLst>
                <a:ext uri="{FF2B5EF4-FFF2-40B4-BE49-F238E27FC236}">
                  <a16:creationId xmlns:a16="http://schemas.microsoft.com/office/drawing/2014/main" id="{E14F4FEB-12B6-CEF3-1994-0CEF5DCA2F6B}"/>
                </a:ext>
              </a:extLst>
            </p:cNvPr>
            <p:cNvSpPr/>
            <p:nvPr/>
          </p:nvSpPr>
          <p:spPr>
            <a:xfrm>
              <a:off x="4748647" y="4474623"/>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下 69">
              <a:extLst>
                <a:ext uri="{FF2B5EF4-FFF2-40B4-BE49-F238E27FC236}">
                  <a16:creationId xmlns:a16="http://schemas.microsoft.com/office/drawing/2014/main" id="{310F2472-14FD-539B-C691-0982C4F1B5E5}"/>
                </a:ext>
              </a:extLst>
            </p:cNvPr>
            <p:cNvSpPr/>
            <p:nvPr/>
          </p:nvSpPr>
          <p:spPr>
            <a:xfrm>
              <a:off x="5950529" y="4481550"/>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83A2F98B-0512-CE9A-70CA-DD07C3E8EF4A}"/>
                </a:ext>
              </a:extLst>
            </p:cNvPr>
            <p:cNvSpPr/>
            <p:nvPr/>
          </p:nvSpPr>
          <p:spPr>
            <a:xfrm>
              <a:off x="7152411" y="4478086"/>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下 71">
              <a:extLst>
                <a:ext uri="{FF2B5EF4-FFF2-40B4-BE49-F238E27FC236}">
                  <a16:creationId xmlns:a16="http://schemas.microsoft.com/office/drawing/2014/main" id="{0FF0B974-0B23-5513-B2A8-D781EE8C2279}"/>
                </a:ext>
              </a:extLst>
            </p:cNvPr>
            <p:cNvSpPr/>
            <p:nvPr/>
          </p:nvSpPr>
          <p:spPr>
            <a:xfrm>
              <a:off x="8312729" y="4505795"/>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下 72">
              <a:extLst>
                <a:ext uri="{FF2B5EF4-FFF2-40B4-BE49-F238E27FC236}">
                  <a16:creationId xmlns:a16="http://schemas.microsoft.com/office/drawing/2014/main" id="{D383B6FB-8A9F-13D0-93B2-979818DEF908}"/>
                </a:ext>
              </a:extLst>
            </p:cNvPr>
            <p:cNvSpPr/>
            <p:nvPr/>
          </p:nvSpPr>
          <p:spPr>
            <a:xfrm>
              <a:off x="3439393" y="3272184"/>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四角形: 角を丸くする 73">
            <a:extLst>
              <a:ext uri="{FF2B5EF4-FFF2-40B4-BE49-F238E27FC236}">
                <a16:creationId xmlns:a16="http://schemas.microsoft.com/office/drawing/2014/main" id="{2A4273EE-1E49-CDE7-68CC-1F3AFE8BA3D4}"/>
              </a:ext>
            </a:extLst>
          </p:cNvPr>
          <p:cNvSpPr/>
          <p:nvPr/>
        </p:nvSpPr>
        <p:spPr>
          <a:xfrm>
            <a:off x="2351777" y="1541607"/>
            <a:ext cx="6124575" cy="240183"/>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経済産業省の場合：「誰もが意思やビジョンを追及でき、能力が最大限発揮される、柔軟で強い経済」　</a:t>
            </a:r>
            <a:endParaRPr kumimoji="1" lang="en-US" altLang="ja-JP" sz="1000">
              <a:solidFill>
                <a:schemeClr val="tx1">
                  <a:lumMod val="50000"/>
                  <a:lumOff val="50000"/>
                </a:schemeClr>
              </a:solidFill>
            </a:endParaRPr>
          </a:p>
        </p:txBody>
      </p:sp>
      <p:sp>
        <p:nvSpPr>
          <p:cNvPr id="78" name="テキスト ボックス 77">
            <a:extLst>
              <a:ext uri="{FF2B5EF4-FFF2-40B4-BE49-F238E27FC236}">
                <a16:creationId xmlns:a16="http://schemas.microsoft.com/office/drawing/2014/main" id="{E0459C06-D3E6-04F2-C9AF-A5162C7808C6}"/>
              </a:ext>
            </a:extLst>
          </p:cNvPr>
          <p:cNvSpPr txBox="1"/>
          <p:nvPr/>
        </p:nvSpPr>
        <p:spPr>
          <a:xfrm>
            <a:off x="468312" y="366656"/>
            <a:ext cx="9250453" cy="369332"/>
          </a:xfrm>
          <a:prstGeom prst="rect">
            <a:avLst/>
          </a:prstGeom>
          <a:noFill/>
        </p:spPr>
        <p:txBody>
          <a:bodyPr wrap="square">
            <a:spAutoFit/>
          </a:bodyPr>
          <a:lstStyle/>
          <a:p>
            <a:r>
              <a:rPr kumimoji="1" lang="ja-JP" altLang="en-US" b="1" i="0" u="none" strike="noStrike" kern="1200" cap="none" spc="0" normalizeH="0" baseline="0" noProof="0">
                <a:ln>
                  <a:noFill/>
                </a:ln>
                <a:solidFill>
                  <a:prstClr val="black"/>
                </a:solidFill>
                <a:effectLst/>
                <a:uLnTx/>
                <a:uFillTx/>
                <a:latin typeface="游ゴシック"/>
                <a:ea typeface="游ゴシック"/>
                <a:cs typeface="+mj-cs"/>
              </a:rPr>
              <a:t>ダイバーシティ・コンパス説明シート</a:t>
            </a:r>
            <a:endParaRPr lang="ja-JP" altLang="en-US" sz="1200"/>
          </a:p>
        </p:txBody>
      </p:sp>
      <p:sp>
        <p:nvSpPr>
          <p:cNvPr id="15" name="フローチャート: 代替処理 14">
            <a:extLst>
              <a:ext uri="{FF2B5EF4-FFF2-40B4-BE49-F238E27FC236}">
                <a16:creationId xmlns:a16="http://schemas.microsoft.com/office/drawing/2014/main" id="{92D6212F-D65E-64DC-219D-458D573DB6F7}"/>
              </a:ext>
            </a:extLst>
          </p:cNvPr>
          <p:cNvSpPr/>
          <p:nvPr/>
        </p:nvSpPr>
        <p:spPr>
          <a:xfrm>
            <a:off x="2030931" y="6222915"/>
            <a:ext cx="3312695"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002060"/>
                </a:solidFill>
              </a:rPr>
              <a:t>会社の制度・環境・組織風土として</a:t>
            </a:r>
            <a:endParaRPr kumimoji="1" lang="en-US" altLang="ja-JP" sz="1200" b="1">
              <a:solidFill>
                <a:srgbClr val="002060"/>
              </a:solidFill>
            </a:endParaRPr>
          </a:p>
          <a:p>
            <a:pPr algn="ctr"/>
            <a:r>
              <a:rPr kumimoji="1" lang="ja-JP" altLang="en-US" sz="1200" b="1">
                <a:solidFill>
                  <a:srgbClr val="002060"/>
                </a:solidFill>
              </a:rPr>
              <a:t>上記の問いに関する事柄は整っているか？</a:t>
            </a:r>
          </a:p>
        </p:txBody>
      </p:sp>
      <p:sp>
        <p:nvSpPr>
          <p:cNvPr id="16" name="フローチャート: 代替処理 15">
            <a:extLst>
              <a:ext uri="{FF2B5EF4-FFF2-40B4-BE49-F238E27FC236}">
                <a16:creationId xmlns:a16="http://schemas.microsoft.com/office/drawing/2014/main" id="{6EDC5A36-07D0-43CD-2817-0AB47A98D6B2}"/>
              </a:ext>
            </a:extLst>
          </p:cNvPr>
          <p:cNvSpPr/>
          <p:nvPr/>
        </p:nvSpPr>
        <p:spPr>
          <a:xfrm>
            <a:off x="5648425" y="6240561"/>
            <a:ext cx="3312695"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002060"/>
                </a:solidFill>
              </a:rPr>
              <a:t>従業員個々人のマインドが</a:t>
            </a:r>
            <a:endParaRPr kumimoji="1" lang="en-US" altLang="ja-JP" sz="1200" b="1">
              <a:solidFill>
                <a:srgbClr val="002060"/>
              </a:solidFill>
            </a:endParaRPr>
          </a:p>
          <a:p>
            <a:pPr algn="ctr"/>
            <a:r>
              <a:rPr kumimoji="1" lang="ja-JP" altLang="en-US" sz="1200" b="1">
                <a:solidFill>
                  <a:srgbClr val="002060"/>
                </a:solidFill>
              </a:rPr>
              <a:t>上記の問いに対応しているか？</a:t>
            </a:r>
          </a:p>
        </p:txBody>
      </p:sp>
      <p:sp>
        <p:nvSpPr>
          <p:cNvPr id="17" name="フローチャート: 代替処理 16">
            <a:extLst>
              <a:ext uri="{FF2B5EF4-FFF2-40B4-BE49-F238E27FC236}">
                <a16:creationId xmlns:a16="http://schemas.microsoft.com/office/drawing/2014/main" id="{4202A28E-8933-C5A3-E2F1-5A21881348FF}"/>
              </a:ext>
            </a:extLst>
          </p:cNvPr>
          <p:cNvSpPr/>
          <p:nvPr/>
        </p:nvSpPr>
        <p:spPr>
          <a:xfrm>
            <a:off x="104274" y="6221310"/>
            <a:ext cx="1570522"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002060"/>
                </a:solidFill>
              </a:rPr>
              <a:t>WORK</a:t>
            </a:r>
            <a:r>
              <a:rPr kumimoji="1" lang="ja-JP" altLang="en-US" sz="1200" b="1">
                <a:solidFill>
                  <a:srgbClr val="002060"/>
                </a:solidFill>
              </a:rPr>
              <a:t>１での</a:t>
            </a:r>
            <a:endParaRPr kumimoji="1" lang="en-US" altLang="ja-JP" sz="1200" b="1">
              <a:solidFill>
                <a:srgbClr val="002060"/>
              </a:solidFill>
            </a:endParaRPr>
          </a:p>
          <a:p>
            <a:pPr algn="ctr"/>
            <a:r>
              <a:rPr kumimoji="1" lang="ja-JP" altLang="en-US" sz="1200" b="1">
                <a:solidFill>
                  <a:srgbClr val="002060"/>
                </a:solidFill>
              </a:rPr>
              <a:t>ヒント</a:t>
            </a:r>
          </a:p>
        </p:txBody>
      </p:sp>
    </p:spTree>
    <p:extLst>
      <p:ext uri="{BB962C8B-B14F-4D97-AF65-F5344CB8AC3E}">
        <p14:creationId xmlns:p14="http://schemas.microsoft.com/office/powerpoint/2010/main" val="12354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361234"/>
            <a:ext cx="7886700" cy="994172"/>
          </a:xfrm>
        </p:spPr>
        <p:txBody>
          <a:bodyPr>
            <a:normAutofit/>
          </a:bodyPr>
          <a:lstStyle/>
          <a:p>
            <a:r>
              <a:rPr lang="ja-JP" altLang="en-US" sz="2400"/>
              <a:t>「ダイバーシティ経営」のポイント</a:t>
            </a:r>
          </a:p>
        </p:txBody>
      </p:sp>
      <p:sp>
        <p:nvSpPr>
          <p:cNvPr id="45" name="テキスト プレースホルダー 7">
            <a:extLst>
              <a:ext uri="{FF2B5EF4-FFF2-40B4-BE49-F238E27FC236}">
                <a16:creationId xmlns:a16="http://schemas.microsoft.com/office/drawing/2014/main" id="{3E92C868-FBBF-D9D7-32C0-A98DE1B4CB81}"/>
              </a:ext>
            </a:extLst>
          </p:cNvPr>
          <p:cNvSpPr txBox="1">
            <a:spLocks/>
          </p:cNvSpPr>
          <p:nvPr/>
        </p:nvSpPr>
        <p:spPr>
          <a:xfrm>
            <a:off x="600871" y="1139716"/>
            <a:ext cx="8120058" cy="1215964"/>
          </a:xfrm>
          <a:prstGeom prst="rect">
            <a:avLst/>
          </a:prstGeom>
          <a:solidFill>
            <a:srgbClr val="F4F4F4"/>
          </a:solidFill>
          <a:ln>
            <a:noFill/>
          </a:ln>
        </p:spPr>
        <p:txBody>
          <a:bodyPr vert="horz" wrap="square" lIns="162000" tIns="81000" rIns="162000" bIns="81000" rtlCol="0" anchor="t" anchorCtr="0">
            <a:noAutofit/>
          </a:bodyPr>
          <a:lstStyle>
            <a:defPPr>
              <a:defRPr lang="ja-JP"/>
            </a:defPPr>
            <a:lvl1pPr marL="342900" indent="-342900">
              <a:spcBef>
                <a:spcPts val="400"/>
              </a:spcBef>
              <a:spcAft>
                <a:spcPts val="600"/>
              </a:spcAft>
              <a:buClr>
                <a:srgbClr val="002060"/>
              </a:buClr>
              <a:buFont typeface="Wingdings" panose="05000000000000000000" pitchFamily="2" charset="2"/>
              <a:buChar char="l"/>
              <a:defRPr kumimoji="0" sz="1600">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38501" indent="-214313" defTabSz="685800">
              <a:spcBef>
                <a:spcPts val="0"/>
              </a:spcBef>
              <a:spcAft>
                <a:spcPts val="0"/>
              </a:spcAft>
              <a:buClrTx/>
              <a:defRPr/>
            </a:pPr>
            <a:r>
              <a:rPr kumimoji="1" lang="ja-JP" altLang="en-US" sz="1400" b="1" kern="0">
                <a:solidFill>
                  <a:srgbClr val="000000"/>
                </a:solidFill>
                <a:latin typeface="游ゴシック"/>
                <a:ea typeface="游ゴシック"/>
                <a:cs typeface="+mn-cs"/>
              </a:rPr>
              <a:t>ダイバーシティ経営を実現するにあたっては、</a:t>
            </a:r>
            <a:br>
              <a:rPr kumimoji="1" lang="en-US" altLang="ja-JP" sz="1400" b="1" kern="0">
                <a:solidFill>
                  <a:srgbClr val="000000"/>
                </a:solidFill>
                <a:latin typeface="游ゴシック"/>
                <a:ea typeface="游ゴシック"/>
                <a:cs typeface="+mn-cs"/>
              </a:rPr>
            </a:br>
            <a:r>
              <a:rPr kumimoji="1" lang="ja-JP" altLang="en-US" sz="1400" b="1" kern="0">
                <a:solidFill>
                  <a:srgbClr val="000000"/>
                </a:solidFill>
                <a:latin typeface="游ゴシック"/>
                <a:ea typeface="游ゴシック"/>
                <a:cs typeface="+mn-cs"/>
              </a:rPr>
              <a:t>①経営者の取組、②人事管理制度の整備、③現場管理職の取組の３つが鍵。</a:t>
            </a:r>
            <a:endParaRPr kumimoji="1" lang="en-US" altLang="ja-JP" sz="1400" b="1" kern="0">
              <a:solidFill>
                <a:srgbClr val="000000"/>
              </a:solidFill>
              <a:latin typeface="游ゴシック"/>
              <a:ea typeface="游ゴシック"/>
              <a:cs typeface="+mn-cs"/>
            </a:endParaRPr>
          </a:p>
          <a:p>
            <a:pPr marL="338501" indent="-214313" defTabSz="685800">
              <a:spcBef>
                <a:spcPts val="0"/>
              </a:spcBef>
              <a:spcAft>
                <a:spcPts val="0"/>
              </a:spcAft>
              <a:buClrTx/>
              <a:defRPr/>
            </a:pPr>
            <a:r>
              <a:rPr kumimoji="1" lang="ja-JP" altLang="en-US" sz="1400" b="1" kern="0">
                <a:solidFill>
                  <a:srgbClr val="000000"/>
                </a:solidFill>
                <a:latin typeface="游ゴシック"/>
                <a:ea typeface="游ゴシック"/>
                <a:cs typeface="+mn-cs"/>
              </a:rPr>
              <a:t>各者が連携して取組を進めることで、多様な人材が活躍できる組織風土が醸成され、企業の価値創造につながっていく。</a:t>
            </a:r>
          </a:p>
          <a:p>
            <a:pPr marL="338501" indent="-214313" defTabSz="685800">
              <a:spcBef>
                <a:spcPts val="0"/>
              </a:spcBef>
              <a:spcAft>
                <a:spcPts val="0"/>
              </a:spcAft>
              <a:buClrTx/>
              <a:defRPr/>
            </a:pPr>
            <a:r>
              <a:rPr kumimoji="1" lang="ja-JP" altLang="en-US" sz="1400" b="1" kern="0">
                <a:solidFill>
                  <a:srgbClr val="000000"/>
                </a:solidFill>
                <a:latin typeface="游ゴシック"/>
                <a:ea typeface="游ゴシック"/>
                <a:cs typeface="+mn-cs"/>
              </a:rPr>
              <a:t>ダイバーシティ経営に向けた具体的取組の一例は以下の通り。</a:t>
            </a:r>
          </a:p>
        </p:txBody>
      </p:sp>
      <p:sp>
        <p:nvSpPr>
          <p:cNvPr id="46" name="テキスト ボックス 45">
            <a:extLst>
              <a:ext uri="{FF2B5EF4-FFF2-40B4-BE49-F238E27FC236}">
                <a16:creationId xmlns:a16="http://schemas.microsoft.com/office/drawing/2014/main" id="{E5A4ED55-D15D-D52F-5361-7E83D0286605}"/>
              </a:ext>
            </a:extLst>
          </p:cNvPr>
          <p:cNvSpPr txBox="1"/>
          <p:nvPr/>
        </p:nvSpPr>
        <p:spPr>
          <a:xfrm>
            <a:off x="600871" y="2553148"/>
            <a:ext cx="2880917" cy="300082"/>
          </a:xfrm>
          <a:prstGeom prst="rect">
            <a:avLst/>
          </a:prstGeom>
          <a:solidFill>
            <a:srgbClr val="FFFFFF"/>
          </a:solidFill>
        </p:spPr>
        <p:txBody>
          <a:bodyPr wrap="none" rtlCol="0">
            <a:spAutoFit/>
          </a:bodyPr>
          <a:lstStyle/>
          <a:p>
            <a:pPr defTabSz="685800">
              <a:defRPr/>
            </a:pPr>
            <a:r>
              <a:rPr kumimoji="1" lang="ja-JP" altLang="en-US" sz="1350" b="1" u="sng" kern="0">
                <a:solidFill>
                  <a:prstClr val="black"/>
                </a:solidFill>
                <a:cs typeface="Meiryo UI" panose="020B0604030504040204" pitchFamily="50" charset="-128"/>
              </a:rPr>
              <a:t>ダイバーシティ経営</a:t>
            </a:r>
            <a:r>
              <a:rPr kumimoji="1" lang="en-US" altLang="ja-JP" sz="1350" b="1" u="sng" kern="0">
                <a:solidFill>
                  <a:prstClr val="black"/>
                </a:solidFill>
                <a:cs typeface="Meiryo UI" panose="020B0604030504040204" pitchFamily="50" charset="-128"/>
              </a:rPr>
              <a:t>3</a:t>
            </a:r>
            <a:r>
              <a:rPr kumimoji="1" lang="ja-JP" altLang="en-US" sz="1350" b="1" u="sng" kern="0">
                <a:solidFill>
                  <a:prstClr val="black"/>
                </a:solidFill>
                <a:cs typeface="Meiryo UI" panose="020B0604030504040204" pitchFamily="50" charset="-128"/>
              </a:rPr>
              <a:t>つのポイント</a:t>
            </a:r>
          </a:p>
        </p:txBody>
      </p:sp>
      <p:sp>
        <p:nvSpPr>
          <p:cNvPr id="47" name="テキスト ボックス 46">
            <a:extLst>
              <a:ext uri="{FF2B5EF4-FFF2-40B4-BE49-F238E27FC236}">
                <a16:creationId xmlns:a16="http://schemas.microsoft.com/office/drawing/2014/main" id="{56C58F1D-13D1-B660-7FA6-8CD9EC6D89F1}"/>
              </a:ext>
            </a:extLst>
          </p:cNvPr>
          <p:cNvSpPr txBox="1"/>
          <p:nvPr/>
        </p:nvSpPr>
        <p:spPr>
          <a:xfrm>
            <a:off x="5062477" y="6118279"/>
            <a:ext cx="3238733" cy="298800"/>
          </a:xfrm>
          <a:prstGeom prst="rect">
            <a:avLst/>
          </a:prstGeom>
          <a:noFill/>
        </p:spPr>
        <p:txBody>
          <a:bodyPr wrap="square">
            <a:spAutoFit/>
          </a:bodyPr>
          <a:lstStyle/>
          <a:p>
            <a:pPr defTabSz="685800">
              <a:defRPr/>
            </a:pPr>
            <a:r>
              <a:rPr kumimoji="1" lang="en-US" altLang="ja-JP" sz="671" kern="0">
                <a:solidFill>
                  <a:prstClr val="black"/>
                </a:solidFill>
              </a:rPr>
              <a:t>【</a:t>
            </a:r>
            <a:r>
              <a:rPr kumimoji="1" lang="ja-JP" altLang="en-US" sz="671" kern="0">
                <a:solidFill>
                  <a:prstClr val="black"/>
                </a:solidFill>
              </a:rPr>
              <a:t>改訂版</a:t>
            </a:r>
            <a:r>
              <a:rPr kumimoji="1" lang="en-US" altLang="ja-JP" sz="671" kern="0">
                <a:solidFill>
                  <a:prstClr val="black"/>
                </a:solidFill>
              </a:rPr>
              <a:t>】</a:t>
            </a:r>
            <a:r>
              <a:rPr kumimoji="1" lang="ja-JP" altLang="en-US" sz="671" kern="0">
                <a:solidFill>
                  <a:prstClr val="black"/>
                </a:solidFill>
              </a:rPr>
              <a:t>ダイバーシティ経営診断シートより一部抜粋</a:t>
            </a:r>
            <a:endParaRPr kumimoji="1" lang="en-US" altLang="ja-JP" sz="671" kern="0">
              <a:solidFill>
                <a:prstClr val="black"/>
              </a:solidFill>
            </a:endParaRPr>
          </a:p>
          <a:p>
            <a:pPr defTabSz="685800">
              <a:defRPr/>
            </a:pPr>
            <a:r>
              <a:rPr kumimoji="1" lang="en-US" altLang="ja-JP" sz="671" kern="0">
                <a:solidFill>
                  <a:prstClr val="black"/>
                </a:solidFill>
              </a:rPr>
              <a:t>https://www.meti.go.jp/policy/economy/jinzai/diversity/turusimenban.pdf</a:t>
            </a:r>
            <a:endParaRPr kumimoji="1" lang="ja-JP" altLang="en-US" sz="671" kern="0">
              <a:solidFill>
                <a:prstClr val="black"/>
              </a:solidFill>
            </a:endParaRPr>
          </a:p>
        </p:txBody>
      </p:sp>
      <p:sp>
        <p:nvSpPr>
          <p:cNvPr id="48" name="テキスト ボックス 47">
            <a:extLst>
              <a:ext uri="{FF2B5EF4-FFF2-40B4-BE49-F238E27FC236}">
                <a16:creationId xmlns:a16="http://schemas.microsoft.com/office/drawing/2014/main" id="{5D30B02A-E131-CC79-A356-D59D044E7DE9}"/>
              </a:ext>
            </a:extLst>
          </p:cNvPr>
          <p:cNvSpPr txBox="1"/>
          <p:nvPr/>
        </p:nvSpPr>
        <p:spPr>
          <a:xfrm>
            <a:off x="5171720" y="2455127"/>
            <a:ext cx="2781531" cy="300082"/>
          </a:xfrm>
          <a:prstGeom prst="rect">
            <a:avLst/>
          </a:prstGeom>
          <a:solidFill>
            <a:srgbClr val="FFFFFF"/>
          </a:solidFill>
        </p:spPr>
        <p:txBody>
          <a:bodyPr wrap="none" rtlCol="0">
            <a:spAutoFit/>
          </a:bodyPr>
          <a:lstStyle/>
          <a:p>
            <a:pPr defTabSz="685800">
              <a:defRPr/>
            </a:pPr>
            <a:r>
              <a:rPr kumimoji="1" lang="ja-JP" altLang="en-US" sz="1350" b="1" u="sng" kern="0">
                <a:solidFill>
                  <a:prstClr val="black"/>
                </a:solidFill>
                <a:cs typeface="Meiryo UI" panose="020B0604030504040204" pitchFamily="50" charset="-128"/>
              </a:rPr>
              <a:t>具体的取組の一例（人事・現場）</a:t>
            </a:r>
          </a:p>
        </p:txBody>
      </p:sp>
      <p:sp>
        <p:nvSpPr>
          <p:cNvPr id="49" name="矢印: 五方向 48">
            <a:extLst>
              <a:ext uri="{FF2B5EF4-FFF2-40B4-BE49-F238E27FC236}">
                <a16:creationId xmlns:a16="http://schemas.microsoft.com/office/drawing/2014/main" id="{8B34F394-E168-475A-72AA-25A7536B9A96}"/>
              </a:ext>
            </a:extLst>
          </p:cNvPr>
          <p:cNvSpPr/>
          <p:nvPr/>
        </p:nvSpPr>
        <p:spPr bwMode="auto">
          <a:xfrm rot="5400000">
            <a:off x="2000295" y="4032429"/>
            <a:ext cx="378854" cy="2671490"/>
          </a:xfrm>
          <a:prstGeom prst="homePlat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defTabSz="685800">
              <a:defRPr/>
            </a:pPr>
            <a:endParaRPr lang="ja-JP" altLang="en-US" sz="1200" kern="0">
              <a:solidFill>
                <a:srgbClr val="000000"/>
              </a:solidFill>
            </a:endParaRPr>
          </a:p>
        </p:txBody>
      </p:sp>
      <p:sp>
        <p:nvSpPr>
          <p:cNvPr id="50" name="テキスト ボックス 49">
            <a:extLst>
              <a:ext uri="{FF2B5EF4-FFF2-40B4-BE49-F238E27FC236}">
                <a16:creationId xmlns:a16="http://schemas.microsoft.com/office/drawing/2014/main" id="{6D18CF8F-60C7-4B1E-201C-20D4380E180B}"/>
              </a:ext>
            </a:extLst>
          </p:cNvPr>
          <p:cNvSpPr txBox="1"/>
          <p:nvPr/>
        </p:nvSpPr>
        <p:spPr>
          <a:xfrm>
            <a:off x="1125395" y="5180150"/>
            <a:ext cx="2241406" cy="230832"/>
          </a:xfrm>
          <a:prstGeom prst="rect">
            <a:avLst/>
          </a:prstGeom>
          <a:noFill/>
        </p:spPr>
        <p:txBody>
          <a:bodyPr vert="horz" wrap="square" lIns="68580" tIns="34290" rIns="68580" bIns="34290" rtlCol="0" anchor="ctr">
            <a:spAutoFit/>
          </a:bodyPr>
          <a:lstStyle/>
          <a:p>
            <a:pPr defTabSz="685800">
              <a:defRPr/>
            </a:pPr>
            <a:r>
              <a:rPr kumimoji="1" lang="ja-JP" altLang="en-US" sz="1050" kern="0">
                <a:solidFill>
                  <a:srgbClr val="000000"/>
                </a:solidFill>
              </a:rPr>
              <a:t>多様な人材が活躍できる組織風土</a:t>
            </a:r>
          </a:p>
        </p:txBody>
      </p:sp>
      <p:sp>
        <p:nvSpPr>
          <p:cNvPr id="51" name="矢印: 五方向 50">
            <a:extLst>
              <a:ext uri="{FF2B5EF4-FFF2-40B4-BE49-F238E27FC236}">
                <a16:creationId xmlns:a16="http://schemas.microsoft.com/office/drawing/2014/main" id="{172320A8-A581-89D8-D269-65FD69FFF1E7}"/>
              </a:ext>
            </a:extLst>
          </p:cNvPr>
          <p:cNvSpPr/>
          <p:nvPr/>
        </p:nvSpPr>
        <p:spPr bwMode="auto">
          <a:xfrm rot="5400000">
            <a:off x="2015520" y="4477158"/>
            <a:ext cx="378854" cy="2671490"/>
          </a:xfrm>
          <a:prstGeom prst="homePlat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defTabSz="685800">
              <a:defRPr/>
            </a:pPr>
            <a:endParaRPr lang="ja-JP" altLang="en-US" sz="1200" kern="0">
              <a:solidFill>
                <a:srgbClr val="000000"/>
              </a:solidFill>
            </a:endParaRPr>
          </a:p>
        </p:txBody>
      </p:sp>
      <p:sp>
        <p:nvSpPr>
          <p:cNvPr id="52" name="テキスト ボックス 51">
            <a:extLst>
              <a:ext uri="{FF2B5EF4-FFF2-40B4-BE49-F238E27FC236}">
                <a16:creationId xmlns:a16="http://schemas.microsoft.com/office/drawing/2014/main" id="{CE09E71F-9A39-3EC1-CDA9-B92B888DBE05}"/>
              </a:ext>
            </a:extLst>
          </p:cNvPr>
          <p:cNvSpPr txBox="1"/>
          <p:nvPr/>
        </p:nvSpPr>
        <p:spPr>
          <a:xfrm>
            <a:off x="1934097" y="5720210"/>
            <a:ext cx="690748" cy="230832"/>
          </a:xfrm>
          <a:prstGeom prst="rect">
            <a:avLst/>
          </a:prstGeom>
          <a:noFill/>
        </p:spPr>
        <p:txBody>
          <a:bodyPr vert="horz" wrap="square" lIns="68580" tIns="34290" rIns="68580" bIns="34290" rtlCol="0" anchor="ctr">
            <a:spAutoFit/>
          </a:bodyPr>
          <a:lstStyle/>
          <a:p>
            <a:pPr defTabSz="685800">
              <a:defRPr/>
            </a:pPr>
            <a:r>
              <a:rPr kumimoji="1" lang="ja-JP" altLang="en-US" sz="1050" kern="0">
                <a:solidFill>
                  <a:srgbClr val="000000"/>
                </a:solidFill>
              </a:rPr>
              <a:t>価値創造</a:t>
            </a:r>
          </a:p>
        </p:txBody>
      </p:sp>
      <p:pic>
        <p:nvPicPr>
          <p:cNvPr id="53" name="グラフィックス 52" descr="ライト: オン 単色塗りつぶし">
            <a:extLst>
              <a:ext uri="{FF2B5EF4-FFF2-40B4-BE49-F238E27FC236}">
                <a16:creationId xmlns:a16="http://schemas.microsoft.com/office/drawing/2014/main" id="{7A92A06F-E6D2-1C9E-E021-6C26947A1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778" y="5494711"/>
            <a:ext cx="562745" cy="614319"/>
          </a:xfrm>
          <a:prstGeom prst="rect">
            <a:avLst/>
          </a:prstGeom>
        </p:spPr>
      </p:pic>
      <p:sp>
        <p:nvSpPr>
          <p:cNvPr id="54" name="楕円 53">
            <a:extLst>
              <a:ext uri="{FF2B5EF4-FFF2-40B4-BE49-F238E27FC236}">
                <a16:creationId xmlns:a16="http://schemas.microsoft.com/office/drawing/2014/main" id="{D046387A-958A-0492-9CBD-508F4C6D99B5}"/>
              </a:ext>
            </a:extLst>
          </p:cNvPr>
          <p:cNvSpPr/>
          <p:nvPr/>
        </p:nvSpPr>
        <p:spPr>
          <a:xfrm>
            <a:off x="1965188" y="3889460"/>
            <a:ext cx="1231495" cy="1219200"/>
          </a:xfrm>
          <a:prstGeom prst="ellipse">
            <a:avLst/>
          </a:prstGeom>
          <a:solidFill>
            <a:srgbClr val="9ECEBC">
              <a:alpha val="50000"/>
            </a:srgbClr>
          </a:solidFill>
        </p:spPr>
        <p:txBody>
          <a:bodyPr wrap="square" rtlCol="0" anchor="ctr" anchorCtr="0">
            <a:noAutofit/>
          </a:bodyPr>
          <a:lstStyle/>
          <a:p>
            <a:pPr algn="ctr" defTabSz="685800">
              <a:defRPr/>
            </a:pPr>
            <a:endParaRPr kumimoji="1" lang="ja-JP" altLang="en-US" sz="1350">
              <a:solidFill>
                <a:srgbClr val="000000"/>
              </a:solidFill>
              <a:latin typeface="游明朝"/>
              <a:ea typeface="游明朝"/>
            </a:endParaRPr>
          </a:p>
        </p:txBody>
      </p:sp>
      <p:sp>
        <p:nvSpPr>
          <p:cNvPr id="55" name="楕円 54">
            <a:extLst>
              <a:ext uri="{FF2B5EF4-FFF2-40B4-BE49-F238E27FC236}">
                <a16:creationId xmlns:a16="http://schemas.microsoft.com/office/drawing/2014/main" id="{F363FC9B-A303-5A38-3646-11456803049B}"/>
              </a:ext>
            </a:extLst>
          </p:cNvPr>
          <p:cNvSpPr/>
          <p:nvPr/>
        </p:nvSpPr>
        <p:spPr>
          <a:xfrm>
            <a:off x="1001240" y="3909901"/>
            <a:ext cx="1231495" cy="1219200"/>
          </a:xfrm>
          <a:prstGeom prst="ellipse">
            <a:avLst/>
          </a:prstGeom>
          <a:solidFill>
            <a:srgbClr val="E0896E">
              <a:alpha val="50000"/>
            </a:srgbClr>
          </a:solidFill>
        </p:spPr>
        <p:txBody>
          <a:bodyPr wrap="square" rtlCol="0" anchor="ctr" anchorCtr="0">
            <a:noAutofit/>
          </a:bodyPr>
          <a:lstStyle/>
          <a:p>
            <a:pPr algn="ctr" defTabSz="685800">
              <a:defRPr/>
            </a:pPr>
            <a:endParaRPr kumimoji="1" lang="ja-JP" altLang="en-US" sz="1350">
              <a:solidFill>
                <a:srgbClr val="000000"/>
              </a:solidFill>
              <a:latin typeface="游明朝"/>
              <a:ea typeface="游明朝"/>
            </a:endParaRPr>
          </a:p>
        </p:txBody>
      </p:sp>
      <p:sp>
        <p:nvSpPr>
          <p:cNvPr id="56" name="楕円 55">
            <a:extLst>
              <a:ext uri="{FF2B5EF4-FFF2-40B4-BE49-F238E27FC236}">
                <a16:creationId xmlns:a16="http://schemas.microsoft.com/office/drawing/2014/main" id="{4BBDBC79-7E19-F7D5-8170-A22F447EBB51}"/>
              </a:ext>
            </a:extLst>
          </p:cNvPr>
          <p:cNvSpPr/>
          <p:nvPr/>
        </p:nvSpPr>
        <p:spPr>
          <a:xfrm>
            <a:off x="1535051" y="3086273"/>
            <a:ext cx="1231495" cy="1219200"/>
          </a:xfrm>
          <a:prstGeom prst="ellipse">
            <a:avLst/>
          </a:prstGeom>
          <a:solidFill>
            <a:srgbClr val="F4F4F4">
              <a:lumMod val="75000"/>
              <a:alpha val="50000"/>
            </a:srgbClr>
          </a:solidFill>
        </p:spPr>
        <p:txBody>
          <a:bodyPr wrap="square" rtlCol="0" anchor="ctr" anchorCtr="0">
            <a:noAutofit/>
          </a:bodyPr>
          <a:lstStyle/>
          <a:p>
            <a:pPr algn="ctr" defTabSz="685800">
              <a:defRPr/>
            </a:pPr>
            <a:endParaRPr kumimoji="1" lang="ja-JP" altLang="en-US" sz="1350" kern="0">
              <a:solidFill>
                <a:srgbClr val="000000"/>
              </a:solidFill>
              <a:latin typeface="游明朝"/>
              <a:ea typeface="游明朝"/>
            </a:endParaRPr>
          </a:p>
        </p:txBody>
      </p:sp>
      <p:sp>
        <p:nvSpPr>
          <p:cNvPr id="57" name="テキスト ボックス 56">
            <a:extLst>
              <a:ext uri="{FF2B5EF4-FFF2-40B4-BE49-F238E27FC236}">
                <a16:creationId xmlns:a16="http://schemas.microsoft.com/office/drawing/2014/main" id="{B94607D3-0864-1AE0-08EC-4E06F5FF5BC1}"/>
              </a:ext>
            </a:extLst>
          </p:cNvPr>
          <p:cNvSpPr txBox="1"/>
          <p:nvPr/>
        </p:nvSpPr>
        <p:spPr bwMode="auto">
          <a:xfrm>
            <a:off x="1952907" y="2783550"/>
            <a:ext cx="441146" cy="646331"/>
          </a:xfrm>
          <a:prstGeom prst="rect">
            <a:avLst/>
          </a:prstGeom>
          <a:noFill/>
          <a:ln w="9525">
            <a:noFill/>
            <a:miter lim="800000"/>
            <a:headEnd/>
            <a:tailEnd/>
          </a:ln>
        </p:spPr>
        <p:txBody>
          <a:bodyPr wrap="none" rtlCol="0" anchor="ctr" anchorCtr="0">
            <a:spAutoFit/>
          </a:bodyPr>
          <a:lstStyle/>
          <a:p>
            <a:pPr defTabSz="685800">
              <a:defRPr/>
            </a:pPr>
            <a:r>
              <a:rPr kumimoji="1" lang="en-US" altLang="ja-JP" sz="3600" i="1" kern="0">
                <a:solidFill>
                  <a:srgbClr val="F4F4F4">
                    <a:lumMod val="50000"/>
                  </a:srgbClr>
                </a:solidFill>
              </a:rPr>
              <a:t>1</a:t>
            </a:r>
          </a:p>
        </p:txBody>
      </p:sp>
      <p:sp>
        <p:nvSpPr>
          <p:cNvPr id="58" name="テキスト ボックス 57">
            <a:extLst>
              <a:ext uri="{FF2B5EF4-FFF2-40B4-BE49-F238E27FC236}">
                <a16:creationId xmlns:a16="http://schemas.microsoft.com/office/drawing/2014/main" id="{49F28E00-8AB1-86E1-7AE2-E2097406444B}"/>
              </a:ext>
            </a:extLst>
          </p:cNvPr>
          <p:cNvSpPr txBox="1"/>
          <p:nvPr/>
        </p:nvSpPr>
        <p:spPr bwMode="auto">
          <a:xfrm>
            <a:off x="997059" y="3723391"/>
            <a:ext cx="441146" cy="646331"/>
          </a:xfrm>
          <a:prstGeom prst="rect">
            <a:avLst/>
          </a:prstGeom>
          <a:noFill/>
          <a:ln w="9525">
            <a:noFill/>
            <a:miter lim="800000"/>
            <a:headEnd/>
            <a:tailEnd/>
          </a:ln>
        </p:spPr>
        <p:txBody>
          <a:bodyPr wrap="none" rtlCol="0" anchor="ctr" anchorCtr="0">
            <a:spAutoFit/>
          </a:bodyPr>
          <a:lstStyle/>
          <a:p>
            <a:pPr defTabSz="685800">
              <a:defRPr/>
            </a:pPr>
            <a:r>
              <a:rPr kumimoji="1" lang="en-US" altLang="ja-JP" sz="3600" i="1" kern="0">
                <a:solidFill>
                  <a:srgbClr val="D76845"/>
                </a:solidFill>
              </a:rPr>
              <a:t>2</a:t>
            </a:r>
          </a:p>
        </p:txBody>
      </p:sp>
      <p:sp>
        <p:nvSpPr>
          <p:cNvPr id="59" name="テキスト ボックス 58">
            <a:extLst>
              <a:ext uri="{FF2B5EF4-FFF2-40B4-BE49-F238E27FC236}">
                <a16:creationId xmlns:a16="http://schemas.microsoft.com/office/drawing/2014/main" id="{7D2AA429-9841-E2D2-58CE-42FFF22B1716}"/>
              </a:ext>
            </a:extLst>
          </p:cNvPr>
          <p:cNvSpPr txBox="1"/>
          <p:nvPr/>
        </p:nvSpPr>
        <p:spPr bwMode="auto">
          <a:xfrm>
            <a:off x="2775284" y="3723391"/>
            <a:ext cx="441146" cy="646331"/>
          </a:xfrm>
          <a:prstGeom prst="rect">
            <a:avLst/>
          </a:prstGeom>
          <a:noFill/>
          <a:ln w="9525">
            <a:noFill/>
            <a:miter lim="800000"/>
            <a:headEnd/>
            <a:tailEnd/>
          </a:ln>
        </p:spPr>
        <p:txBody>
          <a:bodyPr wrap="none" rtlCol="0" anchor="ctr" anchorCtr="0">
            <a:spAutoFit/>
          </a:bodyPr>
          <a:lstStyle/>
          <a:p>
            <a:pPr defTabSz="685800">
              <a:defRPr/>
            </a:pPr>
            <a:r>
              <a:rPr kumimoji="1" lang="en-US" altLang="ja-JP" sz="3600" i="1" kern="0">
                <a:solidFill>
                  <a:srgbClr val="7ABCA3"/>
                </a:solidFill>
              </a:rPr>
              <a:t>3</a:t>
            </a:r>
          </a:p>
        </p:txBody>
      </p:sp>
      <p:sp>
        <p:nvSpPr>
          <p:cNvPr id="60" name="テキスト ボックス 59">
            <a:extLst>
              <a:ext uri="{FF2B5EF4-FFF2-40B4-BE49-F238E27FC236}">
                <a16:creationId xmlns:a16="http://schemas.microsoft.com/office/drawing/2014/main" id="{5693BF43-D5CD-8CD1-BDE3-7E173B974819}"/>
              </a:ext>
            </a:extLst>
          </p:cNvPr>
          <p:cNvSpPr txBox="1"/>
          <p:nvPr/>
        </p:nvSpPr>
        <p:spPr bwMode="auto">
          <a:xfrm>
            <a:off x="1677591" y="3284753"/>
            <a:ext cx="992579" cy="253916"/>
          </a:xfrm>
          <a:prstGeom prst="rect">
            <a:avLst/>
          </a:prstGeom>
          <a:noFill/>
          <a:ln w="9525">
            <a:noFill/>
            <a:miter lim="800000"/>
            <a:headEnd/>
            <a:tailEnd/>
          </a:ln>
        </p:spPr>
        <p:txBody>
          <a:bodyPr wrap="none" rtlCol="0" anchor="ctr" anchorCtr="0">
            <a:spAutoFit/>
          </a:bodyPr>
          <a:lstStyle/>
          <a:p>
            <a:pPr defTabSz="685800">
              <a:defRPr/>
            </a:pPr>
            <a:r>
              <a:rPr kumimoji="1" lang="ja-JP" altLang="en-US" sz="1050" b="1" kern="0">
                <a:solidFill>
                  <a:srgbClr val="000000"/>
                </a:solidFill>
              </a:rPr>
              <a:t>経営者の取組</a:t>
            </a:r>
          </a:p>
        </p:txBody>
      </p:sp>
      <p:sp>
        <p:nvSpPr>
          <p:cNvPr id="61" name="テキスト ボックス 60">
            <a:extLst>
              <a:ext uri="{FF2B5EF4-FFF2-40B4-BE49-F238E27FC236}">
                <a16:creationId xmlns:a16="http://schemas.microsoft.com/office/drawing/2014/main" id="{FE4A9EB9-C73A-ACF0-4DC8-77E2AA1BF1C9}"/>
              </a:ext>
            </a:extLst>
          </p:cNvPr>
          <p:cNvSpPr txBox="1"/>
          <p:nvPr/>
        </p:nvSpPr>
        <p:spPr bwMode="auto">
          <a:xfrm>
            <a:off x="885976" y="4175895"/>
            <a:ext cx="992580" cy="415498"/>
          </a:xfrm>
          <a:prstGeom prst="rect">
            <a:avLst/>
          </a:prstGeom>
          <a:noFill/>
          <a:ln w="9525">
            <a:noFill/>
            <a:miter lim="800000"/>
            <a:headEnd/>
            <a:tailEnd/>
          </a:ln>
        </p:spPr>
        <p:txBody>
          <a:bodyPr wrap="none" rtlCol="0" anchor="ctr" anchorCtr="0">
            <a:spAutoFit/>
          </a:bodyPr>
          <a:lstStyle/>
          <a:p>
            <a:pPr algn="ctr" defTabSz="685800">
              <a:defRPr/>
            </a:pPr>
            <a:r>
              <a:rPr kumimoji="1" lang="ja-JP" altLang="en-US" sz="1050" b="1" kern="0">
                <a:solidFill>
                  <a:srgbClr val="000000"/>
                </a:solidFill>
              </a:rPr>
              <a:t>人事管理制度</a:t>
            </a:r>
            <a:endParaRPr kumimoji="1" lang="en-US" altLang="ja-JP" sz="1050" b="1" kern="0">
              <a:solidFill>
                <a:srgbClr val="000000"/>
              </a:solidFill>
            </a:endParaRPr>
          </a:p>
          <a:p>
            <a:pPr algn="ctr" defTabSz="685800">
              <a:defRPr/>
            </a:pPr>
            <a:r>
              <a:rPr kumimoji="1" lang="ja-JP" altLang="en-US" sz="1050" b="1" kern="0">
                <a:solidFill>
                  <a:srgbClr val="000000"/>
                </a:solidFill>
              </a:rPr>
              <a:t>の整備</a:t>
            </a:r>
          </a:p>
        </p:txBody>
      </p:sp>
      <p:sp>
        <p:nvSpPr>
          <p:cNvPr id="62" name="テキスト ボックス 61">
            <a:extLst>
              <a:ext uri="{FF2B5EF4-FFF2-40B4-BE49-F238E27FC236}">
                <a16:creationId xmlns:a16="http://schemas.microsoft.com/office/drawing/2014/main" id="{959D0943-1922-6EFB-9274-6E692E7F5732}"/>
              </a:ext>
            </a:extLst>
          </p:cNvPr>
          <p:cNvSpPr txBox="1"/>
          <p:nvPr/>
        </p:nvSpPr>
        <p:spPr bwMode="auto">
          <a:xfrm>
            <a:off x="2468359" y="4169601"/>
            <a:ext cx="857928" cy="415498"/>
          </a:xfrm>
          <a:prstGeom prst="rect">
            <a:avLst/>
          </a:prstGeom>
          <a:noFill/>
          <a:ln w="9525">
            <a:noFill/>
            <a:miter lim="800000"/>
            <a:headEnd/>
            <a:tailEnd/>
          </a:ln>
        </p:spPr>
        <p:txBody>
          <a:bodyPr wrap="none" rtlCol="0" anchor="ctr" anchorCtr="0">
            <a:spAutoFit/>
          </a:bodyPr>
          <a:lstStyle/>
          <a:p>
            <a:pPr algn="ctr" defTabSz="685800">
              <a:defRPr/>
            </a:pPr>
            <a:r>
              <a:rPr kumimoji="1" lang="ja-JP" altLang="en-US" sz="1050" b="1" kern="0">
                <a:solidFill>
                  <a:srgbClr val="000000"/>
                </a:solidFill>
              </a:rPr>
              <a:t>現場管理職</a:t>
            </a:r>
            <a:endParaRPr kumimoji="1" lang="en-US" altLang="ja-JP" sz="1050" b="1" kern="0">
              <a:solidFill>
                <a:srgbClr val="000000"/>
              </a:solidFill>
            </a:endParaRPr>
          </a:p>
          <a:p>
            <a:pPr algn="ctr" defTabSz="685800">
              <a:defRPr/>
            </a:pPr>
            <a:r>
              <a:rPr kumimoji="1" lang="ja-JP" altLang="en-US" sz="1050" b="1" kern="0">
                <a:solidFill>
                  <a:srgbClr val="000000"/>
                </a:solidFill>
              </a:rPr>
              <a:t>の取組</a:t>
            </a:r>
          </a:p>
        </p:txBody>
      </p:sp>
      <p:sp>
        <p:nvSpPr>
          <p:cNvPr id="63" name="テキスト ボックス 62">
            <a:extLst>
              <a:ext uri="{FF2B5EF4-FFF2-40B4-BE49-F238E27FC236}">
                <a16:creationId xmlns:a16="http://schemas.microsoft.com/office/drawing/2014/main" id="{A3830687-27F9-4C73-5B86-969343ADEDDA}"/>
              </a:ext>
            </a:extLst>
          </p:cNvPr>
          <p:cNvSpPr txBox="1"/>
          <p:nvPr/>
        </p:nvSpPr>
        <p:spPr bwMode="auto">
          <a:xfrm>
            <a:off x="997060" y="3513211"/>
            <a:ext cx="2416367" cy="300082"/>
          </a:xfrm>
          <a:prstGeom prst="rect">
            <a:avLst/>
          </a:prstGeom>
          <a:noFill/>
          <a:ln w="9525">
            <a:noFill/>
            <a:miter lim="800000"/>
            <a:headEnd/>
            <a:tailEnd/>
          </a:ln>
        </p:spPr>
        <p:txBody>
          <a:bodyPr wrap="none" rtlCol="0" anchor="ctr" anchorCtr="0">
            <a:spAutoFit/>
          </a:bodyPr>
          <a:lstStyle/>
          <a:p>
            <a:pPr marL="214313" indent="-214313" defTabSz="685800">
              <a:buFont typeface="Wingdings" panose="05000000000000000000" pitchFamily="2" charset="2"/>
              <a:buChar char="ü"/>
              <a:defRPr/>
            </a:pPr>
            <a:r>
              <a:rPr kumimoji="1" lang="ja-JP" altLang="en-US" sz="675" kern="0">
                <a:solidFill>
                  <a:srgbClr val="002060"/>
                </a:solidFill>
              </a:rPr>
              <a:t>「多様な人材の活躍」の経営ビジョンへの盛り込み</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経営姿勢・理念が従業員に浸透するための行動 など</a:t>
            </a:r>
          </a:p>
        </p:txBody>
      </p:sp>
      <p:sp>
        <p:nvSpPr>
          <p:cNvPr id="64" name="テキスト ボックス 63">
            <a:extLst>
              <a:ext uri="{FF2B5EF4-FFF2-40B4-BE49-F238E27FC236}">
                <a16:creationId xmlns:a16="http://schemas.microsoft.com/office/drawing/2014/main" id="{E79190B2-C412-1FB9-2215-60356F121675}"/>
              </a:ext>
            </a:extLst>
          </p:cNvPr>
          <p:cNvSpPr txBox="1"/>
          <p:nvPr/>
        </p:nvSpPr>
        <p:spPr bwMode="auto">
          <a:xfrm>
            <a:off x="637831" y="4586481"/>
            <a:ext cx="1464183" cy="403957"/>
          </a:xfrm>
          <a:prstGeom prst="rect">
            <a:avLst/>
          </a:prstGeom>
          <a:noFill/>
          <a:ln w="9525">
            <a:noFill/>
            <a:miter lim="800000"/>
            <a:headEnd/>
            <a:tailEnd/>
          </a:ln>
        </p:spPr>
        <p:txBody>
          <a:bodyPr wrap="none" rtlCol="0" anchor="ctr" anchorCtr="0">
            <a:spAutoFit/>
          </a:bodyPr>
          <a:lstStyle/>
          <a:p>
            <a:pPr marL="214313" indent="-214313" defTabSz="685800">
              <a:buFont typeface="Wingdings" panose="05000000000000000000" pitchFamily="2" charset="2"/>
              <a:buChar char="ü"/>
              <a:defRPr/>
            </a:pPr>
            <a:r>
              <a:rPr kumimoji="1" lang="ja-JP" altLang="en-US" sz="675" kern="0">
                <a:solidFill>
                  <a:srgbClr val="002060"/>
                </a:solidFill>
              </a:rPr>
              <a:t>勤務環境・体制の整備</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能力開発支援施策の整備</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評価・報酬制度の整備 など</a:t>
            </a:r>
          </a:p>
        </p:txBody>
      </p:sp>
      <p:sp>
        <p:nvSpPr>
          <p:cNvPr id="65" name="テキスト ボックス 64">
            <a:extLst>
              <a:ext uri="{FF2B5EF4-FFF2-40B4-BE49-F238E27FC236}">
                <a16:creationId xmlns:a16="http://schemas.microsoft.com/office/drawing/2014/main" id="{E0705D71-4C2D-6E86-4E1F-A013E91E1098}"/>
              </a:ext>
            </a:extLst>
          </p:cNvPr>
          <p:cNvSpPr txBox="1"/>
          <p:nvPr/>
        </p:nvSpPr>
        <p:spPr bwMode="auto">
          <a:xfrm>
            <a:off x="2207921" y="4586481"/>
            <a:ext cx="2046073" cy="403957"/>
          </a:xfrm>
          <a:prstGeom prst="rect">
            <a:avLst/>
          </a:prstGeom>
          <a:noFill/>
          <a:ln w="9525">
            <a:noFill/>
            <a:miter lim="800000"/>
            <a:headEnd/>
            <a:tailEnd/>
          </a:ln>
        </p:spPr>
        <p:txBody>
          <a:bodyPr wrap="none" rtlCol="0" anchor="ctr" anchorCtr="0">
            <a:spAutoFit/>
          </a:bodyPr>
          <a:lstStyle/>
          <a:p>
            <a:pPr marL="214313" indent="-214313" defTabSz="685800">
              <a:buFont typeface="Wingdings" panose="05000000000000000000" pitchFamily="2" charset="2"/>
              <a:buChar char="ü"/>
              <a:defRPr/>
            </a:pPr>
            <a:r>
              <a:rPr kumimoji="1" lang="ja-JP" altLang="en-US" sz="675" kern="0">
                <a:solidFill>
                  <a:srgbClr val="002060"/>
                </a:solidFill>
              </a:rPr>
              <a:t>経営戦略と個々の業務を紐づけた業務指示</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人材のキャリアの希望に即した業務付与</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多様な人材が活躍可能な職場づくり など</a:t>
            </a:r>
          </a:p>
        </p:txBody>
      </p:sp>
      <p:graphicFrame>
        <p:nvGraphicFramePr>
          <p:cNvPr id="66" name="表 37">
            <a:extLst>
              <a:ext uri="{FF2B5EF4-FFF2-40B4-BE49-F238E27FC236}">
                <a16:creationId xmlns:a16="http://schemas.microsoft.com/office/drawing/2014/main" id="{6A75E25D-5352-0A20-784E-64EDC556B4B6}"/>
              </a:ext>
            </a:extLst>
          </p:cNvPr>
          <p:cNvGraphicFramePr>
            <a:graphicFrameLocks noGrp="1"/>
          </p:cNvGraphicFramePr>
          <p:nvPr>
            <p:extLst>
              <p:ext uri="{D42A27DB-BD31-4B8C-83A1-F6EECF244321}">
                <p14:modId xmlns:p14="http://schemas.microsoft.com/office/powerpoint/2010/main" val="2796830412"/>
              </p:ext>
            </p:extLst>
          </p:nvPr>
        </p:nvGraphicFramePr>
        <p:xfrm>
          <a:off x="4810674" y="2788742"/>
          <a:ext cx="3489163" cy="3162300"/>
        </p:xfrm>
        <a:graphic>
          <a:graphicData uri="http://schemas.openxmlformats.org/drawingml/2006/table">
            <a:tbl>
              <a:tblPr firstRow="1" bandRow="1"/>
              <a:tblGrid>
                <a:gridCol w="354910">
                  <a:extLst>
                    <a:ext uri="{9D8B030D-6E8A-4147-A177-3AD203B41FA5}">
                      <a16:colId xmlns:a16="http://schemas.microsoft.com/office/drawing/2014/main" val="930194396"/>
                    </a:ext>
                  </a:extLst>
                </a:gridCol>
                <a:gridCol w="231371">
                  <a:extLst>
                    <a:ext uri="{9D8B030D-6E8A-4147-A177-3AD203B41FA5}">
                      <a16:colId xmlns:a16="http://schemas.microsoft.com/office/drawing/2014/main" val="1939618049"/>
                    </a:ext>
                  </a:extLst>
                </a:gridCol>
                <a:gridCol w="2902882">
                  <a:extLst>
                    <a:ext uri="{9D8B030D-6E8A-4147-A177-3AD203B41FA5}">
                      <a16:colId xmlns:a16="http://schemas.microsoft.com/office/drawing/2014/main" val="2238315565"/>
                    </a:ext>
                  </a:extLst>
                </a:gridCol>
              </a:tblGrid>
              <a:tr h="188595">
                <a:tc rowSpan="6">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algn="ctr"/>
                      <a:r>
                        <a:rPr kumimoji="1" lang="ja-JP" altLang="en-US" sz="800" b="1">
                          <a:solidFill>
                            <a:schemeClr val="tx1"/>
                          </a:solidFill>
                          <a:latin typeface="+mj-ea"/>
                          <a:ea typeface="+mj-ea"/>
                        </a:rPr>
                        <a:t>人事管理制度の整備</a:t>
                      </a:r>
                    </a:p>
                  </a:txBody>
                  <a:tcPr marL="68580" marR="68580" marT="34290" marB="34290" vert="eaVert"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gridSpan="2">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800" b="1">
                          <a:solidFill>
                            <a:schemeClr val="tx1"/>
                          </a:solidFill>
                          <a:latin typeface="+mj-ea"/>
                          <a:ea typeface="+mj-ea"/>
                        </a:rPr>
                        <a:t>多様な人材の活躍に資する人事管理制度の整備</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hMerge="1">
                  <a:txBody>
                    <a:bodyPr/>
                    <a:lstStyle/>
                    <a:p>
                      <a:endParaRPr kumimoji="1" lang="ja-JP" altLang="en-US" sz="900">
                        <a:solidFill>
                          <a:schemeClr val="tx1"/>
                        </a:solidFill>
                        <a:latin typeface="+mj-ea"/>
                        <a:ea typeface="+mj-ea"/>
                      </a:endParaRPr>
                    </a:p>
                  </a:txBody>
                  <a:tcPr/>
                </a:tc>
                <a:extLst>
                  <a:ext uri="{0D108BD9-81ED-4DB2-BD59-A6C34878D82A}">
                    <a16:rowId xmlns:a16="http://schemas.microsoft.com/office/drawing/2014/main" val="1362318810"/>
                  </a:ext>
                </a:extLst>
              </a:tr>
              <a:tr h="274320">
                <a:tc vMerge="1">
                  <a:txBody>
                    <a:bodyPr/>
                    <a:lstStyle/>
                    <a:p>
                      <a:r>
                        <a:rPr kumimoji="1" lang="ja-JP" altLang="en-US" sz="1200">
                          <a:solidFill>
                            <a:schemeClr val="tx1"/>
                          </a:solidFill>
                          <a:latin typeface="+mj-ea"/>
                          <a:ea typeface="+mj-ea"/>
                        </a:rPr>
                        <a:t>人事管理制度の整備</a:t>
                      </a: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１</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各業務のマニュアル作成などを通じて、業務情報を共有できる体制を整えている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36914274"/>
                  </a:ext>
                </a:extLst>
              </a:tr>
              <a:tr h="274320">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２</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多様な人材（属性、キャリア・経験、働き方など）の採用を積極的に行っている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1200630"/>
                  </a:ext>
                </a:extLst>
              </a:tr>
              <a:tr h="274320">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３</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社員の今後のキャリアの希望などを踏まえ、能力開発に投資（時間、予算等）している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77032858"/>
                  </a:ext>
                </a:extLst>
              </a:tr>
              <a:tr h="171450">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４</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昇進・昇格の基準が明確になっている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33592109"/>
                  </a:ext>
                </a:extLst>
              </a:tr>
              <a:tr h="189939">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700" b="1">
                          <a:solidFill>
                            <a:schemeClr val="tx1"/>
                          </a:solidFill>
                          <a:latin typeface="+mj-ea"/>
                          <a:ea typeface="+mj-ea"/>
                        </a:rPr>
                        <a:t>5</a:t>
                      </a:r>
                      <a:endParaRPr kumimoji="1" lang="ja-JP" altLang="en-US" sz="700" b="1">
                        <a:solidFill>
                          <a:schemeClr val="tx1"/>
                        </a:solidFill>
                        <a:latin typeface="+mj-ea"/>
                        <a:ea typeface="+mj-ea"/>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社員の働き方の柔軟性（多様性）を高めるための制度が整備されている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69260855"/>
                  </a:ext>
                </a:extLst>
              </a:tr>
              <a:tr h="188595">
                <a:tc rowSpan="7">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algn="ctr"/>
                      <a:r>
                        <a:rPr kumimoji="1" lang="ja-JP" altLang="en-US" sz="800" b="1">
                          <a:solidFill>
                            <a:schemeClr val="tx1"/>
                          </a:solidFill>
                          <a:latin typeface="+mj-ea"/>
                          <a:ea typeface="+mj-ea"/>
                        </a:rPr>
                        <a:t>現場管理職の取組</a:t>
                      </a:r>
                    </a:p>
                  </a:txBody>
                  <a:tcPr marL="68580" marR="68580" marT="34290" marB="34290" vert="eaVert"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gridSpan="2">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800" b="1">
                          <a:solidFill>
                            <a:schemeClr val="tx1"/>
                          </a:solidFill>
                          <a:latin typeface="+mj-ea"/>
                          <a:ea typeface="+mj-ea"/>
                        </a:rPr>
                        <a:t>多様な人材の活躍に資する職場管理</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hMerge="1">
                  <a:txBody>
                    <a:bodyPr/>
                    <a:lstStyle/>
                    <a:p>
                      <a:r>
                        <a:rPr kumimoji="1" lang="ja-JP" altLang="en-US" sz="1200">
                          <a:solidFill>
                            <a:schemeClr val="tx1"/>
                          </a:solidFill>
                          <a:latin typeface="+mj-ea"/>
                          <a:ea typeface="+mj-ea"/>
                        </a:rPr>
                        <a:t>多様な人材の活躍に資する職場管理</a:t>
                      </a:r>
                    </a:p>
                  </a:txBody>
                  <a:tcPr/>
                </a:tc>
                <a:extLst>
                  <a:ext uri="{0D108BD9-81ED-4DB2-BD59-A6C34878D82A}">
                    <a16:rowId xmlns:a16="http://schemas.microsoft.com/office/drawing/2014/main" val="1477620417"/>
                  </a:ext>
                </a:extLst>
              </a:tr>
              <a:tr h="274320">
                <a:tc vMerge="1">
                  <a:txBody>
                    <a:bodyPr/>
                    <a:lstStyle/>
                    <a:p>
                      <a:r>
                        <a:rPr kumimoji="1" lang="ja-JP" altLang="en-US" sz="1200">
                          <a:solidFill>
                            <a:schemeClr val="tx1"/>
                          </a:solidFill>
                          <a:latin typeface="+mj-ea"/>
                          <a:ea typeface="+mj-ea"/>
                        </a:rPr>
                        <a:t>現場管理職の取組</a:t>
                      </a: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１</a:t>
                      </a:r>
                      <a:endParaRPr kumimoji="1" lang="en-US" altLang="ja-JP" sz="700" b="1">
                        <a:solidFill>
                          <a:schemeClr val="tx1"/>
                        </a:solidFill>
                        <a:latin typeface="+mj-ea"/>
                        <a:ea typeface="+mj-ea"/>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部下に各自が担当する仕事の目標と位置づけを組織目標と紐づけ、わかりやすく説明している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42403565"/>
                  </a:ext>
                </a:extLst>
              </a:tr>
              <a:tr h="27432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２</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部下の残業時間の長短や勤務形態にかかわらず、その能力に合った仕事を割り振っている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64880021"/>
                  </a:ext>
                </a:extLst>
              </a:tr>
              <a:tr h="27432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３</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部下のキャリアの希望を理解したうえで、その実現に資する仕事を提供している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89721770"/>
                  </a:ext>
                </a:extLst>
              </a:tr>
              <a:tr h="17145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４</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部下と業務の進捗状況を個々に把握している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84792935"/>
                  </a:ext>
                </a:extLst>
              </a:tr>
              <a:tr h="27432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５</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時間や場所にとらわれない柔軟なワークスタイルが実現できる職場づくりをしている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86394324"/>
                  </a:ext>
                </a:extLst>
              </a:tr>
              <a:tr h="17145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６</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部下の属性にとらわれない公正な人事評価をしている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80572214"/>
                  </a:ext>
                </a:extLst>
              </a:tr>
            </a:tbl>
          </a:graphicData>
        </a:graphic>
      </p:graphicFrame>
      <p:sp>
        <p:nvSpPr>
          <p:cNvPr id="3" name="スライド番号プレースホルダー 2">
            <a:extLst>
              <a:ext uri="{FF2B5EF4-FFF2-40B4-BE49-F238E27FC236}">
                <a16:creationId xmlns:a16="http://schemas.microsoft.com/office/drawing/2014/main" id="{6F60172F-1B5A-C506-40F6-1F3B7D599FAF}"/>
              </a:ext>
            </a:extLst>
          </p:cNvPr>
          <p:cNvSpPr>
            <a:spLocks noGrp="1"/>
          </p:cNvSpPr>
          <p:nvPr>
            <p:ph type="sldNum" sz="quarter" idx="12"/>
          </p:nvPr>
        </p:nvSpPr>
        <p:spPr/>
        <p:txBody>
          <a:bodyPr/>
          <a:lstStyle/>
          <a:p>
            <a:fld id="{02E45039-E5C2-423C-A0A7-3C781C43C11A}" type="slidenum">
              <a:rPr kumimoji="1" lang="ja-JP" altLang="en-US" smtClean="0"/>
              <a:t>5</a:t>
            </a:fld>
            <a:endParaRPr kumimoji="1" lang="ja-JP" altLang="en-US"/>
          </a:p>
        </p:txBody>
      </p:sp>
    </p:spTree>
    <p:extLst>
      <p:ext uri="{BB962C8B-B14F-4D97-AF65-F5344CB8AC3E}">
        <p14:creationId xmlns:p14="http://schemas.microsoft.com/office/powerpoint/2010/main" val="603305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235428C-8970-7315-07A2-E05AA7CE3E5C}"/>
              </a:ext>
            </a:extLst>
          </p:cNvPr>
          <p:cNvSpPr>
            <a:spLocks noGrp="1"/>
          </p:cNvSpPr>
          <p:nvPr>
            <p:ph idx="1"/>
          </p:nvPr>
        </p:nvSpPr>
        <p:spPr/>
        <p:txBody>
          <a:bodyPr/>
          <a:lstStyle/>
          <a:p>
            <a:r>
              <a:rPr kumimoji="1" lang="en-US" altLang="ja-JP"/>
              <a:t>**</a:t>
            </a:r>
            <a:endParaRPr kumimoji="1" lang="ja-JP" altLang="en-US"/>
          </a:p>
        </p:txBody>
      </p:sp>
      <p:sp>
        <p:nvSpPr>
          <p:cNvPr id="3" name="コンテンツ プレースホルダー 2">
            <a:extLst>
              <a:ext uri="{FF2B5EF4-FFF2-40B4-BE49-F238E27FC236}">
                <a16:creationId xmlns:a16="http://schemas.microsoft.com/office/drawing/2014/main" id="{379762E0-EBCA-82A6-F341-057CD37F78A1}"/>
              </a:ext>
            </a:extLst>
          </p:cNvPr>
          <p:cNvSpPr>
            <a:spLocks noGrp="1"/>
          </p:cNvSpPr>
          <p:nvPr>
            <p:ph idx="10"/>
          </p:nvPr>
        </p:nvSpPr>
        <p:spPr/>
        <p:txBody>
          <a:bodyPr/>
          <a:lstStyle/>
          <a:p>
            <a:r>
              <a:rPr kumimoji="1" lang="en-US" altLang="ja-JP"/>
              <a:t>**</a:t>
            </a:r>
            <a:endParaRPr kumimoji="1" lang="ja-JP" altLang="en-US"/>
          </a:p>
        </p:txBody>
      </p:sp>
      <p:sp>
        <p:nvSpPr>
          <p:cNvPr id="4" name="コンテンツ プレースホルダー 3">
            <a:extLst>
              <a:ext uri="{FF2B5EF4-FFF2-40B4-BE49-F238E27FC236}">
                <a16:creationId xmlns:a16="http://schemas.microsoft.com/office/drawing/2014/main" id="{0CDD8055-022A-5BDC-28A6-64A4BDD43D8A}"/>
              </a:ext>
            </a:extLst>
          </p:cNvPr>
          <p:cNvSpPr>
            <a:spLocks noGrp="1"/>
          </p:cNvSpPr>
          <p:nvPr>
            <p:ph idx="11"/>
          </p:nvPr>
        </p:nvSpPr>
        <p:spPr/>
        <p:txBody>
          <a:bodyPr/>
          <a:lstStyle/>
          <a:p>
            <a:r>
              <a:rPr kumimoji="1" lang="en-US" altLang="ja-JP"/>
              <a:t>**</a:t>
            </a:r>
          </a:p>
        </p:txBody>
      </p:sp>
      <p:sp>
        <p:nvSpPr>
          <p:cNvPr id="5" name="コンテンツ プレースホルダー 4">
            <a:extLst>
              <a:ext uri="{FF2B5EF4-FFF2-40B4-BE49-F238E27FC236}">
                <a16:creationId xmlns:a16="http://schemas.microsoft.com/office/drawing/2014/main" id="{4B857606-F9BE-5B0A-8EF8-5BAE2B246CF4}"/>
              </a:ext>
            </a:extLst>
          </p:cNvPr>
          <p:cNvSpPr>
            <a:spLocks noGrp="1"/>
          </p:cNvSpPr>
          <p:nvPr>
            <p:ph idx="12"/>
          </p:nvPr>
        </p:nvSpPr>
        <p:spPr/>
        <p:txBody>
          <a:bodyPr/>
          <a:lstStyle/>
          <a:p>
            <a:r>
              <a:rPr kumimoji="1" lang="en-US" altLang="ja-JP"/>
              <a:t>**</a:t>
            </a:r>
            <a:endParaRPr kumimoji="1" lang="ja-JP" altLang="en-US"/>
          </a:p>
        </p:txBody>
      </p:sp>
    </p:spTree>
    <p:extLst>
      <p:ext uri="{BB962C8B-B14F-4D97-AF65-F5344CB8AC3E}">
        <p14:creationId xmlns:p14="http://schemas.microsoft.com/office/powerpoint/2010/main" val="1951248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39457"/>
            <a:ext cx="7886700" cy="994172"/>
          </a:xfrm>
        </p:spPr>
        <p:txBody>
          <a:bodyPr>
            <a:normAutofit/>
          </a:bodyPr>
          <a:lstStyle/>
          <a:p>
            <a:r>
              <a:rPr lang="en-US" altLang="ja-JP" sz="2800" dirty="0"/>
              <a:t>【</a:t>
            </a:r>
            <a:r>
              <a:rPr lang="ja-JP" altLang="en-US" sz="2800" dirty="0"/>
              <a:t>参考</a:t>
            </a:r>
            <a:r>
              <a:rPr lang="en-US" altLang="ja-JP" sz="2800" dirty="0"/>
              <a:t>】</a:t>
            </a:r>
            <a:r>
              <a:rPr lang="ja-JP" altLang="en-US" sz="2800" dirty="0"/>
              <a:t>関連用語集</a:t>
            </a:r>
          </a:p>
        </p:txBody>
      </p:sp>
      <p:graphicFrame>
        <p:nvGraphicFramePr>
          <p:cNvPr id="5" name="表 4">
            <a:extLst>
              <a:ext uri="{FF2B5EF4-FFF2-40B4-BE49-F238E27FC236}">
                <a16:creationId xmlns:a16="http://schemas.microsoft.com/office/drawing/2014/main" id="{3D9BAB56-6FDC-5E3E-18E6-ADA9BEEA045D}"/>
              </a:ext>
            </a:extLst>
          </p:cNvPr>
          <p:cNvGraphicFramePr>
            <a:graphicFrameLocks noGrp="1"/>
          </p:cNvGraphicFramePr>
          <p:nvPr/>
        </p:nvGraphicFramePr>
        <p:xfrm>
          <a:off x="468313" y="1441937"/>
          <a:ext cx="8308294" cy="4705770"/>
        </p:xfrm>
        <a:graphic>
          <a:graphicData uri="http://schemas.openxmlformats.org/drawingml/2006/table">
            <a:tbl>
              <a:tblPr firstRow="1" bandRow="1">
                <a:tableStyleId>{72833802-FEF1-4C79-8D5D-14CF1EAF98D9}</a:tableStyleId>
              </a:tblPr>
              <a:tblGrid>
                <a:gridCol w="3201483">
                  <a:extLst>
                    <a:ext uri="{9D8B030D-6E8A-4147-A177-3AD203B41FA5}">
                      <a16:colId xmlns:a16="http://schemas.microsoft.com/office/drawing/2014/main" val="2545224107"/>
                    </a:ext>
                  </a:extLst>
                </a:gridCol>
                <a:gridCol w="5106811">
                  <a:extLst>
                    <a:ext uri="{9D8B030D-6E8A-4147-A177-3AD203B41FA5}">
                      <a16:colId xmlns:a16="http://schemas.microsoft.com/office/drawing/2014/main" val="2769534607"/>
                    </a:ext>
                  </a:extLst>
                </a:gridCol>
              </a:tblGrid>
              <a:tr h="531446">
                <a:tc>
                  <a:txBody>
                    <a:bodyPr/>
                    <a:lstStyle/>
                    <a:p>
                      <a:pPr algn="ctr"/>
                      <a:r>
                        <a:rPr kumimoji="1" lang="ja-JP" altLang="en-US" dirty="0"/>
                        <a:t>用語</a:t>
                      </a:r>
                      <a:endParaRPr kumimoji="1" lang="ja-JP" altLang="en-US" dirty="0">
                        <a:latin typeface="+mn-ea"/>
                        <a:ea typeface="+mn-ea"/>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a:t>本ワークショップにおける定義</a:t>
                      </a:r>
                      <a:endParaRPr kumimoji="1" lang="ja-JP" altLang="en-US"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43272821"/>
                  </a:ext>
                </a:extLst>
              </a:tr>
              <a:tr h="531446">
                <a:tc>
                  <a:txBody>
                    <a:bodyPr/>
                    <a:lstStyle/>
                    <a:p>
                      <a:pPr algn="ctr" fontAlgn="ctr"/>
                      <a:r>
                        <a:rPr lang="ja-JP" altLang="en-US" sz="1100" b="0" u="none" strike="noStrike" dirty="0">
                          <a:solidFill>
                            <a:srgbClr val="000000"/>
                          </a:solidFill>
                          <a:effectLst/>
                        </a:rPr>
                        <a:t>ダイバーシティ経営</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dirty="0">
                          <a:solidFill>
                            <a:srgbClr val="000000"/>
                          </a:solidFill>
                          <a:effectLst/>
                        </a:rPr>
                        <a:t>多様な人材を活かし、その能力が最大限発揮できる機会を提供することで、イノベーションを生み出し、価値創造につなげている経営。</a:t>
                      </a:r>
                      <a:endParaRPr lang="ja-JP" altLang="en-US" sz="1100" b="0" i="0" u="none" strike="noStrike" dirty="0">
                        <a:solidFill>
                          <a:srgbClr val="000000"/>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202641453"/>
                  </a:ext>
                </a:extLst>
              </a:tr>
              <a:tr h="531446">
                <a:tc>
                  <a:txBody>
                    <a:bodyPr/>
                    <a:lstStyle/>
                    <a:p>
                      <a:pPr algn="ctr" fontAlgn="ctr"/>
                      <a:r>
                        <a:rPr lang="ja-JP" altLang="en-US" sz="1100" b="0" i="0" u="none" strike="noStrike">
                          <a:solidFill>
                            <a:srgbClr val="000000"/>
                          </a:solidFill>
                          <a:effectLst/>
                          <a:latin typeface="+mn-ea"/>
                          <a:ea typeface="+mn-ea"/>
                        </a:rPr>
                        <a:t>ダイバーシティ</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性別、年齢、人種等の属性、価値観、キャリア、働き方の意向に関係なく、経営戦略の実現に必要な多様な人材によって組織が構成されていること。</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59602305"/>
                  </a:ext>
                </a:extLst>
              </a:tr>
              <a:tr h="531446">
                <a:tc>
                  <a:txBody>
                    <a:bodyPr/>
                    <a:lstStyle/>
                    <a:p>
                      <a:pPr algn="ctr" fontAlgn="ctr"/>
                      <a:r>
                        <a:rPr lang="ja-JP" altLang="en-US" sz="1100" b="0" u="none" strike="noStrike" dirty="0">
                          <a:solidFill>
                            <a:srgbClr val="000000"/>
                          </a:solidFill>
                          <a:effectLst/>
                        </a:rPr>
                        <a:t>エクイティ</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a:solidFill>
                            <a:schemeClr val="tx1"/>
                          </a:solidFill>
                        </a:rPr>
                        <a:t>一人一人が違うスタートラインに立っているという前提のもと、多様な人材が能力を十分発揮できるよう、制度や業務プロセス等において阻害される要因があればそれを是正し、適切な機会を提供し、支援すること。</a:t>
                      </a:r>
                      <a:endParaRPr kumimoji="1" lang="ja-JP" altLang="en-US" sz="1100" b="0" dirty="0">
                        <a:solidFill>
                          <a:schemeClr val="tx1"/>
                        </a:solidFill>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136120343"/>
                  </a:ext>
                </a:extLst>
              </a:tr>
              <a:tr h="531446">
                <a:tc>
                  <a:txBody>
                    <a:bodyPr/>
                    <a:lstStyle/>
                    <a:p>
                      <a:pPr algn="ctr" fontAlgn="ctr"/>
                      <a:r>
                        <a:rPr lang="ja-JP" altLang="en-US" sz="1100" b="0" u="none" strike="noStrike" dirty="0">
                          <a:solidFill>
                            <a:srgbClr val="000000"/>
                          </a:solidFill>
                          <a:effectLst/>
                        </a:rPr>
                        <a:t>インクルージョン</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ja-JP" sz="1100" kern="100" dirty="0">
                          <a:solidFill>
                            <a:schemeClr val="tx1"/>
                          </a:solidFill>
                          <a:effectLst/>
                          <a:latin typeface="+mn-ea"/>
                          <a:cs typeface="Times New Roman" panose="02020603050405020304" pitchFamily="18" charset="0"/>
                        </a:rPr>
                        <a:t>一人ひとりが「職場で尊重されたメンバーとして扱われている」と感じ、</a:t>
                      </a:r>
                      <a:r>
                        <a:rPr lang="ja-JP" altLang="en-US" sz="1100" kern="100" dirty="0">
                          <a:solidFill>
                            <a:schemeClr val="tx1"/>
                          </a:solidFill>
                          <a:effectLst/>
                          <a:latin typeface="+mn-ea"/>
                          <a:cs typeface="Times New Roman" panose="02020603050405020304" pitchFamily="18" charset="0"/>
                        </a:rPr>
                        <a:t>その能力を十分に発揮して</a:t>
                      </a:r>
                      <a:r>
                        <a:rPr lang="ja-JP" altLang="ja-JP" sz="1100" kern="100" dirty="0">
                          <a:solidFill>
                            <a:schemeClr val="tx1"/>
                          </a:solidFill>
                          <a:effectLst/>
                          <a:latin typeface="+mn-ea"/>
                          <a:cs typeface="Times New Roman" panose="02020603050405020304" pitchFamily="18" charset="0"/>
                        </a:rPr>
                        <a:t>組織に貢献できている</a:t>
                      </a:r>
                      <a:r>
                        <a:rPr lang="ja-JP" altLang="en-US" sz="1100" kern="100" dirty="0">
                          <a:solidFill>
                            <a:schemeClr val="tx1"/>
                          </a:solidFill>
                          <a:effectLst/>
                          <a:latin typeface="+mn-ea"/>
                          <a:cs typeface="Times New Roman" panose="02020603050405020304" pitchFamily="18" charset="0"/>
                        </a:rPr>
                        <a:t>と実感している</a:t>
                      </a:r>
                      <a:r>
                        <a:rPr lang="ja-JP" altLang="ja-JP" sz="1100" kern="100" dirty="0">
                          <a:solidFill>
                            <a:schemeClr val="tx1"/>
                          </a:solidFill>
                          <a:effectLst/>
                          <a:latin typeface="+mn-ea"/>
                          <a:cs typeface="Times New Roman" panose="02020603050405020304" pitchFamily="18" charset="0"/>
                        </a:rPr>
                        <a:t>状態</a:t>
                      </a:r>
                      <a:r>
                        <a:rPr lang="ja-JP" altLang="en-US" sz="1100" kern="100" dirty="0">
                          <a:solidFill>
                            <a:schemeClr val="tx1"/>
                          </a:solidFill>
                          <a:effectLst/>
                          <a:latin typeface="+mn-ea"/>
                          <a:cs typeface="Times New Roman" panose="02020603050405020304" pitchFamily="18" charset="0"/>
                        </a:rPr>
                        <a:t>。</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949848456"/>
                  </a:ext>
                </a:extLst>
              </a:tr>
              <a:tr h="531446">
                <a:tc>
                  <a:txBody>
                    <a:bodyPr/>
                    <a:lstStyle/>
                    <a:p>
                      <a:pPr algn="ctr" fontAlgn="ctr"/>
                      <a:r>
                        <a:rPr lang="en-US" sz="1100" b="0" u="none" strike="noStrike" dirty="0">
                          <a:solidFill>
                            <a:srgbClr val="000000"/>
                          </a:solidFill>
                          <a:effectLst/>
                        </a:rPr>
                        <a:t>DEI</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i="0" u="none" strike="noStrike" dirty="0">
                          <a:solidFill>
                            <a:schemeClr val="tx1"/>
                          </a:solidFill>
                          <a:effectLst/>
                          <a:latin typeface="+mn-ea"/>
                          <a:ea typeface="+mn-ea"/>
                        </a:rPr>
                        <a:t>ダイバーシティ</a:t>
                      </a:r>
                      <a:r>
                        <a:rPr lang="en-US" altLang="ja-JP" sz="1100" b="0" i="0" u="none" strike="noStrike" dirty="0">
                          <a:solidFill>
                            <a:schemeClr val="tx1"/>
                          </a:solidFill>
                          <a:effectLst/>
                          <a:latin typeface="+mn-ea"/>
                          <a:ea typeface="+mn-ea"/>
                        </a:rPr>
                        <a:t>(Diversity)</a:t>
                      </a:r>
                      <a:r>
                        <a:rPr lang="ja-JP" altLang="en-US" sz="1100" b="0" i="0" u="none" strike="noStrike" dirty="0">
                          <a:solidFill>
                            <a:schemeClr val="tx1"/>
                          </a:solidFill>
                          <a:effectLst/>
                          <a:latin typeface="+mn-ea"/>
                          <a:ea typeface="+mn-ea"/>
                        </a:rPr>
                        <a:t>・エクイティ</a:t>
                      </a:r>
                      <a:r>
                        <a:rPr lang="en-US" altLang="ja-JP" sz="1100" b="0" i="0" u="none" strike="noStrike" dirty="0">
                          <a:solidFill>
                            <a:schemeClr val="tx1"/>
                          </a:solidFill>
                          <a:effectLst/>
                          <a:latin typeface="+mn-ea"/>
                          <a:ea typeface="+mn-ea"/>
                        </a:rPr>
                        <a:t>(Equity)</a:t>
                      </a:r>
                      <a:r>
                        <a:rPr lang="ja-JP" altLang="en-US" sz="1100" b="0" i="0" u="none" strike="noStrike" dirty="0">
                          <a:solidFill>
                            <a:schemeClr val="tx1"/>
                          </a:solidFill>
                          <a:effectLst/>
                          <a:latin typeface="+mn-ea"/>
                          <a:ea typeface="+mn-ea"/>
                        </a:rPr>
                        <a:t>・インクルージョン</a:t>
                      </a:r>
                      <a:r>
                        <a:rPr lang="en-US" altLang="ja-JP" sz="1100" b="0" i="0" u="none" strike="noStrike" dirty="0">
                          <a:solidFill>
                            <a:schemeClr val="tx1"/>
                          </a:solidFill>
                          <a:effectLst/>
                          <a:latin typeface="+mn-ea"/>
                          <a:ea typeface="+mn-ea"/>
                        </a:rPr>
                        <a:t>(Inclusion)</a:t>
                      </a:r>
                      <a:r>
                        <a:rPr lang="ja-JP" altLang="en-US" sz="1100" b="0" i="0" u="none" strike="noStrike" dirty="0">
                          <a:solidFill>
                            <a:schemeClr val="tx1"/>
                          </a:solidFill>
                          <a:effectLst/>
                          <a:latin typeface="+mn-ea"/>
                          <a:ea typeface="+mn-ea"/>
                        </a:rPr>
                        <a:t>の総称。</a:t>
                      </a:r>
                      <a:endParaRPr 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759587400"/>
                  </a:ext>
                </a:extLst>
              </a:tr>
              <a:tr h="531446">
                <a:tc>
                  <a:txBody>
                    <a:bodyPr/>
                    <a:lstStyle/>
                    <a:p>
                      <a:pPr algn="ctr" fontAlgn="ctr"/>
                      <a:r>
                        <a:rPr lang="en-US" sz="1100" b="0" u="none" strike="noStrike" dirty="0">
                          <a:solidFill>
                            <a:srgbClr val="000000"/>
                          </a:solidFill>
                          <a:effectLst/>
                        </a:rPr>
                        <a:t>VISION</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a:solidFill>
                            <a:schemeClr val="tx1"/>
                          </a:solidFill>
                          <a:effectLst/>
                        </a:rPr>
                        <a:t>目指す組織像。コンパス上では、自社がダイバーシティ経営を通じて実現したい</a:t>
                      </a:r>
                      <a:r>
                        <a:rPr lang="en-US" altLang="ja-JP" sz="1100" b="0" u="none" strike="noStrike">
                          <a:solidFill>
                            <a:schemeClr val="tx1"/>
                          </a:solidFill>
                          <a:effectLst/>
                        </a:rPr>
                        <a:t>VISION</a:t>
                      </a:r>
                      <a:r>
                        <a:rPr lang="ja-JP" altLang="en-US" sz="1100" b="0" u="none" strike="noStrike">
                          <a:solidFill>
                            <a:schemeClr val="tx1"/>
                          </a:solidFill>
                          <a:effectLst/>
                        </a:rPr>
                        <a:t>に差し替えていただくことを想定。</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299782425"/>
                  </a:ext>
                </a:extLst>
              </a:tr>
              <a:tr h="531446">
                <a:tc>
                  <a:txBody>
                    <a:bodyPr/>
                    <a:lstStyle/>
                    <a:p>
                      <a:pPr algn="ctr" fontAlgn="ctr"/>
                      <a:r>
                        <a:rPr lang="en-US" sz="1100" b="0" u="none" strike="noStrike" dirty="0">
                          <a:solidFill>
                            <a:srgbClr val="000000"/>
                          </a:solidFill>
                          <a:effectLst/>
                        </a:rPr>
                        <a:t>MISSION</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en-US" altLang="ja-JP" sz="1100" b="0" u="none" strike="noStrike">
                          <a:solidFill>
                            <a:schemeClr val="tx1"/>
                          </a:solidFill>
                          <a:effectLst/>
                        </a:rPr>
                        <a:t>VISION</a:t>
                      </a:r>
                      <a:r>
                        <a:rPr lang="ja-JP" altLang="en-US" sz="1100" b="0" u="none" strike="noStrike">
                          <a:solidFill>
                            <a:schemeClr val="tx1"/>
                          </a:solidFill>
                          <a:effectLst/>
                        </a:rPr>
                        <a:t>を実現するために果たすべき使命や任務。コンパス上では、ダイバーシティ経営を推進する上で組織</a:t>
                      </a:r>
                      <a:r>
                        <a:rPr lang="en-US" altLang="ja-JP" sz="1100" b="0" u="none" strike="noStrike">
                          <a:solidFill>
                            <a:schemeClr val="tx1"/>
                          </a:solidFill>
                          <a:effectLst/>
                        </a:rPr>
                        <a:t>/</a:t>
                      </a:r>
                      <a:r>
                        <a:rPr lang="ja-JP" altLang="en-US" sz="1100" b="0" u="none" strike="noStrike">
                          <a:solidFill>
                            <a:schemeClr val="tx1"/>
                          </a:solidFill>
                          <a:effectLst/>
                        </a:rPr>
                        <a:t>個人それぞれの面で成し遂げたいことを記載。</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298400651"/>
                  </a:ext>
                </a:extLst>
              </a:tr>
              <a:tr h="454202">
                <a:tc>
                  <a:txBody>
                    <a:bodyPr/>
                    <a:lstStyle/>
                    <a:p>
                      <a:pPr algn="ctr" fontAlgn="ctr"/>
                      <a:r>
                        <a:rPr lang="en-US" sz="1100" b="0" u="none" strike="noStrike" dirty="0">
                          <a:solidFill>
                            <a:srgbClr val="000000"/>
                          </a:solidFill>
                          <a:effectLst/>
                        </a:rPr>
                        <a:t>WILL</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a:solidFill>
                            <a:schemeClr val="tx1"/>
                          </a:solidFill>
                          <a:effectLst/>
                        </a:rPr>
                        <a:t>多様な個それぞれの意思の追及。コンパス上では、個人の</a:t>
                      </a:r>
                      <a:r>
                        <a:rPr lang="en-US" altLang="ja-JP" sz="1100" b="0" u="none" strike="noStrike">
                          <a:solidFill>
                            <a:schemeClr val="tx1"/>
                          </a:solidFill>
                          <a:effectLst/>
                        </a:rPr>
                        <a:t>MISSION</a:t>
                      </a:r>
                      <a:r>
                        <a:rPr lang="ja-JP" altLang="en-US" sz="1100" b="0" u="none" strike="noStrike">
                          <a:solidFill>
                            <a:schemeClr val="tx1"/>
                          </a:solidFill>
                          <a:effectLst/>
                        </a:rPr>
                        <a:t>として、その人らしく活躍するための障壁を取り除くための行動指針のひとつとして定義。</a:t>
                      </a:r>
                      <a:endParaRPr lang="en-US" altLang="ja-JP" sz="1100" b="0" u="none" strike="noStrike" dirty="0">
                        <a:solidFill>
                          <a:schemeClr val="tx1"/>
                        </a:solidFill>
                        <a:effectLst/>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838877955"/>
                  </a:ext>
                </a:extLst>
              </a:tr>
            </a:tbl>
          </a:graphicData>
        </a:graphic>
      </p:graphicFrame>
    </p:spTree>
    <p:extLst>
      <p:ext uri="{BB962C8B-B14F-4D97-AF65-F5344CB8AC3E}">
        <p14:creationId xmlns:p14="http://schemas.microsoft.com/office/powerpoint/2010/main" val="4164374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normAutofit/>
          </a:bodyPr>
          <a:lstStyle/>
          <a:p>
            <a:r>
              <a:rPr lang="ja-JP" altLang="en-US" sz="1292">
                <a:solidFill>
                  <a:schemeClr val="bg2">
                    <a:lumMod val="25000"/>
                  </a:schemeClr>
                </a:solidFill>
              </a:rPr>
              <a:t>「事前課題シート」（人事部門向け）</a:t>
            </a:r>
          </a:p>
        </p:txBody>
      </p:sp>
      <p:sp>
        <p:nvSpPr>
          <p:cNvPr id="10" name="正方形/長方形 9">
            <a:extLst>
              <a:ext uri="{FF2B5EF4-FFF2-40B4-BE49-F238E27FC236}">
                <a16:creationId xmlns:a16="http://schemas.microsoft.com/office/drawing/2014/main" id="{DFB1E7CA-E434-EAF0-7D97-E741CAF82A61}"/>
              </a:ext>
            </a:extLst>
          </p:cNvPr>
          <p:cNvSpPr/>
          <p:nvPr/>
        </p:nvSpPr>
        <p:spPr>
          <a:xfrm>
            <a:off x="264580" y="992409"/>
            <a:ext cx="8614841" cy="5325198"/>
          </a:xfrm>
          <a:prstGeom prst="rect">
            <a:avLst/>
          </a:prstGeom>
          <a:noFill/>
          <a:ln>
            <a:solidFill>
              <a:schemeClr val="tx1"/>
            </a:solidFill>
          </a:ln>
        </p:spPr>
        <p:txBody>
          <a:bodyPr wrap="square" rtlCol="0" anchor="ctr" anchorCtr="0">
            <a:noAutofit/>
          </a:bodyPr>
          <a:lstStyle/>
          <a:p>
            <a:pPr algn="ctr" defTabSz="844083">
              <a:defRPr/>
            </a:pPr>
            <a:endParaRPr kumimoji="1" lang="ja-JP" altLang="en-US" sz="1662" b="1">
              <a:solidFill>
                <a:srgbClr val="FFFFFF"/>
              </a:solidFill>
              <a:latin typeface="游ゴシック"/>
              <a:ea typeface="游ゴシック"/>
            </a:endParaRPr>
          </a:p>
        </p:txBody>
      </p:sp>
      <p:sp>
        <p:nvSpPr>
          <p:cNvPr id="11" name="テキスト ボックス 10">
            <a:extLst>
              <a:ext uri="{FF2B5EF4-FFF2-40B4-BE49-F238E27FC236}">
                <a16:creationId xmlns:a16="http://schemas.microsoft.com/office/drawing/2014/main" id="{A4810076-F2B9-62C1-1039-EE3265AC435F}"/>
              </a:ext>
            </a:extLst>
          </p:cNvPr>
          <p:cNvSpPr txBox="1"/>
          <p:nvPr/>
        </p:nvSpPr>
        <p:spPr bwMode="auto">
          <a:xfrm>
            <a:off x="264580" y="1052363"/>
            <a:ext cx="1252266" cy="234360"/>
          </a:xfrm>
          <a:prstGeom prst="rect">
            <a:avLst/>
          </a:prstGeom>
          <a:noFill/>
          <a:ln w="9525">
            <a:noFill/>
            <a:miter lim="800000"/>
            <a:headEnd/>
            <a:tailEnd/>
          </a:ln>
        </p:spPr>
        <p:txBody>
          <a:bodyPr wrap="none" rtlCol="0" anchor="ctr" anchorCtr="0">
            <a:spAutoFit/>
          </a:bodyPr>
          <a:lstStyle/>
          <a:p>
            <a:pPr defTabSz="844083">
              <a:defRPr/>
            </a:pPr>
            <a:r>
              <a:rPr kumimoji="1" lang="en-US" altLang="ja-JP" sz="923">
                <a:solidFill>
                  <a:srgbClr val="000000"/>
                </a:solidFill>
                <a:latin typeface="游ゴシック"/>
                <a:ea typeface="游ゴシック"/>
              </a:rPr>
              <a:t>【</a:t>
            </a:r>
            <a:r>
              <a:rPr kumimoji="1" lang="ja-JP" altLang="en-US" sz="923">
                <a:solidFill>
                  <a:srgbClr val="000000"/>
                </a:solidFill>
                <a:latin typeface="游ゴシック"/>
                <a:ea typeface="游ゴシック"/>
              </a:rPr>
              <a:t>事前課題シート</a:t>
            </a:r>
            <a:r>
              <a:rPr kumimoji="1" lang="en-US" altLang="ja-JP" sz="923">
                <a:solidFill>
                  <a:srgbClr val="000000"/>
                </a:solidFill>
                <a:latin typeface="游ゴシック"/>
                <a:ea typeface="游ゴシック"/>
              </a:rPr>
              <a:t>】</a:t>
            </a:r>
            <a:endParaRPr kumimoji="1" lang="ja-JP" altLang="en-US" sz="923">
              <a:solidFill>
                <a:srgbClr val="000000"/>
              </a:solidFill>
              <a:latin typeface="游ゴシック"/>
              <a:ea typeface="游ゴシック"/>
            </a:endParaRPr>
          </a:p>
        </p:txBody>
      </p:sp>
      <p:sp>
        <p:nvSpPr>
          <p:cNvPr id="12" name="テキスト ボックス 11">
            <a:extLst>
              <a:ext uri="{FF2B5EF4-FFF2-40B4-BE49-F238E27FC236}">
                <a16:creationId xmlns:a16="http://schemas.microsoft.com/office/drawing/2014/main" id="{D21B2233-3FC3-E1E0-B027-14E682760092}"/>
              </a:ext>
            </a:extLst>
          </p:cNvPr>
          <p:cNvSpPr txBox="1"/>
          <p:nvPr/>
        </p:nvSpPr>
        <p:spPr bwMode="auto">
          <a:xfrm>
            <a:off x="407889" y="1288596"/>
            <a:ext cx="8328222" cy="518412"/>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dirty="0">
                <a:solidFill>
                  <a:srgbClr val="000000"/>
                </a:solidFill>
                <a:latin typeface="游ゴシック"/>
                <a:ea typeface="游ゴシック"/>
              </a:rPr>
              <a:t>この事前課題シートは、日常業務で感じているダイバーシティ、エクイティ＆インクルージョン（</a:t>
            </a:r>
            <a:r>
              <a:rPr kumimoji="1" lang="en-US" altLang="ja-JP" sz="923" dirty="0">
                <a:solidFill>
                  <a:srgbClr val="000000"/>
                </a:solidFill>
                <a:latin typeface="游ゴシック"/>
                <a:ea typeface="游ゴシック"/>
              </a:rPr>
              <a:t>DEI</a:t>
            </a:r>
            <a:r>
              <a:rPr kumimoji="1" lang="ja-JP" altLang="en-US" sz="923" dirty="0">
                <a:solidFill>
                  <a:srgbClr val="000000"/>
                </a:solidFill>
                <a:latin typeface="游ゴシック"/>
                <a:ea typeface="游ゴシック"/>
              </a:rPr>
              <a:t>）に関する率直な経験や意見を集めることを目的としています。当日の対話のためのきっかけとして使用する予定です。会社や組織の公式な立場の考えではなく、あくまで個々の主観的な体験や考えとして忌憚なくお聞かせいただけますと幸いです。</a:t>
            </a:r>
          </a:p>
        </p:txBody>
      </p:sp>
      <p:grpSp>
        <p:nvGrpSpPr>
          <p:cNvPr id="7" name="グループ化 6">
            <a:extLst>
              <a:ext uri="{FF2B5EF4-FFF2-40B4-BE49-F238E27FC236}">
                <a16:creationId xmlns:a16="http://schemas.microsoft.com/office/drawing/2014/main" id="{41CC13B3-F566-891F-E471-3A4AA76E732F}"/>
              </a:ext>
            </a:extLst>
          </p:cNvPr>
          <p:cNvGrpSpPr/>
          <p:nvPr/>
        </p:nvGrpSpPr>
        <p:grpSpPr>
          <a:xfrm>
            <a:off x="290149" y="1886878"/>
            <a:ext cx="8328222" cy="4194461"/>
            <a:chOff x="286628" y="2006407"/>
            <a:chExt cx="9022241" cy="3479835"/>
          </a:xfrm>
        </p:grpSpPr>
        <p:sp>
          <p:nvSpPr>
            <p:cNvPr id="13" name="テキスト ボックス 12">
              <a:extLst>
                <a:ext uri="{FF2B5EF4-FFF2-40B4-BE49-F238E27FC236}">
                  <a16:creationId xmlns:a16="http://schemas.microsoft.com/office/drawing/2014/main" id="{8ED67D12-A075-D8F0-8C57-AA503CF52F81}"/>
                </a:ext>
              </a:extLst>
            </p:cNvPr>
            <p:cNvSpPr txBox="1"/>
            <p:nvPr/>
          </p:nvSpPr>
          <p:spPr bwMode="auto">
            <a:xfrm>
              <a:off x="286628" y="2006407"/>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①私が思う自社のダイバーシティ、エクイティ＆インクルージョン（</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）とは〇〇である</a:t>
              </a:r>
            </a:p>
          </p:txBody>
        </p:sp>
        <p:sp>
          <p:nvSpPr>
            <p:cNvPr id="15" name="正方形/長方形 14">
              <a:extLst>
                <a:ext uri="{FF2B5EF4-FFF2-40B4-BE49-F238E27FC236}">
                  <a16:creationId xmlns:a16="http://schemas.microsoft.com/office/drawing/2014/main" id="{134BD9B2-91DF-F75C-60F2-2A72967EE72B}"/>
                </a:ext>
              </a:extLst>
            </p:cNvPr>
            <p:cNvSpPr/>
            <p:nvPr/>
          </p:nvSpPr>
          <p:spPr>
            <a:xfrm>
              <a:off x="441879" y="2234141"/>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例）多様な属性を含めた全員活躍できる職場の推進</a:t>
              </a:r>
            </a:p>
          </p:txBody>
        </p:sp>
        <p:sp>
          <p:nvSpPr>
            <p:cNvPr id="16" name="テキスト ボックス 15">
              <a:extLst>
                <a:ext uri="{FF2B5EF4-FFF2-40B4-BE49-F238E27FC236}">
                  <a16:creationId xmlns:a16="http://schemas.microsoft.com/office/drawing/2014/main" id="{CA7B91D7-01F1-BCFD-E35B-21C06CE40A12}"/>
                </a:ext>
              </a:extLst>
            </p:cNvPr>
            <p:cNvSpPr txBox="1"/>
            <p:nvPr/>
          </p:nvSpPr>
          <p:spPr bwMode="auto">
            <a:xfrm>
              <a:off x="286628" y="2919009"/>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②自社が</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推進に取り組む背景や目的について教えてください。</a:t>
              </a:r>
            </a:p>
          </p:txBody>
        </p:sp>
        <p:sp>
          <p:nvSpPr>
            <p:cNvPr id="17" name="正方形/長方形 16">
              <a:extLst>
                <a:ext uri="{FF2B5EF4-FFF2-40B4-BE49-F238E27FC236}">
                  <a16:creationId xmlns:a16="http://schemas.microsoft.com/office/drawing/2014/main" id="{061A96E2-EC73-1C5D-3E4F-D567A26DD032}"/>
                </a:ext>
              </a:extLst>
            </p:cNvPr>
            <p:cNvSpPr/>
            <p:nvPr/>
          </p:nvSpPr>
          <p:spPr>
            <a:xfrm>
              <a:off x="441879" y="3146742"/>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sp>
          <p:nvSpPr>
            <p:cNvPr id="18" name="テキスト ボックス 17">
              <a:extLst>
                <a:ext uri="{FF2B5EF4-FFF2-40B4-BE49-F238E27FC236}">
                  <a16:creationId xmlns:a16="http://schemas.microsoft.com/office/drawing/2014/main" id="{F1322222-5D02-2D2C-275A-D7F50BDF9704}"/>
                </a:ext>
              </a:extLst>
            </p:cNvPr>
            <p:cNvSpPr txBox="1"/>
            <p:nvPr/>
          </p:nvSpPr>
          <p:spPr bwMode="auto">
            <a:xfrm>
              <a:off x="286628" y="3804353"/>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③これまで取り組んだ代表的な施策３つと現場の課題感について教えてください。</a:t>
              </a:r>
            </a:p>
          </p:txBody>
        </p:sp>
        <p:sp>
          <p:nvSpPr>
            <p:cNvPr id="19" name="正方形/長方形 18">
              <a:extLst>
                <a:ext uri="{FF2B5EF4-FFF2-40B4-BE49-F238E27FC236}">
                  <a16:creationId xmlns:a16="http://schemas.microsoft.com/office/drawing/2014/main" id="{B198B35D-FA8F-2737-0DDA-60B14B5E2A45}"/>
                </a:ext>
              </a:extLst>
            </p:cNvPr>
            <p:cNvSpPr/>
            <p:nvPr/>
          </p:nvSpPr>
          <p:spPr>
            <a:xfrm>
              <a:off x="441879" y="4032086"/>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sp>
          <p:nvSpPr>
            <p:cNvPr id="20" name="テキスト ボックス 19">
              <a:extLst>
                <a:ext uri="{FF2B5EF4-FFF2-40B4-BE49-F238E27FC236}">
                  <a16:creationId xmlns:a16="http://schemas.microsoft.com/office/drawing/2014/main" id="{CBCE420A-2F34-9827-6629-080471ECEC12}"/>
                </a:ext>
              </a:extLst>
            </p:cNvPr>
            <p:cNvSpPr txBox="1"/>
            <p:nvPr/>
          </p:nvSpPr>
          <p:spPr bwMode="auto">
            <a:xfrm>
              <a:off x="286628" y="4716953"/>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④これから取り組んでいきたいと思う施策や方向性について教えてください。</a:t>
              </a:r>
            </a:p>
          </p:txBody>
        </p:sp>
        <p:sp>
          <p:nvSpPr>
            <p:cNvPr id="21" name="正方形/長方形 20">
              <a:extLst>
                <a:ext uri="{FF2B5EF4-FFF2-40B4-BE49-F238E27FC236}">
                  <a16:creationId xmlns:a16="http://schemas.microsoft.com/office/drawing/2014/main" id="{3851999D-E151-C01D-B33F-520DDA2CD2B4}"/>
                </a:ext>
              </a:extLst>
            </p:cNvPr>
            <p:cNvSpPr/>
            <p:nvPr/>
          </p:nvSpPr>
          <p:spPr>
            <a:xfrm>
              <a:off x="441879" y="4944687"/>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grpSp>
    </p:spTree>
    <p:extLst>
      <p:ext uri="{BB962C8B-B14F-4D97-AF65-F5344CB8AC3E}">
        <p14:creationId xmlns:p14="http://schemas.microsoft.com/office/powerpoint/2010/main" val="1568733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lstStyle/>
          <a:p>
            <a:r>
              <a:rPr lang="ja-JP" altLang="en-US" sz="1292">
                <a:solidFill>
                  <a:schemeClr val="bg2">
                    <a:lumMod val="25000"/>
                  </a:schemeClr>
                </a:solidFill>
              </a:rPr>
              <a:t>「事前課題シート」（事業部門向け）</a:t>
            </a:r>
          </a:p>
        </p:txBody>
      </p:sp>
      <p:sp>
        <p:nvSpPr>
          <p:cNvPr id="10" name="正方形/長方形 9">
            <a:extLst>
              <a:ext uri="{FF2B5EF4-FFF2-40B4-BE49-F238E27FC236}">
                <a16:creationId xmlns:a16="http://schemas.microsoft.com/office/drawing/2014/main" id="{DFB1E7CA-E434-EAF0-7D97-E741CAF82A61}"/>
              </a:ext>
            </a:extLst>
          </p:cNvPr>
          <p:cNvSpPr/>
          <p:nvPr/>
        </p:nvSpPr>
        <p:spPr>
          <a:xfrm>
            <a:off x="264580" y="992409"/>
            <a:ext cx="8614841" cy="5325198"/>
          </a:xfrm>
          <a:prstGeom prst="rect">
            <a:avLst/>
          </a:prstGeom>
          <a:noFill/>
          <a:ln>
            <a:solidFill>
              <a:schemeClr val="tx1"/>
            </a:solidFill>
          </a:ln>
        </p:spPr>
        <p:txBody>
          <a:bodyPr wrap="square" rtlCol="0" anchor="ctr" anchorCtr="0">
            <a:noAutofit/>
          </a:bodyPr>
          <a:lstStyle/>
          <a:p>
            <a:pPr algn="ctr" defTabSz="844083">
              <a:defRPr/>
            </a:pPr>
            <a:endParaRPr kumimoji="1" lang="ja-JP" altLang="en-US" sz="1662" b="1">
              <a:solidFill>
                <a:srgbClr val="FFFFFF"/>
              </a:solidFill>
              <a:latin typeface="游ゴシック"/>
              <a:ea typeface="游ゴシック"/>
            </a:endParaRPr>
          </a:p>
        </p:txBody>
      </p:sp>
      <p:sp>
        <p:nvSpPr>
          <p:cNvPr id="11" name="テキスト ボックス 10">
            <a:extLst>
              <a:ext uri="{FF2B5EF4-FFF2-40B4-BE49-F238E27FC236}">
                <a16:creationId xmlns:a16="http://schemas.microsoft.com/office/drawing/2014/main" id="{A4810076-F2B9-62C1-1039-EE3265AC435F}"/>
              </a:ext>
            </a:extLst>
          </p:cNvPr>
          <p:cNvSpPr txBox="1"/>
          <p:nvPr/>
        </p:nvSpPr>
        <p:spPr bwMode="auto">
          <a:xfrm>
            <a:off x="264580" y="1052363"/>
            <a:ext cx="1252266" cy="234360"/>
          </a:xfrm>
          <a:prstGeom prst="rect">
            <a:avLst/>
          </a:prstGeom>
          <a:noFill/>
          <a:ln w="9525">
            <a:noFill/>
            <a:miter lim="800000"/>
            <a:headEnd/>
            <a:tailEnd/>
          </a:ln>
        </p:spPr>
        <p:txBody>
          <a:bodyPr wrap="none" rtlCol="0" anchor="ctr" anchorCtr="0">
            <a:spAutoFit/>
          </a:bodyPr>
          <a:lstStyle/>
          <a:p>
            <a:pPr defTabSz="844083">
              <a:defRPr/>
            </a:pPr>
            <a:r>
              <a:rPr kumimoji="1" lang="en-US" altLang="ja-JP" sz="923">
                <a:solidFill>
                  <a:srgbClr val="000000"/>
                </a:solidFill>
                <a:latin typeface="游ゴシック"/>
                <a:ea typeface="游ゴシック"/>
              </a:rPr>
              <a:t>【</a:t>
            </a:r>
            <a:r>
              <a:rPr kumimoji="1" lang="ja-JP" altLang="en-US" sz="923">
                <a:solidFill>
                  <a:srgbClr val="000000"/>
                </a:solidFill>
                <a:latin typeface="游ゴシック"/>
                <a:ea typeface="游ゴシック"/>
              </a:rPr>
              <a:t>事前課題シート</a:t>
            </a:r>
            <a:r>
              <a:rPr kumimoji="1" lang="en-US" altLang="ja-JP" sz="923">
                <a:solidFill>
                  <a:srgbClr val="000000"/>
                </a:solidFill>
                <a:latin typeface="游ゴシック"/>
                <a:ea typeface="游ゴシック"/>
              </a:rPr>
              <a:t>】</a:t>
            </a:r>
            <a:endParaRPr kumimoji="1" lang="ja-JP" altLang="en-US" sz="923">
              <a:solidFill>
                <a:srgbClr val="000000"/>
              </a:solidFill>
              <a:latin typeface="游ゴシック"/>
              <a:ea typeface="游ゴシック"/>
            </a:endParaRPr>
          </a:p>
        </p:txBody>
      </p:sp>
      <p:sp>
        <p:nvSpPr>
          <p:cNvPr id="12" name="テキスト ボックス 11">
            <a:extLst>
              <a:ext uri="{FF2B5EF4-FFF2-40B4-BE49-F238E27FC236}">
                <a16:creationId xmlns:a16="http://schemas.microsoft.com/office/drawing/2014/main" id="{D21B2233-3FC3-E1E0-B027-14E682760092}"/>
              </a:ext>
            </a:extLst>
          </p:cNvPr>
          <p:cNvSpPr txBox="1"/>
          <p:nvPr/>
        </p:nvSpPr>
        <p:spPr bwMode="auto">
          <a:xfrm>
            <a:off x="407889" y="1329743"/>
            <a:ext cx="8328222" cy="376385"/>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a:solidFill>
                  <a:srgbClr val="000000"/>
                </a:solidFill>
                <a:latin typeface="游ゴシック"/>
                <a:ea typeface="游ゴシック"/>
              </a:rPr>
              <a:t>この事前課題シートは、日常業務で感じているダイバーシティに関する率直な経験や意見を集めることを目的としています。当日の対話のためのきっかけとして使用する予定です。会社や組織の公式な立場の考えではなく、あくまで個々の主観的な体験や考えとして忌憚なくお聞かせいただけますと幸いです。</a:t>
            </a:r>
          </a:p>
        </p:txBody>
      </p:sp>
      <p:sp>
        <p:nvSpPr>
          <p:cNvPr id="3" name="テキスト ボックス 2">
            <a:extLst>
              <a:ext uri="{FF2B5EF4-FFF2-40B4-BE49-F238E27FC236}">
                <a16:creationId xmlns:a16="http://schemas.microsoft.com/office/drawing/2014/main" id="{B7F2654A-66A4-47E0-5536-90F8C0682F69}"/>
              </a:ext>
            </a:extLst>
          </p:cNvPr>
          <p:cNvSpPr txBox="1"/>
          <p:nvPr/>
        </p:nvSpPr>
        <p:spPr bwMode="auto">
          <a:xfrm>
            <a:off x="336233" y="1755498"/>
            <a:ext cx="8189680" cy="234360"/>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①私は日々の仕事の中で〇〇なときにダイバーシティ、エクイティ＆インクルージョン（</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）がある（あるいは、ない）と感じる</a:t>
            </a:r>
          </a:p>
        </p:txBody>
      </p:sp>
      <p:sp>
        <p:nvSpPr>
          <p:cNvPr id="5" name="正方形/長方形 4">
            <a:extLst>
              <a:ext uri="{FF2B5EF4-FFF2-40B4-BE49-F238E27FC236}">
                <a16:creationId xmlns:a16="http://schemas.microsoft.com/office/drawing/2014/main" id="{D0D6C82A-4AF7-93EF-45FF-7CB43ACC9D8A}"/>
              </a:ext>
            </a:extLst>
          </p:cNvPr>
          <p:cNvSpPr/>
          <p:nvPr/>
        </p:nvSpPr>
        <p:spPr>
          <a:xfrm>
            <a:off x="477159" y="2411030"/>
            <a:ext cx="8048755" cy="564431"/>
          </a:xfrm>
          <a:prstGeom prst="rect">
            <a:avLst/>
          </a:prstGeom>
          <a:solidFill>
            <a:srgbClr val="E8E8E8"/>
          </a:solidFill>
        </p:spPr>
        <p:txBody>
          <a:bodyPr wrap="square" rtlCol="0" anchor="t" anchorCtr="0">
            <a:noAutofit/>
          </a:bodyPr>
          <a:lstStyle/>
          <a:p>
            <a:pPr defTabSz="844083">
              <a:defRPr/>
            </a:pPr>
            <a:r>
              <a:rPr kumimoji="1" lang="ja-JP" altLang="en-US" sz="738">
                <a:solidFill>
                  <a:srgbClr val="000000">
                    <a:lumMod val="50000"/>
                    <a:lumOff val="50000"/>
                  </a:srgbClr>
                </a:solidFill>
                <a:latin typeface="游ゴシック"/>
                <a:ea typeface="游ゴシック"/>
              </a:rPr>
              <a:t>例）ある：これまでの経歴に関係なく昇進したとき　ない：男性</a:t>
            </a:r>
            <a:r>
              <a:rPr kumimoji="1" lang="en-US" altLang="ja-JP" sz="738">
                <a:solidFill>
                  <a:srgbClr val="000000">
                    <a:lumMod val="50000"/>
                    <a:lumOff val="50000"/>
                  </a:srgbClr>
                </a:solidFill>
                <a:latin typeface="游ゴシック"/>
                <a:ea typeface="游ゴシック"/>
              </a:rPr>
              <a:t>/</a:t>
            </a:r>
            <a:r>
              <a:rPr kumimoji="1" lang="ja-JP" altLang="en-US" sz="738">
                <a:solidFill>
                  <a:srgbClr val="000000">
                    <a:lumMod val="50000"/>
                    <a:lumOff val="50000"/>
                  </a:srgbClr>
                </a:solidFill>
                <a:latin typeface="游ゴシック"/>
                <a:ea typeface="游ゴシック"/>
              </a:rPr>
              <a:t>女性ならではの意見を求められたとき</a:t>
            </a:r>
          </a:p>
        </p:txBody>
      </p:sp>
      <p:sp>
        <p:nvSpPr>
          <p:cNvPr id="8" name="テキスト ボックス 7">
            <a:extLst>
              <a:ext uri="{FF2B5EF4-FFF2-40B4-BE49-F238E27FC236}">
                <a16:creationId xmlns:a16="http://schemas.microsoft.com/office/drawing/2014/main" id="{99C210DC-5CE5-AE19-79EB-21A85558B2F9}"/>
              </a:ext>
            </a:extLst>
          </p:cNvPr>
          <p:cNvSpPr txBox="1"/>
          <p:nvPr/>
        </p:nvSpPr>
        <p:spPr bwMode="auto">
          <a:xfrm>
            <a:off x="336235" y="3139401"/>
            <a:ext cx="8471530" cy="234360"/>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②自社の</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が進むことにより、ご自身の職場環境や業務でどんな変化を感じますか？</a:t>
            </a:r>
          </a:p>
        </p:txBody>
      </p:sp>
      <p:sp>
        <p:nvSpPr>
          <p:cNvPr id="9" name="正方形/長方形 8">
            <a:extLst>
              <a:ext uri="{FF2B5EF4-FFF2-40B4-BE49-F238E27FC236}">
                <a16:creationId xmlns:a16="http://schemas.microsoft.com/office/drawing/2014/main" id="{0A6F8EBC-922B-15CD-5ADC-A89A3E6A4803}"/>
              </a:ext>
            </a:extLst>
          </p:cNvPr>
          <p:cNvSpPr/>
          <p:nvPr/>
        </p:nvSpPr>
        <p:spPr>
          <a:xfrm>
            <a:off x="477159" y="3392613"/>
            <a:ext cx="8048755" cy="981918"/>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sp>
        <p:nvSpPr>
          <p:cNvPr id="14" name="テキスト ボックス 13">
            <a:extLst>
              <a:ext uri="{FF2B5EF4-FFF2-40B4-BE49-F238E27FC236}">
                <a16:creationId xmlns:a16="http://schemas.microsoft.com/office/drawing/2014/main" id="{AB46A9BD-9606-24A7-1CD5-D8A32FEF5C0A}"/>
              </a:ext>
            </a:extLst>
          </p:cNvPr>
          <p:cNvSpPr txBox="1"/>
          <p:nvPr/>
        </p:nvSpPr>
        <p:spPr bwMode="auto">
          <a:xfrm>
            <a:off x="336233" y="4451560"/>
            <a:ext cx="8189680" cy="518412"/>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③ご自身で感じている自社の</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に関する課題はありますか？</a:t>
            </a:r>
            <a:endParaRPr kumimoji="1" lang="en-US" altLang="ja-JP" sz="923" b="1">
              <a:solidFill>
                <a:srgbClr val="002060"/>
              </a:solidFill>
              <a:latin typeface="游ゴシック"/>
              <a:ea typeface="游ゴシック"/>
            </a:endParaRPr>
          </a:p>
          <a:p>
            <a:pPr defTabSz="844083">
              <a:defRPr/>
            </a:pPr>
            <a:r>
              <a:rPr kumimoji="1" lang="ja-JP" altLang="en-US" sz="923" b="1">
                <a:solidFill>
                  <a:srgbClr val="002060"/>
                </a:solidFill>
                <a:latin typeface="游ゴシック"/>
                <a:ea typeface="游ゴシック"/>
              </a:rPr>
              <a:t>　その課題を感じた体験について教えてください。</a:t>
            </a:r>
          </a:p>
          <a:p>
            <a:pPr defTabSz="844083">
              <a:defRPr/>
            </a:pPr>
            <a:endParaRPr kumimoji="1" lang="ja-JP" altLang="en-US" sz="923" b="1">
              <a:solidFill>
                <a:srgbClr val="002060"/>
              </a:solidFill>
              <a:latin typeface="游ゴシック"/>
              <a:ea typeface="游ゴシック"/>
            </a:endParaRPr>
          </a:p>
        </p:txBody>
      </p:sp>
      <p:sp>
        <p:nvSpPr>
          <p:cNvPr id="22" name="正方形/長方形 21">
            <a:extLst>
              <a:ext uri="{FF2B5EF4-FFF2-40B4-BE49-F238E27FC236}">
                <a16:creationId xmlns:a16="http://schemas.microsoft.com/office/drawing/2014/main" id="{79FE20E9-52C7-A4A4-E043-55E8D5336902}"/>
              </a:ext>
            </a:extLst>
          </p:cNvPr>
          <p:cNvSpPr/>
          <p:nvPr/>
        </p:nvSpPr>
        <p:spPr>
          <a:xfrm>
            <a:off x="477159" y="4879787"/>
            <a:ext cx="8048755" cy="1341219"/>
          </a:xfrm>
          <a:prstGeom prst="rect">
            <a:avLst/>
          </a:prstGeom>
          <a:solidFill>
            <a:srgbClr val="E8E8E8"/>
          </a:solidFill>
        </p:spPr>
        <p:txBody>
          <a:bodyPr wrap="square" rtlCol="0" anchor="t" anchorCtr="0">
            <a:noAutofit/>
          </a:bodyPr>
          <a:lstStyle/>
          <a:p>
            <a:pPr defTabSz="844083">
              <a:defRPr/>
            </a:pPr>
            <a:r>
              <a:rPr kumimoji="1" lang="ja-JP" altLang="en-US" sz="738">
                <a:solidFill>
                  <a:srgbClr val="000000">
                    <a:lumMod val="50000"/>
                    <a:lumOff val="50000"/>
                  </a:srgbClr>
                </a:solidFill>
                <a:latin typeface="游ゴシック"/>
                <a:ea typeface="游ゴシック"/>
              </a:rPr>
              <a:t>例）男性が多い業界のため、商習慣として飲み会なども多い。女性が営業職になりたがらない。</a:t>
            </a:r>
          </a:p>
          <a:p>
            <a:pPr defTabSz="844083">
              <a:defRPr/>
            </a:pPr>
            <a:r>
              <a:rPr kumimoji="1" lang="ja-JP" altLang="en-US" sz="738">
                <a:solidFill>
                  <a:srgbClr val="000000">
                    <a:lumMod val="50000"/>
                    <a:lumOff val="50000"/>
                  </a:srgbClr>
                </a:solidFill>
                <a:latin typeface="游ゴシック"/>
                <a:ea typeface="游ゴシック"/>
              </a:rPr>
              <a:t>例）女性の場合、ライフイベントによる離職のリスクがあるので、女性社員を取りたがらない。</a:t>
            </a:r>
          </a:p>
          <a:p>
            <a:pPr defTabSz="844083">
              <a:defRPr/>
            </a:pPr>
            <a:r>
              <a:rPr kumimoji="1" lang="ja-JP" altLang="en-US" sz="738">
                <a:solidFill>
                  <a:srgbClr val="000000">
                    <a:lumMod val="50000"/>
                    <a:lumOff val="50000"/>
                  </a:srgbClr>
                </a:solidFill>
                <a:latin typeface="游ゴシック"/>
                <a:ea typeface="游ゴシック"/>
              </a:rPr>
              <a:t>例）社員のバックグラウンドや○○が画一的である。</a:t>
            </a:r>
          </a:p>
        </p:txBody>
      </p:sp>
      <p:sp>
        <p:nvSpPr>
          <p:cNvPr id="7" name="テキスト ボックス 6">
            <a:extLst>
              <a:ext uri="{FF2B5EF4-FFF2-40B4-BE49-F238E27FC236}">
                <a16:creationId xmlns:a16="http://schemas.microsoft.com/office/drawing/2014/main" id="{110AF83D-120A-B8F3-C226-49A8C904A2CE}"/>
              </a:ext>
            </a:extLst>
          </p:cNvPr>
          <p:cNvSpPr txBox="1"/>
          <p:nvPr/>
        </p:nvSpPr>
        <p:spPr bwMode="auto">
          <a:xfrm>
            <a:off x="752935" y="1950614"/>
            <a:ext cx="6615914" cy="433004"/>
          </a:xfrm>
          <a:prstGeom prst="rect">
            <a:avLst/>
          </a:prstGeom>
          <a:noFill/>
          <a:ln w="9525">
            <a:noFill/>
            <a:miter lim="800000"/>
            <a:headEnd/>
            <a:tailEnd/>
          </a:ln>
        </p:spPr>
        <p:txBody>
          <a:bodyPr wrap="none" rtlCol="0" anchor="ctr" anchorCtr="0">
            <a:spAutoFit/>
          </a:bodyPr>
          <a:lstStyle/>
          <a:p>
            <a:pPr defTabSz="844083"/>
            <a:r>
              <a:rPr kumimoji="1" lang="ja-JP" altLang="en-US" sz="738">
                <a:solidFill>
                  <a:srgbClr val="000000">
                    <a:lumMod val="50000"/>
                    <a:lumOff val="50000"/>
                  </a:srgbClr>
                </a:solidFill>
                <a:latin typeface="游ゴシック"/>
                <a:ea typeface="游ゴシック"/>
              </a:rPr>
              <a:t>ダイバーシティ、エクイティ＆インクルージョン：</a:t>
            </a:r>
            <a:endParaRPr kumimoji="1" lang="en-US" altLang="ja-JP" sz="738">
              <a:solidFill>
                <a:srgbClr val="000000">
                  <a:lumMod val="50000"/>
                  <a:lumOff val="50000"/>
                </a:srgbClr>
              </a:solidFill>
              <a:latin typeface="游ゴシック"/>
              <a:ea typeface="游ゴシック"/>
            </a:endParaRPr>
          </a:p>
          <a:p>
            <a:pPr defTabSz="844083"/>
            <a:r>
              <a:rPr kumimoji="1" lang="ja-JP" altLang="en-US" sz="738">
                <a:solidFill>
                  <a:srgbClr val="000000">
                    <a:lumMod val="50000"/>
                    <a:lumOff val="50000"/>
                  </a:srgbClr>
                </a:solidFill>
                <a:latin typeface="游ゴシック"/>
                <a:ea typeface="游ゴシック"/>
              </a:rPr>
              <a:t>多様性（</a:t>
            </a:r>
            <a:r>
              <a:rPr kumimoji="1" lang="en-US" altLang="ja-JP" sz="738">
                <a:solidFill>
                  <a:srgbClr val="000000">
                    <a:lumMod val="50000"/>
                    <a:lumOff val="50000"/>
                  </a:srgbClr>
                </a:solidFill>
                <a:latin typeface="游ゴシック"/>
                <a:ea typeface="游ゴシック"/>
              </a:rPr>
              <a:t>Diversity</a:t>
            </a:r>
            <a:r>
              <a:rPr kumimoji="1" lang="ja-JP" altLang="en-US" sz="738">
                <a:solidFill>
                  <a:srgbClr val="000000">
                    <a:lumMod val="50000"/>
                    <a:lumOff val="50000"/>
                  </a:srgbClr>
                </a:solidFill>
                <a:latin typeface="游ゴシック"/>
                <a:ea typeface="游ゴシック"/>
              </a:rPr>
              <a:t>）、公平性（</a:t>
            </a:r>
            <a:r>
              <a:rPr kumimoji="1" lang="en-US" altLang="ja-JP" sz="738">
                <a:solidFill>
                  <a:srgbClr val="000000">
                    <a:lumMod val="50000"/>
                    <a:lumOff val="50000"/>
                  </a:srgbClr>
                </a:solidFill>
                <a:latin typeface="游ゴシック"/>
                <a:ea typeface="游ゴシック"/>
              </a:rPr>
              <a:t>Equity</a:t>
            </a:r>
            <a:r>
              <a:rPr kumimoji="1" lang="ja-JP" altLang="en-US" sz="738">
                <a:solidFill>
                  <a:srgbClr val="000000">
                    <a:lumMod val="50000"/>
                    <a:lumOff val="50000"/>
                  </a:srgbClr>
                </a:solidFill>
                <a:latin typeface="游ゴシック"/>
                <a:ea typeface="游ゴシック"/>
              </a:rPr>
              <a:t>）、包摂性（</a:t>
            </a:r>
            <a:r>
              <a:rPr kumimoji="1" lang="en-US" altLang="ja-JP" sz="738">
                <a:solidFill>
                  <a:srgbClr val="000000">
                    <a:lumMod val="50000"/>
                    <a:lumOff val="50000"/>
                  </a:srgbClr>
                </a:solidFill>
                <a:latin typeface="游ゴシック"/>
                <a:ea typeface="游ゴシック"/>
              </a:rPr>
              <a:t>Inclusion</a:t>
            </a:r>
            <a:r>
              <a:rPr kumimoji="1" lang="ja-JP" altLang="en-US" sz="738">
                <a:solidFill>
                  <a:srgbClr val="000000">
                    <a:lumMod val="50000"/>
                    <a:lumOff val="50000"/>
                  </a:srgbClr>
                </a:solidFill>
                <a:latin typeface="游ゴシック"/>
                <a:ea typeface="游ゴシック"/>
              </a:rPr>
              <a:t>）を意味する言葉。組織で働く多様な人が、状況に合わせて必要なサポートを受けながら、</a:t>
            </a:r>
            <a:endParaRPr kumimoji="1" lang="en-US" altLang="ja-JP" sz="738">
              <a:solidFill>
                <a:srgbClr val="000000">
                  <a:lumMod val="50000"/>
                  <a:lumOff val="50000"/>
                </a:srgbClr>
              </a:solidFill>
              <a:latin typeface="游ゴシック"/>
              <a:ea typeface="游ゴシック"/>
            </a:endParaRPr>
          </a:p>
          <a:p>
            <a:pPr defTabSz="844083"/>
            <a:r>
              <a:rPr kumimoji="1" lang="ja-JP" altLang="en-US" sz="738">
                <a:solidFill>
                  <a:srgbClr val="000000">
                    <a:lumMod val="50000"/>
                    <a:lumOff val="50000"/>
                  </a:srgbClr>
                </a:solidFill>
                <a:latin typeface="游ゴシック"/>
                <a:ea typeface="游ゴシック"/>
              </a:rPr>
              <a:t>一人ひとりが特性や強みを生かして最大限のパフォーマンスを発揮し、経営成果につながっている状態を目指す考え方。</a:t>
            </a:r>
            <a:endParaRPr kumimoji="1" lang="en-US" altLang="ja-JP" sz="738">
              <a:solidFill>
                <a:srgbClr val="000000">
                  <a:lumMod val="50000"/>
                  <a:lumOff val="50000"/>
                </a:srgbClr>
              </a:solidFill>
              <a:latin typeface="游ゴシック"/>
              <a:ea typeface="游ゴシック"/>
            </a:endParaRPr>
          </a:p>
        </p:txBody>
      </p:sp>
    </p:spTree>
    <p:extLst>
      <p:ext uri="{BB962C8B-B14F-4D97-AF65-F5344CB8AC3E}">
        <p14:creationId xmlns:p14="http://schemas.microsoft.com/office/powerpoint/2010/main" val="360673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108FFB3-EA62-4AFD-3E61-9C439777CC16}"/>
              </a:ext>
            </a:extLst>
          </p:cNvPr>
          <p:cNvSpPr>
            <a:spLocks noGrp="1"/>
          </p:cNvSpPr>
          <p:nvPr>
            <p:ph idx="1"/>
          </p:nvPr>
        </p:nvSpPr>
        <p:spPr/>
        <p:txBody>
          <a:bodyPr/>
          <a:lstStyle/>
          <a:p>
            <a:r>
              <a:rPr lang="en-US" altLang="ja-JP"/>
              <a:t>**</a:t>
            </a:r>
            <a:endParaRPr kumimoji="1" lang="ja-JP" altLang="en-US"/>
          </a:p>
        </p:txBody>
      </p:sp>
      <p:sp>
        <p:nvSpPr>
          <p:cNvPr id="3" name="コンテンツ プレースホルダー 2">
            <a:extLst>
              <a:ext uri="{FF2B5EF4-FFF2-40B4-BE49-F238E27FC236}">
                <a16:creationId xmlns:a16="http://schemas.microsoft.com/office/drawing/2014/main" id="{EE450729-2613-F855-6745-4F460B7B44E4}"/>
              </a:ext>
            </a:extLst>
          </p:cNvPr>
          <p:cNvSpPr>
            <a:spLocks noGrp="1"/>
          </p:cNvSpPr>
          <p:nvPr>
            <p:ph idx="10"/>
          </p:nvPr>
        </p:nvSpPr>
        <p:spPr/>
        <p:txBody>
          <a:bodyPr/>
          <a:lstStyle/>
          <a:p>
            <a:r>
              <a:rPr kumimoji="1" lang="en-US" altLang="ja-JP"/>
              <a:t>**</a:t>
            </a:r>
            <a:endParaRPr kumimoji="1" lang="ja-JP" altLang="en-US"/>
          </a:p>
        </p:txBody>
      </p:sp>
      <p:sp>
        <p:nvSpPr>
          <p:cNvPr id="4" name="コンテンツ プレースホルダー 3">
            <a:extLst>
              <a:ext uri="{FF2B5EF4-FFF2-40B4-BE49-F238E27FC236}">
                <a16:creationId xmlns:a16="http://schemas.microsoft.com/office/drawing/2014/main" id="{99BF7587-6D9F-F936-21C2-AC5A14806549}"/>
              </a:ext>
            </a:extLst>
          </p:cNvPr>
          <p:cNvSpPr>
            <a:spLocks noGrp="1"/>
          </p:cNvSpPr>
          <p:nvPr>
            <p:ph idx="11"/>
          </p:nvPr>
        </p:nvSpPr>
        <p:spPr/>
        <p:txBody>
          <a:bodyPr/>
          <a:lstStyle/>
          <a:p>
            <a:r>
              <a:rPr kumimoji="1" lang="en-US" altLang="ja-JP"/>
              <a:t>**</a:t>
            </a:r>
            <a:endParaRPr kumimoji="1" lang="ja-JP" altLang="en-US"/>
          </a:p>
        </p:txBody>
      </p:sp>
      <p:sp>
        <p:nvSpPr>
          <p:cNvPr id="5" name="図プレースホルダー 4">
            <a:extLst>
              <a:ext uri="{FF2B5EF4-FFF2-40B4-BE49-F238E27FC236}">
                <a16:creationId xmlns:a16="http://schemas.microsoft.com/office/drawing/2014/main" id="{A2F97FC7-841E-D039-D31F-07A2971CF3CD}"/>
              </a:ext>
            </a:extLst>
          </p:cNvPr>
          <p:cNvSpPr>
            <a:spLocks noGrp="1"/>
          </p:cNvSpPr>
          <p:nvPr>
            <p:ph type="pic" sz="quarter" idx="12"/>
          </p:nvPr>
        </p:nvSpPr>
        <p:spPr/>
        <p:txBody>
          <a:bodyPr/>
          <a:lstStyle/>
          <a:p>
            <a:endParaRPr lang="ja-JP" altLang="en-US"/>
          </a:p>
        </p:txBody>
      </p:sp>
    </p:spTree>
    <p:extLst>
      <p:ext uri="{BB962C8B-B14F-4D97-AF65-F5344CB8AC3E}">
        <p14:creationId xmlns:p14="http://schemas.microsoft.com/office/powerpoint/2010/main" val="313970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367818"/>
            <a:ext cx="10141515" cy="994172"/>
          </a:xfrm>
        </p:spPr>
        <p:txBody>
          <a:bodyPr>
            <a:normAutofit/>
          </a:bodyPr>
          <a:lstStyle/>
          <a:p>
            <a:r>
              <a:rPr lang="ja-JP" altLang="en-US" sz="2400"/>
              <a:t>「ダイバーシティ経営」の実現に必要な「インクルージョン」</a:t>
            </a:r>
          </a:p>
        </p:txBody>
      </p:sp>
      <p:sp>
        <p:nvSpPr>
          <p:cNvPr id="4" name="正方形/長方形 3">
            <a:extLst>
              <a:ext uri="{FF2B5EF4-FFF2-40B4-BE49-F238E27FC236}">
                <a16:creationId xmlns:a16="http://schemas.microsoft.com/office/drawing/2014/main" id="{E10F15E7-149F-716E-FCD2-B9C590B3205B}"/>
              </a:ext>
            </a:extLst>
          </p:cNvPr>
          <p:cNvSpPr/>
          <p:nvPr/>
        </p:nvSpPr>
        <p:spPr>
          <a:xfrm>
            <a:off x="1533573" y="5903726"/>
            <a:ext cx="6387574" cy="473206"/>
          </a:xfrm>
          <a:prstGeom prst="rect">
            <a:avLst/>
          </a:prstGeom>
        </p:spPr>
        <p:txBody>
          <a:bodyPr wrap="square">
            <a:spAutoFit/>
          </a:bodyPr>
          <a:lstStyle/>
          <a:p>
            <a:pPr defTabSz="685800">
              <a:defRPr/>
            </a:pPr>
            <a:endParaRPr kumimoji="1" lang="ja-JP" altLang="en-US" sz="825">
              <a:solidFill>
                <a:srgbClr val="000000"/>
              </a:solidFill>
              <a:latin typeface="Meiryo UI" panose="020B0604030504040204" pitchFamily="50" charset="-128"/>
              <a:ea typeface="Meiryo UI" panose="020B0604030504040204" pitchFamily="50" charset="-128"/>
            </a:endParaRPr>
          </a:p>
          <a:p>
            <a:pPr defTabSz="685800">
              <a:defRPr/>
            </a:pPr>
            <a:r>
              <a:rPr kumimoji="1" lang="ja-JP" altLang="en-US" sz="825">
                <a:solidFill>
                  <a:srgbClr val="212121"/>
                </a:solidFill>
                <a:latin typeface="Meiryo UI" panose="020B0604030504040204" pitchFamily="50" charset="-128"/>
                <a:ea typeface="Meiryo UI" panose="020B0604030504040204" pitchFamily="50" charset="-128"/>
              </a:rPr>
              <a:t>（出所）　</a:t>
            </a:r>
            <a:r>
              <a:rPr kumimoji="1" lang="en-US" altLang="ja-JP" sz="825">
                <a:solidFill>
                  <a:srgbClr val="212121"/>
                </a:solidFill>
                <a:latin typeface="Meiryo UI" panose="020B0604030504040204" pitchFamily="50" charset="-128"/>
                <a:ea typeface="Meiryo UI" panose="020B0604030504040204" pitchFamily="50" charset="-128"/>
              </a:rPr>
              <a:t>”</a:t>
            </a:r>
            <a:r>
              <a:rPr kumimoji="1" lang="en-US" altLang="ja-JP" sz="825">
                <a:solidFill>
                  <a:srgbClr val="000000"/>
                </a:solidFill>
                <a:latin typeface="Meiryo UI" panose="020B0604030504040204" pitchFamily="50" charset="-128"/>
                <a:ea typeface="Meiryo UI" panose="020B0604030504040204" pitchFamily="50" charset="-128"/>
              </a:rPr>
              <a:t>Inclusion and Diversity in Work Groups” </a:t>
            </a:r>
          </a:p>
          <a:p>
            <a:pPr marL="404822" defTabSz="685800">
              <a:defRPr/>
            </a:pPr>
            <a:r>
              <a:rPr kumimoji="1" lang="en-US" altLang="ja-JP" sz="825">
                <a:solidFill>
                  <a:srgbClr val="212121"/>
                </a:solidFill>
                <a:latin typeface="Meiryo UI" panose="020B0604030504040204" pitchFamily="50" charset="-128"/>
                <a:ea typeface="Meiryo UI" panose="020B0604030504040204" pitchFamily="50" charset="-128"/>
              </a:rPr>
              <a:t>Shore, L. M., Randel, A. E., Chung, B. G., Dean, M. A., Holcombe Ehrhart, K., &amp; Singh, G. (2011)</a:t>
            </a:r>
            <a:r>
              <a:rPr kumimoji="1" lang="ja-JP" altLang="en-US" sz="825">
                <a:solidFill>
                  <a:srgbClr val="212121"/>
                </a:solidFill>
                <a:latin typeface="Meiryo UI" panose="020B0604030504040204" pitchFamily="50" charset="-128"/>
                <a:ea typeface="Meiryo UI" panose="020B0604030504040204" pitchFamily="50" charset="-128"/>
              </a:rPr>
              <a:t>．</a:t>
            </a:r>
            <a:r>
              <a:rPr kumimoji="1" lang="en-US" altLang="ja-JP" sz="825">
                <a:solidFill>
                  <a:srgbClr val="212121"/>
                </a:solidFill>
                <a:latin typeface="Meiryo UI" panose="020B0604030504040204" pitchFamily="50" charset="-128"/>
                <a:ea typeface="Meiryo UI" panose="020B0604030504040204" pitchFamily="50" charset="-128"/>
              </a:rPr>
              <a:t> </a:t>
            </a:r>
            <a:endParaRPr kumimoji="1" lang="ja-JP" altLang="en-US" sz="825">
              <a:solidFill>
                <a:srgbClr val="00000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C98CB8A7-0812-6A2E-9DAB-23CBAB92092C}"/>
              </a:ext>
            </a:extLst>
          </p:cNvPr>
          <p:cNvPicPr>
            <a:picLocks noChangeAspect="1"/>
          </p:cNvPicPr>
          <p:nvPr/>
        </p:nvPicPr>
        <p:blipFill>
          <a:blip r:embed="rId3"/>
          <a:stretch>
            <a:fillRect/>
          </a:stretch>
        </p:blipFill>
        <p:spPr>
          <a:xfrm>
            <a:off x="1910651" y="2729763"/>
            <a:ext cx="5323234" cy="3081203"/>
          </a:xfrm>
          <a:prstGeom prst="rect">
            <a:avLst/>
          </a:prstGeom>
        </p:spPr>
      </p:pic>
      <p:sp>
        <p:nvSpPr>
          <p:cNvPr id="7" name="テキスト プレースホルダー 7">
            <a:extLst>
              <a:ext uri="{FF2B5EF4-FFF2-40B4-BE49-F238E27FC236}">
                <a16:creationId xmlns:a16="http://schemas.microsoft.com/office/drawing/2014/main" id="{36FF6B9B-C990-DC5B-46B7-4495BC63B113}"/>
              </a:ext>
            </a:extLst>
          </p:cNvPr>
          <p:cNvSpPr txBox="1">
            <a:spLocks/>
          </p:cNvSpPr>
          <p:nvPr/>
        </p:nvSpPr>
        <p:spPr>
          <a:xfrm>
            <a:off x="638971" y="1507499"/>
            <a:ext cx="8120058" cy="861628"/>
          </a:xfrm>
          <a:prstGeom prst="rect">
            <a:avLst/>
          </a:prstGeom>
          <a:solidFill>
            <a:srgbClr val="F4F4F4"/>
          </a:solidFill>
          <a:ln>
            <a:noFill/>
          </a:ln>
        </p:spPr>
        <p:txBody>
          <a:bodyPr vert="horz" wrap="square" lIns="162000" tIns="81000" rIns="162000" bIns="81000" rtlCol="0" anchor="t" anchorCtr="0">
            <a:noAutofit/>
          </a:bodyPr>
          <a:lstStyle>
            <a:defPPr>
              <a:defRPr lang="ja-JP"/>
            </a:defPPr>
            <a:lvl1pPr marL="342900" indent="-342900">
              <a:spcBef>
                <a:spcPts val="400"/>
              </a:spcBef>
              <a:spcAft>
                <a:spcPts val="600"/>
              </a:spcAft>
              <a:buClr>
                <a:srgbClr val="002060"/>
              </a:buClr>
              <a:buFont typeface="Wingdings" panose="05000000000000000000" pitchFamily="2" charset="2"/>
              <a:buChar char="l"/>
              <a:defRPr kumimoji="0" sz="1600">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4189" indent="0" defTabSz="685800">
              <a:spcBef>
                <a:spcPts val="0"/>
              </a:spcBef>
              <a:spcAft>
                <a:spcPts val="0"/>
              </a:spcAft>
              <a:buClrTx/>
              <a:buNone/>
              <a:defRPr/>
            </a:pPr>
            <a:r>
              <a:rPr kumimoji="1" lang="ja-JP" altLang="en-US" sz="1400" b="1">
                <a:solidFill>
                  <a:srgbClr val="000000"/>
                </a:solidFill>
                <a:latin typeface="游ゴシック"/>
                <a:ea typeface="游ゴシック"/>
                <a:cs typeface="+mn-cs"/>
              </a:rPr>
              <a:t>多様な人材の活躍を通してイノベーションを生み出し、企業の経営効果を得るには、多様な人材が職場で受け入れられ、自分らしさを発揮できている 「インクルージョン」の状態であることが重要。</a:t>
            </a:r>
          </a:p>
        </p:txBody>
      </p:sp>
      <p:sp>
        <p:nvSpPr>
          <p:cNvPr id="3" name="スライド番号プレースホルダー 2">
            <a:extLst>
              <a:ext uri="{FF2B5EF4-FFF2-40B4-BE49-F238E27FC236}">
                <a16:creationId xmlns:a16="http://schemas.microsoft.com/office/drawing/2014/main" id="{84A25CDE-268A-C434-16D2-8406A4C5C6AB}"/>
              </a:ext>
            </a:extLst>
          </p:cNvPr>
          <p:cNvSpPr>
            <a:spLocks noGrp="1"/>
          </p:cNvSpPr>
          <p:nvPr>
            <p:ph type="sldNum" sz="quarter" idx="12"/>
          </p:nvPr>
        </p:nvSpPr>
        <p:spPr/>
        <p:txBody>
          <a:bodyPr/>
          <a:lstStyle/>
          <a:p>
            <a:fld id="{02E45039-E5C2-423C-A0A7-3C781C43C11A}" type="slidenum">
              <a:rPr kumimoji="1" lang="ja-JP" altLang="en-US" smtClean="0"/>
              <a:t>6</a:t>
            </a:fld>
            <a:endParaRPr kumimoji="1" lang="ja-JP" altLang="en-US"/>
          </a:p>
        </p:txBody>
      </p:sp>
    </p:spTree>
    <p:extLst>
      <p:ext uri="{BB962C8B-B14F-4D97-AF65-F5344CB8AC3E}">
        <p14:creationId xmlns:p14="http://schemas.microsoft.com/office/powerpoint/2010/main" val="294470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373934"/>
            <a:ext cx="7886700" cy="994172"/>
          </a:xfrm>
        </p:spPr>
        <p:txBody>
          <a:bodyPr>
            <a:normAutofit/>
          </a:bodyPr>
          <a:lstStyle/>
          <a:p>
            <a:r>
              <a:rPr lang="ja-JP" altLang="en-US" sz="2400"/>
              <a:t>「ダイバーシティ経営」の実現に必要な「エクイティ」</a:t>
            </a:r>
          </a:p>
        </p:txBody>
      </p:sp>
      <p:sp>
        <p:nvSpPr>
          <p:cNvPr id="4" name="フローチャート: せん孔テープ 3">
            <a:extLst>
              <a:ext uri="{FF2B5EF4-FFF2-40B4-BE49-F238E27FC236}">
                <a16:creationId xmlns:a16="http://schemas.microsoft.com/office/drawing/2014/main" id="{8206D03B-0F62-7DC2-69F1-6A24CBC86488}"/>
              </a:ext>
            </a:extLst>
          </p:cNvPr>
          <p:cNvSpPr/>
          <p:nvPr/>
        </p:nvSpPr>
        <p:spPr bwMode="auto">
          <a:xfrm rot="5400000">
            <a:off x="3057341" y="921572"/>
            <a:ext cx="3510392" cy="7273868"/>
          </a:xfrm>
          <a:prstGeom prst="flowChartPunchedTape">
            <a:avLst/>
          </a:prstGeom>
          <a:solidFill>
            <a:schemeClr val="bg1">
              <a:lumMod val="95000"/>
            </a:schemeClr>
          </a:solidFill>
          <a:ln w="9525">
            <a:noFill/>
            <a:miter lim="800000"/>
            <a:headEnd/>
            <a:tailEnd/>
          </a:ln>
          <a:effectLst/>
        </p:spPr>
        <p:txBody>
          <a:bodyPr wrap="none" rtlCol="0" anchor="ctr"/>
          <a:lstStyle/>
          <a:p>
            <a:pPr defTabSz="685800">
              <a:defRPr/>
            </a:pPr>
            <a:endParaRPr lang="ja-JP" altLang="en-US" sz="1350">
              <a:solidFill>
                <a:srgbClr val="000000"/>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7B96C420-2B11-213F-D6A0-6CBCD278297D}"/>
              </a:ext>
            </a:extLst>
          </p:cNvPr>
          <p:cNvSpPr txBox="1">
            <a:spLocks/>
          </p:cNvSpPr>
          <p:nvPr/>
        </p:nvSpPr>
        <p:spPr>
          <a:xfrm>
            <a:off x="2662696" y="2956999"/>
            <a:ext cx="4266474" cy="392415"/>
          </a:xfrm>
          <a:prstGeom prst="rect">
            <a:avLst/>
          </a:prstGeom>
        </p:spPr>
        <p:txBody>
          <a:bodyPr vert="horz" wrap="square" lIns="68580" tIns="34290" rIns="68580" bIns="34290" rtlCol="0" anchor="t" anchorCtr="0">
            <a:spAutoFit/>
          </a:bodyPr>
          <a:lstStyle>
            <a:lvl1pPr algn="l" defTabSz="914400" rtl="0" eaLnBrk="1" latinLnBrk="0" hangingPunct="1">
              <a:spcBef>
                <a:spcPct val="0"/>
              </a:spcBef>
              <a:buNone/>
              <a:defRPr kumimoji="1" lang="ja-JP" altLang="en-US" sz="3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lang="ja-JP" altLang="en-US" sz="2100">
                <a:solidFill>
                  <a:srgbClr val="D76845"/>
                </a:solidFill>
                <a:latin typeface="游ゴシック"/>
                <a:ea typeface="游ゴシック"/>
              </a:rPr>
              <a:t>平等</a:t>
            </a:r>
            <a:r>
              <a:rPr lang="en-US" altLang="ja-JP" sz="2100">
                <a:solidFill>
                  <a:srgbClr val="D76845"/>
                </a:solidFill>
                <a:latin typeface="游ゴシック"/>
                <a:ea typeface="游ゴシック"/>
              </a:rPr>
              <a:t>(Equality)</a:t>
            </a:r>
            <a:r>
              <a:rPr lang="ja-JP" altLang="en-US" sz="2100">
                <a:solidFill>
                  <a:srgbClr val="D76845"/>
                </a:solidFill>
                <a:latin typeface="游ゴシック"/>
                <a:ea typeface="游ゴシック"/>
              </a:rPr>
              <a:t>と公平性</a:t>
            </a:r>
            <a:r>
              <a:rPr lang="en-US" altLang="ja-JP" sz="2100">
                <a:solidFill>
                  <a:srgbClr val="D76845"/>
                </a:solidFill>
                <a:latin typeface="游ゴシック"/>
                <a:ea typeface="游ゴシック"/>
              </a:rPr>
              <a:t>(Equity)</a:t>
            </a:r>
            <a:endParaRPr lang="ja-JP" altLang="en-US" sz="2100">
              <a:solidFill>
                <a:srgbClr val="D76845"/>
              </a:solidFill>
              <a:latin typeface="游ゴシック"/>
              <a:ea typeface="游ゴシック"/>
            </a:endParaRPr>
          </a:p>
        </p:txBody>
      </p:sp>
      <p:pic>
        <p:nvPicPr>
          <p:cNvPr id="6" name="図 5">
            <a:extLst>
              <a:ext uri="{FF2B5EF4-FFF2-40B4-BE49-F238E27FC236}">
                <a16:creationId xmlns:a16="http://schemas.microsoft.com/office/drawing/2014/main" id="{A5078C90-AFE3-3B03-D91D-460372379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981" y="3378062"/>
            <a:ext cx="4079477" cy="2547932"/>
          </a:xfrm>
          <a:prstGeom prst="rect">
            <a:avLst/>
          </a:prstGeom>
        </p:spPr>
      </p:pic>
      <p:sp>
        <p:nvSpPr>
          <p:cNvPr id="7" name="テキスト ボックス 6">
            <a:extLst>
              <a:ext uri="{FF2B5EF4-FFF2-40B4-BE49-F238E27FC236}">
                <a16:creationId xmlns:a16="http://schemas.microsoft.com/office/drawing/2014/main" id="{D451B0FA-9B75-37A7-0293-50C701DB7B3A}"/>
              </a:ext>
            </a:extLst>
          </p:cNvPr>
          <p:cNvSpPr txBox="1"/>
          <p:nvPr/>
        </p:nvSpPr>
        <p:spPr>
          <a:xfrm>
            <a:off x="1142335" y="5954640"/>
            <a:ext cx="6946544" cy="196208"/>
          </a:xfrm>
          <a:prstGeom prst="rect">
            <a:avLst/>
          </a:prstGeom>
          <a:noFill/>
        </p:spPr>
        <p:txBody>
          <a:bodyPr wrap="square" lIns="68580" tIns="34290" rIns="68580" bIns="34290" rtlCol="0" anchor="t">
            <a:spAutoFit/>
          </a:bodyPr>
          <a:lstStyle/>
          <a:p>
            <a:pPr defTabSz="685800">
              <a:defRPr/>
            </a:pPr>
            <a:r>
              <a:rPr kumimoji="1" lang="ja-JP" altLang="en-US" sz="825">
                <a:solidFill>
                  <a:srgbClr val="000000"/>
                </a:solidFill>
                <a:latin typeface="游明朝"/>
                <a:ea typeface="游明朝"/>
              </a:rPr>
              <a:t>（出所）</a:t>
            </a:r>
            <a:r>
              <a:rPr kumimoji="1" lang="en-US" altLang="ja-JP" sz="825">
                <a:solidFill>
                  <a:srgbClr val="000000"/>
                </a:solidFill>
                <a:latin typeface="游明朝"/>
                <a:ea typeface="游明朝"/>
              </a:rPr>
              <a:t> Robert Wood Johnson Foundation</a:t>
            </a:r>
            <a:endParaRPr kumimoji="1" lang="ja-JP" altLang="en-US" sz="825">
              <a:solidFill>
                <a:srgbClr val="000000"/>
              </a:solidFill>
              <a:latin typeface="游明朝"/>
              <a:ea typeface="游明朝"/>
            </a:endParaRPr>
          </a:p>
        </p:txBody>
      </p:sp>
      <p:sp>
        <p:nvSpPr>
          <p:cNvPr id="9" name="テキスト プレースホルダー 7">
            <a:extLst>
              <a:ext uri="{FF2B5EF4-FFF2-40B4-BE49-F238E27FC236}">
                <a16:creationId xmlns:a16="http://schemas.microsoft.com/office/drawing/2014/main" id="{985AE935-0E84-2443-9FA6-CB54A4BADB46}"/>
              </a:ext>
            </a:extLst>
          </p:cNvPr>
          <p:cNvSpPr txBox="1">
            <a:spLocks/>
          </p:cNvSpPr>
          <p:nvPr/>
        </p:nvSpPr>
        <p:spPr>
          <a:xfrm>
            <a:off x="562771" y="1596399"/>
            <a:ext cx="8120058" cy="687788"/>
          </a:xfrm>
          <a:prstGeom prst="rect">
            <a:avLst/>
          </a:prstGeom>
          <a:solidFill>
            <a:srgbClr val="F4F4F4"/>
          </a:solidFill>
          <a:ln>
            <a:noFill/>
          </a:ln>
        </p:spPr>
        <p:txBody>
          <a:bodyPr vert="horz" wrap="square" lIns="162000" tIns="81000" rIns="162000" bIns="81000" rtlCol="0" anchor="t" anchorCtr="0">
            <a:noAutofit/>
          </a:bodyPr>
          <a:lstStyle>
            <a:defPPr>
              <a:defRPr lang="ja-JP"/>
            </a:defPPr>
            <a:lvl1pPr marL="342900" indent="-342900">
              <a:spcBef>
                <a:spcPts val="400"/>
              </a:spcBef>
              <a:spcAft>
                <a:spcPts val="600"/>
              </a:spcAft>
              <a:buClr>
                <a:srgbClr val="002060"/>
              </a:buClr>
              <a:buFont typeface="Wingdings" panose="05000000000000000000" pitchFamily="2" charset="2"/>
              <a:buChar char="l"/>
              <a:defRPr kumimoji="0" sz="1600">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3825" indent="0" defTabSz="685800">
              <a:spcBef>
                <a:spcPts val="0"/>
              </a:spcBef>
              <a:spcAft>
                <a:spcPts val="0"/>
              </a:spcAft>
              <a:buNone/>
              <a:defRPr/>
            </a:pPr>
            <a:r>
              <a:rPr kumimoji="1" lang="ja-JP" altLang="en-US" sz="1400" b="1">
                <a:solidFill>
                  <a:srgbClr val="000000"/>
                </a:solidFill>
                <a:latin typeface="游ゴシック"/>
                <a:ea typeface="游ゴシック"/>
                <a:cs typeface="+mn-cs"/>
              </a:rPr>
              <a:t>一人一人が持つ違いをしっかりと考慮し、</a:t>
            </a:r>
            <a:endParaRPr kumimoji="1" lang="ja-JP" altLang="en-US" sz="1800">
              <a:solidFill>
                <a:srgbClr val="000000"/>
              </a:solidFill>
              <a:cs typeface="+mn-cs"/>
            </a:endParaRPr>
          </a:p>
          <a:p>
            <a:pPr marL="123825" indent="0" defTabSz="685800">
              <a:spcBef>
                <a:spcPts val="0"/>
              </a:spcBef>
              <a:spcAft>
                <a:spcPts val="0"/>
              </a:spcAft>
              <a:buNone/>
              <a:defRPr/>
            </a:pPr>
            <a:r>
              <a:rPr kumimoji="1" lang="ja-JP" altLang="en-US" sz="1400" b="1">
                <a:solidFill>
                  <a:srgbClr val="000000"/>
                </a:solidFill>
                <a:latin typeface="游ゴシック"/>
                <a:ea typeface="游ゴシック"/>
                <a:cs typeface="+mn-cs"/>
              </a:rPr>
              <a:t>多様な人材が公平に様々な情報や機会へアクセスできるように保証していくことが重要。</a:t>
            </a:r>
            <a:endParaRPr lang="ja-JP" altLang="en-US" sz="1800">
              <a:solidFill>
                <a:srgbClr val="000000"/>
              </a:solidFill>
              <a:cs typeface="+mn-cs"/>
            </a:endParaRPr>
          </a:p>
        </p:txBody>
      </p:sp>
      <p:sp>
        <p:nvSpPr>
          <p:cNvPr id="3" name="スライド番号プレースホルダー 2">
            <a:extLst>
              <a:ext uri="{FF2B5EF4-FFF2-40B4-BE49-F238E27FC236}">
                <a16:creationId xmlns:a16="http://schemas.microsoft.com/office/drawing/2014/main" id="{A7E8B5E0-B8BA-E049-5B98-F681EEE66A53}"/>
              </a:ext>
            </a:extLst>
          </p:cNvPr>
          <p:cNvSpPr>
            <a:spLocks noGrp="1"/>
          </p:cNvSpPr>
          <p:nvPr>
            <p:ph type="sldNum" sz="quarter" idx="12"/>
          </p:nvPr>
        </p:nvSpPr>
        <p:spPr/>
        <p:txBody>
          <a:bodyPr/>
          <a:lstStyle/>
          <a:p>
            <a:fld id="{02E45039-E5C2-423C-A0A7-3C781C43C11A}" type="slidenum">
              <a:rPr kumimoji="1" lang="ja-JP" altLang="en-US" smtClean="0"/>
              <a:t>7</a:t>
            </a:fld>
            <a:endParaRPr kumimoji="1" lang="ja-JP" altLang="en-US"/>
          </a:p>
        </p:txBody>
      </p:sp>
    </p:spTree>
    <p:extLst>
      <p:ext uri="{BB962C8B-B14F-4D97-AF65-F5344CB8AC3E}">
        <p14:creationId xmlns:p14="http://schemas.microsoft.com/office/powerpoint/2010/main" val="232075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09276EB-AD6C-9200-77D0-C08BCD2C16A8}"/>
              </a:ext>
            </a:extLst>
          </p:cNvPr>
          <p:cNvSpPr/>
          <p:nvPr/>
        </p:nvSpPr>
        <p:spPr>
          <a:xfrm>
            <a:off x="478926" y="2038916"/>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a:t>なぜ私たちにとって</a:t>
            </a:r>
            <a:r>
              <a:rPr lang="en-US" altLang="ja-JP" sz="2800"/>
              <a:t>DEI</a:t>
            </a:r>
            <a:r>
              <a:rPr lang="ja-JP" altLang="en-US" sz="2800"/>
              <a:t>が重要なのか</a:t>
            </a:r>
          </a:p>
        </p:txBody>
      </p:sp>
      <p:sp>
        <p:nvSpPr>
          <p:cNvPr id="5" name="四角形: 角を丸くする 4">
            <a:extLst>
              <a:ext uri="{FF2B5EF4-FFF2-40B4-BE49-F238E27FC236}">
                <a16:creationId xmlns:a16="http://schemas.microsoft.com/office/drawing/2014/main" id="{E8450976-FEEC-38D6-4576-86E5FC16B82F}"/>
              </a:ext>
            </a:extLst>
          </p:cNvPr>
          <p:cNvSpPr/>
          <p:nvPr/>
        </p:nvSpPr>
        <p:spPr>
          <a:xfrm>
            <a:off x="1025377" y="3429000"/>
            <a:ext cx="7093246"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b="1" kern="0">
                <a:solidFill>
                  <a:srgbClr val="4A9478"/>
                </a:solidFill>
                <a:latin typeface="游ゴシック" panose="020F0502020204030204"/>
                <a:ea typeface="游ゴシック" panose="020B0400000000000000" pitchFamily="50" charset="-128"/>
              </a:rPr>
              <a:t>各企業様で該当スライドを使用して</a:t>
            </a:r>
            <a:br>
              <a:rPr lang="en-US" altLang="ja-JP" b="1" kern="0">
                <a:solidFill>
                  <a:srgbClr val="4A9478"/>
                </a:solidFill>
                <a:latin typeface="游ゴシック" panose="020F0502020204030204"/>
                <a:ea typeface="游ゴシック" panose="020B0400000000000000" pitchFamily="50" charset="-128"/>
              </a:rPr>
            </a:br>
            <a:r>
              <a:rPr lang="ja-JP" altLang="en-US" b="1" kern="0">
                <a:solidFill>
                  <a:srgbClr val="4A9478"/>
                </a:solidFill>
                <a:latin typeface="游ゴシック" panose="020F0502020204030204"/>
                <a:ea typeface="游ゴシック" panose="020B0400000000000000" pitchFamily="50" charset="-128"/>
              </a:rPr>
              <a:t>ご説明いただくことを想定</a:t>
            </a:r>
          </a:p>
        </p:txBody>
      </p:sp>
      <p:sp>
        <p:nvSpPr>
          <p:cNvPr id="2" name="正方形/長方形 1">
            <a:extLst>
              <a:ext uri="{FF2B5EF4-FFF2-40B4-BE49-F238E27FC236}">
                <a16:creationId xmlns:a16="http://schemas.microsoft.com/office/drawing/2014/main" id="{C5E859F9-3D39-49D8-12CC-60DD7F79A226}"/>
              </a:ext>
            </a:extLst>
          </p:cNvPr>
          <p:cNvSpPr/>
          <p:nvPr/>
        </p:nvSpPr>
        <p:spPr>
          <a:xfrm>
            <a:off x="9357536" y="0"/>
            <a:ext cx="3320685" cy="1324727"/>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350"/>
              <a:t>【</a:t>
            </a:r>
            <a:r>
              <a:rPr kumimoji="1" lang="ja-JP" altLang="en-US" sz="1350"/>
              <a:t>備考</a:t>
            </a:r>
            <a:r>
              <a:rPr kumimoji="1" lang="en-US" altLang="ja-JP" sz="1350"/>
              <a:t>】</a:t>
            </a:r>
          </a:p>
          <a:p>
            <a:r>
              <a:rPr kumimoji="1" lang="ja-JP" altLang="en-US" sz="1350"/>
              <a:t>以降のページのスライド中「</a:t>
            </a:r>
            <a:r>
              <a:rPr kumimoji="1" lang="en-US" altLang="ja-JP" sz="1350"/>
              <a:t>DEI</a:t>
            </a:r>
            <a:r>
              <a:rPr kumimoji="1" lang="ja-JP" altLang="en-US" sz="1350"/>
              <a:t>」という表記は、企業様によって、「</a:t>
            </a:r>
            <a:r>
              <a:rPr kumimoji="1" lang="en-US" altLang="ja-JP" sz="1350"/>
              <a:t>D&amp;I</a:t>
            </a:r>
            <a:r>
              <a:rPr kumimoji="1" lang="ja-JP" altLang="en-US" sz="1350"/>
              <a:t>」等に変更いただいて問題ございません。</a:t>
            </a:r>
            <a:endParaRPr kumimoji="1" lang="en-US" altLang="ja-JP" sz="1350"/>
          </a:p>
        </p:txBody>
      </p:sp>
      <p:sp>
        <p:nvSpPr>
          <p:cNvPr id="6" name="スライド番号プレースホルダー 5">
            <a:extLst>
              <a:ext uri="{FF2B5EF4-FFF2-40B4-BE49-F238E27FC236}">
                <a16:creationId xmlns:a16="http://schemas.microsoft.com/office/drawing/2014/main" id="{7FC39EDC-9DDD-3AD5-8FC1-EDF00658B244}"/>
              </a:ext>
            </a:extLst>
          </p:cNvPr>
          <p:cNvSpPr>
            <a:spLocks noGrp="1"/>
          </p:cNvSpPr>
          <p:nvPr>
            <p:ph type="sldNum" sz="quarter" idx="12"/>
          </p:nvPr>
        </p:nvSpPr>
        <p:spPr/>
        <p:txBody>
          <a:bodyPr/>
          <a:lstStyle/>
          <a:p>
            <a:fld id="{02E45039-E5C2-423C-A0A7-3C781C43C11A}" type="slidenum">
              <a:rPr kumimoji="1" lang="ja-JP" altLang="en-US" smtClean="0"/>
              <a:t>8</a:t>
            </a:fld>
            <a:endParaRPr kumimoji="1" lang="ja-JP" altLang="en-US"/>
          </a:p>
        </p:txBody>
      </p:sp>
    </p:spTree>
    <p:extLst>
      <p:ext uri="{BB962C8B-B14F-4D97-AF65-F5344CB8AC3E}">
        <p14:creationId xmlns:p14="http://schemas.microsoft.com/office/powerpoint/2010/main" val="108500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FCAB85B-781D-5EB0-9ED2-02C1E285114E}"/>
              </a:ext>
            </a:extLst>
          </p:cNvPr>
          <p:cNvSpPr/>
          <p:nvPr/>
        </p:nvSpPr>
        <p:spPr>
          <a:xfrm>
            <a:off x="478926" y="2038916"/>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212381"/>
            <a:ext cx="7886700" cy="1325563"/>
          </a:xfrm>
        </p:spPr>
        <p:txBody>
          <a:bodyPr>
            <a:normAutofit/>
          </a:bodyPr>
          <a:lstStyle/>
          <a:p>
            <a:r>
              <a:rPr lang="ja-JP" altLang="en-US" sz="2800"/>
              <a:t>私たちが</a:t>
            </a:r>
            <a:r>
              <a:rPr lang="en-US" altLang="ja-JP" sz="2800"/>
              <a:t>DEI</a:t>
            </a:r>
            <a:r>
              <a:rPr lang="ja-JP" altLang="en-US" sz="2800"/>
              <a:t>推進の先に実現したい「</a:t>
            </a:r>
            <a:r>
              <a:rPr lang="en-US" altLang="ja-JP" sz="2800"/>
              <a:t>VISION</a:t>
            </a:r>
            <a:r>
              <a:rPr lang="ja-JP" altLang="en-US" sz="2800"/>
              <a:t>」</a:t>
            </a:r>
          </a:p>
        </p:txBody>
      </p:sp>
      <p:sp>
        <p:nvSpPr>
          <p:cNvPr id="7" name="四角形: 角を丸くする 6">
            <a:extLst>
              <a:ext uri="{FF2B5EF4-FFF2-40B4-BE49-F238E27FC236}">
                <a16:creationId xmlns:a16="http://schemas.microsoft.com/office/drawing/2014/main" id="{E4730A6E-53E4-FA23-776A-CD56C7046095}"/>
              </a:ext>
            </a:extLst>
          </p:cNvPr>
          <p:cNvSpPr/>
          <p:nvPr/>
        </p:nvSpPr>
        <p:spPr>
          <a:xfrm>
            <a:off x="1115923" y="3344448"/>
            <a:ext cx="7301501"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sz="2000" b="1" kern="0">
                <a:solidFill>
                  <a:srgbClr val="4A9478"/>
                </a:solidFill>
                <a:latin typeface="游ゴシック" panose="020F0502020204030204"/>
                <a:ea typeface="游ゴシック" panose="020B0400000000000000" pitchFamily="50" charset="-128"/>
              </a:rPr>
              <a:t>自社の</a:t>
            </a:r>
            <a:r>
              <a:rPr lang="en-US" altLang="ja-JP" sz="2000" b="1" kern="0">
                <a:solidFill>
                  <a:srgbClr val="4A9478"/>
                </a:solidFill>
                <a:latin typeface="游ゴシック" panose="020F0502020204030204"/>
                <a:ea typeface="游ゴシック" panose="020B0400000000000000" pitchFamily="50" charset="-128"/>
              </a:rPr>
              <a:t>DEI</a:t>
            </a:r>
            <a:r>
              <a:rPr lang="ja-JP" altLang="en-US" sz="2000" b="1" kern="0">
                <a:solidFill>
                  <a:srgbClr val="4A9478"/>
                </a:solidFill>
                <a:latin typeface="游ゴシック" panose="020F0502020204030204"/>
                <a:ea typeface="游ゴシック" panose="020B0400000000000000" pitchFamily="50" charset="-128"/>
              </a:rPr>
              <a:t>推進の先に実現したいビジョン</a:t>
            </a:r>
            <a:endParaRPr lang="en-US" altLang="ja-JP" sz="2000" b="1" kern="0">
              <a:solidFill>
                <a:srgbClr val="4A9478"/>
              </a:solidFill>
              <a:latin typeface="游ゴシック" panose="020F0502020204030204"/>
              <a:ea typeface="游ゴシック" panose="020B0400000000000000" pitchFamily="50" charset="-128"/>
            </a:endParaRPr>
          </a:p>
          <a:p>
            <a:pPr algn="ctr"/>
            <a:r>
              <a:rPr lang="ja-JP" altLang="en-US" sz="2000" b="1" kern="0">
                <a:solidFill>
                  <a:srgbClr val="4A9478"/>
                </a:solidFill>
                <a:latin typeface="游ゴシック" panose="020F0502020204030204"/>
                <a:ea typeface="游ゴシック" panose="020B0400000000000000" pitchFamily="50" charset="-128"/>
              </a:rPr>
              <a:t>（</a:t>
            </a:r>
            <a:r>
              <a:rPr lang="en-US" altLang="ja-JP" sz="2000" b="1" kern="0">
                <a:solidFill>
                  <a:srgbClr val="4A9478"/>
                </a:solidFill>
                <a:latin typeface="游ゴシック" panose="020F0502020204030204"/>
                <a:ea typeface="游ゴシック" panose="020B0400000000000000" pitchFamily="50" charset="-128"/>
              </a:rPr>
              <a:t>※</a:t>
            </a:r>
            <a:r>
              <a:rPr lang="ja-JP" altLang="en-US" sz="2000" b="1" kern="0">
                <a:solidFill>
                  <a:srgbClr val="4A9478"/>
                </a:solidFill>
                <a:latin typeface="游ゴシック" panose="020F0502020204030204"/>
                <a:ea typeface="游ゴシック" panose="020B0400000000000000" pitchFamily="50" charset="-128"/>
              </a:rPr>
              <a:t>コンパスの真ん中に書く内容を想定）</a:t>
            </a:r>
          </a:p>
        </p:txBody>
      </p:sp>
      <p:sp>
        <p:nvSpPr>
          <p:cNvPr id="4" name="スライド番号プレースホルダー 3">
            <a:extLst>
              <a:ext uri="{FF2B5EF4-FFF2-40B4-BE49-F238E27FC236}">
                <a16:creationId xmlns:a16="http://schemas.microsoft.com/office/drawing/2014/main" id="{9246E877-9182-FDFA-A55E-3C5149B7BB32}"/>
              </a:ext>
            </a:extLst>
          </p:cNvPr>
          <p:cNvSpPr>
            <a:spLocks noGrp="1"/>
          </p:cNvSpPr>
          <p:nvPr>
            <p:ph type="sldNum" sz="quarter" idx="12"/>
          </p:nvPr>
        </p:nvSpPr>
        <p:spPr/>
        <p:txBody>
          <a:bodyPr/>
          <a:lstStyle/>
          <a:p>
            <a:fld id="{02E45039-E5C2-423C-A0A7-3C781C43C11A}" type="slidenum">
              <a:rPr kumimoji="1" lang="ja-JP" altLang="en-US" smtClean="0"/>
              <a:t>9</a:t>
            </a:fld>
            <a:endParaRPr kumimoji="1" lang="ja-JP" altLang="en-US"/>
          </a:p>
        </p:txBody>
      </p:sp>
    </p:spTree>
    <p:extLst>
      <p:ext uri="{BB962C8B-B14F-4D97-AF65-F5344CB8AC3E}">
        <p14:creationId xmlns:p14="http://schemas.microsoft.com/office/powerpoint/2010/main" val="9574263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EC8431F10A4B46A871FB4DCA84CF3F" ma:contentTypeVersion="14" ma:contentTypeDescription="新しいドキュメントを作成します。" ma:contentTypeScope="" ma:versionID="f733fdc6a4e0c5e8d976a6b279d04501">
  <xsd:schema xmlns:xsd="http://www.w3.org/2001/XMLSchema" xmlns:xs="http://www.w3.org/2001/XMLSchema" xmlns:p="http://schemas.microsoft.com/office/2006/metadata/properties" xmlns:ns2="547cdc3e-53dc-4fec-b50b-6d0fb9e24faf" xmlns:ns3="ce29d33a-a603-4662-b02e-6bb4e8c17e3e" targetNamespace="http://schemas.microsoft.com/office/2006/metadata/properties" ma:root="true" ma:fieldsID="f2b9a6d1cbfde667e5e5e78edd34f04c" ns2:_="" ns3:_="">
    <xsd:import namespace="547cdc3e-53dc-4fec-b50b-6d0fb9e24faf"/>
    <xsd:import namespace="ce29d33a-a603-4662-b02e-6bb4e8c17e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cdc3e-53dc-4fec-b50b-6d0fb9e24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29d33a-a603-4662-b02e-6bb4e8c17e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59897ca-f611-42d8-8cfe-3c219f57dea5}" ma:internalName="TaxCatchAll" ma:showField="CatchAllData" ma:web="ce29d33a-a603-4662-b02e-6bb4e8c17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7cdc3e-53dc-4fec-b50b-6d0fb9e24faf">
      <Terms xmlns="http://schemas.microsoft.com/office/infopath/2007/PartnerControls"/>
    </lcf76f155ced4ddcb4097134ff3c332f>
    <TaxCatchAll xmlns="ce29d33a-a603-4662-b02e-6bb4e8c17e3e" xsi:nil="true"/>
  </documentManagement>
</p:properties>
</file>

<file path=customXml/itemProps1.xml><?xml version="1.0" encoding="utf-8"?>
<ds:datastoreItem xmlns:ds="http://schemas.openxmlformats.org/officeDocument/2006/customXml" ds:itemID="{070945BE-7F31-4CF3-9CBF-BDAF5654B016}">
  <ds:schemaRefs>
    <ds:schemaRef ds:uri="http://schemas.microsoft.com/sharepoint/v3/contenttype/forms"/>
  </ds:schemaRefs>
</ds:datastoreItem>
</file>

<file path=customXml/itemProps2.xml><?xml version="1.0" encoding="utf-8"?>
<ds:datastoreItem xmlns:ds="http://schemas.openxmlformats.org/officeDocument/2006/customXml" ds:itemID="{70FD4C82-8B9D-4D0C-AFA7-FC9F719B2ACB}">
  <ds:schemaRefs>
    <ds:schemaRef ds:uri="547cdc3e-53dc-4fec-b50b-6d0fb9e24faf"/>
    <ds:schemaRef ds:uri="ce29d33a-a603-4662-b02e-6bb4e8c17e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62D9CE-73BA-4D1C-B715-505D36AD018D}">
  <ds:schemaRefs>
    <ds:schemaRef ds:uri="http://purl.org/dc/dcmitype/"/>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ce29d33a-a603-4662-b02e-6bb4e8c17e3e"/>
    <ds:schemaRef ds:uri="547cdc3e-53dc-4fec-b50b-6d0fb9e24faf"/>
  </ds:schemaRefs>
</ds:datastoreItem>
</file>

<file path=docProps/app.xml><?xml version="1.0" encoding="utf-8"?>
<Properties xmlns="http://schemas.openxmlformats.org/officeDocument/2006/extended-properties" xmlns:vt="http://schemas.openxmlformats.org/officeDocument/2006/docPropsVTypes">
  <Template>Office Theme</Template>
  <TotalTime>72</TotalTime>
  <Words>12292</Words>
  <Application>Microsoft Office PowerPoint</Application>
  <PresentationFormat>画面に合わせる (4:3)</PresentationFormat>
  <Paragraphs>1258</Paragraphs>
  <Slides>54</Slides>
  <Notes>51</Notes>
  <HiddenSlides>12</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54</vt:i4>
      </vt:variant>
    </vt:vector>
  </HeadingPairs>
  <TitlesOfParts>
    <vt:vector size="61" baseType="lpstr">
      <vt:lpstr>Meiryo UI</vt:lpstr>
      <vt:lpstr>游ゴシック</vt:lpstr>
      <vt:lpstr>游明朝</vt:lpstr>
      <vt:lpstr>Arial</vt:lpstr>
      <vt:lpstr>Century Gothic</vt:lpstr>
      <vt:lpstr>Wingdings</vt:lpstr>
      <vt:lpstr>Office テーマ</vt:lpstr>
      <vt:lpstr>ダイバーシティ・コンパス ワークショップ  【投影資料】</vt:lpstr>
      <vt:lpstr>本日の進め方</vt:lpstr>
      <vt:lpstr>はじめに</vt:lpstr>
      <vt:lpstr>「ダイバーシティ経営」はイノベーションに必要不可欠</vt:lpstr>
      <vt:lpstr>「ダイバーシティ経営」のポイント</vt:lpstr>
      <vt:lpstr>「ダイバーシティ経営」の実現に必要な「インクルージョン」</vt:lpstr>
      <vt:lpstr>「ダイバーシティ経営」の実現に必要な「エクイティ」</vt:lpstr>
      <vt:lpstr>なぜ私たちにとってDEIが重要なのか</vt:lpstr>
      <vt:lpstr>私たちがDEI推進の先に実現したい「VISION」</vt:lpstr>
      <vt:lpstr>自社のDEIの取組について</vt:lpstr>
      <vt:lpstr>ワークショップの目的とゴールについて</vt:lpstr>
      <vt:lpstr>ダイバーシティ・コンパスとは</vt:lpstr>
      <vt:lpstr>PowerPoint プレゼンテーション</vt:lpstr>
      <vt:lpstr>本日のワークショップの趣旨</vt:lpstr>
      <vt:lpstr>すすめ方のイメージ</vt:lpstr>
      <vt:lpstr>はじめに</vt:lpstr>
      <vt:lpstr>ワークショップ５つのルール</vt:lpstr>
      <vt:lpstr>アイス ブレイク</vt:lpstr>
      <vt:lpstr>グループでテーブルを囲み「自己紹介」しましょう！</vt:lpstr>
      <vt:lpstr>「一番鮮やかな色の服」を 着ている人から時計回りにグループ内で WILL紹介をしてください！  (お一人1分程度) </vt:lpstr>
      <vt:lpstr>[参考]　WILLシート</vt:lpstr>
      <vt:lpstr>それでは、 早速ワークに入っていきましょう！</vt:lpstr>
      <vt:lpstr>配付資料確認</vt:lpstr>
      <vt:lpstr>Work1</vt:lpstr>
      <vt:lpstr>宿題シートを振り返りながら「発散」</vt:lpstr>
      <vt:lpstr>付箋書き込みの「コツ」</vt:lpstr>
      <vt:lpstr>付箋による発散のポイント</vt:lpstr>
      <vt:lpstr>発散→コンパスで「整理」 </vt:lpstr>
      <vt:lpstr>テーブル議論での整理のポイント</vt:lpstr>
      <vt:lpstr>コンパスで課題を「俯瞰」</vt:lpstr>
      <vt:lpstr>コンパスで課題を「俯瞰」</vt:lpstr>
      <vt:lpstr>休憩</vt:lpstr>
      <vt:lpstr>Work2</vt:lpstr>
      <vt:lpstr>まずは、コンパスの注力課題を選定！</vt:lpstr>
      <vt:lpstr>私たちがDEI推進の先に実現したい「VISION」</vt:lpstr>
      <vt:lpstr>「課題」を「ポジティブなアイデア」に変換</vt:lpstr>
      <vt:lpstr>Work3</vt:lpstr>
      <vt:lpstr>まとめ</vt:lpstr>
      <vt:lpstr>「自身のWILL」からアクションを考える</vt:lpstr>
      <vt:lpstr>明日からのアクション宣言</vt:lpstr>
      <vt:lpstr>明日からのアクション宣言【発表】</vt:lpstr>
      <vt:lpstr>最後に</vt:lpstr>
      <vt:lpstr>本日のワークショップは以上となります。 お疲れさまでした！</vt:lpstr>
      <vt:lpstr>アイス ブレイク</vt:lpstr>
      <vt:lpstr>グループでテーブルを囲み「自己紹介」し合ってください</vt:lpstr>
      <vt:lpstr>以降は、使い方マニュアルに掲載されている内容と重複するため、非表示としております。  投影資料には不要かと思いますが、「配布資料確認」の際に一つずつ投影したい場合は活用いただけるため、非表示で残しております。</vt:lpstr>
      <vt:lpstr>【ワークショップ準備物】</vt:lpstr>
      <vt:lpstr>ダイバーシティ・コンパスシート</vt:lpstr>
      <vt:lpstr>PowerPoint プレゼンテーション</vt:lpstr>
      <vt:lpstr>PowerPoint プレゼンテーション</vt:lpstr>
      <vt:lpstr>【参考】関連用語集</vt:lpstr>
      <vt:lpstr>「事前課題シート」（人事部門向け）</vt:lpstr>
      <vt:lpstr>「事前課題シート」（事業部門向け）</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ワークショップ</dc:title>
  <dcterms:created xsi:type="dcterms:W3CDTF">2024-12-22T11:15:47Z</dcterms:created>
  <dcterms:modified xsi:type="dcterms:W3CDTF">2025-03-28T19:57:54Z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0x010100EEEC8431F10A4B46A871FB4DCA84CF3F</vt:lpwstr>
  </property>
  <property fmtid="{D5CDD505-2E9C-101B-9397-08002B2CF9AE}" pid="3" name="MediaServiceImageTags">
    <vt:lpwstr/>
  </property>
</Properties>
</file>