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6274" r:id="rId2"/>
    <p:sldId id="6275" r:id="rId3"/>
    <p:sldId id="6270" r:id="rId4"/>
    <p:sldId id="6276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16" userDrawn="1">
          <p15:clr>
            <a:srgbClr val="A4A3A4"/>
          </p15:clr>
        </p15:guide>
        <p15:guide id="3" orient="horz" pos="23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E4"/>
    <a:srgbClr val="FF9900"/>
    <a:srgbClr val="0072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56F84-3C8E-408F-8475-F87F4F5D2C03}" v="9" dt="2022-03-19T20:14:41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5250" autoAdjust="0"/>
  </p:normalViewPr>
  <p:slideViewPr>
    <p:cSldViewPr showGuides="1">
      <p:cViewPr varScale="1">
        <p:scale>
          <a:sx n="81" d="100"/>
          <a:sy n="81" d="100"/>
        </p:scale>
        <p:origin x="1325" y="67"/>
      </p:cViewPr>
      <p:guideLst>
        <p:guide pos="2916"/>
        <p:guide orient="horz" pos="2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0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31E2E-CDB8-48E6-A80C-56CDC41EA0B7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5B11F-54D6-4D29-BE37-F0DDBB78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CB67D-9115-435E-8E82-4C3EEAFC0A8D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C0D6C-562A-4DB1-8A23-727E388A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7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通常ve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4805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30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メッセージ部分行頭文字ver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1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1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6000" y="654871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661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/>
            </a:lvl1pPr>
            <a:lvl2pPr>
              <a:spcBef>
                <a:spcPts val="0"/>
              </a:spcBef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6000" y="6559850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617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96963"/>
            <a:ext cx="8420100" cy="1797271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4159085"/>
            <a:ext cx="74295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630238" y="925350"/>
            <a:ext cx="4322762" cy="369332"/>
          </a:xfrm>
        </p:spPr>
        <p:txBody>
          <a:bodyPr>
            <a:noAutofit/>
          </a:bodyPr>
          <a:lstStyle>
            <a:lvl1pPr>
              <a:defRPr sz="2000" b="1"/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5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8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0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90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4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7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9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0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4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2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5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6" name="グループ化 5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7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27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025" y="561569"/>
            <a:ext cx="9505949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025" y="984808"/>
            <a:ext cx="9505949" cy="644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gray">
          <a:xfrm flipV="1">
            <a:off x="198090" y="6495256"/>
            <a:ext cx="9515030" cy="6618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gray">
          <a:xfrm>
            <a:off x="221680" y="165894"/>
            <a:ext cx="9480407" cy="36532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ja-JP" sz="1200" dirty="0"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 userDrawn="1"/>
        </p:nvSpPr>
        <p:spPr bwMode="white">
          <a:xfrm>
            <a:off x="221679" y="381794"/>
            <a:ext cx="9480409" cy="724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14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52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2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3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4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6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7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5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16" name="グループ化 15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7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34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9" r:id="rId3"/>
    <p:sldLayoutId id="2147483661" r:id="rId4"/>
    <p:sldLayoutId id="2147483666" r:id="rId5"/>
    <p:sldLayoutId id="2147483667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defTabSz="914400" rtl="0" eaLnBrk="1" latinLnBrk="0" hangingPunct="1">
        <a:lnSpc>
          <a:spcPct val="90000"/>
        </a:lnSpc>
        <a:spcBef>
          <a:spcPts val="500"/>
        </a:spcBef>
        <a:buFont typeface="Meiryo UI" panose="020B0604030504040204" pitchFamily="50" charset="-128"/>
        <a:buChar char="—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62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pos="126" userDrawn="1">
          <p15:clr>
            <a:srgbClr val="F26B43"/>
          </p15:clr>
        </p15:guide>
        <p15:guide id="4" pos="6114" userDrawn="1">
          <p15:clr>
            <a:srgbClr val="F26B43"/>
          </p15:clr>
        </p15:guide>
        <p15:guide id="5" orient="horz" pos="618" userDrawn="1">
          <p15:clr>
            <a:srgbClr val="F26B43"/>
          </p15:clr>
        </p15:guide>
        <p15:guide id="6" orient="horz" pos="1026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CD968-4FA4-42B1-86A6-2C823BD5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フォーマット：経験基盤 ワークシート①</a:t>
            </a:r>
            <a:r>
              <a:rPr kumimoji="1" lang="en-US" altLang="ja-JP" dirty="0"/>
              <a:t>-1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6F98683-49B6-4422-BE85-3A71BBE92C03}"/>
              </a:ext>
            </a:extLst>
          </p:cNvPr>
          <p:cNvGraphicFramePr>
            <a:graphicFrameLocks noGrp="1"/>
          </p:cNvGraphicFramePr>
          <p:nvPr/>
        </p:nvGraphicFramePr>
        <p:xfrm>
          <a:off x="210362" y="3329415"/>
          <a:ext cx="9495612" cy="29876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142">
                  <a:extLst>
                    <a:ext uri="{9D8B030D-6E8A-4147-A177-3AD203B41FA5}">
                      <a16:colId xmlns:a16="http://schemas.microsoft.com/office/drawing/2014/main" val="989478734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939486834"/>
                    </a:ext>
                  </a:extLst>
                </a:gridCol>
                <a:gridCol w="2724451">
                  <a:extLst>
                    <a:ext uri="{9D8B030D-6E8A-4147-A177-3AD203B41FA5}">
                      <a16:colId xmlns:a16="http://schemas.microsoft.com/office/drawing/2014/main" val="3130954226"/>
                    </a:ext>
                  </a:extLst>
                </a:gridCol>
                <a:gridCol w="2724452">
                  <a:extLst>
                    <a:ext uri="{9D8B030D-6E8A-4147-A177-3AD203B41FA5}">
                      <a16:colId xmlns:a16="http://schemas.microsoft.com/office/drawing/2014/main" val="4092745280"/>
                    </a:ext>
                  </a:extLst>
                </a:gridCol>
                <a:gridCol w="2724451">
                  <a:extLst>
                    <a:ext uri="{9D8B030D-6E8A-4147-A177-3AD203B41FA5}">
                      <a16:colId xmlns:a16="http://schemas.microsoft.com/office/drawing/2014/main" val="10458382"/>
                    </a:ext>
                  </a:extLst>
                </a:gridCol>
              </a:tblGrid>
              <a:tr h="497946">
                <a:tc rowSpan="6"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保有している能力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知識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4199008173"/>
                  </a:ext>
                </a:extLst>
              </a:tr>
              <a:tr h="497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ノウハウ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3444278646"/>
                  </a:ext>
                </a:extLst>
              </a:tr>
              <a:tr h="497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活用した</a:t>
                      </a:r>
                      <a:br>
                        <a:rPr lang="en-US" altLang="ja-JP" sz="1400" kern="100" dirty="0">
                          <a:effectLst/>
                        </a:rPr>
                      </a:br>
                      <a:r>
                        <a:rPr lang="ja-JP" sz="1400" kern="100" dirty="0">
                          <a:effectLst/>
                        </a:rPr>
                        <a:t>ツール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24535591"/>
                  </a:ext>
                </a:extLst>
              </a:tr>
              <a:tr h="497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人脈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3997267436"/>
                  </a:ext>
                </a:extLst>
              </a:tr>
              <a:tr h="497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資格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633489984"/>
                  </a:ext>
                </a:extLst>
              </a:tr>
              <a:tr h="497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その他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775069521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6FDF9E4-3205-4520-9B57-9BBFF06F1334}"/>
              </a:ext>
            </a:extLst>
          </p:cNvPr>
          <p:cNvGraphicFramePr>
            <a:graphicFrameLocks noGrp="1"/>
          </p:cNvGraphicFramePr>
          <p:nvPr/>
        </p:nvGraphicFramePr>
        <p:xfrm>
          <a:off x="189692" y="1520788"/>
          <a:ext cx="9505948" cy="1736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42928">
                  <a:extLst>
                    <a:ext uri="{9D8B030D-6E8A-4147-A177-3AD203B41FA5}">
                      <a16:colId xmlns:a16="http://schemas.microsoft.com/office/drawing/2014/main" val="280167594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075109831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533930780"/>
                    </a:ext>
                  </a:extLst>
                </a:gridCol>
                <a:gridCol w="2726416">
                  <a:extLst>
                    <a:ext uri="{9D8B030D-6E8A-4147-A177-3AD203B41FA5}">
                      <a16:colId xmlns:a16="http://schemas.microsoft.com/office/drawing/2014/main" val="2586611439"/>
                    </a:ext>
                  </a:extLst>
                </a:gridCol>
              </a:tblGrid>
              <a:tr h="36004">
                <a:tc>
                  <a:txBody>
                    <a:bodyPr/>
                    <a:lstStyle/>
                    <a:p>
                      <a:pPr algn="just"/>
                      <a:r>
                        <a:rPr lang="ja-JP" sz="1400" kern="100" dirty="0">
                          <a:effectLst/>
                        </a:rPr>
                        <a:t>　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業務①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業務②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業務③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27671"/>
                  </a:ext>
                </a:extLst>
              </a:tr>
              <a:tr h="773947"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行ってきた業務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885438017"/>
                  </a:ext>
                </a:extLst>
              </a:tr>
              <a:tr h="749312">
                <a:tc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担ってきた役割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59696326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EE9476-B336-4F6A-998D-506CD057CA68}"/>
              </a:ext>
            </a:extLst>
          </p:cNvPr>
          <p:cNvSpPr txBox="1"/>
          <p:nvPr/>
        </p:nvSpPr>
        <p:spPr>
          <a:xfrm>
            <a:off x="2475876" y="1061843"/>
            <a:ext cx="4954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u="sng" kern="100" dirty="0">
                <a:effectLst/>
                <a:latin typeface="Calibri" panose="020F050202020403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自身の能力の客観視</a:t>
            </a:r>
            <a:endParaRPr lang="ja-JP" altLang="ja-JP" sz="1100" b="1" u="sng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7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1A2A02-4749-4BEC-966A-E65B9DE03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フォーマット：経験基盤 ワークシート①</a:t>
            </a:r>
            <a:r>
              <a:rPr kumimoji="1" lang="en-US" altLang="ja-JP" dirty="0"/>
              <a:t>-2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6D1382-A224-447B-B16B-DFFDF49EDDE6}"/>
              </a:ext>
            </a:extLst>
          </p:cNvPr>
          <p:cNvSpPr txBox="1"/>
          <p:nvPr/>
        </p:nvSpPr>
        <p:spPr>
          <a:xfrm>
            <a:off x="2474975" y="1097754"/>
            <a:ext cx="4956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u="sng" kern="100" dirty="0">
                <a:effectLst/>
                <a:latin typeface="Calibri" panose="020F050202020403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自身の能力の体系化</a:t>
            </a:r>
            <a:endParaRPr lang="ja-JP" altLang="ja-JP" sz="1100" b="1" u="sng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51DEAD9-2A67-454A-8A63-0E78B57E53AD}"/>
              </a:ext>
            </a:extLst>
          </p:cNvPr>
          <p:cNvGraphicFramePr>
            <a:graphicFrameLocks noGrp="1"/>
          </p:cNvGraphicFramePr>
          <p:nvPr/>
        </p:nvGraphicFramePr>
        <p:xfrm>
          <a:off x="202156" y="1588969"/>
          <a:ext cx="9503817" cy="4674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03817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2159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保有している能力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4458834">
                <a:tc>
                  <a:txBody>
                    <a:bodyPr/>
                    <a:lstStyle/>
                    <a:p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3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A3E0E-6AD5-415B-9B39-33CEFFA2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フォーマット：経験基盤 ワークシート②</a:t>
            </a:r>
            <a:r>
              <a:rPr kumimoji="1" lang="en-US" altLang="ja-JP" dirty="0"/>
              <a:t>-1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5B6DC95-353F-4F2D-9B1C-260A5DF30683}"/>
              </a:ext>
            </a:extLst>
          </p:cNvPr>
          <p:cNvGraphicFramePr>
            <a:graphicFrameLocks noGrp="1"/>
          </p:cNvGraphicFramePr>
          <p:nvPr/>
        </p:nvGraphicFramePr>
        <p:xfrm>
          <a:off x="202156" y="1628775"/>
          <a:ext cx="9503817" cy="14938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03817">
                  <a:extLst>
                    <a:ext uri="{9D8B030D-6E8A-4147-A177-3AD203B41FA5}">
                      <a16:colId xmlns:a16="http://schemas.microsoft.com/office/drawing/2014/main" val="2979709947"/>
                    </a:ext>
                  </a:extLst>
                </a:gridCol>
              </a:tblGrid>
              <a:tr h="2083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事業アイディア・なりたい自分・やりたい仕事</a:t>
                      </a:r>
                      <a:r>
                        <a:rPr lang="en-US" altLang="ja-JP" sz="1400" kern="100" dirty="0">
                          <a:effectLst/>
                        </a:rPr>
                        <a:t>/</a:t>
                      </a:r>
                      <a:r>
                        <a:rPr lang="ja-JP" altLang="en-US" sz="1400" kern="100" dirty="0">
                          <a:effectLst/>
                        </a:rPr>
                        <a:t>領域　など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9468"/>
                  </a:ext>
                </a:extLst>
              </a:tr>
              <a:tr h="128047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02595438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F63854F-A4E0-4C65-B096-3F5EA9E75A9C}"/>
              </a:ext>
            </a:extLst>
          </p:cNvPr>
          <p:cNvGraphicFramePr>
            <a:graphicFrameLocks noGrp="1"/>
          </p:cNvGraphicFramePr>
          <p:nvPr/>
        </p:nvGraphicFramePr>
        <p:xfrm>
          <a:off x="192433" y="3195705"/>
          <a:ext cx="9503816" cy="4979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6552">
                  <a:extLst>
                    <a:ext uri="{9D8B030D-6E8A-4147-A177-3AD203B41FA5}">
                      <a16:colId xmlns:a16="http://schemas.microsoft.com/office/drawing/2014/main" val="536621541"/>
                    </a:ext>
                  </a:extLst>
                </a:gridCol>
                <a:gridCol w="8427264">
                  <a:extLst>
                    <a:ext uri="{9D8B030D-6E8A-4147-A177-3AD203B41FA5}">
                      <a16:colId xmlns:a16="http://schemas.microsoft.com/office/drawing/2014/main" val="4290758767"/>
                    </a:ext>
                  </a:extLst>
                </a:gridCol>
              </a:tblGrid>
              <a:tr h="49794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素直な感情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1138011524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B29E85D-1523-448E-B19F-F548B37A18C9}"/>
              </a:ext>
            </a:extLst>
          </p:cNvPr>
          <p:cNvGraphicFramePr>
            <a:graphicFrameLocks noGrp="1"/>
          </p:cNvGraphicFramePr>
          <p:nvPr/>
        </p:nvGraphicFramePr>
        <p:xfrm>
          <a:off x="192433" y="3768491"/>
          <a:ext cx="9503816" cy="12344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6552">
                  <a:extLst>
                    <a:ext uri="{9D8B030D-6E8A-4147-A177-3AD203B41FA5}">
                      <a16:colId xmlns:a16="http://schemas.microsoft.com/office/drawing/2014/main" val="536621541"/>
                    </a:ext>
                  </a:extLst>
                </a:gridCol>
                <a:gridCol w="8427264">
                  <a:extLst>
                    <a:ext uri="{9D8B030D-6E8A-4147-A177-3AD203B41FA5}">
                      <a16:colId xmlns:a16="http://schemas.microsoft.com/office/drawing/2014/main" val="4290758767"/>
                    </a:ext>
                  </a:extLst>
                </a:gridCol>
              </a:tblGrid>
              <a:tr h="12344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アプローチ</a:t>
                      </a:r>
                      <a:br>
                        <a:rPr lang="en-US" altLang="ja-JP" sz="1400" kern="100" dirty="0">
                          <a:effectLst/>
                        </a:rPr>
                      </a:br>
                      <a:r>
                        <a:rPr lang="ja-JP" altLang="en-US" sz="1400" kern="100" dirty="0">
                          <a:effectLst/>
                        </a:rPr>
                        <a:t>方法の検討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1138011524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E2343BC-1C61-442D-AB61-4EDD60C7B1FE}"/>
              </a:ext>
            </a:extLst>
          </p:cNvPr>
          <p:cNvGraphicFramePr>
            <a:graphicFrameLocks noGrp="1"/>
          </p:cNvGraphicFramePr>
          <p:nvPr/>
        </p:nvGraphicFramePr>
        <p:xfrm>
          <a:off x="192433" y="5074868"/>
          <a:ext cx="9503816" cy="12344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6552">
                  <a:extLst>
                    <a:ext uri="{9D8B030D-6E8A-4147-A177-3AD203B41FA5}">
                      <a16:colId xmlns:a16="http://schemas.microsoft.com/office/drawing/2014/main" val="536621541"/>
                    </a:ext>
                  </a:extLst>
                </a:gridCol>
                <a:gridCol w="8427264">
                  <a:extLst>
                    <a:ext uri="{9D8B030D-6E8A-4147-A177-3AD203B41FA5}">
                      <a16:colId xmlns:a16="http://schemas.microsoft.com/office/drawing/2014/main" val="4290758767"/>
                    </a:ext>
                  </a:extLst>
                </a:gridCol>
              </a:tblGrid>
              <a:tr h="12344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足らない</a:t>
                      </a:r>
                      <a:br>
                        <a:rPr lang="en-US" altLang="ja-JP" sz="1400" kern="100" dirty="0">
                          <a:effectLst/>
                        </a:rPr>
                      </a:br>
                      <a:r>
                        <a:rPr lang="ja-JP" altLang="en-US" sz="1400" kern="100" dirty="0">
                          <a:effectLst/>
                        </a:rPr>
                        <a:t>リソース</a:t>
                      </a:r>
                      <a:endParaRPr lang="en-US" altLang="ja-JP" sz="1400" kern="100" dirty="0">
                        <a:effectLst/>
                      </a:endParaRPr>
                    </a:p>
                  </a:txBody>
                  <a:tcPr marL="10001" marR="100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01" marR="10001" marT="0" marB="0"/>
                </a:tc>
                <a:extLst>
                  <a:ext uri="{0D108BD9-81ED-4DB2-BD59-A6C34878D82A}">
                    <a16:rowId xmlns:a16="http://schemas.microsoft.com/office/drawing/2014/main" val="113801152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21F73A-292D-416E-A571-71F762BAE56E}"/>
              </a:ext>
            </a:extLst>
          </p:cNvPr>
          <p:cNvSpPr txBox="1"/>
          <p:nvPr/>
        </p:nvSpPr>
        <p:spPr>
          <a:xfrm>
            <a:off x="2466317" y="1056259"/>
            <a:ext cx="4956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u="sng" kern="100" dirty="0">
                <a:effectLst/>
                <a:latin typeface="Calibri" panose="020F050202020403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課題解決実践</a:t>
            </a:r>
            <a:endParaRPr lang="ja-JP" altLang="ja-JP" sz="1100" b="1" u="sng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2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3D989-A2E7-4EF1-AFC9-0868C825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フォーマット：経験基盤 ワークシート②</a:t>
            </a:r>
            <a:r>
              <a:rPr kumimoji="1" lang="en-US" altLang="ja-JP" dirty="0"/>
              <a:t>-2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1AEEAEA-ABC8-4AEB-A162-67B3798B4681}"/>
              </a:ext>
            </a:extLst>
          </p:cNvPr>
          <p:cNvGraphicFramePr>
            <a:graphicFrameLocks noGrp="1"/>
          </p:cNvGraphicFramePr>
          <p:nvPr/>
        </p:nvGraphicFramePr>
        <p:xfrm>
          <a:off x="200024" y="1628774"/>
          <a:ext cx="9513205" cy="2746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1707">
                  <a:extLst>
                    <a:ext uri="{9D8B030D-6E8A-4147-A177-3AD203B41FA5}">
                      <a16:colId xmlns:a16="http://schemas.microsoft.com/office/drawing/2014/main" val="1383608913"/>
                    </a:ext>
                  </a:extLst>
                </a:gridCol>
                <a:gridCol w="4721498">
                  <a:extLst>
                    <a:ext uri="{9D8B030D-6E8A-4147-A177-3AD203B41FA5}">
                      <a16:colId xmlns:a16="http://schemas.microsoft.com/office/drawing/2014/main" val="900937727"/>
                    </a:ext>
                  </a:extLst>
                </a:gridCol>
              </a:tblGrid>
              <a:tr h="200308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不足リソースの補填方法の検討</a:t>
                      </a:r>
                      <a:endParaRPr lang="ja-JP" altLang="en-US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ja-JP" sz="1400" kern="100" dirty="0">
                          <a:effectLst/>
                        </a:rPr>
                        <a:t>業務②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745827"/>
                  </a:ext>
                </a:extLst>
              </a:tr>
              <a:tr h="2003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不足リソース</a:t>
                      </a: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補填方法</a:t>
                      </a: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562299"/>
                  </a:ext>
                </a:extLst>
              </a:tr>
              <a:tr h="47612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644451555"/>
                  </a:ext>
                </a:extLst>
              </a:tr>
              <a:tr h="4609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1812783568"/>
                  </a:ext>
                </a:extLst>
              </a:tr>
              <a:tr h="4609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3290018208"/>
                  </a:ext>
                </a:extLst>
              </a:tr>
              <a:tr h="4609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1263122322"/>
                  </a:ext>
                </a:extLst>
              </a:tr>
              <a:tr h="4609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1703071139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3CC9756-C4A6-405F-BC87-F3A7EB8A375B}"/>
              </a:ext>
            </a:extLst>
          </p:cNvPr>
          <p:cNvGraphicFramePr>
            <a:graphicFrameLocks noGrp="1"/>
          </p:cNvGraphicFramePr>
          <p:nvPr/>
        </p:nvGraphicFramePr>
        <p:xfrm>
          <a:off x="200025" y="4329100"/>
          <a:ext cx="9505948" cy="19796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05948">
                  <a:extLst>
                    <a:ext uri="{9D8B030D-6E8A-4147-A177-3AD203B41FA5}">
                      <a16:colId xmlns:a16="http://schemas.microsoft.com/office/drawing/2014/main" val="2911600431"/>
                    </a:ext>
                  </a:extLst>
                </a:gridCol>
              </a:tblGrid>
              <a:tr h="22717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</a:rPr>
                        <a:t>シナリオ（手順）の検討</a:t>
                      </a:r>
                      <a:endParaRPr lang="ja-JP" sz="14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13332" marR="1333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590428"/>
                  </a:ext>
                </a:extLst>
              </a:tr>
              <a:tr h="175245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ja-JP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332" marR="13332" marT="0" marB="0"/>
                </a:tc>
                <a:extLst>
                  <a:ext uri="{0D108BD9-81ED-4DB2-BD59-A6C34878D82A}">
                    <a16:rowId xmlns:a16="http://schemas.microsoft.com/office/drawing/2014/main" val="216480875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0FE900-BEE6-42B0-AC88-FC04D4B7C2BF}"/>
              </a:ext>
            </a:extLst>
          </p:cNvPr>
          <p:cNvSpPr txBox="1"/>
          <p:nvPr/>
        </p:nvSpPr>
        <p:spPr>
          <a:xfrm>
            <a:off x="2466317" y="1056259"/>
            <a:ext cx="4956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b="1" u="sng" kern="100" dirty="0">
                <a:effectLst/>
                <a:latin typeface="Calibri" panose="020F050202020403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実現シナリオ</a:t>
            </a:r>
            <a:endParaRPr lang="ja-JP" altLang="ja-JP" sz="1100" b="1" u="sng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8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日本総研カラー案4">
      <a:dk1>
        <a:srgbClr val="2C2C2C"/>
      </a:dk1>
      <a:lt1>
        <a:srgbClr val="FFFFFF"/>
      </a:lt1>
      <a:dk2>
        <a:srgbClr val="0072CF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F"/>
      </a:hlink>
      <a:folHlink>
        <a:srgbClr val="0072C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108000" tIns="0" rIns="108000" bIns="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ctr">
        <a:norm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kumimoji="1" sz="1200" kern="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_Ver.1.11.pptx" id="{9E8C6497-8DCF-402B-B887-5C7E379A8249}" vid="{79D64A9F-3179-4B59-9F7A-B9135E9FBA4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A4 210 x 297 mm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Times New Roman</vt:lpstr>
      <vt:lpstr>Wingdings</vt:lpstr>
      <vt:lpstr>Office テーマ</vt:lpstr>
      <vt:lpstr>フォーマット：経験基盤 ワークシート①-1</vt:lpstr>
      <vt:lpstr>フォーマット：経験基盤 ワークシート①-2</vt:lpstr>
      <vt:lpstr>フォーマット：経験基盤 ワークシート②-1</vt:lpstr>
      <vt:lpstr>フォーマット：経験基盤 ワークシート②-2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modified xsi:type="dcterms:W3CDTF">2022-08-26T13:25:51Z</dcterms:modified>
</cp:coreProperties>
</file>