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9"/>
  </p:notesMasterIdLst>
  <p:handoutMasterIdLst>
    <p:handoutMasterId r:id="rId10"/>
  </p:handoutMasterIdLst>
  <p:sldIdLst>
    <p:sldId id="2147477751" r:id="rId2"/>
    <p:sldId id="389" r:id="rId3"/>
    <p:sldId id="2147477744" r:id="rId4"/>
    <p:sldId id="2147477745" r:id="rId5"/>
    <p:sldId id="2147477746" r:id="rId6"/>
    <p:sldId id="2147477747" r:id="rId7"/>
    <p:sldId id="2147477748" r:id="rId8"/>
  </p:sldIdLst>
  <p:sldSz cx="9906000" cy="6858000" type="A4"/>
  <p:notesSz cx="6735763" cy="9866313"/>
  <p:custDataLst>
    <p:tags r:id="rId11"/>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99D6EC"/>
    <a:srgbClr val="DDDDDD"/>
    <a:srgbClr val="FF5A00"/>
    <a:srgbClr val="B4C7E7"/>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02A974-107D-4A09-A8E9-C8A34C0D45FF}" v="184" dt="2024-01-16T12:18:43.09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47" autoAdjust="0"/>
  </p:normalViewPr>
  <p:slideViewPr>
    <p:cSldViewPr>
      <p:cViewPr varScale="1">
        <p:scale>
          <a:sx n="114" d="100"/>
          <a:sy n="114" d="100"/>
        </p:scale>
        <p:origin x="1170" y="90"/>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1" cy="493316"/>
          </a:xfrm>
          <a:prstGeom prst="rect">
            <a:avLst/>
          </a:prstGeom>
        </p:spPr>
        <p:txBody>
          <a:bodyPr vert="horz" lIns="91434" tIns="45717" rIns="91434" bIns="45717"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1" y="9371285"/>
            <a:ext cx="2918831" cy="493316"/>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5"/>
            <a:ext cx="2918831" cy="493316"/>
          </a:xfrm>
          <a:prstGeom prst="rect">
            <a:avLst/>
          </a:prstGeom>
        </p:spPr>
        <p:txBody>
          <a:bodyPr vert="horz" lIns="91434" tIns="45717" rIns="91434" bIns="45717"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1434" tIns="45717" rIns="91434" bIns="45717"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5"/>
            <a:ext cx="2918831" cy="493316"/>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1434" tIns="45717" rIns="91434" bIns="45717"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2024/1/25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2024/1/25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オブジェクト 7" hidden="1"/>
          <p:cNvGraphicFramePr>
            <a:graphicFrameLocks noChangeAspect="1"/>
          </p:cNvGraphicFramePr>
          <p:nvPr userDrawn="1">
            <p:custDataLst>
              <p:tags r:id="rId5"/>
            </p:custDataLst>
            <p:extLst>
              <p:ext uri="{D42A27DB-BD31-4B8C-83A1-F6EECF244321}">
                <p14:modId xmlns:p14="http://schemas.microsoft.com/office/powerpoint/2010/main" val="33747623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444" imgH="443" progId="TCLayout.ActiveDocument.1">
                  <p:embed/>
                </p:oleObj>
              </mc:Choice>
              <mc:Fallback>
                <p:oleObj name="think-cell スライド" r:id="rId7" imgW="444" imgH="443" progId="TCLayout.ActiveDocument.1">
                  <p:embed/>
                  <p:pic>
                    <p:nvPicPr>
                      <p:cNvPr id="8" name="オブジェクト 7" hidden="1"/>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7" name="正方形/長方形 6" hidden="1"/>
          <p:cNvSpPr/>
          <p:nvPr userDrawn="1">
            <p:custDataLst>
              <p:tags r:id="rId6"/>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eaLnBrk="1"/>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2024/1/25</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oleObject" Target="../embeddings/oleObject2.bin"/><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slideLayout" Target="../slideLayouts/slideLayout3.xml"/><Relationship Id="rId1" Type="http://schemas.openxmlformats.org/officeDocument/2006/relationships/tags" Target="../tags/tag4.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emf"/><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3.xml"/><Relationship Id="rId1" Type="http://schemas.openxmlformats.org/officeDocument/2006/relationships/tags" Target="../tags/tag5.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tags" Target="../tags/tag6.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image" Target="../media/image1.emf"/><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3.xml"/><Relationship Id="rId1" Type="http://schemas.openxmlformats.org/officeDocument/2006/relationships/tags" Target="../tags/tag9.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tags" Target="../tags/tag10.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3.xml"/><Relationship Id="rId1" Type="http://schemas.openxmlformats.org/officeDocument/2006/relationships/tags" Target="../tags/tag11.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4" name="直線コネクタ 123">
            <a:extLst>
              <a:ext uri="{FF2B5EF4-FFF2-40B4-BE49-F238E27FC236}">
                <a16:creationId xmlns:a16="http://schemas.microsoft.com/office/drawing/2014/main" id="{8765CFAC-F70B-70F6-292F-592A211EB5E6}"/>
              </a:ext>
            </a:extLst>
          </p:cNvPr>
          <p:cNvCxnSpPr>
            <a:cxnSpLocks/>
          </p:cNvCxnSpPr>
          <p:nvPr/>
        </p:nvCxnSpPr>
        <p:spPr>
          <a:xfrm>
            <a:off x="200024" y="4843746"/>
            <a:ext cx="9111452" cy="0"/>
          </a:xfrm>
          <a:prstGeom prst="line">
            <a:avLst/>
          </a:prstGeom>
          <a:ln>
            <a:solidFill>
              <a:schemeClr val="bg2">
                <a:lumMod val="10000"/>
              </a:schemeClr>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4" name="オブジェクト 3" hidden="1">
            <a:extLst>
              <a:ext uri="{FF2B5EF4-FFF2-40B4-BE49-F238E27FC236}">
                <a16:creationId xmlns:a16="http://schemas.microsoft.com/office/drawing/2014/main" id="{651AAB81-293C-45BB-9015-03AB48DB38C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51AAB81-293C-45BB-9015-03AB48DB38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cxnSp>
        <p:nvCxnSpPr>
          <p:cNvPr id="51" name="直線矢印コネクタ 50">
            <a:extLst>
              <a:ext uri="{FF2B5EF4-FFF2-40B4-BE49-F238E27FC236}">
                <a16:creationId xmlns:a16="http://schemas.microsoft.com/office/drawing/2014/main" id="{0E5992E9-DF4E-4F1F-1F43-515019A99C5D}"/>
              </a:ext>
            </a:extLst>
          </p:cNvPr>
          <p:cNvCxnSpPr>
            <a:cxnSpLocks/>
          </p:cNvCxnSpPr>
          <p:nvPr/>
        </p:nvCxnSpPr>
        <p:spPr>
          <a:xfrm>
            <a:off x="3520306" y="3284984"/>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a:extLst>
              <a:ext uri="{FF2B5EF4-FFF2-40B4-BE49-F238E27FC236}">
                <a16:creationId xmlns:a16="http://schemas.microsoft.com/office/drawing/2014/main" id="{7E0D7609-3DC0-D259-1DDB-B5FEB3856BC6}"/>
              </a:ext>
            </a:extLst>
          </p:cNvPr>
          <p:cNvCxnSpPr>
            <a:cxnSpLocks/>
          </p:cNvCxnSpPr>
          <p:nvPr/>
        </p:nvCxnSpPr>
        <p:spPr>
          <a:xfrm>
            <a:off x="3527772" y="1584084"/>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33FF18FE-6AA5-65ED-1297-FB9CC5FB80A9}"/>
              </a:ext>
            </a:extLst>
          </p:cNvPr>
          <p:cNvCxnSpPr>
            <a:cxnSpLocks/>
          </p:cNvCxnSpPr>
          <p:nvPr/>
        </p:nvCxnSpPr>
        <p:spPr>
          <a:xfrm>
            <a:off x="200024" y="2852936"/>
            <a:ext cx="9111452" cy="0"/>
          </a:xfrm>
          <a:prstGeom prst="line">
            <a:avLst/>
          </a:prstGeom>
          <a:ln>
            <a:solidFill>
              <a:schemeClr val="bg2">
                <a:lumMod val="10000"/>
              </a:schemeClr>
            </a:solidFill>
            <a:prstDash val="dash"/>
          </a:ln>
        </p:spPr>
        <p:style>
          <a:lnRef idx="1">
            <a:schemeClr val="accent1"/>
          </a:lnRef>
          <a:fillRef idx="0">
            <a:schemeClr val="accent1"/>
          </a:fillRef>
          <a:effectRef idx="0">
            <a:schemeClr val="accent1"/>
          </a:effectRef>
          <a:fontRef idx="minor">
            <a:schemeClr val="tx1"/>
          </a:fontRef>
        </p:style>
      </p:cxnSp>
      <p:sp>
        <p:nvSpPr>
          <p:cNvPr id="3" name="タイトル 2"/>
          <p:cNvSpPr>
            <a:spLocks noGrp="1"/>
          </p:cNvSpPr>
          <p:nvPr>
            <p:ph type="title"/>
          </p:nvPr>
        </p:nvSpPr>
        <p:spPr>
          <a:xfrm>
            <a:off x="200471" y="188640"/>
            <a:ext cx="9505503" cy="461665"/>
          </a:xfrm>
        </p:spPr>
        <p:txBody>
          <a:bodyPr vert="horz"/>
          <a:lstStyle/>
          <a:p>
            <a:r>
              <a:rPr lang="ja-JP" altLang="en-US" dirty="0"/>
              <a:t>案件進捗スライド作成のお願い</a:t>
            </a:r>
            <a:r>
              <a:rPr lang="ja-JP" altLang="en-US" sz="1800" dirty="0">
                <a:solidFill>
                  <a:srgbClr val="C00000"/>
                </a:solidFill>
              </a:rPr>
              <a:t>（パワーポイント形式で提出ください）</a:t>
            </a:r>
            <a:endParaRPr kumimoji="1" lang="ja-JP" altLang="en-US" dirty="0">
              <a:solidFill>
                <a:srgbClr val="C00000"/>
              </a:solidFill>
            </a:endParaRPr>
          </a:p>
        </p:txBody>
      </p:sp>
      <p:sp>
        <p:nvSpPr>
          <p:cNvPr id="10" name="テキスト プレースホルダー 7">
            <a:extLst>
              <a:ext uri="{FF2B5EF4-FFF2-40B4-BE49-F238E27FC236}">
                <a16:creationId xmlns:a16="http://schemas.microsoft.com/office/drawing/2014/main" id="{634C8C02-FC8F-5512-9C71-7ED193A672EC}"/>
              </a:ext>
            </a:extLst>
          </p:cNvPr>
          <p:cNvSpPr txBox="1">
            <a:spLocks/>
          </p:cNvSpPr>
          <p:nvPr/>
        </p:nvSpPr>
        <p:spPr>
          <a:xfrm>
            <a:off x="200025" y="620688"/>
            <a:ext cx="9505950" cy="495108"/>
          </a:xfrm>
          <a:prstGeom prst="rect">
            <a:avLst/>
          </a:prstGeom>
          <a:solidFill>
            <a:srgbClr val="99D6EC"/>
          </a:solidFill>
          <a:ln>
            <a:noFill/>
          </a:ln>
        </p:spPr>
        <p:txBody>
          <a:bodyPr vert="horz" wrap="square" lIns="216000" tIns="108000" rIns="216000" bIns="108000" rtlCol="0" anchor="t" anchorCtr="0">
            <a:sp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1800" dirty="0"/>
              <a:t>継続証明申請にあたっては、スライドの作成・提出をいただきます。</a:t>
            </a:r>
          </a:p>
        </p:txBody>
      </p:sp>
      <p:sp>
        <p:nvSpPr>
          <p:cNvPr id="13" name="下矢印 5">
            <a:extLst>
              <a:ext uri="{FF2B5EF4-FFF2-40B4-BE49-F238E27FC236}">
                <a16:creationId xmlns:a16="http://schemas.microsoft.com/office/drawing/2014/main" id="{2B2E3277-B2E3-9502-F148-F5D99C66D6AD}"/>
              </a:ext>
            </a:extLst>
          </p:cNvPr>
          <p:cNvSpPr/>
          <p:nvPr/>
        </p:nvSpPr>
        <p:spPr>
          <a:xfrm>
            <a:off x="488280" y="1544961"/>
            <a:ext cx="1584176" cy="4980384"/>
          </a:xfrm>
          <a:prstGeom prst="downArrow">
            <a:avLst>
              <a:gd name="adj1" fmla="val 50000"/>
              <a:gd name="adj2" fmla="val 43619"/>
            </a:avLst>
          </a:prstGeom>
          <a:solidFill>
            <a:srgbClr val="FFC000">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solidFill>
                <a:schemeClr val="tx1"/>
              </a:solidFill>
            </a:endParaRPr>
          </a:p>
        </p:txBody>
      </p:sp>
      <p:sp>
        <p:nvSpPr>
          <p:cNvPr id="15" name="角丸四角形 3">
            <a:extLst>
              <a:ext uri="{FF2B5EF4-FFF2-40B4-BE49-F238E27FC236}">
                <a16:creationId xmlns:a16="http://schemas.microsoft.com/office/drawing/2014/main" id="{D234D3C4-9BE9-5414-4235-FE68B8190188}"/>
              </a:ext>
            </a:extLst>
          </p:cNvPr>
          <p:cNvSpPr/>
          <p:nvPr/>
        </p:nvSpPr>
        <p:spPr>
          <a:xfrm>
            <a:off x="200025" y="1368060"/>
            <a:ext cx="2160687" cy="360040"/>
          </a:xfrm>
          <a:prstGeom prst="roundRect">
            <a:avLst/>
          </a:prstGeom>
          <a:gradFill rotWithShape="1">
            <a:gsLst>
              <a:gs pos="0">
                <a:srgbClr val="1CADE4">
                  <a:tint val="65000"/>
                  <a:shade val="92000"/>
                  <a:satMod val="130000"/>
                </a:srgbClr>
              </a:gs>
              <a:gs pos="45000">
                <a:srgbClr val="1CADE4">
                  <a:tint val="60000"/>
                  <a:shade val="99000"/>
                  <a:satMod val="120000"/>
                </a:srgbClr>
              </a:gs>
              <a:gs pos="100000">
                <a:srgbClr val="1CADE4">
                  <a:tint val="55000"/>
                  <a:satMod val="140000"/>
                </a:srgbClr>
              </a:gs>
            </a:gsLst>
            <a:path path="circle">
              <a:fillToRect l="100000" t="100000" r="100000" b="100000"/>
            </a:path>
          </a:gradFill>
          <a:ln w="28575" cap="flat" cmpd="sng" algn="ctr">
            <a:solidFill>
              <a:srgbClr val="1CADE4"/>
            </a:solidFill>
            <a:prstDash val="solid"/>
          </a:ln>
          <a:effectLst/>
        </p:spPr>
        <p:txBody>
          <a:bodyPr rtlCol="0" anchor="ctr"/>
          <a:lstStyle/>
          <a:p>
            <a:pPr algn="ctr" defTabSz="457200"/>
            <a:r>
              <a:rPr kumimoji="0" lang="ja-JP" altLang="en-US" sz="900" b="1" kern="0" dirty="0">
                <a:solidFill>
                  <a:prstClr val="black"/>
                </a:solidFill>
                <a:latin typeface="Meiryo UI" panose="020B0604030504040204" pitchFamily="50" charset="-128"/>
                <a:ea typeface="Meiryo UI" panose="020B0604030504040204" pitchFamily="50" charset="-128"/>
              </a:rPr>
              <a:t>（本申請に向けた）</a:t>
            </a:r>
            <a:br>
              <a:rPr kumimoji="0" lang="en-US" altLang="ja-JP" sz="900" b="1" kern="0" dirty="0">
                <a:solidFill>
                  <a:prstClr val="black"/>
                </a:solidFill>
                <a:latin typeface="Meiryo UI" panose="020B0604030504040204" pitchFamily="50" charset="-128"/>
                <a:ea typeface="Meiryo UI" panose="020B0604030504040204" pitchFamily="50" charset="-128"/>
              </a:rPr>
            </a:br>
            <a:r>
              <a:rPr kumimoji="0" lang="ja-JP" altLang="en-US" sz="1600" b="1" kern="0" dirty="0">
                <a:solidFill>
                  <a:prstClr val="black"/>
                </a:solidFill>
                <a:latin typeface="Meiryo UI" panose="020B0604030504040204" pitchFamily="50" charset="-128"/>
                <a:ea typeface="Meiryo UI" panose="020B0604030504040204" pitchFamily="50" charset="-128"/>
              </a:rPr>
              <a:t>事前相談</a:t>
            </a:r>
          </a:p>
        </p:txBody>
      </p:sp>
      <p:sp>
        <p:nvSpPr>
          <p:cNvPr id="17" name="角丸四角形 14">
            <a:extLst>
              <a:ext uri="{FF2B5EF4-FFF2-40B4-BE49-F238E27FC236}">
                <a16:creationId xmlns:a16="http://schemas.microsoft.com/office/drawing/2014/main" id="{566388F8-E212-B0BC-59F3-0D89D56255F7}"/>
              </a:ext>
            </a:extLst>
          </p:cNvPr>
          <p:cNvSpPr/>
          <p:nvPr/>
        </p:nvSpPr>
        <p:spPr>
          <a:xfrm>
            <a:off x="200024" y="3168260"/>
            <a:ext cx="2160687" cy="360040"/>
          </a:xfrm>
          <a:prstGeom prst="roundRect">
            <a:avLst/>
          </a:prstGeom>
          <a:gradFill rotWithShape="1">
            <a:gsLst>
              <a:gs pos="0">
                <a:srgbClr val="1CADE4">
                  <a:tint val="65000"/>
                  <a:shade val="92000"/>
                  <a:satMod val="130000"/>
                </a:srgbClr>
              </a:gs>
              <a:gs pos="45000">
                <a:srgbClr val="1CADE4">
                  <a:tint val="60000"/>
                  <a:shade val="99000"/>
                  <a:satMod val="120000"/>
                </a:srgbClr>
              </a:gs>
              <a:gs pos="100000">
                <a:srgbClr val="1CADE4">
                  <a:tint val="55000"/>
                  <a:satMod val="140000"/>
                </a:srgbClr>
              </a:gs>
            </a:gsLst>
            <a:path path="circle">
              <a:fillToRect l="100000" t="100000" r="100000" b="100000"/>
            </a:path>
          </a:gradFill>
          <a:ln w="28575" cap="flat" cmpd="sng" algn="ctr">
            <a:solidFill>
              <a:srgbClr val="1CADE4"/>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本申請</a:t>
            </a:r>
          </a:p>
        </p:txBody>
      </p:sp>
      <p:grpSp>
        <p:nvGrpSpPr>
          <p:cNvPr id="24" name="グループ化 23">
            <a:extLst>
              <a:ext uri="{FF2B5EF4-FFF2-40B4-BE49-F238E27FC236}">
                <a16:creationId xmlns:a16="http://schemas.microsoft.com/office/drawing/2014/main" id="{67B8EF7A-9A3D-9671-86E6-212408100F2D}"/>
              </a:ext>
            </a:extLst>
          </p:cNvPr>
          <p:cNvGrpSpPr/>
          <p:nvPr/>
        </p:nvGrpSpPr>
        <p:grpSpPr>
          <a:xfrm>
            <a:off x="3616524" y="1191369"/>
            <a:ext cx="814053" cy="590556"/>
            <a:chOff x="4736976" y="2154697"/>
            <a:chExt cx="1438388" cy="1017016"/>
          </a:xfrm>
        </p:grpSpPr>
        <p:pic>
          <p:nvPicPr>
            <p:cNvPr id="23" name="図 22">
              <a:extLst>
                <a:ext uri="{FF2B5EF4-FFF2-40B4-BE49-F238E27FC236}">
                  <a16:creationId xmlns:a16="http://schemas.microsoft.com/office/drawing/2014/main" id="{9CD0D6A8-D45E-E093-ECFB-16A2CF83AC45}"/>
                </a:ext>
              </a:extLst>
            </p:cNvPr>
            <p:cNvPicPr>
              <a:picLocks noChangeAspect="1"/>
            </p:cNvPicPr>
            <p:nvPr/>
          </p:nvPicPr>
          <p:blipFill>
            <a:blip r:embed="rId5"/>
            <a:stretch>
              <a:fillRect/>
            </a:stretch>
          </p:blipFill>
          <p:spPr>
            <a:xfrm>
              <a:off x="4786991" y="2210531"/>
              <a:ext cx="1388373" cy="961182"/>
            </a:xfrm>
            <a:prstGeom prst="rect">
              <a:avLst/>
            </a:prstGeom>
            <a:ln>
              <a:solidFill>
                <a:schemeClr val="bg2">
                  <a:lumMod val="10000"/>
                </a:schemeClr>
              </a:solidFill>
            </a:ln>
          </p:spPr>
        </p:pic>
        <p:pic>
          <p:nvPicPr>
            <p:cNvPr id="18" name="図 17">
              <a:extLst>
                <a:ext uri="{FF2B5EF4-FFF2-40B4-BE49-F238E27FC236}">
                  <a16:creationId xmlns:a16="http://schemas.microsoft.com/office/drawing/2014/main" id="{530126C7-4CD0-32C4-BC4D-DA14DA539DE6}"/>
                </a:ext>
              </a:extLst>
            </p:cNvPr>
            <p:cNvPicPr>
              <a:picLocks noChangeAspect="1"/>
            </p:cNvPicPr>
            <p:nvPr/>
          </p:nvPicPr>
          <p:blipFill>
            <a:blip r:embed="rId6"/>
            <a:stretch>
              <a:fillRect/>
            </a:stretch>
          </p:blipFill>
          <p:spPr>
            <a:xfrm>
              <a:off x="4736976" y="2154697"/>
              <a:ext cx="1388374" cy="961182"/>
            </a:xfrm>
            <a:prstGeom prst="rect">
              <a:avLst/>
            </a:prstGeom>
            <a:ln>
              <a:solidFill>
                <a:schemeClr val="bg2">
                  <a:lumMod val="10000"/>
                </a:schemeClr>
              </a:solidFill>
            </a:ln>
          </p:spPr>
        </p:pic>
      </p:grpSp>
      <p:sp>
        <p:nvSpPr>
          <p:cNvPr id="26" name="正方形/長方形 25">
            <a:extLst>
              <a:ext uri="{FF2B5EF4-FFF2-40B4-BE49-F238E27FC236}">
                <a16:creationId xmlns:a16="http://schemas.microsoft.com/office/drawing/2014/main" id="{F123587A-569D-F076-B415-2EC271EF22C5}"/>
              </a:ext>
            </a:extLst>
          </p:cNvPr>
          <p:cNvSpPr/>
          <p:nvPr/>
        </p:nvSpPr>
        <p:spPr bwMode="auto">
          <a:xfrm>
            <a:off x="776536" y="1792391"/>
            <a:ext cx="2056196" cy="360039"/>
          </a:xfrm>
          <a:prstGeom prst="rect">
            <a:avLst/>
          </a:prstGeom>
          <a:noFill/>
          <a:ln w="9525">
            <a:noFill/>
            <a:miter lim="800000"/>
            <a:headEnd/>
            <a:tailEnd/>
          </a:ln>
          <a:effectLst/>
        </p:spPr>
        <p:txBody>
          <a:bodyPr wrap="none" rtlCol="0" anchor="ctr"/>
          <a:lstStyle/>
          <a:p>
            <a:r>
              <a:rPr kumimoji="0" lang="en-US" altLang="ja-JP" sz="1050" b="1" dirty="0">
                <a:latin typeface="Meiryo UI" panose="020B0604030504040204" pitchFamily="50" charset="-128"/>
                <a:ea typeface="Meiryo UI" panose="020B0604030504040204" pitchFamily="50" charset="-128"/>
              </a:rPr>
              <a:t>※</a:t>
            </a:r>
            <a:r>
              <a:rPr kumimoji="0" lang="ja-JP" altLang="en-US" sz="1050" b="1" dirty="0">
                <a:latin typeface="Meiryo UI" panose="020B0604030504040204" pitchFamily="50" charset="-128"/>
                <a:ea typeface="Meiryo UI" panose="020B0604030504040204" pitchFamily="50" charset="-128"/>
              </a:rPr>
              <a:t>本申請を目指す案件は、</a:t>
            </a:r>
            <a:br>
              <a:rPr kumimoji="0" lang="en-US" altLang="ja-JP" sz="1050" b="1" dirty="0">
                <a:latin typeface="Meiryo UI" panose="020B0604030504040204" pitchFamily="50" charset="-128"/>
                <a:ea typeface="Meiryo UI" panose="020B0604030504040204" pitchFamily="50" charset="-128"/>
              </a:rPr>
            </a:br>
            <a:r>
              <a:rPr kumimoji="0" lang="en-US" altLang="ja-JP" sz="1050" b="1" dirty="0">
                <a:latin typeface="Meiryo UI" panose="020B0604030504040204" pitchFamily="50" charset="-128"/>
                <a:ea typeface="Meiryo UI" panose="020B0604030504040204" pitchFamily="50" charset="-128"/>
              </a:rPr>
              <a:t> </a:t>
            </a:r>
            <a:r>
              <a:rPr kumimoji="0" lang="ja-JP" altLang="en-US" sz="1050" b="1" dirty="0">
                <a:latin typeface="Meiryo UI" panose="020B0604030504040204" pitchFamily="50" charset="-128"/>
                <a:ea typeface="Meiryo UI" panose="020B0604030504040204" pitchFamily="50" charset="-128"/>
              </a:rPr>
              <a:t>　原則、事前相談を行ってください。</a:t>
            </a:r>
          </a:p>
        </p:txBody>
      </p:sp>
      <p:sp>
        <p:nvSpPr>
          <p:cNvPr id="34" name="正方形/長方形 33">
            <a:extLst>
              <a:ext uri="{FF2B5EF4-FFF2-40B4-BE49-F238E27FC236}">
                <a16:creationId xmlns:a16="http://schemas.microsoft.com/office/drawing/2014/main" id="{C8957F5F-4736-E91F-F449-DF963B8FD4D5}"/>
              </a:ext>
            </a:extLst>
          </p:cNvPr>
          <p:cNvSpPr/>
          <p:nvPr/>
        </p:nvSpPr>
        <p:spPr bwMode="auto">
          <a:xfrm>
            <a:off x="2894722" y="1196752"/>
            <a:ext cx="618118" cy="5400000"/>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ctr"/>
            <a:r>
              <a:rPr kumimoji="0" lang="ja-JP" altLang="en-US" sz="1400" dirty="0">
                <a:latin typeface="Meiryo UI" panose="020B0604030504040204" pitchFamily="50" charset="-128"/>
                <a:ea typeface="Meiryo UI" panose="020B0604030504040204" pitchFamily="50" charset="-128"/>
              </a:rPr>
              <a:t>出資者</a:t>
            </a:r>
          </a:p>
        </p:txBody>
      </p:sp>
      <p:sp>
        <p:nvSpPr>
          <p:cNvPr id="35" name="正方形/長方形 34">
            <a:extLst>
              <a:ext uri="{FF2B5EF4-FFF2-40B4-BE49-F238E27FC236}">
                <a16:creationId xmlns:a16="http://schemas.microsoft.com/office/drawing/2014/main" id="{8E68F66F-3147-4586-8BA9-89C6CC7701C5}"/>
              </a:ext>
            </a:extLst>
          </p:cNvPr>
          <p:cNvSpPr/>
          <p:nvPr/>
        </p:nvSpPr>
        <p:spPr bwMode="auto">
          <a:xfrm>
            <a:off x="9159418" y="1196752"/>
            <a:ext cx="618118" cy="5400000"/>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ctr"/>
            <a:r>
              <a:rPr kumimoji="0" lang="ja-JP" altLang="en-US" sz="1400" dirty="0">
                <a:latin typeface="Meiryo UI" panose="020B0604030504040204" pitchFamily="50" charset="-128"/>
                <a:ea typeface="Meiryo UI" panose="020B0604030504040204" pitchFamily="50" charset="-128"/>
              </a:rPr>
              <a:t>経産省</a:t>
            </a:r>
          </a:p>
        </p:txBody>
      </p:sp>
      <p:cxnSp>
        <p:nvCxnSpPr>
          <p:cNvPr id="47" name="直線矢印コネクタ 46">
            <a:extLst>
              <a:ext uri="{FF2B5EF4-FFF2-40B4-BE49-F238E27FC236}">
                <a16:creationId xmlns:a16="http://schemas.microsoft.com/office/drawing/2014/main" id="{ACFDF394-AA6E-B68D-9E20-CAB2FFB63E7D}"/>
              </a:ext>
            </a:extLst>
          </p:cNvPr>
          <p:cNvCxnSpPr>
            <a:cxnSpLocks/>
          </p:cNvCxnSpPr>
          <p:nvPr/>
        </p:nvCxnSpPr>
        <p:spPr>
          <a:xfrm>
            <a:off x="3527772" y="2156875"/>
            <a:ext cx="5580000" cy="0"/>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a:extLst>
              <a:ext uri="{FF2B5EF4-FFF2-40B4-BE49-F238E27FC236}">
                <a16:creationId xmlns:a16="http://schemas.microsoft.com/office/drawing/2014/main" id="{082921DD-8A0E-2C3B-A634-901306477260}"/>
              </a:ext>
            </a:extLst>
          </p:cNvPr>
          <p:cNvCxnSpPr>
            <a:cxnSpLocks/>
          </p:cNvCxnSpPr>
          <p:nvPr/>
        </p:nvCxnSpPr>
        <p:spPr>
          <a:xfrm flipH="1">
            <a:off x="3520306" y="2670549"/>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a:extLst>
              <a:ext uri="{FF2B5EF4-FFF2-40B4-BE49-F238E27FC236}">
                <a16:creationId xmlns:a16="http://schemas.microsoft.com/office/drawing/2014/main" id="{62E8C1DB-FE8D-0C5C-C290-5E2DDA98A987}"/>
              </a:ext>
            </a:extLst>
          </p:cNvPr>
          <p:cNvCxnSpPr>
            <a:cxnSpLocks/>
          </p:cNvCxnSpPr>
          <p:nvPr/>
        </p:nvCxnSpPr>
        <p:spPr>
          <a:xfrm flipH="1">
            <a:off x="3512840" y="4696335"/>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208A99C7-2630-8419-D02F-35289148CE6B}"/>
              </a:ext>
            </a:extLst>
          </p:cNvPr>
          <p:cNvSpPr txBox="1"/>
          <p:nvPr/>
        </p:nvSpPr>
        <p:spPr>
          <a:xfrm>
            <a:off x="67376" y="2944520"/>
            <a:ext cx="1776581"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事業年度末日の</a:t>
            </a:r>
            <a:r>
              <a:rPr kumimoji="1" lang="en-US" altLang="ja-JP" sz="800" dirty="0">
                <a:latin typeface="Meiryo UI" panose="020B0604030504040204" pitchFamily="50" charset="-128"/>
                <a:ea typeface="Meiryo UI" panose="020B0604030504040204" pitchFamily="50" charset="-128"/>
              </a:rPr>
              <a:t>60</a:t>
            </a:r>
            <a:r>
              <a:rPr kumimoji="1" lang="ja-JP" altLang="en-US" sz="800" dirty="0">
                <a:latin typeface="Meiryo UI" panose="020B0604030504040204" pitchFamily="50" charset="-128"/>
                <a:ea typeface="Meiryo UI" panose="020B0604030504040204" pitchFamily="50" charset="-128"/>
              </a:rPr>
              <a:t>日前～</a:t>
            </a:r>
            <a:r>
              <a:rPr kumimoji="1" lang="en-US" altLang="ja-JP" sz="800" dirty="0">
                <a:latin typeface="Meiryo UI" panose="020B0604030504040204" pitchFamily="50" charset="-128"/>
                <a:ea typeface="Meiryo UI" panose="020B0604030504040204" pitchFamily="50" charset="-128"/>
              </a:rPr>
              <a:t>30</a:t>
            </a:r>
            <a:r>
              <a:rPr kumimoji="1" lang="ja-JP" altLang="en-US" sz="800" dirty="0">
                <a:latin typeface="Meiryo UI" panose="020B0604030504040204" pitchFamily="50" charset="-128"/>
                <a:ea typeface="Meiryo UI" panose="020B0604030504040204" pitchFamily="50" charset="-128"/>
              </a:rPr>
              <a:t>日後</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sp>
        <p:nvSpPr>
          <p:cNvPr id="57" name="テキスト ボックス 56">
            <a:extLst>
              <a:ext uri="{FF2B5EF4-FFF2-40B4-BE49-F238E27FC236}">
                <a16:creationId xmlns:a16="http://schemas.microsoft.com/office/drawing/2014/main" id="{3A132084-E75F-D08B-DBBD-C1478AA4A1CA}"/>
              </a:ext>
            </a:extLst>
          </p:cNvPr>
          <p:cNvSpPr txBox="1"/>
          <p:nvPr/>
        </p:nvSpPr>
        <p:spPr>
          <a:xfrm>
            <a:off x="67375" y="1142903"/>
            <a:ext cx="1776581"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出資前・出資後いずれも可</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sp>
        <p:nvSpPr>
          <p:cNvPr id="59" name="テキスト ボックス 58">
            <a:extLst>
              <a:ext uri="{FF2B5EF4-FFF2-40B4-BE49-F238E27FC236}">
                <a16:creationId xmlns:a16="http://schemas.microsoft.com/office/drawing/2014/main" id="{C412C295-526B-E8F4-62EF-21C71144734F}"/>
              </a:ext>
            </a:extLst>
          </p:cNvPr>
          <p:cNvSpPr txBox="1"/>
          <p:nvPr/>
        </p:nvSpPr>
        <p:spPr>
          <a:xfrm>
            <a:off x="4731978" y="1823168"/>
            <a:ext cx="2808198"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経産省の確認作業（修正・再提出の依頼）</a:t>
            </a:r>
            <a:endParaRPr kumimoji="1" lang="ja-JP" altLang="en-US" sz="1100" b="1" dirty="0">
              <a:latin typeface="Meiryo UI" panose="020B0604030504040204" pitchFamily="50" charset="-128"/>
              <a:ea typeface="Meiryo UI" panose="020B0604030504040204" pitchFamily="50" charset="-128"/>
            </a:endParaRPr>
          </a:p>
        </p:txBody>
      </p:sp>
      <p:sp>
        <p:nvSpPr>
          <p:cNvPr id="60" name="テキスト ボックス 59">
            <a:extLst>
              <a:ext uri="{FF2B5EF4-FFF2-40B4-BE49-F238E27FC236}">
                <a16:creationId xmlns:a16="http://schemas.microsoft.com/office/drawing/2014/main" id="{383046E6-688A-4C33-A8A8-1B0601D9B516}"/>
              </a:ext>
            </a:extLst>
          </p:cNvPr>
          <p:cNvSpPr txBox="1"/>
          <p:nvPr/>
        </p:nvSpPr>
        <p:spPr>
          <a:xfrm>
            <a:off x="5086545" y="2337879"/>
            <a:ext cx="20958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要件適合確認の連絡</a:t>
            </a:r>
            <a:endParaRPr kumimoji="1" lang="ja-JP" altLang="en-US" sz="1100" b="1" dirty="0">
              <a:latin typeface="Meiryo UI" panose="020B0604030504040204" pitchFamily="50" charset="-128"/>
              <a:ea typeface="Meiryo UI" panose="020B0604030504040204" pitchFamily="50" charset="-128"/>
            </a:endParaRPr>
          </a:p>
        </p:txBody>
      </p:sp>
      <p:sp>
        <p:nvSpPr>
          <p:cNvPr id="67" name="正方形/長方形 66">
            <a:extLst>
              <a:ext uri="{FF2B5EF4-FFF2-40B4-BE49-F238E27FC236}">
                <a16:creationId xmlns:a16="http://schemas.microsoft.com/office/drawing/2014/main" id="{3B6365B6-3A21-EEF7-50EC-7DDD6DF2E666}"/>
              </a:ext>
            </a:extLst>
          </p:cNvPr>
          <p:cNvSpPr/>
          <p:nvPr/>
        </p:nvSpPr>
        <p:spPr bwMode="auto">
          <a:xfrm>
            <a:off x="6073323" y="3649071"/>
            <a:ext cx="3149664" cy="706642"/>
          </a:xfrm>
          <a:prstGeom prst="rect">
            <a:avLst/>
          </a:prstGeom>
          <a:noFill/>
          <a:ln w="9525">
            <a:noFill/>
            <a:miter lim="800000"/>
            <a:headEnd/>
            <a:tailEnd/>
          </a:ln>
          <a:effectLst/>
        </p:spPr>
        <p:txBody>
          <a:bodyPr wrap="none" rtlCol="0" anchor="ctr"/>
          <a:lstStyle/>
          <a:p>
            <a:r>
              <a:rPr kumimoji="0" lang="en-US" altLang="ja-JP" sz="900" dirty="0">
                <a:latin typeface="Meiryo UI" panose="020B0604030504040204" pitchFamily="50" charset="-128"/>
                <a:ea typeface="Meiryo UI" panose="020B0604030504040204" pitchFamily="50" charset="-128"/>
              </a:rPr>
              <a:t>※</a:t>
            </a:r>
            <a:r>
              <a:rPr kumimoji="0" lang="ja-JP" altLang="en-US" sz="900" dirty="0">
                <a:latin typeface="Meiryo UI" panose="020B0604030504040204" pitchFamily="50" charset="-128"/>
                <a:ea typeface="Meiryo UI" panose="020B0604030504040204" pitchFamily="50" charset="-128"/>
              </a:rPr>
              <a:t>申請フォーム上、出資</a:t>
            </a:r>
            <a:r>
              <a:rPr kumimoji="0" lang="en-US" altLang="ja-JP" sz="900" dirty="0">
                <a:latin typeface="Meiryo UI" panose="020B0604030504040204" pitchFamily="50" charset="-128"/>
                <a:ea typeface="Meiryo UI" panose="020B0604030504040204" pitchFamily="50" charset="-128"/>
              </a:rPr>
              <a:t>/</a:t>
            </a:r>
            <a:r>
              <a:rPr kumimoji="0" lang="ja-JP" altLang="en-US" sz="900" dirty="0">
                <a:latin typeface="Meiryo UI" panose="020B0604030504040204" pitchFamily="50" charset="-128"/>
                <a:ea typeface="Meiryo UI" panose="020B0604030504040204" pitchFamily="50" charset="-128"/>
              </a:rPr>
              <a:t>株式取得の目的や共有する経営資源を</a:t>
            </a:r>
            <a:endParaRPr kumimoji="0" lang="en-US" altLang="ja-JP" sz="900" dirty="0">
              <a:latin typeface="Meiryo UI" panose="020B0604030504040204" pitchFamily="50" charset="-128"/>
              <a:ea typeface="Meiryo UI" panose="020B0604030504040204" pitchFamily="50" charset="-128"/>
            </a:endParaRPr>
          </a:p>
          <a:p>
            <a:r>
              <a:rPr kumimoji="0" lang="ja-JP" altLang="en-US" sz="900" dirty="0">
                <a:latin typeface="Meiryo UI" panose="020B0604030504040204" pitchFamily="50" charset="-128"/>
                <a:ea typeface="Meiryo UI" panose="020B0604030504040204" pitchFamily="50" charset="-128"/>
              </a:rPr>
              <a:t>　 記載する項目には、経産省確認済みの「案件概要スライド」に</a:t>
            </a:r>
            <a:endParaRPr kumimoji="0" lang="en-US" altLang="ja-JP" sz="900" dirty="0">
              <a:latin typeface="Meiryo UI" panose="020B0604030504040204" pitchFamily="50" charset="-128"/>
              <a:ea typeface="Meiryo UI" panose="020B0604030504040204" pitchFamily="50" charset="-128"/>
            </a:endParaRPr>
          </a:p>
          <a:p>
            <a:r>
              <a:rPr kumimoji="0" lang="ja-JP" altLang="en-US" sz="900" dirty="0">
                <a:latin typeface="Meiryo UI" panose="020B0604030504040204" pitchFamily="50" charset="-128"/>
                <a:ea typeface="Meiryo UI" panose="020B0604030504040204" pitchFamily="50" charset="-128"/>
              </a:rPr>
              <a:t>　 記載の文章を記載ください。</a:t>
            </a:r>
            <a:endParaRPr kumimoji="0" lang="en-US" altLang="ja-JP" sz="500" dirty="0">
              <a:latin typeface="Meiryo UI" panose="020B0604030504040204" pitchFamily="50" charset="-128"/>
              <a:ea typeface="Meiryo UI" panose="020B0604030504040204" pitchFamily="50" charset="-128"/>
            </a:endParaRPr>
          </a:p>
          <a:p>
            <a:r>
              <a:rPr kumimoji="0" lang="en-US" altLang="ja-JP" sz="900" dirty="0">
                <a:latin typeface="Meiryo UI" panose="020B0604030504040204" pitchFamily="50" charset="-128"/>
                <a:ea typeface="Meiryo UI" panose="020B0604030504040204" pitchFamily="50" charset="-128"/>
              </a:rPr>
              <a:t>※</a:t>
            </a:r>
            <a:r>
              <a:rPr kumimoji="0" lang="ja-JP" altLang="en-US" sz="900" dirty="0">
                <a:latin typeface="Meiryo UI" panose="020B0604030504040204" pitchFamily="50" charset="-128"/>
                <a:ea typeface="Meiryo UI" panose="020B0604030504040204" pitchFamily="50" charset="-128"/>
              </a:rPr>
              <a:t>申請にあたっては、スタートアップ企業の事前確認が必要です。</a:t>
            </a:r>
            <a:br>
              <a:rPr kumimoji="0" lang="en-US" altLang="ja-JP" sz="900" dirty="0">
                <a:latin typeface="Meiryo UI" panose="020B0604030504040204" pitchFamily="50" charset="-128"/>
                <a:ea typeface="Meiryo UI" panose="020B0604030504040204" pitchFamily="50" charset="-128"/>
              </a:rPr>
            </a:br>
            <a:r>
              <a:rPr kumimoji="0" lang="ja-JP" altLang="en-US" sz="900" dirty="0">
                <a:latin typeface="Meiryo UI" panose="020B0604030504040204" pitchFamily="50" charset="-128"/>
                <a:ea typeface="Meiryo UI" panose="020B0604030504040204" pitchFamily="50" charset="-128"/>
              </a:rPr>
              <a:t>　 経産省確認未了文章をスタートアップに共有した場合、</a:t>
            </a:r>
            <a:endParaRPr kumimoji="0" lang="en-US" altLang="ja-JP" sz="900" dirty="0">
              <a:latin typeface="Meiryo UI" panose="020B0604030504040204" pitchFamily="50" charset="-128"/>
              <a:ea typeface="Meiryo UI" panose="020B0604030504040204" pitchFamily="50" charset="-128"/>
            </a:endParaRPr>
          </a:p>
          <a:p>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再共有をいただく場合があります。</a:t>
            </a:r>
            <a:endParaRPr kumimoji="0" lang="en-US" altLang="ja-JP" sz="900" dirty="0">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5BFDE566-4832-A722-F44C-6D406DD7349D}"/>
              </a:ext>
            </a:extLst>
          </p:cNvPr>
          <p:cNvSpPr txBox="1"/>
          <p:nvPr/>
        </p:nvSpPr>
        <p:spPr>
          <a:xfrm>
            <a:off x="5104444" y="4365104"/>
            <a:ext cx="20958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証明書の交付</a:t>
            </a:r>
            <a:endParaRPr kumimoji="1" lang="ja-JP" altLang="en-US" sz="1100" b="1" dirty="0">
              <a:latin typeface="Meiryo UI" panose="020B0604030504040204" pitchFamily="50" charset="-128"/>
              <a:ea typeface="Meiryo UI" panose="020B0604030504040204" pitchFamily="50" charset="-128"/>
            </a:endParaRPr>
          </a:p>
        </p:txBody>
      </p:sp>
      <p:sp>
        <p:nvSpPr>
          <p:cNvPr id="69" name="Text Box 36">
            <a:extLst>
              <a:ext uri="{FF2B5EF4-FFF2-40B4-BE49-F238E27FC236}">
                <a16:creationId xmlns:a16="http://schemas.microsoft.com/office/drawing/2014/main" id="{1078B1DA-A801-FE50-2D3F-152CF072E407}"/>
              </a:ext>
            </a:extLst>
          </p:cNvPr>
          <p:cNvSpPr txBox="1">
            <a:spLocks noChangeArrowheads="1"/>
          </p:cNvSpPr>
          <p:nvPr/>
        </p:nvSpPr>
        <p:spPr bwMode="auto">
          <a:xfrm>
            <a:off x="2720752" y="6597352"/>
            <a:ext cx="6840760" cy="213173"/>
          </a:xfrm>
          <a:prstGeom prst="rect">
            <a:avLst/>
          </a:prstGeom>
          <a:noFill/>
          <a:ln>
            <a:noFill/>
          </a:ln>
          <a:effectLst/>
        </p:spPr>
        <p:txBody>
          <a:bodyPr wrap="none" lIns="33858" tIns="0" rIns="33858" bIns="0" anchor="b" anchorCtr="0">
            <a:noAutofit/>
          </a:bodyPr>
          <a:lstStyle/>
          <a:p>
            <a:pPr>
              <a:spcBef>
                <a:spcPts val="0"/>
              </a:spcBef>
            </a:pP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手続きの詳細は、経産省</a:t>
            </a: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HP</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上のオープンイノベーション促進税制のページにてご案内しております、申請ガイドラインをご参照ください。</a:t>
            </a:r>
            <a:endPar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5" name="正方形/長方形 4">
            <a:extLst>
              <a:ext uri="{FF2B5EF4-FFF2-40B4-BE49-F238E27FC236}">
                <a16:creationId xmlns:a16="http://schemas.microsoft.com/office/drawing/2014/main" id="{10DD339E-8EA3-3D21-BBFC-36DEDC2EA8DC}"/>
              </a:ext>
            </a:extLst>
          </p:cNvPr>
          <p:cNvSpPr/>
          <p:nvPr/>
        </p:nvSpPr>
        <p:spPr bwMode="auto">
          <a:xfrm>
            <a:off x="776536" y="2186553"/>
            <a:ext cx="2056196" cy="179906"/>
          </a:xfrm>
          <a:prstGeom prst="rect">
            <a:avLst/>
          </a:prstGeom>
          <a:noFill/>
          <a:ln w="9525">
            <a:noFill/>
            <a:miter lim="800000"/>
            <a:headEnd/>
            <a:tailEnd/>
          </a:ln>
          <a:effectLst/>
        </p:spPr>
        <p:txBody>
          <a:bodyPr wrap="none" rtlCol="0" anchor="ctr"/>
          <a:lstStyle/>
          <a:p>
            <a:r>
              <a:rPr kumimoji="0" lang="en-US" altLang="ja-JP" sz="1050" b="1" dirty="0">
                <a:latin typeface="Meiryo UI" panose="020B0604030504040204" pitchFamily="50" charset="-128"/>
                <a:ea typeface="Meiryo UI" panose="020B0604030504040204" pitchFamily="50" charset="-128"/>
              </a:rPr>
              <a:t>※</a:t>
            </a:r>
            <a:r>
              <a:rPr kumimoji="0" lang="ja-JP" altLang="en-US" sz="1050" b="1" dirty="0">
                <a:latin typeface="Meiryo UI" panose="020B0604030504040204" pitchFamily="50" charset="-128"/>
                <a:ea typeface="Meiryo UI" panose="020B0604030504040204" pitchFamily="50" charset="-128"/>
              </a:rPr>
              <a:t>複数案件ある場合、順次相談可。</a:t>
            </a:r>
          </a:p>
        </p:txBody>
      </p:sp>
      <p:sp>
        <p:nvSpPr>
          <p:cNvPr id="6" name="正方形/長方形 5">
            <a:extLst>
              <a:ext uri="{FF2B5EF4-FFF2-40B4-BE49-F238E27FC236}">
                <a16:creationId xmlns:a16="http://schemas.microsoft.com/office/drawing/2014/main" id="{FA6B2D4B-AA0F-E748-DA3C-0384A0A7F309}"/>
              </a:ext>
            </a:extLst>
          </p:cNvPr>
          <p:cNvSpPr/>
          <p:nvPr/>
        </p:nvSpPr>
        <p:spPr bwMode="auto">
          <a:xfrm>
            <a:off x="776536" y="3629843"/>
            <a:ext cx="2056196" cy="457509"/>
          </a:xfrm>
          <a:prstGeom prst="rect">
            <a:avLst/>
          </a:prstGeom>
          <a:noFill/>
          <a:ln w="9525">
            <a:noFill/>
            <a:miter lim="800000"/>
            <a:headEnd/>
            <a:tailEnd/>
          </a:ln>
          <a:effectLst/>
        </p:spPr>
        <p:txBody>
          <a:bodyPr wrap="none" rtlCol="0" anchor="ctr"/>
          <a:lstStyle/>
          <a:p>
            <a:r>
              <a:rPr kumimoji="0" lang="en-US" altLang="ja-JP" sz="1050" b="1" dirty="0">
                <a:latin typeface="Meiryo UI" panose="020B0604030504040204" pitchFamily="50" charset="-128"/>
                <a:ea typeface="Meiryo UI" panose="020B0604030504040204" pitchFamily="50" charset="-128"/>
              </a:rPr>
              <a:t>※</a:t>
            </a:r>
            <a:r>
              <a:rPr kumimoji="0" lang="ja-JP" altLang="en-US" sz="1050" b="1" dirty="0">
                <a:latin typeface="Meiryo UI" panose="020B0604030504040204" pitchFamily="50" charset="-128"/>
                <a:ea typeface="Meiryo UI" panose="020B0604030504040204" pitchFamily="50" charset="-128"/>
              </a:rPr>
              <a:t>複数案件ある場合、全ての案件の</a:t>
            </a:r>
            <a:endParaRPr kumimoji="0" lang="en-US" altLang="ja-JP" sz="1050" b="1" dirty="0">
              <a:latin typeface="Meiryo UI" panose="020B0604030504040204" pitchFamily="50" charset="-128"/>
              <a:ea typeface="Meiryo UI" panose="020B0604030504040204" pitchFamily="50" charset="-128"/>
            </a:endParaRPr>
          </a:p>
          <a:p>
            <a:r>
              <a:rPr kumimoji="0" lang="ja-JP" altLang="en-US" sz="1050" b="1" dirty="0">
                <a:latin typeface="Meiryo UI" panose="020B0604030504040204" pitchFamily="50" charset="-128"/>
                <a:ea typeface="Meiryo UI" panose="020B0604030504040204" pitchFamily="50" charset="-128"/>
              </a:rPr>
              <a:t>　 事前相談が完了した時点で、</a:t>
            </a:r>
            <a:endParaRPr kumimoji="0" lang="en-US" altLang="ja-JP" sz="1050" b="1" dirty="0">
              <a:latin typeface="Meiryo UI" panose="020B0604030504040204" pitchFamily="50" charset="-128"/>
              <a:ea typeface="Meiryo UI" panose="020B0604030504040204" pitchFamily="50" charset="-128"/>
            </a:endParaRPr>
          </a:p>
          <a:p>
            <a:r>
              <a:rPr kumimoji="0" lang="ja-JP" altLang="en-US" sz="1050" b="1" dirty="0">
                <a:latin typeface="Meiryo UI" panose="020B0604030504040204" pitchFamily="50" charset="-128"/>
                <a:ea typeface="Meiryo UI" panose="020B0604030504040204" pitchFamily="50" charset="-128"/>
              </a:rPr>
              <a:t>　 まとめて申請作業を行ってください。</a:t>
            </a:r>
          </a:p>
        </p:txBody>
      </p:sp>
      <p:pic>
        <p:nvPicPr>
          <p:cNvPr id="9" name="図 8">
            <a:extLst>
              <a:ext uri="{FF2B5EF4-FFF2-40B4-BE49-F238E27FC236}">
                <a16:creationId xmlns:a16="http://schemas.microsoft.com/office/drawing/2014/main" id="{135D2D1A-4ADC-3327-10DE-6DE5EA9D6D2D}"/>
              </a:ext>
            </a:extLst>
          </p:cNvPr>
          <p:cNvPicPr>
            <a:picLocks noChangeAspect="1"/>
          </p:cNvPicPr>
          <p:nvPr/>
        </p:nvPicPr>
        <p:blipFill rotWithShape="1">
          <a:blip r:embed="rId7"/>
          <a:srcRect l="-1" r="78496" b="-1953"/>
          <a:stretch/>
        </p:blipFill>
        <p:spPr>
          <a:xfrm>
            <a:off x="3807213" y="1390398"/>
            <a:ext cx="785747" cy="553726"/>
          </a:xfrm>
          <a:prstGeom prst="rect">
            <a:avLst/>
          </a:prstGeom>
          <a:ln>
            <a:solidFill>
              <a:schemeClr val="bg2">
                <a:lumMod val="10000"/>
              </a:schemeClr>
            </a:solidFill>
          </a:ln>
        </p:spPr>
      </p:pic>
      <p:pic>
        <p:nvPicPr>
          <p:cNvPr id="16" name="図 15">
            <a:extLst>
              <a:ext uri="{FF2B5EF4-FFF2-40B4-BE49-F238E27FC236}">
                <a16:creationId xmlns:a16="http://schemas.microsoft.com/office/drawing/2014/main" id="{AD72C441-5DBB-74EF-378E-AD9AF354638A}"/>
              </a:ext>
            </a:extLst>
          </p:cNvPr>
          <p:cNvPicPr>
            <a:picLocks noChangeAspect="1"/>
          </p:cNvPicPr>
          <p:nvPr/>
        </p:nvPicPr>
        <p:blipFill rotWithShape="1">
          <a:blip r:embed="rId8"/>
          <a:srcRect l="-1635" r="-1637"/>
          <a:stretch/>
        </p:blipFill>
        <p:spPr>
          <a:xfrm>
            <a:off x="3583202" y="1124744"/>
            <a:ext cx="151679" cy="153125"/>
          </a:xfrm>
          <a:prstGeom prst="rect">
            <a:avLst/>
          </a:prstGeom>
          <a:ln w="19050">
            <a:solidFill>
              <a:srgbClr val="C43E1C"/>
            </a:solidFill>
          </a:ln>
        </p:spPr>
      </p:pic>
      <p:pic>
        <p:nvPicPr>
          <p:cNvPr id="21" name="図 20">
            <a:extLst>
              <a:ext uri="{FF2B5EF4-FFF2-40B4-BE49-F238E27FC236}">
                <a16:creationId xmlns:a16="http://schemas.microsoft.com/office/drawing/2014/main" id="{E1242275-705D-33C9-AF2F-E0B915AB3BD2}"/>
              </a:ext>
            </a:extLst>
          </p:cNvPr>
          <p:cNvPicPr>
            <a:picLocks noChangeAspect="1"/>
          </p:cNvPicPr>
          <p:nvPr/>
        </p:nvPicPr>
        <p:blipFill>
          <a:blip r:embed="rId9"/>
          <a:stretch>
            <a:fillRect/>
          </a:stretch>
        </p:blipFill>
        <p:spPr>
          <a:xfrm>
            <a:off x="3736503" y="1349264"/>
            <a:ext cx="155124" cy="155124"/>
          </a:xfrm>
          <a:prstGeom prst="rect">
            <a:avLst/>
          </a:prstGeom>
          <a:ln w="19050">
            <a:solidFill>
              <a:srgbClr val="0F7C40"/>
            </a:solidFill>
          </a:ln>
        </p:spPr>
      </p:pic>
      <p:grpSp>
        <p:nvGrpSpPr>
          <p:cNvPr id="29" name="グループ化 28">
            <a:extLst>
              <a:ext uri="{FF2B5EF4-FFF2-40B4-BE49-F238E27FC236}">
                <a16:creationId xmlns:a16="http://schemas.microsoft.com/office/drawing/2014/main" id="{A5226B2F-7C1A-FCF4-1C90-E01C7987A145}"/>
              </a:ext>
            </a:extLst>
          </p:cNvPr>
          <p:cNvGrpSpPr/>
          <p:nvPr/>
        </p:nvGrpSpPr>
        <p:grpSpPr>
          <a:xfrm>
            <a:off x="4797098" y="1182672"/>
            <a:ext cx="2688066" cy="261610"/>
            <a:chOff x="5160461" y="1666736"/>
            <a:chExt cx="2688066" cy="261610"/>
          </a:xfrm>
        </p:grpSpPr>
        <p:sp>
          <p:nvSpPr>
            <p:cNvPr id="58" name="テキスト ボックス 57">
              <a:extLst>
                <a:ext uri="{FF2B5EF4-FFF2-40B4-BE49-F238E27FC236}">
                  <a16:creationId xmlns:a16="http://schemas.microsoft.com/office/drawing/2014/main" id="{BBEDB155-4F5E-6D91-396C-6DFBF09EBF42}"/>
                </a:ext>
              </a:extLst>
            </p:cNvPr>
            <p:cNvSpPr txBox="1"/>
            <p:nvPr/>
          </p:nvSpPr>
          <p:spPr>
            <a:xfrm>
              <a:off x="5160461" y="1666736"/>
              <a:ext cx="26880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案件概要スライド　　、案件登録票　　提出</a:t>
              </a:r>
              <a:endParaRPr kumimoji="1" lang="ja-JP" altLang="en-US" sz="1100" b="1" dirty="0">
                <a:latin typeface="Meiryo UI" panose="020B0604030504040204" pitchFamily="50" charset="-128"/>
                <a:ea typeface="Meiryo UI" panose="020B0604030504040204" pitchFamily="50" charset="-128"/>
              </a:endParaRPr>
            </a:p>
          </p:txBody>
        </p:sp>
        <p:pic>
          <p:nvPicPr>
            <p:cNvPr id="27" name="図 26">
              <a:extLst>
                <a:ext uri="{FF2B5EF4-FFF2-40B4-BE49-F238E27FC236}">
                  <a16:creationId xmlns:a16="http://schemas.microsoft.com/office/drawing/2014/main" id="{684C4E52-F6CA-5C31-57FC-0533FDBB1946}"/>
                </a:ext>
              </a:extLst>
            </p:cNvPr>
            <p:cNvPicPr>
              <a:picLocks noChangeAspect="1"/>
            </p:cNvPicPr>
            <p:nvPr/>
          </p:nvPicPr>
          <p:blipFill rotWithShape="1">
            <a:blip r:embed="rId8"/>
            <a:srcRect l="-1635" r="-1637"/>
            <a:stretch/>
          </p:blipFill>
          <p:spPr>
            <a:xfrm>
              <a:off x="6300526" y="1724808"/>
              <a:ext cx="151679" cy="153125"/>
            </a:xfrm>
            <a:prstGeom prst="rect">
              <a:avLst/>
            </a:prstGeom>
            <a:ln w="19050">
              <a:noFill/>
            </a:ln>
          </p:spPr>
        </p:pic>
        <p:pic>
          <p:nvPicPr>
            <p:cNvPr id="28" name="図 27">
              <a:extLst>
                <a:ext uri="{FF2B5EF4-FFF2-40B4-BE49-F238E27FC236}">
                  <a16:creationId xmlns:a16="http://schemas.microsoft.com/office/drawing/2014/main" id="{594FBD64-E151-7C7B-69E4-415D20C58237}"/>
                </a:ext>
              </a:extLst>
            </p:cNvPr>
            <p:cNvPicPr>
              <a:picLocks noChangeAspect="1"/>
            </p:cNvPicPr>
            <p:nvPr/>
          </p:nvPicPr>
          <p:blipFill>
            <a:blip r:embed="rId9"/>
            <a:stretch>
              <a:fillRect/>
            </a:stretch>
          </p:blipFill>
          <p:spPr>
            <a:xfrm>
              <a:off x="7257028" y="1714965"/>
              <a:ext cx="155124" cy="155124"/>
            </a:xfrm>
            <a:prstGeom prst="rect">
              <a:avLst/>
            </a:prstGeom>
            <a:ln w="19050">
              <a:noFill/>
            </a:ln>
          </p:spPr>
        </p:pic>
      </p:grpSp>
      <p:sp>
        <p:nvSpPr>
          <p:cNvPr id="32" name="正方形/長方形 31">
            <a:extLst>
              <a:ext uri="{FF2B5EF4-FFF2-40B4-BE49-F238E27FC236}">
                <a16:creationId xmlns:a16="http://schemas.microsoft.com/office/drawing/2014/main" id="{D13DE941-6105-15B9-93E8-20DEC7EEB4C3}"/>
              </a:ext>
            </a:extLst>
          </p:cNvPr>
          <p:cNvSpPr/>
          <p:nvPr/>
        </p:nvSpPr>
        <p:spPr bwMode="auto">
          <a:xfrm>
            <a:off x="6525730" y="1593097"/>
            <a:ext cx="2177619" cy="265155"/>
          </a:xfrm>
          <a:prstGeom prst="rect">
            <a:avLst/>
          </a:prstGeom>
          <a:noFill/>
          <a:ln w="9525">
            <a:noFill/>
            <a:miter lim="800000"/>
            <a:headEnd/>
            <a:tailEnd/>
          </a:ln>
          <a:effectLst/>
        </p:spPr>
        <p:txBody>
          <a:bodyPr wrap="square" rtlCol="0" anchor="ctr"/>
          <a:lstStyle/>
          <a:p>
            <a:r>
              <a:rPr kumimoji="0" lang="en-US" altLang="ja-JP" sz="700" dirty="0">
                <a:latin typeface="Meiryo UI" panose="020B0604030504040204" pitchFamily="50" charset="-128"/>
                <a:ea typeface="Meiryo UI" panose="020B0604030504040204" pitchFamily="50" charset="-128"/>
              </a:rPr>
              <a:t>※</a:t>
            </a:r>
            <a:r>
              <a:rPr kumimoji="0" lang="en-US" altLang="ja-JP" sz="700" dirty="0" err="1">
                <a:latin typeface="Meiryo UI" panose="020B0604030504040204" pitchFamily="50" charset="-128"/>
                <a:ea typeface="Meiryo UI" panose="020B0604030504040204" pitchFamily="50" charset="-128"/>
              </a:rPr>
              <a:t>gBiz</a:t>
            </a:r>
            <a:r>
              <a:rPr kumimoji="0" lang="ja-JP" altLang="en-US" sz="700" dirty="0">
                <a:latin typeface="Meiryo UI" panose="020B0604030504040204" pitchFamily="50" charset="-128"/>
                <a:ea typeface="Meiryo UI" panose="020B0604030504040204" pitchFamily="50" charset="-128"/>
              </a:rPr>
              <a:t>アカウント未取得の場合、事前相談に限り、</a:t>
            </a:r>
            <a:br>
              <a:rPr kumimoji="0" lang="en-US" altLang="ja-JP" sz="7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　 メール相談も可。（本申請までに必ず取得ください。）</a:t>
            </a:r>
          </a:p>
        </p:txBody>
      </p:sp>
      <p:pic>
        <p:nvPicPr>
          <p:cNvPr id="36" name="図 35">
            <a:extLst>
              <a:ext uri="{FF2B5EF4-FFF2-40B4-BE49-F238E27FC236}">
                <a16:creationId xmlns:a16="http://schemas.microsoft.com/office/drawing/2014/main" id="{32602BE3-6753-E274-B246-2E2CFEB3DC8A}"/>
              </a:ext>
            </a:extLst>
          </p:cNvPr>
          <p:cNvPicPr>
            <a:picLocks noChangeAspect="1"/>
          </p:cNvPicPr>
          <p:nvPr/>
        </p:nvPicPr>
        <p:blipFill rotWithShape="1">
          <a:blip r:embed="rId10"/>
          <a:srcRect l="2750" t="13099" r="2750" b="6711"/>
          <a:stretch/>
        </p:blipFill>
        <p:spPr>
          <a:xfrm>
            <a:off x="5746747" y="1500929"/>
            <a:ext cx="802313" cy="170207"/>
          </a:xfrm>
          <a:prstGeom prst="rect">
            <a:avLst/>
          </a:prstGeom>
          <a:ln w="38100">
            <a:solidFill>
              <a:srgbClr val="4A7EBB"/>
            </a:solidFill>
          </a:ln>
        </p:spPr>
      </p:pic>
      <p:grpSp>
        <p:nvGrpSpPr>
          <p:cNvPr id="45" name="グループ化 44">
            <a:extLst>
              <a:ext uri="{FF2B5EF4-FFF2-40B4-BE49-F238E27FC236}">
                <a16:creationId xmlns:a16="http://schemas.microsoft.com/office/drawing/2014/main" id="{570BED08-B9D4-7573-36BD-C2DBE5EABCAA}"/>
              </a:ext>
            </a:extLst>
          </p:cNvPr>
          <p:cNvGrpSpPr/>
          <p:nvPr/>
        </p:nvGrpSpPr>
        <p:grpSpPr>
          <a:xfrm>
            <a:off x="5742272" y="2058303"/>
            <a:ext cx="802313" cy="230413"/>
            <a:chOff x="4960357" y="2770752"/>
            <a:chExt cx="802313" cy="230413"/>
          </a:xfrm>
        </p:grpSpPr>
        <p:sp>
          <p:nvSpPr>
            <p:cNvPr id="43" name="正方形/長方形 42">
              <a:extLst>
                <a:ext uri="{FF2B5EF4-FFF2-40B4-BE49-F238E27FC236}">
                  <a16:creationId xmlns:a16="http://schemas.microsoft.com/office/drawing/2014/main" id="{B4892238-124E-E9EC-1D01-1FF61A5B1A9B}"/>
                </a:ext>
              </a:extLst>
            </p:cNvPr>
            <p:cNvSpPr/>
            <p:nvPr/>
          </p:nvSpPr>
          <p:spPr bwMode="auto">
            <a:xfrm>
              <a:off x="4960357" y="2770752"/>
              <a:ext cx="802313" cy="230413"/>
            </a:xfrm>
            <a:prstGeom prst="rect">
              <a:avLst/>
            </a:prstGeom>
            <a:solidFill>
              <a:schemeClr val="bg1"/>
            </a:solidFill>
            <a:ln w="28575">
              <a:solidFill>
                <a:srgbClr val="4A7EBB"/>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nvGrpSpPr>
            <p:cNvPr id="41" name="グループ化 40">
              <a:extLst>
                <a:ext uri="{FF2B5EF4-FFF2-40B4-BE49-F238E27FC236}">
                  <a16:creationId xmlns:a16="http://schemas.microsoft.com/office/drawing/2014/main" id="{215A64C2-7B64-CF6F-9EFE-A47AFA4AA0AA}"/>
                </a:ext>
              </a:extLst>
            </p:cNvPr>
            <p:cNvGrpSpPr/>
            <p:nvPr/>
          </p:nvGrpSpPr>
          <p:grpSpPr>
            <a:xfrm>
              <a:off x="5253501" y="2813791"/>
              <a:ext cx="216024" cy="141246"/>
              <a:chOff x="7689304" y="1543944"/>
              <a:chExt cx="295497" cy="170552"/>
            </a:xfrm>
          </p:grpSpPr>
          <p:sp>
            <p:nvSpPr>
              <p:cNvPr id="38" name="正方形/長方形 37">
                <a:extLst>
                  <a:ext uri="{FF2B5EF4-FFF2-40B4-BE49-F238E27FC236}">
                    <a16:creationId xmlns:a16="http://schemas.microsoft.com/office/drawing/2014/main" id="{19F76606-3E73-F14E-F0E9-B814E85DA182}"/>
                  </a:ext>
                </a:extLst>
              </p:cNvPr>
              <p:cNvSpPr/>
              <p:nvPr/>
            </p:nvSpPr>
            <p:spPr bwMode="auto">
              <a:xfrm>
                <a:off x="7689304" y="1544961"/>
                <a:ext cx="295497" cy="169535"/>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40" name="二等辺三角形 39">
                <a:extLst>
                  <a:ext uri="{FF2B5EF4-FFF2-40B4-BE49-F238E27FC236}">
                    <a16:creationId xmlns:a16="http://schemas.microsoft.com/office/drawing/2014/main" id="{3E30C719-780B-DBD6-4640-97CEC8D6A377}"/>
                  </a:ext>
                </a:extLst>
              </p:cNvPr>
              <p:cNvSpPr/>
              <p:nvPr/>
            </p:nvSpPr>
            <p:spPr bwMode="auto">
              <a:xfrm>
                <a:off x="7695926" y="1601836"/>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39" name="二等辺三角形 38">
                <a:extLst>
                  <a:ext uri="{FF2B5EF4-FFF2-40B4-BE49-F238E27FC236}">
                    <a16:creationId xmlns:a16="http://schemas.microsoft.com/office/drawing/2014/main" id="{91D45F23-9648-E8EB-6317-8A71E3B1DBB4}"/>
                  </a:ext>
                </a:extLst>
              </p:cNvPr>
              <p:cNvSpPr/>
              <p:nvPr/>
            </p:nvSpPr>
            <p:spPr bwMode="auto">
              <a:xfrm rot="10800000">
                <a:off x="7695926" y="1543944"/>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grpSp>
      <p:grpSp>
        <p:nvGrpSpPr>
          <p:cNvPr id="46" name="グループ化 45">
            <a:extLst>
              <a:ext uri="{FF2B5EF4-FFF2-40B4-BE49-F238E27FC236}">
                <a16:creationId xmlns:a16="http://schemas.microsoft.com/office/drawing/2014/main" id="{D884B779-EDC7-76A4-EBE7-B849C2C9A804}"/>
              </a:ext>
            </a:extLst>
          </p:cNvPr>
          <p:cNvGrpSpPr/>
          <p:nvPr/>
        </p:nvGrpSpPr>
        <p:grpSpPr>
          <a:xfrm>
            <a:off x="5737797" y="2559624"/>
            <a:ext cx="802313" cy="230413"/>
            <a:chOff x="4960357" y="2770752"/>
            <a:chExt cx="802313" cy="230413"/>
          </a:xfrm>
        </p:grpSpPr>
        <p:sp>
          <p:nvSpPr>
            <p:cNvPr id="49" name="正方形/長方形 48">
              <a:extLst>
                <a:ext uri="{FF2B5EF4-FFF2-40B4-BE49-F238E27FC236}">
                  <a16:creationId xmlns:a16="http://schemas.microsoft.com/office/drawing/2014/main" id="{1B031C1E-5AA2-4474-F14B-378105C9AB2E}"/>
                </a:ext>
              </a:extLst>
            </p:cNvPr>
            <p:cNvSpPr/>
            <p:nvPr/>
          </p:nvSpPr>
          <p:spPr bwMode="auto">
            <a:xfrm>
              <a:off x="4960357" y="2770752"/>
              <a:ext cx="802313" cy="230413"/>
            </a:xfrm>
            <a:prstGeom prst="rect">
              <a:avLst/>
            </a:prstGeom>
            <a:solidFill>
              <a:schemeClr val="bg1"/>
            </a:solidFill>
            <a:ln w="28575">
              <a:solidFill>
                <a:srgbClr val="4A7EBB"/>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nvGrpSpPr>
            <p:cNvPr id="50" name="グループ化 49">
              <a:extLst>
                <a:ext uri="{FF2B5EF4-FFF2-40B4-BE49-F238E27FC236}">
                  <a16:creationId xmlns:a16="http://schemas.microsoft.com/office/drawing/2014/main" id="{CF81E2BF-A761-3C0C-799B-A592C829BF74}"/>
                </a:ext>
              </a:extLst>
            </p:cNvPr>
            <p:cNvGrpSpPr/>
            <p:nvPr/>
          </p:nvGrpSpPr>
          <p:grpSpPr>
            <a:xfrm>
              <a:off x="5253501" y="2813791"/>
              <a:ext cx="216024" cy="141246"/>
              <a:chOff x="7689304" y="1543944"/>
              <a:chExt cx="295497" cy="170552"/>
            </a:xfrm>
          </p:grpSpPr>
          <p:sp>
            <p:nvSpPr>
              <p:cNvPr id="62" name="正方形/長方形 61">
                <a:extLst>
                  <a:ext uri="{FF2B5EF4-FFF2-40B4-BE49-F238E27FC236}">
                    <a16:creationId xmlns:a16="http://schemas.microsoft.com/office/drawing/2014/main" id="{C3E5FB9F-8EA8-9C76-CFA8-FBCBD878718B}"/>
                  </a:ext>
                </a:extLst>
              </p:cNvPr>
              <p:cNvSpPr/>
              <p:nvPr/>
            </p:nvSpPr>
            <p:spPr bwMode="auto">
              <a:xfrm>
                <a:off x="7689304" y="1544961"/>
                <a:ext cx="295497" cy="169535"/>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63" name="二等辺三角形 62">
                <a:extLst>
                  <a:ext uri="{FF2B5EF4-FFF2-40B4-BE49-F238E27FC236}">
                    <a16:creationId xmlns:a16="http://schemas.microsoft.com/office/drawing/2014/main" id="{C1CAA263-36BC-3D2F-F4A7-FF5C1DC7A274}"/>
                  </a:ext>
                </a:extLst>
              </p:cNvPr>
              <p:cNvSpPr/>
              <p:nvPr/>
            </p:nvSpPr>
            <p:spPr bwMode="auto">
              <a:xfrm>
                <a:off x="7695926" y="1601836"/>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64" name="二等辺三角形 63">
                <a:extLst>
                  <a:ext uri="{FF2B5EF4-FFF2-40B4-BE49-F238E27FC236}">
                    <a16:creationId xmlns:a16="http://schemas.microsoft.com/office/drawing/2014/main" id="{815A8656-23BD-3783-849D-08986449518E}"/>
                  </a:ext>
                </a:extLst>
              </p:cNvPr>
              <p:cNvSpPr/>
              <p:nvPr/>
            </p:nvSpPr>
            <p:spPr bwMode="auto">
              <a:xfrm rot="10800000">
                <a:off x="7695926" y="1543944"/>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grpSp>
      <p:pic>
        <p:nvPicPr>
          <p:cNvPr id="71" name="図 70">
            <a:extLst>
              <a:ext uri="{FF2B5EF4-FFF2-40B4-BE49-F238E27FC236}">
                <a16:creationId xmlns:a16="http://schemas.microsoft.com/office/drawing/2014/main" id="{1F229F8E-3903-32B5-37D2-285B17A5F234}"/>
              </a:ext>
            </a:extLst>
          </p:cNvPr>
          <p:cNvPicPr>
            <a:picLocks noChangeAspect="1"/>
          </p:cNvPicPr>
          <p:nvPr/>
        </p:nvPicPr>
        <p:blipFill rotWithShape="1">
          <a:blip r:embed="rId10"/>
          <a:srcRect l="2750" t="13099" r="2750" b="6711"/>
          <a:stretch/>
        </p:blipFill>
        <p:spPr>
          <a:xfrm>
            <a:off x="5751221" y="3212976"/>
            <a:ext cx="802313" cy="170207"/>
          </a:xfrm>
          <a:prstGeom prst="rect">
            <a:avLst/>
          </a:prstGeom>
          <a:ln w="38100">
            <a:solidFill>
              <a:srgbClr val="4A7EBB"/>
            </a:solidFill>
          </a:ln>
        </p:spPr>
      </p:pic>
      <p:sp>
        <p:nvSpPr>
          <p:cNvPr id="73" name="正方形/長方形 72">
            <a:extLst>
              <a:ext uri="{FF2B5EF4-FFF2-40B4-BE49-F238E27FC236}">
                <a16:creationId xmlns:a16="http://schemas.microsoft.com/office/drawing/2014/main" id="{26F4E0EA-1BEF-09D9-4849-327A35317E5C}"/>
              </a:ext>
            </a:extLst>
          </p:cNvPr>
          <p:cNvSpPr/>
          <p:nvPr/>
        </p:nvSpPr>
        <p:spPr bwMode="auto">
          <a:xfrm>
            <a:off x="5733322" y="4581128"/>
            <a:ext cx="802313" cy="230413"/>
          </a:xfrm>
          <a:prstGeom prst="rect">
            <a:avLst/>
          </a:prstGeom>
          <a:solidFill>
            <a:schemeClr val="bg1"/>
          </a:solidFill>
          <a:ln w="28575">
            <a:solidFill>
              <a:srgbClr val="4A7EBB"/>
            </a:solidFill>
            <a:miter lim="800000"/>
            <a:headEnd/>
            <a:tailEnd/>
          </a:ln>
          <a:effectLst/>
        </p:spPr>
        <p:txBody>
          <a:bodyPr wrap="none" rtlCol="0" anchor="ctr"/>
          <a:lstStyle/>
          <a:p>
            <a:pPr algn="ctr"/>
            <a:r>
              <a:rPr kumimoji="0" lang="ja-JP" altLang="en-US" sz="1000" dirty="0">
                <a:latin typeface="Meiryo UI" panose="020B0604030504040204" pitchFamily="50" charset="-128"/>
                <a:ea typeface="Meiryo UI" panose="020B0604030504040204" pitchFamily="50" charset="-128"/>
              </a:rPr>
              <a:t>紙面交付</a:t>
            </a:r>
          </a:p>
        </p:txBody>
      </p:sp>
      <p:pic>
        <p:nvPicPr>
          <p:cNvPr id="79" name="図 78">
            <a:extLst>
              <a:ext uri="{FF2B5EF4-FFF2-40B4-BE49-F238E27FC236}">
                <a16:creationId xmlns:a16="http://schemas.microsoft.com/office/drawing/2014/main" id="{728951F6-C49E-C4DE-1E5E-794F1583F4DD}"/>
              </a:ext>
            </a:extLst>
          </p:cNvPr>
          <p:cNvPicPr>
            <a:picLocks noChangeAspect="1"/>
          </p:cNvPicPr>
          <p:nvPr/>
        </p:nvPicPr>
        <p:blipFill>
          <a:blip r:embed="rId11"/>
          <a:stretch>
            <a:fillRect/>
          </a:stretch>
        </p:blipFill>
        <p:spPr>
          <a:xfrm>
            <a:off x="3626733" y="3188532"/>
            <a:ext cx="686389" cy="549917"/>
          </a:xfrm>
          <a:prstGeom prst="rect">
            <a:avLst/>
          </a:prstGeom>
          <a:ln w="19050">
            <a:solidFill>
              <a:schemeClr val="bg2">
                <a:lumMod val="10000"/>
              </a:schemeClr>
            </a:solidFill>
          </a:ln>
        </p:spPr>
      </p:pic>
      <p:sp>
        <p:nvSpPr>
          <p:cNvPr id="80" name="正方形/長方形 79">
            <a:extLst>
              <a:ext uri="{FF2B5EF4-FFF2-40B4-BE49-F238E27FC236}">
                <a16:creationId xmlns:a16="http://schemas.microsoft.com/office/drawing/2014/main" id="{69017DE1-8A43-D0FE-B11F-FF94B7D29189}"/>
              </a:ext>
            </a:extLst>
          </p:cNvPr>
          <p:cNvSpPr/>
          <p:nvPr/>
        </p:nvSpPr>
        <p:spPr bwMode="auto">
          <a:xfrm>
            <a:off x="3615351" y="2974901"/>
            <a:ext cx="709152" cy="247184"/>
          </a:xfrm>
          <a:prstGeom prst="rect">
            <a:avLst/>
          </a:prstGeom>
          <a:solidFill>
            <a:schemeClr val="bg1"/>
          </a:solidFill>
          <a:ln w="19050">
            <a:solidFill>
              <a:schemeClr val="bg2">
                <a:lumMod val="10000"/>
              </a:schemeClr>
            </a:solidFill>
            <a:miter lim="800000"/>
            <a:headEnd/>
            <a:tailEnd/>
          </a:ln>
          <a:effectLst/>
        </p:spPr>
        <p:txBody>
          <a:bodyPr wrap="none" rtlCol="0" anchor="ctr"/>
          <a:lstStyle/>
          <a:p>
            <a:pPr algn="ctr"/>
            <a:br>
              <a:rPr kumimoji="0" lang="en-US" altLang="ja-JP" sz="8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申請フォーム</a:t>
            </a:r>
            <a:endParaRPr kumimoji="0" lang="ja-JP" altLang="en-US" sz="800" dirty="0">
              <a:latin typeface="Meiryo UI" panose="020B0604030504040204" pitchFamily="50" charset="-128"/>
              <a:ea typeface="Meiryo UI" panose="020B0604030504040204" pitchFamily="50" charset="-128"/>
            </a:endParaRPr>
          </a:p>
        </p:txBody>
      </p:sp>
      <p:sp>
        <p:nvSpPr>
          <p:cNvPr id="88" name="正方形/長方形 87">
            <a:extLst>
              <a:ext uri="{FF2B5EF4-FFF2-40B4-BE49-F238E27FC236}">
                <a16:creationId xmlns:a16="http://schemas.microsoft.com/office/drawing/2014/main" id="{5BD64C03-9088-1968-F332-153C9ECD0BC6}"/>
              </a:ext>
            </a:extLst>
          </p:cNvPr>
          <p:cNvSpPr/>
          <p:nvPr/>
        </p:nvSpPr>
        <p:spPr bwMode="auto">
          <a:xfrm>
            <a:off x="6525730" y="3307861"/>
            <a:ext cx="2177619" cy="265155"/>
          </a:xfrm>
          <a:prstGeom prst="rect">
            <a:avLst/>
          </a:prstGeom>
          <a:noFill/>
          <a:ln w="9525">
            <a:noFill/>
            <a:miter lim="800000"/>
            <a:headEnd/>
            <a:tailEnd/>
          </a:ln>
          <a:effectLst/>
        </p:spPr>
        <p:txBody>
          <a:bodyPr wrap="square" rtlCol="0" anchor="ctr"/>
          <a:lstStyle/>
          <a:p>
            <a:r>
              <a:rPr kumimoji="0" lang="en-US" altLang="ja-JP" sz="700" dirty="0">
                <a:latin typeface="Meiryo UI" panose="020B0604030504040204" pitchFamily="50" charset="-128"/>
                <a:ea typeface="Meiryo UI" panose="020B0604030504040204" pitchFamily="50" charset="-128"/>
              </a:rPr>
              <a:t>※</a:t>
            </a:r>
            <a:r>
              <a:rPr kumimoji="0" lang="ja-JP" altLang="en-US" sz="700" dirty="0">
                <a:latin typeface="Meiryo UI" panose="020B0604030504040204" pitchFamily="50" charset="-128"/>
                <a:ea typeface="Meiryo UI" panose="020B0604030504040204" pitchFamily="50" charset="-128"/>
              </a:rPr>
              <a:t>本申請においては、</a:t>
            </a:r>
            <a:r>
              <a:rPr kumimoji="0" lang="en-US" altLang="ja-JP" sz="700" dirty="0" err="1">
                <a:latin typeface="Meiryo UI" panose="020B0604030504040204" pitchFamily="50" charset="-128"/>
                <a:ea typeface="Meiryo UI" panose="020B0604030504040204" pitchFamily="50" charset="-128"/>
              </a:rPr>
              <a:t>gBiz</a:t>
            </a:r>
            <a:r>
              <a:rPr kumimoji="0" lang="ja-JP" altLang="en-US" sz="700" dirty="0">
                <a:latin typeface="Meiryo UI" panose="020B0604030504040204" pitchFamily="50" charset="-128"/>
                <a:ea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rPr>
              <a:t>FORM</a:t>
            </a:r>
            <a:r>
              <a:rPr kumimoji="0" lang="ja-JP" altLang="en-US" sz="700" dirty="0">
                <a:latin typeface="Meiryo UI" panose="020B0604030504040204" pitchFamily="50" charset="-128"/>
                <a:ea typeface="Meiryo UI" panose="020B0604030504040204" pitchFamily="50" charset="-128"/>
              </a:rPr>
              <a:t>以外での申請は、</a:t>
            </a:r>
            <a:br>
              <a:rPr kumimoji="0" lang="en-US" altLang="ja-JP" sz="7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　 基本的に受け付けていません。</a:t>
            </a:r>
          </a:p>
        </p:txBody>
      </p:sp>
      <p:pic>
        <p:nvPicPr>
          <p:cNvPr id="89" name="図 88">
            <a:extLst>
              <a:ext uri="{FF2B5EF4-FFF2-40B4-BE49-F238E27FC236}">
                <a16:creationId xmlns:a16="http://schemas.microsoft.com/office/drawing/2014/main" id="{4499A130-701F-96CC-8AC8-83F75D8F3E5A}"/>
              </a:ext>
            </a:extLst>
          </p:cNvPr>
          <p:cNvPicPr>
            <a:picLocks noChangeAspect="1"/>
          </p:cNvPicPr>
          <p:nvPr/>
        </p:nvPicPr>
        <p:blipFill rotWithShape="1">
          <a:blip r:embed="rId10"/>
          <a:srcRect l="2750" t="13099" r="2750" b="6711"/>
          <a:stretch/>
        </p:blipFill>
        <p:spPr>
          <a:xfrm>
            <a:off x="3673595" y="2996952"/>
            <a:ext cx="583334" cy="123752"/>
          </a:xfrm>
          <a:prstGeom prst="rect">
            <a:avLst/>
          </a:prstGeom>
          <a:ln w="38100">
            <a:noFill/>
          </a:ln>
        </p:spPr>
      </p:pic>
      <p:grpSp>
        <p:nvGrpSpPr>
          <p:cNvPr id="12" name="グループ化 11">
            <a:extLst>
              <a:ext uri="{FF2B5EF4-FFF2-40B4-BE49-F238E27FC236}">
                <a16:creationId xmlns:a16="http://schemas.microsoft.com/office/drawing/2014/main" id="{3F3AA7BE-1082-6A5F-3846-5C1DD4696AAC}"/>
              </a:ext>
            </a:extLst>
          </p:cNvPr>
          <p:cNvGrpSpPr/>
          <p:nvPr/>
        </p:nvGrpSpPr>
        <p:grpSpPr>
          <a:xfrm>
            <a:off x="4406207" y="2960475"/>
            <a:ext cx="3522704" cy="261610"/>
            <a:chOff x="4406207" y="3961278"/>
            <a:chExt cx="3522704" cy="261610"/>
          </a:xfrm>
        </p:grpSpPr>
        <p:sp>
          <p:nvSpPr>
            <p:cNvPr id="14" name="テキスト ボックス 13">
              <a:extLst>
                <a:ext uri="{FF2B5EF4-FFF2-40B4-BE49-F238E27FC236}">
                  <a16:creationId xmlns:a16="http://schemas.microsoft.com/office/drawing/2014/main" id="{9AE76D63-AAA0-5D61-8F62-9F18257AD079}"/>
                </a:ext>
              </a:extLst>
            </p:cNvPr>
            <p:cNvSpPr txBox="1"/>
            <p:nvPr/>
          </p:nvSpPr>
          <p:spPr>
            <a:xfrm>
              <a:off x="4406207" y="3961278"/>
              <a:ext cx="3522704"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申請</a:t>
              </a:r>
              <a:r>
                <a:rPr lang="ja-JP" altLang="en-US" sz="1000" b="1" dirty="0">
                  <a:latin typeface="Meiryo UI" panose="020B0604030504040204" pitchFamily="50" charset="-128"/>
                  <a:ea typeface="Meiryo UI" panose="020B0604030504040204" pitchFamily="50" charset="-128"/>
                </a:rPr>
                <a:t>（案件概要スライド　　、案件登録票　　、別表　　添付）</a:t>
              </a:r>
              <a:endParaRPr lang="en-US" altLang="ja-JP" sz="1000" b="1" dirty="0">
                <a:latin typeface="Meiryo UI" panose="020B0604030504040204" pitchFamily="50" charset="-128"/>
                <a:ea typeface="Meiryo UI" panose="020B0604030504040204" pitchFamily="50" charset="-128"/>
              </a:endParaRPr>
            </a:p>
          </p:txBody>
        </p:sp>
        <p:pic>
          <p:nvPicPr>
            <p:cNvPr id="19" name="図 18">
              <a:extLst>
                <a:ext uri="{FF2B5EF4-FFF2-40B4-BE49-F238E27FC236}">
                  <a16:creationId xmlns:a16="http://schemas.microsoft.com/office/drawing/2014/main" id="{AFB23443-B6C0-3555-4EF4-14E3285654F8}"/>
                </a:ext>
              </a:extLst>
            </p:cNvPr>
            <p:cNvPicPr>
              <a:picLocks noChangeAspect="1"/>
            </p:cNvPicPr>
            <p:nvPr/>
          </p:nvPicPr>
          <p:blipFill rotWithShape="1">
            <a:blip r:embed="rId8"/>
            <a:srcRect l="-1635" r="-1637"/>
            <a:stretch/>
          </p:blipFill>
          <p:spPr>
            <a:xfrm>
              <a:off x="5868336" y="4022309"/>
              <a:ext cx="151679" cy="153125"/>
            </a:xfrm>
            <a:prstGeom prst="rect">
              <a:avLst/>
            </a:prstGeom>
            <a:ln w="19050">
              <a:noFill/>
            </a:ln>
          </p:spPr>
        </p:pic>
        <p:pic>
          <p:nvPicPr>
            <p:cNvPr id="20" name="図 19">
              <a:extLst>
                <a:ext uri="{FF2B5EF4-FFF2-40B4-BE49-F238E27FC236}">
                  <a16:creationId xmlns:a16="http://schemas.microsoft.com/office/drawing/2014/main" id="{98F672FC-D305-D048-BFA7-740A56E43F4B}"/>
                </a:ext>
              </a:extLst>
            </p:cNvPr>
            <p:cNvPicPr>
              <a:picLocks noChangeAspect="1"/>
            </p:cNvPicPr>
            <p:nvPr/>
          </p:nvPicPr>
          <p:blipFill>
            <a:blip r:embed="rId9"/>
            <a:stretch>
              <a:fillRect/>
            </a:stretch>
          </p:blipFill>
          <p:spPr>
            <a:xfrm>
              <a:off x="6738541" y="4020204"/>
              <a:ext cx="155124" cy="155124"/>
            </a:xfrm>
            <a:prstGeom prst="rect">
              <a:avLst/>
            </a:prstGeom>
            <a:ln w="19050">
              <a:noFill/>
            </a:ln>
          </p:spPr>
        </p:pic>
        <p:pic>
          <p:nvPicPr>
            <p:cNvPr id="22" name="図 21">
              <a:extLst>
                <a:ext uri="{FF2B5EF4-FFF2-40B4-BE49-F238E27FC236}">
                  <a16:creationId xmlns:a16="http://schemas.microsoft.com/office/drawing/2014/main" id="{12A3A462-89DA-160B-35B5-D5F61336F1C7}"/>
                </a:ext>
              </a:extLst>
            </p:cNvPr>
            <p:cNvPicPr>
              <a:picLocks noChangeAspect="1"/>
            </p:cNvPicPr>
            <p:nvPr/>
          </p:nvPicPr>
          <p:blipFill>
            <a:blip r:embed="rId9"/>
            <a:stretch>
              <a:fillRect/>
            </a:stretch>
          </p:blipFill>
          <p:spPr>
            <a:xfrm>
              <a:off x="7256164" y="4017275"/>
              <a:ext cx="155124" cy="155124"/>
            </a:xfrm>
            <a:prstGeom prst="rect">
              <a:avLst/>
            </a:prstGeom>
            <a:ln w="19050">
              <a:noFill/>
            </a:ln>
          </p:spPr>
        </p:pic>
      </p:grpSp>
      <p:grpSp>
        <p:nvGrpSpPr>
          <p:cNvPr id="97" name="グループ化 96">
            <a:extLst>
              <a:ext uri="{FF2B5EF4-FFF2-40B4-BE49-F238E27FC236}">
                <a16:creationId xmlns:a16="http://schemas.microsoft.com/office/drawing/2014/main" id="{62BC9D64-A4F4-F034-0776-65FA6654B355}"/>
              </a:ext>
            </a:extLst>
          </p:cNvPr>
          <p:cNvGrpSpPr/>
          <p:nvPr/>
        </p:nvGrpSpPr>
        <p:grpSpPr>
          <a:xfrm>
            <a:off x="4376936" y="3426078"/>
            <a:ext cx="1759955" cy="764586"/>
            <a:chOff x="3697101" y="4005064"/>
            <a:chExt cx="1759955" cy="764586"/>
          </a:xfrm>
        </p:grpSpPr>
        <p:grpSp>
          <p:nvGrpSpPr>
            <p:cNvPr id="82" name="グループ化 81">
              <a:extLst>
                <a:ext uri="{FF2B5EF4-FFF2-40B4-BE49-F238E27FC236}">
                  <a16:creationId xmlns:a16="http://schemas.microsoft.com/office/drawing/2014/main" id="{EA0DC9BF-7279-E08D-DA32-A18C460339B2}"/>
                </a:ext>
              </a:extLst>
            </p:cNvPr>
            <p:cNvGrpSpPr/>
            <p:nvPr/>
          </p:nvGrpSpPr>
          <p:grpSpPr>
            <a:xfrm>
              <a:off x="3785361" y="4061638"/>
              <a:ext cx="814053" cy="590556"/>
              <a:chOff x="4736976" y="2154697"/>
              <a:chExt cx="1438388" cy="1017016"/>
            </a:xfrm>
          </p:grpSpPr>
          <p:pic>
            <p:nvPicPr>
              <p:cNvPr id="83" name="図 82">
                <a:extLst>
                  <a:ext uri="{FF2B5EF4-FFF2-40B4-BE49-F238E27FC236}">
                    <a16:creationId xmlns:a16="http://schemas.microsoft.com/office/drawing/2014/main" id="{1EDDCF76-CBED-8004-48C6-9729B94C06DA}"/>
                  </a:ext>
                </a:extLst>
              </p:cNvPr>
              <p:cNvPicPr>
                <a:picLocks noChangeAspect="1"/>
              </p:cNvPicPr>
              <p:nvPr/>
            </p:nvPicPr>
            <p:blipFill>
              <a:blip r:embed="rId5"/>
              <a:stretch>
                <a:fillRect/>
              </a:stretch>
            </p:blipFill>
            <p:spPr>
              <a:xfrm>
                <a:off x="4786991" y="2210531"/>
                <a:ext cx="1388373" cy="961182"/>
              </a:xfrm>
              <a:prstGeom prst="rect">
                <a:avLst/>
              </a:prstGeom>
              <a:ln>
                <a:solidFill>
                  <a:schemeClr val="bg2">
                    <a:lumMod val="10000"/>
                  </a:schemeClr>
                </a:solidFill>
              </a:ln>
            </p:spPr>
          </p:pic>
          <p:pic>
            <p:nvPicPr>
              <p:cNvPr id="84" name="図 83">
                <a:extLst>
                  <a:ext uri="{FF2B5EF4-FFF2-40B4-BE49-F238E27FC236}">
                    <a16:creationId xmlns:a16="http://schemas.microsoft.com/office/drawing/2014/main" id="{8A334753-1767-6F5D-4678-4DA46F8E6DF1}"/>
                  </a:ext>
                </a:extLst>
              </p:cNvPr>
              <p:cNvPicPr>
                <a:picLocks noChangeAspect="1"/>
              </p:cNvPicPr>
              <p:nvPr/>
            </p:nvPicPr>
            <p:blipFill>
              <a:blip r:embed="rId6"/>
              <a:stretch>
                <a:fillRect/>
              </a:stretch>
            </p:blipFill>
            <p:spPr>
              <a:xfrm>
                <a:off x="4736976" y="2154697"/>
                <a:ext cx="1388374" cy="961182"/>
              </a:xfrm>
              <a:prstGeom prst="rect">
                <a:avLst/>
              </a:prstGeom>
              <a:ln>
                <a:solidFill>
                  <a:schemeClr val="bg2">
                    <a:lumMod val="10000"/>
                  </a:schemeClr>
                </a:solidFill>
              </a:ln>
            </p:spPr>
          </p:pic>
        </p:grpSp>
        <p:pic>
          <p:nvPicPr>
            <p:cNvPr id="86" name="図 85">
              <a:extLst>
                <a:ext uri="{FF2B5EF4-FFF2-40B4-BE49-F238E27FC236}">
                  <a16:creationId xmlns:a16="http://schemas.microsoft.com/office/drawing/2014/main" id="{5EB138B1-2E07-96C6-5505-39147AB0CC54}"/>
                </a:ext>
              </a:extLst>
            </p:cNvPr>
            <p:cNvPicPr>
              <a:picLocks noChangeAspect="1"/>
            </p:cNvPicPr>
            <p:nvPr/>
          </p:nvPicPr>
          <p:blipFill rotWithShape="1">
            <a:blip r:embed="rId8"/>
            <a:srcRect l="-1635" r="-1637"/>
            <a:stretch/>
          </p:blipFill>
          <p:spPr>
            <a:xfrm>
              <a:off x="3697101" y="4005064"/>
              <a:ext cx="151679" cy="153125"/>
            </a:xfrm>
            <a:prstGeom prst="rect">
              <a:avLst/>
            </a:prstGeom>
            <a:ln w="19050">
              <a:solidFill>
                <a:srgbClr val="C43E1C"/>
              </a:solidFill>
            </a:ln>
          </p:spPr>
        </p:pic>
        <p:grpSp>
          <p:nvGrpSpPr>
            <p:cNvPr id="42" name="グループ化 41">
              <a:extLst>
                <a:ext uri="{FF2B5EF4-FFF2-40B4-BE49-F238E27FC236}">
                  <a16:creationId xmlns:a16="http://schemas.microsoft.com/office/drawing/2014/main" id="{886AA866-CDF8-894B-0016-8B9576A1A3EA}"/>
                </a:ext>
              </a:extLst>
            </p:cNvPr>
            <p:cNvGrpSpPr/>
            <p:nvPr/>
          </p:nvGrpSpPr>
          <p:grpSpPr>
            <a:xfrm>
              <a:off x="3742647" y="4158189"/>
              <a:ext cx="867042" cy="603254"/>
              <a:chOff x="3874507" y="5410514"/>
              <a:chExt cx="867042" cy="603254"/>
            </a:xfrm>
          </p:grpSpPr>
          <p:pic>
            <p:nvPicPr>
              <p:cNvPr id="85" name="図 84">
                <a:extLst>
                  <a:ext uri="{FF2B5EF4-FFF2-40B4-BE49-F238E27FC236}">
                    <a16:creationId xmlns:a16="http://schemas.microsoft.com/office/drawing/2014/main" id="{DA7B41D9-10B8-D5C7-2896-7AD0E99C4D6C}"/>
                  </a:ext>
                </a:extLst>
              </p:cNvPr>
              <p:cNvPicPr>
                <a:picLocks noChangeAspect="1"/>
              </p:cNvPicPr>
              <p:nvPr/>
            </p:nvPicPr>
            <p:blipFill rotWithShape="1">
              <a:blip r:embed="rId7"/>
              <a:srcRect l="-1" r="78496" b="-1953"/>
              <a:stretch/>
            </p:blipFill>
            <p:spPr>
              <a:xfrm>
                <a:off x="3955802" y="5460042"/>
                <a:ext cx="785747" cy="553726"/>
              </a:xfrm>
              <a:prstGeom prst="rect">
                <a:avLst/>
              </a:prstGeom>
              <a:ln>
                <a:solidFill>
                  <a:schemeClr val="bg2">
                    <a:lumMod val="10000"/>
                  </a:schemeClr>
                </a:solidFill>
              </a:ln>
            </p:spPr>
          </p:pic>
          <p:pic>
            <p:nvPicPr>
              <p:cNvPr id="87" name="図 86">
                <a:extLst>
                  <a:ext uri="{FF2B5EF4-FFF2-40B4-BE49-F238E27FC236}">
                    <a16:creationId xmlns:a16="http://schemas.microsoft.com/office/drawing/2014/main" id="{8958C3FB-5DEE-F491-C7F9-7A8CA5FC29B0}"/>
                  </a:ext>
                </a:extLst>
              </p:cNvPr>
              <p:cNvPicPr>
                <a:picLocks noChangeAspect="1"/>
              </p:cNvPicPr>
              <p:nvPr/>
            </p:nvPicPr>
            <p:blipFill>
              <a:blip r:embed="rId9"/>
              <a:stretch>
                <a:fillRect/>
              </a:stretch>
            </p:blipFill>
            <p:spPr>
              <a:xfrm>
                <a:off x="3874507" y="5410514"/>
                <a:ext cx="155124" cy="155124"/>
              </a:xfrm>
              <a:prstGeom prst="rect">
                <a:avLst/>
              </a:prstGeom>
              <a:ln w="19050">
                <a:solidFill>
                  <a:srgbClr val="0F7C40"/>
                </a:solidFill>
              </a:ln>
            </p:spPr>
          </p:pic>
        </p:grpSp>
        <p:grpSp>
          <p:nvGrpSpPr>
            <p:cNvPr id="33" name="グループ化 32">
              <a:extLst>
                <a:ext uri="{FF2B5EF4-FFF2-40B4-BE49-F238E27FC236}">
                  <a16:creationId xmlns:a16="http://schemas.microsoft.com/office/drawing/2014/main" id="{49F912A6-EC74-0D5B-DDC8-48AF0DFBA131}"/>
                </a:ext>
              </a:extLst>
            </p:cNvPr>
            <p:cNvGrpSpPr/>
            <p:nvPr/>
          </p:nvGrpSpPr>
          <p:grpSpPr>
            <a:xfrm>
              <a:off x="4606743" y="4158189"/>
              <a:ext cx="850313" cy="611461"/>
              <a:chOff x="4312332" y="5579390"/>
              <a:chExt cx="850313" cy="611461"/>
            </a:xfrm>
          </p:grpSpPr>
          <p:pic>
            <p:nvPicPr>
              <p:cNvPr id="30" name="図 29">
                <a:extLst>
                  <a:ext uri="{FF2B5EF4-FFF2-40B4-BE49-F238E27FC236}">
                    <a16:creationId xmlns:a16="http://schemas.microsoft.com/office/drawing/2014/main" id="{8627FA7E-1A26-E51E-59B0-B2211B47CA51}"/>
                  </a:ext>
                </a:extLst>
              </p:cNvPr>
              <p:cNvPicPr>
                <a:picLocks noChangeAspect="1"/>
              </p:cNvPicPr>
              <p:nvPr/>
            </p:nvPicPr>
            <p:blipFill rotWithShape="1">
              <a:blip r:embed="rId12"/>
              <a:srcRect r="46559"/>
              <a:stretch/>
            </p:blipFill>
            <p:spPr>
              <a:xfrm>
                <a:off x="4376898" y="5640940"/>
                <a:ext cx="785747" cy="549911"/>
              </a:xfrm>
              <a:prstGeom prst="rect">
                <a:avLst/>
              </a:prstGeom>
              <a:ln w="12700">
                <a:solidFill>
                  <a:schemeClr val="bg2">
                    <a:lumMod val="10000"/>
                  </a:schemeClr>
                </a:solidFill>
              </a:ln>
            </p:spPr>
          </p:pic>
          <p:pic>
            <p:nvPicPr>
              <p:cNvPr id="31" name="図 30">
                <a:extLst>
                  <a:ext uri="{FF2B5EF4-FFF2-40B4-BE49-F238E27FC236}">
                    <a16:creationId xmlns:a16="http://schemas.microsoft.com/office/drawing/2014/main" id="{6323320B-A1FE-0BD6-34F7-A700FE771054}"/>
                  </a:ext>
                </a:extLst>
              </p:cNvPr>
              <p:cNvPicPr>
                <a:picLocks noChangeAspect="1"/>
              </p:cNvPicPr>
              <p:nvPr/>
            </p:nvPicPr>
            <p:blipFill>
              <a:blip r:embed="rId9"/>
              <a:stretch>
                <a:fillRect/>
              </a:stretch>
            </p:blipFill>
            <p:spPr>
              <a:xfrm>
                <a:off x="4312332" y="5579390"/>
                <a:ext cx="155124" cy="155124"/>
              </a:xfrm>
              <a:prstGeom prst="rect">
                <a:avLst/>
              </a:prstGeom>
              <a:ln w="19050">
                <a:solidFill>
                  <a:srgbClr val="0F7C40"/>
                </a:solidFill>
              </a:ln>
            </p:spPr>
          </p:pic>
        </p:grpSp>
      </p:grpSp>
      <p:cxnSp>
        <p:nvCxnSpPr>
          <p:cNvPr id="98" name="直線矢印コネクタ 97">
            <a:extLst>
              <a:ext uri="{FF2B5EF4-FFF2-40B4-BE49-F238E27FC236}">
                <a16:creationId xmlns:a16="http://schemas.microsoft.com/office/drawing/2014/main" id="{3753B339-2863-EDFF-B6F8-24A0F73F103B}"/>
              </a:ext>
            </a:extLst>
          </p:cNvPr>
          <p:cNvCxnSpPr>
            <a:cxnSpLocks/>
          </p:cNvCxnSpPr>
          <p:nvPr/>
        </p:nvCxnSpPr>
        <p:spPr>
          <a:xfrm>
            <a:off x="3520306" y="5389171"/>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98">
            <a:extLst>
              <a:ext uri="{FF2B5EF4-FFF2-40B4-BE49-F238E27FC236}">
                <a16:creationId xmlns:a16="http://schemas.microsoft.com/office/drawing/2014/main" id="{BC8E76A7-0302-C234-8BE1-48C1BA178250}"/>
              </a:ext>
            </a:extLst>
          </p:cNvPr>
          <p:cNvCxnSpPr>
            <a:cxnSpLocks/>
          </p:cNvCxnSpPr>
          <p:nvPr/>
        </p:nvCxnSpPr>
        <p:spPr>
          <a:xfrm flipH="1">
            <a:off x="3512840" y="6482146"/>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00" name="正方形/長方形 99">
            <a:extLst>
              <a:ext uri="{FF2B5EF4-FFF2-40B4-BE49-F238E27FC236}">
                <a16:creationId xmlns:a16="http://schemas.microsoft.com/office/drawing/2014/main" id="{5E833202-AFEF-6EB2-F9E1-533555EC01BC}"/>
              </a:ext>
            </a:extLst>
          </p:cNvPr>
          <p:cNvSpPr/>
          <p:nvPr/>
        </p:nvSpPr>
        <p:spPr bwMode="auto">
          <a:xfrm>
            <a:off x="6105128" y="5697290"/>
            <a:ext cx="2839652" cy="396006"/>
          </a:xfrm>
          <a:prstGeom prst="rect">
            <a:avLst/>
          </a:prstGeom>
          <a:noFill/>
          <a:ln w="9525">
            <a:noFill/>
            <a:miter lim="800000"/>
            <a:headEnd/>
            <a:tailEnd/>
          </a:ln>
          <a:effectLst/>
        </p:spPr>
        <p:txBody>
          <a:bodyPr wrap="none" rtlCol="0" anchor="ctr"/>
          <a:lstStyle/>
          <a:p>
            <a:r>
              <a:rPr kumimoji="0" lang="en-US" altLang="ja-JP" sz="900" dirty="0">
                <a:solidFill>
                  <a:srgbClr val="C00000"/>
                </a:solidFill>
                <a:latin typeface="Meiryo UI" panose="020B0604030504040204" pitchFamily="50" charset="-128"/>
                <a:ea typeface="Meiryo UI" panose="020B0604030504040204" pitchFamily="50" charset="-128"/>
              </a:rPr>
              <a:t>※</a:t>
            </a:r>
            <a:r>
              <a:rPr kumimoji="0" lang="ja-JP" altLang="en-US" sz="900" dirty="0">
                <a:solidFill>
                  <a:srgbClr val="C00000"/>
                </a:solidFill>
                <a:latin typeface="Meiryo UI" panose="020B0604030504040204" pitchFamily="50" charset="-128"/>
                <a:ea typeface="Meiryo UI" panose="020B0604030504040204" pitchFamily="50" charset="-128"/>
              </a:rPr>
              <a:t>申請フォーム上、特定事業活動の実施状況には、</a:t>
            </a:r>
            <a:endParaRPr kumimoji="0" lang="en-US" altLang="ja-JP" sz="900" dirty="0">
              <a:solidFill>
                <a:srgbClr val="C00000"/>
              </a:solidFill>
              <a:latin typeface="Meiryo UI" panose="020B0604030504040204" pitchFamily="50" charset="-128"/>
              <a:ea typeface="Meiryo UI" panose="020B0604030504040204" pitchFamily="50" charset="-128"/>
            </a:endParaRPr>
          </a:p>
          <a:p>
            <a:r>
              <a:rPr kumimoji="0" lang="ja-JP" altLang="en-US" sz="900" dirty="0">
                <a:solidFill>
                  <a:srgbClr val="C00000"/>
                </a:solidFill>
                <a:latin typeface="Meiryo UI" panose="020B0604030504040204" pitchFamily="50" charset="-128"/>
                <a:ea typeface="Meiryo UI" panose="020B0604030504040204" pitchFamily="50" charset="-128"/>
              </a:rPr>
              <a:t>　 「案件進捗スライド」の案件概要に記載する</a:t>
            </a:r>
            <a:endParaRPr kumimoji="0" lang="en-US" altLang="ja-JP" sz="900" dirty="0">
              <a:solidFill>
                <a:srgbClr val="C00000"/>
              </a:solidFill>
              <a:latin typeface="Meiryo UI" panose="020B0604030504040204" pitchFamily="50" charset="-128"/>
              <a:ea typeface="Meiryo UI" panose="020B0604030504040204" pitchFamily="50" charset="-128"/>
            </a:endParaRPr>
          </a:p>
          <a:p>
            <a:r>
              <a:rPr kumimoji="0" lang="ja-JP" altLang="en-US" sz="900" dirty="0">
                <a:solidFill>
                  <a:srgbClr val="C00000"/>
                </a:solidFill>
                <a:latin typeface="Meiryo UI" panose="020B0604030504040204" pitchFamily="50" charset="-128"/>
                <a:ea typeface="Meiryo UI" panose="020B0604030504040204" pitchFamily="50" charset="-128"/>
              </a:rPr>
              <a:t>　 「</a:t>
            </a:r>
            <a:r>
              <a:rPr kumimoji="1" lang="ja-JP" altLang="en-US" sz="900" strike="noStrike" kern="1200" dirty="0">
                <a:solidFill>
                  <a:srgbClr val="C00000"/>
                </a:solidFill>
                <a:latin typeface="Meiryo UI" panose="020B0604030504040204" pitchFamily="50" charset="-128"/>
                <a:ea typeface="Meiryo UI" panose="020B0604030504040204" pitchFamily="50" charset="-128"/>
                <a:cs typeface="+mn-cs"/>
              </a:rPr>
              <a:t>７．協業の進捗状況</a:t>
            </a:r>
            <a:r>
              <a:rPr kumimoji="0" lang="ja-JP" altLang="en-US" sz="900" dirty="0">
                <a:solidFill>
                  <a:srgbClr val="C00000"/>
                </a:solidFill>
                <a:latin typeface="Meiryo UI" panose="020B0604030504040204" pitchFamily="50" charset="-128"/>
                <a:ea typeface="Meiryo UI" panose="020B0604030504040204" pitchFamily="50" charset="-128"/>
              </a:rPr>
              <a:t>」に記載の文章を転記ください。</a:t>
            </a:r>
            <a:endParaRPr kumimoji="0" lang="en-US" altLang="ja-JP" sz="900" dirty="0">
              <a:solidFill>
                <a:srgbClr val="C00000"/>
              </a:solidFill>
              <a:latin typeface="Meiryo UI" panose="020B0604030504040204" pitchFamily="50" charset="-128"/>
              <a:ea typeface="Meiryo UI" panose="020B0604030504040204" pitchFamily="50" charset="-128"/>
            </a:endParaRPr>
          </a:p>
        </p:txBody>
      </p:sp>
      <p:sp>
        <p:nvSpPr>
          <p:cNvPr id="101" name="テキスト ボックス 100">
            <a:extLst>
              <a:ext uri="{FF2B5EF4-FFF2-40B4-BE49-F238E27FC236}">
                <a16:creationId xmlns:a16="http://schemas.microsoft.com/office/drawing/2014/main" id="{164D7925-8675-D3EF-B73E-FFE00E88BF2F}"/>
              </a:ext>
            </a:extLst>
          </p:cNvPr>
          <p:cNvSpPr txBox="1"/>
          <p:nvPr/>
        </p:nvSpPr>
        <p:spPr>
          <a:xfrm>
            <a:off x="5104444" y="6101535"/>
            <a:ext cx="20958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証明書の交付</a:t>
            </a:r>
            <a:endParaRPr kumimoji="1" lang="ja-JP" altLang="en-US" sz="1100" b="1" dirty="0">
              <a:latin typeface="Meiryo UI" panose="020B0604030504040204" pitchFamily="50" charset="-128"/>
              <a:ea typeface="Meiryo UI" panose="020B0604030504040204" pitchFamily="50" charset="-128"/>
            </a:endParaRPr>
          </a:p>
        </p:txBody>
      </p:sp>
      <p:pic>
        <p:nvPicPr>
          <p:cNvPr id="102" name="図 101">
            <a:extLst>
              <a:ext uri="{FF2B5EF4-FFF2-40B4-BE49-F238E27FC236}">
                <a16:creationId xmlns:a16="http://schemas.microsoft.com/office/drawing/2014/main" id="{B4E961D8-4B64-F776-E638-F3A73E5545D2}"/>
              </a:ext>
            </a:extLst>
          </p:cNvPr>
          <p:cNvPicPr>
            <a:picLocks noChangeAspect="1"/>
          </p:cNvPicPr>
          <p:nvPr/>
        </p:nvPicPr>
        <p:blipFill rotWithShape="1">
          <a:blip r:embed="rId10"/>
          <a:srcRect l="2750" t="13099" r="2750" b="6711"/>
          <a:stretch/>
        </p:blipFill>
        <p:spPr>
          <a:xfrm>
            <a:off x="5751221" y="5310099"/>
            <a:ext cx="802313" cy="170207"/>
          </a:xfrm>
          <a:prstGeom prst="rect">
            <a:avLst/>
          </a:prstGeom>
          <a:ln w="38100">
            <a:solidFill>
              <a:srgbClr val="4A7EBB"/>
            </a:solidFill>
          </a:ln>
        </p:spPr>
      </p:pic>
      <p:sp>
        <p:nvSpPr>
          <p:cNvPr id="103" name="正方形/長方形 102">
            <a:extLst>
              <a:ext uri="{FF2B5EF4-FFF2-40B4-BE49-F238E27FC236}">
                <a16:creationId xmlns:a16="http://schemas.microsoft.com/office/drawing/2014/main" id="{2057410C-888C-CEAB-374E-5E1E5739BEC8}"/>
              </a:ext>
            </a:extLst>
          </p:cNvPr>
          <p:cNvSpPr/>
          <p:nvPr/>
        </p:nvSpPr>
        <p:spPr bwMode="auto">
          <a:xfrm>
            <a:off x="5733322" y="6366939"/>
            <a:ext cx="802313" cy="230413"/>
          </a:xfrm>
          <a:prstGeom prst="rect">
            <a:avLst/>
          </a:prstGeom>
          <a:solidFill>
            <a:schemeClr val="bg1"/>
          </a:solidFill>
          <a:ln w="28575">
            <a:solidFill>
              <a:srgbClr val="4A7EBB"/>
            </a:solidFill>
            <a:miter lim="800000"/>
            <a:headEnd/>
            <a:tailEnd/>
          </a:ln>
          <a:effectLst/>
        </p:spPr>
        <p:txBody>
          <a:bodyPr wrap="none" rtlCol="0" anchor="ctr"/>
          <a:lstStyle/>
          <a:p>
            <a:pPr algn="ctr"/>
            <a:r>
              <a:rPr kumimoji="0" lang="ja-JP" altLang="en-US" sz="1000" dirty="0">
                <a:latin typeface="Meiryo UI" panose="020B0604030504040204" pitchFamily="50" charset="-128"/>
                <a:ea typeface="Meiryo UI" panose="020B0604030504040204" pitchFamily="50" charset="-128"/>
              </a:rPr>
              <a:t>紙面交付</a:t>
            </a:r>
          </a:p>
        </p:txBody>
      </p:sp>
      <p:pic>
        <p:nvPicPr>
          <p:cNvPr id="104" name="図 103">
            <a:extLst>
              <a:ext uri="{FF2B5EF4-FFF2-40B4-BE49-F238E27FC236}">
                <a16:creationId xmlns:a16="http://schemas.microsoft.com/office/drawing/2014/main" id="{65CF33DD-8F94-D206-849D-3D5638800FC2}"/>
              </a:ext>
            </a:extLst>
          </p:cNvPr>
          <p:cNvPicPr>
            <a:picLocks noChangeAspect="1"/>
          </p:cNvPicPr>
          <p:nvPr/>
        </p:nvPicPr>
        <p:blipFill>
          <a:blip r:embed="rId11"/>
          <a:stretch>
            <a:fillRect/>
          </a:stretch>
        </p:blipFill>
        <p:spPr>
          <a:xfrm>
            <a:off x="3596230" y="5121411"/>
            <a:ext cx="686389" cy="549917"/>
          </a:xfrm>
          <a:prstGeom prst="rect">
            <a:avLst/>
          </a:prstGeom>
          <a:ln w="19050">
            <a:solidFill>
              <a:schemeClr val="bg2">
                <a:lumMod val="10000"/>
              </a:schemeClr>
            </a:solidFill>
          </a:ln>
        </p:spPr>
      </p:pic>
      <p:sp>
        <p:nvSpPr>
          <p:cNvPr id="105" name="正方形/長方形 104">
            <a:extLst>
              <a:ext uri="{FF2B5EF4-FFF2-40B4-BE49-F238E27FC236}">
                <a16:creationId xmlns:a16="http://schemas.microsoft.com/office/drawing/2014/main" id="{8560945D-12DE-7672-0331-3D09335D37AA}"/>
              </a:ext>
            </a:extLst>
          </p:cNvPr>
          <p:cNvSpPr/>
          <p:nvPr/>
        </p:nvSpPr>
        <p:spPr bwMode="auto">
          <a:xfrm>
            <a:off x="3584848" y="4877400"/>
            <a:ext cx="709152" cy="247184"/>
          </a:xfrm>
          <a:prstGeom prst="rect">
            <a:avLst/>
          </a:prstGeom>
          <a:solidFill>
            <a:schemeClr val="bg1"/>
          </a:solidFill>
          <a:ln w="19050">
            <a:solidFill>
              <a:schemeClr val="bg2">
                <a:lumMod val="10000"/>
              </a:schemeClr>
            </a:solidFill>
            <a:miter lim="800000"/>
            <a:headEnd/>
            <a:tailEnd/>
          </a:ln>
          <a:effectLst/>
        </p:spPr>
        <p:txBody>
          <a:bodyPr wrap="none" rtlCol="0" anchor="ctr"/>
          <a:lstStyle/>
          <a:p>
            <a:pPr algn="ctr"/>
            <a:br>
              <a:rPr kumimoji="0" lang="en-US" altLang="ja-JP" sz="8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申請フォーム</a:t>
            </a:r>
            <a:endParaRPr kumimoji="0" lang="ja-JP" altLang="en-US" sz="800" dirty="0">
              <a:latin typeface="Meiryo UI" panose="020B0604030504040204" pitchFamily="50" charset="-128"/>
              <a:ea typeface="Meiryo UI" panose="020B0604030504040204" pitchFamily="50" charset="-128"/>
            </a:endParaRPr>
          </a:p>
        </p:txBody>
      </p:sp>
      <p:sp>
        <p:nvSpPr>
          <p:cNvPr id="106" name="矢印: 右 105">
            <a:extLst>
              <a:ext uri="{FF2B5EF4-FFF2-40B4-BE49-F238E27FC236}">
                <a16:creationId xmlns:a16="http://schemas.microsoft.com/office/drawing/2014/main" id="{D4805D42-3487-DFAA-0A9F-FC979AA79762}"/>
              </a:ext>
            </a:extLst>
          </p:cNvPr>
          <p:cNvSpPr/>
          <p:nvPr/>
        </p:nvSpPr>
        <p:spPr bwMode="auto">
          <a:xfrm rot="13740000">
            <a:off x="4203999" y="5722412"/>
            <a:ext cx="180000" cy="144000"/>
          </a:xfrm>
          <a:prstGeom prst="rightArrow">
            <a:avLst/>
          </a:prstGeom>
          <a:solidFill>
            <a:srgbClr val="C00000"/>
          </a:solidFill>
          <a:ln w="9525">
            <a:solidFill>
              <a:srgbClr val="C00000"/>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107" name="正方形/長方形 106">
            <a:extLst>
              <a:ext uri="{FF2B5EF4-FFF2-40B4-BE49-F238E27FC236}">
                <a16:creationId xmlns:a16="http://schemas.microsoft.com/office/drawing/2014/main" id="{BA16E02B-AC73-8773-1678-82FF78237B0D}"/>
              </a:ext>
            </a:extLst>
          </p:cNvPr>
          <p:cNvSpPr/>
          <p:nvPr/>
        </p:nvSpPr>
        <p:spPr bwMode="auto">
          <a:xfrm>
            <a:off x="6525730" y="5416677"/>
            <a:ext cx="2177619" cy="265155"/>
          </a:xfrm>
          <a:prstGeom prst="rect">
            <a:avLst/>
          </a:prstGeom>
          <a:noFill/>
          <a:ln w="9525">
            <a:noFill/>
            <a:miter lim="800000"/>
            <a:headEnd/>
            <a:tailEnd/>
          </a:ln>
          <a:effectLst/>
        </p:spPr>
        <p:txBody>
          <a:bodyPr wrap="square" rtlCol="0" anchor="ctr"/>
          <a:lstStyle/>
          <a:p>
            <a:r>
              <a:rPr kumimoji="0" lang="en-US" altLang="ja-JP" sz="700" dirty="0">
                <a:latin typeface="Meiryo UI" panose="020B0604030504040204" pitchFamily="50" charset="-128"/>
                <a:ea typeface="Meiryo UI" panose="020B0604030504040204" pitchFamily="50" charset="-128"/>
              </a:rPr>
              <a:t>※</a:t>
            </a:r>
            <a:r>
              <a:rPr kumimoji="0" lang="ja-JP" altLang="en-US" sz="700" dirty="0">
                <a:latin typeface="Meiryo UI" panose="020B0604030504040204" pitchFamily="50" charset="-128"/>
                <a:ea typeface="Meiryo UI" panose="020B0604030504040204" pitchFamily="50" charset="-128"/>
              </a:rPr>
              <a:t>継続申請においては、</a:t>
            </a:r>
            <a:r>
              <a:rPr kumimoji="0" lang="en-US" altLang="ja-JP" sz="700" dirty="0" err="1">
                <a:latin typeface="Meiryo UI" panose="020B0604030504040204" pitchFamily="50" charset="-128"/>
                <a:ea typeface="Meiryo UI" panose="020B0604030504040204" pitchFamily="50" charset="-128"/>
              </a:rPr>
              <a:t>gBiz</a:t>
            </a:r>
            <a:r>
              <a:rPr kumimoji="0" lang="ja-JP" altLang="en-US" sz="700" dirty="0">
                <a:latin typeface="Meiryo UI" panose="020B0604030504040204" pitchFamily="50" charset="-128"/>
                <a:ea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rPr>
              <a:t>FORM</a:t>
            </a:r>
            <a:r>
              <a:rPr kumimoji="0" lang="ja-JP" altLang="en-US" sz="700" dirty="0">
                <a:latin typeface="Meiryo UI" panose="020B0604030504040204" pitchFamily="50" charset="-128"/>
                <a:ea typeface="Meiryo UI" panose="020B0604030504040204" pitchFamily="50" charset="-128"/>
              </a:rPr>
              <a:t>以外での申請は、</a:t>
            </a:r>
            <a:br>
              <a:rPr kumimoji="0" lang="en-US" altLang="ja-JP" sz="7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　 基本的に受け付けていません。</a:t>
            </a:r>
          </a:p>
        </p:txBody>
      </p:sp>
      <p:pic>
        <p:nvPicPr>
          <p:cNvPr id="108" name="図 107">
            <a:extLst>
              <a:ext uri="{FF2B5EF4-FFF2-40B4-BE49-F238E27FC236}">
                <a16:creationId xmlns:a16="http://schemas.microsoft.com/office/drawing/2014/main" id="{7F81C1F0-6445-62D5-4C44-9D448C300420}"/>
              </a:ext>
            </a:extLst>
          </p:cNvPr>
          <p:cNvPicPr>
            <a:picLocks noChangeAspect="1"/>
          </p:cNvPicPr>
          <p:nvPr/>
        </p:nvPicPr>
        <p:blipFill rotWithShape="1">
          <a:blip r:embed="rId10"/>
          <a:srcRect l="2750" t="13099" r="2750" b="6711"/>
          <a:stretch/>
        </p:blipFill>
        <p:spPr>
          <a:xfrm>
            <a:off x="3643092" y="4893528"/>
            <a:ext cx="583334" cy="123752"/>
          </a:xfrm>
          <a:prstGeom prst="rect">
            <a:avLst/>
          </a:prstGeom>
          <a:ln w="38100">
            <a:noFill/>
          </a:ln>
        </p:spPr>
      </p:pic>
      <p:grpSp>
        <p:nvGrpSpPr>
          <p:cNvPr id="109" name="グループ化 108">
            <a:extLst>
              <a:ext uri="{FF2B5EF4-FFF2-40B4-BE49-F238E27FC236}">
                <a16:creationId xmlns:a16="http://schemas.microsoft.com/office/drawing/2014/main" id="{A7EF2623-26C7-7968-25A2-E7988025A4CC}"/>
              </a:ext>
            </a:extLst>
          </p:cNvPr>
          <p:cNvGrpSpPr/>
          <p:nvPr/>
        </p:nvGrpSpPr>
        <p:grpSpPr>
          <a:xfrm>
            <a:off x="4406207" y="4985345"/>
            <a:ext cx="3522704" cy="261610"/>
            <a:chOff x="4406207" y="3961278"/>
            <a:chExt cx="3522704" cy="261610"/>
          </a:xfrm>
        </p:grpSpPr>
        <p:sp>
          <p:nvSpPr>
            <p:cNvPr id="110" name="テキスト ボックス 109">
              <a:extLst>
                <a:ext uri="{FF2B5EF4-FFF2-40B4-BE49-F238E27FC236}">
                  <a16:creationId xmlns:a16="http://schemas.microsoft.com/office/drawing/2014/main" id="{0E72CC23-2E9E-20DC-638C-6DEBE1552091}"/>
                </a:ext>
              </a:extLst>
            </p:cNvPr>
            <p:cNvSpPr txBox="1"/>
            <p:nvPr/>
          </p:nvSpPr>
          <p:spPr>
            <a:xfrm>
              <a:off x="4406207" y="3961278"/>
              <a:ext cx="3522704"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申請</a:t>
              </a:r>
              <a:r>
                <a:rPr lang="ja-JP" altLang="en-US" sz="1000" b="1" dirty="0">
                  <a:latin typeface="Meiryo UI" panose="020B0604030504040204" pitchFamily="50" charset="-128"/>
                  <a:ea typeface="Meiryo UI" panose="020B0604030504040204" pitchFamily="50" charset="-128"/>
                </a:rPr>
                <a:t>（</a:t>
              </a:r>
              <a:r>
                <a:rPr lang="ja-JP" altLang="en-US" sz="1000" b="1" dirty="0">
                  <a:solidFill>
                    <a:srgbClr val="C00000"/>
                  </a:solidFill>
                  <a:latin typeface="Meiryo UI" panose="020B0604030504040204" pitchFamily="50" charset="-128"/>
                  <a:ea typeface="Meiryo UI" panose="020B0604030504040204" pitchFamily="50" charset="-128"/>
                </a:rPr>
                <a:t>案件進捗スライド　　</a:t>
              </a:r>
              <a:r>
                <a:rPr lang="ja-JP" altLang="en-US" sz="1000" b="1" dirty="0">
                  <a:latin typeface="Meiryo UI" panose="020B0604030504040204" pitchFamily="50" charset="-128"/>
                  <a:ea typeface="Meiryo UI" panose="020B0604030504040204" pitchFamily="50" charset="-128"/>
                </a:rPr>
                <a:t>、別表　　添付）</a:t>
              </a:r>
              <a:endParaRPr lang="en-US" altLang="ja-JP" sz="1000" b="1" dirty="0">
                <a:latin typeface="Meiryo UI" panose="020B0604030504040204" pitchFamily="50" charset="-128"/>
                <a:ea typeface="Meiryo UI" panose="020B0604030504040204" pitchFamily="50" charset="-128"/>
              </a:endParaRPr>
            </a:p>
          </p:txBody>
        </p:sp>
        <p:pic>
          <p:nvPicPr>
            <p:cNvPr id="111" name="図 110">
              <a:extLst>
                <a:ext uri="{FF2B5EF4-FFF2-40B4-BE49-F238E27FC236}">
                  <a16:creationId xmlns:a16="http://schemas.microsoft.com/office/drawing/2014/main" id="{AC082A3D-2F83-E222-804F-1632767A25B9}"/>
                </a:ext>
              </a:extLst>
            </p:cNvPr>
            <p:cNvPicPr>
              <a:picLocks noChangeAspect="1"/>
            </p:cNvPicPr>
            <p:nvPr/>
          </p:nvPicPr>
          <p:blipFill rotWithShape="1">
            <a:blip r:embed="rId8"/>
            <a:srcRect l="-1635" r="-1637"/>
            <a:stretch/>
          </p:blipFill>
          <p:spPr>
            <a:xfrm>
              <a:off x="6313489" y="4022309"/>
              <a:ext cx="151679" cy="153125"/>
            </a:xfrm>
            <a:prstGeom prst="rect">
              <a:avLst/>
            </a:prstGeom>
            <a:ln w="19050">
              <a:noFill/>
            </a:ln>
          </p:spPr>
        </p:pic>
        <p:pic>
          <p:nvPicPr>
            <p:cNvPr id="112" name="図 111">
              <a:extLst>
                <a:ext uri="{FF2B5EF4-FFF2-40B4-BE49-F238E27FC236}">
                  <a16:creationId xmlns:a16="http://schemas.microsoft.com/office/drawing/2014/main" id="{DEF0131E-D035-D447-31CD-3AFC12973C12}"/>
                </a:ext>
              </a:extLst>
            </p:cNvPr>
            <p:cNvPicPr>
              <a:picLocks noChangeAspect="1"/>
            </p:cNvPicPr>
            <p:nvPr/>
          </p:nvPicPr>
          <p:blipFill>
            <a:blip r:embed="rId9"/>
            <a:stretch>
              <a:fillRect/>
            </a:stretch>
          </p:blipFill>
          <p:spPr>
            <a:xfrm>
              <a:off x="6814100" y="4017275"/>
              <a:ext cx="155124" cy="155124"/>
            </a:xfrm>
            <a:prstGeom prst="rect">
              <a:avLst/>
            </a:prstGeom>
            <a:ln w="19050">
              <a:noFill/>
            </a:ln>
          </p:spPr>
        </p:pic>
      </p:grpSp>
      <p:grpSp>
        <p:nvGrpSpPr>
          <p:cNvPr id="113" name="グループ化 112">
            <a:extLst>
              <a:ext uri="{FF2B5EF4-FFF2-40B4-BE49-F238E27FC236}">
                <a16:creationId xmlns:a16="http://schemas.microsoft.com/office/drawing/2014/main" id="{005E39A6-B160-6D6D-DFC4-583A2AD29EA5}"/>
              </a:ext>
            </a:extLst>
          </p:cNvPr>
          <p:cNvGrpSpPr/>
          <p:nvPr/>
        </p:nvGrpSpPr>
        <p:grpSpPr>
          <a:xfrm>
            <a:off x="4344999" y="5467637"/>
            <a:ext cx="1693235" cy="655746"/>
            <a:chOff x="3697101" y="2701246"/>
            <a:chExt cx="1693235" cy="655746"/>
          </a:xfrm>
        </p:grpSpPr>
        <p:grpSp>
          <p:nvGrpSpPr>
            <p:cNvPr id="114" name="グループ化 113">
              <a:extLst>
                <a:ext uri="{FF2B5EF4-FFF2-40B4-BE49-F238E27FC236}">
                  <a16:creationId xmlns:a16="http://schemas.microsoft.com/office/drawing/2014/main" id="{0CDF410E-0690-EB9D-D1AC-510584B9C9F6}"/>
                </a:ext>
              </a:extLst>
            </p:cNvPr>
            <p:cNvGrpSpPr/>
            <p:nvPr/>
          </p:nvGrpSpPr>
          <p:grpSpPr>
            <a:xfrm>
              <a:off x="3765113" y="2766436"/>
              <a:ext cx="814053" cy="590556"/>
              <a:chOff x="4736976" y="2154697"/>
              <a:chExt cx="1438388" cy="1017016"/>
            </a:xfrm>
          </p:grpSpPr>
          <p:pic>
            <p:nvPicPr>
              <p:cNvPr id="119" name="図 118">
                <a:extLst>
                  <a:ext uri="{FF2B5EF4-FFF2-40B4-BE49-F238E27FC236}">
                    <a16:creationId xmlns:a16="http://schemas.microsoft.com/office/drawing/2014/main" id="{6D682C1F-D440-C1FC-3BAD-F926D7FD6A41}"/>
                  </a:ext>
                </a:extLst>
              </p:cNvPr>
              <p:cNvPicPr>
                <a:picLocks noChangeAspect="1"/>
              </p:cNvPicPr>
              <p:nvPr/>
            </p:nvPicPr>
            <p:blipFill>
              <a:blip r:embed="rId5"/>
              <a:stretch>
                <a:fillRect/>
              </a:stretch>
            </p:blipFill>
            <p:spPr>
              <a:xfrm>
                <a:off x="4786991" y="2210531"/>
                <a:ext cx="1388373" cy="961182"/>
              </a:xfrm>
              <a:prstGeom prst="rect">
                <a:avLst/>
              </a:prstGeom>
              <a:ln>
                <a:solidFill>
                  <a:schemeClr val="bg2">
                    <a:lumMod val="10000"/>
                  </a:schemeClr>
                </a:solidFill>
              </a:ln>
            </p:spPr>
          </p:pic>
          <p:pic>
            <p:nvPicPr>
              <p:cNvPr id="120" name="図 119">
                <a:extLst>
                  <a:ext uri="{FF2B5EF4-FFF2-40B4-BE49-F238E27FC236}">
                    <a16:creationId xmlns:a16="http://schemas.microsoft.com/office/drawing/2014/main" id="{AFDF0FF0-7752-433E-8F1A-66BE674CAA0B}"/>
                  </a:ext>
                </a:extLst>
              </p:cNvPr>
              <p:cNvPicPr>
                <a:picLocks noChangeAspect="1"/>
              </p:cNvPicPr>
              <p:nvPr/>
            </p:nvPicPr>
            <p:blipFill>
              <a:blip r:embed="rId6"/>
              <a:stretch>
                <a:fillRect/>
              </a:stretch>
            </p:blipFill>
            <p:spPr>
              <a:xfrm>
                <a:off x="4736976" y="2154697"/>
                <a:ext cx="1388374" cy="961182"/>
              </a:xfrm>
              <a:prstGeom prst="rect">
                <a:avLst/>
              </a:prstGeom>
              <a:ln>
                <a:solidFill>
                  <a:schemeClr val="bg2">
                    <a:lumMod val="10000"/>
                  </a:schemeClr>
                </a:solidFill>
              </a:ln>
            </p:spPr>
          </p:pic>
        </p:grpSp>
        <p:pic>
          <p:nvPicPr>
            <p:cNvPr id="115" name="図 114">
              <a:extLst>
                <a:ext uri="{FF2B5EF4-FFF2-40B4-BE49-F238E27FC236}">
                  <a16:creationId xmlns:a16="http://schemas.microsoft.com/office/drawing/2014/main" id="{4328F36B-A4BB-8F1D-C56A-03B84B360BBB}"/>
                </a:ext>
              </a:extLst>
            </p:cNvPr>
            <p:cNvPicPr>
              <a:picLocks noChangeAspect="1"/>
            </p:cNvPicPr>
            <p:nvPr/>
          </p:nvPicPr>
          <p:blipFill rotWithShape="1">
            <a:blip r:embed="rId8"/>
            <a:srcRect l="-1635" r="-1637"/>
            <a:stretch/>
          </p:blipFill>
          <p:spPr>
            <a:xfrm>
              <a:off x="3697101" y="2708920"/>
              <a:ext cx="151679" cy="153125"/>
            </a:xfrm>
            <a:prstGeom prst="rect">
              <a:avLst/>
            </a:prstGeom>
            <a:ln w="19050">
              <a:solidFill>
                <a:srgbClr val="C43E1C"/>
              </a:solidFill>
            </a:ln>
          </p:spPr>
        </p:pic>
        <p:grpSp>
          <p:nvGrpSpPr>
            <p:cNvPr id="116" name="グループ化 115">
              <a:extLst>
                <a:ext uri="{FF2B5EF4-FFF2-40B4-BE49-F238E27FC236}">
                  <a16:creationId xmlns:a16="http://schemas.microsoft.com/office/drawing/2014/main" id="{F159F1A2-3B5F-2A96-1A99-D27A475A931E}"/>
                </a:ext>
              </a:extLst>
            </p:cNvPr>
            <p:cNvGrpSpPr/>
            <p:nvPr/>
          </p:nvGrpSpPr>
          <p:grpSpPr>
            <a:xfrm>
              <a:off x="4547117" y="2701246"/>
              <a:ext cx="843219" cy="637843"/>
              <a:chOff x="4319426" y="5553008"/>
              <a:chExt cx="843219" cy="637843"/>
            </a:xfrm>
          </p:grpSpPr>
          <p:pic>
            <p:nvPicPr>
              <p:cNvPr id="117" name="図 116">
                <a:extLst>
                  <a:ext uri="{FF2B5EF4-FFF2-40B4-BE49-F238E27FC236}">
                    <a16:creationId xmlns:a16="http://schemas.microsoft.com/office/drawing/2014/main" id="{15CD1099-139F-09D9-E895-4529C391467F}"/>
                  </a:ext>
                </a:extLst>
              </p:cNvPr>
              <p:cNvPicPr>
                <a:picLocks noChangeAspect="1"/>
              </p:cNvPicPr>
              <p:nvPr/>
            </p:nvPicPr>
            <p:blipFill rotWithShape="1">
              <a:blip r:embed="rId12"/>
              <a:srcRect r="46559"/>
              <a:stretch/>
            </p:blipFill>
            <p:spPr>
              <a:xfrm>
                <a:off x="4376898" y="5640940"/>
                <a:ext cx="785747" cy="549911"/>
              </a:xfrm>
              <a:prstGeom prst="rect">
                <a:avLst/>
              </a:prstGeom>
              <a:ln w="12700">
                <a:solidFill>
                  <a:schemeClr val="bg2">
                    <a:lumMod val="10000"/>
                  </a:schemeClr>
                </a:solidFill>
              </a:ln>
            </p:spPr>
          </p:pic>
          <p:pic>
            <p:nvPicPr>
              <p:cNvPr id="118" name="図 117">
                <a:extLst>
                  <a:ext uri="{FF2B5EF4-FFF2-40B4-BE49-F238E27FC236}">
                    <a16:creationId xmlns:a16="http://schemas.microsoft.com/office/drawing/2014/main" id="{1E5278F0-F984-2D6C-F0B1-282B68FD837A}"/>
                  </a:ext>
                </a:extLst>
              </p:cNvPr>
              <p:cNvPicPr>
                <a:picLocks noChangeAspect="1"/>
              </p:cNvPicPr>
              <p:nvPr/>
            </p:nvPicPr>
            <p:blipFill>
              <a:blip r:embed="rId9"/>
              <a:stretch>
                <a:fillRect/>
              </a:stretch>
            </p:blipFill>
            <p:spPr>
              <a:xfrm>
                <a:off x="4319426" y="5553008"/>
                <a:ext cx="155124" cy="155124"/>
              </a:xfrm>
              <a:prstGeom prst="rect">
                <a:avLst/>
              </a:prstGeom>
              <a:ln w="19050">
                <a:solidFill>
                  <a:srgbClr val="0F7C40"/>
                </a:solidFill>
              </a:ln>
            </p:spPr>
          </p:pic>
        </p:grpSp>
      </p:grpSp>
      <p:sp>
        <p:nvSpPr>
          <p:cNvPr id="121" name="矢印: 右 120">
            <a:extLst>
              <a:ext uri="{FF2B5EF4-FFF2-40B4-BE49-F238E27FC236}">
                <a16:creationId xmlns:a16="http://schemas.microsoft.com/office/drawing/2014/main" id="{8BC0A5B2-4965-CD86-42BC-502D043AD26C}"/>
              </a:ext>
            </a:extLst>
          </p:cNvPr>
          <p:cNvSpPr/>
          <p:nvPr/>
        </p:nvSpPr>
        <p:spPr bwMode="auto">
          <a:xfrm rot="13740000">
            <a:off x="4240455" y="3778424"/>
            <a:ext cx="180000" cy="144000"/>
          </a:xfrm>
          <a:prstGeom prst="rightArrow">
            <a:avLst/>
          </a:prstGeom>
          <a:solidFill>
            <a:srgbClr val="C00000"/>
          </a:solidFill>
          <a:ln w="9525">
            <a:solidFill>
              <a:srgbClr val="C00000"/>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122" name="角丸四角形 14">
            <a:extLst>
              <a:ext uri="{FF2B5EF4-FFF2-40B4-BE49-F238E27FC236}">
                <a16:creationId xmlns:a16="http://schemas.microsoft.com/office/drawing/2014/main" id="{7C90B2E3-DE3A-0846-7676-10D5747B4AFB}"/>
              </a:ext>
            </a:extLst>
          </p:cNvPr>
          <p:cNvSpPr/>
          <p:nvPr/>
        </p:nvSpPr>
        <p:spPr>
          <a:xfrm>
            <a:off x="200024" y="5092900"/>
            <a:ext cx="2160687" cy="360040"/>
          </a:xfrm>
          <a:prstGeom prst="roundRect">
            <a:avLst/>
          </a:prstGeom>
          <a:gradFill rotWithShape="1">
            <a:gsLst>
              <a:gs pos="0">
                <a:srgbClr val="1CADE4">
                  <a:tint val="65000"/>
                  <a:shade val="92000"/>
                  <a:satMod val="130000"/>
                </a:srgbClr>
              </a:gs>
              <a:gs pos="45000">
                <a:srgbClr val="1CADE4">
                  <a:tint val="60000"/>
                  <a:shade val="99000"/>
                  <a:satMod val="120000"/>
                </a:srgbClr>
              </a:gs>
              <a:gs pos="100000">
                <a:srgbClr val="1CADE4">
                  <a:tint val="55000"/>
                  <a:satMod val="140000"/>
                </a:srgbClr>
              </a:gs>
            </a:gsLst>
            <a:path path="circle">
              <a:fillToRect l="100000" t="100000" r="100000" b="100000"/>
            </a:path>
          </a:gradFill>
          <a:ln w="28575" cap="flat" cmpd="sng" algn="ctr">
            <a:solidFill>
              <a:srgbClr val="1CADE4"/>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継続申請</a:t>
            </a:r>
          </a:p>
        </p:txBody>
      </p:sp>
      <p:sp>
        <p:nvSpPr>
          <p:cNvPr id="123" name="テキスト ボックス 122">
            <a:extLst>
              <a:ext uri="{FF2B5EF4-FFF2-40B4-BE49-F238E27FC236}">
                <a16:creationId xmlns:a16="http://schemas.microsoft.com/office/drawing/2014/main" id="{6D3B8C41-2D8E-F088-77F9-13F3335A6737}"/>
              </a:ext>
            </a:extLst>
          </p:cNvPr>
          <p:cNvSpPr txBox="1"/>
          <p:nvPr/>
        </p:nvSpPr>
        <p:spPr>
          <a:xfrm>
            <a:off x="67376" y="4869160"/>
            <a:ext cx="1776581"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事業年度末日の</a:t>
            </a:r>
            <a:r>
              <a:rPr kumimoji="1" lang="en-US" altLang="ja-JP" sz="800" dirty="0">
                <a:latin typeface="Meiryo UI" panose="020B0604030504040204" pitchFamily="50" charset="-128"/>
                <a:ea typeface="Meiryo UI" panose="020B0604030504040204" pitchFamily="50" charset="-128"/>
              </a:rPr>
              <a:t>60</a:t>
            </a:r>
            <a:r>
              <a:rPr kumimoji="1" lang="ja-JP" altLang="en-US" sz="800" dirty="0">
                <a:latin typeface="Meiryo UI" panose="020B0604030504040204" pitchFamily="50" charset="-128"/>
                <a:ea typeface="Meiryo UI" panose="020B0604030504040204" pitchFamily="50" charset="-128"/>
              </a:rPr>
              <a:t>日前～</a:t>
            </a:r>
            <a:r>
              <a:rPr kumimoji="1" lang="en-US" altLang="ja-JP" sz="800" dirty="0">
                <a:latin typeface="Meiryo UI" panose="020B0604030504040204" pitchFamily="50" charset="-128"/>
                <a:ea typeface="Meiryo UI" panose="020B0604030504040204" pitchFamily="50" charset="-128"/>
              </a:rPr>
              <a:t>30</a:t>
            </a:r>
            <a:r>
              <a:rPr kumimoji="1" lang="ja-JP" altLang="en-US" sz="800" dirty="0">
                <a:latin typeface="Meiryo UI" panose="020B0604030504040204" pitchFamily="50" charset="-128"/>
                <a:ea typeface="Meiryo UI" panose="020B0604030504040204" pitchFamily="50" charset="-128"/>
              </a:rPr>
              <a:t>日後</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AC58087B-D024-08CB-B955-84F87E1F1BE2}"/>
              </a:ext>
            </a:extLst>
          </p:cNvPr>
          <p:cNvSpPr/>
          <p:nvPr/>
        </p:nvSpPr>
        <p:spPr bwMode="auto">
          <a:xfrm>
            <a:off x="8481392" y="116632"/>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提出時不要</a:t>
            </a:r>
          </a:p>
        </p:txBody>
      </p:sp>
    </p:spTree>
    <p:extLst>
      <p:ext uri="{BB962C8B-B14F-4D97-AF65-F5344CB8AC3E}">
        <p14:creationId xmlns:p14="http://schemas.microsoft.com/office/powerpoint/2010/main" val="3607773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51AAB81-293C-45BB-9015-03AB48DB38C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51AAB81-293C-45BB-9015-03AB48DB38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2</a:t>
            </a:fld>
            <a:endParaRPr kumimoji="1" lang="ja-JP" altLang="en-US" dirty="0"/>
          </a:p>
        </p:txBody>
      </p:sp>
      <p:sp>
        <p:nvSpPr>
          <p:cNvPr id="3" name="タイトル 2"/>
          <p:cNvSpPr>
            <a:spLocks noGrp="1"/>
          </p:cNvSpPr>
          <p:nvPr>
            <p:ph type="title"/>
          </p:nvPr>
        </p:nvSpPr>
        <p:spPr>
          <a:xfrm>
            <a:off x="200471" y="188640"/>
            <a:ext cx="9505503" cy="461665"/>
          </a:xfrm>
        </p:spPr>
        <p:txBody>
          <a:bodyPr vert="horz"/>
          <a:lstStyle/>
          <a:p>
            <a:r>
              <a:rPr lang="ja-JP" altLang="en-US" dirty="0"/>
              <a:t>参考１．よくあるご質問（スライド作成関係）</a:t>
            </a:r>
            <a:endParaRPr kumimoji="1" lang="ja-JP" altLang="en-US" dirty="0">
              <a:solidFill>
                <a:srgbClr val="C00000"/>
              </a:solidFill>
            </a:endParaRPr>
          </a:p>
        </p:txBody>
      </p:sp>
      <p:sp>
        <p:nvSpPr>
          <p:cNvPr id="7" name="正方形/長方形 6">
            <a:extLst>
              <a:ext uri="{FF2B5EF4-FFF2-40B4-BE49-F238E27FC236}">
                <a16:creationId xmlns:a16="http://schemas.microsoft.com/office/drawing/2014/main" id="{52050A06-F250-424F-BD22-50A0089EC7E1}"/>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提出時不要</a:t>
            </a:r>
          </a:p>
        </p:txBody>
      </p:sp>
      <p:sp>
        <p:nvSpPr>
          <p:cNvPr id="5" name="テキスト プレースホルダー 7">
            <a:extLst>
              <a:ext uri="{FF2B5EF4-FFF2-40B4-BE49-F238E27FC236}">
                <a16:creationId xmlns:a16="http://schemas.microsoft.com/office/drawing/2014/main" id="{5D3C154F-D6A6-C3E4-D6ED-4B1BFC0660C0}"/>
              </a:ext>
            </a:extLst>
          </p:cNvPr>
          <p:cNvSpPr txBox="1">
            <a:spLocks/>
          </p:cNvSpPr>
          <p:nvPr/>
        </p:nvSpPr>
        <p:spPr>
          <a:xfrm>
            <a:off x="128464" y="548680"/>
            <a:ext cx="9705975" cy="5544616"/>
          </a:xfrm>
          <a:prstGeom prst="rect">
            <a:avLst/>
          </a:prstGeom>
          <a:noFill/>
          <a:ln>
            <a:noFill/>
          </a:ln>
        </p:spPr>
        <p:txBody>
          <a:bodyPr vert="horz" wrap="square" lIns="216000" tIns="108000" rIns="216000" bIns="108000" rtlCol="0" anchor="t" anchorCtr="0">
            <a:no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Wingdings" panose="05000000000000000000" pitchFamily="2" charset="2"/>
              <a:buNone/>
            </a:pPr>
            <a:r>
              <a:rPr lang="ja-JP" altLang="en-US" sz="1600" b="1" dirty="0">
                <a:solidFill>
                  <a:schemeClr val="accent6">
                    <a:lumMod val="75000"/>
                  </a:schemeClr>
                </a:solidFill>
              </a:rPr>
              <a:t>Ｑ１．</a:t>
            </a:r>
            <a:r>
              <a:rPr lang="ja-JP" altLang="en-US" sz="1600" b="1" u="sng" dirty="0"/>
              <a:t>各スライドのフォーマット文は、必ず従う必要がありますか</a:t>
            </a:r>
            <a:r>
              <a:rPr lang="ja-JP" altLang="en-US" sz="1600" dirty="0"/>
              <a:t>。</a:t>
            </a:r>
            <a:endParaRPr lang="en-US" altLang="ja-JP" sz="1600" dirty="0"/>
          </a:p>
          <a:p>
            <a:pPr marL="539750" indent="-269875">
              <a:buFont typeface="Wingdings" panose="05000000000000000000" pitchFamily="2" charset="2"/>
              <a:buNone/>
            </a:pPr>
            <a:r>
              <a:rPr lang="ja-JP" altLang="en-US" sz="1600" dirty="0"/>
              <a:t>⇒　オープンイノベーション要件の確認に必要な事項を指定しておりますので、原則、フォーマットに従ってください。フォーマットを逸脱した記載の場合、オープンイノベーション性の確認が難しくなります。また、スライドの再提出を求める場合があります。</a:t>
            </a:r>
            <a:r>
              <a:rPr lang="ja-JP" altLang="en-US" sz="1600" dirty="0">
                <a:solidFill>
                  <a:srgbClr val="C00000"/>
                </a:solidFill>
              </a:rPr>
              <a:t>任意記載項目については、指定された要件に当てはまる場合には必須で記載いただき、そうでない場合には可能な範囲で記載を検討ください。</a:t>
            </a:r>
            <a:endParaRPr lang="ja-JP" altLang="en-US" sz="500" dirty="0"/>
          </a:p>
          <a:p>
            <a:pPr marL="0" indent="0">
              <a:buFont typeface="Wingdings" panose="05000000000000000000" pitchFamily="2" charset="2"/>
              <a:buNone/>
            </a:pPr>
            <a:r>
              <a:rPr lang="ja-JP" altLang="en-US" sz="1600" b="1" dirty="0">
                <a:solidFill>
                  <a:schemeClr val="accent6">
                    <a:lumMod val="75000"/>
                  </a:schemeClr>
                </a:solidFill>
              </a:rPr>
              <a:t>Ｑ２．</a:t>
            </a:r>
            <a:r>
              <a:rPr lang="ja-JP" altLang="en-US" sz="1600" b="1" u="sng" dirty="0"/>
              <a:t>各スライド文中の、青字箇所には、どのように記載すればよいですか</a:t>
            </a:r>
            <a:r>
              <a:rPr lang="ja-JP" altLang="en-US" sz="1600" dirty="0"/>
              <a:t>。</a:t>
            </a:r>
          </a:p>
          <a:p>
            <a:pPr marL="539750" indent="-269875">
              <a:buFont typeface="Wingdings" panose="05000000000000000000" pitchFamily="2" charset="2"/>
              <a:buNone/>
            </a:pPr>
            <a:r>
              <a:rPr lang="ja-JP" altLang="en-US" sz="1600" dirty="0"/>
              <a:t>⇒　</a:t>
            </a:r>
            <a:r>
              <a:rPr lang="ja-JP" altLang="en-US" sz="1600" dirty="0">
                <a:solidFill>
                  <a:srgbClr val="0070C0"/>
                </a:solidFill>
              </a:rPr>
              <a:t>青字で記載している箇所</a:t>
            </a:r>
            <a:r>
              <a:rPr lang="ja-JP" altLang="en-US" sz="1600" dirty="0"/>
              <a:t>は、必要な情報についての経産省からの指示文です。提出時には当該箇所の文字は消した状態で提出ください。</a:t>
            </a:r>
            <a:endParaRPr lang="en-US" altLang="ja-JP" sz="1600" dirty="0"/>
          </a:p>
          <a:p>
            <a:pPr marL="539750" indent="-269875">
              <a:buFont typeface="Wingdings" panose="05000000000000000000" pitchFamily="2" charset="2"/>
              <a:buNone/>
            </a:pPr>
            <a:endParaRPr lang="ja-JP" altLang="en-US" sz="500" dirty="0"/>
          </a:p>
          <a:p>
            <a:pPr marL="0" indent="0">
              <a:buFont typeface="Wingdings" panose="05000000000000000000" pitchFamily="2" charset="2"/>
              <a:buNone/>
            </a:pPr>
            <a:r>
              <a:rPr lang="ja-JP" altLang="en-US" sz="1600" b="1" dirty="0">
                <a:solidFill>
                  <a:schemeClr val="accent6">
                    <a:lumMod val="75000"/>
                  </a:schemeClr>
                </a:solidFill>
              </a:rPr>
              <a:t>Ｑ３．</a:t>
            </a:r>
            <a:r>
              <a:rPr lang="ja-JP" altLang="en-US" sz="1600" b="1" u="sng" dirty="0"/>
              <a:t>スライドは、出資先企業へ開示されたり、公表されたりしますか</a:t>
            </a:r>
            <a:r>
              <a:rPr lang="ja-JP" altLang="en-US" sz="1600" dirty="0"/>
              <a:t>。</a:t>
            </a:r>
          </a:p>
          <a:p>
            <a:pPr marL="539750" indent="-269875">
              <a:buFont typeface="Wingdings" panose="05000000000000000000" pitchFamily="2" charset="2"/>
              <a:buNone/>
            </a:pPr>
            <a:r>
              <a:rPr lang="ja-JP" altLang="en-US" sz="1600" dirty="0"/>
              <a:t>⇒　スライドは、出資先企業に開示せず、公表はいたしません。</a:t>
            </a:r>
            <a:endParaRPr lang="en-US" altLang="ja-JP" sz="1600" dirty="0"/>
          </a:p>
          <a:p>
            <a:pPr marL="539750" indent="-269875">
              <a:buFont typeface="Wingdings" panose="05000000000000000000" pitchFamily="2" charset="2"/>
              <a:buNone/>
            </a:pPr>
            <a:endParaRPr lang="en-US" altLang="ja-JP" sz="800" dirty="0"/>
          </a:p>
          <a:p>
            <a:pPr marL="0" indent="0">
              <a:buFont typeface="Wingdings" panose="05000000000000000000" pitchFamily="2" charset="2"/>
              <a:buNone/>
            </a:pPr>
            <a:r>
              <a:rPr lang="ja-JP" altLang="en-US" sz="1600" b="1" dirty="0">
                <a:solidFill>
                  <a:schemeClr val="accent6">
                    <a:lumMod val="75000"/>
                  </a:schemeClr>
                </a:solidFill>
              </a:rPr>
              <a:t>Ｑ４．</a:t>
            </a:r>
            <a:r>
              <a:rPr lang="ja-JP" altLang="en-US" sz="1600" b="1" u="sng" dirty="0"/>
              <a:t>スライド提出後、どのようなやり取りが発生しますか</a:t>
            </a:r>
            <a:r>
              <a:rPr lang="ja-JP" altLang="en-US" sz="1600" dirty="0"/>
              <a:t>。</a:t>
            </a:r>
            <a:endParaRPr lang="en-US" altLang="ja-JP" sz="1600" dirty="0"/>
          </a:p>
          <a:p>
            <a:pPr marL="539750" indent="-269875">
              <a:buFont typeface="Wingdings" panose="05000000000000000000" pitchFamily="2" charset="2"/>
              <a:buNone/>
            </a:pPr>
            <a:r>
              <a:rPr lang="ja-JP" altLang="en-US" sz="1600" dirty="0"/>
              <a:t>⇒　高い生産性や新規性、経営資源等について、法令に定める要件に合致しているか、内容を確認させていただきます。また、確認を踏まえて、資料の修正を依頼させていただくことがあります。（修正作業のため、</a:t>
            </a:r>
            <a:r>
              <a:rPr lang="en-US" altLang="ja-JP" sz="1600" dirty="0">
                <a:solidFill>
                  <a:srgbClr val="C00000"/>
                </a:solidFill>
              </a:rPr>
              <a:t>PDF</a:t>
            </a:r>
            <a:r>
              <a:rPr lang="ja-JP" altLang="en-US" sz="1600" dirty="0">
                <a:solidFill>
                  <a:srgbClr val="C00000"/>
                </a:solidFill>
              </a:rPr>
              <a:t>形式ではなくパワーポイント形式での送付</a:t>
            </a:r>
            <a:r>
              <a:rPr lang="ja-JP" altLang="en-US" sz="1600" dirty="0"/>
              <a:t>をお願いします。）</a:t>
            </a:r>
            <a:endParaRPr lang="en-US" altLang="ja-JP" sz="1600" dirty="0"/>
          </a:p>
          <a:p>
            <a:pPr marL="539750" indent="-269875">
              <a:buFont typeface="Wingdings" panose="05000000000000000000" pitchFamily="2" charset="2"/>
              <a:buNone/>
            </a:pPr>
            <a:endParaRPr lang="en-US" altLang="ja-JP" sz="800" dirty="0"/>
          </a:p>
          <a:p>
            <a:pPr marL="0" indent="0">
              <a:buNone/>
            </a:pPr>
            <a:r>
              <a:rPr lang="ja-JP" altLang="en-US" sz="1600" b="1" dirty="0">
                <a:solidFill>
                  <a:schemeClr val="accent6">
                    <a:lumMod val="75000"/>
                  </a:schemeClr>
                </a:solidFill>
              </a:rPr>
              <a:t>Ｑ５．</a:t>
            </a:r>
            <a:r>
              <a:rPr lang="en-US" altLang="ja-JP" sz="1600" b="1" u="sng" dirty="0" err="1"/>
              <a:t>gBiz</a:t>
            </a:r>
            <a:r>
              <a:rPr lang="ja-JP" altLang="en-US" sz="1600" b="1" u="sng" dirty="0"/>
              <a:t>申請フォームの「特定事業活動の実施状況」には何を記載したらよいですか。</a:t>
            </a:r>
            <a:endParaRPr lang="en-US" altLang="ja-JP" sz="1600" b="1" u="sng" dirty="0"/>
          </a:p>
          <a:p>
            <a:pPr marL="539750" indent="-269875">
              <a:buNone/>
            </a:pPr>
            <a:r>
              <a:rPr lang="ja-JP" altLang="en-US" sz="1600" dirty="0"/>
              <a:t>⇒本スライドの案件概要に記載する「</a:t>
            </a:r>
            <a:r>
              <a:rPr lang="ja-JP" altLang="en-US" sz="1600" dirty="0">
                <a:solidFill>
                  <a:srgbClr val="C00000"/>
                </a:solidFill>
              </a:rPr>
              <a:t>７．協業の進捗状況</a:t>
            </a:r>
            <a:r>
              <a:rPr lang="ja-JP" altLang="en-US" sz="1600" dirty="0"/>
              <a:t>」に記載の文章を転記ください。</a:t>
            </a:r>
          </a:p>
          <a:p>
            <a:pPr marL="539750" indent="-269875">
              <a:buNone/>
            </a:pPr>
            <a:endParaRPr lang="ja-JP" altLang="en-US" sz="1600" dirty="0"/>
          </a:p>
          <a:p>
            <a:pPr marL="539750" indent="-269875">
              <a:buFont typeface="Wingdings" panose="05000000000000000000" pitchFamily="2" charset="2"/>
              <a:buNone/>
            </a:pPr>
            <a:endParaRPr lang="en-US" altLang="ja-JP" sz="1600" dirty="0"/>
          </a:p>
        </p:txBody>
      </p:sp>
    </p:spTree>
    <p:extLst>
      <p:ext uri="{BB962C8B-B14F-4D97-AF65-F5344CB8AC3E}">
        <p14:creationId xmlns:p14="http://schemas.microsoft.com/office/powerpoint/2010/main" val="816346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1D4A6819-F3B3-4522-91D6-5CCC07B3D2D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1D4A6819-F3B3-4522-91D6-5CCC07B3D2D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a:extLst>
              <a:ext uri="{FF2B5EF4-FFF2-40B4-BE49-F238E27FC236}">
                <a16:creationId xmlns:a16="http://schemas.microsoft.com/office/drawing/2014/main" id="{BA2E8DCB-01E3-46E9-906A-5AF9648B22E1}"/>
              </a:ext>
            </a:extLst>
          </p:cNvPr>
          <p:cNvSpPr>
            <a:spLocks noGrp="1"/>
          </p:cNvSpPr>
          <p:nvPr>
            <p:ph type="ctrTitle"/>
          </p:nvPr>
        </p:nvSpPr>
        <p:spPr>
          <a:xfrm>
            <a:off x="742950" y="2598004"/>
            <a:ext cx="8420100" cy="1661993"/>
          </a:xfrm>
        </p:spPr>
        <p:txBody>
          <a:bodyPr vert="horz"/>
          <a:lstStyle/>
          <a:p>
            <a:r>
              <a:rPr kumimoji="1" lang="ja-JP" altLang="en-US" dirty="0"/>
              <a:t>継続証明申請用</a:t>
            </a:r>
            <a:br>
              <a:rPr kumimoji="1" lang="en-US" altLang="ja-JP" dirty="0"/>
            </a:br>
            <a:r>
              <a:rPr kumimoji="1" lang="ja-JP" altLang="en-US" dirty="0"/>
              <a:t>案件</a:t>
            </a:r>
            <a:r>
              <a:rPr lang="ja-JP" altLang="en-US" dirty="0"/>
              <a:t>進捗</a:t>
            </a:r>
            <a:r>
              <a:rPr kumimoji="1" lang="ja-JP" altLang="en-US" dirty="0"/>
              <a:t>スライド　フォーマット</a:t>
            </a:r>
            <a:br>
              <a:rPr kumimoji="1" lang="en-US" altLang="ja-JP" dirty="0"/>
            </a:br>
            <a:r>
              <a:rPr kumimoji="1" lang="ja-JP" altLang="en-US" dirty="0"/>
              <a:t>（</a:t>
            </a:r>
            <a:r>
              <a:rPr kumimoji="1" lang="en-US" altLang="ja-JP" dirty="0"/>
              <a:t>M&amp;A</a:t>
            </a:r>
            <a:r>
              <a:rPr kumimoji="1" lang="ja-JP" altLang="en-US" dirty="0"/>
              <a:t>型）</a:t>
            </a:r>
          </a:p>
        </p:txBody>
      </p:sp>
    </p:spTree>
    <p:extLst>
      <p:ext uri="{BB962C8B-B14F-4D97-AF65-F5344CB8AC3E}">
        <p14:creationId xmlns:p14="http://schemas.microsoft.com/office/powerpoint/2010/main" val="2233356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444" imgH="443" progId="TCLayout.ActiveDocument.1">
                  <p:embed/>
                </p:oleObj>
              </mc:Choice>
              <mc:Fallback>
                <p:oleObj name="think-cell スライド" r:id="rId4" imgW="444" imgH="443" progId="TCLayout.ActiveDocument.1">
                  <p:embed/>
                  <p:pic>
                    <p:nvPicPr>
                      <p:cNvPr id="4" name="オブジェクト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正方形/長方形 4" hidden="1"/>
          <p:cNvSpPr/>
          <p:nvPr>
            <p:custDataLst>
              <p:tags r:id="rId2"/>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numCol="1" spcCol="0" rtlCol="0" anchor="ctr" anchorCtr="0">
            <a:noAutofit/>
          </a:bodyPr>
          <a:lstStyle/>
          <a:p>
            <a:endParaRPr kumimoji="0" lang="en-US" altLang="ja-JP" b="1"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4</a:t>
            </a:fld>
            <a:endParaRPr kumimoji="1" lang="ja-JP" altLang="en-US"/>
          </a:p>
        </p:txBody>
      </p:sp>
      <p:sp>
        <p:nvSpPr>
          <p:cNvPr id="3" name="タイトル 2"/>
          <p:cNvSpPr>
            <a:spLocks noGrp="1"/>
          </p:cNvSpPr>
          <p:nvPr>
            <p:ph type="title"/>
          </p:nvPr>
        </p:nvSpPr>
        <p:spPr>
          <a:xfrm>
            <a:off x="200471" y="116632"/>
            <a:ext cx="9505503" cy="830997"/>
          </a:xfrm>
        </p:spPr>
        <p:txBody>
          <a:bodyPr vert="horz"/>
          <a:lstStyle/>
          <a:p>
            <a:r>
              <a:rPr kumimoji="1" lang="ja-JP" altLang="en-US" dirty="0"/>
              <a:t>「オープンイノベーション促進税制（</a:t>
            </a:r>
            <a:r>
              <a:rPr kumimoji="1" lang="en-US" altLang="ja-JP" dirty="0"/>
              <a:t>M&amp;A</a:t>
            </a:r>
            <a:r>
              <a:rPr kumimoji="1" lang="ja-JP" altLang="en-US" dirty="0"/>
              <a:t>型）</a:t>
            </a:r>
            <a:r>
              <a:rPr lang="ja-JP" altLang="en-US" dirty="0"/>
              <a:t>」継続申請</a:t>
            </a:r>
            <a:br>
              <a:rPr kumimoji="1" lang="en-US" altLang="ja-JP" dirty="0"/>
            </a:br>
            <a:r>
              <a:rPr lang="ja-JP" altLang="en-US" dirty="0"/>
              <a:t>（</a:t>
            </a:r>
            <a:r>
              <a:rPr kumimoji="1" lang="ja-JP" altLang="en-US" dirty="0">
                <a:solidFill>
                  <a:schemeClr val="tx1"/>
                </a:solidFill>
                <a:latin typeface="Meiryo UI" panose="020B0604030504040204" pitchFamily="50" charset="-128"/>
                <a:ea typeface="Meiryo UI" panose="020B0604030504040204" pitchFamily="50" charset="-128"/>
              </a:rPr>
              <a:t>株式会社</a:t>
            </a:r>
            <a:r>
              <a:rPr lang="ja-JP" altLang="en-US" dirty="0"/>
              <a:t>Ａによる株式会社Ｂ</a:t>
            </a:r>
            <a:r>
              <a:rPr kumimoji="1" lang="ja-JP" altLang="en-US" dirty="0"/>
              <a:t>への</a:t>
            </a:r>
            <a:r>
              <a:rPr kumimoji="1" lang="en-US" altLang="ja-JP" dirty="0"/>
              <a:t>M&amp;A</a:t>
            </a:r>
            <a:r>
              <a:rPr kumimoji="1" lang="ja-JP" altLang="en-US" dirty="0"/>
              <a:t>について）</a:t>
            </a:r>
            <a:endParaRPr kumimoji="1" lang="ja-JP" altLang="en-US" sz="1800" dirty="0"/>
          </a:p>
        </p:txBody>
      </p:sp>
      <p:sp>
        <p:nvSpPr>
          <p:cNvPr id="8" name="テキスト プレースホルダー 7"/>
          <p:cNvSpPr>
            <a:spLocks noGrp="1"/>
          </p:cNvSpPr>
          <p:nvPr>
            <p:ph type="body" sz="quarter" idx="17"/>
          </p:nvPr>
        </p:nvSpPr>
        <p:spPr>
          <a:xfrm>
            <a:off x="199578" y="908720"/>
            <a:ext cx="9505950" cy="375807"/>
          </a:xfrm>
        </p:spPr>
        <p:txBody>
          <a:bodyPr/>
          <a:lstStyle/>
          <a:p>
            <a:r>
              <a:rPr kumimoji="1" lang="ja-JP" altLang="en-US" sz="1600" dirty="0"/>
              <a:t>下記の</a:t>
            </a:r>
            <a:r>
              <a:rPr kumimoji="1" lang="en-US" altLang="ja-JP" sz="1600" dirty="0"/>
              <a:t>M&amp;A</a:t>
            </a:r>
            <a:r>
              <a:rPr kumimoji="1" lang="ja-JP" altLang="en-US" sz="1600" dirty="0"/>
              <a:t>につき、継続証明申請を希望します。出資案件の概要は以下の通りです。</a:t>
            </a:r>
            <a:endParaRPr kumimoji="1" lang="en-US" altLang="ja-JP" sz="1600" dirty="0"/>
          </a:p>
        </p:txBody>
      </p:sp>
      <p:graphicFrame>
        <p:nvGraphicFramePr>
          <p:cNvPr id="6" name="表 5"/>
          <p:cNvGraphicFramePr>
            <a:graphicFrameLocks noGrp="1"/>
          </p:cNvGraphicFramePr>
          <p:nvPr>
            <p:extLst>
              <p:ext uri="{D42A27DB-BD31-4B8C-83A1-F6EECF244321}">
                <p14:modId xmlns:p14="http://schemas.microsoft.com/office/powerpoint/2010/main" val="3355853177"/>
              </p:ext>
            </p:extLst>
          </p:nvPr>
        </p:nvGraphicFramePr>
        <p:xfrm>
          <a:off x="222675" y="1338906"/>
          <a:ext cx="9482853" cy="5186438"/>
        </p:xfrm>
        <a:graphic>
          <a:graphicData uri="http://schemas.openxmlformats.org/drawingml/2006/table">
            <a:tbl>
              <a:tblPr firstRow="1" bandRow="1">
                <a:tableStyleId>{5C22544A-7EE6-4342-B048-85BDC9FD1C3A}</a:tableStyleId>
              </a:tblPr>
              <a:tblGrid>
                <a:gridCol w="2785663">
                  <a:extLst>
                    <a:ext uri="{9D8B030D-6E8A-4147-A177-3AD203B41FA5}">
                      <a16:colId xmlns:a16="http://schemas.microsoft.com/office/drawing/2014/main" val="1177943423"/>
                    </a:ext>
                  </a:extLst>
                </a:gridCol>
                <a:gridCol w="6697190">
                  <a:extLst>
                    <a:ext uri="{9D8B030D-6E8A-4147-A177-3AD203B41FA5}">
                      <a16:colId xmlns:a16="http://schemas.microsoft.com/office/drawing/2014/main" val="4043155241"/>
                    </a:ext>
                  </a:extLst>
                </a:gridCol>
              </a:tblGrid>
              <a:tr h="322503">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案件概要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kumimoji="1" lang="ja-JP" altLang="en-US" dirty="0"/>
                    </a:p>
                  </a:txBody>
                  <a:tcPr/>
                </a:tc>
                <a:extLst>
                  <a:ext uri="{0D108BD9-81ED-4DB2-BD59-A6C34878D82A}">
                    <a16:rowId xmlns:a16="http://schemas.microsoft.com/office/drawing/2014/main" val="484181226"/>
                  </a:ext>
                </a:extLst>
              </a:tr>
              <a:tr h="293185">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１．対象法人（申請者）</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株式会社Ａ（以下○○社）</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1253981"/>
                  </a:ext>
                </a:extLst>
              </a:tr>
              <a:tr h="145118">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２．スタートアップ企業</a:t>
                      </a:r>
                      <a:r>
                        <a:rPr kumimoji="1" lang="en-US" altLang="ja-JP" sz="1200" dirty="0">
                          <a:solidFill>
                            <a:schemeClr val="tx1"/>
                          </a:solidFill>
                          <a:latin typeface="Meiryo UI" panose="020B0604030504040204" pitchFamily="50" charset="-128"/>
                          <a:ea typeface="Meiryo UI" panose="020B0604030504040204" pitchFamily="50" charset="-128"/>
                        </a:rPr>
                        <a:t>(M&amp;A</a:t>
                      </a:r>
                      <a:r>
                        <a:rPr kumimoji="1" lang="ja-JP" altLang="en-US" sz="1200" dirty="0">
                          <a:solidFill>
                            <a:schemeClr val="tx1"/>
                          </a:solidFill>
                          <a:latin typeface="Meiryo UI" panose="020B0604030504040204" pitchFamily="50" charset="-128"/>
                          <a:ea typeface="Meiryo UI" panose="020B0604030504040204" pitchFamily="50" charset="-128"/>
                        </a:rPr>
                        <a:t>の相手方</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株式会社Ｂ（以下○○社）</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6200499"/>
                  </a:ext>
                </a:extLst>
              </a:tr>
              <a:tr h="293185">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３．</a:t>
                      </a:r>
                      <a:r>
                        <a:rPr kumimoji="1" lang="en-US" altLang="ja-JP" sz="1200" dirty="0">
                          <a:solidFill>
                            <a:schemeClr val="tx1"/>
                          </a:solidFill>
                          <a:latin typeface="Meiryo UI" panose="020B0604030504040204" pitchFamily="50" charset="-128"/>
                          <a:ea typeface="Meiryo UI" panose="020B0604030504040204" pitchFamily="50" charset="-128"/>
                        </a:rPr>
                        <a:t>M&amp;A</a:t>
                      </a:r>
                      <a:r>
                        <a:rPr kumimoji="1" lang="ja-JP" altLang="en-US" sz="1200" dirty="0">
                          <a:solidFill>
                            <a:schemeClr val="tx1"/>
                          </a:solidFill>
                          <a:latin typeface="Meiryo UI" panose="020B0604030504040204" pitchFamily="50" charset="-128"/>
                          <a:ea typeface="Meiryo UI" panose="020B0604030504040204" pitchFamily="50" charset="-128"/>
                        </a:rPr>
                        <a:t>時期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XXXX</a:t>
                      </a:r>
                      <a:r>
                        <a:rPr kumimoji="1" lang="ja-JP" altLang="en-US" sz="1200" dirty="0">
                          <a:solidFill>
                            <a:schemeClr val="tx1"/>
                          </a:solidFill>
                          <a:latin typeface="Meiryo UI" panose="020B0604030504040204" pitchFamily="50" charset="-128"/>
                          <a:ea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rPr>
                        <a:t>X</a:t>
                      </a:r>
                      <a:r>
                        <a:rPr kumimoji="1" lang="ja-JP" altLang="en-US" sz="1200" dirty="0">
                          <a:solidFill>
                            <a:schemeClr val="tx1"/>
                          </a:solidFill>
                          <a:latin typeface="Meiryo UI" panose="020B0604030504040204" pitchFamily="50" charset="-128"/>
                          <a:ea typeface="Meiryo UI" panose="020B0604030504040204" pitchFamily="50" charset="-128"/>
                        </a:rPr>
                        <a:t>月</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675982"/>
                  </a:ext>
                </a:extLst>
              </a:tr>
              <a:tr h="2931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４．株式取得金額</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XXXX</a:t>
                      </a:r>
                      <a:r>
                        <a:rPr kumimoji="1" lang="ja-JP" altLang="en-US" sz="1200" dirty="0">
                          <a:solidFill>
                            <a:schemeClr val="tx1"/>
                          </a:solidFill>
                          <a:latin typeface="Meiryo UI" panose="020B0604030504040204" pitchFamily="50" charset="-128"/>
                          <a:ea typeface="Meiryo UI" panose="020B0604030504040204" pitchFamily="50" charset="-128"/>
                        </a:rPr>
                        <a:t>円</a:t>
                      </a:r>
                      <a:r>
                        <a:rPr kumimoji="1" lang="ja-JP" altLang="en-US" sz="700" dirty="0">
                          <a:solidFill>
                            <a:srgbClr val="0070C0"/>
                          </a:solidFill>
                          <a:latin typeface="Meiryo UI" panose="020B0604030504040204" pitchFamily="50" charset="-128"/>
                          <a:ea typeface="Meiryo UI" panose="020B0604030504040204" pitchFamily="50" charset="-128"/>
                        </a:rPr>
                        <a:t>（一の位まで記入。組合経由の場合、組合への出資比率を乗じた額（小数点以下切捨）。予定額の場合、その旨明記。）</a:t>
                      </a:r>
                      <a:endParaRPr kumimoji="1" lang="en-US" altLang="ja-JP" sz="1200" dirty="0">
                        <a:solidFill>
                          <a:srgbClr val="0070C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0979850"/>
                  </a:ext>
                </a:extLst>
              </a:tr>
              <a:tr h="445022">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５．出資・議決権割合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出資割合　　　投資前［ </a:t>
                      </a:r>
                      <a:r>
                        <a:rPr kumimoji="1" lang="en-US" altLang="ja-JP" sz="1200" dirty="0">
                          <a:solidFill>
                            <a:schemeClr val="tx1"/>
                          </a:solidFill>
                          <a:latin typeface="Meiryo UI" panose="020B0604030504040204" pitchFamily="50" charset="-128"/>
                          <a:ea typeface="Meiryo UI" panose="020B0604030504040204" pitchFamily="50" charset="-128"/>
                        </a:rPr>
                        <a:t>XX.X</a:t>
                      </a:r>
                      <a:r>
                        <a:rPr kumimoji="1" lang="en-US" altLang="ja-JP" sz="1200" baseline="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　→　投資後［ </a:t>
                      </a:r>
                      <a:r>
                        <a:rPr kumimoji="1" lang="en-US" altLang="ja-JP" sz="1200" dirty="0">
                          <a:solidFill>
                            <a:schemeClr val="tx1"/>
                          </a:solidFill>
                          <a:latin typeface="Meiryo UI" panose="020B0604030504040204" pitchFamily="50" charset="-128"/>
                          <a:ea typeface="Meiryo UI" panose="020B0604030504040204" pitchFamily="50" charset="-128"/>
                        </a:rPr>
                        <a:t>XX.X </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議決権割合　 投資前［ </a:t>
                      </a:r>
                      <a:r>
                        <a:rPr kumimoji="1" lang="en-US" altLang="ja-JP" sz="1200" dirty="0">
                          <a:solidFill>
                            <a:schemeClr val="tx1"/>
                          </a:solidFill>
                          <a:latin typeface="Meiryo UI" panose="020B0604030504040204" pitchFamily="50" charset="-128"/>
                          <a:ea typeface="Meiryo UI" panose="020B0604030504040204" pitchFamily="50" charset="-128"/>
                        </a:rPr>
                        <a:t>XX.X</a:t>
                      </a:r>
                      <a:r>
                        <a:rPr kumimoji="1" lang="en-US" altLang="ja-JP" sz="1200" baseline="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　→　投資後［ </a:t>
                      </a:r>
                      <a:r>
                        <a:rPr kumimoji="1" lang="en-US" altLang="ja-JP" sz="1200" dirty="0">
                          <a:solidFill>
                            <a:schemeClr val="tx1"/>
                          </a:solidFill>
                          <a:latin typeface="Meiryo UI" panose="020B0604030504040204" pitchFamily="50" charset="-128"/>
                          <a:ea typeface="Meiryo UI" panose="020B0604030504040204" pitchFamily="50" charset="-128"/>
                        </a:rPr>
                        <a:t>XX.X </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2816061"/>
                  </a:ext>
                </a:extLst>
              </a:tr>
              <a:tr h="293185">
                <a:tc>
                  <a:txBody>
                    <a:bodyPr/>
                    <a:lstStyle/>
                    <a:p>
                      <a:pPr marL="357188" marR="0" lvl="0" indent="-357188"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６．</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M&amp;A</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の目的</a:t>
                      </a:r>
                      <a:r>
                        <a:rPr kumimoji="1" lang="ja-JP" altLang="en-US" sz="1050" b="0" i="0" u="none" strike="noStrike" kern="1200" cap="none" spc="0" normalizeH="0" baseline="0" dirty="0">
                          <a:ln>
                            <a:noFill/>
                          </a:ln>
                          <a:solidFill>
                            <a:prstClr val="black"/>
                          </a:solidFill>
                          <a:effectLst/>
                          <a:uLnTx/>
                          <a:uFillTx/>
                          <a:latin typeface="Meiryo UI" panose="020B0604030504040204" pitchFamily="50" charset="-128"/>
                          <a:ea typeface="Meiryo UI" panose="020B0604030504040204" pitchFamily="50" charset="-128"/>
                          <a:cs typeface="+mn-cs"/>
                        </a:rPr>
                        <a:t>（いずれかに〇）</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高い生産性が見込まれる事業の実施　</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新たな事業の開拓</a:t>
                      </a:r>
                      <a:endParaRPr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690205"/>
                  </a:ext>
                </a:extLst>
              </a:tr>
              <a:tr h="1179308">
                <a:tc>
                  <a:txBody>
                    <a:bodyPr/>
                    <a:lstStyle/>
                    <a:p>
                      <a:pPr marL="357188" indent="-357188"/>
                      <a:r>
                        <a:rPr kumimoji="1" lang="ja-JP" altLang="en-US" sz="1200" strike="noStrike" kern="1200" dirty="0">
                          <a:solidFill>
                            <a:schemeClr val="tx1"/>
                          </a:solidFill>
                          <a:latin typeface="Meiryo UI" panose="020B0604030504040204" pitchFamily="50" charset="-128"/>
                          <a:ea typeface="Meiryo UI" panose="020B0604030504040204" pitchFamily="50" charset="-128"/>
                          <a:cs typeface="+mn-cs"/>
                        </a:rPr>
                        <a:t>７．協業の進捗状況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50" b="0" kern="1200" dirty="0">
                          <a:solidFill>
                            <a:srgbClr val="0070C0"/>
                          </a:solidFill>
                          <a:latin typeface="Meiryo UI" panose="020B0604030504040204" pitchFamily="50" charset="-128"/>
                          <a:ea typeface="Meiryo UI" panose="020B0604030504040204" pitchFamily="50" charset="-128"/>
                          <a:cs typeface="+mn-cs"/>
                        </a:rPr>
                        <a:t>【</a:t>
                      </a:r>
                      <a:r>
                        <a:rPr lang="ja-JP" altLang="en-US" sz="1050" b="0" dirty="0">
                          <a:solidFill>
                            <a:srgbClr val="0070C0"/>
                          </a:solidFill>
                          <a:latin typeface="Meiryo UI" panose="020B0604030504040204" pitchFamily="50" charset="-128"/>
                          <a:ea typeface="Meiryo UI" panose="020B0604030504040204" pitchFamily="50" charset="-128"/>
                        </a:rPr>
                        <a:t>当初申請時の株式取得の目的</a:t>
                      </a:r>
                      <a:r>
                        <a:rPr kumimoji="1" lang="en-US" altLang="ja-JP" sz="1050" b="0" kern="1200" dirty="0">
                          <a:solidFill>
                            <a:srgbClr val="0070C0"/>
                          </a:solidFill>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50" b="0" kern="1200" dirty="0">
                          <a:solidFill>
                            <a:srgbClr val="0070C0"/>
                          </a:solidFill>
                          <a:latin typeface="Meiryo UI" panose="020B0604030504040204" pitchFamily="50" charset="-128"/>
                          <a:ea typeface="Meiryo UI" panose="020B0604030504040204" pitchFamily="50" charset="-128"/>
                          <a:cs typeface="+mn-cs"/>
                        </a:rPr>
                        <a:t>（別紙１の「当初申請時の株式取得の目的」を転記）</a:t>
                      </a:r>
                      <a:endParaRPr kumimoji="1" lang="en-US" altLang="ja-JP" sz="1050" b="0" kern="1200" dirty="0">
                        <a:solidFill>
                          <a:srgbClr val="0070C0"/>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50" b="0" kern="1200" dirty="0">
                        <a:solidFill>
                          <a:srgbClr val="0070C0"/>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50" b="0" kern="1200" dirty="0">
                          <a:solidFill>
                            <a:srgbClr val="0070C0"/>
                          </a:solidFill>
                          <a:latin typeface="Meiryo UI" panose="020B0604030504040204" pitchFamily="50" charset="-128"/>
                          <a:ea typeface="Meiryo UI" panose="020B0604030504040204" pitchFamily="50" charset="-128"/>
                          <a:cs typeface="+mn-cs"/>
                        </a:rPr>
                        <a:t>【</a:t>
                      </a:r>
                      <a:r>
                        <a:rPr kumimoji="1" lang="ja-JP" altLang="en-US" sz="1050" b="0" kern="1200" dirty="0">
                          <a:solidFill>
                            <a:srgbClr val="0070C0"/>
                          </a:solidFill>
                          <a:latin typeface="Meiryo UI" panose="020B0604030504040204" pitchFamily="50" charset="-128"/>
                          <a:ea typeface="Meiryo UI" panose="020B0604030504040204" pitchFamily="50" charset="-128"/>
                          <a:cs typeface="+mn-cs"/>
                        </a:rPr>
                        <a:t>協業の進捗状況</a:t>
                      </a:r>
                      <a:r>
                        <a:rPr kumimoji="1" lang="en-US" altLang="ja-JP" sz="1050" b="0" kern="1200" dirty="0">
                          <a:solidFill>
                            <a:srgbClr val="0070C0"/>
                          </a:solidFill>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50" b="0" kern="1200" dirty="0">
                          <a:solidFill>
                            <a:srgbClr val="0070C0"/>
                          </a:solidFill>
                          <a:latin typeface="Meiryo UI" panose="020B0604030504040204" pitchFamily="50" charset="-128"/>
                          <a:ea typeface="Meiryo UI" panose="020B0604030504040204" pitchFamily="50" charset="-128"/>
                          <a:cs typeface="+mn-cs"/>
                        </a:rPr>
                        <a:t>（別紙１の「</a:t>
                      </a:r>
                      <a:r>
                        <a:rPr kumimoji="1" lang="ja-JP" altLang="en-US" sz="1050" dirty="0">
                          <a:solidFill>
                            <a:srgbClr val="0070C0"/>
                          </a:solidFill>
                          <a:latin typeface="Meiryo UI" panose="020B0604030504040204" pitchFamily="50" charset="-128"/>
                          <a:ea typeface="Meiryo UI" panose="020B0604030504040204" pitchFamily="50" charset="-128"/>
                        </a:rPr>
                        <a:t>２．打合せ実施頻度・主な議題</a:t>
                      </a:r>
                      <a:r>
                        <a:rPr kumimoji="1" lang="ja-JP" altLang="en-US" sz="1050" b="0" kern="1200" dirty="0">
                          <a:solidFill>
                            <a:srgbClr val="0070C0"/>
                          </a:solidFill>
                          <a:latin typeface="Meiryo UI" panose="020B0604030504040204" pitchFamily="50" charset="-128"/>
                          <a:ea typeface="Meiryo UI" panose="020B0604030504040204" pitchFamily="50" charset="-128"/>
                          <a:cs typeface="+mn-cs"/>
                        </a:rPr>
                        <a:t>」～「５．今後の取組事項」を転記）</a:t>
                      </a:r>
                      <a:endParaRPr kumimoji="1" lang="en-US" altLang="ja-JP" sz="1050" b="0" kern="1200" dirty="0">
                        <a:solidFill>
                          <a:srgbClr val="0070C0"/>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50" b="0" kern="1200" dirty="0">
                        <a:solidFill>
                          <a:srgbClr val="0070C0"/>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50" b="0" kern="1200" dirty="0">
                        <a:solidFill>
                          <a:srgbClr val="0070C0"/>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8031031"/>
                  </a:ext>
                </a:extLst>
              </a:tr>
              <a:tr h="498415">
                <a:tc>
                  <a:txBody>
                    <a:bodyPr/>
                    <a:lstStyle/>
                    <a:p>
                      <a:pPr marL="357188" indent="-357188"/>
                      <a:r>
                        <a:rPr kumimoji="1" lang="ja-JP" altLang="en-US" sz="1200" strike="noStrike" kern="1200" dirty="0">
                          <a:solidFill>
                            <a:schemeClr val="tx1"/>
                          </a:solidFill>
                          <a:latin typeface="Meiryo UI" panose="020B0604030504040204" pitchFamily="50" charset="-128"/>
                          <a:ea typeface="Meiryo UI" panose="020B0604030504040204" pitchFamily="50" charset="-128"/>
                          <a:cs typeface="+mn-cs"/>
                        </a:rPr>
                        <a:t>８．対象法人が活用したスタートアップ企業の経営資源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kumimoji="1" lang="ja-JP" altLang="en-US" sz="1050" kern="1200" dirty="0">
                          <a:solidFill>
                            <a:srgbClr val="0070C0"/>
                          </a:solidFill>
                          <a:latin typeface="Meiryo UI" panose="020B0604030504040204" pitchFamily="50" charset="-128"/>
                          <a:ea typeface="Meiryo UI" panose="020B0604030504040204" pitchFamily="50" charset="-128"/>
                          <a:cs typeface="+mn-cs"/>
                        </a:rPr>
                        <a:t>（別紙２の「２．具体的な内容」、「３．活用状況」の内容を転記）</a:t>
                      </a:r>
                      <a:endParaRPr kumimoji="1" lang="en-US" altLang="ja-JP" sz="1050" kern="1200" dirty="0">
                        <a:solidFill>
                          <a:srgbClr val="0070C0"/>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025899"/>
                  </a:ext>
                </a:extLst>
              </a:tr>
              <a:tr h="445022">
                <a:tc>
                  <a:txBody>
                    <a:bodyPr/>
                    <a:lstStyle/>
                    <a:p>
                      <a:pPr marL="357188" indent="-357188"/>
                      <a:r>
                        <a:rPr kumimoji="1" lang="ja-JP" altLang="en-US" sz="1200" strike="noStrike" kern="1200" dirty="0">
                          <a:solidFill>
                            <a:schemeClr val="tx1"/>
                          </a:solidFill>
                          <a:latin typeface="Meiryo UI" panose="020B0604030504040204" pitchFamily="50" charset="-128"/>
                          <a:ea typeface="Meiryo UI" panose="020B0604030504040204" pitchFamily="50" charset="-128"/>
                          <a:cs typeface="+mn-cs"/>
                        </a:rPr>
                        <a:t>９．対象法人がスタートアップ企業へ提供した経営資源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50" kern="1200" dirty="0">
                          <a:solidFill>
                            <a:srgbClr val="0070C0"/>
                          </a:solidFill>
                          <a:latin typeface="Meiryo UI" panose="020B0604030504040204" pitchFamily="50" charset="-128"/>
                          <a:ea typeface="Meiryo UI" panose="020B0604030504040204" pitchFamily="50" charset="-128"/>
                          <a:cs typeface="+mn-cs"/>
                        </a:rPr>
                        <a:t>（別紙３の「２．経営資源の内容」、「３．提供状況」の内容を転記）</a:t>
                      </a:r>
                      <a:endParaRPr kumimoji="1" lang="en-US" altLang="ja-JP" sz="1050" kern="1200" dirty="0">
                        <a:solidFill>
                          <a:srgbClr val="0070C0"/>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06840864"/>
                  </a:ext>
                </a:extLst>
              </a:tr>
              <a:tr h="771371">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10</a:t>
                      </a:r>
                      <a:r>
                        <a:rPr kumimoji="1" lang="ja-JP" altLang="en-US" sz="1200" dirty="0">
                          <a:solidFill>
                            <a:schemeClr val="tx1"/>
                          </a:solidFill>
                          <a:latin typeface="Meiryo UI" panose="020B0604030504040204" pitchFamily="50" charset="-128"/>
                          <a:ea typeface="Meiryo UI" panose="020B0604030504040204" pitchFamily="50" charset="-128"/>
                        </a:rPr>
                        <a:t>．財務リターンの状況</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（任意記載項目）</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200" strike="noStrike" dirty="0">
                          <a:solidFill>
                            <a:srgbClr val="0070C0"/>
                          </a:solidFill>
                          <a:latin typeface="Meiryo UI" panose="020B0604030504040204" pitchFamily="50" charset="-128"/>
                          <a:ea typeface="Meiryo UI" panose="020B0604030504040204" pitchFamily="50" charset="-128"/>
                        </a:rPr>
                        <a:t>（①～⑥から選択）</a:t>
                      </a:r>
                      <a:endParaRPr lang="en-US" altLang="ja-JP" sz="1200" strike="noStrike" dirty="0">
                        <a:solidFill>
                          <a:srgbClr val="0070C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200" strike="noStrike" dirty="0">
                          <a:solidFill>
                            <a:srgbClr val="0070C0"/>
                          </a:solidFill>
                          <a:latin typeface="Meiryo UI" panose="020B0604030504040204" pitchFamily="50" charset="-128"/>
                          <a:ea typeface="Meiryo UI" panose="020B0604030504040204" pitchFamily="50" charset="-128"/>
                        </a:rPr>
                        <a:t>例）②：</a:t>
                      </a:r>
                      <a:r>
                        <a:rPr lang="en-US" altLang="ja-JP" sz="1200" strike="noStrike" dirty="0">
                          <a:solidFill>
                            <a:srgbClr val="0070C0"/>
                          </a:solidFill>
                          <a:latin typeface="Meiryo UI" panose="020B0604030504040204" pitchFamily="50" charset="-128"/>
                          <a:ea typeface="Meiryo UI" panose="020B0604030504040204" pitchFamily="50" charset="-128"/>
                        </a:rPr>
                        <a:t>IRR</a:t>
                      </a:r>
                      <a:r>
                        <a:rPr lang="ja-JP" altLang="en-US" sz="1200" strike="noStrike" dirty="0">
                          <a:solidFill>
                            <a:srgbClr val="0070C0"/>
                          </a:solidFill>
                          <a:latin typeface="Meiryo UI" panose="020B0604030504040204" pitchFamily="50" charset="-128"/>
                          <a:ea typeface="Meiryo UI" panose="020B0604030504040204" pitchFamily="50" charset="-128"/>
                        </a:rPr>
                        <a:t>を○％から○％へと変更</a:t>
                      </a:r>
                      <a:endParaRPr lang="en-US" altLang="ja-JP" sz="1200" strike="noStrike" dirty="0">
                        <a:solidFill>
                          <a:srgbClr val="0070C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1100" strike="noStrike" dirty="0">
                          <a:solidFill>
                            <a:srgbClr val="0070C0"/>
                          </a:solidFill>
                          <a:latin typeface="Meiryo UI" panose="020B0604030504040204" pitchFamily="50" charset="-128"/>
                          <a:ea typeface="Meiryo UI" panose="020B0604030504040204" pitchFamily="50" charset="-128"/>
                        </a:rPr>
                        <a:t>※</a:t>
                      </a:r>
                      <a:r>
                        <a:rPr lang="ja-JP" altLang="en-US" sz="1100" strike="noStrike" dirty="0">
                          <a:solidFill>
                            <a:srgbClr val="0070C0"/>
                          </a:solidFill>
                          <a:latin typeface="Meiryo UI" panose="020B0604030504040204" pitchFamily="50" charset="-128"/>
                          <a:ea typeface="Meiryo UI" panose="020B0604030504040204" pitchFamily="50" charset="-128"/>
                        </a:rPr>
                        <a:t>財務リターンの想定を変更した場合に記載してください。その他の場合（変更なし</a:t>
                      </a:r>
                      <a:r>
                        <a:rPr lang="en-US" altLang="ja-JP" sz="1100" strike="noStrike" dirty="0">
                          <a:solidFill>
                            <a:srgbClr val="0070C0"/>
                          </a:solidFill>
                          <a:latin typeface="Meiryo UI" panose="020B0604030504040204" pitchFamily="50" charset="-128"/>
                          <a:ea typeface="Meiryo UI" panose="020B0604030504040204" pitchFamily="50" charset="-128"/>
                        </a:rPr>
                        <a:t>/</a:t>
                      </a:r>
                      <a:r>
                        <a:rPr lang="ja-JP" altLang="en-US" sz="1100" strike="noStrike" dirty="0">
                          <a:solidFill>
                            <a:srgbClr val="0070C0"/>
                          </a:solidFill>
                          <a:latin typeface="Meiryo UI" panose="020B0604030504040204" pitchFamily="50" charset="-128"/>
                          <a:ea typeface="Meiryo UI" panose="020B0604030504040204" pitchFamily="50" charset="-128"/>
                        </a:rPr>
                        <a:t>想定していない等）には「ー」と記載してください。</a:t>
                      </a:r>
                      <a:endParaRPr lang="en-US" altLang="ja-JP" sz="1100" strike="noStrike" dirty="0">
                        <a:solidFill>
                          <a:srgbClr val="0070C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2307591"/>
                  </a:ext>
                </a:extLst>
              </a:tr>
            </a:tbl>
          </a:graphicData>
        </a:graphic>
      </p:graphicFrame>
      <p:sp>
        <p:nvSpPr>
          <p:cNvPr id="9" name="正方形/長方形 8">
            <a:extLst>
              <a:ext uri="{FF2B5EF4-FFF2-40B4-BE49-F238E27FC236}">
                <a16:creationId xmlns:a16="http://schemas.microsoft.com/office/drawing/2014/main" id="{CF62BDEE-B9E6-46B8-AF83-32C995BFC3C8}"/>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grpSp>
        <p:nvGrpSpPr>
          <p:cNvPr id="7" name="グループ化 6">
            <a:extLst>
              <a:ext uri="{FF2B5EF4-FFF2-40B4-BE49-F238E27FC236}">
                <a16:creationId xmlns:a16="http://schemas.microsoft.com/office/drawing/2014/main" id="{B62A59F7-687D-9F19-35E1-73D8CFEC6122}"/>
              </a:ext>
            </a:extLst>
          </p:cNvPr>
          <p:cNvGrpSpPr/>
          <p:nvPr/>
        </p:nvGrpSpPr>
        <p:grpSpPr>
          <a:xfrm>
            <a:off x="9993560" y="2096852"/>
            <a:ext cx="4032448" cy="1224136"/>
            <a:chOff x="9993560" y="194799"/>
            <a:chExt cx="4032448" cy="1726196"/>
          </a:xfrm>
        </p:grpSpPr>
        <p:sp>
          <p:nvSpPr>
            <p:cNvPr id="10" name="正方形/長方形 9">
              <a:extLst>
                <a:ext uri="{FF2B5EF4-FFF2-40B4-BE49-F238E27FC236}">
                  <a16:creationId xmlns:a16="http://schemas.microsoft.com/office/drawing/2014/main" id="{B02DFB0D-2A7E-BAC1-7D28-D9288FD08FB8}"/>
                </a:ext>
              </a:extLst>
            </p:cNvPr>
            <p:cNvSpPr/>
            <p:nvPr/>
          </p:nvSpPr>
          <p:spPr bwMode="auto">
            <a:xfrm>
              <a:off x="9993560" y="512982"/>
              <a:ext cx="4032448" cy="1408013"/>
            </a:xfrm>
            <a:prstGeom prst="rect">
              <a:avLst/>
            </a:prstGeom>
            <a:solidFill>
              <a:srgbClr val="FFFF00"/>
            </a:solidFill>
            <a:ln w="38100">
              <a:solidFill>
                <a:srgbClr val="C00000"/>
              </a:solidFill>
              <a:miter lim="800000"/>
              <a:headEnd/>
              <a:tailEnd/>
            </a:ln>
            <a:effectLst/>
          </p:spPr>
          <p:txBody>
            <a:bodyPr wrap="square" rtlCol="0" anchor="ctr"/>
            <a:lstStyle/>
            <a:p>
              <a:r>
                <a:rPr kumimoji="0" lang="ja-JP" altLang="en-US" sz="1400" dirty="0">
                  <a:latin typeface="Meiryo UI" panose="020B0604030504040204" pitchFamily="50" charset="-128"/>
                  <a:ea typeface="Meiryo UI" panose="020B0604030504040204" pitchFamily="50" charset="-128"/>
                </a:rPr>
                <a:t>１～６：申請時の情報をもとに記載してください。</a:t>
              </a:r>
            </a:p>
          </p:txBody>
        </p:sp>
        <p:sp>
          <p:nvSpPr>
            <p:cNvPr id="12" name="正方形/長方形 11">
              <a:extLst>
                <a:ext uri="{FF2B5EF4-FFF2-40B4-BE49-F238E27FC236}">
                  <a16:creationId xmlns:a16="http://schemas.microsoft.com/office/drawing/2014/main" id="{D2F894A9-31FB-05D8-3F4A-03A94219D39F}"/>
                </a:ext>
              </a:extLst>
            </p:cNvPr>
            <p:cNvSpPr/>
            <p:nvPr/>
          </p:nvSpPr>
          <p:spPr bwMode="auto">
            <a:xfrm>
              <a:off x="9993560" y="194799"/>
              <a:ext cx="4032448" cy="329949"/>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sp>
        <p:nvSpPr>
          <p:cNvPr id="13" name="右中かっこ 12">
            <a:extLst>
              <a:ext uri="{FF2B5EF4-FFF2-40B4-BE49-F238E27FC236}">
                <a16:creationId xmlns:a16="http://schemas.microsoft.com/office/drawing/2014/main" id="{E2286A0C-2510-D9BC-2852-4086E7E4EE9D}"/>
              </a:ext>
            </a:extLst>
          </p:cNvPr>
          <p:cNvSpPr/>
          <p:nvPr/>
        </p:nvSpPr>
        <p:spPr>
          <a:xfrm>
            <a:off x="9561513" y="1844824"/>
            <a:ext cx="344488" cy="1938184"/>
          </a:xfrm>
          <a:prstGeom prst="rightBrace">
            <a:avLst/>
          </a:prstGeom>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11" name="グループ化 10">
            <a:extLst>
              <a:ext uri="{FF2B5EF4-FFF2-40B4-BE49-F238E27FC236}">
                <a16:creationId xmlns:a16="http://schemas.microsoft.com/office/drawing/2014/main" id="{70CD4672-6A81-C18B-BA55-C5D4117B2345}"/>
              </a:ext>
            </a:extLst>
          </p:cNvPr>
          <p:cNvGrpSpPr/>
          <p:nvPr/>
        </p:nvGrpSpPr>
        <p:grpSpPr>
          <a:xfrm>
            <a:off x="9308139" y="4821632"/>
            <a:ext cx="4717869" cy="2029911"/>
            <a:chOff x="9308139" y="348388"/>
            <a:chExt cx="4717869" cy="2707121"/>
          </a:xfrm>
        </p:grpSpPr>
        <p:sp>
          <p:nvSpPr>
            <p:cNvPr id="14" name="正方形/長方形 13">
              <a:extLst>
                <a:ext uri="{FF2B5EF4-FFF2-40B4-BE49-F238E27FC236}">
                  <a16:creationId xmlns:a16="http://schemas.microsoft.com/office/drawing/2014/main" id="{B9C24E29-5B7C-84E3-E695-F7C5938DA2B8}"/>
                </a:ext>
              </a:extLst>
            </p:cNvPr>
            <p:cNvSpPr/>
            <p:nvPr/>
          </p:nvSpPr>
          <p:spPr bwMode="auto">
            <a:xfrm>
              <a:off x="9993560" y="512981"/>
              <a:ext cx="4032448" cy="2542528"/>
            </a:xfrm>
            <a:prstGeom prst="rect">
              <a:avLst/>
            </a:prstGeom>
            <a:solidFill>
              <a:srgbClr val="FFFF00"/>
            </a:solidFill>
            <a:ln w="38100">
              <a:solidFill>
                <a:srgbClr val="C00000"/>
              </a:solidFill>
              <a:miter lim="800000"/>
              <a:headEnd/>
              <a:tailEnd/>
            </a:ln>
            <a:effectLst/>
          </p:spPr>
          <p:txBody>
            <a:bodyPr wrap="square" rtlCol="0" anchor="ctr"/>
            <a:lstStyle/>
            <a:p>
              <a:r>
                <a:rPr kumimoji="0" lang="en-US" altLang="ja-JP" sz="1200" dirty="0">
                  <a:latin typeface="Meiryo UI" panose="020B0604030504040204" pitchFamily="50" charset="-128"/>
                  <a:ea typeface="Meiryo UI" panose="020B0604030504040204" pitchFamily="50" charset="-128"/>
                </a:rPr>
                <a:t>【10</a:t>
              </a:r>
              <a:r>
                <a:rPr kumimoji="0" lang="ja-JP" altLang="en-US" sz="1200" dirty="0">
                  <a:latin typeface="Meiryo UI" panose="020B0604030504040204" pitchFamily="50" charset="-128"/>
                  <a:ea typeface="Meiryo UI" panose="020B0604030504040204" pitchFamily="50" charset="-128"/>
                </a:rPr>
                <a:t>．財務リターンの状況</a:t>
              </a:r>
              <a:r>
                <a:rPr kumimoji="0" lang="en-US" altLang="ja-JP" sz="1200" dirty="0">
                  <a:latin typeface="Meiryo UI" panose="020B0604030504040204" pitchFamily="50" charset="-128"/>
                  <a:ea typeface="Meiryo UI" panose="020B0604030504040204" pitchFamily="50" charset="-128"/>
                </a:rPr>
                <a:t>】</a:t>
              </a:r>
            </a:p>
            <a:p>
              <a:r>
                <a:rPr kumimoji="0" lang="ja-JP" altLang="en-US" sz="1200" dirty="0">
                  <a:latin typeface="Meiryo UI" panose="020B0604030504040204" pitchFamily="50" charset="-128"/>
                  <a:ea typeface="Meiryo UI" panose="020B0604030504040204" pitchFamily="50" charset="-128"/>
                </a:rPr>
                <a:t>以下から該当するものを選択　＊複数選択可</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①</a:t>
              </a:r>
              <a:r>
                <a:rPr kumimoji="0" lang="en-US" altLang="ja-JP" sz="1200" dirty="0">
                  <a:latin typeface="Meiryo UI" panose="020B0604030504040204" pitchFamily="50" charset="-128"/>
                  <a:ea typeface="Meiryo UI" panose="020B0604030504040204" pitchFamily="50" charset="-128"/>
                </a:rPr>
                <a:t>NPV</a:t>
              </a:r>
              <a:r>
                <a:rPr kumimoji="0" lang="ja-JP" altLang="en-US" sz="1200" dirty="0">
                  <a:latin typeface="Meiryo UI" panose="020B0604030504040204" pitchFamily="50" charset="-128"/>
                  <a:ea typeface="Meiryo UI" panose="020B0604030504040204" pitchFamily="50" charset="-128"/>
                </a:rPr>
                <a:t>（正味現在価値）</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②</a:t>
              </a:r>
              <a:r>
                <a:rPr kumimoji="0" lang="en-US" altLang="ja-JP" sz="1200" dirty="0">
                  <a:latin typeface="Meiryo UI" panose="020B0604030504040204" pitchFamily="50" charset="-128"/>
                  <a:ea typeface="Meiryo UI" panose="020B0604030504040204" pitchFamily="50" charset="-128"/>
                </a:rPr>
                <a:t>IRR</a:t>
              </a:r>
              <a:r>
                <a:rPr kumimoji="0" lang="ja-JP" altLang="en-US" sz="1200" dirty="0">
                  <a:latin typeface="Meiryo UI" panose="020B0604030504040204" pitchFamily="50" charset="-128"/>
                  <a:ea typeface="Meiryo UI" panose="020B0604030504040204" pitchFamily="50" charset="-128"/>
                </a:rPr>
                <a:t>（内部収益率）</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③</a:t>
              </a:r>
              <a:r>
                <a:rPr kumimoji="0" lang="en-US" altLang="ja-JP" sz="1200" dirty="0">
                  <a:latin typeface="Meiryo UI" panose="020B0604030504040204" pitchFamily="50" charset="-128"/>
                  <a:ea typeface="Meiryo UI" panose="020B0604030504040204" pitchFamily="50" charset="-128"/>
                </a:rPr>
                <a:t>MOIC</a:t>
              </a:r>
              <a:r>
                <a:rPr kumimoji="0" lang="ja-JP" altLang="en-US" sz="1200" dirty="0">
                  <a:latin typeface="Meiryo UI" panose="020B0604030504040204" pitchFamily="50" charset="-128"/>
                  <a:ea typeface="Meiryo UI" panose="020B0604030504040204" pitchFamily="50" charset="-128"/>
                </a:rPr>
                <a:t>（投下資本倍率）</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④回収期間法</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⑤類似会社比較法</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⑥その他（）</a:t>
              </a:r>
            </a:p>
          </p:txBody>
        </p:sp>
        <p:cxnSp>
          <p:nvCxnSpPr>
            <p:cNvPr id="15" name="直線コネクタ 14">
              <a:extLst>
                <a:ext uri="{FF2B5EF4-FFF2-40B4-BE49-F238E27FC236}">
                  <a16:creationId xmlns:a16="http://schemas.microsoft.com/office/drawing/2014/main" id="{BBC77163-01BF-F8C4-1A12-0D81D772FD52}"/>
                </a:ext>
              </a:extLst>
            </p:cNvPr>
            <p:cNvCxnSpPr>
              <a:cxnSpLocks/>
            </p:cNvCxnSpPr>
            <p:nvPr/>
          </p:nvCxnSpPr>
          <p:spPr>
            <a:xfrm flipV="1">
              <a:off x="9308139" y="2128411"/>
              <a:ext cx="671169" cy="147543"/>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235BD63A-64BD-A8CC-6555-386EAE451F50}"/>
                </a:ext>
              </a:extLst>
            </p:cNvPr>
            <p:cNvSpPr/>
            <p:nvPr/>
          </p:nvSpPr>
          <p:spPr bwMode="auto">
            <a:xfrm>
              <a:off x="9993560" y="348388"/>
              <a:ext cx="4032448" cy="312045"/>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grpSp>
        <p:nvGrpSpPr>
          <p:cNvPr id="17" name="グループ化 16">
            <a:extLst>
              <a:ext uri="{FF2B5EF4-FFF2-40B4-BE49-F238E27FC236}">
                <a16:creationId xmlns:a16="http://schemas.microsoft.com/office/drawing/2014/main" id="{6F9B14BF-DFAF-6E28-8D92-42A8BDECB283}"/>
              </a:ext>
            </a:extLst>
          </p:cNvPr>
          <p:cNvGrpSpPr/>
          <p:nvPr/>
        </p:nvGrpSpPr>
        <p:grpSpPr>
          <a:xfrm>
            <a:off x="9308139" y="3580145"/>
            <a:ext cx="4717869" cy="1018344"/>
            <a:chOff x="9308139" y="348388"/>
            <a:chExt cx="4717869" cy="1358079"/>
          </a:xfrm>
        </p:grpSpPr>
        <p:sp>
          <p:nvSpPr>
            <p:cNvPr id="18" name="正方形/長方形 17">
              <a:extLst>
                <a:ext uri="{FF2B5EF4-FFF2-40B4-BE49-F238E27FC236}">
                  <a16:creationId xmlns:a16="http://schemas.microsoft.com/office/drawing/2014/main" id="{7F279468-DD43-4696-1EB2-C9199DD92B78}"/>
                </a:ext>
              </a:extLst>
            </p:cNvPr>
            <p:cNvSpPr/>
            <p:nvPr/>
          </p:nvSpPr>
          <p:spPr bwMode="auto">
            <a:xfrm>
              <a:off x="9993560" y="512982"/>
              <a:ext cx="4032448" cy="1193485"/>
            </a:xfrm>
            <a:prstGeom prst="rect">
              <a:avLst/>
            </a:prstGeom>
            <a:solidFill>
              <a:srgbClr val="FFFF00"/>
            </a:solidFill>
            <a:ln w="38100">
              <a:solidFill>
                <a:srgbClr val="C00000"/>
              </a:solidFill>
              <a:miter lim="800000"/>
              <a:headEnd/>
              <a:tailEnd/>
            </a:ln>
            <a:effectLst/>
          </p:spPr>
          <p:txBody>
            <a:bodyPr wrap="square" rtlCol="0" anchor="ctr"/>
            <a:lstStyle/>
            <a:p>
              <a:r>
                <a:rPr kumimoji="0" lang="en-US" altLang="ja-JP" sz="1200" dirty="0" err="1">
                  <a:latin typeface="Meiryo UI" panose="020B0604030504040204" pitchFamily="50" charset="-128"/>
                  <a:ea typeface="Meiryo UI" panose="020B0604030504040204" pitchFamily="50" charset="-128"/>
                </a:rPr>
                <a:t>gBiz</a:t>
              </a:r>
              <a:r>
                <a:rPr kumimoji="0" lang="ja-JP" altLang="en-US" sz="1200" dirty="0">
                  <a:latin typeface="Meiryo UI" panose="020B0604030504040204" pitchFamily="50" charset="-128"/>
                  <a:ea typeface="Meiryo UI" panose="020B0604030504040204" pitchFamily="50" charset="-128"/>
                </a:rPr>
                <a:t>申請フォーム上の「特定事業活動の実施状況」には、</a:t>
              </a:r>
              <a:endParaRPr kumimoji="0" lang="en-US" altLang="ja-JP" sz="1200" dirty="0">
                <a:latin typeface="Meiryo UI" panose="020B0604030504040204" pitchFamily="50" charset="-128"/>
                <a:ea typeface="Meiryo UI" panose="020B0604030504040204" pitchFamily="50" charset="-128"/>
              </a:endParaRPr>
            </a:p>
            <a:p>
              <a:r>
                <a:rPr kumimoji="0" lang="ja-JP" altLang="en-US" sz="1200" dirty="0">
                  <a:latin typeface="Meiryo UI" panose="020B0604030504040204" pitchFamily="50" charset="-128"/>
                  <a:ea typeface="Meiryo UI" panose="020B0604030504040204" pitchFamily="50" charset="-128"/>
                </a:rPr>
                <a:t>　 「</a:t>
              </a:r>
              <a:r>
                <a:rPr kumimoji="1" lang="ja-JP" altLang="en-US" sz="1200" strike="noStrike" kern="1200" dirty="0">
                  <a:latin typeface="Meiryo UI" panose="020B0604030504040204" pitchFamily="50" charset="-128"/>
                  <a:ea typeface="Meiryo UI" panose="020B0604030504040204" pitchFamily="50" charset="-128"/>
                  <a:cs typeface="+mn-cs"/>
                </a:rPr>
                <a:t>７．協業の進捗状況</a:t>
              </a:r>
              <a:r>
                <a:rPr kumimoji="0" lang="ja-JP" altLang="en-US" sz="1200" dirty="0">
                  <a:latin typeface="Meiryo UI" panose="020B0604030504040204" pitchFamily="50" charset="-128"/>
                  <a:ea typeface="Meiryo UI" panose="020B0604030504040204" pitchFamily="50" charset="-128"/>
                </a:rPr>
                <a:t>」に記載した内容を転記してください。</a:t>
              </a:r>
            </a:p>
          </p:txBody>
        </p:sp>
        <p:cxnSp>
          <p:nvCxnSpPr>
            <p:cNvPr id="19" name="直線コネクタ 18">
              <a:extLst>
                <a:ext uri="{FF2B5EF4-FFF2-40B4-BE49-F238E27FC236}">
                  <a16:creationId xmlns:a16="http://schemas.microsoft.com/office/drawing/2014/main" id="{9B734C23-40C5-DAAF-8741-90BE2A0D023A}"/>
                </a:ext>
              </a:extLst>
            </p:cNvPr>
            <p:cNvCxnSpPr>
              <a:cxnSpLocks/>
              <a:endCxn id="18" idx="1"/>
            </p:cNvCxnSpPr>
            <p:nvPr/>
          </p:nvCxnSpPr>
          <p:spPr>
            <a:xfrm flipV="1">
              <a:off x="9308139" y="1109725"/>
              <a:ext cx="685421" cy="18589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A36D47C3-5FA3-C409-569B-842AFE41E291}"/>
                </a:ext>
              </a:extLst>
            </p:cNvPr>
            <p:cNvSpPr/>
            <p:nvPr/>
          </p:nvSpPr>
          <p:spPr bwMode="auto">
            <a:xfrm>
              <a:off x="9993560" y="348388"/>
              <a:ext cx="4032448" cy="312045"/>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手続き上の留意事項</a:t>
              </a:r>
            </a:p>
          </p:txBody>
        </p:sp>
      </p:grpSp>
    </p:spTree>
    <p:extLst>
      <p:ext uri="{BB962C8B-B14F-4D97-AF65-F5344CB8AC3E}">
        <p14:creationId xmlns:p14="http://schemas.microsoft.com/office/powerpoint/2010/main" val="1007559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FC45404B-EC55-48D0-87A1-0F092F62D12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9" name="オブジェクト 8" hidden="1">
                        <a:extLst>
                          <a:ext uri="{FF2B5EF4-FFF2-40B4-BE49-F238E27FC236}">
                            <a16:creationId xmlns:a16="http://schemas.microsoft.com/office/drawing/2014/main" id="{FC45404B-EC55-48D0-87A1-0F092F62D12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kumimoji="1" lang="ja-JP" altLang="en-US" dirty="0"/>
              <a:t>別紙１：</a:t>
            </a:r>
            <a:r>
              <a:rPr kumimoji="0" lang="ja-JP" altLang="en-US" kern="0" dirty="0">
                <a:solidFill>
                  <a:srgbClr val="000000"/>
                </a:solidFill>
                <a:cs typeface="Arial" panose="020B0604020202020204" pitchFamily="34" charset="0"/>
                <a:sym typeface="Meiryo UI" panose="020B0604030504040204" pitchFamily="50" charset="-128"/>
              </a:rPr>
              <a:t>協業の進捗状況</a:t>
            </a:r>
            <a:endParaRPr kumimoji="1" lang="ja-JP" altLang="en-US" dirty="0"/>
          </a:p>
        </p:txBody>
      </p:sp>
      <p:sp>
        <p:nvSpPr>
          <p:cNvPr id="22" name="二等辺三角形 21">
            <a:extLst>
              <a:ext uri="{FF2B5EF4-FFF2-40B4-BE49-F238E27FC236}">
                <a16:creationId xmlns:a16="http://schemas.microsoft.com/office/drawing/2014/main" id="{3282D7C0-3145-49F6-A0FF-401C05076D92}"/>
              </a:ext>
            </a:extLst>
          </p:cNvPr>
          <p:cNvSpPr/>
          <p:nvPr/>
        </p:nvSpPr>
        <p:spPr bwMode="auto">
          <a:xfrm rot="10800000">
            <a:off x="4354363" y="2384373"/>
            <a:ext cx="1224136" cy="180530"/>
          </a:xfrm>
          <a:prstGeom prst="triangl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6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383B699-C80A-F84D-143B-CDE05301DB88}"/>
              </a:ext>
            </a:extLst>
          </p:cNvPr>
          <p:cNvSpPr/>
          <p:nvPr/>
        </p:nvSpPr>
        <p:spPr bwMode="auto">
          <a:xfrm>
            <a:off x="200024" y="1088698"/>
            <a:ext cx="9502775" cy="1115728"/>
          </a:xfrm>
          <a:prstGeom prst="rect">
            <a:avLst/>
          </a:prstGeom>
          <a:solidFill>
            <a:srgbClr val="DDDDDD"/>
          </a:solidFill>
          <a:ln w="9525">
            <a:solidFill>
              <a:srgbClr val="B2B2B2"/>
            </a:solidFill>
            <a:miter lim="800000"/>
            <a:headEnd/>
            <a:tailEnd/>
          </a:ln>
          <a:effectLst/>
        </p:spPr>
        <p:txBody>
          <a:bodyPr wrap="square" rtlCol="0" anchor="t" anchorCtr="0">
            <a:normAutofit/>
          </a:bodyPr>
          <a:lstStyle/>
          <a:p>
            <a:pPr marL="285750" indent="-285750">
              <a:buFont typeface="Wingdings" panose="05000000000000000000" pitchFamily="2" charset="2"/>
              <a:buChar char="l"/>
            </a:pPr>
            <a:r>
              <a:rPr kumimoji="0" lang="ja-JP" altLang="en-US" sz="1400" dirty="0">
                <a:solidFill>
                  <a:srgbClr val="0070C0"/>
                </a:solidFill>
                <a:latin typeface="Meiryo UI" panose="020B0604030504040204" pitchFamily="50" charset="-128"/>
                <a:ea typeface="Meiryo UI" panose="020B0604030504040204" pitchFamily="50" charset="-128"/>
              </a:rPr>
              <a:t>新規申請時に記載した「様式</a:t>
            </a:r>
            <a:r>
              <a:rPr kumimoji="0" lang="en-US" altLang="ja-JP" sz="1400" dirty="0">
                <a:solidFill>
                  <a:srgbClr val="0070C0"/>
                </a:solidFill>
                <a:latin typeface="Meiryo UI" panose="020B0604030504040204" pitchFamily="50" charset="-128"/>
                <a:ea typeface="Meiryo UI" panose="020B0604030504040204" pitchFamily="50" charset="-128"/>
              </a:rPr>
              <a:t>12:</a:t>
            </a:r>
            <a:r>
              <a:rPr kumimoji="0" lang="ja-JP" altLang="en-US" sz="1400" dirty="0">
                <a:solidFill>
                  <a:srgbClr val="0070C0"/>
                </a:solidFill>
                <a:latin typeface="Meiryo UI" panose="020B0604030504040204" pitchFamily="50" charset="-128"/>
                <a:ea typeface="Meiryo UI" panose="020B0604030504040204" pitchFamily="50" charset="-128"/>
              </a:rPr>
              <a:t>特定事業活動に関する情報　２（１）株式取得の目的」の内容を転記</a:t>
            </a:r>
            <a:endParaRPr kumimoji="0" lang="en-US" altLang="ja-JP" sz="1400" dirty="0">
              <a:solidFill>
                <a:srgbClr val="0070C0"/>
              </a:solidFill>
              <a:latin typeface="Meiryo UI" panose="020B0604030504040204" pitchFamily="50" charset="-128"/>
              <a:ea typeface="Meiryo UI" panose="020B0604030504040204" pitchFamily="50" charset="-128"/>
            </a:endParaRPr>
          </a:p>
          <a:p>
            <a:endParaRPr kumimoji="0" lang="en-US" altLang="ja-JP" sz="1400" dirty="0">
              <a:solidFill>
                <a:srgbClr val="0070C0"/>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endParaRPr kumimoji="0" lang="en-US" altLang="ja-JP" sz="1600" dirty="0">
              <a:solidFill>
                <a:srgbClr val="0070C0"/>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endParaRPr kumimoji="0" lang="ja-JP" altLang="en-US" sz="1600" dirty="0">
              <a:solidFill>
                <a:srgbClr val="0070C0"/>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40E42946-E0C9-45B3-9AE2-0377E2FA62AB}"/>
              </a:ext>
            </a:extLst>
          </p:cNvPr>
          <p:cNvSpPr/>
          <p:nvPr/>
        </p:nvSpPr>
        <p:spPr bwMode="auto">
          <a:xfrm>
            <a:off x="200025" y="692696"/>
            <a:ext cx="9505503" cy="396000"/>
          </a:xfrm>
          <a:prstGeom prst="rect">
            <a:avLst/>
          </a:prstGeom>
          <a:solidFill>
            <a:srgbClr val="002060"/>
          </a:solidFill>
          <a:ln w="9525">
            <a:solidFill>
              <a:srgbClr val="B2B2B2"/>
            </a:solidFill>
            <a:miter lim="800000"/>
            <a:headEnd/>
            <a:tailEnd/>
          </a:ln>
          <a:effectLst/>
        </p:spPr>
        <p:txBody>
          <a:bodyPr wrap="none" rtlCol="0" anchor="ctr"/>
          <a:lstStyle/>
          <a:p>
            <a:pPr algn="ctr">
              <a:defRPr/>
            </a:pPr>
            <a:r>
              <a:rPr lang="ja-JP" altLang="en-US" sz="1600" b="1" dirty="0">
                <a:solidFill>
                  <a:schemeClr val="lt1"/>
                </a:solidFill>
                <a:latin typeface="Meiryo UI" panose="020B0604030504040204" pitchFamily="50" charset="-128"/>
                <a:ea typeface="Meiryo UI" panose="020B0604030504040204" pitchFamily="50" charset="-128"/>
              </a:rPr>
              <a:t>当初申請時の出資の目的</a:t>
            </a:r>
          </a:p>
        </p:txBody>
      </p:sp>
      <p:grpSp>
        <p:nvGrpSpPr>
          <p:cNvPr id="6" name="グループ化 5">
            <a:extLst>
              <a:ext uri="{FF2B5EF4-FFF2-40B4-BE49-F238E27FC236}">
                <a16:creationId xmlns:a16="http://schemas.microsoft.com/office/drawing/2014/main" id="{D982EBA7-E5AF-36B9-9ACF-A7B5F7473A8E}"/>
              </a:ext>
            </a:extLst>
          </p:cNvPr>
          <p:cNvGrpSpPr/>
          <p:nvPr/>
        </p:nvGrpSpPr>
        <p:grpSpPr>
          <a:xfrm>
            <a:off x="9273480" y="4234072"/>
            <a:ext cx="4878877" cy="2291272"/>
            <a:chOff x="9147131" y="188640"/>
            <a:chExt cx="4878877" cy="2291272"/>
          </a:xfrm>
        </p:grpSpPr>
        <p:sp>
          <p:nvSpPr>
            <p:cNvPr id="7" name="正方形/長方形 6">
              <a:extLst>
                <a:ext uri="{FF2B5EF4-FFF2-40B4-BE49-F238E27FC236}">
                  <a16:creationId xmlns:a16="http://schemas.microsoft.com/office/drawing/2014/main" id="{9D3B93DF-B376-2FDB-09A0-03B10DEFE5BE}"/>
                </a:ext>
              </a:extLst>
            </p:cNvPr>
            <p:cNvSpPr/>
            <p:nvPr/>
          </p:nvSpPr>
          <p:spPr bwMode="auto">
            <a:xfrm>
              <a:off x="9993560" y="512982"/>
              <a:ext cx="4032448" cy="1966930"/>
            </a:xfrm>
            <a:prstGeom prst="rect">
              <a:avLst/>
            </a:prstGeom>
            <a:solidFill>
              <a:srgbClr val="FFFF00"/>
            </a:solidFill>
            <a:ln w="38100">
              <a:solidFill>
                <a:srgbClr val="C00000"/>
              </a:solidFill>
              <a:miter lim="800000"/>
              <a:headEnd/>
              <a:tailEnd/>
            </a:ln>
            <a:effectLst/>
          </p:spPr>
          <p:txBody>
            <a:bodyPr wrap="square" rtlCol="0" anchor="ctr"/>
            <a:lstStyle/>
            <a:p>
              <a:pPr marL="342900" indent="-342900" algn="l">
                <a:buFont typeface="+mj-lt"/>
                <a:buAutoNum type="arabicPeriod"/>
              </a:pPr>
              <a:r>
                <a:rPr kumimoji="0" lang="en-US" altLang="ja-JP" sz="1100" dirty="0">
                  <a:latin typeface="Meiryo UI" panose="020B0604030504040204" pitchFamily="50" charset="-128"/>
                  <a:ea typeface="Meiryo UI" panose="020B0604030504040204" pitchFamily="50" charset="-128"/>
                </a:rPr>
                <a:t>M&amp;A</a:t>
              </a:r>
              <a:r>
                <a:rPr kumimoji="0" lang="ja-JP" altLang="en-US" sz="1100" dirty="0">
                  <a:latin typeface="Meiryo UI" panose="020B0604030504040204" pitchFamily="50" charset="-128"/>
                  <a:ea typeface="Meiryo UI" panose="020B0604030504040204" pitchFamily="50" charset="-128"/>
                </a:rPr>
                <a:t>の目的に対する進捗状況がわかりやすく記載されているか。進捗のメルクマールとなった事項については時期も含めて記載されているか</a:t>
              </a:r>
              <a:endParaRPr kumimoji="0" lang="en-US" altLang="ja-JP" sz="11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4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100" dirty="0">
                  <a:latin typeface="Meiryo UI" panose="020B0604030504040204" pitchFamily="50" charset="-128"/>
                  <a:ea typeface="Meiryo UI" panose="020B0604030504040204" pitchFamily="50" charset="-128"/>
                </a:rPr>
                <a:t>高い生産性／新規性が見込まれる事業は、スタートアップ企業の事業ではなく、</a:t>
              </a:r>
              <a:r>
                <a:rPr kumimoji="0" lang="ja-JP" altLang="en-US" sz="1100" b="1" u="heavy" dirty="0">
                  <a:solidFill>
                    <a:srgbClr val="C00000"/>
                  </a:solidFill>
                  <a:uFill>
                    <a:solidFill>
                      <a:srgbClr val="C00000"/>
                    </a:solidFill>
                  </a:uFill>
                  <a:latin typeface="Meiryo UI" panose="020B0604030504040204" pitchFamily="50" charset="-128"/>
                  <a:ea typeface="Meiryo UI" panose="020B0604030504040204" pitchFamily="50" charset="-128"/>
                </a:rPr>
                <a:t>対象法人自身が開拓する事業として</a:t>
              </a:r>
              <a:r>
                <a:rPr kumimoji="0" lang="ja-JP" altLang="en-US" sz="1100" dirty="0">
                  <a:latin typeface="Meiryo UI" panose="020B0604030504040204" pitchFamily="50" charset="-128"/>
                  <a:ea typeface="Meiryo UI" panose="020B0604030504040204" pitchFamily="50" charset="-128"/>
                </a:rPr>
                <a:t>説明されているか。（共同で開拓する場合には、対象法人が主体となって取り組んでいる事業領域が、画像／図を用いて、わかりやすく取り上げて説明されているか。）</a:t>
              </a:r>
              <a:endParaRPr kumimoji="0" lang="en-US" altLang="ja-JP" sz="4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4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100" dirty="0">
                  <a:latin typeface="Meiryo UI" panose="020B0604030504040204" pitchFamily="50" charset="-128"/>
                  <a:ea typeface="Meiryo UI" panose="020B0604030504040204" pitchFamily="50" charset="-128"/>
                </a:rPr>
                <a:t>高い生産性／新規性が見込まれる事業について、スタートアップ企業との連携はどのように関係したかが説明されているか。</a:t>
              </a:r>
            </a:p>
          </p:txBody>
        </p:sp>
        <p:cxnSp>
          <p:nvCxnSpPr>
            <p:cNvPr id="8" name="直線コネクタ 7">
              <a:extLst>
                <a:ext uri="{FF2B5EF4-FFF2-40B4-BE49-F238E27FC236}">
                  <a16:creationId xmlns:a16="http://schemas.microsoft.com/office/drawing/2014/main" id="{11ACE4F0-1A7F-4F1F-0FF5-72B5D3796BD9}"/>
                </a:ext>
              </a:extLst>
            </p:cNvPr>
            <p:cNvCxnSpPr>
              <a:cxnSpLocks/>
              <a:endCxn id="7" idx="1"/>
            </p:cNvCxnSpPr>
            <p:nvPr/>
          </p:nvCxnSpPr>
          <p:spPr>
            <a:xfrm>
              <a:off x="9147131" y="1028345"/>
              <a:ext cx="846429" cy="46810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正方形/長方形 9">
              <a:extLst>
                <a:ext uri="{FF2B5EF4-FFF2-40B4-BE49-F238E27FC236}">
                  <a16:creationId xmlns:a16="http://schemas.microsoft.com/office/drawing/2014/main" id="{74C51399-BA53-1F08-4850-36F98C151FCC}"/>
                </a:ext>
              </a:extLst>
            </p:cNvPr>
            <p:cNvSpPr/>
            <p:nvPr/>
          </p:nvSpPr>
          <p:spPr bwMode="auto">
            <a:xfrm>
              <a:off x="9993560" y="188640"/>
              <a:ext cx="4032448" cy="288000"/>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400" b="1" dirty="0">
                  <a:solidFill>
                    <a:schemeClr val="bg1"/>
                  </a:solidFill>
                  <a:latin typeface="Meiryo UI" panose="020B0604030504040204" pitchFamily="50" charset="-128"/>
                  <a:ea typeface="Meiryo UI" panose="020B0604030504040204" pitchFamily="50" charset="-128"/>
                </a:rPr>
                <a:t>「３．直近事業年度での進捗」　記載のポイント</a:t>
              </a:r>
            </a:p>
          </p:txBody>
        </p:sp>
      </p:grpSp>
      <p:sp>
        <p:nvSpPr>
          <p:cNvPr id="5" name="正方形/長方形 4">
            <a:extLst>
              <a:ext uri="{FF2B5EF4-FFF2-40B4-BE49-F238E27FC236}">
                <a16:creationId xmlns:a16="http://schemas.microsoft.com/office/drawing/2014/main" id="{21E44DB9-26B7-B344-1822-995B8FCBA109}"/>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graphicFrame>
        <p:nvGraphicFramePr>
          <p:cNvPr id="11" name="表 23">
            <a:extLst>
              <a:ext uri="{FF2B5EF4-FFF2-40B4-BE49-F238E27FC236}">
                <a16:creationId xmlns:a16="http://schemas.microsoft.com/office/drawing/2014/main" id="{B2240908-FDB1-0B49-9150-C7DDF1E21027}"/>
              </a:ext>
            </a:extLst>
          </p:cNvPr>
          <p:cNvGraphicFramePr>
            <a:graphicFrameLocks noGrp="1"/>
          </p:cNvGraphicFramePr>
          <p:nvPr>
            <p:extLst>
              <p:ext uri="{D42A27DB-BD31-4B8C-83A1-F6EECF244321}">
                <p14:modId xmlns:p14="http://schemas.microsoft.com/office/powerpoint/2010/main" val="4285785738"/>
              </p:ext>
            </p:extLst>
          </p:nvPr>
        </p:nvGraphicFramePr>
        <p:xfrm>
          <a:off x="200023" y="2636912"/>
          <a:ext cx="9491738" cy="3566160"/>
        </p:xfrm>
        <a:graphic>
          <a:graphicData uri="http://schemas.openxmlformats.org/drawingml/2006/table">
            <a:tbl>
              <a:tblPr firstRow="1" bandRow="1">
                <a:tableStyleId>{5C22544A-7EE6-4342-B048-85BDC9FD1C3A}</a:tableStyleId>
              </a:tblPr>
              <a:tblGrid>
                <a:gridCol w="2376713">
                  <a:extLst>
                    <a:ext uri="{9D8B030D-6E8A-4147-A177-3AD203B41FA5}">
                      <a16:colId xmlns:a16="http://schemas.microsoft.com/office/drawing/2014/main" val="3058625011"/>
                    </a:ext>
                  </a:extLst>
                </a:gridCol>
                <a:gridCol w="7115025">
                  <a:extLst>
                    <a:ext uri="{9D8B030D-6E8A-4147-A177-3AD203B41FA5}">
                      <a16:colId xmlns:a16="http://schemas.microsoft.com/office/drawing/2014/main" val="2839242847"/>
                    </a:ext>
                  </a:extLst>
                </a:gridCol>
              </a:tblGrid>
              <a:tr h="239284">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dirty="0">
                          <a:latin typeface="Meiryo UI" panose="020B0604030504040204" pitchFamily="50" charset="-128"/>
                          <a:ea typeface="Meiryo UI" panose="020B0604030504040204" pitchFamily="50" charset="-128"/>
                        </a:rPr>
                        <a:t>協業の進捗状況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kumimoji="1" lang="ja-JP" altLang="en-US" dirty="0"/>
                    </a:p>
                  </a:txBody>
                  <a:tcPr/>
                </a:tc>
                <a:extLst>
                  <a:ext uri="{0D108BD9-81ED-4DB2-BD59-A6C34878D82A}">
                    <a16:rowId xmlns:a16="http://schemas.microsoft.com/office/drawing/2014/main" val="3041878439"/>
                  </a:ext>
                </a:extLst>
              </a:tr>
              <a:tr h="225990">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１．協業の状況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ja-JP" altLang="en-US" sz="1200" dirty="0">
                          <a:solidFill>
                            <a:srgbClr val="0070C0"/>
                          </a:solidFill>
                          <a:latin typeface="Meiryo UI" panose="020B0604030504040204" pitchFamily="50" charset="-128"/>
                          <a:ea typeface="Meiryo UI" panose="020B0604030504040204" pitchFamily="50" charset="-128"/>
                        </a:rPr>
                        <a:t>（①～⑦より当てはまるものを選択　</a:t>
                      </a:r>
                      <a:r>
                        <a:rPr kumimoji="1" lang="zh-TW" altLang="en-US" sz="1050" dirty="0">
                          <a:solidFill>
                            <a:srgbClr val="0070C0"/>
                          </a:solidFill>
                          <a:latin typeface="Meiryo UI" panose="020B0604030504040204" pitchFamily="50" charset="-128"/>
                          <a:ea typeface="Meiryo UI" panose="020B0604030504040204" pitchFamily="50" charset="-128"/>
                        </a:rPr>
                        <a:t>＊複数選択可</a:t>
                      </a:r>
                      <a:r>
                        <a:rPr kumimoji="1" lang="ja-JP" altLang="en-US" sz="1200" dirty="0">
                          <a:solidFill>
                            <a:srgbClr val="0070C0"/>
                          </a:solidFill>
                          <a:latin typeface="Meiryo UI" panose="020B0604030504040204" pitchFamily="50" charset="-128"/>
                          <a:ea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686102"/>
                  </a:ext>
                </a:extLst>
              </a:tr>
              <a:tr h="225990">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２．打合せ実施頻度・主な議題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ja-JP" altLang="en-US" sz="1200" dirty="0">
                          <a:solidFill>
                            <a:srgbClr val="0070C0"/>
                          </a:solidFill>
                          <a:latin typeface="Meiryo UI" panose="020B0604030504040204" pitchFamily="50" charset="-128"/>
                          <a:ea typeface="Meiryo UI" panose="020B0604030504040204" pitchFamily="50" charset="-128"/>
                        </a:rPr>
                        <a:t>（例）協業へ向けた課題認識のすり合わせ、製品のリリース日の相談等を議題とし、隔週で打合せを実施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3650076"/>
                  </a:ext>
                </a:extLst>
              </a:tr>
              <a:tr h="501071">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３．直近事業年度での進捗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defTabSz="914400" rtl="0" eaLnBrk="1" latinLnBrk="0" hangingPunct="1">
                        <a:buFont typeface="Wingdings" panose="05000000000000000000" pitchFamily="2" charset="2"/>
                        <a:buChar char="l"/>
                      </a:pP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（例）当社が提供する○○などの経営資源により、スタートアップ企業は○○に関する技術開発を加速させ、当社は</a:t>
                      </a:r>
                      <a:r>
                        <a:rPr kumimoji="1" lang="en-US" altLang="ja-JP" sz="1200" kern="1200" dirty="0">
                          <a:solidFill>
                            <a:srgbClr val="0070C0"/>
                          </a:solidFill>
                          <a:latin typeface="Meiryo UI" panose="020B0604030504040204" pitchFamily="50" charset="-128"/>
                          <a:ea typeface="Meiryo UI" panose="020B0604030504040204" pitchFamily="50" charset="-128"/>
                          <a:cs typeface="+mn-cs"/>
                        </a:rPr>
                        <a:t>20XX</a:t>
                      </a: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年○月にプロトタイプの開発へ至った。</a:t>
                      </a:r>
                      <a:endParaRPr kumimoji="1" lang="en-US" altLang="ja-JP" sz="1200" kern="1200" dirty="0">
                        <a:solidFill>
                          <a:srgbClr val="0070C0"/>
                        </a:solidFill>
                        <a:latin typeface="Meiryo UI" panose="020B0604030504040204" pitchFamily="50" charset="-128"/>
                        <a:ea typeface="Meiryo UI" panose="020B0604030504040204" pitchFamily="50" charset="-128"/>
                        <a:cs typeface="+mn-cs"/>
                      </a:endParaRPr>
                    </a:p>
                    <a:p>
                      <a:pPr marL="171450" indent="-171450" algn="l" defTabSz="914400" rtl="0" eaLnBrk="1" latinLnBrk="0" hangingPunct="1">
                        <a:buFont typeface="Wingdings" panose="05000000000000000000" pitchFamily="2" charset="2"/>
                        <a:buChar char="l"/>
                      </a:pP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（例）</a:t>
                      </a:r>
                      <a:r>
                        <a:rPr kumimoji="1" lang="en-US" altLang="ja-JP" sz="1200" kern="1200" dirty="0">
                          <a:solidFill>
                            <a:srgbClr val="0070C0"/>
                          </a:solidFill>
                          <a:latin typeface="Meiryo UI" panose="020B0604030504040204" pitchFamily="50" charset="-128"/>
                          <a:ea typeface="Meiryo UI" panose="020B0604030504040204" pitchFamily="50" charset="-128"/>
                          <a:cs typeface="+mn-cs"/>
                        </a:rPr>
                        <a:t>20XX</a:t>
                      </a: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年○月には、上記の機器を○○展示会で共同出展し、出資先企業の顧客基盤の確立をサポートしている。</a:t>
                      </a:r>
                      <a:endParaRPr kumimoji="1" lang="en-US" altLang="ja-JP" sz="1200" kern="1200" dirty="0">
                        <a:solidFill>
                          <a:srgbClr val="0070C0"/>
                        </a:solidFill>
                        <a:latin typeface="Meiryo UI" panose="020B0604030504040204" pitchFamily="50" charset="-128"/>
                        <a:ea typeface="Meiryo UI" panose="020B0604030504040204" pitchFamily="50" charset="-128"/>
                        <a:cs typeface="+mn-cs"/>
                      </a:endParaRPr>
                    </a:p>
                    <a:p>
                      <a:pPr marL="0" indent="0" algn="l" defTabSz="914400" rtl="0" eaLnBrk="1" latinLnBrk="0" hangingPunct="1">
                        <a:buFont typeface="Wingdings" panose="05000000000000000000" pitchFamily="2" charset="2"/>
                        <a:buNone/>
                      </a:pPr>
                      <a:endParaRPr kumimoji="1" lang="en-US" altLang="ja-JP" sz="1200" kern="1200" dirty="0">
                        <a:solidFill>
                          <a:srgbClr val="0070C0"/>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0070C0"/>
                          </a:solidFill>
                          <a:latin typeface="Meiryo UI" panose="020B0604030504040204" pitchFamily="50" charset="-128"/>
                          <a:ea typeface="Meiryo UI" panose="020B0604030504040204" pitchFamily="50" charset="-128"/>
                          <a:cs typeface="+mn-cs"/>
                        </a:rPr>
                        <a:t>※</a:t>
                      </a: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定量的な目標を定めており、進捗がある場合にはその内容も記載ください。（（例）</a:t>
                      </a:r>
                      <a:r>
                        <a:rPr lang="ja-JP" altLang="en-US" sz="1200" strike="noStrike" dirty="0">
                          <a:solidFill>
                            <a:srgbClr val="0070C0"/>
                          </a:solidFill>
                          <a:latin typeface="Meiryo UI" panose="020B0604030504040204" pitchFamily="50" charset="-128"/>
                          <a:ea typeface="Meiryo UI" panose="020B0604030504040204" pitchFamily="50" charset="-128"/>
                        </a:rPr>
                        <a:t>協業領域における顧客紹介を年間○件実施した、</a:t>
                      </a:r>
                      <a:r>
                        <a:rPr lang="en-US" altLang="ja-JP" sz="1200" strike="noStrike" dirty="0">
                          <a:solidFill>
                            <a:srgbClr val="0070C0"/>
                          </a:solidFill>
                          <a:latin typeface="Meiryo UI" panose="020B0604030504040204" pitchFamily="50" charset="-128"/>
                          <a:ea typeface="Meiryo UI" panose="020B0604030504040204" pitchFamily="50" charset="-128"/>
                        </a:rPr>
                        <a:t>AI</a:t>
                      </a:r>
                      <a:r>
                        <a:rPr lang="ja-JP" altLang="en-US" sz="1200" strike="noStrike" dirty="0">
                          <a:solidFill>
                            <a:srgbClr val="0070C0"/>
                          </a:solidFill>
                          <a:latin typeface="Meiryo UI" panose="020B0604030504040204" pitchFamily="50" charset="-128"/>
                          <a:ea typeface="Meiryo UI" panose="020B0604030504040204" pitchFamily="50" charset="-128"/>
                        </a:rPr>
                        <a:t>を活用したマッチングにより、成約率を○％向上させた　など）</a:t>
                      </a:r>
                      <a:endParaRPr kumimoji="1" lang="ja-JP" altLang="en-US" sz="1200" kern="1200" dirty="0">
                        <a:solidFill>
                          <a:srgbClr val="0070C0"/>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6599277"/>
                  </a:ext>
                </a:extLst>
              </a:tr>
              <a:tr h="225990">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４．協業にあたっての課題</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（任意記載項目）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defTabSz="914400" rtl="0" eaLnBrk="1" latinLnBrk="0" hangingPunct="1">
                        <a:buFont typeface="Wingdings" panose="05000000000000000000" pitchFamily="2" charset="2"/>
                        <a:buNone/>
                      </a:pP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（例）開発したプロトタイプには○○といった課題がある。</a:t>
                      </a:r>
                      <a:endParaRPr kumimoji="1" lang="en-US" altLang="ja-JP" sz="1200" kern="1200" dirty="0">
                        <a:solidFill>
                          <a:srgbClr val="0070C0"/>
                        </a:solidFill>
                        <a:latin typeface="Meiryo UI" panose="020B0604030504040204" pitchFamily="50" charset="-128"/>
                        <a:ea typeface="Meiryo UI" panose="020B0604030504040204" pitchFamily="50" charset="-128"/>
                        <a:cs typeface="+mn-cs"/>
                      </a:endParaRPr>
                    </a:p>
                    <a:p>
                      <a:pPr marL="0" indent="0" algn="l" defTabSz="914400" rtl="0" eaLnBrk="1" latinLnBrk="0" hangingPunct="1">
                        <a:buFont typeface="Wingdings" panose="05000000000000000000" pitchFamily="2" charset="2"/>
                        <a:buNone/>
                      </a:pPr>
                      <a:r>
                        <a:rPr kumimoji="1" lang="en-US" altLang="ja-JP" sz="1200" kern="1200" dirty="0">
                          <a:solidFill>
                            <a:srgbClr val="0070C0"/>
                          </a:solidFill>
                          <a:latin typeface="Meiryo UI" panose="020B0604030504040204" pitchFamily="50" charset="-128"/>
                          <a:ea typeface="Meiryo UI" panose="020B0604030504040204" pitchFamily="50" charset="-128"/>
                          <a:cs typeface="+mn-cs"/>
                        </a:rPr>
                        <a:t>※</a:t>
                      </a: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当初の株式取得目的へ向けた進捗がない場合には必須で記載してください。</a:t>
                      </a:r>
                      <a:endParaRPr kumimoji="1" lang="en-US" altLang="ja-JP" sz="1200" kern="1200" dirty="0">
                        <a:solidFill>
                          <a:srgbClr val="0070C0"/>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1576420"/>
                  </a:ext>
                </a:extLst>
              </a:tr>
              <a:tr h="225990">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５．今後の取組事項</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（任意記載項目）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defTabSz="914400" rtl="0" eaLnBrk="1" latinLnBrk="0" hangingPunct="1">
                        <a:buFont typeface="Wingdings" panose="05000000000000000000" pitchFamily="2" charset="2"/>
                        <a:buNone/>
                      </a:pP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（例）引き続き○○などの支援を継続し、翌年度には機器の改善へ取り組む予定。</a:t>
                      </a:r>
                      <a:endParaRPr kumimoji="1" lang="en-US" altLang="ja-JP" sz="1200" kern="1200" dirty="0">
                        <a:solidFill>
                          <a:srgbClr val="0070C0"/>
                        </a:solidFill>
                        <a:latin typeface="Meiryo UI" panose="020B0604030504040204" pitchFamily="50" charset="-128"/>
                        <a:ea typeface="Meiryo UI" panose="020B0604030504040204" pitchFamily="50" charset="-128"/>
                        <a:cs typeface="+mn-cs"/>
                      </a:endParaRPr>
                    </a:p>
                    <a:p>
                      <a:pPr marL="0" indent="0" algn="l" defTabSz="914400" rtl="0" eaLnBrk="1" latinLnBrk="0" hangingPunct="1">
                        <a:buFont typeface="Wingdings" panose="05000000000000000000" pitchFamily="2" charset="2"/>
                        <a:buNone/>
                      </a:pPr>
                      <a:r>
                        <a:rPr kumimoji="1" lang="en-US" altLang="ja-JP" sz="1200" kern="1200" dirty="0">
                          <a:solidFill>
                            <a:srgbClr val="0070C0"/>
                          </a:solidFill>
                          <a:latin typeface="Meiryo UI" panose="020B0604030504040204" pitchFamily="50" charset="-128"/>
                          <a:ea typeface="Meiryo UI" panose="020B0604030504040204" pitchFamily="50" charset="-128"/>
                          <a:cs typeface="+mn-cs"/>
                        </a:rPr>
                        <a:t>※</a:t>
                      </a: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当初の株式取得目的へ向けた進捗がない場合には必須で記載してください。</a:t>
                      </a:r>
                      <a:endParaRPr kumimoji="1" lang="en-US" altLang="ja-JP" sz="1200" kern="1200" dirty="0">
                        <a:solidFill>
                          <a:srgbClr val="0070C0"/>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1317714"/>
                  </a:ext>
                </a:extLst>
              </a:tr>
            </a:tbl>
          </a:graphicData>
        </a:graphic>
      </p:graphicFrame>
      <p:grpSp>
        <p:nvGrpSpPr>
          <p:cNvPr id="12" name="グループ化 11">
            <a:extLst>
              <a:ext uri="{FF2B5EF4-FFF2-40B4-BE49-F238E27FC236}">
                <a16:creationId xmlns:a16="http://schemas.microsoft.com/office/drawing/2014/main" id="{334CEF39-2C4D-2F85-4F7B-71F2E106AF2A}"/>
              </a:ext>
            </a:extLst>
          </p:cNvPr>
          <p:cNvGrpSpPr/>
          <p:nvPr/>
        </p:nvGrpSpPr>
        <p:grpSpPr>
          <a:xfrm>
            <a:off x="9345488" y="116633"/>
            <a:ext cx="4805256" cy="2958671"/>
            <a:chOff x="9220752" y="355790"/>
            <a:chExt cx="4805256" cy="1593843"/>
          </a:xfrm>
        </p:grpSpPr>
        <p:sp>
          <p:nvSpPr>
            <p:cNvPr id="13" name="正方形/長方形 12">
              <a:extLst>
                <a:ext uri="{FF2B5EF4-FFF2-40B4-BE49-F238E27FC236}">
                  <a16:creationId xmlns:a16="http://schemas.microsoft.com/office/drawing/2014/main" id="{803C09FE-9068-932B-A67B-636347421925}"/>
                </a:ext>
              </a:extLst>
            </p:cNvPr>
            <p:cNvSpPr/>
            <p:nvPr/>
          </p:nvSpPr>
          <p:spPr bwMode="auto">
            <a:xfrm>
              <a:off x="9993560" y="512982"/>
              <a:ext cx="4032448" cy="1284215"/>
            </a:xfrm>
            <a:prstGeom prst="rect">
              <a:avLst/>
            </a:prstGeom>
            <a:solidFill>
              <a:srgbClr val="FFFF00"/>
            </a:solidFill>
            <a:ln w="38100">
              <a:solidFill>
                <a:srgbClr val="C00000"/>
              </a:solidFill>
              <a:miter lim="800000"/>
              <a:headEnd/>
              <a:tailEnd/>
            </a:ln>
            <a:effectLst/>
          </p:spPr>
          <p:txBody>
            <a:bodyPr wrap="square" rtlCol="0" anchor="ctr"/>
            <a:lstStyle/>
            <a:p>
              <a:pPr algn="l"/>
              <a:r>
                <a:rPr kumimoji="0" lang="ja-JP" altLang="en-US" sz="1100" dirty="0">
                  <a:latin typeface="Meiryo UI" panose="020B0604030504040204" pitchFamily="50" charset="-128"/>
                  <a:ea typeface="Meiryo UI" panose="020B0604030504040204" pitchFamily="50" charset="-128"/>
                </a:rPr>
                <a:t>協業を開始してから実施済のステップを選択してください　</a:t>
              </a:r>
              <a:endParaRPr kumimoji="0" lang="en-US" altLang="ja-JP" sz="1100" dirty="0">
                <a:latin typeface="Meiryo UI" panose="020B0604030504040204" pitchFamily="50" charset="-128"/>
                <a:ea typeface="Meiryo UI" panose="020B0604030504040204" pitchFamily="50" charset="-128"/>
              </a:endParaRPr>
            </a:p>
            <a:p>
              <a:pPr algn="l"/>
              <a:r>
                <a:rPr kumimoji="0" lang="ja-JP" altLang="en-US" sz="1100" dirty="0">
                  <a:latin typeface="Meiryo UI" panose="020B0604030504040204" pitchFamily="50" charset="-128"/>
                  <a:ea typeface="Meiryo UI" panose="020B0604030504040204" pitchFamily="50" charset="-128"/>
                </a:rPr>
                <a:t>＊複数選択可</a:t>
              </a:r>
              <a:endParaRPr kumimoji="0" lang="en-US" altLang="ja-JP" sz="1100" dirty="0">
                <a:latin typeface="Meiryo UI" panose="020B0604030504040204" pitchFamily="50" charset="-128"/>
                <a:ea typeface="Meiryo UI" panose="020B0604030504040204" pitchFamily="50" charset="-128"/>
              </a:endParaRPr>
            </a:p>
            <a:p>
              <a:pPr marL="216000"/>
              <a:r>
                <a:rPr kumimoji="0" lang="ja-JP" altLang="en-US" sz="1100" dirty="0">
                  <a:latin typeface="Meiryo UI" panose="020B0604030504040204" pitchFamily="50" charset="-128"/>
                  <a:ea typeface="Meiryo UI" panose="020B0604030504040204" pitchFamily="50" charset="-128"/>
                </a:rPr>
                <a:t>①リサーチ・分析：協業アイデアに関する市場トレンドや競合分析、自社の状況に係る分析等を実施</a:t>
              </a:r>
              <a:endParaRPr kumimoji="0" lang="en-US" altLang="ja-JP" sz="1100" dirty="0">
                <a:latin typeface="Meiryo UI" panose="020B0604030504040204" pitchFamily="50" charset="-128"/>
                <a:ea typeface="Meiryo UI" panose="020B0604030504040204" pitchFamily="50" charset="-128"/>
              </a:endParaRPr>
            </a:p>
            <a:p>
              <a:pPr marL="216000"/>
              <a:r>
                <a:rPr kumimoji="0" lang="ja-JP" altLang="en-US" sz="1100" dirty="0">
                  <a:latin typeface="Meiryo UI" panose="020B0604030504040204" pitchFamily="50" charset="-128"/>
                  <a:ea typeface="Meiryo UI" panose="020B0604030504040204" pitchFamily="50" charset="-128"/>
                </a:rPr>
                <a:t>②事業計画の立案：アイデアを実現した場合の事業性や効果を分析し、成果目標（</a:t>
              </a:r>
              <a:r>
                <a:rPr kumimoji="0" lang="en-US" altLang="ja-JP" sz="1100" dirty="0">
                  <a:latin typeface="Meiryo UI" panose="020B0604030504040204" pitchFamily="50" charset="-128"/>
                  <a:ea typeface="Meiryo UI" panose="020B0604030504040204" pitchFamily="50" charset="-128"/>
                </a:rPr>
                <a:t>KGI</a:t>
              </a:r>
              <a:r>
                <a:rPr kumimoji="0" lang="ja-JP" altLang="en-US" sz="1100" dirty="0">
                  <a:latin typeface="Meiryo UI" panose="020B0604030504040204" pitchFamily="50" charset="-128"/>
                  <a:ea typeface="Meiryo UI" panose="020B0604030504040204" pitchFamily="50" charset="-128"/>
                </a:rPr>
                <a:t>や</a:t>
              </a:r>
              <a:r>
                <a:rPr kumimoji="0" lang="en-US" altLang="ja-JP" sz="1100" dirty="0">
                  <a:latin typeface="Meiryo UI" panose="020B0604030504040204" pitchFamily="50" charset="-128"/>
                  <a:ea typeface="Meiryo UI" panose="020B0604030504040204" pitchFamily="50" charset="-128"/>
                </a:rPr>
                <a:t>KPI</a:t>
              </a:r>
              <a:r>
                <a:rPr kumimoji="0" lang="ja-JP" altLang="en-US" sz="1100" dirty="0">
                  <a:latin typeface="Meiryo UI" panose="020B0604030504040204" pitchFamily="50" charset="-128"/>
                  <a:ea typeface="Meiryo UI" panose="020B0604030504040204" pitchFamily="50" charset="-128"/>
                </a:rPr>
                <a:t>）や、目標達成への戦略を立案</a:t>
              </a:r>
              <a:endParaRPr kumimoji="0" lang="en-US" altLang="ja-JP" sz="1100" dirty="0">
                <a:latin typeface="Meiryo UI" panose="020B0604030504040204" pitchFamily="50" charset="-128"/>
                <a:ea typeface="Meiryo UI" panose="020B0604030504040204" pitchFamily="50" charset="-128"/>
              </a:endParaRPr>
            </a:p>
            <a:p>
              <a:pPr marL="216000" algn="l"/>
              <a:r>
                <a:rPr kumimoji="0" lang="ja-JP" altLang="en-US" sz="1100" dirty="0">
                  <a:latin typeface="Meiryo UI" panose="020B0604030504040204" pitchFamily="50" charset="-128"/>
                  <a:ea typeface="Meiryo UI" panose="020B0604030504040204" pitchFamily="50" charset="-128"/>
                </a:rPr>
                <a:t>③製品・サービスの開発：製品やサービスのプロトタイプを製作</a:t>
              </a:r>
              <a:endParaRPr kumimoji="0" lang="en-US" altLang="ja-JP" sz="1100" dirty="0">
                <a:latin typeface="Meiryo UI" panose="020B0604030504040204" pitchFamily="50" charset="-128"/>
                <a:ea typeface="Meiryo UI" panose="020B0604030504040204" pitchFamily="50" charset="-128"/>
              </a:endParaRPr>
            </a:p>
            <a:p>
              <a:pPr marL="216000" algn="l"/>
              <a:r>
                <a:rPr kumimoji="0" lang="ja-JP" altLang="en-US" sz="1100" dirty="0">
                  <a:latin typeface="Meiryo UI" panose="020B0604030504040204" pitchFamily="50" charset="-128"/>
                  <a:ea typeface="Meiryo UI" panose="020B0604030504040204" pitchFamily="50" charset="-128"/>
                </a:rPr>
                <a:t>④製品・サービスの試験導入：製品やサービスの試験導入を行い、プランの改善を図る。</a:t>
              </a:r>
              <a:endParaRPr kumimoji="0" lang="en-US" altLang="ja-JP" sz="1100" dirty="0">
                <a:latin typeface="Meiryo UI" panose="020B0604030504040204" pitchFamily="50" charset="-128"/>
                <a:ea typeface="Meiryo UI" panose="020B0604030504040204" pitchFamily="50" charset="-128"/>
              </a:endParaRPr>
            </a:p>
            <a:p>
              <a:pPr marL="216000" algn="l"/>
              <a:r>
                <a:rPr kumimoji="0" lang="ja-JP" altLang="en-US" sz="1100" dirty="0">
                  <a:latin typeface="Meiryo UI" panose="020B0604030504040204" pitchFamily="50" charset="-128"/>
                  <a:ea typeface="Meiryo UI" panose="020B0604030504040204" pitchFamily="50" charset="-128"/>
                </a:rPr>
                <a:t>⑤事業化準備：マーケティングや特許の出願など、事業化へ向けた準備を実施</a:t>
              </a:r>
              <a:endParaRPr kumimoji="0" lang="en-US" altLang="ja-JP" sz="1100" dirty="0">
                <a:latin typeface="Meiryo UI" panose="020B0604030504040204" pitchFamily="50" charset="-128"/>
                <a:ea typeface="Meiryo UI" panose="020B0604030504040204" pitchFamily="50" charset="-128"/>
              </a:endParaRPr>
            </a:p>
            <a:p>
              <a:pPr marL="216000" algn="l"/>
              <a:r>
                <a:rPr kumimoji="0" lang="ja-JP" altLang="en-US" sz="1100" dirty="0">
                  <a:latin typeface="Meiryo UI" panose="020B0604030504040204" pitchFamily="50" charset="-128"/>
                  <a:ea typeface="Meiryo UI" panose="020B0604030504040204" pitchFamily="50" charset="-128"/>
                </a:rPr>
                <a:t>⑥事業拡大：製品・サービスの導入の拡大を実施</a:t>
              </a:r>
              <a:endParaRPr kumimoji="0" lang="en-US" altLang="ja-JP" sz="1100" dirty="0">
                <a:latin typeface="Meiryo UI" panose="020B0604030504040204" pitchFamily="50" charset="-128"/>
                <a:ea typeface="Meiryo UI" panose="020B0604030504040204" pitchFamily="50" charset="-128"/>
              </a:endParaRPr>
            </a:p>
            <a:p>
              <a:pPr marL="216000" algn="l"/>
              <a:r>
                <a:rPr kumimoji="0" lang="ja-JP" altLang="en-US" sz="1100" dirty="0">
                  <a:latin typeface="Meiryo UI" panose="020B0604030504040204" pitchFamily="50" charset="-128"/>
                  <a:ea typeface="Meiryo UI" panose="020B0604030504040204" pitchFamily="50" charset="-128"/>
                </a:rPr>
                <a:t>⑦その他（　）</a:t>
              </a:r>
              <a:r>
                <a:rPr kumimoji="0" lang="ja-JP" altLang="en-US" sz="1100" dirty="0">
                  <a:latin typeface="Meiryo UI" panose="020B0604030504040204" pitchFamily="50" charset="-128"/>
                  <a:ea typeface="Meiryo UI" panose="020B0604030504040204" pitchFamily="50" charset="-128"/>
                  <a:sym typeface="Wingdings" panose="05000000000000000000" pitchFamily="2" charset="2"/>
                </a:rPr>
                <a:t>：（　）内に当てはまる内容を記載</a:t>
              </a:r>
              <a:endParaRPr kumimoji="0" lang="ja-JP" altLang="en-US" sz="1100" dirty="0">
                <a:latin typeface="Meiryo UI" panose="020B0604030504040204" pitchFamily="50" charset="-128"/>
                <a:ea typeface="Meiryo UI" panose="020B0604030504040204" pitchFamily="50" charset="-128"/>
              </a:endParaRPr>
            </a:p>
          </p:txBody>
        </p:sp>
        <p:cxnSp>
          <p:nvCxnSpPr>
            <p:cNvPr id="19" name="直線コネクタ 18">
              <a:extLst>
                <a:ext uri="{FF2B5EF4-FFF2-40B4-BE49-F238E27FC236}">
                  <a16:creationId xmlns:a16="http://schemas.microsoft.com/office/drawing/2014/main" id="{21C66074-D8C4-C690-D7E5-F1B087BB906D}"/>
                </a:ext>
              </a:extLst>
            </p:cNvPr>
            <p:cNvCxnSpPr>
              <a:cxnSpLocks/>
              <a:endCxn id="13" idx="1"/>
            </p:cNvCxnSpPr>
            <p:nvPr/>
          </p:nvCxnSpPr>
          <p:spPr>
            <a:xfrm flipV="1">
              <a:off x="9220752" y="1155090"/>
              <a:ext cx="772808" cy="794543"/>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894DC1F6-5131-0320-C454-2FBDD27DD91F}"/>
                </a:ext>
              </a:extLst>
            </p:cNvPr>
            <p:cNvSpPr/>
            <p:nvPr/>
          </p:nvSpPr>
          <p:spPr bwMode="auto">
            <a:xfrm>
              <a:off x="9993560" y="355790"/>
              <a:ext cx="4032448" cy="163738"/>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400" b="1" dirty="0">
                  <a:solidFill>
                    <a:schemeClr val="bg1"/>
                  </a:solidFill>
                  <a:latin typeface="Meiryo UI" panose="020B0604030504040204" pitchFamily="50" charset="-128"/>
                  <a:ea typeface="Meiryo UI" panose="020B0604030504040204" pitchFamily="50" charset="-128"/>
                </a:rPr>
                <a:t>「１．協業の状況」　記載のポイント</a:t>
              </a:r>
            </a:p>
          </p:txBody>
        </p:sp>
      </p:grpSp>
    </p:spTree>
    <p:extLst>
      <p:ext uri="{BB962C8B-B14F-4D97-AF65-F5344CB8AC3E}">
        <p14:creationId xmlns:p14="http://schemas.microsoft.com/office/powerpoint/2010/main" val="2227303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BC67073-EF73-46EB-B097-28DD1F9D4BC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BC67073-EF73-46EB-B097-28DD1F9D4BC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kumimoji="1" lang="ja-JP" altLang="en-US" dirty="0"/>
              <a:t>別紙２：</a:t>
            </a:r>
            <a:r>
              <a:rPr kumimoji="0" lang="ja-JP" altLang="en-US" kern="0" dirty="0">
                <a:solidFill>
                  <a:srgbClr val="000000"/>
                </a:solidFill>
                <a:cs typeface="Arial" panose="020B0604020202020204" pitchFamily="34" charset="0"/>
                <a:sym typeface="Meiryo UI" panose="020B0604030504040204" pitchFamily="50" charset="-128"/>
              </a:rPr>
              <a:t>対象法人が活用したスタートアップ企業の経営資源</a:t>
            </a:r>
            <a:endParaRPr kumimoji="1" lang="ja-JP" altLang="en-US" dirty="0"/>
          </a:p>
        </p:txBody>
      </p:sp>
      <p:sp>
        <p:nvSpPr>
          <p:cNvPr id="14" name="正方形/長方形 13">
            <a:extLst>
              <a:ext uri="{FF2B5EF4-FFF2-40B4-BE49-F238E27FC236}">
                <a16:creationId xmlns:a16="http://schemas.microsoft.com/office/drawing/2014/main" id="{079A9446-4F9D-4140-96D8-224FE4BCC650}"/>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sp>
        <p:nvSpPr>
          <p:cNvPr id="5" name="二等辺三角形 4">
            <a:extLst>
              <a:ext uri="{FF2B5EF4-FFF2-40B4-BE49-F238E27FC236}">
                <a16:creationId xmlns:a16="http://schemas.microsoft.com/office/drawing/2014/main" id="{C043D053-AC13-CAB1-C990-C427EC8C1760}"/>
              </a:ext>
            </a:extLst>
          </p:cNvPr>
          <p:cNvSpPr/>
          <p:nvPr/>
        </p:nvSpPr>
        <p:spPr bwMode="auto">
          <a:xfrm rot="10800000">
            <a:off x="4339793" y="2528490"/>
            <a:ext cx="1224136" cy="324445"/>
          </a:xfrm>
          <a:prstGeom prst="triangl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CFB3BB38-AB7F-D2BD-0409-BE47DAD9DF6B}"/>
              </a:ext>
            </a:extLst>
          </p:cNvPr>
          <p:cNvSpPr/>
          <p:nvPr/>
        </p:nvSpPr>
        <p:spPr bwMode="auto">
          <a:xfrm>
            <a:off x="185454" y="1088696"/>
            <a:ext cx="9502775" cy="1152945"/>
          </a:xfrm>
          <a:prstGeom prst="rect">
            <a:avLst/>
          </a:prstGeom>
          <a:solidFill>
            <a:srgbClr val="DDDDDD"/>
          </a:solidFill>
          <a:ln w="9525">
            <a:solidFill>
              <a:srgbClr val="B2B2B2"/>
            </a:solidFill>
            <a:miter lim="800000"/>
            <a:headEnd/>
            <a:tailEnd/>
          </a:ln>
          <a:effectLst/>
        </p:spPr>
        <p:txBody>
          <a:bodyPr wrap="square" rtlCol="0" anchor="t" anchorCtr="0">
            <a:normAutofit/>
          </a:bodyPr>
          <a:lstStyle/>
          <a:p>
            <a:pPr marL="285750" indent="-285750">
              <a:buFont typeface="Wingdings" panose="05000000000000000000" pitchFamily="2" charset="2"/>
              <a:buChar char="l"/>
            </a:pPr>
            <a:r>
              <a:rPr kumimoji="0" lang="ja-JP" altLang="en-US" sz="1600" dirty="0">
                <a:solidFill>
                  <a:srgbClr val="0070C0"/>
                </a:solidFill>
                <a:latin typeface="Meiryo UI" panose="020B0604030504040204" pitchFamily="50" charset="-128"/>
                <a:ea typeface="Meiryo UI" panose="020B0604030504040204" pitchFamily="50" charset="-128"/>
              </a:rPr>
              <a:t>新規申請時に記載した、「様式</a:t>
            </a:r>
            <a:r>
              <a:rPr kumimoji="0" lang="en-US" altLang="ja-JP" sz="1600" dirty="0">
                <a:solidFill>
                  <a:srgbClr val="0070C0"/>
                </a:solidFill>
                <a:latin typeface="Meiryo UI" panose="020B0604030504040204" pitchFamily="50" charset="-128"/>
                <a:ea typeface="Meiryo UI" panose="020B0604030504040204" pitchFamily="50" charset="-128"/>
              </a:rPr>
              <a:t>12:</a:t>
            </a:r>
            <a:r>
              <a:rPr kumimoji="0" lang="ja-JP" altLang="en-US" sz="1600" dirty="0">
                <a:solidFill>
                  <a:srgbClr val="0070C0"/>
                </a:solidFill>
                <a:latin typeface="Meiryo UI" panose="020B0604030504040204" pitchFamily="50" charset="-128"/>
                <a:ea typeface="Meiryo UI" panose="020B0604030504040204" pitchFamily="50" charset="-128"/>
              </a:rPr>
              <a:t>特定事業活動に関する情報　２（２）特定事業活動の実施に当たり活用を予定する特別新事業開拓事業者の経営資源」の内容を転記</a:t>
            </a:r>
          </a:p>
        </p:txBody>
      </p:sp>
      <p:sp>
        <p:nvSpPr>
          <p:cNvPr id="12" name="正方形/長方形 11">
            <a:extLst>
              <a:ext uri="{FF2B5EF4-FFF2-40B4-BE49-F238E27FC236}">
                <a16:creationId xmlns:a16="http://schemas.microsoft.com/office/drawing/2014/main" id="{F31F0DF6-EAC0-331B-DADD-D061A14F4360}"/>
              </a:ext>
            </a:extLst>
          </p:cNvPr>
          <p:cNvSpPr/>
          <p:nvPr/>
        </p:nvSpPr>
        <p:spPr bwMode="auto">
          <a:xfrm>
            <a:off x="185455" y="692696"/>
            <a:ext cx="9505503" cy="396000"/>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600" b="1" dirty="0">
                <a:solidFill>
                  <a:schemeClr val="bg1"/>
                </a:solidFill>
                <a:latin typeface="Meiryo UI" panose="020B0604030504040204" pitchFamily="50" charset="-128"/>
                <a:ea typeface="Meiryo UI" panose="020B0604030504040204" pitchFamily="50" charset="-128"/>
              </a:rPr>
              <a:t>当初申請時の記載内容</a:t>
            </a:r>
          </a:p>
        </p:txBody>
      </p:sp>
      <p:grpSp>
        <p:nvGrpSpPr>
          <p:cNvPr id="8" name="グループ化 7">
            <a:extLst>
              <a:ext uri="{FF2B5EF4-FFF2-40B4-BE49-F238E27FC236}">
                <a16:creationId xmlns:a16="http://schemas.microsoft.com/office/drawing/2014/main" id="{797E1939-436D-A989-CBB9-3B1C8F422B34}"/>
              </a:ext>
            </a:extLst>
          </p:cNvPr>
          <p:cNvGrpSpPr/>
          <p:nvPr/>
        </p:nvGrpSpPr>
        <p:grpSpPr>
          <a:xfrm>
            <a:off x="9125477" y="2025077"/>
            <a:ext cx="4920770" cy="2358416"/>
            <a:chOff x="9105238" y="348388"/>
            <a:chExt cx="4920770" cy="1572607"/>
          </a:xfrm>
        </p:grpSpPr>
        <p:sp>
          <p:nvSpPr>
            <p:cNvPr id="9" name="正方形/長方形 8">
              <a:extLst>
                <a:ext uri="{FF2B5EF4-FFF2-40B4-BE49-F238E27FC236}">
                  <a16:creationId xmlns:a16="http://schemas.microsoft.com/office/drawing/2014/main" id="{02220014-F013-5828-B307-7F841987D504}"/>
                </a:ext>
              </a:extLst>
            </p:cNvPr>
            <p:cNvSpPr/>
            <p:nvPr/>
          </p:nvSpPr>
          <p:spPr bwMode="auto">
            <a:xfrm>
              <a:off x="9993560" y="512982"/>
              <a:ext cx="4032448" cy="1408013"/>
            </a:xfrm>
            <a:prstGeom prst="rect">
              <a:avLst/>
            </a:prstGeom>
            <a:solidFill>
              <a:srgbClr val="FFFF00"/>
            </a:solidFill>
            <a:ln w="38100">
              <a:solidFill>
                <a:srgbClr val="C00000"/>
              </a:solidFill>
              <a:miter lim="800000"/>
              <a:headEnd/>
              <a:tailEnd/>
            </a:ln>
            <a:effectLst/>
          </p:spPr>
          <p:txBody>
            <a:bodyPr wrap="square" rtlCol="0" anchor="ctr"/>
            <a:lstStyle/>
            <a:p>
              <a:r>
                <a:rPr kumimoji="0" lang="ja-JP" altLang="en-US" sz="1200" dirty="0">
                  <a:latin typeface="Meiryo UI" panose="020B0604030504040204" pitchFamily="50" charset="-128"/>
                  <a:ea typeface="Meiryo UI" panose="020B0604030504040204" pitchFamily="50" charset="-128"/>
                </a:rPr>
                <a:t>以下から該当するものを選択　＊複数選択可</a:t>
              </a:r>
            </a:p>
            <a:p>
              <a:pPr marL="216000" algn="l"/>
              <a:r>
                <a:rPr kumimoji="0" lang="ja-JP" altLang="en-US" sz="1200" dirty="0">
                  <a:latin typeface="Meiryo UI" panose="020B0604030504040204" pitchFamily="50" charset="-128"/>
                  <a:ea typeface="Meiryo UI" panose="020B0604030504040204" pitchFamily="50" charset="-128"/>
                </a:rPr>
                <a:t>①知識</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②技能</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③製品</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④サービス</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⑤施設・設備</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⑥商流・顧客基盤</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⑦人材、業界ノウハウ</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⑧その他（　　）</a:t>
              </a:r>
            </a:p>
          </p:txBody>
        </p:sp>
        <p:cxnSp>
          <p:nvCxnSpPr>
            <p:cNvPr id="10" name="直線コネクタ 9">
              <a:extLst>
                <a:ext uri="{FF2B5EF4-FFF2-40B4-BE49-F238E27FC236}">
                  <a16:creationId xmlns:a16="http://schemas.microsoft.com/office/drawing/2014/main" id="{A0E8CBE4-305B-ED0B-9DBF-C7EB38CAB797}"/>
                </a:ext>
              </a:extLst>
            </p:cNvPr>
            <p:cNvCxnSpPr>
              <a:cxnSpLocks/>
              <a:endCxn id="9" idx="1"/>
            </p:cNvCxnSpPr>
            <p:nvPr/>
          </p:nvCxnSpPr>
          <p:spPr>
            <a:xfrm flipV="1">
              <a:off x="9105238" y="1216989"/>
              <a:ext cx="888322" cy="175837"/>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8C3F5AC0-63AC-2EF5-2836-98703D1CD9C6}"/>
                </a:ext>
              </a:extLst>
            </p:cNvPr>
            <p:cNvSpPr/>
            <p:nvPr/>
          </p:nvSpPr>
          <p:spPr bwMode="auto">
            <a:xfrm>
              <a:off x="9993560" y="348388"/>
              <a:ext cx="4032448" cy="176360"/>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graphicFrame>
        <p:nvGraphicFramePr>
          <p:cNvPr id="13" name="表 23">
            <a:extLst>
              <a:ext uri="{FF2B5EF4-FFF2-40B4-BE49-F238E27FC236}">
                <a16:creationId xmlns:a16="http://schemas.microsoft.com/office/drawing/2014/main" id="{36DB6CE9-8814-0346-C77E-EEE7A0AC47EE}"/>
              </a:ext>
            </a:extLst>
          </p:cNvPr>
          <p:cNvGraphicFramePr>
            <a:graphicFrameLocks noGrp="1"/>
          </p:cNvGraphicFramePr>
          <p:nvPr>
            <p:extLst>
              <p:ext uri="{D42A27DB-BD31-4B8C-83A1-F6EECF244321}">
                <p14:modId xmlns:p14="http://schemas.microsoft.com/office/powerpoint/2010/main" val="1766807301"/>
              </p:ext>
            </p:extLst>
          </p:nvPr>
        </p:nvGraphicFramePr>
        <p:xfrm>
          <a:off x="200472" y="3079715"/>
          <a:ext cx="9491738" cy="2042160"/>
        </p:xfrm>
        <a:graphic>
          <a:graphicData uri="http://schemas.openxmlformats.org/drawingml/2006/table">
            <a:tbl>
              <a:tblPr firstRow="1" bandRow="1">
                <a:tableStyleId>{5C22544A-7EE6-4342-B048-85BDC9FD1C3A}</a:tableStyleId>
              </a:tblPr>
              <a:tblGrid>
                <a:gridCol w="2518740">
                  <a:extLst>
                    <a:ext uri="{9D8B030D-6E8A-4147-A177-3AD203B41FA5}">
                      <a16:colId xmlns:a16="http://schemas.microsoft.com/office/drawing/2014/main" val="3058625011"/>
                    </a:ext>
                  </a:extLst>
                </a:gridCol>
                <a:gridCol w="6972998">
                  <a:extLst>
                    <a:ext uri="{9D8B030D-6E8A-4147-A177-3AD203B41FA5}">
                      <a16:colId xmlns:a16="http://schemas.microsoft.com/office/drawing/2014/main" val="2839242847"/>
                    </a:ext>
                  </a:extLst>
                </a:gridCol>
              </a:tblGrid>
              <a:tr h="0">
                <a:tc gridSpan="2">
                  <a:txBody>
                    <a:bodyPr/>
                    <a:lstStyle/>
                    <a:p>
                      <a:pPr algn="ctr"/>
                      <a:r>
                        <a:rPr kumimoji="0" lang="ja-JP" altLang="en-US" sz="1600" dirty="0">
                          <a:solidFill>
                            <a:schemeClr val="bg1"/>
                          </a:solidFill>
                          <a:latin typeface="Meiryo UI" panose="020B0604030504040204" pitchFamily="50" charset="-128"/>
                          <a:ea typeface="Meiryo UI" panose="020B0604030504040204" pitchFamily="50" charset="-128"/>
                        </a:rPr>
                        <a:t>出資先企業の技術・サービスの活用状況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kumimoji="1" lang="ja-JP" altLang="en-US" dirty="0"/>
                    </a:p>
                  </a:txBody>
                  <a:tcPr/>
                </a:tc>
                <a:extLst>
                  <a:ext uri="{0D108BD9-81ED-4DB2-BD59-A6C34878D82A}">
                    <a16:rowId xmlns:a16="http://schemas.microsoft.com/office/drawing/2014/main" val="3041878439"/>
                  </a:ext>
                </a:extLst>
              </a:tr>
              <a:tr h="0">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１．活用した技術・サービス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r>
                        <a:rPr kumimoji="1" lang="ja-JP" altLang="en-US" sz="1600" dirty="0">
                          <a:solidFill>
                            <a:srgbClr val="0070C0"/>
                          </a:solidFill>
                          <a:latin typeface="Meiryo UI" panose="020B0604030504040204" pitchFamily="50" charset="-128"/>
                          <a:ea typeface="Meiryo UI" panose="020B0604030504040204" pitchFamily="50" charset="-128"/>
                        </a:rPr>
                        <a:t>（①～⑧より当てはまるものを選択）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686102"/>
                  </a:ext>
                </a:extLst>
              </a:tr>
              <a:tr h="0">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２．具体的な内容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r>
                        <a:rPr kumimoji="1" lang="ja-JP" altLang="en-US" sz="1600" dirty="0">
                          <a:solidFill>
                            <a:srgbClr val="0070C0"/>
                          </a:solidFill>
                          <a:latin typeface="Meiryo UI" panose="020B0604030504040204" pitchFamily="50" charset="-128"/>
                          <a:ea typeface="Meiryo UI" panose="020B0604030504040204" pitchFamily="50" charset="-128"/>
                        </a:rPr>
                        <a:t>（例）スタートアップ企業は○○に関する知識・技術を有しており、</a:t>
                      </a:r>
                      <a:r>
                        <a:rPr kumimoji="1" lang="en-US" altLang="ja-JP" sz="1600" dirty="0">
                          <a:solidFill>
                            <a:srgbClr val="0070C0"/>
                          </a:solidFill>
                          <a:latin typeface="Meiryo UI" panose="020B0604030504040204" pitchFamily="50" charset="-128"/>
                          <a:ea typeface="Meiryo UI" panose="020B0604030504040204" pitchFamily="50" charset="-128"/>
                        </a:rPr>
                        <a:t>20XX</a:t>
                      </a:r>
                      <a:r>
                        <a:rPr kumimoji="1" lang="ja-JP" altLang="en-US" sz="1600" dirty="0">
                          <a:solidFill>
                            <a:srgbClr val="0070C0"/>
                          </a:solidFill>
                          <a:latin typeface="Meiryo UI" panose="020B0604030504040204" pitchFamily="50" charset="-128"/>
                          <a:ea typeface="Meiryo UI" panose="020B0604030504040204" pitchFamily="50" charset="-128"/>
                        </a:rPr>
                        <a:t>年には、○○という製品を開発。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3650076"/>
                  </a:ext>
                </a:extLst>
              </a:tr>
              <a:tr h="158499">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３．活用状況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defTabSz="914400" rtl="0" eaLnBrk="1" latinLnBrk="0" hangingPunct="1">
                        <a:buFont typeface="Wingdings" panose="05000000000000000000" pitchFamily="2" charset="2"/>
                        <a:buChar char="l"/>
                      </a:pPr>
                      <a:r>
                        <a:rPr kumimoji="1" lang="ja-JP" altLang="en-US" sz="1600" kern="1200" dirty="0">
                          <a:solidFill>
                            <a:srgbClr val="0070C0"/>
                          </a:solidFill>
                          <a:latin typeface="Meiryo UI" panose="020B0604030504040204" pitchFamily="50" charset="-128"/>
                          <a:ea typeface="Meiryo UI" panose="020B0604030504040204" pitchFamily="50" charset="-128"/>
                          <a:cs typeface="+mn-cs"/>
                        </a:rPr>
                        <a:t>（例）</a:t>
                      </a:r>
                      <a:r>
                        <a:rPr kumimoji="1" lang="en-US" altLang="ja-JP" sz="1600" kern="1200" dirty="0">
                          <a:solidFill>
                            <a:srgbClr val="0070C0"/>
                          </a:solidFill>
                          <a:latin typeface="Meiryo UI" panose="020B0604030504040204" pitchFamily="50" charset="-128"/>
                          <a:ea typeface="Meiryo UI" panose="020B0604030504040204" pitchFamily="50" charset="-128"/>
                          <a:cs typeface="+mn-cs"/>
                        </a:rPr>
                        <a:t>20XX</a:t>
                      </a:r>
                      <a:r>
                        <a:rPr kumimoji="1" lang="ja-JP" altLang="en-US" sz="1600" kern="1200" dirty="0">
                          <a:solidFill>
                            <a:srgbClr val="0070C0"/>
                          </a:solidFill>
                          <a:latin typeface="Meiryo UI" panose="020B0604030504040204" pitchFamily="50" charset="-128"/>
                          <a:ea typeface="Meiryo UI" panose="020B0604030504040204" pitchFamily="50" charset="-128"/>
                          <a:cs typeface="+mn-cs"/>
                        </a:rPr>
                        <a:t>年には、当社が○○を進める過程において、スタートアップ企業の知識・技術を○○へ活用した。</a:t>
                      </a:r>
                      <a:endParaRPr kumimoji="1" lang="en-US" altLang="ja-JP" sz="1600" kern="1200" dirty="0">
                        <a:solidFill>
                          <a:srgbClr val="0070C0"/>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400" kern="1200" dirty="0">
                          <a:solidFill>
                            <a:srgbClr val="0070C0"/>
                          </a:solidFill>
                          <a:latin typeface="Meiryo UI" panose="020B0604030504040204" pitchFamily="50" charset="-128"/>
                          <a:ea typeface="Meiryo UI" panose="020B0604030504040204" pitchFamily="50" charset="-128"/>
                          <a:cs typeface="+mn-cs"/>
                        </a:rPr>
                        <a:t>※</a:t>
                      </a: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「２．具体的な内容」で記載した内容をどのように活用したか記載してください。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6599277"/>
                  </a:ext>
                </a:extLst>
              </a:tr>
            </a:tbl>
          </a:graphicData>
        </a:graphic>
      </p:graphicFrame>
    </p:spTree>
    <p:extLst>
      <p:ext uri="{BB962C8B-B14F-4D97-AF65-F5344CB8AC3E}">
        <p14:creationId xmlns:p14="http://schemas.microsoft.com/office/powerpoint/2010/main" val="1777074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BC67073-EF73-46EB-B097-28DD1F9D4BC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BC67073-EF73-46EB-B097-28DD1F9D4BC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7</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lang="ja-JP" altLang="en-US" dirty="0"/>
              <a:t>別紙３：対象法人がスタートアップ企業へ提供した経営資源</a:t>
            </a:r>
            <a:endParaRPr kumimoji="1" lang="ja-JP" altLang="en-US" dirty="0"/>
          </a:p>
        </p:txBody>
      </p:sp>
      <p:sp>
        <p:nvSpPr>
          <p:cNvPr id="14" name="正方形/長方形 13">
            <a:extLst>
              <a:ext uri="{FF2B5EF4-FFF2-40B4-BE49-F238E27FC236}">
                <a16:creationId xmlns:a16="http://schemas.microsoft.com/office/drawing/2014/main" id="{079A9446-4F9D-4140-96D8-224FE4BCC650}"/>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sp>
        <p:nvSpPr>
          <p:cNvPr id="8" name="二等辺三角形 7">
            <a:extLst>
              <a:ext uri="{FF2B5EF4-FFF2-40B4-BE49-F238E27FC236}">
                <a16:creationId xmlns:a16="http://schemas.microsoft.com/office/drawing/2014/main" id="{C7817F8C-410B-9415-650C-CB6AB959129F}"/>
              </a:ext>
            </a:extLst>
          </p:cNvPr>
          <p:cNvSpPr/>
          <p:nvPr/>
        </p:nvSpPr>
        <p:spPr bwMode="auto">
          <a:xfrm rot="10800000">
            <a:off x="4340932" y="2240458"/>
            <a:ext cx="1224136" cy="324445"/>
          </a:xfrm>
          <a:prstGeom prst="triangl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07C097BC-B06B-0CEF-C774-3EA10F93F448}"/>
              </a:ext>
            </a:extLst>
          </p:cNvPr>
          <p:cNvSpPr/>
          <p:nvPr/>
        </p:nvSpPr>
        <p:spPr bwMode="auto">
          <a:xfrm>
            <a:off x="186593" y="1088696"/>
            <a:ext cx="9502775" cy="936000"/>
          </a:xfrm>
          <a:prstGeom prst="rect">
            <a:avLst/>
          </a:prstGeom>
          <a:solidFill>
            <a:srgbClr val="DDDDDD"/>
          </a:solidFill>
          <a:ln w="9525">
            <a:solidFill>
              <a:srgbClr val="B2B2B2"/>
            </a:solidFill>
            <a:miter lim="800000"/>
            <a:headEnd/>
            <a:tailEnd/>
          </a:ln>
          <a:effectLst/>
        </p:spPr>
        <p:txBody>
          <a:bodyPr wrap="square" rtlCol="0" anchor="t" anchorCtr="0">
            <a:normAutofit/>
          </a:bodyPr>
          <a:lstStyle/>
          <a:p>
            <a:pPr marL="285750" indent="-285750">
              <a:buFont typeface="Wingdings" panose="05000000000000000000" pitchFamily="2" charset="2"/>
              <a:buChar char="l"/>
            </a:pPr>
            <a:r>
              <a:rPr kumimoji="0" lang="ja-JP" altLang="en-US" sz="1400" dirty="0">
                <a:solidFill>
                  <a:srgbClr val="0070C0"/>
                </a:solidFill>
                <a:latin typeface="Meiryo UI" panose="020B0604030504040204" pitchFamily="50" charset="-128"/>
                <a:ea typeface="Meiryo UI" panose="020B0604030504040204" pitchFamily="50" charset="-128"/>
              </a:rPr>
              <a:t>新規申請時に記載した、「様式</a:t>
            </a:r>
            <a:r>
              <a:rPr kumimoji="0" lang="en-US" altLang="ja-JP" sz="1400" dirty="0">
                <a:solidFill>
                  <a:srgbClr val="0070C0"/>
                </a:solidFill>
                <a:latin typeface="Meiryo UI" panose="020B0604030504040204" pitchFamily="50" charset="-128"/>
                <a:ea typeface="Meiryo UI" panose="020B0604030504040204" pitchFamily="50" charset="-128"/>
              </a:rPr>
              <a:t>12:</a:t>
            </a:r>
            <a:r>
              <a:rPr kumimoji="0" lang="ja-JP" altLang="en-US" sz="1400" dirty="0">
                <a:solidFill>
                  <a:srgbClr val="0070C0"/>
                </a:solidFill>
                <a:latin typeface="Meiryo UI" panose="020B0604030504040204" pitchFamily="50" charset="-128"/>
                <a:ea typeface="Meiryo UI" panose="020B0604030504040204" pitchFamily="50" charset="-128"/>
              </a:rPr>
              <a:t>特定事業活動に関する情報　２（３）特別新事業開拓事業者への提供を予定する資料又は情報の提供その他の協力の内容」を転記</a:t>
            </a:r>
          </a:p>
        </p:txBody>
      </p:sp>
      <p:sp>
        <p:nvSpPr>
          <p:cNvPr id="17" name="正方形/長方形 16">
            <a:extLst>
              <a:ext uri="{FF2B5EF4-FFF2-40B4-BE49-F238E27FC236}">
                <a16:creationId xmlns:a16="http://schemas.microsoft.com/office/drawing/2014/main" id="{FB661F1F-E58E-E839-43FA-55781F15D6D1}"/>
              </a:ext>
            </a:extLst>
          </p:cNvPr>
          <p:cNvSpPr/>
          <p:nvPr/>
        </p:nvSpPr>
        <p:spPr bwMode="auto">
          <a:xfrm>
            <a:off x="186594" y="692696"/>
            <a:ext cx="9505503" cy="396000"/>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600" b="1" dirty="0">
                <a:solidFill>
                  <a:schemeClr val="bg1"/>
                </a:solidFill>
                <a:latin typeface="Meiryo UI" panose="020B0604030504040204" pitchFamily="50" charset="-128"/>
                <a:ea typeface="Meiryo UI" panose="020B0604030504040204" pitchFamily="50" charset="-128"/>
              </a:rPr>
              <a:t>当初申請時の記載内容</a:t>
            </a:r>
          </a:p>
        </p:txBody>
      </p:sp>
      <p:grpSp>
        <p:nvGrpSpPr>
          <p:cNvPr id="19" name="グループ化 18">
            <a:extLst>
              <a:ext uri="{FF2B5EF4-FFF2-40B4-BE49-F238E27FC236}">
                <a16:creationId xmlns:a16="http://schemas.microsoft.com/office/drawing/2014/main" id="{A9D34133-6A66-2AD8-7E0D-E3C0434A51BE}"/>
              </a:ext>
            </a:extLst>
          </p:cNvPr>
          <p:cNvGrpSpPr/>
          <p:nvPr/>
        </p:nvGrpSpPr>
        <p:grpSpPr>
          <a:xfrm>
            <a:off x="9705974" y="1627984"/>
            <a:ext cx="4337681" cy="5040560"/>
            <a:chOff x="9791481" y="639525"/>
            <a:chExt cx="4337681" cy="3559767"/>
          </a:xfrm>
        </p:grpSpPr>
        <p:sp>
          <p:nvSpPr>
            <p:cNvPr id="20" name="正方形/長方形 19">
              <a:extLst>
                <a:ext uri="{FF2B5EF4-FFF2-40B4-BE49-F238E27FC236}">
                  <a16:creationId xmlns:a16="http://schemas.microsoft.com/office/drawing/2014/main" id="{6E57C6C1-2541-1AE8-E9BD-4FE894AFE7B3}"/>
                </a:ext>
              </a:extLst>
            </p:cNvPr>
            <p:cNvSpPr/>
            <p:nvPr/>
          </p:nvSpPr>
          <p:spPr bwMode="auto">
            <a:xfrm>
              <a:off x="10096714" y="810203"/>
              <a:ext cx="4032448" cy="3389089"/>
            </a:xfrm>
            <a:prstGeom prst="rect">
              <a:avLst/>
            </a:prstGeom>
            <a:solidFill>
              <a:srgbClr val="FFFF00"/>
            </a:solidFill>
            <a:ln w="38100">
              <a:solidFill>
                <a:srgbClr val="C00000"/>
              </a:solidFill>
              <a:miter lim="800000"/>
              <a:headEnd/>
              <a:tailEnd/>
            </a:ln>
            <a:effectLst/>
          </p:spPr>
          <p:txBody>
            <a:bodyPr wrap="square" rtlCol="0" anchor="ctr"/>
            <a:lstStyle/>
            <a:p>
              <a:r>
                <a:rPr kumimoji="0" lang="en-US" altLang="ja-JP" sz="1200" dirty="0">
                  <a:latin typeface="Meiryo UI" panose="020B0604030504040204" pitchFamily="50" charset="-128"/>
                  <a:ea typeface="Meiryo UI" panose="020B0604030504040204" pitchFamily="50" charset="-128"/>
                </a:rPr>
                <a:t>【</a:t>
              </a:r>
              <a:r>
                <a:rPr kumimoji="0" lang="ja-JP" altLang="en-US" sz="1200" dirty="0">
                  <a:latin typeface="Meiryo UI" panose="020B0604030504040204" pitchFamily="50" charset="-128"/>
                  <a:ea typeface="Meiryo UI" panose="020B0604030504040204" pitchFamily="50" charset="-128"/>
                </a:rPr>
                <a:t>１．提供した経営資源</a:t>
              </a:r>
              <a:r>
                <a:rPr kumimoji="0" lang="en-US" altLang="ja-JP" sz="1200" dirty="0">
                  <a:latin typeface="Meiryo UI" panose="020B0604030504040204" pitchFamily="50" charset="-128"/>
                  <a:ea typeface="Meiryo UI" panose="020B0604030504040204" pitchFamily="50" charset="-128"/>
                </a:rPr>
                <a:t>】</a:t>
              </a:r>
            </a:p>
            <a:p>
              <a:r>
                <a:rPr kumimoji="0" lang="ja-JP" altLang="en-US" sz="1200" dirty="0">
                  <a:latin typeface="Meiryo UI" panose="020B0604030504040204" pitchFamily="50" charset="-128"/>
                  <a:ea typeface="Meiryo UI" panose="020B0604030504040204" pitchFamily="50" charset="-128"/>
                </a:rPr>
                <a:t>以下から該当するものを選択　＊複数選択可</a:t>
              </a:r>
            </a:p>
            <a:p>
              <a:pPr marL="216000" algn="l"/>
              <a:r>
                <a:rPr kumimoji="0" lang="ja-JP" altLang="en-US" sz="1200" dirty="0">
                  <a:latin typeface="Meiryo UI" panose="020B0604030504040204" pitchFamily="50" charset="-128"/>
                  <a:ea typeface="Meiryo UI" panose="020B0604030504040204" pitchFamily="50" charset="-128"/>
                </a:rPr>
                <a:t>①知識</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②技能</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③製品</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④サービス</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⑤施設・設備</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⑥商流・顧客基盤</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⑦人材、業界ノウハウ</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⑧その他（　　）</a:t>
              </a:r>
              <a:endParaRPr kumimoji="0" lang="en-US" altLang="ja-JP" sz="1200" dirty="0">
                <a:latin typeface="Meiryo UI" panose="020B0604030504040204" pitchFamily="50" charset="-128"/>
                <a:ea typeface="Meiryo UI" panose="020B0604030504040204" pitchFamily="50" charset="-128"/>
              </a:endParaRPr>
            </a:p>
            <a:p>
              <a:endParaRPr kumimoji="0" lang="en-US" altLang="ja-JP" sz="1200" dirty="0">
                <a:latin typeface="Meiryo UI" panose="020B0604030504040204" pitchFamily="50" charset="-128"/>
                <a:ea typeface="Meiryo UI" panose="020B0604030504040204" pitchFamily="50" charset="-128"/>
              </a:endParaRPr>
            </a:p>
            <a:p>
              <a:r>
                <a:rPr kumimoji="0" lang="en-US" altLang="ja-JP" sz="1200" dirty="0">
                  <a:latin typeface="Meiryo UI" panose="020B0604030504040204" pitchFamily="50" charset="-128"/>
                  <a:ea typeface="Meiryo UI" panose="020B0604030504040204" pitchFamily="50" charset="-128"/>
                </a:rPr>
                <a:t>【</a:t>
              </a:r>
              <a:r>
                <a:rPr kumimoji="0" lang="ja-JP" altLang="en-US" sz="1200" dirty="0">
                  <a:latin typeface="Meiryo UI" panose="020B0604030504040204" pitchFamily="50" charset="-128"/>
                  <a:ea typeface="Meiryo UI" panose="020B0604030504040204" pitchFamily="50" charset="-128"/>
                </a:rPr>
                <a:t>３．提供状況</a:t>
              </a:r>
              <a:r>
                <a:rPr kumimoji="0" lang="en-US" altLang="ja-JP" sz="1200" dirty="0">
                  <a:latin typeface="Meiryo UI" panose="020B0604030504040204" pitchFamily="50" charset="-128"/>
                  <a:ea typeface="Meiryo UI" panose="020B0604030504040204" pitchFamily="50" charset="-128"/>
                </a:rPr>
                <a:t>】</a:t>
              </a: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スタートアップ企業に対して経営資源を提供した結果、スタートアップ企業の成長にどのように貢献したかがわかるように記載してください。</a:t>
              </a:r>
              <a:endParaRPr kumimoji="0" lang="en-US" altLang="ja-JP" sz="1200" dirty="0">
                <a:latin typeface="Meiryo UI" panose="020B0604030504040204" pitchFamily="50" charset="-128"/>
                <a:ea typeface="Meiryo UI" panose="020B0604030504040204" pitchFamily="50" charset="-128"/>
              </a:endParaRPr>
            </a:p>
            <a:p>
              <a:pPr marL="216000" algn="l"/>
              <a:endParaRPr kumimoji="0" lang="en-US" altLang="ja-JP" sz="1200" dirty="0">
                <a:latin typeface="Meiryo UI" panose="020B0604030504040204" pitchFamily="50" charset="-128"/>
                <a:ea typeface="Meiryo UI" panose="020B0604030504040204" pitchFamily="50" charset="-128"/>
              </a:endParaRPr>
            </a:p>
            <a:p>
              <a:r>
                <a:rPr kumimoji="0" lang="en-US" altLang="ja-JP" sz="1200" dirty="0">
                  <a:latin typeface="Meiryo UI" panose="020B0604030504040204" pitchFamily="50" charset="-128"/>
                  <a:ea typeface="Meiryo UI" panose="020B0604030504040204" pitchFamily="50" charset="-128"/>
                </a:rPr>
                <a:t>【</a:t>
              </a:r>
              <a:r>
                <a:rPr kumimoji="0" lang="ja-JP" altLang="en-US" sz="1200" dirty="0">
                  <a:latin typeface="Meiryo UI" panose="020B0604030504040204" pitchFamily="50" charset="-128"/>
                  <a:ea typeface="Meiryo UI" panose="020B0604030504040204" pitchFamily="50" charset="-128"/>
                </a:rPr>
                <a:t>４．スタートアップ企業の状況</a:t>
              </a:r>
              <a:r>
                <a:rPr kumimoji="0" lang="en-US" altLang="ja-JP" sz="1200" dirty="0">
                  <a:latin typeface="Meiryo UI" panose="020B0604030504040204" pitchFamily="50" charset="-128"/>
                  <a:ea typeface="Meiryo UI" panose="020B0604030504040204" pitchFamily="50" charset="-128"/>
                </a:rPr>
                <a:t>】</a:t>
              </a:r>
            </a:p>
            <a:p>
              <a:pPr algn="l"/>
              <a:r>
                <a:rPr kumimoji="0" lang="ja-JP" altLang="en-US" sz="1200" dirty="0">
                  <a:latin typeface="Meiryo UI" panose="020B0604030504040204" pitchFamily="50" charset="-128"/>
                  <a:ea typeface="Meiryo UI" panose="020B0604030504040204" pitchFamily="50" charset="-128"/>
                </a:rPr>
                <a:t>以下から該当するものを選択　＊複数選択可</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①スタートアップ企業の収益向上（売上、利益）</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②製品・サービスの開発・上市</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③共同事業の実施</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④新たに資金調達を行った</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⑤</a:t>
              </a:r>
              <a:r>
                <a:rPr kumimoji="0" lang="en-US" altLang="ja-JP" sz="1200" dirty="0">
                  <a:latin typeface="Meiryo UI" panose="020B0604030504040204" pitchFamily="50" charset="-128"/>
                  <a:ea typeface="Meiryo UI" panose="020B0604030504040204" pitchFamily="50" charset="-128"/>
                </a:rPr>
                <a:t>IPO</a:t>
              </a:r>
              <a:r>
                <a:rPr kumimoji="0" lang="ja-JP" altLang="en-US" sz="1200" dirty="0">
                  <a:latin typeface="Meiryo UI" panose="020B0604030504040204" pitchFamily="50" charset="-128"/>
                  <a:ea typeface="Meiryo UI" panose="020B0604030504040204" pitchFamily="50" charset="-128"/>
                </a:rPr>
                <a:t>や</a:t>
              </a:r>
              <a:r>
                <a:rPr kumimoji="0" lang="en-US" altLang="ja-JP" sz="1200" dirty="0">
                  <a:latin typeface="Meiryo UI" panose="020B0604030504040204" pitchFamily="50" charset="-128"/>
                  <a:ea typeface="Meiryo UI" panose="020B0604030504040204" pitchFamily="50" charset="-128"/>
                </a:rPr>
                <a:t>M&amp;A</a:t>
              </a:r>
              <a:r>
                <a:rPr kumimoji="0" lang="ja-JP" altLang="en-US" sz="1200" dirty="0">
                  <a:latin typeface="Meiryo UI" panose="020B0604030504040204" pitchFamily="50" charset="-128"/>
                  <a:ea typeface="Meiryo UI" panose="020B0604030504040204" pitchFamily="50" charset="-128"/>
                </a:rPr>
                <a:t>を行った</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⑥その他（　）</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⑦特に状況の変化なし</a:t>
              </a:r>
            </a:p>
            <a:p>
              <a:pPr marL="216000" algn="l"/>
              <a:endParaRPr kumimoji="0" lang="ja-JP" altLang="en-US" sz="1200" dirty="0">
                <a:solidFill>
                  <a:srgbClr val="FF0000"/>
                </a:solidFill>
                <a:latin typeface="Meiryo UI" panose="020B0604030504040204" pitchFamily="50" charset="-128"/>
                <a:ea typeface="Meiryo UI" panose="020B0604030504040204" pitchFamily="50" charset="-128"/>
              </a:endParaRPr>
            </a:p>
          </p:txBody>
        </p:sp>
        <p:cxnSp>
          <p:nvCxnSpPr>
            <p:cNvPr id="21" name="直線コネクタ 20">
              <a:extLst>
                <a:ext uri="{FF2B5EF4-FFF2-40B4-BE49-F238E27FC236}">
                  <a16:creationId xmlns:a16="http://schemas.microsoft.com/office/drawing/2014/main" id="{FB42C40F-A7AE-0EB2-8D87-F356EDCB27DF}"/>
                </a:ext>
              </a:extLst>
            </p:cNvPr>
            <p:cNvCxnSpPr>
              <a:cxnSpLocks/>
              <a:stCxn id="5" idx="3"/>
              <a:endCxn id="20" idx="1"/>
            </p:cNvCxnSpPr>
            <p:nvPr/>
          </p:nvCxnSpPr>
          <p:spPr>
            <a:xfrm flipV="1">
              <a:off x="9791481" y="2504748"/>
              <a:ext cx="305233" cy="283957"/>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A2D1EB1E-1F60-A603-5301-46CDBC3F607F}"/>
                </a:ext>
              </a:extLst>
            </p:cNvPr>
            <p:cNvSpPr/>
            <p:nvPr/>
          </p:nvSpPr>
          <p:spPr bwMode="auto">
            <a:xfrm>
              <a:off x="10096714" y="639525"/>
              <a:ext cx="4032448" cy="176360"/>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graphicFrame>
        <p:nvGraphicFramePr>
          <p:cNvPr id="5" name="表 23">
            <a:extLst>
              <a:ext uri="{FF2B5EF4-FFF2-40B4-BE49-F238E27FC236}">
                <a16:creationId xmlns:a16="http://schemas.microsoft.com/office/drawing/2014/main" id="{432FE5DE-6748-261A-2170-A7F1AC22A432}"/>
              </a:ext>
            </a:extLst>
          </p:cNvPr>
          <p:cNvGraphicFramePr>
            <a:graphicFrameLocks noGrp="1"/>
          </p:cNvGraphicFramePr>
          <p:nvPr>
            <p:extLst>
              <p:ext uri="{D42A27DB-BD31-4B8C-83A1-F6EECF244321}">
                <p14:modId xmlns:p14="http://schemas.microsoft.com/office/powerpoint/2010/main" val="580477633"/>
              </p:ext>
            </p:extLst>
          </p:nvPr>
        </p:nvGraphicFramePr>
        <p:xfrm>
          <a:off x="214236" y="2796661"/>
          <a:ext cx="9491738" cy="3749040"/>
        </p:xfrm>
        <a:graphic>
          <a:graphicData uri="http://schemas.openxmlformats.org/drawingml/2006/table">
            <a:tbl>
              <a:tblPr firstRow="1" bandRow="1">
                <a:tableStyleId>{5C22544A-7EE6-4342-B048-85BDC9FD1C3A}</a:tableStyleId>
              </a:tblPr>
              <a:tblGrid>
                <a:gridCol w="2376713">
                  <a:extLst>
                    <a:ext uri="{9D8B030D-6E8A-4147-A177-3AD203B41FA5}">
                      <a16:colId xmlns:a16="http://schemas.microsoft.com/office/drawing/2014/main" val="3058625011"/>
                    </a:ext>
                  </a:extLst>
                </a:gridCol>
                <a:gridCol w="7115025">
                  <a:extLst>
                    <a:ext uri="{9D8B030D-6E8A-4147-A177-3AD203B41FA5}">
                      <a16:colId xmlns:a16="http://schemas.microsoft.com/office/drawing/2014/main" val="2839242847"/>
                    </a:ext>
                  </a:extLst>
                </a:gridCol>
              </a:tblGrid>
              <a:tr h="258852">
                <a:tc gridSpan="2">
                  <a:txBody>
                    <a:bodyPr/>
                    <a:lstStyle/>
                    <a:p>
                      <a:pPr algn="ctr"/>
                      <a:r>
                        <a:rPr kumimoji="0" lang="ja-JP" altLang="en-US" sz="1400" dirty="0">
                          <a:solidFill>
                            <a:schemeClr val="bg1"/>
                          </a:solidFill>
                          <a:latin typeface="Meiryo UI" panose="020B0604030504040204" pitchFamily="50" charset="-128"/>
                          <a:ea typeface="Meiryo UI" panose="020B0604030504040204" pitchFamily="50" charset="-128"/>
                        </a:rPr>
                        <a:t>スタートアップ企業に対し提供した経営資源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kumimoji="1" lang="ja-JP" altLang="en-US" dirty="0"/>
                    </a:p>
                  </a:txBody>
                  <a:tcPr/>
                </a:tc>
                <a:extLst>
                  <a:ext uri="{0D108BD9-81ED-4DB2-BD59-A6C34878D82A}">
                    <a16:rowId xmlns:a16="http://schemas.microsoft.com/office/drawing/2014/main" val="3041878439"/>
                  </a:ext>
                </a:extLst>
              </a:tr>
              <a:tr h="258852">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１．提供した経営資源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r>
                        <a:rPr kumimoji="1" lang="ja-JP" altLang="en-US" sz="1400" dirty="0">
                          <a:solidFill>
                            <a:srgbClr val="0070C0"/>
                          </a:solidFill>
                          <a:latin typeface="Meiryo UI" panose="020B0604030504040204" pitchFamily="50" charset="-128"/>
                          <a:ea typeface="Meiryo UI" panose="020B0604030504040204" pitchFamily="50" charset="-128"/>
                        </a:rPr>
                        <a:t>（①～⑧より当てはまるものを選択）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686102"/>
                  </a:ext>
                </a:extLst>
              </a:tr>
              <a:tr h="258852">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２．経営資源の内容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r>
                        <a:rPr kumimoji="1" lang="ja-JP" altLang="en-US" sz="1400" dirty="0">
                          <a:solidFill>
                            <a:srgbClr val="0070C0"/>
                          </a:solidFill>
                          <a:latin typeface="Meiryo UI" panose="020B0604030504040204" pitchFamily="50" charset="-128"/>
                          <a:ea typeface="Meiryo UI" panose="020B0604030504040204" pitchFamily="50" charset="-128"/>
                        </a:rPr>
                        <a:t>（例）○○に関する研究施設、○○に関する商流・顧客基盤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3650076"/>
                  </a:ext>
                </a:extLst>
              </a:tr>
              <a:tr h="574438">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３．提供状況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defTabSz="914400" rtl="0" eaLnBrk="1" latinLnBrk="0" hangingPunct="1">
                        <a:buFont typeface="Wingdings" panose="05000000000000000000" pitchFamily="2" charset="2"/>
                        <a:buChar char="l"/>
                      </a:pP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（例）</a:t>
                      </a:r>
                      <a:r>
                        <a:rPr kumimoji="1" lang="en-US" altLang="ja-JP" sz="1400" kern="1200" dirty="0">
                          <a:solidFill>
                            <a:srgbClr val="0070C0"/>
                          </a:solidFill>
                          <a:latin typeface="Meiryo UI" panose="020B0604030504040204" pitchFamily="50" charset="-128"/>
                          <a:ea typeface="Meiryo UI" panose="020B0604030504040204" pitchFamily="50" charset="-128"/>
                          <a:cs typeface="+mn-cs"/>
                        </a:rPr>
                        <a:t>20XX</a:t>
                      </a: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年○月には、当社の有する研究施設を活用し、スタートアップ企業が有する技術のベンチスケールでの試験を実施した。この結果、スタートアップ企業が有する技術の○○といった課題が明らかとなり、課題解決へ向けて共同で取り組んでいる。課題を解決したのち、</a:t>
                      </a:r>
                      <a:r>
                        <a:rPr kumimoji="1" lang="en-US" altLang="ja-JP" sz="1400" kern="1200" dirty="0">
                          <a:solidFill>
                            <a:srgbClr val="0070C0"/>
                          </a:solidFill>
                          <a:latin typeface="Meiryo UI" panose="020B0604030504040204" pitchFamily="50" charset="-128"/>
                          <a:ea typeface="Meiryo UI" panose="020B0604030504040204" pitchFamily="50" charset="-128"/>
                          <a:cs typeface="+mn-cs"/>
                        </a:rPr>
                        <a:t>20XX</a:t>
                      </a: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年目途に製品化する見込みである。</a:t>
                      </a:r>
                    </a:p>
                    <a:p>
                      <a:pPr marL="171450" indent="-171450" algn="l" defTabSz="914400" rtl="0" eaLnBrk="1" latinLnBrk="0" hangingPunct="1">
                        <a:buFont typeface="Wingdings" panose="05000000000000000000" pitchFamily="2" charset="2"/>
                        <a:buChar char="l"/>
                      </a:pP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（例）また、当社の有する商流・顧客基盤を活用し、</a:t>
                      </a:r>
                      <a:r>
                        <a:rPr kumimoji="1" lang="en-US" altLang="ja-JP" sz="1400" kern="1200" dirty="0">
                          <a:solidFill>
                            <a:srgbClr val="0070C0"/>
                          </a:solidFill>
                          <a:latin typeface="Meiryo UI" panose="020B0604030504040204" pitchFamily="50" charset="-128"/>
                          <a:ea typeface="Meiryo UI" panose="020B0604030504040204" pitchFamily="50" charset="-128"/>
                          <a:cs typeface="+mn-cs"/>
                        </a:rPr>
                        <a:t>20XX</a:t>
                      </a: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年には、スタートアップ企業へ○件の顧客紹介を行い、○件において提携が進んでいる。この結果、スタートアップ企業の売上高が前年度比で○％増となり、事業計画を達成した。翌年度以降も着実に事業を拡大し、○月には黒字化を達成見込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6599277"/>
                  </a:ext>
                </a:extLst>
              </a:tr>
              <a:tr h="258852">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４．スタートアップ企業の状況</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（任意記載項目）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defTabSz="914400" rtl="0" eaLnBrk="1" latinLnBrk="0" hangingPunct="1">
                        <a:buFont typeface="Wingdings" panose="05000000000000000000" pitchFamily="2" charset="2"/>
                        <a:buChar char="l"/>
                      </a:pP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（①～⑦より当てはまるものを選択）</a:t>
                      </a:r>
                      <a:endParaRPr kumimoji="1" lang="en-US" altLang="ja-JP" sz="1400" kern="1200" dirty="0">
                        <a:solidFill>
                          <a:srgbClr val="0070C0"/>
                        </a:solidFill>
                        <a:latin typeface="Meiryo UI" panose="020B0604030504040204" pitchFamily="50" charset="-128"/>
                        <a:ea typeface="Meiryo UI" panose="020B0604030504040204" pitchFamily="50" charset="-128"/>
                        <a:cs typeface="+mn-cs"/>
                      </a:endParaRPr>
                    </a:p>
                    <a:p>
                      <a:pPr marL="0" indent="0" algn="l" defTabSz="914400" rtl="0" eaLnBrk="1" latinLnBrk="0" hangingPunct="1">
                        <a:buFont typeface="Wingdings" panose="05000000000000000000" pitchFamily="2" charset="2"/>
                        <a:buNone/>
                      </a:pPr>
                      <a:r>
                        <a:rPr kumimoji="1" lang="en-US" altLang="ja-JP" sz="1400" kern="1200" dirty="0">
                          <a:solidFill>
                            <a:srgbClr val="0070C0"/>
                          </a:solidFill>
                          <a:latin typeface="Meiryo UI" panose="020B0604030504040204" pitchFamily="50" charset="-128"/>
                          <a:ea typeface="Meiryo UI" panose="020B0604030504040204" pitchFamily="50" charset="-128"/>
                          <a:cs typeface="+mn-cs"/>
                        </a:rPr>
                        <a:t>※</a:t>
                      </a: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把握している事項があれば可能な範囲で記載ください。</a:t>
                      </a:r>
                      <a:endParaRPr kumimoji="1" lang="en-US" altLang="ja-JP" sz="1400" kern="1200" dirty="0">
                        <a:solidFill>
                          <a:srgbClr val="0070C0"/>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1576420"/>
                  </a:ext>
                </a:extLst>
              </a:tr>
              <a:tr h="258852">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５．具体的な状況</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（任意記載項目）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defTabSz="914400" rtl="0" eaLnBrk="1" latinLnBrk="0" hangingPunct="1">
                        <a:buFont typeface="Wingdings" panose="05000000000000000000" pitchFamily="2" charset="2"/>
                        <a:buChar char="l"/>
                      </a:pP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（例）事業拡大に伴い、</a:t>
                      </a:r>
                      <a:r>
                        <a:rPr kumimoji="1" lang="en-US" altLang="ja-JP" sz="1400" kern="1200" dirty="0">
                          <a:solidFill>
                            <a:srgbClr val="0070C0"/>
                          </a:solidFill>
                          <a:latin typeface="Meiryo UI" panose="020B0604030504040204" pitchFamily="50" charset="-128"/>
                          <a:ea typeface="Meiryo UI" panose="020B0604030504040204" pitchFamily="50" charset="-128"/>
                          <a:cs typeface="+mn-cs"/>
                        </a:rPr>
                        <a:t>20XX</a:t>
                      </a: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年○月に○百万円の資金調達を行った。</a:t>
                      </a:r>
                      <a:endParaRPr kumimoji="1" lang="en-US" altLang="ja-JP" sz="1400" kern="1200" dirty="0">
                        <a:solidFill>
                          <a:srgbClr val="0070C0"/>
                        </a:solidFill>
                        <a:latin typeface="Meiryo UI" panose="020B0604030504040204" pitchFamily="50" charset="-128"/>
                        <a:ea typeface="Meiryo UI" panose="020B0604030504040204" pitchFamily="50" charset="-128"/>
                        <a:cs typeface="+mn-cs"/>
                      </a:endParaRPr>
                    </a:p>
                    <a:p>
                      <a:pPr marL="0" indent="0" algn="l" defTabSz="914400" rtl="0" eaLnBrk="1" latinLnBrk="0" hangingPunct="1">
                        <a:buFont typeface="Wingdings" panose="05000000000000000000" pitchFamily="2" charset="2"/>
                        <a:buNone/>
                      </a:pPr>
                      <a:r>
                        <a:rPr kumimoji="1" lang="en-US" altLang="ja-JP" sz="1400" kern="1200" dirty="0">
                          <a:solidFill>
                            <a:srgbClr val="0070C0"/>
                          </a:solidFill>
                          <a:latin typeface="Meiryo UI" panose="020B0604030504040204" pitchFamily="50" charset="-128"/>
                          <a:ea typeface="Meiryo UI" panose="020B0604030504040204" pitchFamily="50" charset="-128"/>
                          <a:cs typeface="+mn-cs"/>
                        </a:rPr>
                        <a:t>※</a:t>
                      </a: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把握している事項があれば可能な範囲で記載ください。</a:t>
                      </a:r>
                      <a:endParaRPr kumimoji="1" lang="en-US" altLang="ja-JP" sz="1400" kern="1200" dirty="0">
                        <a:solidFill>
                          <a:srgbClr val="0070C0"/>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1317714"/>
                  </a:ext>
                </a:extLst>
              </a:tr>
            </a:tbl>
          </a:graphicData>
        </a:graphic>
      </p:graphicFrame>
    </p:spTree>
    <p:extLst>
      <p:ext uri="{BB962C8B-B14F-4D97-AF65-F5344CB8AC3E}">
        <p14:creationId xmlns:p14="http://schemas.microsoft.com/office/powerpoint/2010/main" val="36746159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Kd9kAB_zj0no5OdMis7fD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bv1tkDAnBPkXE0heny2gA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2622</Words>
  <PresentationFormat>A4 210 x 297 mm</PresentationFormat>
  <Paragraphs>211</Paragraphs>
  <Slides>7</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14" baseType="lpstr">
      <vt:lpstr>Meiryo UI</vt:lpstr>
      <vt:lpstr>ＭＳ Ｐゴシック</vt:lpstr>
      <vt:lpstr>Arial</vt:lpstr>
      <vt:lpstr>Calibri</vt:lpstr>
      <vt:lpstr>Wingdings</vt:lpstr>
      <vt:lpstr>【機○・記載例なし】</vt:lpstr>
      <vt:lpstr>think-cell スライド</vt:lpstr>
      <vt:lpstr>案件進捗スライド作成のお願い（パワーポイント形式で提出ください）</vt:lpstr>
      <vt:lpstr>参考１．よくあるご質問（スライド作成関係）</vt:lpstr>
      <vt:lpstr>継続証明申請用 案件進捗スライド　フォーマット （M&amp;A型）</vt:lpstr>
      <vt:lpstr>「オープンイノベーション促進税制（M&amp;A型）」継続申請 （株式会社Ａによる株式会社ＢへのM&amp;Aについて）</vt:lpstr>
      <vt:lpstr>別紙１：協業の進捗状況</vt:lpstr>
      <vt:lpstr>別紙２：対象法人が活用したスタートアップ企業の経営資源</vt:lpstr>
      <vt:lpstr>別紙３：対象法人がスタートアップ企業へ提供した経営資源</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2020-09-14T15:08:56Z</dcterms:created>
  <dcterms:modified xsi:type="dcterms:W3CDTF">2024-01-24T15:16:47Z</dcterms:modified>
</cp:coreProperties>
</file>