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8"/>
  </p:notesMasterIdLst>
  <p:handoutMasterIdLst>
    <p:handoutMasterId r:id="rId9"/>
  </p:handoutMasterIdLst>
  <p:sldIdLst>
    <p:sldId id="389" r:id="rId2"/>
    <p:sldId id="390" r:id="rId3"/>
    <p:sldId id="385" r:id="rId4"/>
    <p:sldId id="2147477734" r:id="rId5"/>
    <p:sldId id="376" r:id="rId6"/>
    <p:sldId id="377" r:id="rId7"/>
  </p:sldIdLst>
  <p:sldSz cx="9906000" cy="6858000" type="A4"/>
  <p:notesSz cx="6735763" cy="9866313"/>
  <p:custDataLst>
    <p:tags r:id="rId10"/>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99D6EC"/>
    <a:srgbClr val="DDDDDD"/>
    <a:srgbClr val="FF5A00"/>
    <a:srgbClr val="B4C7E7"/>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02A974-107D-4A09-A8E9-C8A34C0D45FF}" v="184" dt="2024-01-16T12:18:43.09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47" autoAdjust="0"/>
  </p:normalViewPr>
  <p:slideViewPr>
    <p:cSldViewPr>
      <p:cViewPr varScale="1">
        <p:scale>
          <a:sx n="114" d="100"/>
          <a:sy n="114" d="100"/>
        </p:scale>
        <p:origin x="1170" y="84"/>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2025/1/20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userDrawn="1">
            <p:custDataLst>
              <p:tags r:id="rId5"/>
            </p:custDataLst>
            <p:extLst>
              <p:ext uri="{D42A27DB-BD31-4B8C-83A1-F6EECF244321}">
                <p14:modId xmlns:p14="http://schemas.microsoft.com/office/powerpoint/2010/main" val="3374762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44" imgH="443" progId="TCLayout.ActiveDocument.1">
                  <p:embed/>
                </p:oleObj>
              </mc:Choice>
              <mc:Fallback>
                <p:oleObj name="think-cell スライド" r:id="rId7" imgW="444" imgH="443" progId="TCLayout.ActiveDocument.1">
                  <p:embed/>
                  <p:pic>
                    <p:nvPicPr>
                      <p:cNvPr id="8" name="オブジェクト 7"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7" name="正方形/長方形 6" hidden="1"/>
          <p:cNvSpPr/>
          <p:nvPr userDrawn="1">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2025/1/20</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参考１．よくあるご質問（スライド作成関係）</a:t>
            </a:r>
            <a:endParaRPr kumimoji="1" lang="ja-JP" altLang="en-US" dirty="0">
              <a:solidFill>
                <a:srgbClr val="C00000"/>
              </a:solidFill>
            </a:endParaRPr>
          </a:p>
        </p:txBody>
      </p:sp>
      <p:sp>
        <p:nvSpPr>
          <p:cNvPr id="5" name="テキスト プレースホルダー 7">
            <a:extLst>
              <a:ext uri="{FF2B5EF4-FFF2-40B4-BE49-F238E27FC236}">
                <a16:creationId xmlns:a16="http://schemas.microsoft.com/office/drawing/2014/main" id="{5D3C154F-D6A6-C3E4-D6ED-4B1BFC0660C0}"/>
              </a:ext>
            </a:extLst>
          </p:cNvPr>
          <p:cNvSpPr txBox="1">
            <a:spLocks/>
          </p:cNvSpPr>
          <p:nvPr/>
        </p:nvSpPr>
        <p:spPr>
          <a:xfrm>
            <a:off x="128464" y="548680"/>
            <a:ext cx="9705975" cy="5544616"/>
          </a:xfrm>
          <a:prstGeom prst="rect">
            <a:avLst/>
          </a:prstGeom>
          <a:noFill/>
          <a:ln>
            <a:noFill/>
          </a:ln>
        </p:spPr>
        <p:txBody>
          <a:bodyPr vert="horz" wrap="square" lIns="216000" tIns="108000" rIns="216000" bIns="108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Wingdings" panose="05000000000000000000" pitchFamily="2" charset="2"/>
              <a:buNone/>
            </a:pPr>
            <a:r>
              <a:rPr lang="ja-JP" altLang="en-US" sz="1600" b="1" dirty="0">
                <a:solidFill>
                  <a:schemeClr val="accent6">
                    <a:lumMod val="75000"/>
                  </a:schemeClr>
                </a:solidFill>
              </a:rPr>
              <a:t>Ｑ１．</a:t>
            </a:r>
            <a:r>
              <a:rPr lang="ja-JP" altLang="en-US" sz="1600" b="1" u="sng" dirty="0"/>
              <a:t>本スライドの位置づけを教えてください。</a:t>
            </a:r>
            <a:endParaRPr lang="en-US" altLang="ja-JP" sz="1600" b="1" u="sng" dirty="0"/>
          </a:p>
          <a:p>
            <a:pPr marL="539750" indent="-269875">
              <a:buNone/>
            </a:pPr>
            <a:r>
              <a:rPr lang="ja-JP" altLang="en-US" sz="1600" dirty="0"/>
              <a:t>⇒ </a:t>
            </a:r>
            <a:r>
              <a:rPr lang="en-US" altLang="ja-JP" sz="1600" dirty="0"/>
              <a:t>2024</a:t>
            </a:r>
            <a:r>
              <a:rPr lang="ja-JP" altLang="en-US" sz="1600" dirty="0"/>
              <a:t>年７月より、継続証明申請をする際、案件進捗スライドの提出は不要とし、申請に必要な事項は</a:t>
            </a:r>
            <a:r>
              <a:rPr lang="en-US" altLang="ja-JP" sz="1600" dirty="0" err="1"/>
              <a:t>gbiz</a:t>
            </a:r>
            <a:r>
              <a:rPr lang="ja-JP" altLang="en-US" sz="1600" dirty="0"/>
              <a:t>フォームへ直積入力いただくこととしました。フォームへの入力事項は、本スライドと同等の内容となりますので、必要に応じて本スライドを活用ください。活用方法の一例として、税務</a:t>
            </a:r>
            <a:r>
              <a:rPr lang="en-US" altLang="ja-JP" sz="1600" dirty="0"/>
              <a:t>/</a:t>
            </a:r>
            <a:r>
              <a:rPr lang="ja-JP" altLang="en-US" sz="1600" dirty="0"/>
              <a:t>経理部門のご担当者様から新規事業部門の担当者様へ本スライドを配布し、</a:t>
            </a:r>
            <a:r>
              <a:rPr lang="en-US" altLang="ja-JP" sz="1600" dirty="0" err="1"/>
              <a:t>gbiz</a:t>
            </a:r>
            <a:r>
              <a:rPr lang="ja-JP" altLang="en-US" sz="1600" dirty="0"/>
              <a:t>フォーム入力の下書きとして活用いただくことを想定しています。</a:t>
            </a:r>
            <a:endParaRPr lang="en-US" altLang="ja-JP" sz="1600" dirty="0"/>
          </a:p>
          <a:p>
            <a:pPr marL="0" indent="0">
              <a:buFont typeface="Wingdings" panose="05000000000000000000" pitchFamily="2" charset="2"/>
              <a:buNone/>
            </a:pPr>
            <a:r>
              <a:rPr lang="ja-JP" altLang="en-US" sz="1600" b="1" dirty="0">
                <a:solidFill>
                  <a:schemeClr val="accent6">
                    <a:lumMod val="75000"/>
                  </a:schemeClr>
                </a:solidFill>
              </a:rPr>
              <a:t>Ｑ２．</a:t>
            </a:r>
            <a:r>
              <a:rPr lang="ja-JP" altLang="en-US" sz="1600" b="1" u="sng" dirty="0"/>
              <a:t>各スライドのフォーマット文は、必ず従う必要がありますか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オープンイノベーション要件の確認に必要な事項を指定しておりますので、原則、フォーマットに従ってください。フォーマットを逸脱した記載の場合、オープンイノベーション性の確認が難しくなります。</a:t>
            </a:r>
            <a:r>
              <a:rPr lang="ja-JP" altLang="en-US" sz="1600" dirty="0">
                <a:solidFill>
                  <a:srgbClr val="C00000"/>
                </a:solidFill>
              </a:rPr>
              <a:t>任意記載項目については、指定された要件に当てはまる場合には必須で記載いただき、そうでない場合には可能な範囲で記載を検討ください。</a:t>
            </a: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Ｑ３．</a:t>
            </a:r>
            <a:r>
              <a:rPr lang="ja-JP" altLang="en-US" sz="1600" b="1" u="sng" dirty="0"/>
              <a:t>各スライド文中の、青字箇所には、どのように記載すればよいですか</a:t>
            </a:r>
            <a:r>
              <a:rPr lang="ja-JP" altLang="en-US" sz="1600" dirty="0"/>
              <a:t>。</a:t>
            </a:r>
          </a:p>
          <a:p>
            <a:pPr marL="539750" indent="-269875">
              <a:buFont typeface="Wingdings" panose="05000000000000000000" pitchFamily="2" charset="2"/>
              <a:buNone/>
            </a:pPr>
            <a:r>
              <a:rPr lang="ja-JP" altLang="en-US" sz="1600" dirty="0"/>
              <a:t>⇒　</a:t>
            </a:r>
            <a:r>
              <a:rPr lang="ja-JP" altLang="en-US" sz="1600" dirty="0">
                <a:solidFill>
                  <a:srgbClr val="0070C0"/>
                </a:solidFill>
              </a:rPr>
              <a:t>青字で記載している箇所</a:t>
            </a:r>
            <a:r>
              <a:rPr lang="ja-JP" altLang="en-US" sz="1600" dirty="0"/>
              <a:t>は、必要な情報についての経産省からの指示文です。提出時には当該箇所の文字は消した状態で提出ください。</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Ｑ４．</a:t>
            </a:r>
            <a:r>
              <a:rPr lang="ja-JP" altLang="en-US" sz="1600" b="1" u="sng" dirty="0"/>
              <a:t>スライドは、出資先企業へ開示されたり、公表されたりしますか</a:t>
            </a:r>
            <a:r>
              <a:rPr lang="ja-JP" altLang="en-US" sz="1600" dirty="0"/>
              <a:t>。</a:t>
            </a:r>
          </a:p>
          <a:p>
            <a:pPr marL="539750" indent="-269875">
              <a:buFont typeface="Wingdings" panose="05000000000000000000" pitchFamily="2" charset="2"/>
              <a:buNone/>
            </a:pPr>
            <a:r>
              <a:rPr lang="ja-JP" altLang="en-US" sz="1600" dirty="0"/>
              <a:t>⇒　スライドは、出資先企業に開示せず、公表はいたしません。</a:t>
            </a:r>
            <a:endParaRPr lang="en-US" altLang="ja-JP" sz="800" dirty="0"/>
          </a:p>
          <a:p>
            <a:pPr marL="0" indent="0">
              <a:buNone/>
            </a:pPr>
            <a:r>
              <a:rPr lang="ja-JP" altLang="en-US" sz="1600" b="1" dirty="0">
                <a:solidFill>
                  <a:schemeClr val="accent6">
                    <a:lumMod val="75000"/>
                  </a:schemeClr>
                </a:solidFill>
              </a:rPr>
              <a:t>Ｑ５．</a:t>
            </a:r>
            <a:r>
              <a:rPr lang="en-US" altLang="ja-JP" sz="1600" b="1" u="sng" dirty="0" err="1"/>
              <a:t>gBiz</a:t>
            </a:r>
            <a:r>
              <a:rPr lang="ja-JP" altLang="en-US" sz="1600" b="1" u="sng" dirty="0"/>
              <a:t>申請フォームの「特定事業活動の実施状況」には何を記載したらよいですか。</a:t>
            </a:r>
            <a:endParaRPr lang="en-US" altLang="ja-JP" sz="1600" b="1" u="sng" dirty="0"/>
          </a:p>
          <a:p>
            <a:pPr marL="539750" indent="-269875">
              <a:buNone/>
            </a:pPr>
            <a:r>
              <a:rPr lang="ja-JP" altLang="en-US" sz="1600" dirty="0"/>
              <a:t>⇒本スライドの案件概要に記載する「</a:t>
            </a:r>
            <a:r>
              <a:rPr lang="ja-JP" altLang="en-US" sz="1600" dirty="0">
                <a:solidFill>
                  <a:srgbClr val="C00000"/>
                </a:solidFill>
              </a:rPr>
              <a:t>７．協業の進捗状況</a:t>
            </a:r>
            <a:r>
              <a:rPr lang="ja-JP" altLang="en-US" sz="1600" dirty="0"/>
              <a:t>」に記載の文章を転記ください。</a:t>
            </a:r>
          </a:p>
          <a:p>
            <a:pPr marL="539750" indent="-269875">
              <a:buNone/>
            </a:pPr>
            <a:endParaRPr lang="ja-JP" altLang="en-US" sz="1600" dirty="0"/>
          </a:p>
          <a:p>
            <a:pPr marL="539750" indent="-269875">
              <a:buFont typeface="Wingdings" panose="05000000000000000000" pitchFamily="2" charset="2"/>
              <a:buNone/>
            </a:pPr>
            <a:endParaRPr lang="en-US" altLang="ja-JP" sz="1600" dirty="0"/>
          </a:p>
        </p:txBody>
      </p:sp>
    </p:spTree>
    <p:extLst>
      <p:ext uri="{BB962C8B-B14F-4D97-AF65-F5344CB8AC3E}">
        <p14:creationId xmlns:p14="http://schemas.microsoft.com/office/powerpoint/2010/main" val="816346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a:xfrm>
            <a:off x="742950" y="2598004"/>
            <a:ext cx="8420100" cy="1661993"/>
          </a:xfrm>
        </p:spPr>
        <p:txBody>
          <a:bodyPr vert="horz"/>
          <a:lstStyle/>
          <a:p>
            <a:r>
              <a:rPr kumimoji="1" lang="ja-JP" altLang="en-US" dirty="0"/>
              <a:t>継続証明申請用</a:t>
            </a:r>
            <a:br>
              <a:rPr kumimoji="1" lang="en-US" altLang="ja-JP" dirty="0"/>
            </a:br>
            <a:r>
              <a:rPr kumimoji="1" lang="ja-JP" altLang="en-US" dirty="0"/>
              <a:t>案件</a:t>
            </a:r>
            <a:r>
              <a:rPr lang="ja-JP" altLang="en-US" dirty="0"/>
              <a:t>進捗</a:t>
            </a:r>
            <a:r>
              <a:rPr kumimoji="1" lang="ja-JP" altLang="en-US" dirty="0"/>
              <a:t>スライド　フォーマット</a:t>
            </a:r>
            <a:br>
              <a:rPr kumimoji="1" lang="en-US" altLang="ja-JP" dirty="0"/>
            </a:br>
            <a:r>
              <a:rPr kumimoji="1" lang="ja-JP" altLang="en-US" dirty="0"/>
              <a:t>（新規出資型）</a:t>
            </a:r>
          </a:p>
        </p:txBody>
      </p:sp>
    </p:spTree>
    <p:extLst>
      <p:ext uri="{BB962C8B-B14F-4D97-AF65-F5344CB8AC3E}">
        <p14:creationId xmlns:p14="http://schemas.microsoft.com/office/powerpoint/2010/main" val="86042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3" progId="TCLayout.ActiveDocument.1">
                  <p:embed/>
                </p:oleObj>
              </mc:Choice>
              <mc:Fallback>
                <p:oleObj name="think-cell スライド" r:id="rId4" imgW="444" imgH="443"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p:cNvSpPr/>
          <p:nvPr>
            <p:custDataLst>
              <p:tags r:id="rId2"/>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numCol="1" spcCol="0" rtlCol="0" anchor="ctr" anchorCtr="0">
            <a:noAutofit/>
          </a:bodyPr>
          <a:lstStyle/>
          <a:p>
            <a:endParaRPr kumimoji="0" lang="en-US" altLang="ja-JP" b="1"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3" name="タイトル 2"/>
          <p:cNvSpPr>
            <a:spLocks noGrp="1"/>
          </p:cNvSpPr>
          <p:nvPr>
            <p:ph type="title"/>
          </p:nvPr>
        </p:nvSpPr>
        <p:spPr>
          <a:xfrm>
            <a:off x="200471" y="116632"/>
            <a:ext cx="9505503" cy="830997"/>
          </a:xfrm>
        </p:spPr>
        <p:txBody>
          <a:bodyPr vert="horz"/>
          <a:lstStyle/>
          <a:p>
            <a:r>
              <a:rPr kumimoji="1" lang="ja-JP" altLang="en-US" dirty="0"/>
              <a:t>「オープンイノベーション促進税制（新規出資型）</a:t>
            </a:r>
            <a:r>
              <a:rPr lang="ja-JP" altLang="en-US" dirty="0"/>
              <a:t>」継続申請</a:t>
            </a:r>
            <a:br>
              <a:rPr kumimoji="1" lang="en-US" altLang="ja-JP" dirty="0"/>
            </a:br>
            <a:r>
              <a:rPr lang="ja-JP" altLang="en-US" dirty="0"/>
              <a:t>（</a:t>
            </a:r>
            <a:r>
              <a:rPr kumimoji="1" lang="ja-JP" altLang="en-US" dirty="0">
                <a:solidFill>
                  <a:schemeClr val="tx1"/>
                </a:solidFill>
                <a:latin typeface="Meiryo UI" panose="020B0604030504040204" pitchFamily="50" charset="-128"/>
                <a:ea typeface="Meiryo UI" panose="020B0604030504040204" pitchFamily="50" charset="-128"/>
              </a:rPr>
              <a:t>株式会社</a:t>
            </a:r>
            <a:r>
              <a:rPr lang="ja-JP" altLang="en-US" dirty="0"/>
              <a:t>Ａによる株式会社Ｂ</a:t>
            </a:r>
            <a:r>
              <a:rPr kumimoji="1" lang="ja-JP" altLang="en-US" dirty="0"/>
              <a:t>への出資について）</a:t>
            </a:r>
            <a:endParaRPr kumimoji="1" lang="ja-JP" altLang="en-US" sz="1800" dirty="0"/>
          </a:p>
        </p:txBody>
      </p:sp>
      <p:sp>
        <p:nvSpPr>
          <p:cNvPr id="8" name="テキスト プレースホルダー 7"/>
          <p:cNvSpPr>
            <a:spLocks noGrp="1"/>
          </p:cNvSpPr>
          <p:nvPr>
            <p:ph type="body" sz="quarter" idx="17"/>
          </p:nvPr>
        </p:nvSpPr>
        <p:spPr>
          <a:xfrm>
            <a:off x="199578" y="908720"/>
            <a:ext cx="9505950" cy="495108"/>
          </a:xfrm>
        </p:spPr>
        <p:txBody>
          <a:bodyPr/>
          <a:lstStyle/>
          <a:p>
            <a:r>
              <a:rPr kumimoji="1" lang="ja-JP" altLang="en-US" sz="1800" dirty="0"/>
              <a:t>下記の出資につき、継続証明申請を希望します。出資案件の概要は以下の通りです。</a:t>
            </a:r>
            <a:endParaRPr kumimoji="1" lang="en-US" altLang="ja-JP" sz="1800" dirty="0"/>
          </a:p>
        </p:txBody>
      </p:sp>
      <p:graphicFrame>
        <p:nvGraphicFramePr>
          <p:cNvPr id="6" name="表 5"/>
          <p:cNvGraphicFramePr>
            <a:graphicFrameLocks noGrp="1"/>
          </p:cNvGraphicFramePr>
          <p:nvPr>
            <p:extLst>
              <p:ext uri="{D42A27DB-BD31-4B8C-83A1-F6EECF244321}">
                <p14:modId xmlns:p14="http://schemas.microsoft.com/office/powerpoint/2010/main" val="3188234779"/>
              </p:ext>
            </p:extLst>
          </p:nvPr>
        </p:nvGraphicFramePr>
        <p:xfrm>
          <a:off x="222675" y="1462993"/>
          <a:ext cx="9482853" cy="5122227"/>
        </p:xfrm>
        <a:graphic>
          <a:graphicData uri="http://schemas.openxmlformats.org/drawingml/2006/table">
            <a:tbl>
              <a:tblPr firstRow="1" bandRow="1">
                <a:tableStyleId>{5C22544A-7EE6-4342-B048-85BDC9FD1C3A}</a:tableStyleId>
              </a:tblPr>
              <a:tblGrid>
                <a:gridCol w="2785663">
                  <a:extLst>
                    <a:ext uri="{9D8B030D-6E8A-4147-A177-3AD203B41FA5}">
                      <a16:colId xmlns:a16="http://schemas.microsoft.com/office/drawing/2014/main" val="1177943423"/>
                    </a:ext>
                  </a:extLst>
                </a:gridCol>
                <a:gridCol w="6697190">
                  <a:extLst>
                    <a:ext uri="{9D8B030D-6E8A-4147-A177-3AD203B41FA5}">
                      <a16:colId xmlns:a16="http://schemas.microsoft.com/office/drawing/2014/main" val="4043155241"/>
                    </a:ext>
                  </a:extLst>
                </a:gridCol>
              </a:tblGrid>
              <a:tr h="31988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案件概要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484181226"/>
                  </a:ext>
                </a:extLst>
              </a:tr>
              <a:tr h="290805">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１．出資者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株式会社Ａ（以下○○社）</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253981"/>
                  </a:ext>
                </a:extLst>
              </a:tr>
              <a:tr h="290805">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２．出資先企業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株式会社Ｂ（以下○○社）</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6200499"/>
                  </a:ext>
                </a:extLst>
              </a:tr>
              <a:tr h="290805">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３．出資時期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XXXX</a:t>
                      </a:r>
                      <a:r>
                        <a:rPr kumimoji="1" lang="ja-JP" altLang="en-US" sz="1100" dirty="0">
                          <a:solidFill>
                            <a:schemeClr val="tx1"/>
                          </a:solidFill>
                          <a:latin typeface="Meiryo UI" panose="020B0604030504040204" pitchFamily="50" charset="-128"/>
                          <a:ea typeface="Meiryo UI" panose="020B0604030504040204" pitchFamily="50" charset="-128"/>
                        </a:rPr>
                        <a:t>年</a:t>
                      </a:r>
                      <a:r>
                        <a:rPr kumimoji="1" lang="en-US" altLang="ja-JP" sz="1100" dirty="0">
                          <a:solidFill>
                            <a:schemeClr val="tx1"/>
                          </a:solidFill>
                          <a:latin typeface="Meiryo UI" panose="020B0604030504040204" pitchFamily="50" charset="-128"/>
                          <a:ea typeface="Meiryo UI" panose="020B0604030504040204" pitchFamily="50" charset="-128"/>
                        </a:rPr>
                        <a:t>X</a:t>
                      </a:r>
                      <a:r>
                        <a:rPr kumimoji="1" lang="ja-JP" altLang="en-US" sz="1100" dirty="0">
                          <a:solidFill>
                            <a:schemeClr val="tx1"/>
                          </a:solidFill>
                          <a:latin typeface="Meiryo UI" panose="020B0604030504040204" pitchFamily="50" charset="-128"/>
                          <a:ea typeface="Meiryo UI" panose="020B0604030504040204" pitchFamily="50" charset="-128"/>
                        </a:rPr>
                        <a:t>月</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675982"/>
                  </a:ext>
                </a:extLst>
              </a:tr>
              <a:tr h="2908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４．出資金額</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XXXX</a:t>
                      </a:r>
                      <a:r>
                        <a:rPr kumimoji="1" lang="ja-JP" altLang="en-US" sz="1100" dirty="0">
                          <a:solidFill>
                            <a:schemeClr val="tx1"/>
                          </a:solidFill>
                          <a:latin typeface="Meiryo UI" panose="020B0604030504040204" pitchFamily="50" charset="-128"/>
                          <a:ea typeface="Meiryo UI" panose="020B0604030504040204" pitchFamily="50" charset="-128"/>
                        </a:rPr>
                        <a:t>円</a:t>
                      </a:r>
                      <a:r>
                        <a:rPr kumimoji="1" lang="ja-JP" altLang="en-US" sz="600" dirty="0">
                          <a:solidFill>
                            <a:srgbClr val="0070C0"/>
                          </a:solidFill>
                          <a:latin typeface="Meiryo UI" panose="020B0604030504040204" pitchFamily="50" charset="-128"/>
                          <a:ea typeface="Meiryo UI" panose="020B0604030504040204" pitchFamily="50" charset="-128"/>
                        </a:rPr>
                        <a:t>（一の位まで記入。組合経由の場合、組合への出資比率を乗じた額（小数点以下切捨））</a:t>
                      </a:r>
                      <a:endParaRPr kumimoji="1" lang="en-US" altLang="ja-JP" sz="1100"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979850"/>
                  </a:ext>
                </a:extLst>
              </a:tr>
              <a:tr h="290805">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５．投資前後の出資割合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投資前［ </a:t>
                      </a:r>
                      <a:r>
                        <a:rPr kumimoji="1" lang="en-US" altLang="ja-JP" sz="1100" dirty="0">
                          <a:solidFill>
                            <a:schemeClr val="tx1"/>
                          </a:solidFill>
                          <a:latin typeface="Meiryo UI" panose="020B0604030504040204" pitchFamily="50" charset="-128"/>
                          <a:ea typeface="Meiryo UI" panose="020B0604030504040204" pitchFamily="50" charset="-128"/>
                        </a:rPr>
                        <a:t>XX.X</a:t>
                      </a:r>
                      <a:r>
                        <a:rPr kumimoji="1" lang="en-US" altLang="ja-JP" sz="1100" baseline="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　投資後［ </a:t>
                      </a:r>
                      <a:r>
                        <a:rPr kumimoji="1" lang="en-US" altLang="ja-JP" sz="1100" dirty="0">
                          <a:solidFill>
                            <a:schemeClr val="tx1"/>
                          </a:solidFill>
                          <a:latin typeface="Meiryo UI" panose="020B0604030504040204" pitchFamily="50" charset="-128"/>
                          <a:ea typeface="Meiryo UI" panose="020B0604030504040204" pitchFamily="50" charset="-128"/>
                        </a:rPr>
                        <a:t>XX.X </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816061"/>
                  </a:ext>
                </a:extLst>
              </a:tr>
              <a:tr h="290805">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６．出資の目的</a:t>
                      </a:r>
                      <a:r>
                        <a:rPr kumimoji="1" lang="ja-JP" altLang="en-US" sz="1100" b="0" i="0" u="none"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rPr>
                        <a:t>（いずれかに〇）</a:t>
                      </a:r>
                      <a:endParaRPr kumimoji="1" lang="en-US" altLang="ja-JP" sz="1100" b="0" i="0" u="none"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高い生産性が見込まれる事業の実施　</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新たな事業の開拓</a:t>
                      </a:r>
                      <a:endParaRPr lang="en-US" altLang="ja-JP"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205"/>
                  </a:ext>
                </a:extLst>
              </a:tr>
              <a:tr h="900841">
                <a:tc>
                  <a:txBody>
                    <a:bodyPr/>
                    <a:lstStyle/>
                    <a:p>
                      <a:pPr marL="357188" indent="-357188"/>
                      <a:r>
                        <a:rPr kumimoji="1" lang="ja-JP" altLang="en-US" sz="1100" strike="noStrike" kern="1200" dirty="0">
                          <a:solidFill>
                            <a:schemeClr val="tx1"/>
                          </a:solidFill>
                          <a:latin typeface="Meiryo UI" panose="020B0604030504040204" pitchFamily="50" charset="-128"/>
                          <a:ea typeface="Meiryo UI" panose="020B0604030504040204" pitchFamily="50" charset="-128"/>
                          <a:cs typeface="+mn-cs"/>
                        </a:rPr>
                        <a:t>７．協業の進捗状況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a:solidFill>
                            <a:srgbClr val="0070C0"/>
                          </a:solidFill>
                          <a:latin typeface="Meiryo UI" panose="020B0604030504040204" pitchFamily="50" charset="-128"/>
                          <a:ea typeface="Meiryo UI" panose="020B0604030504040204" pitchFamily="50" charset="-128"/>
                          <a:cs typeface="+mn-cs"/>
                        </a:rPr>
                        <a:t>【</a:t>
                      </a:r>
                      <a:r>
                        <a:rPr lang="ja-JP" altLang="en-US" sz="1000" b="0" dirty="0">
                          <a:solidFill>
                            <a:srgbClr val="0070C0"/>
                          </a:solidFill>
                          <a:latin typeface="Meiryo UI" panose="020B0604030504040204" pitchFamily="50" charset="-128"/>
                          <a:ea typeface="Meiryo UI" panose="020B0604030504040204" pitchFamily="50" charset="-128"/>
                        </a:rPr>
                        <a:t>当初申請時の出資の目的</a:t>
                      </a:r>
                      <a:r>
                        <a:rPr kumimoji="1" lang="en-US" altLang="ja-JP" sz="1000" b="0" kern="1200" dirty="0">
                          <a:solidFill>
                            <a:srgbClr val="0070C0"/>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a:solidFill>
                            <a:srgbClr val="0070C0"/>
                          </a:solidFill>
                          <a:latin typeface="Meiryo UI" panose="020B0604030504040204" pitchFamily="50" charset="-128"/>
                          <a:ea typeface="Meiryo UI" panose="020B0604030504040204" pitchFamily="50" charset="-128"/>
                          <a:cs typeface="+mn-cs"/>
                        </a:rPr>
                        <a:t>（別紙１の「当初申請時の出資の目的」を転記）</a:t>
                      </a:r>
                      <a:endParaRPr kumimoji="1" lang="en-US" altLang="ja-JP" sz="100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000" b="0" kern="1200" dirty="0">
                          <a:solidFill>
                            <a:srgbClr val="0070C0"/>
                          </a:solidFill>
                          <a:latin typeface="Meiryo UI" panose="020B0604030504040204" pitchFamily="50" charset="-128"/>
                          <a:ea typeface="Meiryo UI" panose="020B0604030504040204" pitchFamily="50" charset="-128"/>
                          <a:cs typeface="+mn-cs"/>
                        </a:rPr>
                        <a:t>協業の進捗状況</a:t>
                      </a:r>
                      <a:r>
                        <a:rPr kumimoji="1" lang="en-US" altLang="ja-JP" sz="1000" b="0" kern="1200" dirty="0">
                          <a:solidFill>
                            <a:srgbClr val="0070C0"/>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a:solidFill>
                            <a:srgbClr val="0070C0"/>
                          </a:solidFill>
                          <a:latin typeface="Meiryo UI" panose="020B0604030504040204" pitchFamily="50" charset="-128"/>
                          <a:ea typeface="Meiryo UI" panose="020B0604030504040204" pitchFamily="50" charset="-128"/>
                          <a:cs typeface="+mn-cs"/>
                        </a:rPr>
                        <a:t>（別紙１の「</a:t>
                      </a:r>
                      <a:r>
                        <a:rPr kumimoji="1" lang="ja-JP" altLang="en-US" sz="1000" dirty="0">
                          <a:solidFill>
                            <a:srgbClr val="0070C0"/>
                          </a:solidFill>
                          <a:latin typeface="Meiryo UI" panose="020B0604030504040204" pitchFamily="50" charset="-128"/>
                          <a:ea typeface="Meiryo UI" panose="020B0604030504040204" pitchFamily="50" charset="-128"/>
                        </a:rPr>
                        <a:t>２．打合せ実施頻度・主な議題</a:t>
                      </a:r>
                      <a:r>
                        <a:rPr kumimoji="1" lang="ja-JP" altLang="en-US" sz="1000" b="0" kern="1200" dirty="0">
                          <a:solidFill>
                            <a:srgbClr val="0070C0"/>
                          </a:solidFill>
                          <a:latin typeface="Meiryo UI" panose="020B0604030504040204" pitchFamily="50" charset="-128"/>
                          <a:ea typeface="Meiryo UI" panose="020B0604030504040204" pitchFamily="50" charset="-128"/>
                          <a:cs typeface="+mn-cs"/>
                        </a:rPr>
                        <a:t>」～「５．今後の取組事項」を転記）</a:t>
                      </a:r>
                      <a:endParaRPr kumimoji="1" lang="en-US" altLang="ja-JP" sz="100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000" b="0" strike="noStrike"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8031031"/>
                  </a:ext>
                </a:extLst>
              </a:tr>
              <a:tr h="494368">
                <a:tc>
                  <a:txBody>
                    <a:bodyPr/>
                    <a:lstStyle/>
                    <a:p>
                      <a:pPr marL="357188" indent="-357188"/>
                      <a:r>
                        <a:rPr kumimoji="1" lang="ja-JP" altLang="en-US" sz="1100" strike="noStrike" kern="1200" spc="-30" baseline="0">
                          <a:solidFill>
                            <a:schemeClr val="tx1"/>
                          </a:solidFill>
                          <a:latin typeface="Meiryo UI" panose="020B0604030504040204" pitchFamily="50" charset="-128"/>
                          <a:ea typeface="Meiryo UI" panose="020B0604030504040204" pitchFamily="50" charset="-128"/>
                          <a:cs typeface="+mn-cs"/>
                        </a:rPr>
                        <a:t>８．出資者が活用した出資先企業の経営資源</a:t>
                      </a:r>
                      <a:endParaRPr kumimoji="1" lang="ja-JP" altLang="en-US" sz="1100" strike="noStrike" kern="1200" spc="-3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ja-JP" altLang="en-US" sz="1000" kern="1200" dirty="0">
                          <a:solidFill>
                            <a:srgbClr val="0070C0"/>
                          </a:solidFill>
                          <a:latin typeface="Meiryo UI" panose="020B0604030504040204" pitchFamily="50" charset="-128"/>
                          <a:ea typeface="Meiryo UI" panose="020B0604030504040204" pitchFamily="50" charset="-128"/>
                          <a:cs typeface="+mn-cs"/>
                        </a:rPr>
                        <a:t>（別紙２の「２．具体的な内容」、「３．活用状況」の内容を転記）</a:t>
                      </a:r>
                      <a:endParaRPr kumimoji="1" lang="en-US" altLang="ja-JP" sz="1000" kern="1200" dirty="0">
                        <a:solidFill>
                          <a:srgbClr val="0070C0"/>
                        </a:solidFill>
                        <a:latin typeface="Meiryo UI" panose="020B0604030504040204" pitchFamily="50" charset="-128"/>
                        <a:ea typeface="Meiryo UI" panose="020B0604030504040204" pitchFamily="50" charset="-128"/>
                        <a:cs typeface="+mn-cs"/>
                      </a:endParaRPr>
                    </a:p>
                    <a:p>
                      <a:pPr marL="0" indent="0">
                        <a:buFont typeface="Arial" panose="020B0604020202020204" pitchFamily="34" charset="0"/>
                        <a:buNone/>
                      </a:pPr>
                      <a:endParaRPr lang="en-US" altLang="ja-JP" sz="1000" strike="noStrike"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025899"/>
                  </a:ext>
                </a:extLst>
              </a:tr>
              <a:tr h="505744">
                <a:tc>
                  <a:txBody>
                    <a:bodyPr/>
                    <a:lstStyle/>
                    <a:p>
                      <a:pPr marL="357188" indent="-357188"/>
                      <a:r>
                        <a:rPr kumimoji="1" lang="ja-JP" altLang="en-US" sz="1100" strike="noStrike" kern="1200" spc="-30" baseline="0" dirty="0">
                          <a:solidFill>
                            <a:schemeClr val="tx1"/>
                          </a:solidFill>
                          <a:latin typeface="Meiryo UI" panose="020B0604030504040204" pitchFamily="50" charset="-128"/>
                          <a:ea typeface="Meiryo UI" panose="020B0604030504040204" pitchFamily="50" charset="-128"/>
                          <a:cs typeface="+mn-cs"/>
                        </a:rPr>
                        <a:t>９．出資者が出資先企業へ提供した経営資源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rgbClr val="0070C0"/>
                          </a:solidFill>
                          <a:latin typeface="Meiryo UI" panose="020B0604030504040204" pitchFamily="50" charset="-128"/>
                          <a:ea typeface="Meiryo UI" panose="020B0604030504040204" pitchFamily="50" charset="-128"/>
                          <a:cs typeface="+mn-cs"/>
                        </a:rPr>
                        <a:t>（別紙３の「２．経営資源の内容」、「３．提供状況」の内容を転記）</a:t>
                      </a:r>
                      <a:endParaRPr kumimoji="1" lang="en-US" altLang="ja-JP" sz="10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6840864"/>
                  </a:ext>
                </a:extLst>
              </a:tr>
              <a:tr h="697932">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solidFill>
                            <a:schemeClr val="tx1"/>
                          </a:solidFill>
                          <a:latin typeface="Meiryo UI" panose="020B0604030504040204" pitchFamily="50" charset="-128"/>
                          <a:ea typeface="Meiryo UI" panose="020B0604030504040204" pitchFamily="50" charset="-128"/>
                        </a:rPr>
                        <a:t>．財務リターンの状況</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b="0" u="none" dirty="0">
                          <a:solidFill>
                            <a:schemeClr val="tx1"/>
                          </a:solidFill>
                          <a:latin typeface="Meiryo UI" panose="020B0604030504040204" pitchFamily="50" charset="-128"/>
                          <a:ea typeface="Meiryo UI" panose="020B0604030504040204" pitchFamily="50" charset="-128"/>
                        </a:rPr>
                        <a:t>（任意記載項目）</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strike="noStrike" dirty="0">
                          <a:solidFill>
                            <a:srgbClr val="0070C0"/>
                          </a:solidFill>
                          <a:latin typeface="Meiryo UI" panose="020B0604030504040204" pitchFamily="50" charset="-128"/>
                          <a:ea typeface="Meiryo UI" panose="020B0604030504040204" pitchFamily="50" charset="-128"/>
                        </a:rPr>
                        <a:t>（①～⑥から選択）</a:t>
                      </a:r>
                      <a:endParaRPr lang="en-US" altLang="ja-JP" sz="1100" strike="noStrike" dirty="0">
                        <a:solidFill>
                          <a:srgbClr val="0070C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strike="noStrike" dirty="0">
                          <a:solidFill>
                            <a:srgbClr val="0070C0"/>
                          </a:solidFill>
                          <a:latin typeface="Meiryo UI" panose="020B0604030504040204" pitchFamily="50" charset="-128"/>
                          <a:ea typeface="Meiryo UI" panose="020B0604030504040204" pitchFamily="50" charset="-128"/>
                        </a:rPr>
                        <a:t>例）②：</a:t>
                      </a:r>
                      <a:r>
                        <a:rPr lang="en-US" altLang="ja-JP" sz="1100" strike="noStrike" dirty="0">
                          <a:solidFill>
                            <a:srgbClr val="0070C0"/>
                          </a:solidFill>
                          <a:latin typeface="Meiryo UI" panose="020B0604030504040204" pitchFamily="50" charset="-128"/>
                          <a:ea typeface="Meiryo UI" panose="020B0604030504040204" pitchFamily="50" charset="-128"/>
                        </a:rPr>
                        <a:t>IRR</a:t>
                      </a:r>
                      <a:r>
                        <a:rPr lang="ja-JP" altLang="en-US" sz="1100" strike="noStrike" dirty="0">
                          <a:solidFill>
                            <a:srgbClr val="0070C0"/>
                          </a:solidFill>
                          <a:latin typeface="Meiryo UI" panose="020B0604030504040204" pitchFamily="50" charset="-128"/>
                          <a:ea typeface="Meiryo UI" panose="020B0604030504040204" pitchFamily="50" charset="-128"/>
                        </a:rPr>
                        <a:t>を○％から○％へと変更</a:t>
                      </a:r>
                      <a:endParaRPr lang="en-US" altLang="ja-JP" sz="1100" strike="noStrike" dirty="0">
                        <a:solidFill>
                          <a:srgbClr val="0070C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050" strike="noStrike" dirty="0">
                          <a:solidFill>
                            <a:srgbClr val="0070C0"/>
                          </a:solidFill>
                          <a:latin typeface="Meiryo UI" panose="020B0604030504040204" pitchFamily="50" charset="-128"/>
                          <a:ea typeface="Meiryo UI" panose="020B0604030504040204" pitchFamily="50" charset="-128"/>
                        </a:rPr>
                        <a:t>※</a:t>
                      </a:r>
                      <a:r>
                        <a:rPr lang="ja-JP" altLang="en-US" sz="1050" strike="noStrike" dirty="0">
                          <a:solidFill>
                            <a:srgbClr val="0070C0"/>
                          </a:solidFill>
                          <a:latin typeface="Meiryo UI" panose="020B0604030504040204" pitchFamily="50" charset="-128"/>
                          <a:ea typeface="Meiryo UI" panose="020B0604030504040204" pitchFamily="50" charset="-128"/>
                        </a:rPr>
                        <a:t>財務リターンの想定を変更した場合に記載してください。その他の場合（変更なし</a:t>
                      </a:r>
                      <a:r>
                        <a:rPr lang="en-US" altLang="ja-JP" sz="1050" strike="noStrike" dirty="0">
                          <a:solidFill>
                            <a:srgbClr val="0070C0"/>
                          </a:solidFill>
                          <a:latin typeface="Meiryo UI" panose="020B0604030504040204" pitchFamily="50" charset="-128"/>
                          <a:ea typeface="Meiryo UI" panose="020B0604030504040204" pitchFamily="50" charset="-128"/>
                        </a:rPr>
                        <a:t>/</a:t>
                      </a:r>
                      <a:r>
                        <a:rPr lang="ja-JP" altLang="en-US" sz="1050" strike="noStrike" dirty="0">
                          <a:solidFill>
                            <a:srgbClr val="0070C0"/>
                          </a:solidFill>
                          <a:latin typeface="Meiryo UI" panose="020B0604030504040204" pitchFamily="50" charset="-128"/>
                          <a:ea typeface="Meiryo UI" panose="020B0604030504040204" pitchFamily="50" charset="-128"/>
                        </a:rPr>
                        <a:t>想定していない等）には「ー」と記載してください。</a:t>
                      </a:r>
                      <a:endParaRPr lang="en-US" altLang="ja-JP" sz="1050" strike="noStrike"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307591"/>
                  </a:ext>
                </a:extLst>
              </a:tr>
            </a:tbl>
          </a:graphicData>
        </a:graphic>
      </p:graphicFrame>
      <p:grpSp>
        <p:nvGrpSpPr>
          <p:cNvPr id="7" name="グループ化 6">
            <a:extLst>
              <a:ext uri="{FF2B5EF4-FFF2-40B4-BE49-F238E27FC236}">
                <a16:creationId xmlns:a16="http://schemas.microsoft.com/office/drawing/2014/main" id="{B62A59F7-687D-9F19-35E1-73D8CFEC6122}"/>
              </a:ext>
            </a:extLst>
          </p:cNvPr>
          <p:cNvGrpSpPr/>
          <p:nvPr/>
        </p:nvGrpSpPr>
        <p:grpSpPr>
          <a:xfrm>
            <a:off x="9993560" y="1988840"/>
            <a:ext cx="4032448" cy="1224136"/>
            <a:chOff x="9993560" y="194799"/>
            <a:chExt cx="4032448" cy="1726196"/>
          </a:xfrm>
        </p:grpSpPr>
        <p:sp>
          <p:nvSpPr>
            <p:cNvPr id="10" name="正方形/長方形 9">
              <a:extLst>
                <a:ext uri="{FF2B5EF4-FFF2-40B4-BE49-F238E27FC236}">
                  <a16:creationId xmlns:a16="http://schemas.microsoft.com/office/drawing/2014/main" id="{B02DFB0D-2A7E-BAC1-7D28-D9288FD08FB8}"/>
                </a:ext>
              </a:extLst>
            </p:cNvPr>
            <p:cNvSpPr/>
            <p:nvPr/>
          </p:nvSpPr>
          <p:spPr bwMode="auto">
            <a:xfrm>
              <a:off x="9993560" y="512982"/>
              <a:ext cx="4032448" cy="1408013"/>
            </a:xfrm>
            <a:prstGeom prst="rect">
              <a:avLst/>
            </a:prstGeom>
            <a:solidFill>
              <a:srgbClr val="FFFF00"/>
            </a:solidFill>
            <a:ln w="38100">
              <a:solidFill>
                <a:srgbClr val="C00000"/>
              </a:solidFill>
              <a:miter lim="800000"/>
              <a:headEnd/>
              <a:tailEnd/>
            </a:ln>
            <a:effectLst/>
          </p:spPr>
          <p:txBody>
            <a:bodyPr wrap="square" rtlCol="0" anchor="ctr"/>
            <a:lstStyle/>
            <a:p>
              <a:endParaRPr kumimoji="0" lang="en-US" altLang="ja-JP" sz="1400" dirty="0">
                <a:solidFill>
                  <a:srgbClr val="FF0000"/>
                </a:solidFill>
                <a:latin typeface="Meiryo UI" panose="020B0604030504040204" pitchFamily="50" charset="-128"/>
                <a:ea typeface="Meiryo UI" panose="020B0604030504040204" pitchFamily="50" charset="-128"/>
              </a:endParaRPr>
            </a:p>
            <a:p>
              <a:r>
                <a:rPr kumimoji="0" lang="ja-JP" altLang="en-US" sz="1400" dirty="0">
                  <a:latin typeface="Meiryo UI" panose="020B0604030504040204" pitchFamily="50" charset="-128"/>
                  <a:ea typeface="Meiryo UI" panose="020B0604030504040204" pitchFamily="50" charset="-128"/>
                </a:rPr>
                <a:t>１～６：申請時の情報をもとに記載してください。</a:t>
              </a:r>
              <a:endParaRPr kumimoji="0" lang="en-US" altLang="ja-JP" sz="1400" dirty="0">
                <a:latin typeface="Meiryo UI" panose="020B0604030504040204" pitchFamily="50" charset="-128"/>
                <a:ea typeface="Meiryo UI" panose="020B0604030504040204" pitchFamily="50" charset="-128"/>
              </a:endParaRPr>
            </a:p>
            <a:p>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６について、申請時に設定していない場合には、出資目的に近いものを選択してください。</a:t>
              </a:r>
              <a:endParaRPr kumimoji="0" lang="en-US" altLang="ja-JP" sz="1400" dirty="0">
                <a:latin typeface="Meiryo UI" panose="020B0604030504040204" pitchFamily="50" charset="-128"/>
                <a:ea typeface="Meiryo UI" panose="020B0604030504040204" pitchFamily="50" charset="-128"/>
              </a:endParaRPr>
            </a:p>
            <a:p>
              <a:endParaRPr kumimoji="0" lang="ja-JP" altLang="en-US" sz="1400" dirty="0">
                <a:solidFill>
                  <a:srgbClr val="FF0000"/>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2F894A9-31FB-05D8-3F4A-03A94219D39F}"/>
                </a:ext>
              </a:extLst>
            </p:cNvPr>
            <p:cNvSpPr/>
            <p:nvPr/>
          </p:nvSpPr>
          <p:spPr bwMode="auto">
            <a:xfrm>
              <a:off x="9993560" y="194799"/>
              <a:ext cx="4032448" cy="329949"/>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
        <p:nvSpPr>
          <p:cNvPr id="13" name="右中かっこ 12">
            <a:extLst>
              <a:ext uri="{FF2B5EF4-FFF2-40B4-BE49-F238E27FC236}">
                <a16:creationId xmlns:a16="http://schemas.microsoft.com/office/drawing/2014/main" id="{E2286A0C-2510-D9BC-2852-4086E7E4EE9D}"/>
              </a:ext>
            </a:extLst>
          </p:cNvPr>
          <p:cNvSpPr/>
          <p:nvPr/>
        </p:nvSpPr>
        <p:spPr>
          <a:xfrm>
            <a:off x="9561512" y="1844824"/>
            <a:ext cx="382243" cy="1656184"/>
          </a:xfrm>
          <a:prstGeom prst="rightBrace">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70CD4672-6A81-C18B-BA55-C5D4117B2345}"/>
              </a:ext>
            </a:extLst>
          </p:cNvPr>
          <p:cNvGrpSpPr/>
          <p:nvPr/>
        </p:nvGrpSpPr>
        <p:grpSpPr>
          <a:xfrm>
            <a:off x="9417496" y="4437112"/>
            <a:ext cx="4608512" cy="2029911"/>
            <a:chOff x="9417496" y="348388"/>
            <a:chExt cx="4608512" cy="2707121"/>
          </a:xfrm>
        </p:grpSpPr>
        <p:sp>
          <p:nvSpPr>
            <p:cNvPr id="14" name="正方形/長方形 13">
              <a:extLst>
                <a:ext uri="{FF2B5EF4-FFF2-40B4-BE49-F238E27FC236}">
                  <a16:creationId xmlns:a16="http://schemas.microsoft.com/office/drawing/2014/main" id="{B9C24E29-5B7C-84E3-E695-F7C5938DA2B8}"/>
                </a:ext>
              </a:extLst>
            </p:cNvPr>
            <p:cNvSpPr/>
            <p:nvPr/>
          </p:nvSpPr>
          <p:spPr bwMode="auto">
            <a:xfrm>
              <a:off x="9993560" y="512981"/>
              <a:ext cx="4032448" cy="2542528"/>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a:latin typeface="Meiryo UI" panose="020B0604030504040204" pitchFamily="50" charset="-128"/>
                  <a:ea typeface="Meiryo UI" panose="020B0604030504040204" pitchFamily="50" charset="-128"/>
                </a:rPr>
                <a:t>【10</a:t>
              </a:r>
              <a:r>
                <a:rPr kumimoji="0" lang="ja-JP" altLang="en-US" sz="1200" dirty="0">
                  <a:latin typeface="Meiryo UI" panose="020B0604030504040204" pitchFamily="50" charset="-128"/>
                  <a:ea typeface="Meiryo UI" panose="020B0604030504040204" pitchFamily="50" charset="-128"/>
                </a:rPr>
                <a:t>．財務リターンの状況</a:t>
              </a:r>
              <a:r>
                <a:rPr kumimoji="0" lang="en-US" altLang="ja-JP" sz="1200" dirty="0">
                  <a:latin typeface="Meiryo UI" panose="020B0604030504040204" pitchFamily="50" charset="-128"/>
                  <a:ea typeface="Meiryo UI" panose="020B0604030504040204" pitchFamily="50" charset="-128"/>
                </a:rPr>
                <a:t>】</a:t>
              </a:r>
            </a:p>
            <a:p>
              <a:r>
                <a:rPr kumimoji="0" lang="ja-JP" altLang="en-US" sz="1200" dirty="0">
                  <a:latin typeface="Meiryo UI" panose="020B0604030504040204" pitchFamily="50" charset="-128"/>
                  <a:ea typeface="Meiryo UI" panose="020B0604030504040204" pitchFamily="50" charset="-128"/>
                </a:rPr>
                <a:t>以下から該当するものを選択　＊複数選択可</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①</a:t>
              </a:r>
              <a:r>
                <a:rPr kumimoji="0" lang="en-US" altLang="ja-JP" sz="1200" dirty="0">
                  <a:latin typeface="Meiryo UI" panose="020B0604030504040204" pitchFamily="50" charset="-128"/>
                  <a:ea typeface="Meiryo UI" panose="020B0604030504040204" pitchFamily="50" charset="-128"/>
                </a:rPr>
                <a:t>NPV</a:t>
              </a:r>
              <a:r>
                <a:rPr kumimoji="0" lang="ja-JP" altLang="en-US" sz="1200" dirty="0">
                  <a:latin typeface="Meiryo UI" panose="020B0604030504040204" pitchFamily="50" charset="-128"/>
                  <a:ea typeface="Meiryo UI" panose="020B0604030504040204" pitchFamily="50" charset="-128"/>
                </a:rPr>
                <a:t>（正味現在価値）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a:t>
              </a:r>
              <a:r>
                <a:rPr kumimoji="0" lang="en-US" altLang="ja-JP" sz="1200" dirty="0">
                  <a:latin typeface="Meiryo UI" panose="020B0604030504040204" pitchFamily="50" charset="-128"/>
                  <a:ea typeface="Meiryo UI" panose="020B0604030504040204" pitchFamily="50" charset="-128"/>
                </a:rPr>
                <a:t>IRR</a:t>
              </a:r>
              <a:r>
                <a:rPr kumimoji="0" lang="ja-JP" altLang="en-US" sz="1200" dirty="0">
                  <a:latin typeface="Meiryo UI" panose="020B0604030504040204" pitchFamily="50" charset="-128"/>
                  <a:ea typeface="Meiryo UI" panose="020B0604030504040204" pitchFamily="50" charset="-128"/>
                </a:rPr>
                <a:t>（内部収益率）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a:t>
              </a:r>
              <a:r>
                <a:rPr kumimoji="0" lang="en-US" altLang="ja-JP" sz="1200" dirty="0">
                  <a:latin typeface="Meiryo UI" panose="020B0604030504040204" pitchFamily="50" charset="-128"/>
                  <a:ea typeface="Meiryo UI" panose="020B0604030504040204" pitchFamily="50" charset="-128"/>
                </a:rPr>
                <a:t>MOIC</a:t>
              </a:r>
              <a:r>
                <a:rPr kumimoji="0" lang="ja-JP" altLang="en-US" sz="1200" dirty="0">
                  <a:latin typeface="Meiryo UI" panose="020B0604030504040204" pitchFamily="50" charset="-128"/>
                  <a:ea typeface="Meiryo UI" panose="020B0604030504040204" pitchFamily="50" charset="-128"/>
                </a:rPr>
                <a:t>（投下資本倍率）</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④回収期間法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⑤類似会社比較法</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⑥その他（）</a:t>
              </a:r>
            </a:p>
          </p:txBody>
        </p:sp>
        <p:cxnSp>
          <p:nvCxnSpPr>
            <p:cNvPr id="15" name="直線コネクタ 14">
              <a:extLst>
                <a:ext uri="{FF2B5EF4-FFF2-40B4-BE49-F238E27FC236}">
                  <a16:creationId xmlns:a16="http://schemas.microsoft.com/office/drawing/2014/main" id="{BBC77163-01BF-F8C4-1A12-0D81D772FD52}"/>
                </a:ext>
              </a:extLst>
            </p:cNvPr>
            <p:cNvCxnSpPr>
              <a:cxnSpLocks/>
            </p:cNvCxnSpPr>
            <p:nvPr/>
          </p:nvCxnSpPr>
          <p:spPr>
            <a:xfrm flipV="1">
              <a:off x="9417496" y="2128411"/>
              <a:ext cx="561812" cy="42868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235BD63A-64BD-A8CC-6555-386EAE451F50}"/>
                </a:ext>
              </a:extLst>
            </p:cNvPr>
            <p:cNvSpPr/>
            <p:nvPr/>
          </p:nvSpPr>
          <p:spPr bwMode="auto">
            <a:xfrm>
              <a:off x="9993560" y="348388"/>
              <a:ext cx="4032448" cy="312045"/>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grpSp>
        <p:nvGrpSpPr>
          <p:cNvPr id="21" name="グループ化 20">
            <a:extLst>
              <a:ext uri="{FF2B5EF4-FFF2-40B4-BE49-F238E27FC236}">
                <a16:creationId xmlns:a16="http://schemas.microsoft.com/office/drawing/2014/main" id="{3F4DBE8C-EC77-4328-C5E9-58B4C5907F4F}"/>
              </a:ext>
            </a:extLst>
          </p:cNvPr>
          <p:cNvGrpSpPr/>
          <p:nvPr/>
        </p:nvGrpSpPr>
        <p:grpSpPr>
          <a:xfrm>
            <a:off x="9308139" y="3356992"/>
            <a:ext cx="4717869" cy="1018344"/>
            <a:chOff x="9308139" y="348388"/>
            <a:chExt cx="4717869" cy="1358079"/>
          </a:xfrm>
        </p:grpSpPr>
        <p:sp>
          <p:nvSpPr>
            <p:cNvPr id="22" name="正方形/長方形 21">
              <a:extLst>
                <a:ext uri="{FF2B5EF4-FFF2-40B4-BE49-F238E27FC236}">
                  <a16:creationId xmlns:a16="http://schemas.microsoft.com/office/drawing/2014/main" id="{94D73B9C-B049-2A99-0507-F67E20E6657F}"/>
                </a:ext>
              </a:extLst>
            </p:cNvPr>
            <p:cNvSpPr/>
            <p:nvPr/>
          </p:nvSpPr>
          <p:spPr bwMode="auto">
            <a:xfrm>
              <a:off x="9993560" y="512982"/>
              <a:ext cx="4032448" cy="1193485"/>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err="1">
                  <a:latin typeface="Meiryo UI" panose="020B0604030504040204" pitchFamily="50" charset="-128"/>
                  <a:ea typeface="Meiryo UI" panose="020B0604030504040204" pitchFamily="50" charset="-128"/>
                </a:rPr>
                <a:t>gBiz</a:t>
              </a:r>
              <a:r>
                <a:rPr kumimoji="0" lang="ja-JP" altLang="en-US" sz="1200" dirty="0">
                  <a:latin typeface="Meiryo UI" panose="020B0604030504040204" pitchFamily="50" charset="-128"/>
                  <a:ea typeface="Meiryo UI" panose="020B0604030504040204" pitchFamily="50" charset="-128"/>
                </a:rPr>
                <a:t>申請フォーム上の「特定事業活動の実施状況」には、</a:t>
              </a:r>
              <a:endParaRPr kumimoji="0" lang="en-US" altLang="ja-JP" sz="1200" dirty="0">
                <a:latin typeface="Meiryo UI" panose="020B0604030504040204" pitchFamily="50" charset="-128"/>
                <a:ea typeface="Meiryo UI" panose="020B0604030504040204" pitchFamily="50" charset="-128"/>
              </a:endParaRPr>
            </a:p>
            <a:p>
              <a:r>
                <a:rPr kumimoji="0" lang="ja-JP" altLang="en-US" sz="1200" dirty="0">
                  <a:latin typeface="Meiryo UI" panose="020B0604030504040204" pitchFamily="50" charset="-128"/>
                  <a:ea typeface="Meiryo UI" panose="020B0604030504040204" pitchFamily="50" charset="-128"/>
                </a:rPr>
                <a:t>　 「</a:t>
              </a:r>
              <a:r>
                <a:rPr kumimoji="1" lang="ja-JP" altLang="en-US" sz="1200" strike="noStrike" kern="1200" dirty="0">
                  <a:latin typeface="Meiryo UI" panose="020B0604030504040204" pitchFamily="50" charset="-128"/>
                  <a:ea typeface="Meiryo UI" panose="020B0604030504040204" pitchFamily="50" charset="-128"/>
                  <a:cs typeface="+mn-cs"/>
                </a:rPr>
                <a:t>７．協業の進捗状況</a:t>
              </a:r>
              <a:r>
                <a:rPr kumimoji="0" lang="ja-JP" altLang="en-US" sz="1200" dirty="0">
                  <a:latin typeface="Meiryo UI" panose="020B0604030504040204" pitchFamily="50" charset="-128"/>
                  <a:ea typeface="Meiryo UI" panose="020B0604030504040204" pitchFamily="50" charset="-128"/>
                </a:rPr>
                <a:t>」に記載した内容を転記してください。</a:t>
              </a:r>
            </a:p>
          </p:txBody>
        </p:sp>
        <p:cxnSp>
          <p:nvCxnSpPr>
            <p:cNvPr id="23" name="直線コネクタ 22">
              <a:extLst>
                <a:ext uri="{FF2B5EF4-FFF2-40B4-BE49-F238E27FC236}">
                  <a16:creationId xmlns:a16="http://schemas.microsoft.com/office/drawing/2014/main" id="{D43770ED-A75F-30A1-7023-425EADA83A99}"/>
                </a:ext>
              </a:extLst>
            </p:cNvPr>
            <p:cNvCxnSpPr>
              <a:cxnSpLocks/>
              <a:endCxn id="22" idx="1"/>
            </p:cNvCxnSpPr>
            <p:nvPr/>
          </p:nvCxnSpPr>
          <p:spPr>
            <a:xfrm flipV="1">
              <a:off x="9308139" y="1109725"/>
              <a:ext cx="685421" cy="18589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29AA285B-8FEB-4763-236D-BA0DA7CE0A7E}"/>
                </a:ext>
              </a:extLst>
            </p:cNvPr>
            <p:cNvSpPr/>
            <p:nvPr/>
          </p:nvSpPr>
          <p:spPr bwMode="auto">
            <a:xfrm>
              <a:off x="9993560" y="348388"/>
              <a:ext cx="4032448" cy="312045"/>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手続き上の留意事項</a:t>
              </a:r>
            </a:p>
          </p:txBody>
        </p:sp>
      </p:grpSp>
    </p:spTree>
    <p:extLst>
      <p:ext uri="{BB962C8B-B14F-4D97-AF65-F5344CB8AC3E}">
        <p14:creationId xmlns:p14="http://schemas.microsoft.com/office/powerpoint/2010/main" val="46570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別紙１：</a:t>
            </a:r>
            <a:r>
              <a:rPr kumimoji="0" lang="ja-JP" altLang="en-US" kern="0" dirty="0">
                <a:solidFill>
                  <a:srgbClr val="000000"/>
                </a:solidFill>
                <a:cs typeface="Arial" panose="020B0604020202020204" pitchFamily="34" charset="0"/>
                <a:sym typeface="Meiryo UI" panose="020B0604030504040204" pitchFamily="50" charset="-128"/>
              </a:rPr>
              <a:t>協業の進捗状況</a:t>
            </a:r>
            <a:endParaRPr kumimoji="1" lang="ja-JP" altLang="en-US" dirty="0"/>
          </a:p>
        </p:txBody>
      </p:sp>
      <p:sp>
        <p:nvSpPr>
          <p:cNvPr id="22" name="二等辺三角形 21">
            <a:extLst>
              <a:ext uri="{FF2B5EF4-FFF2-40B4-BE49-F238E27FC236}">
                <a16:creationId xmlns:a16="http://schemas.microsoft.com/office/drawing/2014/main" id="{3282D7C0-3145-49F6-A0FF-401C05076D92}"/>
              </a:ext>
            </a:extLst>
          </p:cNvPr>
          <p:cNvSpPr/>
          <p:nvPr/>
        </p:nvSpPr>
        <p:spPr bwMode="auto">
          <a:xfrm rot="10800000">
            <a:off x="4354363" y="2348880"/>
            <a:ext cx="1224136" cy="180530"/>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6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383B699-C80A-F84D-143B-CDE05301DB88}"/>
              </a:ext>
            </a:extLst>
          </p:cNvPr>
          <p:cNvSpPr/>
          <p:nvPr/>
        </p:nvSpPr>
        <p:spPr bwMode="auto">
          <a:xfrm>
            <a:off x="200024" y="1088697"/>
            <a:ext cx="9502775" cy="1109823"/>
          </a:xfrm>
          <a:prstGeom prst="rect">
            <a:avLst/>
          </a:prstGeom>
          <a:solidFill>
            <a:srgbClr val="DDDDDD"/>
          </a:solidFill>
          <a:ln w="9525">
            <a:solidFill>
              <a:srgbClr val="B2B2B2"/>
            </a:solidFill>
            <a:miter lim="800000"/>
            <a:headEnd/>
            <a:tailEnd/>
          </a:ln>
          <a:effectLst/>
        </p:spPr>
        <p:txBody>
          <a:bodyPr wrap="square" rtlCol="0" anchor="t" anchorCtr="0">
            <a:normAutofit/>
          </a:bodyPr>
          <a:lstStyle/>
          <a:p>
            <a:pPr marL="285750" indent="-285750">
              <a:buFont typeface="Wingdings" panose="05000000000000000000" pitchFamily="2" charset="2"/>
              <a:buChar char="l"/>
            </a:pPr>
            <a:r>
              <a:rPr kumimoji="0" lang="ja-JP" altLang="en-US" sz="1400" dirty="0">
                <a:solidFill>
                  <a:srgbClr val="0070C0"/>
                </a:solidFill>
                <a:latin typeface="Meiryo UI" panose="020B0604030504040204" pitchFamily="50" charset="-128"/>
                <a:ea typeface="Meiryo UI" panose="020B0604030504040204" pitchFamily="50" charset="-128"/>
              </a:rPr>
              <a:t>新規申請時に記載した「様式４</a:t>
            </a:r>
            <a:r>
              <a:rPr kumimoji="0" lang="en-US" altLang="ja-JP" sz="1400" dirty="0">
                <a:solidFill>
                  <a:srgbClr val="0070C0"/>
                </a:solidFill>
                <a:latin typeface="Meiryo UI" panose="020B0604030504040204" pitchFamily="50" charset="-128"/>
                <a:ea typeface="Meiryo UI" panose="020B0604030504040204" pitchFamily="50" charset="-128"/>
              </a:rPr>
              <a:t>:</a:t>
            </a:r>
            <a:r>
              <a:rPr kumimoji="0" lang="ja-JP" altLang="en-US" sz="1400" dirty="0">
                <a:solidFill>
                  <a:srgbClr val="0070C0"/>
                </a:solidFill>
                <a:latin typeface="Meiryo UI" panose="020B0604030504040204" pitchFamily="50" charset="-128"/>
                <a:ea typeface="Meiryo UI" panose="020B0604030504040204" pitchFamily="50" charset="-128"/>
              </a:rPr>
              <a:t>特定事業活動に関する情報　２（１）出資の目的」の内容を転記</a:t>
            </a:r>
            <a:endParaRPr kumimoji="0" lang="en-US" altLang="ja-JP" sz="1400" dirty="0">
              <a:solidFill>
                <a:srgbClr val="0070C0"/>
              </a:solidFill>
              <a:latin typeface="Meiryo UI" panose="020B0604030504040204" pitchFamily="50" charset="-128"/>
              <a:ea typeface="Meiryo UI" panose="020B0604030504040204" pitchFamily="50" charset="-128"/>
            </a:endParaRPr>
          </a:p>
          <a:p>
            <a:endParaRPr kumimoji="0" lang="en-US" altLang="ja-JP" sz="1400" dirty="0">
              <a:solidFill>
                <a:srgbClr val="0070C0"/>
              </a:solidFill>
              <a:latin typeface="Meiryo UI" panose="020B0604030504040204" pitchFamily="50" charset="-128"/>
              <a:ea typeface="Meiryo UI" panose="020B0604030504040204" pitchFamily="50" charset="-128"/>
            </a:endParaRPr>
          </a:p>
          <a:p>
            <a:endParaRPr kumimoji="0" lang="en-US" altLang="ja-JP" sz="1400" dirty="0">
              <a:solidFill>
                <a:srgbClr val="0070C0"/>
              </a:solidFill>
              <a:latin typeface="Meiryo UI" panose="020B0604030504040204" pitchFamily="50" charset="-128"/>
              <a:ea typeface="Meiryo UI" panose="020B0604030504040204" pitchFamily="50" charset="-128"/>
            </a:endParaRPr>
          </a:p>
          <a:p>
            <a:endParaRPr kumimoji="0" lang="en-US" altLang="ja-JP" sz="1400" dirty="0">
              <a:solidFill>
                <a:srgbClr val="0070C0"/>
              </a:solidFill>
              <a:latin typeface="Meiryo UI" panose="020B0604030504040204" pitchFamily="50" charset="-128"/>
              <a:ea typeface="Meiryo UI" panose="020B0604030504040204" pitchFamily="50" charset="-128"/>
            </a:endParaRPr>
          </a:p>
          <a:p>
            <a:endParaRPr kumimoji="0" lang="en-US" altLang="ja-JP" sz="1400" dirty="0">
              <a:solidFill>
                <a:srgbClr val="0070C0"/>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endParaRPr kumimoji="0" lang="ja-JP" altLang="en-US" sz="1600" dirty="0">
              <a:solidFill>
                <a:srgbClr val="0070C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40E42946-E0C9-45B3-9AE2-0377E2FA62AB}"/>
              </a:ext>
            </a:extLst>
          </p:cNvPr>
          <p:cNvSpPr/>
          <p:nvPr/>
        </p:nvSpPr>
        <p:spPr bwMode="auto">
          <a:xfrm>
            <a:off x="200025" y="692696"/>
            <a:ext cx="9505503" cy="396000"/>
          </a:xfrm>
          <a:prstGeom prst="rect">
            <a:avLst/>
          </a:prstGeom>
          <a:solidFill>
            <a:srgbClr val="002060"/>
          </a:solidFill>
          <a:ln w="9525">
            <a:solidFill>
              <a:srgbClr val="B2B2B2"/>
            </a:solidFill>
            <a:miter lim="800000"/>
            <a:headEnd/>
            <a:tailEnd/>
          </a:ln>
          <a:effectLst/>
        </p:spPr>
        <p:txBody>
          <a:bodyPr wrap="none" rtlCol="0" anchor="ctr"/>
          <a:lstStyle/>
          <a:p>
            <a:pPr algn="ctr">
              <a:defRPr/>
            </a:pPr>
            <a:r>
              <a:rPr lang="ja-JP" altLang="en-US" sz="1600" b="1" dirty="0">
                <a:solidFill>
                  <a:schemeClr val="lt1"/>
                </a:solidFill>
                <a:latin typeface="Meiryo UI" panose="020B0604030504040204" pitchFamily="50" charset="-128"/>
                <a:ea typeface="Meiryo UI" panose="020B0604030504040204" pitchFamily="50" charset="-128"/>
              </a:rPr>
              <a:t>当初申請時の出資の目的</a:t>
            </a:r>
          </a:p>
        </p:txBody>
      </p:sp>
      <p:grpSp>
        <p:nvGrpSpPr>
          <p:cNvPr id="6" name="グループ化 5">
            <a:extLst>
              <a:ext uri="{FF2B5EF4-FFF2-40B4-BE49-F238E27FC236}">
                <a16:creationId xmlns:a16="http://schemas.microsoft.com/office/drawing/2014/main" id="{D982EBA7-E5AF-36B9-9ACF-A7B5F7473A8E}"/>
              </a:ext>
            </a:extLst>
          </p:cNvPr>
          <p:cNvGrpSpPr/>
          <p:nvPr/>
        </p:nvGrpSpPr>
        <p:grpSpPr>
          <a:xfrm>
            <a:off x="9273480" y="3225960"/>
            <a:ext cx="4878877" cy="2291272"/>
            <a:chOff x="9147131" y="188640"/>
            <a:chExt cx="4878877" cy="2291272"/>
          </a:xfrm>
        </p:grpSpPr>
        <p:sp>
          <p:nvSpPr>
            <p:cNvPr id="7" name="正方形/長方形 6">
              <a:extLst>
                <a:ext uri="{FF2B5EF4-FFF2-40B4-BE49-F238E27FC236}">
                  <a16:creationId xmlns:a16="http://schemas.microsoft.com/office/drawing/2014/main" id="{9D3B93DF-B376-2FDB-09A0-03B10DEFE5BE}"/>
                </a:ext>
              </a:extLst>
            </p:cNvPr>
            <p:cNvSpPr/>
            <p:nvPr/>
          </p:nvSpPr>
          <p:spPr bwMode="auto">
            <a:xfrm>
              <a:off x="9993560" y="512982"/>
              <a:ext cx="4032448" cy="1966930"/>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100" dirty="0">
                  <a:latin typeface="Meiryo UI" panose="020B0604030504040204" pitchFamily="50" charset="-128"/>
                  <a:ea typeface="Meiryo UI" panose="020B0604030504040204" pitchFamily="50" charset="-128"/>
                </a:rPr>
                <a:t>出資の目的に対する進捗状況がわかりやすく記載されているか。進捗のメルクマールとなった事項については時期も含めて記載されているか</a:t>
              </a:r>
              <a:endParaRPr kumimoji="0" lang="en-US" altLang="ja-JP" sz="11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4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1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1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1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4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4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1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高い生産性／新規性が見込まれる事業について、スタートアップ企業との連携はどのように関係したかが説明されているか。</a:t>
              </a:r>
            </a:p>
          </p:txBody>
        </p:sp>
        <p:cxnSp>
          <p:nvCxnSpPr>
            <p:cNvPr id="8" name="直線コネクタ 7">
              <a:extLst>
                <a:ext uri="{FF2B5EF4-FFF2-40B4-BE49-F238E27FC236}">
                  <a16:creationId xmlns:a16="http://schemas.microsoft.com/office/drawing/2014/main" id="{11ACE4F0-1A7F-4F1F-0FF5-72B5D3796BD9}"/>
                </a:ext>
              </a:extLst>
            </p:cNvPr>
            <p:cNvCxnSpPr>
              <a:cxnSpLocks/>
              <a:endCxn id="7" idx="1"/>
            </p:cNvCxnSpPr>
            <p:nvPr/>
          </p:nvCxnSpPr>
          <p:spPr>
            <a:xfrm>
              <a:off x="9147131" y="1028345"/>
              <a:ext cx="846429" cy="46810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74C51399-BA53-1F08-4850-36F98C151FCC}"/>
                </a:ext>
              </a:extLst>
            </p:cNvPr>
            <p:cNvSpPr/>
            <p:nvPr/>
          </p:nvSpPr>
          <p:spPr bwMode="auto">
            <a:xfrm>
              <a:off x="9993560" y="188640"/>
              <a:ext cx="4032448" cy="288000"/>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400" b="1" dirty="0">
                  <a:solidFill>
                    <a:schemeClr val="bg1"/>
                  </a:solidFill>
                  <a:latin typeface="Meiryo UI" panose="020B0604030504040204" pitchFamily="50" charset="-128"/>
                  <a:ea typeface="Meiryo UI" panose="020B0604030504040204" pitchFamily="50" charset="-128"/>
                </a:rPr>
                <a:t>「３．直近事業年度での進捗」　記載のポイント</a:t>
              </a:r>
            </a:p>
          </p:txBody>
        </p:sp>
      </p:grpSp>
      <p:graphicFrame>
        <p:nvGraphicFramePr>
          <p:cNvPr id="23" name="表 23">
            <a:extLst>
              <a:ext uri="{FF2B5EF4-FFF2-40B4-BE49-F238E27FC236}">
                <a16:creationId xmlns:a16="http://schemas.microsoft.com/office/drawing/2014/main" id="{ABB7CCD1-4951-F278-7143-B8FFECDE4365}"/>
              </a:ext>
            </a:extLst>
          </p:cNvPr>
          <p:cNvGraphicFramePr>
            <a:graphicFrameLocks noGrp="1"/>
          </p:cNvGraphicFramePr>
          <p:nvPr>
            <p:extLst>
              <p:ext uri="{D42A27DB-BD31-4B8C-83A1-F6EECF244321}">
                <p14:modId xmlns:p14="http://schemas.microsoft.com/office/powerpoint/2010/main" val="2421773285"/>
              </p:ext>
            </p:extLst>
          </p:nvPr>
        </p:nvGraphicFramePr>
        <p:xfrm>
          <a:off x="200023" y="2636912"/>
          <a:ext cx="9491738" cy="3566160"/>
        </p:xfrm>
        <a:graphic>
          <a:graphicData uri="http://schemas.openxmlformats.org/drawingml/2006/table">
            <a:tbl>
              <a:tblPr firstRow="1" bandRow="1">
                <a:tableStyleId>{5C22544A-7EE6-4342-B048-85BDC9FD1C3A}</a:tableStyleId>
              </a:tblPr>
              <a:tblGrid>
                <a:gridCol w="2376713">
                  <a:extLst>
                    <a:ext uri="{9D8B030D-6E8A-4147-A177-3AD203B41FA5}">
                      <a16:colId xmlns:a16="http://schemas.microsoft.com/office/drawing/2014/main" val="3058625011"/>
                    </a:ext>
                  </a:extLst>
                </a:gridCol>
                <a:gridCol w="7115025">
                  <a:extLst>
                    <a:ext uri="{9D8B030D-6E8A-4147-A177-3AD203B41FA5}">
                      <a16:colId xmlns:a16="http://schemas.microsoft.com/office/drawing/2014/main" val="2839242847"/>
                    </a:ext>
                  </a:extLst>
                </a:gridCol>
              </a:tblGrid>
              <a:tr h="23928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協業の進捗状況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3041878439"/>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１．協業の状況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200" dirty="0">
                          <a:solidFill>
                            <a:srgbClr val="0070C0"/>
                          </a:solidFill>
                          <a:latin typeface="Meiryo UI" panose="020B0604030504040204" pitchFamily="50" charset="-128"/>
                          <a:ea typeface="Meiryo UI" panose="020B0604030504040204" pitchFamily="50" charset="-128"/>
                        </a:rPr>
                        <a:t>（①～⑦より当てはまるものを選択　</a:t>
                      </a:r>
                      <a:r>
                        <a:rPr kumimoji="1" lang="zh-TW" altLang="en-US" sz="1050" dirty="0">
                          <a:solidFill>
                            <a:srgbClr val="0070C0"/>
                          </a:solidFill>
                          <a:latin typeface="Meiryo UI" panose="020B0604030504040204" pitchFamily="50" charset="-128"/>
                          <a:ea typeface="Meiryo UI" panose="020B0604030504040204" pitchFamily="50" charset="-128"/>
                        </a:rPr>
                        <a:t>＊複数選択可</a:t>
                      </a:r>
                      <a:r>
                        <a:rPr kumimoji="1" lang="ja-JP" altLang="en-US" sz="1200" dirty="0">
                          <a:solidFill>
                            <a:srgbClr val="0070C0"/>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686102"/>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２．打合せ実施頻度・主な議題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200" dirty="0">
                          <a:solidFill>
                            <a:srgbClr val="0070C0"/>
                          </a:solidFill>
                          <a:latin typeface="Meiryo UI" panose="020B0604030504040204" pitchFamily="50" charset="-128"/>
                          <a:ea typeface="Meiryo UI" panose="020B0604030504040204" pitchFamily="50" charset="-128"/>
                        </a:rPr>
                        <a:t>（例）協業へ向けた課題認識のすり合わせ、製品のリリース日の相談等を議題とし、隔週で打合せを実施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3650076"/>
                  </a:ext>
                </a:extLst>
              </a:tr>
              <a:tr h="501071">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３．直近事業年度での進捗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（例）当社が提供する○○などの経営資源により、出資先企業は○○に関する技術開発を加速させ、当社は</a:t>
                      </a: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年○月にプロトタイプの開発へ至った。</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171450" indent="-171450" algn="l" defTabSz="914400" rtl="0" eaLnBrk="1" latinLnBrk="0" hangingPunct="1">
                        <a:buFont typeface="Wingdings" panose="05000000000000000000" pitchFamily="2" charset="2"/>
                        <a:buChar char="l"/>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a:t>
                      </a: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年○月には、上記の機器を○○展示会で共同出展し、出資先企業の顧客基盤の確立をサポートしている。</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定量的な目標を定めており、進捗がある場合にはその内容も記載ください。（（例）</a:t>
                      </a:r>
                      <a:r>
                        <a:rPr lang="ja-JP" altLang="en-US" sz="1200" strike="noStrike" dirty="0">
                          <a:solidFill>
                            <a:srgbClr val="0070C0"/>
                          </a:solidFill>
                          <a:latin typeface="Meiryo UI" panose="020B0604030504040204" pitchFamily="50" charset="-128"/>
                          <a:ea typeface="Meiryo UI" panose="020B0604030504040204" pitchFamily="50" charset="-128"/>
                        </a:rPr>
                        <a:t>協業領域における顧客紹介を年間○件実施した、</a:t>
                      </a:r>
                      <a:r>
                        <a:rPr lang="en-US" altLang="ja-JP" sz="1200" strike="noStrike" dirty="0">
                          <a:solidFill>
                            <a:srgbClr val="0070C0"/>
                          </a:solidFill>
                          <a:latin typeface="Meiryo UI" panose="020B0604030504040204" pitchFamily="50" charset="-128"/>
                          <a:ea typeface="Meiryo UI" panose="020B0604030504040204" pitchFamily="50" charset="-128"/>
                        </a:rPr>
                        <a:t>AI</a:t>
                      </a:r>
                      <a:r>
                        <a:rPr lang="ja-JP" altLang="en-US" sz="1200" strike="noStrike" dirty="0">
                          <a:solidFill>
                            <a:srgbClr val="0070C0"/>
                          </a:solidFill>
                          <a:latin typeface="Meiryo UI" panose="020B0604030504040204" pitchFamily="50" charset="-128"/>
                          <a:ea typeface="Meiryo UI" panose="020B0604030504040204" pitchFamily="50" charset="-128"/>
                        </a:rPr>
                        <a:t>を活用したマッチングにより、成約率を○％向上させた　など）</a:t>
                      </a:r>
                      <a:endParaRPr kumimoji="1" lang="ja-JP" altLang="en-US" sz="12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599277"/>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４．協業にあたっての課題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defTabSz="914400" rtl="0" eaLnBrk="1" latinLnBrk="0" hangingPunct="1">
                        <a:buFont typeface="Wingdings" panose="05000000000000000000" pitchFamily="2" charset="2"/>
                        <a:buNone/>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（例）開発したプロトタイプには○○といった課題がある。</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当初の出資目的へ向けた進捗がない場合には必須で記載してください。</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1576420"/>
                  </a:ext>
                </a:extLst>
              </a:tr>
              <a:tr h="22599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５．今後の取組事項</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defTabSz="914400" rtl="0" eaLnBrk="1" latinLnBrk="0" hangingPunct="1">
                        <a:buFont typeface="Wingdings" panose="05000000000000000000" pitchFamily="2" charset="2"/>
                        <a:buNone/>
                      </a:pP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（例）引き続き○○などの支援を継続し、翌年度には機器の改善へ取り組む予定。</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2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200" kern="1200" dirty="0">
                          <a:solidFill>
                            <a:srgbClr val="0070C0"/>
                          </a:solidFill>
                          <a:latin typeface="Meiryo UI" panose="020B0604030504040204" pitchFamily="50" charset="-128"/>
                          <a:ea typeface="Meiryo UI" panose="020B0604030504040204" pitchFamily="50" charset="-128"/>
                          <a:cs typeface="+mn-cs"/>
                        </a:rPr>
                        <a:t>当初の出資目的へ向けた進捗がない場合には必須で記載してください。</a:t>
                      </a:r>
                      <a:endParaRPr kumimoji="1" lang="en-US" altLang="ja-JP" sz="12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317714"/>
                  </a:ext>
                </a:extLst>
              </a:tr>
            </a:tbl>
          </a:graphicData>
        </a:graphic>
      </p:graphicFrame>
      <p:grpSp>
        <p:nvGrpSpPr>
          <p:cNvPr id="14" name="グループ化 13">
            <a:extLst>
              <a:ext uri="{FF2B5EF4-FFF2-40B4-BE49-F238E27FC236}">
                <a16:creationId xmlns:a16="http://schemas.microsoft.com/office/drawing/2014/main" id="{629354D4-0F06-3025-6590-042A842C46C6}"/>
              </a:ext>
            </a:extLst>
          </p:cNvPr>
          <p:cNvGrpSpPr/>
          <p:nvPr/>
        </p:nvGrpSpPr>
        <p:grpSpPr>
          <a:xfrm>
            <a:off x="9345488" y="116633"/>
            <a:ext cx="4805256" cy="2958671"/>
            <a:chOff x="9220752" y="355790"/>
            <a:chExt cx="4805256" cy="1593843"/>
          </a:xfrm>
        </p:grpSpPr>
        <p:sp>
          <p:nvSpPr>
            <p:cNvPr id="16" name="正方形/長方形 15">
              <a:extLst>
                <a:ext uri="{FF2B5EF4-FFF2-40B4-BE49-F238E27FC236}">
                  <a16:creationId xmlns:a16="http://schemas.microsoft.com/office/drawing/2014/main" id="{142C010F-1B8A-8CE6-CD1C-4E92390903BF}"/>
                </a:ext>
              </a:extLst>
            </p:cNvPr>
            <p:cNvSpPr/>
            <p:nvPr/>
          </p:nvSpPr>
          <p:spPr bwMode="auto">
            <a:xfrm>
              <a:off x="9993560" y="512982"/>
              <a:ext cx="4032448" cy="1284215"/>
            </a:xfrm>
            <a:prstGeom prst="rect">
              <a:avLst/>
            </a:prstGeom>
            <a:solidFill>
              <a:srgbClr val="FFFF00"/>
            </a:solidFill>
            <a:ln w="38100">
              <a:solidFill>
                <a:srgbClr val="C00000"/>
              </a:solidFill>
              <a:miter lim="800000"/>
              <a:headEnd/>
              <a:tailEnd/>
            </a:ln>
            <a:effectLst/>
          </p:spPr>
          <p:txBody>
            <a:bodyPr wrap="square" rtlCol="0" anchor="ctr"/>
            <a:lstStyle/>
            <a:p>
              <a:pPr algn="l"/>
              <a:r>
                <a:rPr kumimoji="0" lang="ja-JP" altLang="en-US" sz="1100" dirty="0">
                  <a:latin typeface="Meiryo UI" panose="020B0604030504040204" pitchFamily="50" charset="-128"/>
                  <a:ea typeface="Meiryo UI" panose="020B0604030504040204" pitchFamily="50" charset="-128"/>
                </a:rPr>
                <a:t>協業を開始してから実施済のステップを選択してください　</a:t>
              </a:r>
              <a:endParaRPr kumimoji="0" lang="en-US" altLang="ja-JP" sz="1100" dirty="0">
                <a:latin typeface="Meiryo UI" panose="020B0604030504040204" pitchFamily="50" charset="-128"/>
                <a:ea typeface="Meiryo UI" panose="020B0604030504040204" pitchFamily="50" charset="-128"/>
              </a:endParaRPr>
            </a:p>
            <a:p>
              <a:pPr algn="l"/>
              <a:r>
                <a:rPr kumimoji="0" lang="ja-JP" altLang="en-US" sz="1100" dirty="0">
                  <a:latin typeface="Meiryo UI" panose="020B0604030504040204" pitchFamily="50" charset="-128"/>
                  <a:ea typeface="Meiryo UI" panose="020B0604030504040204" pitchFamily="50" charset="-128"/>
                </a:rPr>
                <a:t>＊複数選択可</a:t>
              </a:r>
              <a:endParaRPr kumimoji="0" lang="en-US" altLang="ja-JP" sz="1100" dirty="0">
                <a:latin typeface="Meiryo UI" panose="020B0604030504040204" pitchFamily="50" charset="-128"/>
                <a:ea typeface="Meiryo UI" panose="020B0604030504040204" pitchFamily="50" charset="-128"/>
              </a:endParaRPr>
            </a:p>
            <a:p>
              <a:pPr marL="216000"/>
              <a:r>
                <a:rPr kumimoji="0" lang="ja-JP" altLang="en-US" sz="1100" dirty="0">
                  <a:latin typeface="Meiryo UI" panose="020B0604030504040204" pitchFamily="50" charset="-128"/>
                  <a:ea typeface="Meiryo UI" panose="020B0604030504040204" pitchFamily="50" charset="-128"/>
                </a:rPr>
                <a:t>①リサーチ・分析：協業アイデアに関する市場トレンドや競合分析、自社の状況に係る分析等を実施</a:t>
              </a:r>
              <a:endParaRPr kumimoji="0" lang="en-US" altLang="ja-JP" sz="1100" dirty="0">
                <a:latin typeface="Meiryo UI" panose="020B0604030504040204" pitchFamily="50" charset="-128"/>
                <a:ea typeface="Meiryo UI" panose="020B0604030504040204" pitchFamily="50" charset="-128"/>
              </a:endParaRPr>
            </a:p>
            <a:p>
              <a:pPr marL="216000"/>
              <a:r>
                <a:rPr kumimoji="0" lang="ja-JP" altLang="en-US" sz="1100" dirty="0">
                  <a:latin typeface="Meiryo UI" panose="020B0604030504040204" pitchFamily="50" charset="-128"/>
                  <a:ea typeface="Meiryo UI" panose="020B0604030504040204" pitchFamily="50" charset="-128"/>
                </a:rPr>
                <a:t>②事業計画の立案：アイデアを実現した場合の事業性や効果を分析し、成果目標（</a:t>
              </a:r>
              <a:r>
                <a:rPr kumimoji="0" lang="en-US" altLang="ja-JP" sz="1100" dirty="0">
                  <a:latin typeface="Meiryo UI" panose="020B0604030504040204" pitchFamily="50" charset="-128"/>
                  <a:ea typeface="Meiryo UI" panose="020B0604030504040204" pitchFamily="50" charset="-128"/>
                </a:rPr>
                <a:t>KGI</a:t>
              </a:r>
              <a:r>
                <a:rPr kumimoji="0" lang="ja-JP" altLang="en-US" sz="1100" dirty="0">
                  <a:latin typeface="Meiryo UI" panose="020B0604030504040204" pitchFamily="50" charset="-128"/>
                  <a:ea typeface="Meiryo UI" panose="020B0604030504040204" pitchFamily="50" charset="-128"/>
                </a:rPr>
                <a:t>や</a:t>
              </a:r>
              <a:r>
                <a:rPr kumimoji="0" lang="en-US" altLang="ja-JP" sz="1100" dirty="0">
                  <a:latin typeface="Meiryo UI" panose="020B0604030504040204" pitchFamily="50" charset="-128"/>
                  <a:ea typeface="Meiryo UI" panose="020B0604030504040204" pitchFamily="50" charset="-128"/>
                </a:rPr>
                <a:t>KPI</a:t>
              </a:r>
              <a:r>
                <a:rPr kumimoji="0" lang="ja-JP" altLang="en-US" sz="1100" dirty="0">
                  <a:latin typeface="Meiryo UI" panose="020B0604030504040204" pitchFamily="50" charset="-128"/>
                  <a:ea typeface="Meiryo UI" panose="020B0604030504040204" pitchFamily="50" charset="-128"/>
                </a:rPr>
                <a:t>）や、目標達成への戦略を立案</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③製品・サービスの開発：製品やサービスのプロトタイプを製作</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④製品・サービスの試験導入：製品やサービスの試験導入を行い、プランの改善を図る。</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⑤事業化準備：マーケティングや特許の出願など、事業化へ向けた準備を実施</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⑥事業拡大：製品・サービスの導入の拡大を実施</a:t>
              </a:r>
              <a:endParaRPr kumimoji="0" lang="en-US" altLang="ja-JP" sz="1100" dirty="0">
                <a:latin typeface="Meiryo UI" panose="020B0604030504040204" pitchFamily="50" charset="-128"/>
                <a:ea typeface="Meiryo UI" panose="020B0604030504040204" pitchFamily="50" charset="-128"/>
              </a:endParaRPr>
            </a:p>
            <a:p>
              <a:pPr marL="216000" algn="l"/>
              <a:r>
                <a:rPr kumimoji="0" lang="ja-JP" altLang="en-US" sz="1100" dirty="0">
                  <a:latin typeface="Meiryo UI" panose="020B0604030504040204" pitchFamily="50" charset="-128"/>
                  <a:ea typeface="Meiryo UI" panose="020B0604030504040204" pitchFamily="50" charset="-128"/>
                </a:rPr>
                <a:t>⑦その他（　）</a:t>
              </a:r>
              <a:r>
                <a:rPr kumimoji="0" lang="ja-JP" altLang="en-US" sz="1100" dirty="0">
                  <a:latin typeface="Meiryo UI" panose="020B0604030504040204" pitchFamily="50" charset="-128"/>
                  <a:ea typeface="Meiryo UI" panose="020B0604030504040204" pitchFamily="50" charset="-128"/>
                  <a:sym typeface="Wingdings" panose="05000000000000000000" pitchFamily="2" charset="2"/>
                </a:rPr>
                <a:t>：（　）内に当てはまる内容を記載</a:t>
              </a:r>
              <a:endParaRPr kumimoji="0" lang="ja-JP" altLang="en-US" sz="1100" dirty="0">
                <a:latin typeface="Meiryo UI" panose="020B0604030504040204" pitchFamily="50" charset="-128"/>
                <a:ea typeface="Meiryo UI" panose="020B0604030504040204" pitchFamily="50" charset="-128"/>
              </a:endParaRPr>
            </a:p>
          </p:txBody>
        </p:sp>
        <p:cxnSp>
          <p:nvCxnSpPr>
            <p:cNvPr id="17" name="直線コネクタ 16">
              <a:extLst>
                <a:ext uri="{FF2B5EF4-FFF2-40B4-BE49-F238E27FC236}">
                  <a16:creationId xmlns:a16="http://schemas.microsoft.com/office/drawing/2014/main" id="{AE0A70EB-BB46-5326-37ED-AF9874E1DEF9}"/>
                </a:ext>
              </a:extLst>
            </p:cNvPr>
            <p:cNvCxnSpPr>
              <a:cxnSpLocks/>
              <a:endCxn id="16" idx="1"/>
            </p:cNvCxnSpPr>
            <p:nvPr/>
          </p:nvCxnSpPr>
          <p:spPr>
            <a:xfrm flipV="1">
              <a:off x="9220752" y="1155090"/>
              <a:ext cx="772808" cy="79454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7227E270-2D23-C491-7194-F5B1913E4BAE}"/>
                </a:ext>
              </a:extLst>
            </p:cNvPr>
            <p:cNvSpPr/>
            <p:nvPr/>
          </p:nvSpPr>
          <p:spPr bwMode="auto">
            <a:xfrm>
              <a:off x="9993560" y="355790"/>
              <a:ext cx="4032448" cy="163738"/>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400" b="1" dirty="0">
                  <a:solidFill>
                    <a:schemeClr val="bg1"/>
                  </a:solidFill>
                  <a:latin typeface="Meiryo UI" panose="020B0604030504040204" pitchFamily="50" charset="-128"/>
                  <a:ea typeface="Meiryo UI" panose="020B0604030504040204" pitchFamily="50" charset="-128"/>
                </a:rPr>
                <a:t>「１．協業の状況」　記載のポイント</a:t>
              </a:r>
            </a:p>
          </p:txBody>
        </p:sp>
      </p:grpSp>
    </p:spTree>
    <p:extLst>
      <p:ext uri="{BB962C8B-B14F-4D97-AF65-F5344CB8AC3E}">
        <p14:creationId xmlns:p14="http://schemas.microsoft.com/office/powerpoint/2010/main" val="1765274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ja-JP" altLang="en-US" kern="0" dirty="0">
                <a:solidFill>
                  <a:srgbClr val="000000"/>
                </a:solidFill>
                <a:cs typeface="Arial" panose="020B0604020202020204" pitchFamily="34" charset="0"/>
                <a:sym typeface="Meiryo UI" panose="020B0604030504040204" pitchFamily="50" charset="-128"/>
              </a:rPr>
              <a:t>出資者が活用した出資先企業の経営資源</a:t>
            </a:r>
            <a:endParaRPr kumimoji="1" lang="ja-JP" altLang="en-US" dirty="0"/>
          </a:p>
        </p:txBody>
      </p:sp>
      <p:sp>
        <p:nvSpPr>
          <p:cNvPr id="5" name="二等辺三角形 4">
            <a:extLst>
              <a:ext uri="{FF2B5EF4-FFF2-40B4-BE49-F238E27FC236}">
                <a16:creationId xmlns:a16="http://schemas.microsoft.com/office/drawing/2014/main" id="{C043D053-AC13-CAB1-C990-C427EC8C1760}"/>
              </a:ext>
            </a:extLst>
          </p:cNvPr>
          <p:cNvSpPr/>
          <p:nvPr/>
        </p:nvSpPr>
        <p:spPr bwMode="auto">
          <a:xfrm rot="10800000">
            <a:off x="4339793" y="2528490"/>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FB3BB38-AB7F-D2BD-0409-BE47DAD9DF6B}"/>
              </a:ext>
            </a:extLst>
          </p:cNvPr>
          <p:cNvSpPr/>
          <p:nvPr/>
        </p:nvSpPr>
        <p:spPr bwMode="auto">
          <a:xfrm>
            <a:off x="185454" y="1088696"/>
            <a:ext cx="9502775" cy="1152945"/>
          </a:xfrm>
          <a:prstGeom prst="rect">
            <a:avLst/>
          </a:prstGeom>
          <a:solidFill>
            <a:srgbClr val="DDDDDD"/>
          </a:solidFill>
          <a:ln w="9525">
            <a:solidFill>
              <a:srgbClr val="B2B2B2"/>
            </a:solidFill>
            <a:miter lim="800000"/>
            <a:headEnd/>
            <a:tailEnd/>
          </a:ln>
          <a:effectLst/>
        </p:spPr>
        <p:txBody>
          <a:bodyPr wrap="square" rtlCol="0" anchor="t" anchorCtr="0">
            <a:normAutofit/>
          </a:bodyPr>
          <a:lstStyle/>
          <a:p>
            <a:pPr marL="285750" indent="-285750">
              <a:buFont typeface="Wingdings" panose="05000000000000000000" pitchFamily="2" charset="2"/>
              <a:buChar char="l"/>
            </a:pPr>
            <a:r>
              <a:rPr kumimoji="0" lang="ja-JP" altLang="en-US" sz="1600" dirty="0">
                <a:solidFill>
                  <a:srgbClr val="0070C0"/>
                </a:solidFill>
                <a:latin typeface="Meiryo UI" panose="020B0604030504040204" pitchFamily="50" charset="-128"/>
                <a:ea typeface="Meiryo UI" panose="020B0604030504040204" pitchFamily="50" charset="-128"/>
              </a:rPr>
              <a:t>新規申請時に記載した、「様式４</a:t>
            </a:r>
            <a:r>
              <a:rPr kumimoji="0" lang="en-US" altLang="ja-JP" sz="1600" dirty="0">
                <a:solidFill>
                  <a:srgbClr val="0070C0"/>
                </a:solidFill>
                <a:latin typeface="Meiryo UI" panose="020B0604030504040204" pitchFamily="50" charset="-128"/>
                <a:ea typeface="Meiryo UI" panose="020B0604030504040204" pitchFamily="50" charset="-128"/>
              </a:rPr>
              <a:t>:</a:t>
            </a:r>
            <a:r>
              <a:rPr kumimoji="0" lang="ja-JP" altLang="en-US" sz="1600" dirty="0">
                <a:solidFill>
                  <a:srgbClr val="0070C0"/>
                </a:solidFill>
                <a:latin typeface="Meiryo UI" panose="020B0604030504040204" pitchFamily="50" charset="-128"/>
                <a:ea typeface="Meiryo UI" panose="020B0604030504040204" pitchFamily="50" charset="-128"/>
              </a:rPr>
              <a:t>特定事業活動に関する情報　２（２）特別事業開拓活動の実施に当たり活用を予定する特別事業開拓事業者の経営資源」の内容を転記</a:t>
            </a:r>
          </a:p>
        </p:txBody>
      </p:sp>
      <p:sp>
        <p:nvSpPr>
          <p:cNvPr id="12" name="正方形/長方形 11">
            <a:extLst>
              <a:ext uri="{FF2B5EF4-FFF2-40B4-BE49-F238E27FC236}">
                <a16:creationId xmlns:a16="http://schemas.microsoft.com/office/drawing/2014/main" id="{F31F0DF6-EAC0-331B-DADD-D061A14F4360}"/>
              </a:ext>
            </a:extLst>
          </p:cNvPr>
          <p:cNvSpPr/>
          <p:nvPr/>
        </p:nvSpPr>
        <p:spPr bwMode="auto">
          <a:xfrm>
            <a:off x="185455" y="692696"/>
            <a:ext cx="9505503"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当初申請時の記載内容</a:t>
            </a:r>
          </a:p>
        </p:txBody>
      </p:sp>
      <p:grpSp>
        <p:nvGrpSpPr>
          <p:cNvPr id="20" name="グループ化 19">
            <a:extLst>
              <a:ext uri="{FF2B5EF4-FFF2-40B4-BE49-F238E27FC236}">
                <a16:creationId xmlns:a16="http://schemas.microsoft.com/office/drawing/2014/main" id="{B6FB6603-DE5A-53C7-1E33-C7AF6E6C6454}"/>
              </a:ext>
            </a:extLst>
          </p:cNvPr>
          <p:cNvGrpSpPr/>
          <p:nvPr/>
        </p:nvGrpSpPr>
        <p:grpSpPr>
          <a:xfrm>
            <a:off x="9125477" y="2025077"/>
            <a:ext cx="4920770" cy="2358416"/>
            <a:chOff x="9105238" y="348388"/>
            <a:chExt cx="4920770" cy="1572607"/>
          </a:xfrm>
        </p:grpSpPr>
        <p:sp>
          <p:nvSpPr>
            <p:cNvPr id="21" name="正方形/長方形 20">
              <a:extLst>
                <a:ext uri="{FF2B5EF4-FFF2-40B4-BE49-F238E27FC236}">
                  <a16:creationId xmlns:a16="http://schemas.microsoft.com/office/drawing/2014/main" id="{FB4605B0-002D-2DC9-5A59-00EA35FB6B34}"/>
                </a:ext>
              </a:extLst>
            </p:cNvPr>
            <p:cNvSpPr/>
            <p:nvPr/>
          </p:nvSpPr>
          <p:spPr bwMode="auto">
            <a:xfrm>
              <a:off x="9993560" y="512982"/>
              <a:ext cx="4032448" cy="1408013"/>
            </a:xfrm>
            <a:prstGeom prst="rect">
              <a:avLst/>
            </a:prstGeom>
            <a:solidFill>
              <a:srgbClr val="FFFF00"/>
            </a:solidFill>
            <a:ln w="38100">
              <a:solidFill>
                <a:srgbClr val="C00000"/>
              </a:solidFill>
              <a:miter lim="800000"/>
              <a:headEnd/>
              <a:tailEnd/>
            </a:ln>
            <a:effectLst/>
          </p:spPr>
          <p:txBody>
            <a:bodyPr wrap="square" rtlCol="0" anchor="ctr"/>
            <a:lstStyle/>
            <a:p>
              <a:r>
                <a:rPr kumimoji="0" lang="ja-JP" altLang="en-US" sz="1200" dirty="0">
                  <a:latin typeface="Meiryo UI" panose="020B0604030504040204" pitchFamily="50" charset="-128"/>
                  <a:ea typeface="Meiryo UI" panose="020B0604030504040204" pitchFamily="50" charset="-128"/>
                </a:rPr>
                <a:t>以下から該当するものを選択　＊複数選択可</a:t>
              </a:r>
            </a:p>
            <a:p>
              <a:pPr marL="216000" algn="l"/>
              <a:r>
                <a:rPr kumimoji="0" lang="ja-JP" altLang="en-US" sz="1200" dirty="0">
                  <a:latin typeface="Meiryo UI" panose="020B0604030504040204" pitchFamily="50" charset="-128"/>
                  <a:ea typeface="Meiryo UI" panose="020B0604030504040204" pitchFamily="50" charset="-128"/>
                </a:rPr>
                <a:t>①知識</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②技能</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③製品</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④サービス</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⑤施設・設備</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⑥商流・顧客基盤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⑦人材、業界ノウハウ</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⑧その他（　　）</a:t>
              </a:r>
            </a:p>
          </p:txBody>
        </p:sp>
        <p:cxnSp>
          <p:nvCxnSpPr>
            <p:cNvPr id="22" name="直線コネクタ 21">
              <a:extLst>
                <a:ext uri="{FF2B5EF4-FFF2-40B4-BE49-F238E27FC236}">
                  <a16:creationId xmlns:a16="http://schemas.microsoft.com/office/drawing/2014/main" id="{B3AF0FB4-B771-3027-DBE3-7B27076DAE19}"/>
                </a:ext>
              </a:extLst>
            </p:cNvPr>
            <p:cNvCxnSpPr>
              <a:cxnSpLocks/>
              <a:endCxn id="21" idx="1"/>
            </p:cNvCxnSpPr>
            <p:nvPr/>
          </p:nvCxnSpPr>
          <p:spPr>
            <a:xfrm flipV="1">
              <a:off x="9105238" y="1216989"/>
              <a:ext cx="888322" cy="17583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130C5895-6747-F57F-954C-DD8EC2532D2C}"/>
                </a:ext>
              </a:extLst>
            </p:cNvPr>
            <p:cNvSpPr/>
            <p:nvPr/>
          </p:nvSpPr>
          <p:spPr bwMode="auto">
            <a:xfrm>
              <a:off x="9993560" y="348388"/>
              <a:ext cx="4032448" cy="176360"/>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graphicFrame>
        <p:nvGraphicFramePr>
          <p:cNvPr id="6" name="表 23">
            <a:extLst>
              <a:ext uri="{FF2B5EF4-FFF2-40B4-BE49-F238E27FC236}">
                <a16:creationId xmlns:a16="http://schemas.microsoft.com/office/drawing/2014/main" id="{40CD33E3-E71E-7EDE-45B6-F72BDA888B52}"/>
              </a:ext>
            </a:extLst>
          </p:cNvPr>
          <p:cNvGraphicFramePr>
            <a:graphicFrameLocks noGrp="1"/>
          </p:cNvGraphicFramePr>
          <p:nvPr>
            <p:extLst>
              <p:ext uri="{D42A27DB-BD31-4B8C-83A1-F6EECF244321}">
                <p14:modId xmlns:p14="http://schemas.microsoft.com/office/powerpoint/2010/main" val="3571477517"/>
              </p:ext>
            </p:extLst>
          </p:nvPr>
        </p:nvGraphicFramePr>
        <p:xfrm>
          <a:off x="200472" y="3079715"/>
          <a:ext cx="9491738" cy="2042160"/>
        </p:xfrm>
        <a:graphic>
          <a:graphicData uri="http://schemas.openxmlformats.org/drawingml/2006/table">
            <a:tbl>
              <a:tblPr firstRow="1" bandRow="1">
                <a:tableStyleId>{5C22544A-7EE6-4342-B048-85BDC9FD1C3A}</a:tableStyleId>
              </a:tblPr>
              <a:tblGrid>
                <a:gridCol w="2518740">
                  <a:extLst>
                    <a:ext uri="{9D8B030D-6E8A-4147-A177-3AD203B41FA5}">
                      <a16:colId xmlns:a16="http://schemas.microsoft.com/office/drawing/2014/main" val="3058625011"/>
                    </a:ext>
                  </a:extLst>
                </a:gridCol>
                <a:gridCol w="6972998">
                  <a:extLst>
                    <a:ext uri="{9D8B030D-6E8A-4147-A177-3AD203B41FA5}">
                      <a16:colId xmlns:a16="http://schemas.microsoft.com/office/drawing/2014/main" val="2839242847"/>
                    </a:ext>
                  </a:extLst>
                </a:gridCol>
              </a:tblGrid>
              <a:tr h="0">
                <a:tc gridSpan="2">
                  <a:txBody>
                    <a:bodyPr/>
                    <a:lstStyle/>
                    <a:p>
                      <a:pPr algn="ctr"/>
                      <a:r>
                        <a:rPr kumimoji="0" lang="ja-JP" altLang="en-US" sz="1600" dirty="0">
                          <a:solidFill>
                            <a:schemeClr val="bg1"/>
                          </a:solidFill>
                          <a:latin typeface="Meiryo UI" panose="020B0604030504040204" pitchFamily="50" charset="-128"/>
                          <a:ea typeface="Meiryo UI" panose="020B0604030504040204" pitchFamily="50" charset="-128"/>
                        </a:rPr>
                        <a:t>出資先企業の技術・サービスの活用状況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3041878439"/>
                  </a:ext>
                </a:extLst>
              </a:tr>
              <a:tr h="0">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１．活用した技術・サービス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600" dirty="0">
                          <a:solidFill>
                            <a:srgbClr val="0070C0"/>
                          </a:solidFill>
                          <a:latin typeface="Meiryo UI" panose="020B0604030504040204" pitchFamily="50" charset="-128"/>
                          <a:ea typeface="Meiryo UI" panose="020B0604030504040204" pitchFamily="50" charset="-128"/>
                        </a:rPr>
                        <a:t>（①～⑧より当てはまるものを選択）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686102"/>
                  </a:ext>
                </a:extLst>
              </a:tr>
              <a:tr h="0">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２．具体的な内容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600" dirty="0">
                          <a:solidFill>
                            <a:srgbClr val="0070C0"/>
                          </a:solidFill>
                          <a:latin typeface="Meiryo UI" panose="020B0604030504040204" pitchFamily="50" charset="-128"/>
                          <a:ea typeface="Meiryo UI" panose="020B0604030504040204" pitchFamily="50" charset="-128"/>
                        </a:rPr>
                        <a:t>（例）出資先企業は○○に関する知識・技術を有しており、</a:t>
                      </a:r>
                      <a:r>
                        <a:rPr kumimoji="1" lang="en-US" altLang="ja-JP" sz="1600" dirty="0">
                          <a:solidFill>
                            <a:srgbClr val="0070C0"/>
                          </a:solidFill>
                          <a:latin typeface="Meiryo UI" panose="020B0604030504040204" pitchFamily="50" charset="-128"/>
                          <a:ea typeface="Meiryo UI" panose="020B0604030504040204" pitchFamily="50" charset="-128"/>
                        </a:rPr>
                        <a:t>20XX</a:t>
                      </a:r>
                      <a:r>
                        <a:rPr kumimoji="1" lang="ja-JP" altLang="en-US" sz="1600" dirty="0">
                          <a:solidFill>
                            <a:srgbClr val="0070C0"/>
                          </a:solidFill>
                          <a:latin typeface="Meiryo UI" panose="020B0604030504040204" pitchFamily="50" charset="-128"/>
                          <a:ea typeface="Meiryo UI" panose="020B0604030504040204" pitchFamily="50" charset="-128"/>
                        </a:rPr>
                        <a:t>年には、○○という製品を開発。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3650076"/>
                  </a:ext>
                </a:extLst>
              </a:tr>
              <a:tr h="158499">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３．活用状況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600" kern="1200" dirty="0">
                          <a:solidFill>
                            <a:srgbClr val="0070C0"/>
                          </a:solidFill>
                          <a:latin typeface="Meiryo UI" panose="020B0604030504040204" pitchFamily="50" charset="-128"/>
                          <a:ea typeface="Meiryo UI" panose="020B0604030504040204" pitchFamily="50" charset="-128"/>
                          <a:cs typeface="+mn-cs"/>
                        </a:rPr>
                        <a:t>（例）</a:t>
                      </a:r>
                      <a:r>
                        <a:rPr kumimoji="1" lang="en-US" altLang="ja-JP" sz="16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600" kern="1200" dirty="0">
                          <a:solidFill>
                            <a:srgbClr val="0070C0"/>
                          </a:solidFill>
                          <a:latin typeface="Meiryo UI" panose="020B0604030504040204" pitchFamily="50" charset="-128"/>
                          <a:ea typeface="Meiryo UI" panose="020B0604030504040204" pitchFamily="50" charset="-128"/>
                          <a:cs typeface="+mn-cs"/>
                        </a:rPr>
                        <a:t>年には、当社が○○を進める過程において、出資先企業の知識・技術を○○へ活用した。</a:t>
                      </a:r>
                      <a:endParaRPr kumimoji="1" lang="en-US" altLang="ja-JP" sz="160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「２．具体的な内容」で記載した内容をどのように活用したか記載してください。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599277"/>
                  </a:ext>
                </a:extLst>
              </a:tr>
            </a:tbl>
          </a:graphicData>
        </a:graphic>
      </p:graphicFrame>
    </p:spTree>
    <p:extLst>
      <p:ext uri="{BB962C8B-B14F-4D97-AF65-F5344CB8AC3E}">
        <p14:creationId xmlns:p14="http://schemas.microsoft.com/office/powerpoint/2010/main" val="294043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lang="ja-JP" altLang="en-US" dirty="0"/>
              <a:t>別紙３：出資者が出資先企業へ提供した経営資源</a:t>
            </a:r>
            <a:endParaRPr kumimoji="1" lang="ja-JP" altLang="en-US" dirty="0"/>
          </a:p>
        </p:txBody>
      </p:sp>
      <p:sp>
        <p:nvSpPr>
          <p:cNvPr id="8" name="二等辺三角形 7">
            <a:extLst>
              <a:ext uri="{FF2B5EF4-FFF2-40B4-BE49-F238E27FC236}">
                <a16:creationId xmlns:a16="http://schemas.microsoft.com/office/drawing/2014/main" id="{C7817F8C-410B-9415-650C-CB6AB959129F}"/>
              </a:ext>
            </a:extLst>
          </p:cNvPr>
          <p:cNvSpPr/>
          <p:nvPr/>
        </p:nvSpPr>
        <p:spPr bwMode="auto">
          <a:xfrm rot="10800000">
            <a:off x="4340932" y="2132856"/>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7C097BC-B06B-0CEF-C774-3EA10F93F448}"/>
              </a:ext>
            </a:extLst>
          </p:cNvPr>
          <p:cNvSpPr/>
          <p:nvPr/>
        </p:nvSpPr>
        <p:spPr bwMode="auto">
          <a:xfrm>
            <a:off x="186593" y="1088696"/>
            <a:ext cx="9502775" cy="936000"/>
          </a:xfrm>
          <a:prstGeom prst="rect">
            <a:avLst/>
          </a:prstGeom>
          <a:solidFill>
            <a:srgbClr val="DDDDDD"/>
          </a:solidFill>
          <a:ln w="9525">
            <a:solidFill>
              <a:srgbClr val="B2B2B2"/>
            </a:solidFill>
            <a:miter lim="800000"/>
            <a:headEnd/>
            <a:tailEnd/>
          </a:ln>
          <a:effectLst/>
        </p:spPr>
        <p:txBody>
          <a:bodyPr wrap="square" rtlCol="0" anchor="t" anchorCtr="0">
            <a:normAutofit/>
          </a:bodyPr>
          <a:lstStyle/>
          <a:p>
            <a:pPr marL="285750" indent="-285750">
              <a:buFont typeface="Wingdings" panose="05000000000000000000" pitchFamily="2" charset="2"/>
              <a:buChar char="l"/>
            </a:pPr>
            <a:r>
              <a:rPr kumimoji="0" lang="ja-JP" altLang="en-US" sz="1400" dirty="0">
                <a:solidFill>
                  <a:srgbClr val="0070C0"/>
                </a:solidFill>
                <a:latin typeface="Meiryo UI" panose="020B0604030504040204" pitchFamily="50" charset="-128"/>
                <a:ea typeface="Meiryo UI" panose="020B0604030504040204" pitchFamily="50" charset="-128"/>
              </a:rPr>
              <a:t>新規申請時に記載した、「様式４</a:t>
            </a:r>
            <a:r>
              <a:rPr kumimoji="0" lang="en-US" altLang="ja-JP" sz="1400" dirty="0">
                <a:solidFill>
                  <a:srgbClr val="0070C0"/>
                </a:solidFill>
                <a:latin typeface="Meiryo UI" panose="020B0604030504040204" pitchFamily="50" charset="-128"/>
                <a:ea typeface="Meiryo UI" panose="020B0604030504040204" pitchFamily="50" charset="-128"/>
              </a:rPr>
              <a:t>:</a:t>
            </a:r>
            <a:r>
              <a:rPr kumimoji="0" lang="ja-JP" altLang="en-US" sz="1400" dirty="0">
                <a:solidFill>
                  <a:srgbClr val="0070C0"/>
                </a:solidFill>
                <a:latin typeface="Meiryo UI" panose="020B0604030504040204" pitchFamily="50" charset="-128"/>
                <a:ea typeface="Meiryo UI" panose="020B0604030504040204" pitchFamily="50" charset="-128"/>
              </a:rPr>
              <a:t>特定事業活動に関する情報　２（３）特別新事業開拓事業者への提供を予定する資料又は情報の提供その他の協力の内容」を転記</a:t>
            </a:r>
          </a:p>
        </p:txBody>
      </p:sp>
      <p:sp>
        <p:nvSpPr>
          <p:cNvPr id="17" name="正方形/長方形 16">
            <a:extLst>
              <a:ext uri="{FF2B5EF4-FFF2-40B4-BE49-F238E27FC236}">
                <a16:creationId xmlns:a16="http://schemas.microsoft.com/office/drawing/2014/main" id="{FB661F1F-E58E-E839-43FA-55781F15D6D1}"/>
              </a:ext>
            </a:extLst>
          </p:cNvPr>
          <p:cNvSpPr/>
          <p:nvPr/>
        </p:nvSpPr>
        <p:spPr bwMode="auto">
          <a:xfrm>
            <a:off x="186594" y="692696"/>
            <a:ext cx="9505503" cy="396000"/>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当初申請時の記載内容</a:t>
            </a:r>
          </a:p>
        </p:txBody>
      </p:sp>
      <p:grpSp>
        <p:nvGrpSpPr>
          <p:cNvPr id="19" name="グループ化 18">
            <a:extLst>
              <a:ext uri="{FF2B5EF4-FFF2-40B4-BE49-F238E27FC236}">
                <a16:creationId xmlns:a16="http://schemas.microsoft.com/office/drawing/2014/main" id="{A9D34133-6A66-2AD8-7E0D-E3C0434A51BE}"/>
              </a:ext>
            </a:extLst>
          </p:cNvPr>
          <p:cNvGrpSpPr/>
          <p:nvPr/>
        </p:nvGrpSpPr>
        <p:grpSpPr>
          <a:xfrm>
            <a:off x="9705974" y="1627984"/>
            <a:ext cx="4337681" cy="5040560"/>
            <a:chOff x="9791481" y="639525"/>
            <a:chExt cx="4337681" cy="3559767"/>
          </a:xfrm>
        </p:grpSpPr>
        <p:sp>
          <p:nvSpPr>
            <p:cNvPr id="20" name="正方形/長方形 19">
              <a:extLst>
                <a:ext uri="{FF2B5EF4-FFF2-40B4-BE49-F238E27FC236}">
                  <a16:creationId xmlns:a16="http://schemas.microsoft.com/office/drawing/2014/main" id="{6E57C6C1-2541-1AE8-E9BD-4FE894AFE7B3}"/>
                </a:ext>
              </a:extLst>
            </p:cNvPr>
            <p:cNvSpPr/>
            <p:nvPr/>
          </p:nvSpPr>
          <p:spPr bwMode="auto">
            <a:xfrm>
              <a:off x="10096714" y="810203"/>
              <a:ext cx="4032448" cy="3389089"/>
            </a:xfrm>
            <a:prstGeom prst="rect">
              <a:avLst/>
            </a:prstGeom>
            <a:solidFill>
              <a:srgbClr val="FFFF00"/>
            </a:solidFill>
            <a:ln w="38100">
              <a:solidFill>
                <a:srgbClr val="C00000"/>
              </a:solidFill>
              <a:miter lim="800000"/>
              <a:headEnd/>
              <a:tailEnd/>
            </a:ln>
            <a:effectLst/>
          </p:spPr>
          <p:txBody>
            <a:bodyPr wrap="square" rtlCol="0" anchor="ctr"/>
            <a:lstStyle/>
            <a:p>
              <a:r>
                <a:rPr kumimoji="0" lang="en-US" altLang="ja-JP" sz="1200" dirty="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１．提供した経営資源</a:t>
              </a:r>
              <a:r>
                <a:rPr kumimoji="0" lang="en-US" altLang="ja-JP" sz="1200" dirty="0">
                  <a:latin typeface="Meiryo UI" panose="020B0604030504040204" pitchFamily="50" charset="-128"/>
                  <a:ea typeface="Meiryo UI" panose="020B0604030504040204" pitchFamily="50" charset="-128"/>
                </a:rPr>
                <a:t>】</a:t>
              </a:r>
            </a:p>
            <a:p>
              <a:r>
                <a:rPr kumimoji="0" lang="ja-JP" altLang="en-US" sz="1200" dirty="0">
                  <a:latin typeface="Meiryo UI" panose="020B0604030504040204" pitchFamily="50" charset="-128"/>
                  <a:ea typeface="Meiryo UI" panose="020B0604030504040204" pitchFamily="50" charset="-128"/>
                </a:rPr>
                <a:t>以下から該当するものを選択　＊複数選択可</a:t>
              </a:r>
            </a:p>
            <a:p>
              <a:pPr marL="216000" algn="l"/>
              <a:r>
                <a:rPr kumimoji="0" lang="ja-JP" altLang="en-US" sz="1200" dirty="0">
                  <a:latin typeface="Meiryo UI" panose="020B0604030504040204" pitchFamily="50" charset="-128"/>
                  <a:ea typeface="Meiryo UI" panose="020B0604030504040204" pitchFamily="50" charset="-128"/>
                </a:rPr>
                <a:t>①知識</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②技能</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③製品</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④サービス</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⑤施設・設備</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⑥商流・顧客基盤</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⑦人材、業界ノウハウ</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⑧その他（　　）</a:t>
              </a:r>
              <a:endParaRPr kumimoji="0" lang="en-US" altLang="ja-JP" sz="1200" dirty="0">
                <a:latin typeface="Meiryo UI" panose="020B0604030504040204" pitchFamily="50" charset="-128"/>
                <a:ea typeface="Meiryo UI" panose="020B0604030504040204" pitchFamily="50" charset="-128"/>
              </a:endParaRPr>
            </a:p>
            <a:p>
              <a:endParaRPr kumimoji="0" lang="en-US" altLang="ja-JP" sz="1200" dirty="0">
                <a:latin typeface="Meiryo UI" panose="020B0604030504040204" pitchFamily="50" charset="-128"/>
                <a:ea typeface="Meiryo UI" panose="020B0604030504040204" pitchFamily="50" charset="-128"/>
              </a:endParaRPr>
            </a:p>
            <a:p>
              <a:r>
                <a:rPr kumimoji="0" lang="en-US" altLang="ja-JP" sz="1200" dirty="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３．提供状況</a:t>
              </a:r>
              <a:r>
                <a:rPr kumimoji="0" lang="en-US" altLang="ja-JP" sz="1200" dirty="0">
                  <a:latin typeface="Meiryo UI" panose="020B0604030504040204" pitchFamily="50" charset="-128"/>
                  <a:ea typeface="Meiryo UI" panose="020B0604030504040204" pitchFamily="50" charset="-128"/>
                </a:rPr>
                <a:t>】</a:t>
              </a: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出資先企業に対して経営資源を提供した結果、出資先企業の成長にどのように貢献したかがわかるように記載してください。</a:t>
              </a:r>
              <a:endParaRPr kumimoji="0" lang="en-US" altLang="ja-JP" sz="1200" dirty="0">
                <a:latin typeface="Meiryo UI" panose="020B0604030504040204" pitchFamily="50" charset="-128"/>
                <a:ea typeface="Meiryo UI" panose="020B0604030504040204" pitchFamily="50" charset="-128"/>
              </a:endParaRPr>
            </a:p>
            <a:p>
              <a:pPr marL="216000" algn="l"/>
              <a:endParaRPr kumimoji="0" lang="en-US" altLang="ja-JP" sz="1200" dirty="0">
                <a:latin typeface="Meiryo UI" panose="020B0604030504040204" pitchFamily="50" charset="-128"/>
                <a:ea typeface="Meiryo UI" panose="020B0604030504040204" pitchFamily="50" charset="-128"/>
              </a:endParaRPr>
            </a:p>
            <a:p>
              <a:r>
                <a:rPr kumimoji="0" lang="en-US" altLang="ja-JP" sz="1200" dirty="0">
                  <a:latin typeface="Meiryo UI" panose="020B0604030504040204" pitchFamily="50" charset="-128"/>
                  <a:ea typeface="Meiryo UI" panose="020B0604030504040204" pitchFamily="50" charset="-128"/>
                </a:rPr>
                <a:t>【</a:t>
              </a:r>
              <a:r>
                <a:rPr kumimoji="0" lang="ja-JP" altLang="en-US" sz="1200" dirty="0">
                  <a:latin typeface="Meiryo UI" panose="020B0604030504040204" pitchFamily="50" charset="-128"/>
                  <a:ea typeface="Meiryo UI" panose="020B0604030504040204" pitchFamily="50" charset="-128"/>
                </a:rPr>
                <a:t>４．出資先企業の状況</a:t>
              </a:r>
              <a:r>
                <a:rPr kumimoji="0" lang="en-US" altLang="ja-JP" sz="1200" dirty="0">
                  <a:latin typeface="Meiryo UI" panose="020B0604030504040204" pitchFamily="50" charset="-128"/>
                  <a:ea typeface="Meiryo UI" panose="020B0604030504040204" pitchFamily="50" charset="-128"/>
                </a:rPr>
                <a:t>】</a:t>
              </a:r>
            </a:p>
            <a:p>
              <a:pPr algn="l"/>
              <a:r>
                <a:rPr kumimoji="0" lang="ja-JP" altLang="en-US" sz="1200" dirty="0">
                  <a:latin typeface="Meiryo UI" panose="020B0604030504040204" pitchFamily="50" charset="-128"/>
                  <a:ea typeface="Meiryo UI" panose="020B0604030504040204" pitchFamily="50" charset="-128"/>
                </a:rPr>
                <a:t>以下から該当するものを選択　＊複数選択可</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①出資先企業の収益向上（売上、利益）</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②製品・サービスの開発・上市</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③共同事業の実施</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④新たに資金調達を行った</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⑤</a:t>
              </a:r>
              <a:r>
                <a:rPr kumimoji="0" lang="en-US" altLang="ja-JP" sz="1200" dirty="0">
                  <a:latin typeface="Meiryo UI" panose="020B0604030504040204" pitchFamily="50" charset="-128"/>
                  <a:ea typeface="Meiryo UI" panose="020B0604030504040204" pitchFamily="50" charset="-128"/>
                </a:rPr>
                <a:t>IPO</a:t>
              </a:r>
              <a:r>
                <a:rPr kumimoji="0" lang="ja-JP" altLang="en-US" sz="1200" dirty="0">
                  <a:latin typeface="Meiryo UI" panose="020B0604030504040204" pitchFamily="50" charset="-128"/>
                  <a:ea typeface="Meiryo UI" panose="020B0604030504040204" pitchFamily="50" charset="-128"/>
                </a:rPr>
                <a:t>や</a:t>
              </a:r>
              <a:r>
                <a:rPr kumimoji="0" lang="en-US" altLang="ja-JP" sz="1200" dirty="0">
                  <a:latin typeface="Meiryo UI" panose="020B0604030504040204" pitchFamily="50" charset="-128"/>
                  <a:ea typeface="Meiryo UI" panose="020B0604030504040204" pitchFamily="50" charset="-128"/>
                </a:rPr>
                <a:t>M&amp;A</a:t>
              </a:r>
              <a:r>
                <a:rPr kumimoji="0" lang="ja-JP" altLang="en-US" sz="1200" dirty="0">
                  <a:latin typeface="Meiryo UI" panose="020B0604030504040204" pitchFamily="50" charset="-128"/>
                  <a:ea typeface="Meiryo UI" panose="020B0604030504040204" pitchFamily="50" charset="-128"/>
                </a:rPr>
                <a:t>を行った</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⑥その他（　）</a:t>
              </a:r>
              <a:endParaRPr kumimoji="0" lang="en-US" altLang="ja-JP" sz="1200" dirty="0">
                <a:latin typeface="Meiryo UI" panose="020B0604030504040204" pitchFamily="50" charset="-128"/>
                <a:ea typeface="Meiryo UI" panose="020B0604030504040204" pitchFamily="50" charset="-128"/>
              </a:endParaRPr>
            </a:p>
            <a:p>
              <a:pPr marL="216000" algn="l"/>
              <a:r>
                <a:rPr kumimoji="0" lang="ja-JP" altLang="en-US" sz="1200" dirty="0">
                  <a:latin typeface="Meiryo UI" panose="020B0604030504040204" pitchFamily="50" charset="-128"/>
                  <a:ea typeface="Meiryo UI" panose="020B0604030504040204" pitchFamily="50" charset="-128"/>
                </a:rPr>
                <a:t>⑦特に状況の変化なし</a:t>
              </a:r>
            </a:p>
            <a:p>
              <a:pPr marL="216000" algn="l"/>
              <a:endParaRPr kumimoji="0" lang="ja-JP" altLang="en-US" sz="1200" dirty="0">
                <a:solidFill>
                  <a:srgbClr val="FF0000"/>
                </a:solidFill>
                <a:latin typeface="Meiryo UI" panose="020B0604030504040204" pitchFamily="50" charset="-128"/>
                <a:ea typeface="Meiryo UI" panose="020B0604030504040204" pitchFamily="50" charset="-128"/>
              </a:endParaRPr>
            </a:p>
          </p:txBody>
        </p:sp>
        <p:cxnSp>
          <p:nvCxnSpPr>
            <p:cNvPr id="21" name="直線コネクタ 20">
              <a:extLst>
                <a:ext uri="{FF2B5EF4-FFF2-40B4-BE49-F238E27FC236}">
                  <a16:creationId xmlns:a16="http://schemas.microsoft.com/office/drawing/2014/main" id="{FB42C40F-A7AE-0EB2-8D87-F356EDCB27DF}"/>
                </a:ext>
              </a:extLst>
            </p:cNvPr>
            <p:cNvCxnSpPr>
              <a:cxnSpLocks/>
              <a:stCxn id="5" idx="3"/>
              <a:endCxn id="20" idx="1"/>
            </p:cNvCxnSpPr>
            <p:nvPr/>
          </p:nvCxnSpPr>
          <p:spPr>
            <a:xfrm flipV="1">
              <a:off x="9791481" y="2504748"/>
              <a:ext cx="305233" cy="12028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A2D1EB1E-1F60-A603-5301-46CDBC3F607F}"/>
                </a:ext>
              </a:extLst>
            </p:cNvPr>
            <p:cNvSpPr/>
            <p:nvPr/>
          </p:nvSpPr>
          <p:spPr bwMode="auto">
            <a:xfrm>
              <a:off x="10096714" y="639525"/>
              <a:ext cx="4032448" cy="176360"/>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graphicFrame>
        <p:nvGraphicFramePr>
          <p:cNvPr id="5" name="表 23">
            <a:extLst>
              <a:ext uri="{FF2B5EF4-FFF2-40B4-BE49-F238E27FC236}">
                <a16:creationId xmlns:a16="http://schemas.microsoft.com/office/drawing/2014/main" id="{432FE5DE-6748-261A-2170-A7F1AC22A432}"/>
              </a:ext>
            </a:extLst>
          </p:cNvPr>
          <p:cNvGraphicFramePr>
            <a:graphicFrameLocks noGrp="1"/>
          </p:cNvGraphicFramePr>
          <p:nvPr>
            <p:extLst>
              <p:ext uri="{D42A27DB-BD31-4B8C-83A1-F6EECF244321}">
                <p14:modId xmlns:p14="http://schemas.microsoft.com/office/powerpoint/2010/main" val="2045443634"/>
              </p:ext>
            </p:extLst>
          </p:nvPr>
        </p:nvGraphicFramePr>
        <p:xfrm>
          <a:off x="214236" y="2564904"/>
          <a:ext cx="9491738" cy="3749040"/>
        </p:xfrm>
        <a:graphic>
          <a:graphicData uri="http://schemas.openxmlformats.org/drawingml/2006/table">
            <a:tbl>
              <a:tblPr firstRow="1" bandRow="1">
                <a:tableStyleId>{5C22544A-7EE6-4342-B048-85BDC9FD1C3A}</a:tableStyleId>
              </a:tblPr>
              <a:tblGrid>
                <a:gridCol w="2376713">
                  <a:extLst>
                    <a:ext uri="{9D8B030D-6E8A-4147-A177-3AD203B41FA5}">
                      <a16:colId xmlns:a16="http://schemas.microsoft.com/office/drawing/2014/main" val="3058625011"/>
                    </a:ext>
                  </a:extLst>
                </a:gridCol>
                <a:gridCol w="7115025">
                  <a:extLst>
                    <a:ext uri="{9D8B030D-6E8A-4147-A177-3AD203B41FA5}">
                      <a16:colId xmlns:a16="http://schemas.microsoft.com/office/drawing/2014/main" val="2839242847"/>
                    </a:ext>
                  </a:extLst>
                </a:gridCol>
              </a:tblGrid>
              <a:tr h="258852">
                <a:tc gridSpan="2">
                  <a:txBody>
                    <a:bodyPr/>
                    <a:lstStyle/>
                    <a:p>
                      <a:pPr algn="ctr"/>
                      <a:r>
                        <a:rPr kumimoji="0" lang="ja-JP" altLang="en-US" sz="1400" dirty="0">
                          <a:solidFill>
                            <a:schemeClr val="bg1"/>
                          </a:solidFill>
                          <a:latin typeface="Meiryo UI" panose="020B0604030504040204" pitchFamily="50" charset="-128"/>
                          <a:ea typeface="Meiryo UI" panose="020B0604030504040204" pitchFamily="50" charset="-128"/>
                        </a:rPr>
                        <a:t>出資先企業に対し提供した経営資源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3041878439"/>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１．提供した経営資源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400" dirty="0">
                          <a:solidFill>
                            <a:srgbClr val="0070C0"/>
                          </a:solidFill>
                          <a:latin typeface="Meiryo UI" panose="020B0604030504040204" pitchFamily="50" charset="-128"/>
                          <a:ea typeface="Meiryo UI" panose="020B0604030504040204" pitchFamily="50" charset="-128"/>
                        </a:rPr>
                        <a:t>（①～⑧より当てはまるものを選択）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686102"/>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２．経営資源の内容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1400" dirty="0">
                          <a:solidFill>
                            <a:srgbClr val="0070C0"/>
                          </a:solidFill>
                          <a:latin typeface="Meiryo UI" panose="020B0604030504040204" pitchFamily="50" charset="-128"/>
                          <a:ea typeface="Meiryo UI" panose="020B0604030504040204" pitchFamily="50" charset="-128"/>
                        </a:rPr>
                        <a:t>（例）○○に関する研究施設、○○に関する商流・顧客基盤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3650076"/>
                  </a:ext>
                </a:extLst>
              </a:tr>
              <a:tr h="574438">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３．提供状況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（例）</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月には、当社の有する研究施設を活用し、出資先企業が有する技術のベンチスケールでの試験を実施した。この結果、出資先企業が有する技術の○○といった課題が明らかとなり、課題解決へ向けて共同で取り組んでいる。課題を解決したのち、</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年目途に製品化する見込みである。</a:t>
                      </a:r>
                    </a:p>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（例）また、当社の有する商流・顧客基盤を活用し、</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には、出資先企業へ○件の顧客紹介を行い、○件において提携が進んでいる。この結果、出資先企業の売上高が前年度比で○％増となり、事業計画を達成した。翌年度以降も着実に事業を拡大し、○月には黒字化を達成見込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599277"/>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４．出資先企業の状況</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（①～⑦より当てはまるものを選択）</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Wingdings" panose="05000000000000000000" pitchFamily="2" charset="2"/>
                        <a:buNone/>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把握している事項があれば可能な範囲で記載ください。</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1576420"/>
                  </a:ext>
                </a:extLst>
              </a:tr>
              <a:tr h="258852">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５．具体的な状況</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（任意記載項目）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Wingdings" panose="05000000000000000000" pitchFamily="2" charset="2"/>
                        <a:buChar char="l"/>
                      </a:pP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（例）事業拡大に伴い、</a:t>
                      </a: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20XX</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年○月に○百万円の資金調達を行った。</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400" kern="1200" dirty="0">
                          <a:solidFill>
                            <a:srgbClr val="0070C0"/>
                          </a:solidFill>
                          <a:latin typeface="Meiryo UI" panose="020B0604030504040204" pitchFamily="50" charset="-128"/>
                          <a:ea typeface="Meiryo UI" panose="020B0604030504040204" pitchFamily="50" charset="-128"/>
                          <a:cs typeface="+mn-cs"/>
                        </a:rPr>
                        <a:t>※</a:t>
                      </a:r>
                      <a:r>
                        <a:rPr kumimoji="1" lang="ja-JP" altLang="en-US" sz="1400" kern="1200" dirty="0">
                          <a:solidFill>
                            <a:srgbClr val="0070C0"/>
                          </a:solidFill>
                          <a:latin typeface="Meiryo UI" panose="020B0604030504040204" pitchFamily="50" charset="-128"/>
                          <a:ea typeface="Meiryo UI" panose="020B0604030504040204" pitchFamily="50" charset="-128"/>
                          <a:cs typeface="+mn-cs"/>
                        </a:rPr>
                        <a:t>把握している事項があれば可能な範囲で記載ください。</a:t>
                      </a:r>
                      <a:endParaRPr kumimoji="1" lang="en-US" altLang="ja-JP" sz="1400" kern="1200" dirty="0">
                        <a:solidFill>
                          <a:srgbClr val="0070C0"/>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317714"/>
                  </a:ext>
                </a:extLst>
              </a:tr>
            </a:tbl>
          </a:graphicData>
        </a:graphic>
      </p:graphicFrame>
    </p:spTree>
    <p:extLst>
      <p:ext uri="{BB962C8B-B14F-4D97-AF65-F5344CB8AC3E}">
        <p14:creationId xmlns:p14="http://schemas.microsoft.com/office/powerpoint/2010/main" val="99554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d9kAB_zj0no5OdMis7fD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bv1tkDAnBPkXE0heny2gA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2198</Words>
  <PresentationFormat>A4 210 x 297 mm</PresentationFormat>
  <Paragraphs>169</Paragraphs>
  <Slides>6</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3" baseType="lpstr">
      <vt:lpstr>Meiryo UI</vt:lpstr>
      <vt:lpstr>ＭＳ Ｐゴシック</vt:lpstr>
      <vt:lpstr>Arial</vt:lpstr>
      <vt:lpstr>Calibri</vt:lpstr>
      <vt:lpstr>Wingdings</vt:lpstr>
      <vt:lpstr>【機○・記載例なし】</vt:lpstr>
      <vt:lpstr>think-cell スライド</vt:lpstr>
      <vt:lpstr>参考１．よくあるご質問（スライド作成関係）</vt:lpstr>
      <vt:lpstr>継続証明申請用 案件進捗スライド　フォーマット （新規出資型）</vt:lpstr>
      <vt:lpstr>「オープンイノベーション促進税制（新規出資型）」継続申請 （株式会社Ａによる株式会社Ｂへの出資について）</vt:lpstr>
      <vt:lpstr>別紙１：協業の進捗状況</vt:lpstr>
      <vt:lpstr>別紙２：出資者が活用した出資先企業の経営資源</vt:lpstr>
      <vt:lpstr>別紙３：出資者が出資先企業へ提供した経営資源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2020-09-14T15:08:56Z</dcterms:created>
  <dcterms:modified xsi:type="dcterms:W3CDTF">2025-01-20T04:07:15Z</dcterms:modified>
</cp:coreProperties>
</file>