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16"/>
  </p:notesMasterIdLst>
  <p:handoutMasterIdLst>
    <p:handoutMasterId r:id="rId17"/>
  </p:handoutMasterIdLst>
  <p:sldIdLst>
    <p:sldId id="396" r:id="rId2"/>
    <p:sldId id="389" r:id="rId3"/>
    <p:sldId id="388" r:id="rId4"/>
    <p:sldId id="390" r:id="rId5"/>
    <p:sldId id="385" r:id="rId6"/>
    <p:sldId id="386" r:id="rId7"/>
    <p:sldId id="366" r:id="rId8"/>
    <p:sldId id="375" r:id="rId9"/>
    <p:sldId id="376" r:id="rId10"/>
    <p:sldId id="377" r:id="rId11"/>
    <p:sldId id="380" r:id="rId12"/>
    <p:sldId id="374" r:id="rId13"/>
    <p:sldId id="381" r:id="rId14"/>
    <p:sldId id="382" r:id="rId15"/>
  </p:sldIdLst>
  <p:sldSz cx="9906000" cy="6858000" type="A4"/>
  <p:notesSz cx="6735763" cy="9866313"/>
  <p:custDataLst>
    <p:tags r:id="rId18"/>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C7E7"/>
    <a:srgbClr val="99D6EC"/>
    <a:srgbClr val="0098D0"/>
    <a:srgbClr val="FF5A00"/>
    <a:srgbClr val="0064C8"/>
    <a:srgbClr val="B197D3"/>
    <a:srgbClr val="FFBE3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40" autoAdjust="0"/>
    <p:restoredTop sz="94647" autoAdjust="0"/>
  </p:normalViewPr>
  <p:slideViewPr>
    <p:cSldViewPr>
      <p:cViewPr varScale="1">
        <p:scale>
          <a:sx n="110" d="100"/>
          <a:sy n="110" d="100"/>
        </p:scale>
        <p:origin x="1218" y="78"/>
      </p:cViewPr>
      <p:guideLst>
        <p:guide orient="horz" pos="414"/>
        <p:guide pos="126"/>
      </p:guideLst>
    </p:cSldViewPr>
  </p:slideViewPr>
  <p:outlineViewPr>
    <p:cViewPr>
      <p:scale>
        <a:sx n="33" d="100"/>
        <a:sy n="33" d="100"/>
      </p:scale>
      <p:origin x="0" y="7668"/>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1" cy="493316"/>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4" y="0"/>
            <a:ext cx="2918831" cy="493316"/>
          </a:xfrm>
          <a:prstGeom prst="rect">
            <a:avLst/>
          </a:prstGeom>
        </p:spPr>
        <p:txBody>
          <a:bodyPr vert="horz" lIns="91434" tIns="45717" rIns="91434" bIns="45717" rtlCol="0"/>
          <a:lstStyle>
            <a:lvl1pPr algn="r">
              <a:defRPr sz="1200"/>
            </a:lvl1pPr>
          </a:lstStyle>
          <a:p>
            <a:r>
              <a:rPr lang="ja-JP" altLang="en-US" sz="1400" dirty="0">
                <a:latin typeface="ＭＳ Ｐゴシック" pitchFamily="50" charset="-128"/>
                <a:ea typeface="ＭＳ Ｐゴシック" pitchFamily="50" charset="-128"/>
              </a:rPr>
              <a:t>機密性○</a:t>
            </a:r>
          </a:p>
        </p:txBody>
      </p:sp>
      <p:sp>
        <p:nvSpPr>
          <p:cNvPr id="4" name="フッター プレースホルダー 3"/>
          <p:cNvSpPr>
            <a:spLocks noGrp="1"/>
          </p:cNvSpPr>
          <p:nvPr>
            <p:ph type="ftr" sz="quarter" idx="2"/>
          </p:nvPr>
        </p:nvSpPr>
        <p:spPr>
          <a:xfrm>
            <a:off x="1" y="9371285"/>
            <a:ext cx="2918831" cy="493316"/>
          </a:xfrm>
          <a:prstGeom prst="rect">
            <a:avLst/>
          </a:prstGeom>
        </p:spPr>
        <p:txBody>
          <a:bodyPr vert="horz" lIns="91434" tIns="45717" rIns="91434"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4" y="9371285"/>
            <a:ext cx="2918831" cy="493316"/>
          </a:xfrm>
          <a:prstGeom prst="rect">
            <a:avLst/>
          </a:prstGeom>
        </p:spPr>
        <p:txBody>
          <a:bodyPr vert="horz" lIns="91434" tIns="45717" rIns="91434" bIns="45717"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1" cy="493316"/>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0"/>
            <a:ext cx="2918831" cy="493316"/>
          </a:xfrm>
          <a:prstGeom prst="rect">
            <a:avLst/>
          </a:prstGeom>
        </p:spPr>
        <p:txBody>
          <a:bodyPr vert="horz" lIns="91434" tIns="45717" rIns="91434" bIns="45717" rtlCol="0"/>
          <a:lstStyle>
            <a:lvl1pPr algn="r">
              <a:defRPr sz="1400">
                <a:latin typeface="ＭＳ Ｐゴシック" pitchFamily="50" charset="-128"/>
                <a:ea typeface="ＭＳ Ｐゴシック" pitchFamily="50" charset="-128"/>
              </a:defRPr>
            </a:lvl1pPr>
          </a:lstStyle>
          <a:p>
            <a:r>
              <a:rPr lang="ja-JP" altLang="en-US" dirty="0"/>
              <a:t>機密性○</a:t>
            </a:r>
            <a:endParaRPr lang="en-US" altLang="ja-JP" dirty="0"/>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73577" y="4686500"/>
            <a:ext cx="5388610" cy="4439841"/>
          </a:xfrm>
          <a:prstGeom prst="rect">
            <a:avLst/>
          </a:prstGeom>
        </p:spPr>
        <p:txBody>
          <a:bodyPr vert="horz" lIns="91434" tIns="45717" rIns="91434"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285"/>
            <a:ext cx="2918831" cy="493316"/>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5"/>
            <a:ext cx="2918831" cy="493316"/>
          </a:xfrm>
          <a:prstGeom prst="rect">
            <a:avLst/>
          </a:prstGeom>
        </p:spPr>
        <p:txBody>
          <a:bodyPr vert="horz" lIns="91434" tIns="45717" rIns="91434" bIns="45717"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2023/4/5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2023/4/5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2023/4/5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2989527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3.xml"/><Relationship Id="rId5" Type="http://schemas.openxmlformats.org/officeDocument/2006/relationships/tags" Target="../tags/tag2.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オブジェクト 7" hidden="1"/>
          <p:cNvGraphicFramePr>
            <a:graphicFrameLocks noChangeAspect="1"/>
          </p:cNvGraphicFramePr>
          <p:nvPr userDrawn="1">
            <p:custDataLst>
              <p:tags r:id="rId5"/>
            </p:custDataLst>
            <p:extLst>
              <p:ext uri="{D42A27DB-BD31-4B8C-83A1-F6EECF244321}">
                <p14:modId xmlns:p14="http://schemas.microsoft.com/office/powerpoint/2010/main" val="337476238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7" imgW="444" imgH="443" progId="TCLayout.ActiveDocument.1">
                  <p:embed/>
                </p:oleObj>
              </mc:Choice>
              <mc:Fallback>
                <p:oleObj name="think-cell スライド" r:id="rId7" imgW="444" imgH="443" progId="TCLayout.ActiveDocument.1">
                  <p:embed/>
                  <p:pic>
                    <p:nvPicPr>
                      <p:cNvPr id="8" name="オブジェクト 7" hidden="1"/>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7" name="正方形/長方形 6" hidden="1"/>
          <p:cNvSpPr/>
          <p:nvPr userDrawn="1">
            <p:custDataLst>
              <p:tags r:id="rId6"/>
            </p:custDataLst>
          </p:nvPr>
        </p:nvSpPr>
        <p:spPr bwMode="auto">
          <a:xfrm>
            <a:off x="0" y="0"/>
            <a:ext cx="158750" cy="158750"/>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rtlCol="0" anchor="ctr"/>
          <a:lstStyle/>
          <a:p>
            <a:pPr marL="0" lvl="0" indent="0" algn="l" eaLnBrk="1"/>
            <a:endParaRPr kumimoji="0" lang="ja-JP" altLang="en-US" sz="2400" b="1" i="0" baseline="0" dirty="0">
              <a:latin typeface="Meiryo UI" panose="020B0604030504040204" pitchFamily="50" charset="-128"/>
              <a:ea typeface="Meiryo UI" panose="020B0604030504040204" pitchFamily="50" charset="-128"/>
              <a:sym typeface="Meiryo UI" panose="020B0604030504040204" pitchFamily="50" charset="-128"/>
            </a:endParaRPr>
          </a:p>
        </p:txBody>
      </p:sp>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2023/4/5</a:t>
            </a:fld>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oleObject" Target="../embeddings/oleObject2.bin"/><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slideLayout" Target="../slideLayouts/slideLayout3.xml"/><Relationship Id="rId1" Type="http://schemas.openxmlformats.org/officeDocument/2006/relationships/tags" Target="../tags/tag4.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emf"/><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3.xml"/><Relationship Id="rId1" Type="http://schemas.openxmlformats.org/officeDocument/2006/relationships/tags" Target="../tags/tag13.xml"/><Relationship Id="rId4" Type="http://schemas.openxmlformats.org/officeDocument/2006/relationships/image" Target="../media/image2.e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1.xml"/><Relationship Id="rId1" Type="http://schemas.openxmlformats.org/officeDocument/2006/relationships/tags" Target="../tags/tag14.xml"/><Relationship Id="rId4" Type="http://schemas.openxmlformats.org/officeDocument/2006/relationships/image" Target="../media/image2.e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3.xml"/><Relationship Id="rId1" Type="http://schemas.openxmlformats.org/officeDocument/2006/relationships/tags" Target="../tags/tag15.xml"/><Relationship Id="rId4" Type="http://schemas.openxmlformats.org/officeDocument/2006/relationships/image" Target="../media/image2.e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3.xml"/><Relationship Id="rId1" Type="http://schemas.openxmlformats.org/officeDocument/2006/relationships/tags" Target="../tags/tag16.xml"/><Relationship Id="rId4" Type="http://schemas.openxmlformats.org/officeDocument/2006/relationships/image" Target="../media/image2.e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3.xml"/><Relationship Id="rId1" Type="http://schemas.openxmlformats.org/officeDocument/2006/relationships/tags" Target="../tags/tag17.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3.xml"/><Relationship Id="rId1" Type="http://schemas.openxmlformats.org/officeDocument/2006/relationships/tags" Target="../tags/tag5.xml"/><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3.xml"/><Relationship Id="rId1" Type="http://schemas.openxmlformats.org/officeDocument/2006/relationships/tags" Target="../tags/tag6.x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tags" Target="../tags/tag7.x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9.xml"/><Relationship Id="rId1" Type="http://schemas.openxmlformats.org/officeDocument/2006/relationships/tags" Target="../tags/tag8.xml"/><Relationship Id="rId5" Type="http://schemas.openxmlformats.org/officeDocument/2006/relationships/image" Target="../media/image1.emf"/><Relationship Id="rId4" Type="http://schemas.openxmlformats.org/officeDocument/2006/relationships/oleObject" Target="../embeddings/oleObject6.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3.xml"/><Relationship Id="rId1" Type="http://schemas.openxmlformats.org/officeDocument/2006/relationships/tags" Target="../tags/tag10.xml"/><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3.xml"/><Relationship Id="rId1" Type="http://schemas.openxmlformats.org/officeDocument/2006/relationships/tags" Target="../tags/tag11.xml"/><Relationship Id="rId4" Type="http://schemas.openxmlformats.org/officeDocument/2006/relationships/image" Target="../media/image2.e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3.xml"/><Relationship Id="rId1" Type="http://schemas.openxmlformats.org/officeDocument/2006/relationships/tags" Target="../tags/tag12.x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651AAB81-293C-45BB-9015-03AB48DB38CC}"/>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651AAB81-293C-45BB-9015-03AB48DB38CC}"/>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cxnSp>
        <p:nvCxnSpPr>
          <p:cNvPr id="51" name="直線矢印コネクタ 50">
            <a:extLst>
              <a:ext uri="{FF2B5EF4-FFF2-40B4-BE49-F238E27FC236}">
                <a16:creationId xmlns:a16="http://schemas.microsoft.com/office/drawing/2014/main" id="{0E5992E9-DF4E-4F1F-1F43-515019A99C5D}"/>
              </a:ext>
            </a:extLst>
          </p:cNvPr>
          <p:cNvCxnSpPr>
            <a:cxnSpLocks/>
          </p:cNvCxnSpPr>
          <p:nvPr/>
        </p:nvCxnSpPr>
        <p:spPr>
          <a:xfrm>
            <a:off x="3619436" y="4365104"/>
            <a:ext cx="5081315"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44" name="直線矢印コネクタ 43">
            <a:extLst>
              <a:ext uri="{FF2B5EF4-FFF2-40B4-BE49-F238E27FC236}">
                <a16:creationId xmlns:a16="http://schemas.microsoft.com/office/drawing/2014/main" id="{7E0D7609-3DC0-D259-1DDB-B5FEB3856BC6}"/>
              </a:ext>
            </a:extLst>
          </p:cNvPr>
          <p:cNvCxnSpPr>
            <a:cxnSpLocks/>
          </p:cNvCxnSpPr>
          <p:nvPr/>
        </p:nvCxnSpPr>
        <p:spPr>
          <a:xfrm>
            <a:off x="3626902" y="2132856"/>
            <a:ext cx="5081315"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7" name="直線コネクタ 36">
            <a:extLst>
              <a:ext uri="{FF2B5EF4-FFF2-40B4-BE49-F238E27FC236}">
                <a16:creationId xmlns:a16="http://schemas.microsoft.com/office/drawing/2014/main" id="{33FF18FE-6AA5-65ED-1297-FB9CC5FB80A9}"/>
              </a:ext>
            </a:extLst>
          </p:cNvPr>
          <p:cNvCxnSpPr>
            <a:cxnSpLocks/>
          </p:cNvCxnSpPr>
          <p:nvPr/>
        </p:nvCxnSpPr>
        <p:spPr>
          <a:xfrm>
            <a:off x="200024" y="3789040"/>
            <a:ext cx="9111452" cy="0"/>
          </a:xfrm>
          <a:prstGeom prst="line">
            <a:avLst/>
          </a:prstGeom>
          <a:ln>
            <a:solidFill>
              <a:schemeClr val="bg2">
                <a:lumMod val="1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1</a:t>
            </a:fld>
            <a:endParaRPr kumimoji="1" lang="ja-JP" altLang="en-US" dirty="0"/>
          </a:p>
        </p:txBody>
      </p:sp>
      <p:sp>
        <p:nvSpPr>
          <p:cNvPr id="3" name="タイトル 2"/>
          <p:cNvSpPr>
            <a:spLocks noGrp="1"/>
          </p:cNvSpPr>
          <p:nvPr>
            <p:ph type="title"/>
          </p:nvPr>
        </p:nvSpPr>
        <p:spPr>
          <a:xfrm>
            <a:off x="200471" y="188640"/>
            <a:ext cx="9505503" cy="461665"/>
          </a:xfrm>
        </p:spPr>
        <p:txBody>
          <a:bodyPr vert="horz"/>
          <a:lstStyle/>
          <a:p>
            <a:r>
              <a:rPr lang="ja-JP" altLang="en-US" dirty="0"/>
              <a:t>案件概要スライド作成のお願い</a:t>
            </a:r>
            <a:r>
              <a:rPr lang="ja-JP" altLang="en-US" sz="1800" dirty="0">
                <a:solidFill>
                  <a:srgbClr val="C00000"/>
                </a:solidFill>
              </a:rPr>
              <a:t>（パワーポイント形式で提出ください）</a:t>
            </a:r>
            <a:endParaRPr kumimoji="1" lang="ja-JP" altLang="en-US" dirty="0">
              <a:solidFill>
                <a:srgbClr val="C00000"/>
              </a:solidFill>
            </a:endParaRPr>
          </a:p>
        </p:txBody>
      </p:sp>
      <p:sp>
        <p:nvSpPr>
          <p:cNvPr id="7" name="正方形/長方形 6">
            <a:extLst>
              <a:ext uri="{FF2B5EF4-FFF2-40B4-BE49-F238E27FC236}">
                <a16:creationId xmlns:a16="http://schemas.microsoft.com/office/drawing/2014/main" id="{52050A06-F250-424F-BD22-50A0089EC7E1}"/>
              </a:ext>
            </a:extLst>
          </p:cNvPr>
          <p:cNvSpPr/>
          <p:nvPr/>
        </p:nvSpPr>
        <p:spPr bwMode="auto">
          <a:xfrm>
            <a:off x="8481392" y="189456"/>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提出時不要</a:t>
            </a:r>
          </a:p>
        </p:txBody>
      </p:sp>
      <p:sp>
        <p:nvSpPr>
          <p:cNvPr id="10" name="テキスト プレースホルダー 7">
            <a:extLst>
              <a:ext uri="{FF2B5EF4-FFF2-40B4-BE49-F238E27FC236}">
                <a16:creationId xmlns:a16="http://schemas.microsoft.com/office/drawing/2014/main" id="{634C8C02-FC8F-5512-9C71-7ED193A672EC}"/>
              </a:ext>
            </a:extLst>
          </p:cNvPr>
          <p:cNvSpPr txBox="1">
            <a:spLocks/>
          </p:cNvSpPr>
          <p:nvPr/>
        </p:nvSpPr>
        <p:spPr>
          <a:xfrm>
            <a:off x="200025" y="764704"/>
            <a:ext cx="9505950" cy="525886"/>
          </a:xfrm>
          <a:prstGeom prst="rect">
            <a:avLst/>
          </a:prstGeom>
          <a:solidFill>
            <a:srgbClr val="99D6EC"/>
          </a:solidFill>
          <a:ln>
            <a:noFill/>
          </a:ln>
        </p:spPr>
        <p:txBody>
          <a:bodyPr vert="horz" wrap="square" lIns="216000" tIns="108000" rIns="216000" bIns="108000" rtlCol="0" anchor="t" anchorCtr="0">
            <a:spAutoFit/>
          </a:bodyPr>
          <a:lst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lang="ja-JP" altLang="en-US" sz="2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dirty="0"/>
              <a:t>新規案件の事前相談／本申請にあたっては、スライドの作成・提出をいただきます。</a:t>
            </a:r>
          </a:p>
        </p:txBody>
      </p:sp>
      <p:sp>
        <p:nvSpPr>
          <p:cNvPr id="13" name="下矢印 5">
            <a:extLst>
              <a:ext uri="{FF2B5EF4-FFF2-40B4-BE49-F238E27FC236}">
                <a16:creationId xmlns:a16="http://schemas.microsoft.com/office/drawing/2014/main" id="{2B2E3277-B2E3-9502-F148-F5D99C66D6AD}"/>
              </a:ext>
            </a:extLst>
          </p:cNvPr>
          <p:cNvSpPr/>
          <p:nvPr/>
        </p:nvSpPr>
        <p:spPr>
          <a:xfrm>
            <a:off x="488280" y="1544961"/>
            <a:ext cx="1584176" cy="4980384"/>
          </a:xfrm>
          <a:prstGeom prst="downArrow">
            <a:avLst>
              <a:gd name="adj1" fmla="val 50000"/>
              <a:gd name="adj2" fmla="val 43619"/>
            </a:avLst>
          </a:prstGeom>
          <a:solidFill>
            <a:srgbClr val="FFC000">
              <a:alpha val="5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solidFill>
                <a:schemeClr val="tx1"/>
              </a:solidFill>
            </a:endParaRPr>
          </a:p>
        </p:txBody>
      </p:sp>
      <p:sp>
        <p:nvSpPr>
          <p:cNvPr id="15" name="角丸四角形 3">
            <a:extLst>
              <a:ext uri="{FF2B5EF4-FFF2-40B4-BE49-F238E27FC236}">
                <a16:creationId xmlns:a16="http://schemas.microsoft.com/office/drawing/2014/main" id="{D234D3C4-9BE9-5414-4235-FE68B8190188}"/>
              </a:ext>
            </a:extLst>
          </p:cNvPr>
          <p:cNvSpPr/>
          <p:nvPr/>
        </p:nvSpPr>
        <p:spPr>
          <a:xfrm>
            <a:off x="200025" y="1916832"/>
            <a:ext cx="2160687" cy="360040"/>
          </a:xfrm>
          <a:prstGeom prst="roundRect">
            <a:avLst/>
          </a:prstGeom>
          <a:gradFill rotWithShape="1">
            <a:gsLst>
              <a:gs pos="0">
                <a:srgbClr val="1CADE4">
                  <a:tint val="65000"/>
                  <a:shade val="92000"/>
                  <a:satMod val="130000"/>
                </a:srgbClr>
              </a:gs>
              <a:gs pos="45000">
                <a:srgbClr val="1CADE4">
                  <a:tint val="60000"/>
                  <a:shade val="99000"/>
                  <a:satMod val="120000"/>
                </a:srgbClr>
              </a:gs>
              <a:gs pos="100000">
                <a:srgbClr val="1CADE4">
                  <a:tint val="55000"/>
                  <a:satMod val="140000"/>
                </a:srgbClr>
              </a:gs>
            </a:gsLst>
            <a:path path="circle">
              <a:fillToRect l="100000" t="100000" r="100000" b="100000"/>
            </a:path>
          </a:gradFill>
          <a:ln w="28575" cap="flat" cmpd="sng" algn="ctr">
            <a:solidFill>
              <a:srgbClr val="1CADE4"/>
            </a:solidFill>
            <a:prstDash val="solid"/>
          </a:ln>
          <a:effectLst/>
        </p:spPr>
        <p:txBody>
          <a:bodyPr rtlCol="0" anchor="ctr"/>
          <a:lstStyle/>
          <a:p>
            <a:pPr algn="ctr" defTabSz="457200"/>
            <a:r>
              <a:rPr kumimoji="0" lang="ja-JP" altLang="en-US" sz="900" b="1" kern="0" dirty="0">
                <a:solidFill>
                  <a:prstClr val="black"/>
                </a:solidFill>
                <a:latin typeface="Meiryo UI" panose="020B0604030504040204" pitchFamily="50" charset="-128"/>
                <a:ea typeface="Meiryo UI" panose="020B0604030504040204" pitchFamily="50" charset="-128"/>
              </a:rPr>
              <a:t>（本申請に向けた）</a:t>
            </a:r>
            <a:br>
              <a:rPr kumimoji="0" lang="en-US" altLang="ja-JP" sz="900" b="1" kern="0" dirty="0">
                <a:solidFill>
                  <a:prstClr val="black"/>
                </a:solidFill>
                <a:latin typeface="Meiryo UI" panose="020B0604030504040204" pitchFamily="50" charset="-128"/>
                <a:ea typeface="Meiryo UI" panose="020B0604030504040204" pitchFamily="50" charset="-128"/>
              </a:rPr>
            </a:br>
            <a:r>
              <a:rPr kumimoji="0" lang="ja-JP" altLang="en-US" sz="1600" b="1" kern="0" dirty="0">
                <a:solidFill>
                  <a:prstClr val="black"/>
                </a:solidFill>
                <a:latin typeface="Meiryo UI" panose="020B0604030504040204" pitchFamily="50" charset="-128"/>
                <a:ea typeface="Meiryo UI" panose="020B0604030504040204" pitchFamily="50" charset="-128"/>
              </a:rPr>
              <a:t>事前相談</a:t>
            </a:r>
          </a:p>
        </p:txBody>
      </p:sp>
      <p:sp>
        <p:nvSpPr>
          <p:cNvPr id="17" name="角丸四角形 14">
            <a:extLst>
              <a:ext uri="{FF2B5EF4-FFF2-40B4-BE49-F238E27FC236}">
                <a16:creationId xmlns:a16="http://schemas.microsoft.com/office/drawing/2014/main" id="{566388F8-E212-B0BC-59F3-0D89D56255F7}"/>
              </a:ext>
            </a:extLst>
          </p:cNvPr>
          <p:cNvSpPr/>
          <p:nvPr/>
        </p:nvSpPr>
        <p:spPr>
          <a:xfrm>
            <a:off x="200024" y="4077072"/>
            <a:ext cx="2160687" cy="360040"/>
          </a:xfrm>
          <a:prstGeom prst="roundRect">
            <a:avLst/>
          </a:prstGeom>
          <a:gradFill rotWithShape="1">
            <a:gsLst>
              <a:gs pos="0">
                <a:srgbClr val="1CADE4">
                  <a:tint val="65000"/>
                  <a:shade val="92000"/>
                  <a:satMod val="130000"/>
                </a:srgbClr>
              </a:gs>
              <a:gs pos="45000">
                <a:srgbClr val="1CADE4">
                  <a:tint val="60000"/>
                  <a:shade val="99000"/>
                  <a:satMod val="120000"/>
                </a:srgbClr>
              </a:gs>
              <a:gs pos="100000">
                <a:srgbClr val="1CADE4">
                  <a:tint val="55000"/>
                  <a:satMod val="140000"/>
                </a:srgbClr>
              </a:gs>
            </a:gsLst>
            <a:path path="circle">
              <a:fillToRect l="100000" t="100000" r="100000" b="100000"/>
            </a:path>
          </a:gradFill>
          <a:ln w="28575" cap="flat" cmpd="sng" algn="ctr">
            <a:solidFill>
              <a:srgbClr val="1CADE4"/>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本申請</a:t>
            </a:r>
          </a:p>
        </p:txBody>
      </p:sp>
      <p:grpSp>
        <p:nvGrpSpPr>
          <p:cNvPr id="24" name="グループ化 23">
            <a:extLst>
              <a:ext uri="{FF2B5EF4-FFF2-40B4-BE49-F238E27FC236}">
                <a16:creationId xmlns:a16="http://schemas.microsoft.com/office/drawing/2014/main" id="{67B8EF7A-9A3D-9671-86E6-212408100F2D}"/>
              </a:ext>
            </a:extLst>
          </p:cNvPr>
          <p:cNvGrpSpPr/>
          <p:nvPr/>
        </p:nvGrpSpPr>
        <p:grpSpPr>
          <a:xfrm>
            <a:off x="3728290" y="1667520"/>
            <a:ext cx="814053" cy="590556"/>
            <a:chOff x="4736976" y="2154697"/>
            <a:chExt cx="1438388" cy="1017016"/>
          </a:xfrm>
        </p:grpSpPr>
        <p:pic>
          <p:nvPicPr>
            <p:cNvPr id="23" name="図 22">
              <a:extLst>
                <a:ext uri="{FF2B5EF4-FFF2-40B4-BE49-F238E27FC236}">
                  <a16:creationId xmlns:a16="http://schemas.microsoft.com/office/drawing/2014/main" id="{9CD0D6A8-D45E-E093-ECFB-16A2CF83AC45}"/>
                </a:ext>
              </a:extLst>
            </p:cNvPr>
            <p:cNvPicPr>
              <a:picLocks noChangeAspect="1"/>
            </p:cNvPicPr>
            <p:nvPr/>
          </p:nvPicPr>
          <p:blipFill>
            <a:blip r:embed="rId5"/>
            <a:stretch>
              <a:fillRect/>
            </a:stretch>
          </p:blipFill>
          <p:spPr>
            <a:xfrm>
              <a:off x="4786991" y="2210531"/>
              <a:ext cx="1388373" cy="961182"/>
            </a:xfrm>
            <a:prstGeom prst="rect">
              <a:avLst/>
            </a:prstGeom>
            <a:ln>
              <a:solidFill>
                <a:schemeClr val="bg2">
                  <a:lumMod val="10000"/>
                </a:schemeClr>
              </a:solidFill>
            </a:ln>
          </p:spPr>
        </p:pic>
        <p:pic>
          <p:nvPicPr>
            <p:cNvPr id="18" name="図 17">
              <a:extLst>
                <a:ext uri="{FF2B5EF4-FFF2-40B4-BE49-F238E27FC236}">
                  <a16:creationId xmlns:a16="http://schemas.microsoft.com/office/drawing/2014/main" id="{530126C7-4CD0-32C4-BC4D-DA14DA539DE6}"/>
                </a:ext>
              </a:extLst>
            </p:cNvPr>
            <p:cNvPicPr>
              <a:picLocks noChangeAspect="1"/>
            </p:cNvPicPr>
            <p:nvPr/>
          </p:nvPicPr>
          <p:blipFill>
            <a:blip r:embed="rId6"/>
            <a:stretch>
              <a:fillRect/>
            </a:stretch>
          </p:blipFill>
          <p:spPr>
            <a:xfrm>
              <a:off x="4736976" y="2154697"/>
              <a:ext cx="1388374" cy="961182"/>
            </a:xfrm>
            <a:prstGeom prst="rect">
              <a:avLst/>
            </a:prstGeom>
            <a:ln>
              <a:solidFill>
                <a:schemeClr val="bg2">
                  <a:lumMod val="10000"/>
                </a:schemeClr>
              </a:solidFill>
            </a:ln>
          </p:spPr>
        </p:pic>
      </p:grpSp>
      <p:sp>
        <p:nvSpPr>
          <p:cNvPr id="26" name="正方形/長方形 25">
            <a:extLst>
              <a:ext uri="{FF2B5EF4-FFF2-40B4-BE49-F238E27FC236}">
                <a16:creationId xmlns:a16="http://schemas.microsoft.com/office/drawing/2014/main" id="{F123587A-569D-F076-B415-2EC271EF22C5}"/>
              </a:ext>
            </a:extLst>
          </p:cNvPr>
          <p:cNvSpPr/>
          <p:nvPr/>
        </p:nvSpPr>
        <p:spPr bwMode="auto">
          <a:xfrm>
            <a:off x="815858" y="2341163"/>
            <a:ext cx="2056196" cy="360039"/>
          </a:xfrm>
          <a:prstGeom prst="rect">
            <a:avLst/>
          </a:prstGeom>
          <a:noFill/>
          <a:ln w="9525">
            <a:noFill/>
            <a:miter lim="800000"/>
            <a:headEnd/>
            <a:tailEnd/>
          </a:ln>
          <a:effectLst/>
        </p:spPr>
        <p:txBody>
          <a:bodyPr wrap="none" rtlCol="0" anchor="ctr"/>
          <a:lstStyle/>
          <a:p>
            <a:r>
              <a:rPr kumimoji="0" lang="en-US" altLang="ja-JP" sz="1050" b="1" dirty="0">
                <a:solidFill>
                  <a:srgbClr val="C00000"/>
                </a:solidFill>
                <a:latin typeface="Meiryo UI" panose="020B0604030504040204" pitchFamily="50" charset="-128"/>
                <a:ea typeface="Meiryo UI" panose="020B0604030504040204" pitchFamily="50" charset="-128"/>
              </a:rPr>
              <a:t>※</a:t>
            </a:r>
            <a:r>
              <a:rPr kumimoji="0" lang="ja-JP" altLang="en-US" sz="1050" b="1" dirty="0">
                <a:solidFill>
                  <a:srgbClr val="C00000"/>
                </a:solidFill>
                <a:latin typeface="Meiryo UI" panose="020B0604030504040204" pitchFamily="50" charset="-128"/>
                <a:ea typeface="Meiryo UI" panose="020B0604030504040204" pitchFamily="50" charset="-128"/>
              </a:rPr>
              <a:t>本申請を目指す案件は、</a:t>
            </a:r>
            <a:br>
              <a:rPr kumimoji="0" lang="en-US" altLang="ja-JP" sz="1050" b="1" dirty="0">
                <a:solidFill>
                  <a:srgbClr val="C00000"/>
                </a:solidFill>
                <a:latin typeface="Meiryo UI" panose="020B0604030504040204" pitchFamily="50" charset="-128"/>
                <a:ea typeface="Meiryo UI" panose="020B0604030504040204" pitchFamily="50" charset="-128"/>
              </a:rPr>
            </a:br>
            <a:r>
              <a:rPr kumimoji="0" lang="en-US" altLang="ja-JP" sz="1050" b="1" dirty="0">
                <a:solidFill>
                  <a:srgbClr val="C00000"/>
                </a:solidFill>
                <a:latin typeface="Meiryo UI" panose="020B0604030504040204" pitchFamily="50" charset="-128"/>
                <a:ea typeface="Meiryo UI" panose="020B0604030504040204" pitchFamily="50" charset="-128"/>
              </a:rPr>
              <a:t> </a:t>
            </a:r>
            <a:r>
              <a:rPr kumimoji="0" lang="ja-JP" altLang="en-US" sz="1050" b="1" dirty="0">
                <a:solidFill>
                  <a:srgbClr val="C00000"/>
                </a:solidFill>
                <a:latin typeface="Meiryo UI" panose="020B0604030504040204" pitchFamily="50" charset="-128"/>
                <a:ea typeface="Meiryo UI" panose="020B0604030504040204" pitchFamily="50" charset="-128"/>
              </a:rPr>
              <a:t>　原則、事前相談を行ってください。</a:t>
            </a:r>
          </a:p>
        </p:txBody>
      </p:sp>
      <p:sp>
        <p:nvSpPr>
          <p:cNvPr id="34" name="正方形/長方形 33">
            <a:extLst>
              <a:ext uri="{FF2B5EF4-FFF2-40B4-BE49-F238E27FC236}">
                <a16:creationId xmlns:a16="http://schemas.microsoft.com/office/drawing/2014/main" id="{C8957F5F-4736-E91F-F449-DF963B8FD4D5}"/>
              </a:ext>
            </a:extLst>
          </p:cNvPr>
          <p:cNvSpPr/>
          <p:nvPr/>
        </p:nvSpPr>
        <p:spPr bwMode="auto">
          <a:xfrm>
            <a:off x="3008784" y="1708105"/>
            <a:ext cx="618118" cy="4745225"/>
          </a:xfrm>
          <a:prstGeom prst="rect">
            <a:avLst/>
          </a:prstGeom>
          <a:solidFill>
            <a:schemeClr val="bg1"/>
          </a:solidFill>
          <a:ln w="9525">
            <a:solidFill>
              <a:schemeClr val="bg2">
                <a:lumMod val="10000"/>
              </a:schemeClr>
            </a:solidFill>
            <a:miter lim="800000"/>
            <a:headEnd/>
            <a:tailEnd/>
          </a:ln>
          <a:effectLst/>
        </p:spPr>
        <p:txBody>
          <a:bodyPr wrap="none" rtlCol="0" anchor="ctr"/>
          <a:lstStyle/>
          <a:p>
            <a:pPr algn="ctr"/>
            <a:r>
              <a:rPr kumimoji="0" lang="ja-JP" altLang="en-US" sz="1400" dirty="0">
                <a:latin typeface="Meiryo UI" panose="020B0604030504040204" pitchFamily="50" charset="-128"/>
                <a:ea typeface="Meiryo UI" panose="020B0604030504040204" pitchFamily="50" charset="-128"/>
              </a:rPr>
              <a:t>出資者</a:t>
            </a:r>
          </a:p>
        </p:txBody>
      </p:sp>
      <p:sp>
        <p:nvSpPr>
          <p:cNvPr id="35" name="正方形/長方形 34">
            <a:extLst>
              <a:ext uri="{FF2B5EF4-FFF2-40B4-BE49-F238E27FC236}">
                <a16:creationId xmlns:a16="http://schemas.microsoft.com/office/drawing/2014/main" id="{8E68F66F-3147-4586-8BA9-89C6CC7701C5}"/>
              </a:ext>
            </a:extLst>
          </p:cNvPr>
          <p:cNvSpPr/>
          <p:nvPr/>
        </p:nvSpPr>
        <p:spPr bwMode="auto">
          <a:xfrm>
            <a:off x="8708217" y="1708105"/>
            <a:ext cx="618118" cy="4745229"/>
          </a:xfrm>
          <a:prstGeom prst="rect">
            <a:avLst/>
          </a:prstGeom>
          <a:solidFill>
            <a:schemeClr val="bg1"/>
          </a:solidFill>
          <a:ln w="9525">
            <a:solidFill>
              <a:schemeClr val="bg2">
                <a:lumMod val="10000"/>
              </a:schemeClr>
            </a:solidFill>
            <a:miter lim="800000"/>
            <a:headEnd/>
            <a:tailEnd/>
          </a:ln>
          <a:effectLst/>
        </p:spPr>
        <p:txBody>
          <a:bodyPr wrap="none" rtlCol="0" anchor="ctr"/>
          <a:lstStyle/>
          <a:p>
            <a:pPr algn="ctr"/>
            <a:r>
              <a:rPr kumimoji="0" lang="ja-JP" altLang="en-US" sz="1400" dirty="0">
                <a:latin typeface="Meiryo UI" panose="020B0604030504040204" pitchFamily="50" charset="-128"/>
                <a:ea typeface="Meiryo UI" panose="020B0604030504040204" pitchFamily="50" charset="-128"/>
              </a:rPr>
              <a:t>経産省</a:t>
            </a:r>
          </a:p>
        </p:txBody>
      </p:sp>
      <p:cxnSp>
        <p:nvCxnSpPr>
          <p:cNvPr id="47" name="直線矢印コネクタ 46">
            <a:extLst>
              <a:ext uri="{FF2B5EF4-FFF2-40B4-BE49-F238E27FC236}">
                <a16:creationId xmlns:a16="http://schemas.microsoft.com/office/drawing/2014/main" id="{ACFDF394-AA6E-B68D-9E20-CAB2FFB63E7D}"/>
              </a:ext>
            </a:extLst>
          </p:cNvPr>
          <p:cNvCxnSpPr>
            <a:cxnSpLocks/>
          </p:cNvCxnSpPr>
          <p:nvPr/>
        </p:nvCxnSpPr>
        <p:spPr>
          <a:xfrm>
            <a:off x="3626902" y="2865111"/>
            <a:ext cx="5081315" cy="0"/>
          </a:xfrm>
          <a:prstGeom prst="straightConnector1">
            <a:avLst/>
          </a:prstGeom>
          <a:ln w="571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8" name="直線矢印コネクタ 47">
            <a:extLst>
              <a:ext uri="{FF2B5EF4-FFF2-40B4-BE49-F238E27FC236}">
                <a16:creationId xmlns:a16="http://schemas.microsoft.com/office/drawing/2014/main" id="{082921DD-8A0E-2C3B-A634-901306477260}"/>
              </a:ext>
            </a:extLst>
          </p:cNvPr>
          <p:cNvCxnSpPr>
            <a:cxnSpLocks/>
          </p:cNvCxnSpPr>
          <p:nvPr/>
        </p:nvCxnSpPr>
        <p:spPr>
          <a:xfrm flipH="1">
            <a:off x="3619436" y="3525536"/>
            <a:ext cx="5088781"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52" name="直線矢印コネクタ 51">
            <a:extLst>
              <a:ext uri="{FF2B5EF4-FFF2-40B4-BE49-F238E27FC236}">
                <a16:creationId xmlns:a16="http://schemas.microsoft.com/office/drawing/2014/main" id="{62E8C1DB-FE8D-0C5C-C290-5E2DDA98A987}"/>
              </a:ext>
            </a:extLst>
          </p:cNvPr>
          <p:cNvCxnSpPr>
            <a:cxnSpLocks/>
          </p:cNvCxnSpPr>
          <p:nvPr/>
        </p:nvCxnSpPr>
        <p:spPr>
          <a:xfrm flipH="1">
            <a:off x="3611970" y="6266122"/>
            <a:ext cx="5088781"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56" name="テキスト ボックス 55">
            <a:extLst>
              <a:ext uri="{FF2B5EF4-FFF2-40B4-BE49-F238E27FC236}">
                <a16:creationId xmlns:a16="http://schemas.microsoft.com/office/drawing/2014/main" id="{208A99C7-2630-8419-D02F-35289148CE6B}"/>
              </a:ext>
            </a:extLst>
          </p:cNvPr>
          <p:cNvSpPr txBox="1"/>
          <p:nvPr/>
        </p:nvSpPr>
        <p:spPr>
          <a:xfrm>
            <a:off x="67376" y="3853332"/>
            <a:ext cx="1776581" cy="215444"/>
          </a:xfrm>
          <a:prstGeom prst="rect">
            <a:avLst/>
          </a:prstGeom>
          <a:noFill/>
        </p:spPr>
        <p:txBody>
          <a:bodyPr wrap="square" rtlCol="0">
            <a:spAutoFit/>
          </a:bodyPr>
          <a:lstStyle/>
          <a:p>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事業年度末日の</a:t>
            </a:r>
            <a:r>
              <a:rPr kumimoji="1" lang="en-US" altLang="ja-JP" sz="800" dirty="0">
                <a:latin typeface="Meiryo UI" panose="020B0604030504040204" pitchFamily="50" charset="-128"/>
                <a:ea typeface="Meiryo UI" panose="020B0604030504040204" pitchFamily="50" charset="-128"/>
              </a:rPr>
              <a:t>60</a:t>
            </a:r>
            <a:r>
              <a:rPr kumimoji="1" lang="ja-JP" altLang="en-US" sz="800" dirty="0">
                <a:latin typeface="Meiryo UI" panose="020B0604030504040204" pitchFamily="50" charset="-128"/>
                <a:ea typeface="Meiryo UI" panose="020B0604030504040204" pitchFamily="50" charset="-128"/>
              </a:rPr>
              <a:t>日前～</a:t>
            </a:r>
            <a:r>
              <a:rPr kumimoji="1" lang="en-US" altLang="ja-JP" sz="800" dirty="0">
                <a:latin typeface="Meiryo UI" panose="020B0604030504040204" pitchFamily="50" charset="-128"/>
                <a:ea typeface="Meiryo UI" panose="020B0604030504040204" pitchFamily="50" charset="-128"/>
              </a:rPr>
              <a:t>30</a:t>
            </a:r>
            <a:r>
              <a:rPr kumimoji="1" lang="ja-JP" altLang="en-US" sz="800" dirty="0">
                <a:latin typeface="Meiryo UI" panose="020B0604030504040204" pitchFamily="50" charset="-128"/>
                <a:ea typeface="Meiryo UI" panose="020B0604030504040204" pitchFamily="50" charset="-128"/>
              </a:rPr>
              <a:t>日後</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p:txBody>
      </p:sp>
      <p:sp>
        <p:nvSpPr>
          <p:cNvPr id="57" name="テキスト ボックス 56">
            <a:extLst>
              <a:ext uri="{FF2B5EF4-FFF2-40B4-BE49-F238E27FC236}">
                <a16:creationId xmlns:a16="http://schemas.microsoft.com/office/drawing/2014/main" id="{3A132084-E75F-D08B-DBBD-C1478AA4A1CA}"/>
              </a:ext>
            </a:extLst>
          </p:cNvPr>
          <p:cNvSpPr txBox="1"/>
          <p:nvPr/>
        </p:nvSpPr>
        <p:spPr>
          <a:xfrm>
            <a:off x="67375" y="1691675"/>
            <a:ext cx="1776581" cy="215444"/>
          </a:xfrm>
          <a:prstGeom prst="rect">
            <a:avLst/>
          </a:prstGeom>
          <a:noFill/>
        </p:spPr>
        <p:txBody>
          <a:bodyPr wrap="square" rtlCol="0">
            <a:spAutoFit/>
          </a:bodyPr>
          <a:lstStyle/>
          <a:p>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出資前・出資後いずれも可</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p:txBody>
      </p:sp>
      <p:sp>
        <p:nvSpPr>
          <p:cNvPr id="59" name="テキスト ボックス 58">
            <a:extLst>
              <a:ext uri="{FF2B5EF4-FFF2-40B4-BE49-F238E27FC236}">
                <a16:creationId xmlns:a16="http://schemas.microsoft.com/office/drawing/2014/main" id="{C412C295-526B-E8F4-62EF-21C71144734F}"/>
              </a:ext>
            </a:extLst>
          </p:cNvPr>
          <p:cNvSpPr txBox="1"/>
          <p:nvPr/>
        </p:nvSpPr>
        <p:spPr>
          <a:xfrm>
            <a:off x="4733811" y="2490161"/>
            <a:ext cx="2808198" cy="261610"/>
          </a:xfrm>
          <a:prstGeom prst="rect">
            <a:avLst/>
          </a:prstGeom>
          <a:noFill/>
        </p:spPr>
        <p:txBody>
          <a:bodyPr wrap="square" rtlCol="0">
            <a:spAutoFit/>
          </a:bodyPr>
          <a:lstStyle/>
          <a:p>
            <a:pPr algn="ctr"/>
            <a:r>
              <a:rPr lang="ja-JP" altLang="en-US" sz="1100" b="1" dirty="0">
                <a:latin typeface="Meiryo UI" panose="020B0604030504040204" pitchFamily="50" charset="-128"/>
                <a:ea typeface="Meiryo UI" panose="020B0604030504040204" pitchFamily="50" charset="-128"/>
              </a:rPr>
              <a:t>経産省の確認作業（修正・再提出の依頼）</a:t>
            </a:r>
            <a:endParaRPr kumimoji="1" lang="ja-JP" altLang="en-US" sz="1100" b="1" dirty="0">
              <a:latin typeface="Meiryo UI" panose="020B0604030504040204" pitchFamily="50" charset="-128"/>
              <a:ea typeface="Meiryo UI" panose="020B0604030504040204" pitchFamily="50" charset="-128"/>
            </a:endParaRPr>
          </a:p>
        </p:txBody>
      </p:sp>
      <p:sp>
        <p:nvSpPr>
          <p:cNvPr id="60" name="テキスト ボックス 59">
            <a:extLst>
              <a:ext uri="{FF2B5EF4-FFF2-40B4-BE49-F238E27FC236}">
                <a16:creationId xmlns:a16="http://schemas.microsoft.com/office/drawing/2014/main" id="{383046E6-688A-4C33-A8A8-1B0601D9B516}"/>
              </a:ext>
            </a:extLst>
          </p:cNvPr>
          <p:cNvSpPr txBox="1"/>
          <p:nvPr/>
        </p:nvSpPr>
        <p:spPr>
          <a:xfrm>
            <a:off x="5086546" y="3153089"/>
            <a:ext cx="2095866" cy="261610"/>
          </a:xfrm>
          <a:prstGeom prst="rect">
            <a:avLst/>
          </a:prstGeom>
          <a:noFill/>
        </p:spPr>
        <p:txBody>
          <a:bodyPr wrap="square" rtlCol="0">
            <a:spAutoFit/>
          </a:bodyPr>
          <a:lstStyle/>
          <a:p>
            <a:pPr algn="ctr"/>
            <a:r>
              <a:rPr lang="ja-JP" altLang="en-US" sz="1100" b="1" dirty="0">
                <a:latin typeface="Meiryo UI" panose="020B0604030504040204" pitchFamily="50" charset="-128"/>
                <a:ea typeface="Meiryo UI" panose="020B0604030504040204" pitchFamily="50" charset="-128"/>
              </a:rPr>
              <a:t>要件適合確認の連絡</a:t>
            </a:r>
            <a:endParaRPr kumimoji="1" lang="ja-JP" altLang="en-US" sz="1100" b="1" dirty="0">
              <a:latin typeface="Meiryo UI" panose="020B0604030504040204" pitchFamily="50" charset="-128"/>
              <a:ea typeface="Meiryo UI" panose="020B0604030504040204" pitchFamily="50" charset="-128"/>
            </a:endParaRPr>
          </a:p>
        </p:txBody>
      </p:sp>
      <p:sp>
        <p:nvSpPr>
          <p:cNvPr id="67" name="正方形/長方形 66">
            <a:extLst>
              <a:ext uri="{FF2B5EF4-FFF2-40B4-BE49-F238E27FC236}">
                <a16:creationId xmlns:a16="http://schemas.microsoft.com/office/drawing/2014/main" id="{3B6365B6-3A21-EEF7-50EC-7DDD6DF2E666}"/>
              </a:ext>
            </a:extLst>
          </p:cNvPr>
          <p:cNvSpPr/>
          <p:nvPr/>
        </p:nvSpPr>
        <p:spPr bwMode="auto">
          <a:xfrm>
            <a:off x="4514038" y="4613376"/>
            <a:ext cx="4028941" cy="706642"/>
          </a:xfrm>
          <a:prstGeom prst="rect">
            <a:avLst/>
          </a:prstGeom>
          <a:noFill/>
          <a:ln w="9525">
            <a:noFill/>
            <a:miter lim="800000"/>
            <a:headEnd/>
            <a:tailEnd/>
          </a:ln>
          <a:effectLst/>
        </p:spPr>
        <p:txBody>
          <a:bodyPr wrap="none" rtlCol="0" anchor="ctr"/>
          <a:lstStyle/>
          <a:p>
            <a:r>
              <a:rPr kumimoji="0" lang="en-US" altLang="ja-JP" sz="900" dirty="0">
                <a:solidFill>
                  <a:srgbClr val="C00000"/>
                </a:solidFill>
                <a:latin typeface="Meiryo UI" panose="020B0604030504040204" pitchFamily="50" charset="-128"/>
                <a:ea typeface="Meiryo UI" panose="020B0604030504040204" pitchFamily="50" charset="-128"/>
              </a:rPr>
              <a:t>※</a:t>
            </a:r>
            <a:r>
              <a:rPr kumimoji="0" lang="ja-JP" altLang="en-US" sz="900" dirty="0">
                <a:solidFill>
                  <a:srgbClr val="C00000"/>
                </a:solidFill>
                <a:latin typeface="Meiryo UI" panose="020B0604030504040204" pitchFamily="50" charset="-128"/>
                <a:ea typeface="Meiryo UI" panose="020B0604030504040204" pitchFamily="50" charset="-128"/>
              </a:rPr>
              <a:t>申請フォーム上、出資</a:t>
            </a:r>
            <a:r>
              <a:rPr kumimoji="0" lang="en-US" altLang="ja-JP" sz="900" dirty="0">
                <a:solidFill>
                  <a:srgbClr val="C00000"/>
                </a:solidFill>
                <a:latin typeface="Meiryo UI" panose="020B0604030504040204" pitchFamily="50" charset="-128"/>
                <a:ea typeface="Meiryo UI" panose="020B0604030504040204" pitchFamily="50" charset="-128"/>
              </a:rPr>
              <a:t>/</a:t>
            </a:r>
            <a:r>
              <a:rPr kumimoji="0" lang="ja-JP" altLang="en-US" sz="900" dirty="0">
                <a:solidFill>
                  <a:srgbClr val="C00000"/>
                </a:solidFill>
                <a:latin typeface="Meiryo UI" panose="020B0604030504040204" pitchFamily="50" charset="-128"/>
                <a:ea typeface="Meiryo UI" panose="020B0604030504040204" pitchFamily="50" charset="-128"/>
              </a:rPr>
              <a:t>株式取得の目的や共有する経営資源を記載する項目には、</a:t>
            </a:r>
            <a:endParaRPr kumimoji="0" lang="en-US" altLang="ja-JP" sz="900" dirty="0">
              <a:solidFill>
                <a:srgbClr val="C00000"/>
              </a:solidFill>
              <a:latin typeface="Meiryo UI" panose="020B0604030504040204" pitchFamily="50" charset="-128"/>
              <a:ea typeface="Meiryo UI" panose="020B0604030504040204" pitchFamily="50" charset="-128"/>
            </a:endParaRPr>
          </a:p>
          <a:p>
            <a:r>
              <a:rPr kumimoji="0" lang="ja-JP" altLang="en-US" sz="900" dirty="0">
                <a:solidFill>
                  <a:srgbClr val="C00000"/>
                </a:solidFill>
                <a:latin typeface="Meiryo UI" panose="020B0604030504040204" pitchFamily="50" charset="-128"/>
                <a:ea typeface="Meiryo UI" panose="020B0604030504040204" pitchFamily="50" charset="-128"/>
              </a:rPr>
              <a:t>　 経産省確認済みの「案件概要スライド」に記載の文章を記載ください。</a:t>
            </a:r>
            <a:endParaRPr kumimoji="0" lang="en-US" altLang="ja-JP" sz="900" dirty="0">
              <a:solidFill>
                <a:srgbClr val="C00000"/>
              </a:solidFill>
              <a:latin typeface="Meiryo UI" panose="020B0604030504040204" pitchFamily="50" charset="-128"/>
              <a:ea typeface="Meiryo UI" panose="020B0604030504040204" pitchFamily="50" charset="-128"/>
            </a:endParaRPr>
          </a:p>
          <a:p>
            <a:endParaRPr kumimoji="0" lang="en-US" altLang="ja-JP" sz="500" dirty="0">
              <a:solidFill>
                <a:srgbClr val="C00000"/>
              </a:solidFill>
              <a:latin typeface="Meiryo UI" panose="020B0604030504040204" pitchFamily="50" charset="-128"/>
              <a:ea typeface="Meiryo UI" panose="020B0604030504040204" pitchFamily="50" charset="-128"/>
            </a:endParaRPr>
          </a:p>
          <a:p>
            <a:r>
              <a:rPr kumimoji="0" lang="en-US" altLang="ja-JP" sz="900" dirty="0">
                <a:solidFill>
                  <a:srgbClr val="C00000"/>
                </a:solidFill>
                <a:latin typeface="Meiryo UI" panose="020B0604030504040204" pitchFamily="50" charset="-128"/>
                <a:ea typeface="Meiryo UI" panose="020B0604030504040204" pitchFamily="50" charset="-128"/>
              </a:rPr>
              <a:t>※</a:t>
            </a:r>
            <a:r>
              <a:rPr kumimoji="0" lang="ja-JP" altLang="en-US" sz="900" dirty="0">
                <a:solidFill>
                  <a:srgbClr val="C00000"/>
                </a:solidFill>
                <a:latin typeface="Meiryo UI" panose="020B0604030504040204" pitchFamily="50" charset="-128"/>
                <a:ea typeface="Meiryo UI" panose="020B0604030504040204" pitchFamily="50" charset="-128"/>
              </a:rPr>
              <a:t>申請にあたっては、スタートアップ企業の事前確認が必要です。</a:t>
            </a:r>
            <a:br>
              <a:rPr kumimoji="0" lang="en-US" altLang="ja-JP" sz="900" dirty="0">
                <a:solidFill>
                  <a:srgbClr val="C00000"/>
                </a:solidFill>
                <a:latin typeface="Meiryo UI" panose="020B0604030504040204" pitchFamily="50" charset="-128"/>
                <a:ea typeface="Meiryo UI" panose="020B0604030504040204" pitchFamily="50" charset="-128"/>
              </a:rPr>
            </a:br>
            <a:r>
              <a:rPr kumimoji="0" lang="ja-JP" altLang="en-US" sz="900" dirty="0">
                <a:solidFill>
                  <a:srgbClr val="C00000"/>
                </a:solidFill>
                <a:latin typeface="Meiryo UI" panose="020B0604030504040204" pitchFamily="50" charset="-128"/>
                <a:ea typeface="Meiryo UI" panose="020B0604030504040204" pitchFamily="50" charset="-128"/>
              </a:rPr>
              <a:t>　 経産省確認未了文章をスタートアップに共有した場合、再共有をいただく場合があります。</a:t>
            </a:r>
            <a:endParaRPr kumimoji="0" lang="en-US" altLang="ja-JP" sz="900" dirty="0">
              <a:solidFill>
                <a:srgbClr val="C00000"/>
              </a:solidFill>
              <a:latin typeface="Meiryo UI" panose="020B0604030504040204" pitchFamily="50" charset="-128"/>
              <a:ea typeface="Meiryo UI" panose="020B0604030504040204" pitchFamily="50" charset="-128"/>
            </a:endParaRPr>
          </a:p>
        </p:txBody>
      </p:sp>
      <p:sp>
        <p:nvSpPr>
          <p:cNvPr id="68" name="テキスト ボックス 67">
            <a:extLst>
              <a:ext uri="{FF2B5EF4-FFF2-40B4-BE49-F238E27FC236}">
                <a16:creationId xmlns:a16="http://schemas.microsoft.com/office/drawing/2014/main" id="{5BFDE566-4832-A722-F44C-6D406DD7349D}"/>
              </a:ext>
            </a:extLst>
          </p:cNvPr>
          <p:cNvSpPr txBox="1"/>
          <p:nvPr/>
        </p:nvSpPr>
        <p:spPr>
          <a:xfrm>
            <a:off x="5104444" y="5885511"/>
            <a:ext cx="2095866" cy="261610"/>
          </a:xfrm>
          <a:prstGeom prst="rect">
            <a:avLst/>
          </a:prstGeom>
          <a:noFill/>
        </p:spPr>
        <p:txBody>
          <a:bodyPr wrap="square" rtlCol="0">
            <a:spAutoFit/>
          </a:bodyPr>
          <a:lstStyle/>
          <a:p>
            <a:pPr algn="ctr"/>
            <a:r>
              <a:rPr lang="ja-JP" altLang="en-US" sz="1100" b="1" dirty="0">
                <a:latin typeface="Meiryo UI" panose="020B0604030504040204" pitchFamily="50" charset="-128"/>
                <a:ea typeface="Meiryo UI" panose="020B0604030504040204" pitchFamily="50" charset="-128"/>
              </a:rPr>
              <a:t>証明書の交付</a:t>
            </a:r>
            <a:endParaRPr kumimoji="1" lang="ja-JP" altLang="en-US" sz="1100" b="1" dirty="0">
              <a:latin typeface="Meiryo UI" panose="020B0604030504040204" pitchFamily="50" charset="-128"/>
              <a:ea typeface="Meiryo UI" panose="020B0604030504040204" pitchFamily="50" charset="-128"/>
            </a:endParaRPr>
          </a:p>
        </p:txBody>
      </p:sp>
      <p:sp>
        <p:nvSpPr>
          <p:cNvPr id="69" name="Text Box 36">
            <a:extLst>
              <a:ext uri="{FF2B5EF4-FFF2-40B4-BE49-F238E27FC236}">
                <a16:creationId xmlns:a16="http://schemas.microsoft.com/office/drawing/2014/main" id="{1078B1DA-A801-FE50-2D3F-152CF072E407}"/>
              </a:ext>
            </a:extLst>
          </p:cNvPr>
          <p:cNvSpPr txBox="1">
            <a:spLocks noChangeArrowheads="1"/>
          </p:cNvSpPr>
          <p:nvPr/>
        </p:nvSpPr>
        <p:spPr bwMode="auto">
          <a:xfrm>
            <a:off x="2720752" y="6644827"/>
            <a:ext cx="6840760" cy="213173"/>
          </a:xfrm>
          <a:prstGeom prst="rect">
            <a:avLst/>
          </a:prstGeom>
          <a:noFill/>
          <a:ln>
            <a:noFill/>
          </a:ln>
          <a:effectLst/>
        </p:spPr>
        <p:txBody>
          <a:bodyPr wrap="none" lIns="33858" tIns="0" rIns="33858" bIns="0" anchor="b" anchorCtr="0">
            <a:noAutofit/>
          </a:bodyPr>
          <a:lstStyle/>
          <a:p>
            <a:pPr>
              <a:spcBef>
                <a:spcPts val="0"/>
              </a:spcBef>
            </a:pPr>
            <a:r>
              <a:rPr lang="en-US" altLang="ja-JP" sz="1000" dirty="0">
                <a:solidFill>
                  <a:prstClr val="black"/>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手続きの詳細は、経産省</a:t>
            </a:r>
            <a:r>
              <a:rPr lang="en-US" altLang="ja-JP" sz="1000" dirty="0">
                <a:solidFill>
                  <a:prstClr val="black"/>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HP</a:t>
            </a:r>
            <a:r>
              <a:rPr lang="ja-JP" altLang="en-US" sz="1000" dirty="0">
                <a:solidFill>
                  <a:prstClr val="black"/>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上のオープンイノベーション促進税制のページにてご案内しております、申請ガイドラインをご参照ください。</a:t>
            </a:r>
            <a:endParaRPr lang="en-US" altLang="ja-JP" sz="1000" dirty="0">
              <a:solidFill>
                <a:prstClr val="black"/>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endParaRPr>
          </a:p>
        </p:txBody>
      </p:sp>
      <p:sp>
        <p:nvSpPr>
          <p:cNvPr id="5" name="正方形/長方形 4">
            <a:extLst>
              <a:ext uri="{FF2B5EF4-FFF2-40B4-BE49-F238E27FC236}">
                <a16:creationId xmlns:a16="http://schemas.microsoft.com/office/drawing/2014/main" id="{10DD339E-8EA3-3D21-BBFC-36DEDC2EA8DC}"/>
              </a:ext>
            </a:extLst>
          </p:cNvPr>
          <p:cNvSpPr/>
          <p:nvPr/>
        </p:nvSpPr>
        <p:spPr bwMode="auto">
          <a:xfrm>
            <a:off x="820375" y="2735325"/>
            <a:ext cx="2056196" cy="179906"/>
          </a:xfrm>
          <a:prstGeom prst="rect">
            <a:avLst/>
          </a:prstGeom>
          <a:noFill/>
          <a:ln w="9525">
            <a:noFill/>
            <a:miter lim="800000"/>
            <a:headEnd/>
            <a:tailEnd/>
          </a:ln>
          <a:effectLst/>
        </p:spPr>
        <p:txBody>
          <a:bodyPr wrap="none" rtlCol="0" anchor="ctr"/>
          <a:lstStyle/>
          <a:p>
            <a:r>
              <a:rPr kumimoji="0" lang="en-US" altLang="ja-JP" sz="1050" b="1" dirty="0">
                <a:latin typeface="Meiryo UI" panose="020B0604030504040204" pitchFamily="50" charset="-128"/>
                <a:ea typeface="Meiryo UI" panose="020B0604030504040204" pitchFamily="50" charset="-128"/>
              </a:rPr>
              <a:t>※</a:t>
            </a:r>
            <a:r>
              <a:rPr kumimoji="0" lang="ja-JP" altLang="en-US" sz="1050" b="1" dirty="0">
                <a:latin typeface="Meiryo UI" panose="020B0604030504040204" pitchFamily="50" charset="-128"/>
                <a:ea typeface="Meiryo UI" panose="020B0604030504040204" pitchFamily="50" charset="-128"/>
              </a:rPr>
              <a:t>複数案件ある場合、順次相談可。</a:t>
            </a:r>
          </a:p>
        </p:txBody>
      </p:sp>
      <p:sp>
        <p:nvSpPr>
          <p:cNvPr id="6" name="正方形/長方形 5">
            <a:extLst>
              <a:ext uri="{FF2B5EF4-FFF2-40B4-BE49-F238E27FC236}">
                <a16:creationId xmlns:a16="http://schemas.microsoft.com/office/drawing/2014/main" id="{FA6B2D4B-AA0F-E748-DA3C-0384A0A7F309}"/>
              </a:ext>
            </a:extLst>
          </p:cNvPr>
          <p:cNvSpPr/>
          <p:nvPr/>
        </p:nvSpPr>
        <p:spPr bwMode="auto">
          <a:xfrm>
            <a:off x="824047" y="4538655"/>
            <a:ext cx="2056196" cy="457509"/>
          </a:xfrm>
          <a:prstGeom prst="rect">
            <a:avLst/>
          </a:prstGeom>
          <a:noFill/>
          <a:ln w="9525">
            <a:noFill/>
            <a:miter lim="800000"/>
            <a:headEnd/>
            <a:tailEnd/>
          </a:ln>
          <a:effectLst/>
        </p:spPr>
        <p:txBody>
          <a:bodyPr wrap="none" rtlCol="0" anchor="ctr"/>
          <a:lstStyle/>
          <a:p>
            <a:r>
              <a:rPr kumimoji="0" lang="en-US" altLang="ja-JP" sz="1050" b="1" dirty="0">
                <a:latin typeface="Meiryo UI" panose="020B0604030504040204" pitchFamily="50" charset="-128"/>
                <a:ea typeface="Meiryo UI" panose="020B0604030504040204" pitchFamily="50" charset="-128"/>
              </a:rPr>
              <a:t>※</a:t>
            </a:r>
            <a:r>
              <a:rPr kumimoji="0" lang="ja-JP" altLang="en-US" sz="1050" b="1" dirty="0">
                <a:latin typeface="Meiryo UI" panose="020B0604030504040204" pitchFamily="50" charset="-128"/>
                <a:ea typeface="Meiryo UI" panose="020B0604030504040204" pitchFamily="50" charset="-128"/>
              </a:rPr>
              <a:t>複数案件ある場合、全ての案件の</a:t>
            </a:r>
            <a:endParaRPr kumimoji="0" lang="en-US" altLang="ja-JP" sz="1050" b="1" dirty="0">
              <a:latin typeface="Meiryo UI" panose="020B0604030504040204" pitchFamily="50" charset="-128"/>
              <a:ea typeface="Meiryo UI" panose="020B0604030504040204" pitchFamily="50" charset="-128"/>
            </a:endParaRPr>
          </a:p>
          <a:p>
            <a:r>
              <a:rPr kumimoji="0" lang="ja-JP" altLang="en-US" sz="1050" b="1" dirty="0">
                <a:latin typeface="Meiryo UI" panose="020B0604030504040204" pitchFamily="50" charset="-128"/>
                <a:ea typeface="Meiryo UI" panose="020B0604030504040204" pitchFamily="50" charset="-128"/>
              </a:rPr>
              <a:t>　 事前相談が完了した時点で、</a:t>
            </a:r>
            <a:endParaRPr kumimoji="0" lang="en-US" altLang="ja-JP" sz="1050" b="1" dirty="0">
              <a:latin typeface="Meiryo UI" panose="020B0604030504040204" pitchFamily="50" charset="-128"/>
              <a:ea typeface="Meiryo UI" panose="020B0604030504040204" pitchFamily="50" charset="-128"/>
            </a:endParaRPr>
          </a:p>
          <a:p>
            <a:r>
              <a:rPr kumimoji="0" lang="ja-JP" altLang="en-US" sz="1050" b="1" dirty="0">
                <a:latin typeface="Meiryo UI" panose="020B0604030504040204" pitchFamily="50" charset="-128"/>
                <a:ea typeface="Meiryo UI" panose="020B0604030504040204" pitchFamily="50" charset="-128"/>
              </a:rPr>
              <a:t>　 まとめて申請作業を行ってください。</a:t>
            </a:r>
          </a:p>
        </p:txBody>
      </p:sp>
      <p:pic>
        <p:nvPicPr>
          <p:cNvPr id="9" name="図 8">
            <a:extLst>
              <a:ext uri="{FF2B5EF4-FFF2-40B4-BE49-F238E27FC236}">
                <a16:creationId xmlns:a16="http://schemas.microsoft.com/office/drawing/2014/main" id="{135D2D1A-4ADC-3327-10DE-6DE5EA9D6D2D}"/>
              </a:ext>
            </a:extLst>
          </p:cNvPr>
          <p:cNvPicPr>
            <a:picLocks noChangeAspect="1"/>
          </p:cNvPicPr>
          <p:nvPr/>
        </p:nvPicPr>
        <p:blipFill rotWithShape="1">
          <a:blip r:embed="rId7"/>
          <a:srcRect l="-1" r="78496" b="-1953"/>
          <a:stretch/>
        </p:blipFill>
        <p:spPr>
          <a:xfrm>
            <a:off x="3918979" y="1939170"/>
            <a:ext cx="785747" cy="553726"/>
          </a:xfrm>
          <a:prstGeom prst="rect">
            <a:avLst/>
          </a:prstGeom>
          <a:ln>
            <a:solidFill>
              <a:schemeClr val="bg2">
                <a:lumMod val="10000"/>
              </a:schemeClr>
            </a:solidFill>
          </a:ln>
        </p:spPr>
      </p:pic>
      <p:pic>
        <p:nvPicPr>
          <p:cNvPr id="16" name="図 15">
            <a:extLst>
              <a:ext uri="{FF2B5EF4-FFF2-40B4-BE49-F238E27FC236}">
                <a16:creationId xmlns:a16="http://schemas.microsoft.com/office/drawing/2014/main" id="{AD72C441-5DBB-74EF-378E-AD9AF354638A}"/>
              </a:ext>
            </a:extLst>
          </p:cNvPr>
          <p:cNvPicPr>
            <a:picLocks noChangeAspect="1"/>
          </p:cNvPicPr>
          <p:nvPr/>
        </p:nvPicPr>
        <p:blipFill rotWithShape="1">
          <a:blip r:embed="rId8"/>
          <a:srcRect l="-1635" r="-1637"/>
          <a:stretch/>
        </p:blipFill>
        <p:spPr>
          <a:xfrm>
            <a:off x="3694968" y="1621310"/>
            <a:ext cx="151679" cy="153125"/>
          </a:xfrm>
          <a:prstGeom prst="rect">
            <a:avLst/>
          </a:prstGeom>
          <a:ln w="19050">
            <a:solidFill>
              <a:srgbClr val="C43E1C"/>
            </a:solidFill>
          </a:ln>
        </p:spPr>
      </p:pic>
      <p:pic>
        <p:nvPicPr>
          <p:cNvPr id="21" name="図 20">
            <a:extLst>
              <a:ext uri="{FF2B5EF4-FFF2-40B4-BE49-F238E27FC236}">
                <a16:creationId xmlns:a16="http://schemas.microsoft.com/office/drawing/2014/main" id="{E1242275-705D-33C9-AF2F-E0B915AB3BD2}"/>
              </a:ext>
            </a:extLst>
          </p:cNvPr>
          <p:cNvPicPr>
            <a:picLocks noChangeAspect="1"/>
          </p:cNvPicPr>
          <p:nvPr/>
        </p:nvPicPr>
        <p:blipFill>
          <a:blip r:embed="rId9"/>
          <a:stretch>
            <a:fillRect/>
          </a:stretch>
        </p:blipFill>
        <p:spPr>
          <a:xfrm>
            <a:off x="3848269" y="1898036"/>
            <a:ext cx="155124" cy="155124"/>
          </a:xfrm>
          <a:prstGeom prst="rect">
            <a:avLst/>
          </a:prstGeom>
          <a:ln w="19050">
            <a:solidFill>
              <a:srgbClr val="0F7C40"/>
            </a:solidFill>
          </a:ln>
        </p:spPr>
      </p:pic>
      <p:grpSp>
        <p:nvGrpSpPr>
          <p:cNvPr id="29" name="グループ化 28">
            <a:extLst>
              <a:ext uri="{FF2B5EF4-FFF2-40B4-BE49-F238E27FC236}">
                <a16:creationId xmlns:a16="http://schemas.microsoft.com/office/drawing/2014/main" id="{A5226B2F-7C1A-FCF4-1C90-E01C7987A145}"/>
              </a:ext>
            </a:extLst>
          </p:cNvPr>
          <p:cNvGrpSpPr/>
          <p:nvPr/>
        </p:nvGrpSpPr>
        <p:grpSpPr>
          <a:xfrm>
            <a:off x="4797098" y="1731444"/>
            <a:ext cx="2688066" cy="261610"/>
            <a:chOff x="5160461" y="1666736"/>
            <a:chExt cx="2688066" cy="261610"/>
          </a:xfrm>
        </p:grpSpPr>
        <p:sp>
          <p:nvSpPr>
            <p:cNvPr id="58" name="テキスト ボックス 57">
              <a:extLst>
                <a:ext uri="{FF2B5EF4-FFF2-40B4-BE49-F238E27FC236}">
                  <a16:creationId xmlns:a16="http://schemas.microsoft.com/office/drawing/2014/main" id="{BBEDB155-4F5E-6D91-396C-6DFBF09EBF42}"/>
                </a:ext>
              </a:extLst>
            </p:cNvPr>
            <p:cNvSpPr txBox="1"/>
            <p:nvPr/>
          </p:nvSpPr>
          <p:spPr>
            <a:xfrm>
              <a:off x="5160461" y="1666736"/>
              <a:ext cx="2688066" cy="261610"/>
            </a:xfrm>
            <a:prstGeom prst="rect">
              <a:avLst/>
            </a:prstGeom>
            <a:noFill/>
          </p:spPr>
          <p:txBody>
            <a:bodyPr wrap="square" rtlCol="0">
              <a:spAutoFit/>
            </a:bodyPr>
            <a:lstStyle/>
            <a:p>
              <a:pPr algn="ctr"/>
              <a:r>
                <a:rPr lang="ja-JP" altLang="en-US" sz="1100" b="1" dirty="0">
                  <a:latin typeface="Meiryo UI" panose="020B0604030504040204" pitchFamily="50" charset="-128"/>
                  <a:ea typeface="Meiryo UI" panose="020B0604030504040204" pitchFamily="50" charset="-128"/>
                </a:rPr>
                <a:t>案件概要スライド　　、案件登録票　　提出</a:t>
              </a:r>
              <a:endParaRPr kumimoji="1" lang="ja-JP" altLang="en-US" sz="1100" b="1" dirty="0">
                <a:latin typeface="Meiryo UI" panose="020B0604030504040204" pitchFamily="50" charset="-128"/>
                <a:ea typeface="Meiryo UI" panose="020B0604030504040204" pitchFamily="50" charset="-128"/>
              </a:endParaRPr>
            </a:p>
          </p:txBody>
        </p:sp>
        <p:pic>
          <p:nvPicPr>
            <p:cNvPr id="27" name="図 26">
              <a:extLst>
                <a:ext uri="{FF2B5EF4-FFF2-40B4-BE49-F238E27FC236}">
                  <a16:creationId xmlns:a16="http://schemas.microsoft.com/office/drawing/2014/main" id="{684C4E52-F6CA-5C31-57FC-0533FDBB1946}"/>
                </a:ext>
              </a:extLst>
            </p:cNvPr>
            <p:cNvPicPr>
              <a:picLocks noChangeAspect="1"/>
            </p:cNvPicPr>
            <p:nvPr/>
          </p:nvPicPr>
          <p:blipFill rotWithShape="1">
            <a:blip r:embed="rId8"/>
            <a:srcRect l="-1635" r="-1637"/>
            <a:stretch/>
          </p:blipFill>
          <p:spPr>
            <a:xfrm>
              <a:off x="6300526" y="1724808"/>
              <a:ext cx="151679" cy="153125"/>
            </a:xfrm>
            <a:prstGeom prst="rect">
              <a:avLst/>
            </a:prstGeom>
            <a:ln w="19050">
              <a:noFill/>
            </a:ln>
          </p:spPr>
        </p:pic>
        <p:pic>
          <p:nvPicPr>
            <p:cNvPr id="28" name="図 27">
              <a:extLst>
                <a:ext uri="{FF2B5EF4-FFF2-40B4-BE49-F238E27FC236}">
                  <a16:creationId xmlns:a16="http://schemas.microsoft.com/office/drawing/2014/main" id="{594FBD64-E151-7C7B-69E4-415D20C58237}"/>
                </a:ext>
              </a:extLst>
            </p:cNvPr>
            <p:cNvPicPr>
              <a:picLocks noChangeAspect="1"/>
            </p:cNvPicPr>
            <p:nvPr/>
          </p:nvPicPr>
          <p:blipFill>
            <a:blip r:embed="rId9"/>
            <a:stretch>
              <a:fillRect/>
            </a:stretch>
          </p:blipFill>
          <p:spPr>
            <a:xfrm>
              <a:off x="7257028" y="1714965"/>
              <a:ext cx="155124" cy="155124"/>
            </a:xfrm>
            <a:prstGeom prst="rect">
              <a:avLst/>
            </a:prstGeom>
            <a:ln w="19050">
              <a:noFill/>
            </a:ln>
          </p:spPr>
        </p:pic>
      </p:grpSp>
      <p:sp>
        <p:nvSpPr>
          <p:cNvPr id="32" name="正方形/長方形 31">
            <a:extLst>
              <a:ext uri="{FF2B5EF4-FFF2-40B4-BE49-F238E27FC236}">
                <a16:creationId xmlns:a16="http://schemas.microsoft.com/office/drawing/2014/main" id="{D13DE941-6105-15B9-93E8-20DEC7EEB4C3}"/>
              </a:ext>
            </a:extLst>
          </p:cNvPr>
          <p:cNvSpPr/>
          <p:nvPr/>
        </p:nvSpPr>
        <p:spPr bwMode="auto">
          <a:xfrm>
            <a:off x="6525730" y="2141869"/>
            <a:ext cx="2177619" cy="265155"/>
          </a:xfrm>
          <a:prstGeom prst="rect">
            <a:avLst/>
          </a:prstGeom>
          <a:noFill/>
          <a:ln w="9525">
            <a:noFill/>
            <a:miter lim="800000"/>
            <a:headEnd/>
            <a:tailEnd/>
          </a:ln>
          <a:effectLst/>
        </p:spPr>
        <p:txBody>
          <a:bodyPr wrap="square" rtlCol="0" anchor="ctr"/>
          <a:lstStyle/>
          <a:p>
            <a:r>
              <a:rPr kumimoji="0" lang="en-US" altLang="ja-JP" sz="700" dirty="0">
                <a:latin typeface="Meiryo UI" panose="020B0604030504040204" pitchFamily="50" charset="-128"/>
                <a:ea typeface="Meiryo UI" panose="020B0604030504040204" pitchFamily="50" charset="-128"/>
              </a:rPr>
              <a:t>※</a:t>
            </a:r>
            <a:r>
              <a:rPr kumimoji="0" lang="en-US" altLang="ja-JP" sz="700" dirty="0" err="1">
                <a:latin typeface="Meiryo UI" panose="020B0604030504040204" pitchFamily="50" charset="-128"/>
                <a:ea typeface="Meiryo UI" panose="020B0604030504040204" pitchFamily="50" charset="-128"/>
              </a:rPr>
              <a:t>gBiz</a:t>
            </a:r>
            <a:r>
              <a:rPr kumimoji="0" lang="ja-JP" altLang="en-US" sz="700" dirty="0">
                <a:latin typeface="Meiryo UI" panose="020B0604030504040204" pitchFamily="50" charset="-128"/>
                <a:ea typeface="Meiryo UI" panose="020B0604030504040204" pitchFamily="50" charset="-128"/>
              </a:rPr>
              <a:t>アカウント未取得の場合、事前相談に限り、</a:t>
            </a:r>
            <a:br>
              <a:rPr kumimoji="0" lang="en-US" altLang="ja-JP" sz="700" dirty="0">
                <a:latin typeface="Meiryo UI" panose="020B0604030504040204" pitchFamily="50" charset="-128"/>
                <a:ea typeface="Meiryo UI" panose="020B0604030504040204" pitchFamily="50" charset="-128"/>
              </a:rPr>
            </a:br>
            <a:r>
              <a:rPr kumimoji="0" lang="ja-JP" altLang="en-US" sz="700" dirty="0">
                <a:latin typeface="Meiryo UI" panose="020B0604030504040204" pitchFamily="50" charset="-128"/>
                <a:ea typeface="Meiryo UI" panose="020B0604030504040204" pitchFamily="50" charset="-128"/>
              </a:rPr>
              <a:t>　 メール相談も可。（本申請までに必ず取得ください。）</a:t>
            </a:r>
          </a:p>
        </p:txBody>
      </p:sp>
      <p:pic>
        <p:nvPicPr>
          <p:cNvPr id="36" name="図 35">
            <a:extLst>
              <a:ext uri="{FF2B5EF4-FFF2-40B4-BE49-F238E27FC236}">
                <a16:creationId xmlns:a16="http://schemas.microsoft.com/office/drawing/2014/main" id="{32602BE3-6753-E274-B246-2E2CFEB3DC8A}"/>
              </a:ext>
            </a:extLst>
          </p:cNvPr>
          <p:cNvPicPr>
            <a:picLocks noChangeAspect="1"/>
          </p:cNvPicPr>
          <p:nvPr/>
        </p:nvPicPr>
        <p:blipFill rotWithShape="1">
          <a:blip r:embed="rId10"/>
          <a:srcRect l="2750" t="13099" r="2750" b="6711"/>
          <a:stretch/>
        </p:blipFill>
        <p:spPr>
          <a:xfrm>
            <a:off x="5746747" y="2049701"/>
            <a:ext cx="802313" cy="170207"/>
          </a:xfrm>
          <a:prstGeom prst="rect">
            <a:avLst/>
          </a:prstGeom>
          <a:ln w="38100">
            <a:solidFill>
              <a:srgbClr val="4A7EBB"/>
            </a:solidFill>
          </a:ln>
        </p:spPr>
      </p:pic>
      <p:grpSp>
        <p:nvGrpSpPr>
          <p:cNvPr id="45" name="グループ化 44">
            <a:extLst>
              <a:ext uri="{FF2B5EF4-FFF2-40B4-BE49-F238E27FC236}">
                <a16:creationId xmlns:a16="http://schemas.microsoft.com/office/drawing/2014/main" id="{570BED08-B9D4-7573-36BD-C2DBE5EABCAA}"/>
              </a:ext>
            </a:extLst>
          </p:cNvPr>
          <p:cNvGrpSpPr/>
          <p:nvPr/>
        </p:nvGrpSpPr>
        <p:grpSpPr>
          <a:xfrm>
            <a:off x="5742272" y="2766539"/>
            <a:ext cx="802313" cy="230413"/>
            <a:chOff x="4960357" y="2770752"/>
            <a:chExt cx="802313" cy="230413"/>
          </a:xfrm>
        </p:grpSpPr>
        <p:sp>
          <p:nvSpPr>
            <p:cNvPr id="43" name="正方形/長方形 42">
              <a:extLst>
                <a:ext uri="{FF2B5EF4-FFF2-40B4-BE49-F238E27FC236}">
                  <a16:creationId xmlns:a16="http://schemas.microsoft.com/office/drawing/2014/main" id="{B4892238-124E-E9EC-1D01-1FF61A5B1A9B}"/>
                </a:ext>
              </a:extLst>
            </p:cNvPr>
            <p:cNvSpPr/>
            <p:nvPr/>
          </p:nvSpPr>
          <p:spPr bwMode="auto">
            <a:xfrm>
              <a:off x="4960357" y="2770752"/>
              <a:ext cx="802313" cy="230413"/>
            </a:xfrm>
            <a:prstGeom prst="rect">
              <a:avLst/>
            </a:prstGeom>
            <a:solidFill>
              <a:schemeClr val="bg1"/>
            </a:solidFill>
            <a:ln w="28575">
              <a:solidFill>
                <a:srgbClr val="4A7EBB"/>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grpSp>
          <p:nvGrpSpPr>
            <p:cNvPr id="41" name="グループ化 40">
              <a:extLst>
                <a:ext uri="{FF2B5EF4-FFF2-40B4-BE49-F238E27FC236}">
                  <a16:creationId xmlns:a16="http://schemas.microsoft.com/office/drawing/2014/main" id="{215A64C2-7B64-CF6F-9EFE-A47AFA4AA0AA}"/>
                </a:ext>
              </a:extLst>
            </p:cNvPr>
            <p:cNvGrpSpPr/>
            <p:nvPr/>
          </p:nvGrpSpPr>
          <p:grpSpPr>
            <a:xfrm>
              <a:off x="5253501" y="2813791"/>
              <a:ext cx="216024" cy="141246"/>
              <a:chOff x="7689304" y="1543944"/>
              <a:chExt cx="295497" cy="170552"/>
            </a:xfrm>
          </p:grpSpPr>
          <p:sp>
            <p:nvSpPr>
              <p:cNvPr id="38" name="正方形/長方形 37">
                <a:extLst>
                  <a:ext uri="{FF2B5EF4-FFF2-40B4-BE49-F238E27FC236}">
                    <a16:creationId xmlns:a16="http://schemas.microsoft.com/office/drawing/2014/main" id="{19F76606-3E73-F14E-F0E9-B814E85DA182}"/>
                  </a:ext>
                </a:extLst>
              </p:cNvPr>
              <p:cNvSpPr/>
              <p:nvPr/>
            </p:nvSpPr>
            <p:spPr bwMode="auto">
              <a:xfrm>
                <a:off x="7689304" y="1544961"/>
                <a:ext cx="295497" cy="169535"/>
              </a:xfrm>
              <a:prstGeom prst="rect">
                <a:avLst/>
              </a:prstGeom>
              <a:solidFill>
                <a:schemeClr val="bg1"/>
              </a:solidFill>
              <a:ln w="9525">
                <a:solidFill>
                  <a:schemeClr val="bg2">
                    <a:lumMod val="10000"/>
                  </a:schemeClr>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40" name="二等辺三角形 39">
                <a:extLst>
                  <a:ext uri="{FF2B5EF4-FFF2-40B4-BE49-F238E27FC236}">
                    <a16:creationId xmlns:a16="http://schemas.microsoft.com/office/drawing/2014/main" id="{3E30C719-780B-DBD6-4640-97CEC8D6A377}"/>
                  </a:ext>
                </a:extLst>
              </p:cNvPr>
              <p:cNvSpPr/>
              <p:nvPr/>
            </p:nvSpPr>
            <p:spPr bwMode="auto">
              <a:xfrm>
                <a:off x="7695926" y="1601836"/>
                <a:ext cx="281409" cy="112660"/>
              </a:xfrm>
              <a:prstGeom prst="triangle">
                <a:avLst/>
              </a:prstGeom>
              <a:solidFill>
                <a:schemeClr val="bg1"/>
              </a:solidFill>
              <a:ln w="9525">
                <a:solidFill>
                  <a:schemeClr val="bg2">
                    <a:lumMod val="10000"/>
                  </a:schemeClr>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39" name="二等辺三角形 38">
                <a:extLst>
                  <a:ext uri="{FF2B5EF4-FFF2-40B4-BE49-F238E27FC236}">
                    <a16:creationId xmlns:a16="http://schemas.microsoft.com/office/drawing/2014/main" id="{91D45F23-9648-E8EB-6317-8A71E3B1DBB4}"/>
                  </a:ext>
                </a:extLst>
              </p:cNvPr>
              <p:cNvSpPr/>
              <p:nvPr/>
            </p:nvSpPr>
            <p:spPr bwMode="auto">
              <a:xfrm rot="10800000">
                <a:off x="7695926" y="1543944"/>
                <a:ext cx="281409" cy="112660"/>
              </a:xfrm>
              <a:prstGeom prst="triangle">
                <a:avLst/>
              </a:prstGeom>
              <a:solidFill>
                <a:schemeClr val="bg1"/>
              </a:solidFill>
              <a:ln w="9525">
                <a:solidFill>
                  <a:schemeClr val="bg2">
                    <a:lumMod val="10000"/>
                  </a:schemeClr>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grpSp>
      </p:grpSp>
      <p:grpSp>
        <p:nvGrpSpPr>
          <p:cNvPr id="46" name="グループ化 45">
            <a:extLst>
              <a:ext uri="{FF2B5EF4-FFF2-40B4-BE49-F238E27FC236}">
                <a16:creationId xmlns:a16="http://schemas.microsoft.com/office/drawing/2014/main" id="{D884B779-EDC7-76A4-EBE7-B849C2C9A804}"/>
              </a:ext>
            </a:extLst>
          </p:cNvPr>
          <p:cNvGrpSpPr/>
          <p:nvPr/>
        </p:nvGrpSpPr>
        <p:grpSpPr>
          <a:xfrm>
            <a:off x="5737797" y="3414611"/>
            <a:ext cx="802313" cy="230413"/>
            <a:chOff x="4960357" y="2770752"/>
            <a:chExt cx="802313" cy="230413"/>
          </a:xfrm>
        </p:grpSpPr>
        <p:sp>
          <p:nvSpPr>
            <p:cNvPr id="49" name="正方形/長方形 48">
              <a:extLst>
                <a:ext uri="{FF2B5EF4-FFF2-40B4-BE49-F238E27FC236}">
                  <a16:creationId xmlns:a16="http://schemas.microsoft.com/office/drawing/2014/main" id="{1B031C1E-5AA2-4474-F14B-378105C9AB2E}"/>
                </a:ext>
              </a:extLst>
            </p:cNvPr>
            <p:cNvSpPr/>
            <p:nvPr/>
          </p:nvSpPr>
          <p:spPr bwMode="auto">
            <a:xfrm>
              <a:off x="4960357" y="2770752"/>
              <a:ext cx="802313" cy="230413"/>
            </a:xfrm>
            <a:prstGeom prst="rect">
              <a:avLst/>
            </a:prstGeom>
            <a:solidFill>
              <a:schemeClr val="bg1"/>
            </a:solidFill>
            <a:ln w="28575">
              <a:solidFill>
                <a:srgbClr val="4A7EBB"/>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grpSp>
          <p:nvGrpSpPr>
            <p:cNvPr id="50" name="グループ化 49">
              <a:extLst>
                <a:ext uri="{FF2B5EF4-FFF2-40B4-BE49-F238E27FC236}">
                  <a16:creationId xmlns:a16="http://schemas.microsoft.com/office/drawing/2014/main" id="{CF81E2BF-A761-3C0C-799B-A592C829BF74}"/>
                </a:ext>
              </a:extLst>
            </p:cNvPr>
            <p:cNvGrpSpPr/>
            <p:nvPr/>
          </p:nvGrpSpPr>
          <p:grpSpPr>
            <a:xfrm>
              <a:off x="5253501" y="2813791"/>
              <a:ext cx="216024" cy="141246"/>
              <a:chOff x="7689304" y="1543944"/>
              <a:chExt cx="295497" cy="170552"/>
            </a:xfrm>
          </p:grpSpPr>
          <p:sp>
            <p:nvSpPr>
              <p:cNvPr id="62" name="正方形/長方形 61">
                <a:extLst>
                  <a:ext uri="{FF2B5EF4-FFF2-40B4-BE49-F238E27FC236}">
                    <a16:creationId xmlns:a16="http://schemas.microsoft.com/office/drawing/2014/main" id="{C3E5FB9F-8EA8-9C76-CFA8-FBCBD878718B}"/>
                  </a:ext>
                </a:extLst>
              </p:cNvPr>
              <p:cNvSpPr/>
              <p:nvPr/>
            </p:nvSpPr>
            <p:spPr bwMode="auto">
              <a:xfrm>
                <a:off x="7689304" y="1544961"/>
                <a:ext cx="295497" cy="169535"/>
              </a:xfrm>
              <a:prstGeom prst="rect">
                <a:avLst/>
              </a:prstGeom>
              <a:solidFill>
                <a:schemeClr val="bg1"/>
              </a:solidFill>
              <a:ln w="9525">
                <a:solidFill>
                  <a:schemeClr val="bg2">
                    <a:lumMod val="10000"/>
                  </a:schemeClr>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63" name="二等辺三角形 62">
                <a:extLst>
                  <a:ext uri="{FF2B5EF4-FFF2-40B4-BE49-F238E27FC236}">
                    <a16:creationId xmlns:a16="http://schemas.microsoft.com/office/drawing/2014/main" id="{C1CAA263-36BC-3D2F-F4A7-FF5C1DC7A274}"/>
                  </a:ext>
                </a:extLst>
              </p:cNvPr>
              <p:cNvSpPr/>
              <p:nvPr/>
            </p:nvSpPr>
            <p:spPr bwMode="auto">
              <a:xfrm>
                <a:off x="7695926" y="1601836"/>
                <a:ext cx="281409" cy="112660"/>
              </a:xfrm>
              <a:prstGeom prst="triangle">
                <a:avLst/>
              </a:prstGeom>
              <a:solidFill>
                <a:schemeClr val="bg1"/>
              </a:solidFill>
              <a:ln w="9525">
                <a:solidFill>
                  <a:schemeClr val="bg2">
                    <a:lumMod val="10000"/>
                  </a:schemeClr>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64" name="二等辺三角形 63">
                <a:extLst>
                  <a:ext uri="{FF2B5EF4-FFF2-40B4-BE49-F238E27FC236}">
                    <a16:creationId xmlns:a16="http://schemas.microsoft.com/office/drawing/2014/main" id="{815A8656-23BD-3783-849D-08986449518E}"/>
                  </a:ext>
                </a:extLst>
              </p:cNvPr>
              <p:cNvSpPr/>
              <p:nvPr/>
            </p:nvSpPr>
            <p:spPr bwMode="auto">
              <a:xfrm rot="10800000">
                <a:off x="7695926" y="1543944"/>
                <a:ext cx="281409" cy="112660"/>
              </a:xfrm>
              <a:prstGeom prst="triangle">
                <a:avLst/>
              </a:prstGeom>
              <a:solidFill>
                <a:schemeClr val="bg1"/>
              </a:solidFill>
              <a:ln w="9525">
                <a:solidFill>
                  <a:schemeClr val="bg2">
                    <a:lumMod val="10000"/>
                  </a:schemeClr>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grpSp>
      </p:grpSp>
      <p:pic>
        <p:nvPicPr>
          <p:cNvPr id="71" name="図 70">
            <a:extLst>
              <a:ext uri="{FF2B5EF4-FFF2-40B4-BE49-F238E27FC236}">
                <a16:creationId xmlns:a16="http://schemas.microsoft.com/office/drawing/2014/main" id="{1F229F8E-3903-32B5-37D2-285B17A5F234}"/>
              </a:ext>
            </a:extLst>
          </p:cNvPr>
          <p:cNvPicPr>
            <a:picLocks noChangeAspect="1"/>
          </p:cNvPicPr>
          <p:nvPr/>
        </p:nvPicPr>
        <p:blipFill rotWithShape="1">
          <a:blip r:embed="rId10"/>
          <a:srcRect l="2750" t="13099" r="2750" b="6711"/>
          <a:stretch/>
        </p:blipFill>
        <p:spPr>
          <a:xfrm>
            <a:off x="5751221" y="4286032"/>
            <a:ext cx="802313" cy="170207"/>
          </a:xfrm>
          <a:prstGeom prst="rect">
            <a:avLst/>
          </a:prstGeom>
          <a:ln w="38100">
            <a:solidFill>
              <a:srgbClr val="4A7EBB"/>
            </a:solidFill>
          </a:ln>
        </p:spPr>
      </p:pic>
      <p:sp>
        <p:nvSpPr>
          <p:cNvPr id="73" name="正方形/長方形 72">
            <a:extLst>
              <a:ext uri="{FF2B5EF4-FFF2-40B4-BE49-F238E27FC236}">
                <a16:creationId xmlns:a16="http://schemas.microsoft.com/office/drawing/2014/main" id="{26F4E0EA-1BEF-09D9-4849-327A35317E5C}"/>
              </a:ext>
            </a:extLst>
          </p:cNvPr>
          <p:cNvSpPr/>
          <p:nvPr/>
        </p:nvSpPr>
        <p:spPr bwMode="auto">
          <a:xfrm>
            <a:off x="5733322" y="6150915"/>
            <a:ext cx="802313" cy="230413"/>
          </a:xfrm>
          <a:prstGeom prst="rect">
            <a:avLst/>
          </a:prstGeom>
          <a:solidFill>
            <a:schemeClr val="bg1"/>
          </a:solidFill>
          <a:ln w="28575">
            <a:solidFill>
              <a:srgbClr val="4A7EBB"/>
            </a:solidFill>
            <a:miter lim="800000"/>
            <a:headEnd/>
            <a:tailEnd/>
          </a:ln>
          <a:effectLst/>
        </p:spPr>
        <p:txBody>
          <a:bodyPr wrap="none" rtlCol="0" anchor="ctr"/>
          <a:lstStyle/>
          <a:p>
            <a:pPr algn="ctr"/>
            <a:r>
              <a:rPr kumimoji="0" lang="ja-JP" altLang="en-US" sz="1000" dirty="0">
                <a:latin typeface="Meiryo UI" panose="020B0604030504040204" pitchFamily="50" charset="-128"/>
                <a:ea typeface="Meiryo UI" panose="020B0604030504040204" pitchFamily="50" charset="-128"/>
              </a:rPr>
              <a:t>紙面交付</a:t>
            </a:r>
          </a:p>
        </p:txBody>
      </p:sp>
      <p:pic>
        <p:nvPicPr>
          <p:cNvPr id="79" name="図 78">
            <a:extLst>
              <a:ext uri="{FF2B5EF4-FFF2-40B4-BE49-F238E27FC236}">
                <a16:creationId xmlns:a16="http://schemas.microsoft.com/office/drawing/2014/main" id="{728951F6-C49E-C4DE-1E5E-794F1583F4DD}"/>
              </a:ext>
            </a:extLst>
          </p:cNvPr>
          <p:cNvPicPr>
            <a:picLocks noChangeAspect="1"/>
          </p:cNvPicPr>
          <p:nvPr/>
        </p:nvPicPr>
        <p:blipFill>
          <a:blip r:embed="rId11"/>
          <a:stretch>
            <a:fillRect/>
          </a:stretch>
        </p:blipFill>
        <p:spPr>
          <a:xfrm>
            <a:off x="3738499" y="4097344"/>
            <a:ext cx="686389" cy="549917"/>
          </a:xfrm>
          <a:prstGeom prst="rect">
            <a:avLst/>
          </a:prstGeom>
          <a:ln w="19050">
            <a:solidFill>
              <a:schemeClr val="bg2">
                <a:lumMod val="10000"/>
              </a:schemeClr>
            </a:solidFill>
          </a:ln>
        </p:spPr>
      </p:pic>
      <p:sp>
        <p:nvSpPr>
          <p:cNvPr id="80" name="正方形/長方形 79">
            <a:extLst>
              <a:ext uri="{FF2B5EF4-FFF2-40B4-BE49-F238E27FC236}">
                <a16:creationId xmlns:a16="http://schemas.microsoft.com/office/drawing/2014/main" id="{69017DE1-8A43-D0FE-B11F-FF94B7D29189}"/>
              </a:ext>
            </a:extLst>
          </p:cNvPr>
          <p:cNvSpPr/>
          <p:nvPr/>
        </p:nvSpPr>
        <p:spPr bwMode="auto">
          <a:xfrm>
            <a:off x="3727117" y="3853333"/>
            <a:ext cx="709152" cy="247184"/>
          </a:xfrm>
          <a:prstGeom prst="rect">
            <a:avLst/>
          </a:prstGeom>
          <a:solidFill>
            <a:schemeClr val="bg1"/>
          </a:solidFill>
          <a:ln w="19050">
            <a:solidFill>
              <a:schemeClr val="bg2">
                <a:lumMod val="10000"/>
              </a:schemeClr>
            </a:solidFill>
            <a:miter lim="800000"/>
            <a:headEnd/>
            <a:tailEnd/>
          </a:ln>
          <a:effectLst/>
        </p:spPr>
        <p:txBody>
          <a:bodyPr wrap="none" rtlCol="0" anchor="ctr"/>
          <a:lstStyle/>
          <a:p>
            <a:pPr algn="ctr"/>
            <a:br>
              <a:rPr kumimoji="0" lang="en-US" altLang="ja-JP" sz="800" dirty="0">
                <a:latin typeface="Meiryo UI" panose="020B0604030504040204" pitchFamily="50" charset="-128"/>
                <a:ea typeface="Meiryo UI" panose="020B0604030504040204" pitchFamily="50" charset="-128"/>
              </a:rPr>
            </a:br>
            <a:r>
              <a:rPr kumimoji="0" lang="ja-JP" altLang="en-US" sz="700" dirty="0">
                <a:latin typeface="Meiryo UI" panose="020B0604030504040204" pitchFamily="50" charset="-128"/>
                <a:ea typeface="Meiryo UI" panose="020B0604030504040204" pitchFamily="50" charset="-128"/>
              </a:rPr>
              <a:t>申請フォーム</a:t>
            </a:r>
            <a:endParaRPr kumimoji="0" lang="ja-JP" altLang="en-US" sz="800" dirty="0">
              <a:latin typeface="Meiryo UI" panose="020B0604030504040204" pitchFamily="50" charset="-128"/>
              <a:ea typeface="Meiryo UI" panose="020B0604030504040204" pitchFamily="50" charset="-128"/>
            </a:endParaRPr>
          </a:p>
        </p:txBody>
      </p:sp>
      <p:sp>
        <p:nvSpPr>
          <p:cNvPr id="81" name="矢印: 右 80">
            <a:extLst>
              <a:ext uri="{FF2B5EF4-FFF2-40B4-BE49-F238E27FC236}">
                <a16:creationId xmlns:a16="http://schemas.microsoft.com/office/drawing/2014/main" id="{22D7E5E0-C4DF-EA11-9D5F-FB553C908AC6}"/>
              </a:ext>
            </a:extLst>
          </p:cNvPr>
          <p:cNvSpPr/>
          <p:nvPr/>
        </p:nvSpPr>
        <p:spPr bwMode="auto">
          <a:xfrm rot="16200000">
            <a:off x="3975598" y="4755837"/>
            <a:ext cx="287367" cy="151681"/>
          </a:xfrm>
          <a:prstGeom prst="rightArrow">
            <a:avLst/>
          </a:prstGeom>
          <a:solidFill>
            <a:srgbClr val="C00000"/>
          </a:solidFill>
          <a:ln w="9525">
            <a:solidFill>
              <a:srgbClr val="C00000"/>
            </a:solidFill>
            <a:miter lim="800000"/>
            <a:headEnd/>
            <a:tailEnd/>
          </a:ln>
          <a:effec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grpSp>
        <p:nvGrpSpPr>
          <p:cNvPr id="82" name="グループ化 81">
            <a:extLst>
              <a:ext uri="{FF2B5EF4-FFF2-40B4-BE49-F238E27FC236}">
                <a16:creationId xmlns:a16="http://schemas.microsoft.com/office/drawing/2014/main" id="{EA0DC9BF-7279-E08D-DA32-A18C460339B2}"/>
              </a:ext>
            </a:extLst>
          </p:cNvPr>
          <p:cNvGrpSpPr/>
          <p:nvPr/>
        </p:nvGrpSpPr>
        <p:grpSpPr>
          <a:xfrm>
            <a:off x="3765113" y="5013176"/>
            <a:ext cx="814053" cy="590556"/>
            <a:chOff x="4736976" y="2154697"/>
            <a:chExt cx="1438388" cy="1017016"/>
          </a:xfrm>
        </p:grpSpPr>
        <p:pic>
          <p:nvPicPr>
            <p:cNvPr id="83" name="図 82">
              <a:extLst>
                <a:ext uri="{FF2B5EF4-FFF2-40B4-BE49-F238E27FC236}">
                  <a16:creationId xmlns:a16="http://schemas.microsoft.com/office/drawing/2014/main" id="{1EDDCF76-CBED-8004-48C6-9729B94C06DA}"/>
                </a:ext>
              </a:extLst>
            </p:cNvPr>
            <p:cNvPicPr>
              <a:picLocks noChangeAspect="1"/>
            </p:cNvPicPr>
            <p:nvPr/>
          </p:nvPicPr>
          <p:blipFill>
            <a:blip r:embed="rId5"/>
            <a:stretch>
              <a:fillRect/>
            </a:stretch>
          </p:blipFill>
          <p:spPr>
            <a:xfrm>
              <a:off x="4786991" y="2210531"/>
              <a:ext cx="1388373" cy="961182"/>
            </a:xfrm>
            <a:prstGeom prst="rect">
              <a:avLst/>
            </a:prstGeom>
            <a:ln>
              <a:solidFill>
                <a:schemeClr val="bg2">
                  <a:lumMod val="10000"/>
                </a:schemeClr>
              </a:solidFill>
            </a:ln>
          </p:spPr>
        </p:pic>
        <p:pic>
          <p:nvPicPr>
            <p:cNvPr id="84" name="図 83">
              <a:extLst>
                <a:ext uri="{FF2B5EF4-FFF2-40B4-BE49-F238E27FC236}">
                  <a16:creationId xmlns:a16="http://schemas.microsoft.com/office/drawing/2014/main" id="{8A334753-1767-6F5D-4678-4DA46F8E6DF1}"/>
                </a:ext>
              </a:extLst>
            </p:cNvPr>
            <p:cNvPicPr>
              <a:picLocks noChangeAspect="1"/>
            </p:cNvPicPr>
            <p:nvPr/>
          </p:nvPicPr>
          <p:blipFill>
            <a:blip r:embed="rId6"/>
            <a:stretch>
              <a:fillRect/>
            </a:stretch>
          </p:blipFill>
          <p:spPr>
            <a:xfrm>
              <a:off x="4736976" y="2154697"/>
              <a:ext cx="1388374" cy="961182"/>
            </a:xfrm>
            <a:prstGeom prst="rect">
              <a:avLst/>
            </a:prstGeom>
            <a:ln>
              <a:solidFill>
                <a:schemeClr val="bg2">
                  <a:lumMod val="10000"/>
                </a:schemeClr>
              </a:solidFill>
            </a:ln>
          </p:spPr>
        </p:pic>
      </p:grpSp>
      <p:pic>
        <p:nvPicPr>
          <p:cNvPr id="86" name="図 85">
            <a:extLst>
              <a:ext uri="{FF2B5EF4-FFF2-40B4-BE49-F238E27FC236}">
                <a16:creationId xmlns:a16="http://schemas.microsoft.com/office/drawing/2014/main" id="{5EB138B1-2E07-96C6-5505-39147AB0CC54}"/>
              </a:ext>
            </a:extLst>
          </p:cNvPr>
          <p:cNvPicPr>
            <a:picLocks noChangeAspect="1"/>
          </p:cNvPicPr>
          <p:nvPr/>
        </p:nvPicPr>
        <p:blipFill rotWithShape="1">
          <a:blip r:embed="rId8"/>
          <a:srcRect l="-1635" r="-1637"/>
          <a:stretch/>
        </p:blipFill>
        <p:spPr>
          <a:xfrm>
            <a:off x="3697101" y="4941124"/>
            <a:ext cx="151679" cy="153125"/>
          </a:xfrm>
          <a:prstGeom prst="rect">
            <a:avLst/>
          </a:prstGeom>
          <a:ln w="19050">
            <a:solidFill>
              <a:srgbClr val="C43E1C"/>
            </a:solidFill>
          </a:ln>
        </p:spPr>
      </p:pic>
      <p:grpSp>
        <p:nvGrpSpPr>
          <p:cNvPr id="42" name="グループ化 41">
            <a:extLst>
              <a:ext uri="{FF2B5EF4-FFF2-40B4-BE49-F238E27FC236}">
                <a16:creationId xmlns:a16="http://schemas.microsoft.com/office/drawing/2014/main" id="{886AA866-CDF8-894B-0016-8B9576A1A3EA}"/>
              </a:ext>
            </a:extLst>
          </p:cNvPr>
          <p:cNvGrpSpPr/>
          <p:nvPr/>
        </p:nvGrpSpPr>
        <p:grpSpPr>
          <a:xfrm>
            <a:off x="3800872" y="5346026"/>
            <a:ext cx="867042" cy="603254"/>
            <a:chOff x="3874507" y="5410514"/>
            <a:chExt cx="867042" cy="603254"/>
          </a:xfrm>
        </p:grpSpPr>
        <p:pic>
          <p:nvPicPr>
            <p:cNvPr id="85" name="図 84">
              <a:extLst>
                <a:ext uri="{FF2B5EF4-FFF2-40B4-BE49-F238E27FC236}">
                  <a16:creationId xmlns:a16="http://schemas.microsoft.com/office/drawing/2014/main" id="{DA7B41D9-10B8-D5C7-2896-7AD0E99C4D6C}"/>
                </a:ext>
              </a:extLst>
            </p:cNvPr>
            <p:cNvPicPr>
              <a:picLocks noChangeAspect="1"/>
            </p:cNvPicPr>
            <p:nvPr/>
          </p:nvPicPr>
          <p:blipFill rotWithShape="1">
            <a:blip r:embed="rId7"/>
            <a:srcRect l="-1" r="78496" b="-1953"/>
            <a:stretch/>
          </p:blipFill>
          <p:spPr>
            <a:xfrm>
              <a:off x="3955802" y="5460042"/>
              <a:ext cx="785747" cy="553726"/>
            </a:xfrm>
            <a:prstGeom prst="rect">
              <a:avLst/>
            </a:prstGeom>
            <a:ln>
              <a:solidFill>
                <a:schemeClr val="bg2">
                  <a:lumMod val="10000"/>
                </a:schemeClr>
              </a:solidFill>
            </a:ln>
          </p:spPr>
        </p:pic>
        <p:pic>
          <p:nvPicPr>
            <p:cNvPr id="87" name="図 86">
              <a:extLst>
                <a:ext uri="{FF2B5EF4-FFF2-40B4-BE49-F238E27FC236}">
                  <a16:creationId xmlns:a16="http://schemas.microsoft.com/office/drawing/2014/main" id="{8958C3FB-5DEE-F491-C7F9-7A8CA5FC29B0}"/>
                </a:ext>
              </a:extLst>
            </p:cNvPr>
            <p:cNvPicPr>
              <a:picLocks noChangeAspect="1"/>
            </p:cNvPicPr>
            <p:nvPr/>
          </p:nvPicPr>
          <p:blipFill>
            <a:blip r:embed="rId9"/>
            <a:stretch>
              <a:fillRect/>
            </a:stretch>
          </p:blipFill>
          <p:spPr>
            <a:xfrm>
              <a:off x="3874507" y="5410514"/>
              <a:ext cx="155124" cy="155124"/>
            </a:xfrm>
            <a:prstGeom prst="rect">
              <a:avLst/>
            </a:prstGeom>
            <a:ln w="19050">
              <a:solidFill>
                <a:srgbClr val="0F7C40"/>
              </a:solidFill>
            </a:ln>
          </p:spPr>
        </p:pic>
      </p:grpSp>
      <p:sp>
        <p:nvSpPr>
          <p:cNvPr id="88" name="正方形/長方形 87">
            <a:extLst>
              <a:ext uri="{FF2B5EF4-FFF2-40B4-BE49-F238E27FC236}">
                <a16:creationId xmlns:a16="http://schemas.microsoft.com/office/drawing/2014/main" id="{5BD64C03-9088-1968-F332-153C9ECD0BC6}"/>
              </a:ext>
            </a:extLst>
          </p:cNvPr>
          <p:cNvSpPr/>
          <p:nvPr/>
        </p:nvSpPr>
        <p:spPr bwMode="auto">
          <a:xfrm>
            <a:off x="6525730" y="4392610"/>
            <a:ext cx="2177619" cy="265155"/>
          </a:xfrm>
          <a:prstGeom prst="rect">
            <a:avLst/>
          </a:prstGeom>
          <a:noFill/>
          <a:ln w="9525">
            <a:noFill/>
            <a:miter lim="800000"/>
            <a:headEnd/>
            <a:tailEnd/>
          </a:ln>
          <a:effectLst/>
        </p:spPr>
        <p:txBody>
          <a:bodyPr wrap="square" rtlCol="0" anchor="ctr"/>
          <a:lstStyle/>
          <a:p>
            <a:r>
              <a:rPr kumimoji="0" lang="en-US" altLang="ja-JP" sz="700" dirty="0">
                <a:latin typeface="Meiryo UI" panose="020B0604030504040204" pitchFamily="50" charset="-128"/>
                <a:ea typeface="Meiryo UI" panose="020B0604030504040204" pitchFamily="50" charset="-128"/>
              </a:rPr>
              <a:t>※</a:t>
            </a:r>
            <a:r>
              <a:rPr kumimoji="0" lang="ja-JP" altLang="en-US" sz="700" dirty="0">
                <a:latin typeface="Meiryo UI" panose="020B0604030504040204" pitchFamily="50" charset="-128"/>
                <a:ea typeface="Meiryo UI" panose="020B0604030504040204" pitchFamily="50" charset="-128"/>
              </a:rPr>
              <a:t>本申請においては、</a:t>
            </a:r>
            <a:r>
              <a:rPr kumimoji="0" lang="en-US" altLang="ja-JP" sz="700" dirty="0" err="1">
                <a:latin typeface="Meiryo UI" panose="020B0604030504040204" pitchFamily="50" charset="-128"/>
                <a:ea typeface="Meiryo UI" panose="020B0604030504040204" pitchFamily="50" charset="-128"/>
              </a:rPr>
              <a:t>gBiz</a:t>
            </a:r>
            <a:r>
              <a:rPr kumimoji="0" lang="ja-JP" altLang="en-US" sz="700" dirty="0">
                <a:latin typeface="Meiryo UI" panose="020B0604030504040204" pitchFamily="50" charset="-128"/>
                <a:ea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rPr>
              <a:t>FORM</a:t>
            </a:r>
            <a:r>
              <a:rPr kumimoji="0" lang="ja-JP" altLang="en-US" sz="700" dirty="0">
                <a:latin typeface="Meiryo UI" panose="020B0604030504040204" pitchFamily="50" charset="-128"/>
                <a:ea typeface="Meiryo UI" panose="020B0604030504040204" pitchFamily="50" charset="-128"/>
              </a:rPr>
              <a:t>以外での申請は、</a:t>
            </a:r>
            <a:br>
              <a:rPr kumimoji="0" lang="en-US" altLang="ja-JP" sz="700" dirty="0">
                <a:latin typeface="Meiryo UI" panose="020B0604030504040204" pitchFamily="50" charset="-128"/>
                <a:ea typeface="Meiryo UI" panose="020B0604030504040204" pitchFamily="50" charset="-128"/>
              </a:rPr>
            </a:br>
            <a:r>
              <a:rPr kumimoji="0" lang="ja-JP" altLang="en-US" sz="700" dirty="0">
                <a:latin typeface="Meiryo UI" panose="020B0604030504040204" pitchFamily="50" charset="-128"/>
                <a:ea typeface="Meiryo UI" panose="020B0604030504040204" pitchFamily="50" charset="-128"/>
              </a:rPr>
              <a:t>　 基本的に受け付けていません。</a:t>
            </a:r>
          </a:p>
        </p:txBody>
      </p:sp>
      <p:pic>
        <p:nvPicPr>
          <p:cNvPr id="89" name="図 88">
            <a:extLst>
              <a:ext uri="{FF2B5EF4-FFF2-40B4-BE49-F238E27FC236}">
                <a16:creationId xmlns:a16="http://schemas.microsoft.com/office/drawing/2014/main" id="{4499A130-701F-96CC-8AC8-83F75D8F3E5A}"/>
              </a:ext>
            </a:extLst>
          </p:cNvPr>
          <p:cNvPicPr>
            <a:picLocks noChangeAspect="1"/>
          </p:cNvPicPr>
          <p:nvPr/>
        </p:nvPicPr>
        <p:blipFill rotWithShape="1">
          <a:blip r:embed="rId10"/>
          <a:srcRect l="2750" t="13099" r="2750" b="6711"/>
          <a:stretch/>
        </p:blipFill>
        <p:spPr>
          <a:xfrm>
            <a:off x="3785361" y="3869461"/>
            <a:ext cx="583334" cy="123752"/>
          </a:xfrm>
          <a:prstGeom prst="rect">
            <a:avLst/>
          </a:prstGeom>
          <a:ln w="38100">
            <a:noFill/>
          </a:ln>
        </p:spPr>
      </p:pic>
      <p:grpSp>
        <p:nvGrpSpPr>
          <p:cNvPr id="12" name="グループ化 11">
            <a:extLst>
              <a:ext uri="{FF2B5EF4-FFF2-40B4-BE49-F238E27FC236}">
                <a16:creationId xmlns:a16="http://schemas.microsoft.com/office/drawing/2014/main" id="{3F3AA7BE-1082-6A5F-3846-5C1DD4696AAC}"/>
              </a:ext>
            </a:extLst>
          </p:cNvPr>
          <p:cNvGrpSpPr/>
          <p:nvPr/>
        </p:nvGrpSpPr>
        <p:grpSpPr>
          <a:xfrm>
            <a:off x="4406207" y="3961278"/>
            <a:ext cx="3522704" cy="261610"/>
            <a:chOff x="4406207" y="3961278"/>
            <a:chExt cx="3522704" cy="261610"/>
          </a:xfrm>
        </p:grpSpPr>
        <p:sp>
          <p:nvSpPr>
            <p:cNvPr id="14" name="テキスト ボックス 13">
              <a:extLst>
                <a:ext uri="{FF2B5EF4-FFF2-40B4-BE49-F238E27FC236}">
                  <a16:creationId xmlns:a16="http://schemas.microsoft.com/office/drawing/2014/main" id="{9AE76D63-AAA0-5D61-8F62-9F18257AD079}"/>
                </a:ext>
              </a:extLst>
            </p:cNvPr>
            <p:cNvSpPr txBox="1"/>
            <p:nvPr/>
          </p:nvSpPr>
          <p:spPr>
            <a:xfrm>
              <a:off x="4406207" y="3961278"/>
              <a:ext cx="3522704" cy="261610"/>
            </a:xfrm>
            <a:prstGeom prst="rect">
              <a:avLst/>
            </a:prstGeom>
            <a:noFill/>
          </p:spPr>
          <p:txBody>
            <a:bodyPr wrap="square" rtlCol="0">
              <a:spAutoFit/>
            </a:bodyPr>
            <a:lstStyle/>
            <a:p>
              <a:pPr algn="ctr"/>
              <a:r>
                <a:rPr lang="ja-JP" altLang="en-US" sz="1100" b="1" dirty="0">
                  <a:latin typeface="Meiryo UI" panose="020B0604030504040204" pitchFamily="50" charset="-128"/>
                  <a:ea typeface="Meiryo UI" panose="020B0604030504040204" pitchFamily="50" charset="-128"/>
                </a:rPr>
                <a:t>申請</a:t>
              </a:r>
              <a:r>
                <a:rPr lang="ja-JP" altLang="en-US" sz="1000" b="1" dirty="0">
                  <a:latin typeface="Meiryo UI" panose="020B0604030504040204" pitchFamily="50" charset="-128"/>
                  <a:ea typeface="Meiryo UI" panose="020B0604030504040204" pitchFamily="50" charset="-128"/>
                </a:rPr>
                <a:t>（案件概要スライド　　、案件登録票　　、別表　　添付）</a:t>
              </a:r>
              <a:endParaRPr lang="en-US" altLang="ja-JP" sz="1000" b="1" dirty="0">
                <a:latin typeface="Meiryo UI" panose="020B0604030504040204" pitchFamily="50" charset="-128"/>
                <a:ea typeface="Meiryo UI" panose="020B0604030504040204" pitchFamily="50" charset="-128"/>
              </a:endParaRPr>
            </a:p>
          </p:txBody>
        </p:sp>
        <p:pic>
          <p:nvPicPr>
            <p:cNvPr id="19" name="図 18">
              <a:extLst>
                <a:ext uri="{FF2B5EF4-FFF2-40B4-BE49-F238E27FC236}">
                  <a16:creationId xmlns:a16="http://schemas.microsoft.com/office/drawing/2014/main" id="{AFB23443-B6C0-3555-4EF4-14E3285654F8}"/>
                </a:ext>
              </a:extLst>
            </p:cNvPr>
            <p:cNvPicPr>
              <a:picLocks noChangeAspect="1"/>
            </p:cNvPicPr>
            <p:nvPr/>
          </p:nvPicPr>
          <p:blipFill rotWithShape="1">
            <a:blip r:embed="rId8"/>
            <a:srcRect l="-1635" r="-1637"/>
            <a:stretch/>
          </p:blipFill>
          <p:spPr>
            <a:xfrm>
              <a:off x="5868336" y="4022309"/>
              <a:ext cx="151679" cy="153125"/>
            </a:xfrm>
            <a:prstGeom prst="rect">
              <a:avLst/>
            </a:prstGeom>
            <a:ln w="19050">
              <a:noFill/>
            </a:ln>
          </p:spPr>
        </p:pic>
        <p:pic>
          <p:nvPicPr>
            <p:cNvPr id="20" name="図 19">
              <a:extLst>
                <a:ext uri="{FF2B5EF4-FFF2-40B4-BE49-F238E27FC236}">
                  <a16:creationId xmlns:a16="http://schemas.microsoft.com/office/drawing/2014/main" id="{98F672FC-D305-D048-BFA7-740A56E43F4B}"/>
                </a:ext>
              </a:extLst>
            </p:cNvPr>
            <p:cNvPicPr>
              <a:picLocks noChangeAspect="1"/>
            </p:cNvPicPr>
            <p:nvPr/>
          </p:nvPicPr>
          <p:blipFill>
            <a:blip r:embed="rId9"/>
            <a:stretch>
              <a:fillRect/>
            </a:stretch>
          </p:blipFill>
          <p:spPr>
            <a:xfrm>
              <a:off x="6738541" y="4020204"/>
              <a:ext cx="155124" cy="155124"/>
            </a:xfrm>
            <a:prstGeom prst="rect">
              <a:avLst/>
            </a:prstGeom>
            <a:ln w="19050">
              <a:noFill/>
            </a:ln>
          </p:spPr>
        </p:pic>
        <p:pic>
          <p:nvPicPr>
            <p:cNvPr id="22" name="図 21">
              <a:extLst>
                <a:ext uri="{FF2B5EF4-FFF2-40B4-BE49-F238E27FC236}">
                  <a16:creationId xmlns:a16="http://schemas.microsoft.com/office/drawing/2014/main" id="{12A3A462-89DA-160B-35B5-D5F61336F1C7}"/>
                </a:ext>
              </a:extLst>
            </p:cNvPr>
            <p:cNvPicPr>
              <a:picLocks noChangeAspect="1"/>
            </p:cNvPicPr>
            <p:nvPr/>
          </p:nvPicPr>
          <p:blipFill>
            <a:blip r:embed="rId9"/>
            <a:stretch>
              <a:fillRect/>
            </a:stretch>
          </p:blipFill>
          <p:spPr>
            <a:xfrm>
              <a:off x="7256164" y="4017275"/>
              <a:ext cx="155124" cy="155124"/>
            </a:xfrm>
            <a:prstGeom prst="rect">
              <a:avLst/>
            </a:prstGeom>
            <a:ln w="19050">
              <a:noFill/>
            </a:ln>
          </p:spPr>
        </p:pic>
      </p:grpSp>
      <p:grpSp>
        <p:nvGrpSpPr>
          <p:cNvPr id="33" name="グループ化 32">
            <a:extLst>
              <a:ext uri="{FF2B5EF4-FFF2-40B4-BE49-F238E27FC236}">
                <a16:creationId xmlns:a16="http://schemas.microsoft.com/office/drawing/2014/main" id="{49F912A6-EC74-0D5B-DDC8-48AF0DFBA131}"/>
              </a:ext>
            </a:extLst>
          </p:cNvPr>
          <p:cNvGrpSpPr/>
          <p:nvPr/>
        </p:nvGrpSpPr>
        <p:grpSpPr>
          <a:xfrm>
            <a:off x="4664968" y="5337819"/>
            <a:ext cx="850313" cy="611461"/>
            <a:chOff x="4312332" y="5579390"/>
            <a:chExt cx="850313" cy="611461"/>
          </a:xfrm>
        </p:grpSpPr>
        <p:pic>
          <p:nvPicPr>
            <p:cNvPr id="30" name="図 29">
              <a:extLst>
                <a:ext uri="{FF2B5EF4-FFF2-40B4-BE49-F238E27FC236}">
                  <a16:creationId xmlns:a16="http://schemas.microsoft.com/office/drawing/2014/main" id="{8627FA7E-1A26-E51E-59B0-B2211B47CA51}"/>
                </a:ext>
              </a:extLst>
            </p:cNvPr>
            <p:cNvPicPr>
              <a:picLocks noChangeAspect="1"/>
            </p:cNvPicPr>
            <p:nvPr/>
          </p:nvPicPr>
          <p:blipFill rotWithShape="1">
            <a:blip r:embed="rId12"/>
            <a:srcRect r="46559"/>
            <a:stretch/>
          </p:blipFill>
          <p:spPr>
            <a:xfrm>
              <a:off x="4376898" y="5640940"/>
              <a:ext cx="785747" cy="549911"/>
            </a:xfrm>
            <a:prstGeom prst="rect">
              <a:avLst/>
            </a:prstGeom>
            <a:ln w="12700">
              <a:solidFill>
                <a:schemeClr val="bg2">
                  <a:lumMod val="10000"/>
                </a:schemeClr>
              </a:solidFill>
            </a:ln>
          </p:spPr>
        </p:pic>
        <p:pic>
          <p:nvPicPr>
            <p:cNvPr id="31" name="図 30">
              <a:extLst>
                <a:ext uri="{FF2B5EF4-FFF2-40B4-BE49-F238E27FC236}">
                  <a16:creationId xmlns:a16="http://schemas.microsoft.com/office/drawing/2014/main" id="{6323320B-A1FE-0BD6-34F7-A700FE771054}"/>
                </a:ext>
              </a:extLst>
            </p:cNvPr>
            <p:cNvPicPr>
              <a:picLocks noChangeAspect="1"/>
            </p:cNvPicPr>
            <p:nvPr/>
          </p:nvPicPr>
          <p:blipFill>
            <a:blip r:embed="rId9"/>
            <a:stretch>
              <a:fillRect/>
            </a:stretch>
          </p:blipFill>
          <p:spPr>
            <a:xfrm>
              <a:off x="4312332" y="5579390"/>
              <a:ext cx="155124" cy="155124"/>
            </a:xfrm>
            <a:prstGeom prst="rect">
              <a:avLst/>
            </a:prstGeom>
            <a:ln w="19050">
              <a:solidFill>
                <a:srgbClr val="0F7C40"/>
              </a:solidFill>
            </a:ln>
          </p:spPr>
        </p:pic>
      </p:grpSp>
    </p:spTree>
    <p:extLst>
      <p:ext uri="{BB962C8B-B14F-4D97-AF65-F5344CB8AC3E}">
        <p14:creationId xmlns:p14="http://schemas.microsoft.com/office/powerpoint/2010/main" val="3247210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6BC67073-EF73-46EB-B097-28DD1F9D4BCD}"/>
              </a:ext>
            </a:extLst>
          </p:cNvPr>
          <p:cNvGraphicFramePr>
            <a:graphicFrameLocks noChangeAspect="1"/>
          </p:cNvGraphicFramePr>
          <p:nvPr>
            <p:custDataLst>
              <p:tags r:id="rId1"/>
            </p:custDataLst>
            <p:extLst>
              <p:ext uri="{D42A27DB-BD31-4B8C-83A1-F6EECF244321}">
                <p14:modId xmlns:p14="http://schemas.microsoft.com/office/powerpoint/2010/main" val="198120044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6BC67073-EF73-46EB-B097-28DD1F9D4BCD}"/>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10</a:t>
            </a:fld>
            <a:endParaRPr kumimoji="1" lang="ja-JP" altLang="en-US"/>
          </a:p>
        </p:txBody>
      </p:sp>
      <p:sp>
        <p:nvSpPr>
          <p:cNvPr id="3" name="タイトル 2"/>
          <p:cNvSpPr>
            <a:spLocks noGrp="1"/>
          </p:cNvSpPr>
          <p:nvPr>
            <p:ph type="title"/>
          </p:nvPr>
        </p:nvSpPr>
        <p:spPr>
          <a:xfrm>
            <a:off x="200471" y="188640"/>
            <a:ext cx="9505503" cy="461665"/>
          </a:xfrm>
        </p:spPr>
        <p:txBody>
          <a:bodyPr vert="horz"/>
          <a:lstStyle/>
          <a:p>
            <a:r>
              <a:rPr lang="ja-JP" altLang="en-US" dirty="0"/>
              <a:t>別紙４：出資者が出資先企業への提供を予定する経営資源</a:t>
            </a:r>
            <a:endParaRPr kumimoji="1" lang="ja-JP" altLang="en-US" dirty="0"/>
          </a:p>
        </p:txBody>
      </p:sp>
      <p:sp>
        <p:nvSpPr>
          <p:cNvPr id="8" name="テキスト プレースホルダー 7"/>
          <p:cNvSpPr>
            <a:spLocks noGrp="1"/>
          </p:cNvSpPr>
          <p:nvPr>
            <p:ph type="body" sz="quarter" idx="17"/>
          </p:nvPr>
        </p:nvSpPr>
        <p:spPr>
          <a:xfrm>
            <a:off x="200025" y="764704"/>
            <a:ext cx="9505950" cy="1295327"/>
          </a:xfrm>
        </p:spPr>
        <p:txBody>
          <a:bodyPr/>
          <a:lstStyle/>
          <a:p>
            <a:r>
              <a:rPr lang="ja-JP" altLang="en-US" dirty="0"/>
              <a:t>Ａ社は、○○</a:t>
            </a:r>
            <a:r>
              <a:rPr lang="ja-JP" altLang="en-US" dirty="0">
                <a:solidFill>
                  <a:srgbClr val="0070C0"/>
                </a:solidFill>
              </a:rPr>
              <a:t>（今回の協業で関連する事業）</a:t>
            </a:r>
            <a:r>
              <a:rPr lang="ja-JP" altLang="en-US" dirty="0"/>
              <a:t>を展開している。</a:t>
            </a:r>
            <a:endParaRPr lang="en-US" altLang="ja-JP" dirty="0"/>
          </a:p>
          <a:p>
            <a:r>
              <a:rPr lang="ja-JP" altLang="en-US" dirty="0"/>
              <a:t>Ｂ社は○○に課題を有していることから、○○</a:t>
            </a:r>
            <a:r>
              <a:rPr lang="ja-JP" altLang="en-US" dirty="0">
                <a:solidFill>
                  <a:srgbClr val="0070C0"/>
                </a:solidFill>
              </a:rPr>
              <a:t>（資金以外の経営資源の提供）</a:t>
            </a:r>
            <a:r>
              <a:rPr lang="ja-JP" altLang="en-US" dirty="0"/>
              <a:t>を行う予定。</a:t>
            </a:r>
            <a:r>
              <a:rPr lang="ja-JP" altLang="en-US" dirty="0">
                <a:solidFill>
                  <a:srgbClr val="0070C0"/>
                </a:solidFill>
              </a:rPr>
              <a:t>（提供する経営資源がＢ社の成長に寄与することの説明）</a:t>
            </a:r>
            <a:endParaRPr lang="en-US" altLang="ja-JP" dirty="0">
              <a:solidFill>
                <a:srgbClr val="0070C0"/>
              </a:solidFill>
            </a:endParaRPr>
          </a:p>
        </p:txBody>
      </p:sp>
      <p:sp>
        <p:nvSpPr>
          <p:cNvPr id="14" name="正方形/長方形 13">
            <a:extLst>
              <a:ext uri="{FF2B5EF4-FFF2-40B4-BE49-F238E27FC236}">
                <a16:creationId xmlns:a16="http://schemas.microsoft.com/office/drawing/2014/main" id="{079A9446-4F9D-4140-96D8-224FE4BCC650}"/>
              </a:ext>
            </a:extLst>
          </p:cNvPr>
          <p:cNvSpPr/>
          <p:nvPr/>
        </p:nvSpPr>
        <p:spPr bwMode="auto">
          <a:xfrm>
            <a:off x="8481392" y="189456"/>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必須</a:t>
            </a:r>
          </a:p>
        </p:txBody>
      </p:sp>
      <p:sp>
        <p:nvSpPr>
          <p:cNvPr id="16" name="正方形/長方形 15">
            <a:extLst>
              <a:ext uri="{FF2B5EF4-FFF2-40B4-BE49-F238E27FC236}">
                <a16:creationId xmlns:a16="http://schemas.microsoft.com/office/drawing/2014/main" id="{132634F3-094D-4B71-A6F5-F5C30283D4D7}"/>
              </a:ext>
            </a:extLst>
          </p:cNvPr>
          <p:cNvSpPr/>
          <p:nvPr/>
        </p:nvSpPr>
        <p:spPr bwMode="auto">
          <a:xfrm>
            <a:off x="200025" y="2420479"/>
            <a:ext cx="4320927" cy="504056"/>
          </a:xfrm>
          <a:prstGeom prst="rect">
            <a:avLst/>
          </a:prstGeom>
          <a:solidFill>
            <a:srgbClr val="002060"/>
          </a:solidFill>
          <a:ln w="9525">
            <a:solidFill>
              <a:srgbClr val="B2B2B2"/>
            </a:solidFill>
            <a:miter lim="800000"/>
            <a:headEnd/>
            <a:tailEnd/>
          </a:ln>
          <a:effectLst/>
        </p:spPr>
        <p:txBody>
          <a:bodyPr wrap="none" rtlCol="0" anchor="ctr"/>
          <a:lstStyle/>
          <a:p>
            <a:pPr algn="ctr"/>
            <a:r>
              <a:rPr kumimoji="0" lang="ja-JP" altLang="en-US" sz="1800" dirty="0">
                <a:solidFill>
                  <a:schemeClr val="bg1"/>
                </a:solidFill>
                <a:latin typeface="Meiryo UI" panose="020B0604030504040204" pitchFamily="50" charset="-128"/>
                <a:ea typeface="Meiryo UI" panose="020B0604030504040204" pitchFamily="50" charset="-128"/>
              </a:rPr>
              <a:t>Ａ社の事業イメージ</a:t>
            </a:r>
          </a:p>
        </p:txBody>
      </p:sp>
      <p:sp>
        <p:nvSpPr>
          <p:cNvPr id="18" name="正方形/長方形 17">
            <a:extLst>
              <a:ext uri="{FF2B5EF4-FFF2-40B4-BE49-F238E27FC236}">
                <a16:creationId xmlns:a16="http://schemas.microsoft.com/office/drawing/2014/main" id="{130466FC-D156-4CC2-82D0-CB4ABCD19398}"/>
              </a:ext>
            </a:extLst>
          </p:cNvPr>
          <p:cNvSpPr/>
          <p:nvPr/>
        </p:nvSpPr>
        <p:spPr bwMode="auto">
          <a:xfrm>
            <a:off x="5358644" y="2420479"/>
            <a:ext cx="4320927" cy="504056"/>
          </a:xfrm>
          <a:prstGeom prst="rect">
            <a:avLst/>
          </a:prstGeom>
          <a:solidFill>
            <a:srgbClr val="002060"/>
          </a:solidFill>
          <a:ln w="9525">
            <a:solidFill>
              <a:srgbClr val="B2B2B2"/>
            </a:solidFill>
            <a:miter lim="800000"/>
            <a:headEnd/>
            <a:tailEnd/>
          </a:ln>
          <a:effectLst/>
        </p:spPr>
        <p:txBody>
          <a:bodyPr wrap="none" rtlCol="0" anchor="ctr"/>
          <a:lstStyle/>
          <a:p>
            <a:pPr algn="ctr"/>
            <a:r>
              <a:rPr kumimoji="0" lang="ja-JP" altLang="en-US" sz="1800" dirty="0">
                <a:solidFill>
                  <a:schemeClr val="bg1"/>
                </a:solidFill>
                <a:latin typeface="Meiryo UI" panose="020B0604030504040204" pitchFamily="50" charset="-128"/>
                <a:ea typeface="Meiryo UI" panose="020B0604030504040204" pitchFamily="50" charset="-128"/>
              </a:rPr>
              <a:t>Ｂ社に対し提供する経営資源のイメージ</a:t>
            </a:r>
          </a:p>
        </p:txBody>
      </p:sp>
      <p:sp>
        <p:nvSpPr>
          <p:cNvPr id="5" name="正方形/長方形 4">
            <a:extLst>
              <a:ext uri="{FF2B5EF4-FFF2-40B4-BE49-F238E27FC236}">
                <a16:creationId xmlns:a16="http://schemas.microsoft.com/office/drawing/2014/main" id="{823D8CB6-CA96-0BF8-1557-F73E6B8DFE8E}"/>
              </a:ext>
            </a:extLst>
          </p:cNvPr>
          <p:cNvSpPr/>
          <p:nvPr/>
        </p:nvSpPr>
        <p:spPr bwMode="auto">
          <a:xfrm>
            <a:off x="227334" y="3284983"/>
            <a:ext cx="4293618" cy="3169169"/>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0" lang="ja-JP" altLang="en-US" dirty="0">
                <a:latin typeface="Meiryo UI" panose="020B0604030504040204" pitchFamily="50" charset="-128"/>
                <a:ea typeface="Meiryo UI" panose="020B0604030504040204" pitchFamily="50" charset="-128"/>
              </a:rPr>
              <a:t>画像／図</a:t>
            </a:r>
            <a:endParaRPr kumimoji="0" lang="en-US" altLang="ja-JP" dirty="0">
              <a:latin typeface="Meiryo UI" panose="020B0604030504040204" pitchFamily="50" charset="-128"/>
              <a:ea typeface="Meiryo UI" panose="020B0604030504040204" pitchFamily="50" charset="-128"/>
            </a:endParaRPr>
          </a:p>
          <a:p>
            <a:pPr algn="ctr"/>
            <a:r>
              <a:rPr kumimoji="0" lang="ja-JP" altLang="en-US" sz="1800" dirty="0">
                <a:latin typeface="Meiryo UI" panose="020B0604030504040204" pitchFamily="50" charset="-128"/>
                <a:ea typeface="Meiryo UI" panose="020B0604030504040204" pitchFamily="50" charset="-128"/>
              </a:rPr>
              <a:t>（適宜、文章を追加して補足）</a:t>
            </a:r>
          </a:p>
        </p:txBody>
      </p:sp>
      <p:sp>
        <p:nvSpPr>
          <p:cNvPr id="6" name="正方形/長方形 5">
            <a:extLst>
              <a:ext uri="{FF2B5EF4-FFF2-40B4-BE49-F238E27FC236}">
                <a16:creationId xmlns:a16="http://schemas.microsoft.com/office/drawing/2014/main" id="{6671A7E3-F9DA-BBDD-32FF-C14952782164}"/>
              </a:ext>
            </a:extLst>
          </p:cNvPr>
          <p:cNvSpPr/>
          <p:nvPr/>
        </p:nvSpPr>
        <p:spPr bwMode="auto">
          <a:xfrm>
            <a:off x="5358644" y="3284982"/>
            <a:ext cx="4290453" cy="3169169"/>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0" lang="ja-JP" altLang="en-US" dirty="0">
                <a:latin typeface="Meiryo UI" panose="020B0604030504040204" pitchFamily="50" charset="-128"/>
                <a:ea typeface="Meiryo UI" panose="020B0604030504040204" pitchFamily="50" charset="-128"/>
              </a:rPr>
              <a:t>画像／図</a:t>
            </a:r>
            <a:endParaRPr kumimoji="0" lang="en-US" altLang="ja-JP" dirty="0">
              <a:latin typeface="Meiryo UI" panose="020B0604030504040204" pitchFamily="50" charset="-128"/>
              <a:ea typeface="Meiryo UI" panose="020B0604030504040204" pitchFamily="50" charset="-128"/>
            </a:endParaRPr>
          </a:p>
          <a:p>
            <a:pPr algn="ctr"/>
            <a:r>
              <a:rPr kumimoji="0" lang="ja-JP" altLang="en-US" sz="1800" dirty="0">
                <a:latin typeface="Meiryo UI" panose="020B0604030504040204" pitchFamily="50" charset="-128"/>
                <a:ea typeface="Meiryo UI" panose="020B0604030504040204" pitchFamily="50" charset="-128"/>
              </a:rPr>
              <a:t>（適宜、文章を追加して補足）</a:t>
            </a:r>
            <a:endParaRPr kumimoji="0" lang="en-US" altLang="ja-JP" sz="1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240896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1D4A6819-F3B3-4522-91D6-5CCC07B3D2DE}"/>
              </a:ext>
            </a:extLst>
          </p:cNvPr>
          <p:cNvGraphicFramePr>
            <a:graphicFrameLocks noChangeAspect="1"/>
          </p:cNvGraphicFramePr>
          <p:nvPr>
            <p:custDataLst>
              <p:tags r:id="rId1"/>
            </p:custDataLst>
            <p:extLst>
              <p:ext uri="{D42A27DB-BD31-4B8C-83A1-F6EECF244321}">
                <p14:modId xmlns:p14="http://schemas.microsoft.com/office/powerpoint/2010/main" val="311602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1D4A6819-F3B3-4522-91D6-5CCC07B3D2D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タイトル 1">
            <a:extLst>
              <a:ext uri="{FF2B5EF4-FFF2-40B4-BE49-F238E27FC236}">
                <a16:creationId xmlns:a16="http://schemas.microsoft.com/office/drawing/2014/main" id="{BA2E8DCB-01E3-46E9-906A-5AF9648B22E1}"/>
              </a:ext>
            </a:extLst>
          </p:cNvPr>
          <p:cNvSpPr>
            <a:spLocks noGrp="1"/>
          </p:cNvSpPr>
          <p:nvPr>
            <p:ph type="ctrTitle"/>
          </p:nvPr>
        </p:nvSpPr>
        <p:spPr/>
        <p:txBody>
          <a:bodyPr vert="horz"/>
          <a:lstStyle/>
          <a:p>
            <a:r>
              <a:rPr kumimoji="1" lang="ja-JP" altLang="en-US" dirty="0"/>
              <a:t>以下スライドは、該当する場合のみ提出</a:t>
            </a:r>
          </a:p>
        </p:txBody>
      </p:sp>
      <p:sp>
        <p:nvSpPr>
          <p:cNvPr id="3" name="字幕 2">
            <a:extLst>
              <a:ext uri="{FF2B5EF4-FFF2-40B4-BE49-F238E27FC236}">
                <a16:creationId xmlns:a16="http://schemas.microsoft.com/office/drawing/2014/main" id="{1CFA261D-5F74-4EA8-998C-6B99539467B2}"/>
              </a:ext>
            </a:extLst>
          </p:cNvPr>
          <p:cNvSpPr>
            <a:spLocks noGrp="1"/>
          </p:cNvSpPr>
          <p:nvPr>
            <p:ph type="subTitle" idx="1"/>
          </p:nvPr>
        </p:nvSpPr>
        <p:spPr>
          <a:xfrm>
            <a:off x="742950" y="4005064"/>
            <a:ext cx="8420100" cy="2154436"/>
          </a:xfrm>
        </p:spPr>
        <p:txBody>
          <a:bodyPr/>
          <a:lstStyle/>
          <a:p>
            <a:pPr marL="342900" indent="-342900" algn="l">
              <a:buFont typeface="Arial" panose="020B0604020202020204" pitchFamily="34" charset="0"/>
              <a:buChar char="•"/>
            </a:pPr>
            <a:r>
              <a:rPr kumimoji="1" lang="ja-JP" altLang="en-US" dirty="0"/>
              <a:t>出資者と特殊の関係のある組合（投資事業有限責任組合等）からの出資の場合</a:t>
            </a:r>
            <a:endParaRPr kumimoji="1" lang="en-US" altLang="ja-JP" dirty="0"/>
          </a:p>
          <a:p>
            <a:pPr marL="342900" indent="-342900" algn="l">
              <a:buFont typeface="Arial" panose="020B0604020202020204" pitchFamily="34" charset="0"/>
              <a:buChar char="•"/>
            </a:pPr>
            <a:r>
              <a:rPr kumimoji="1" lang="ja-JP" altLang="en-US" dirty="0"/>
              <a:t>設立</a:t>
            </a:r>
            <a:r>
              <a:rPr kumimoji="1" lang="en-US" altLang="ja-JP" dirty="0"/>
              <a:t>10</a:t>
            </a:r>
            <a:r>
              <a:rPr kumimoji="1" lang="ja-JP" altLang="en-US" dirty="0"/>
              <a:t>年以上</a:t>
            </a:r>
            <a:r>
              <a:rPr kumimoji="1" lang="en-US" altLang="ja-JP" dirty="0"/>
              <a:t>15</a:t>
            </a:r>
            <a:r>
              <a:rPr kumimoji="1" lang="ja-JP" altLang="en-US" dirty="0"/>
              <a:t>年未満の企業への出資の場合</a:t>
            </a:r>
            <a:endParaRPr kumimoji="1" lang="en-US" altLang="ja-JP" dirty="0"/>
          </a:p>
          <a:p>
            <a:pPr marL="342900" indent="-342900" algn="l">
              <a:buFont typeface="Arial" panose="020B0604020202020204" pitchFamily="34" charset="0"/>
              <a:buChar char="•"/>
            </a:pPr>
            <a:r>
              <a:rPr lang="ja-JP" altLang="en-US" dirty="0"/>
              <a:t>今回の出資以前に出資先企業の株式を保有していた場合（追加出資の場合）</a:t>
            </a:r>
            <a:endParaRPr kumimoji="1" lang="ja-JP" altLang="en-US" dirty="0"/>
          </a:p>
        </p:txBody>
      </p:sp>
    </p:spTree>
    <p:extLst>
      <p:ext uri="{BB962C8B-B14F-4D97-AF65-F5344CB8AC3E}">
        <p14:creationId xmlns:p14="http://schemas.microsoft.com/office/powerpoint/2010/main" val="39472858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B9687DE5-BE83-463B-AF70-2F0765D49B09}"/>
              </a:ext>
            </a:extLst>
          </p:cNvPr>
          <p:cNvGraphicFramePr>
            <a:graphicFrameLocks noChangeAspect="1"/>
          </p:cNvGraphicFramePr>
          <p:nvPr>
            <p:custDataLst>
              <p:tags r:id="rId1"/>
            </p:custDataLst>
            <p:extLst>
              <p:ext uri="{D42A27DB-BD31-4B8C-83A1-F6EECF244321}">
                <p14:modId xmlns:p14="http://schemas.microsoft.com/office/powerpoint/2010/main" val="163639122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B9687DE5-BE83-463B-AF70-2F0765D49B0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1" lang="ja-JP" altLang="en-US" sz="1400" b="0" i="0" u="none" strike="noStrike" kern="1200" cap="none" spc="0" normalizeH="0" baseline="0" noProof="0">
              <a:ln>
                <a:noFill/>
              </a:ln>
              <a:solidFill>
                <a:prstClr val="black"/>
              </a:solidFill>
              <a:effectLst/>
              <a:uLnTx/>
              <a:uFillTx/>
            </a:endParaRPr>
          </a:p>
        </p:txBody>
      </p:sp>
      <p:sp>
        <p:nvSpPr>
          <p:cNvPr id="3" name="タイトル 2"/>
          <p:cNvSpPr>
            <a:spLocks noGrp="1"/>
          </p:cNvSpPr>
          <p:nvPr>
            <p:ph type="title"/>
          </p:nvPr>
        </p:nvSpPr>
        <p:spPr/>
        <p:txBody>
          <a:bodyPr vert="horz"/>
          <a:lstStyle/>
          <a:p>
            <a:r>
              <a:rPr lang="ja-JP" altLang="en-US" dirty="0"/>
              <a:t>参考：出資者と特殊の関係のある組合からの出資の場合</a:t>
            </a:r>
            <a:endParaRPr kumimoji="1" lang="ja-JP" altLang="en-US" dirty="0"/>
          </a:p>
        </p:txBody>
      </p:sp>
      <p:graphicFrame>
        <p:nvGraphicFramePr>
          <p:cNvPr id="16" name="表 15">
            <a:extLst>
              <a:ext uri="{FF2B5EF4-FFF2-40B4-BE49-F238E27FC236}">
                <a16:creationId xmlns:a16="http://schemas.microsoft.com/office/drawing/2014/main" id="{27C9EB88-3092-4A93-8F99-52DACA953680}"/>
              </a:ext>
            </a:extLst>
          </p:cNvPr>
          <p:cNvGraphicFramePr>
            <a:graphicFrameLocks noGrp="1"/>
          </p:cNvGraphicFramePr>
          <p:nvPr>
            <p:extLst>
              <p:ext uri="{D42A27DB-BD31-4B8C-83A1-F6EECF244321}">
                <p14:modId xmlns:p14="http://schemas.microsoft.com/office/powerpoint/2010/main" val="879446740"/>
              </p:ext>
            </p:extLst>
          </p:nvPr>
        </p:nvGraphicFramePr>
        <p:xfrm>
          <a:off x="203498" y="2148546"/>
          <a:ext cx="9502476" cy="640080"/>
        </p:xfrm>
        <a:graphic>
          <a:graphicData uri="http://schemas.openxmlformats.org/drawingml/2006/table">
            <a:tbl>
              <a:tblPr firstRow="1" firstCol="1" bandRow="1">
                <a:tableStyleId>{5C22544A-7EE6-4342-B048-85BDC9FD1C3A}</a:tableStyleId>
              </a:tblPr>
              <a:tblGrid>
                <a:gridCol w="536338">
                  <a:extLst>
                    <a:ext uri="{9D8B030D-6E8A-4147-A177-3AD203B41FA5}">
                      <a16:colId xmlns:a16="http://schemas.microsoft.com/office/drawing/2014/main" val="1758987844"/>
                    </a:ext>
                  </a:extLst>
                </a:gridCol>
                <a:gridCol w="4357180">
                  <a:extLst>
                    <a:ext uri="{9D8B030D-6E8A-4147-A177-3AD203B41FA5}">
                      <a16:colId xmlns:a16="http://schemas.microsoft.com/office/drawing/2014/main" val="190195004"/>
                    </a:ext>
                  </a:extLst>
                </a:gridCol>
                <a:gridCol w="1512168">
                  <a:extLst>
                    <a:ext uri="{9D8B030D-6E8A-4147-A177-3AD203B41FA5}">
                      <a16:colId xmlns:a16="http://schemas.microsoft.com/office/drawing/2014/main" val="712103080"/>
                    </a:ext>
                  </a:extLst>
                </a:gridCol>
                <a:gridCol w="3096790">
                  <a:extLst>
                    <a:ext uri="{9D8B030D-6E8A-4147-A177-3AD203B41FA5}">
                      <a16:colId xmlns:a16="http://schemas.microsoft.com/office/drawing/2014/main" val="772913443"/>
                    </a:ext>
                  </a:extLst>
                </a:gridCol>
              </a:tblGrid>
              <a:tr h="110580">
                <a:tc>
                  <a:txBody>
                    <a:bodyPr/>
                    <a:lstStyle/>
                    <a:p>
                      <a:pPr algn="just"/>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氏名又は名称</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出資割合</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出資者の国内完全子会社は「○」</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28215132"/>
                  </a:ext>
                </a:extLst>
              </a:tr>
              <a:tr h="110580">
                <a:tc>
                  <a:txBody>
                    <a:bodyPr/>
                    <a:lstStyle/>
                    <a:p>
                      <a:pPr algn="just"/>
                      <a:r>
                        <a:rPr lang="ja-JP" sz="1400" b="0" kern="100" dirty="0">
                          <a:solidFill>
                            <a:schemeClr val="tx1"/>
                          </a:solidFill>
                          <a:effectLst/>
                          <a:latin typeface="Meiryo UI" panose="020B0604030504040204" pitchFamily="50" charset="-128"/>
                          <a:ea typeface="Meiryo UI" panose="020B0604030504040204" pitchFamily="50" charset="-128"/>
                        </a:rPr>
                        <a:t>１</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rPr>
                        <a:t>○○</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XX.XX%</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ー</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545590"/>
                  </a:ext>
                </a:extLst>
              </a:tr>
              <a:tr h="110580">
                <a:tc>
                  <a:txBody>
                    <a:bodyPr/>
                    <a:lstStyle/>
                    <a:p>
                      <a:pPr algn="just"/>
                      <a:r>
                        <a:rPr lang="ja-JP" sz="1400" b="0" kern="100">
                          <a:solidFill>
                            <a:schemeClr val="tx1"/>
                          </a:solidFill>
                          <a:effectLst/>
                          <a:latin typeface="Meiryo UI" panose="020B0604030504040204" pitchFamily="50" charset="-128"/>
                          <a:ea typeface="Meiryo UI" panose="020B0604030504040204" pitchFamily="50" charset="-128"/>
                        </a:rPr>
                        <a:t>２</a:t>
                      </a:r>
                      <a:endParaRPr lang="ja-JP" sz="14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26425257"/>
                  </a:ext>
                </a:extLst>
              </a:tr>
            </a:tbl>
          </a:graphicData>
        </a:graphic>
      </p:graphicFrame>
      <p:sp>
        <p:nvSpPr>
          <p:cNvPr id="21" name="テキスト ボックス 20">
            <a:extLst>
              <a:ext uri="{FF2B5EF4-FFF2-40B4-BE49-F238E27FC236}">
                <a16:creationId xmlns:a16="http://schemas.microsoft.com/office/drawing/2014/main" id="{F5BCE4E4-CA68-4944-B754-2C6F235BB3D4}"/>
              </a:ext>
            </a:extLst>
          </p:cNvPr>
          <p:cNvSpPr txBox="1"/>
          <p:nvPr/>
        </p:nvSpPr>
        <p:spPr>
          <a:xfrm>
            <a:off x="196224" y="856710"/>
            <a:ext cx="2676848"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１：概要</a:t>
            </a:r>
          </a:p>
        </p:txBody>
      </p:sp>
      <p:sp>
        <p:nvSpPr>
          <p:cNvPr id="19" name="テキスト ボックス 18">
            <a:extLst>
              <a:ext uri="{FF2B5EF4-FFF2-40B4-BE49-F238E27FC236}">
                <a16:creationId xmlns:a16="http://schemas.microsoft.com/office/drawing/2014/main" id="{5B874CBF-1FA0-4872-9D17-F13F8AAD9454}"/>
              </a:ext>
            </a:extLst>
          </p:cNvPr>
          <p:cNvSpPr txBox="1"/>
          <p:nvPr/>
        </p:nvSpPr>
        <p:spPr>
          <a:xfrm>
            <a:off x="203054" y="4884256"/>
            <a:ext cx="9429245" cy="1785104"/>
          </a:xfrm>
          <a:prstGeom prst="rect">
            <a:avLst/>
          </a:prstGeom>
          <a:noFill/>
        </p:spPr>
        <p:txBody>
          <a:bodyPr wrap="square" rtlCol="0">
            <a:spAutoFit/>
          </a:bodyPr>
          <a:lstStyle/>
          <a:p>
            <a:pPr>
              <a:defRPr/>
            </a:pPr>
            <a:r>
              <a:rPr lang="ja-JP" altLang="en-US" sz="1000" b="1" u="sng" dirty="0">
                <a:latin typeface="Meiryo UI" panose="020B0604030504040204" pitchFamily="50" charset="-128"/>
                <a:ea typeface="Meiryo UI" panose="020B0604030504040204" pitchFamily="50" charset="-128"/>
              </a:rPr>
              <a:t>国内外における経営資源活用の共同化に関する調査に関する省令</a:t>
            </a:r>
            <a:r>
              <a:rPr lang="ja-JP" altLang="en-US" sz="1000" dirty="0">
                <a:solidFill>
                  <a:schemeClr val="bg1"/>
                </a:solidFill>
                <a:latin typeface="Meiryo UI" panose="020B0604030504040204" pitchFamily="50" charset="-128"/>
                <a:ea typeface="Meiryo UI" panose="020B0604030504040204" pitchFamily="50" charset="-128"/>
              </a:rPr>
              <a:t>の規定に基づく経済産業大臣の証明に係る基準等</a:t>
            </a:r>
            <a:endParaRPr lang="en-US" altLang="ja-JP" sz="1000"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第三　省令第三条第一項第一号に規定する経営資源活用共同化推進事業者と特殊の関係のある組合として経済産業大臣が告示で定めるものは、次の各号のいずれかに該当するものとする。</a:t>
            </a:r>
            <a:br>
              <a:rPr kumimoji="1" lang="en-US" altLang="ja-JP" sz="100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br>
            <a:r>
              <a:rPr kumimoji="1" lang="ja-JP" altLang="en-US" sz="100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一　</a:t>
            </a:r>
            <a:r>
              <a:rPr lang="ja-JP" altLang="en-US" sz="1000" dirty="0">
                <a:latin typeface="Meiryo UI" panose="020B0604030504040204" pitchFamily="50" charset="-128"/>
                <a:ea typeface="Meiryo UI" panose="020B0604030504040204" pitchFamily="50" charset="-128"/>
              </a:rPr>
              <a:t>投資事業有限責任組合のうち、一の経営資源活用共同化推進事業者による出資の金額</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当該経営資源活用共同化推進事業者が他の投資事業有限責任組合を通じて行う出資の金額を除く。以下この項において同じ。</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の当該投資事業有限責任組合の総組合員による出資の金額の総額に占める割合が百分の五十を超えるものであって、当該経営資源活用共同化推進事業者 が有する他の会社の株式の総数又は出資の金額の合計額が当該他の会社の発行済株式又は出資</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その会社が有する自己の株式又は出資を除く。</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の総数又は総額の百分の百に相当する場合における当該他の会社が当該投資事業有限責任組合の無限責任組合員であるもの</a:t>
            </a:r>
            <a:endParaRPr kumimoji="1" lang="en-US" altLang="ja-JP" sz="100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二　投資事業有限責任組合のうち、一の経営資源活用共同化推進事業者による出資の金額の当該組合の総組合員による出資の金額の総額に占める割合が百分の五十を超えるものであって、当該経営資源活用共同化推進事業者が当該組合の唯一の有限責任組合員であるもの</a:t>
            </a:r>
            <a:endParaRPr kumimoji="1" lang="en-US" altLang="ja-JP" sz="100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三 民法組合</a:t>
            </a:r>
            <a:r>
              <a:rPr kumimoji="1" lang="en-US" altLang="ja-JP" sz="100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1" lang="ja-JP" altLang="en-US" sz="100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民法</a:t>
            </a:r>
            <a:r>
              <a:rPr kumimoji="1" lang="en-US" altLang="ja-JP" sz="100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1" lang="ja-JP" altLang="en-US" sz="100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明治二十九年法律第八十九号</a:t>
            </a:r>
            <a:r>
              <a:rPr kumimoji="1" lang="en-US" altLang="ja-JP" sz="100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1" lang="ja-JP" altLang="en-US" sz="100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第六百六十七条第一項に規定する組合契約で会社に対する投資事業を営むことを約するものによって設立する組合をいう。</a:t>
            </a:r>
            <a:r>
              <a:rPr kumimoji="1" lang="en-US" altLang="ja-JP" sz="100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1" lang="ja-JP" altLang="en-US" sz="100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のうち、一の経営資源活用共同化推進連携者による出資の金額の合計の当該組合の総組合員による出資の金額の総額に占める割合が百分の五十を超えるもの</a:t>
            </a:r>
            <a:endParaRPr kumimoji="1" lang="en-US" altLang="ja-JP" sz="1000"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6" name="テキスト ボックス 25">
            <a:extLst>
              <a:ext uri="{FF2B5EF4-FFF2-40B4-BE49-F238E27FC236}">
                <a16:creationId xmlns:a16="http://schemas.microsoft.com/office/drawing/2014/main" id="{36E36829-B279-47FA-A7EC-A64B70BD4F5E}"/>
              </a:ext>
            </a:extLst>
          </p:cNvPr>
          <p:cNvSpPr txBox="1"/>
          <p:nvPr/>
        </p:nvSpPr>
        <p:spPr>
          <a:xfrm>
            <a:off x="195780" y="4142636"/>
            <a:ext cx="950975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形態②に該当する場合、出資者が単独の有限責任組合員である必要がある点、注意すること。</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a:extLst>
              <a:ext uri="{FF2B5EF4-FFF2-40B4-BE49-F238E27FC236}">
                <a16:creationId xmlns:a16="http://schemas.microsoft.com/office/drawing/2014/main" id="{18DA3749-4AE6-471A-8825-14AAEE1608B6}"/>
              </a:ext>
            </a:extLst>
          </p:cNvPr>
          <p:cNvSpPr/>
          <p:nvPr/>
        </p:nvSpPr>
        <p:spPr bwMode="auto">
          <a:xfrm>
            <a:off x="8481392" y="189456"/>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該当時のみ提出</a:t>
            </a:r>
          </a:p>
        </p:txBody>
      </p:sp>
      <p:graphicFrame>
        <p:nvGraphicFramePr>
          <p:cNvPr id="15" name="表 14">
            <a:extLst>
              <a:ext uri="{FF2B5EF4-FFF2-40B4-BE49-F238E27FC236}">
                <a16:creationId xmlns:a16="http://schemas.microsoft.com/office/drawing/2014/main" id="{780214F1-5B3E-4719-95E0-571BD841CBD5}"/>
              </a:ext>
            </a:extLst>
          </p:cNvPr>
          <p:cNvGraphicFramePr>
            <a:graphicFrameLocks noGrp="1"/>
          </p:cNvGraphicFramePr>
          <p:nvPr>
            <p:extLst>
              <p:ext uri="{D42A27DB-BD31-4B8C-83A1-F6EECF244321}">
                <p14:modId xmlns:p14="http://schemas.microsoft.com/office/powerpoint/2010/main" val="179863531"/>
              </p:ext>
            </p:extLst>
          </p:nvPr>
        </p:nvGraphicFramePr>
        <p:xfrm>
          <a:off x="200470" y="1213128"/>
          <a:ext cx="4896545" cy="426720"/>
        </p:xfrm>
        <a:graphic>
          <a:graphicData uri="http://schemas.openxmlformats.org/drawingml/2006/table">
            <a:tbl>
              <a:tblPr firstRow="1" firstCol="1" bandRow="1">
                <a:tableStyleId>{5C22544A-7EE6-4342-B048-85BDC9FD1C3A}</a:tableStyleId>
              </a:tblPr>
              <a:tblGrid>
                <a:gridCol w="1296146">
                  <a:extLst>
                    <a:ext uri="{9D8B030D-6E8A-4147-A177-3AD203B41FA5}">
                      <a16:colId xmlns:a16="http://schemas.microsoft.com/office/drawing/2014/main" val="1758987844"/>
                    </a:ext>
                  </a:extLst>
                </a:gridCol>
                <a:gridCol w="3600399">
                  <a:extLst>
                    <a:ext uri="{9D8B030D-6E8A-4147-A177-3AD203B41FA5}">
                      <a16:colId xmlns:a16="http://schemas.microsoft.com/office/drawing/2014/main" val="190195004"/>
                    </a:ext>
                  </a:extLst>
                </a:gridCol>
              </a:tblGrid>
              <a:tr h="208416">
                <a:tc>
                  <a:txBody>
                    <a:bodyPr/>
                    <a:lstStyle/>
                    <a:p>
                      <a:pPr algn="just"/>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組合の名称</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545590"/>
                  </a:ext>
                </a:extLst>
              </a:tr>
              <a:tr h="208416">
                <a:tc>
                  <a:txBody>
                    <a:bodyPr/>
                    <a:lstStyle/>
                    <a:p>
                      <a:pPr algn="just"/>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該当する形態</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26425257"/>
                  </a:ext>
                </a:extLst>
              </a:tr>
            </a:tbl>
          </a:graphicData>
        </a:graphic>
      </p:graphicFrame>
      <p:sp>
        <p:nvSpPr>
          <p:cNvPr id="18" name="テキスト ボックス 17">
            <a:extLst>
              <a:ext uri="{FF2B5EF4-FFF2-40B4-BE49-F238E27FC236}">
                <a16:creationId xmlns:a16="http://schemas.microsoft.com/office/drawing/2014/main" id="{837C9736-9430-49A7-A427-07CBA6E76164}"/>
              </a:ext>
            </a:extLst>
          </p:cNvPr>
          <p:cNvSpPr txBox="1"/>
          <p:nvPr/>
        </p:nvSpPr>
        <p:spPr>
          <a:xfrm>
            <a:off x="5097015" y="1150875"/>
            <a:ext cx="4608515" cy="86177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該当する形態は、以下の①～③から選択。</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①出資者の国内完全子会社が無限責任組合員であり、出資者の出資割合が過半数であるもの</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②出資者が単独の有限責任組合員であり、出資者の出資割合が過半数であるもの</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③民法上の組合であり、出資者の出資割合が過半数であるもの</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a:extLst>
              <a:ext uri="{FF2B5EF4-FFF2-40B4-BE49-F238E27FC236}">
                <a16:creationId xmlns:a16="http://schemas.microsoft.com/office/drawing/2014/main" id="{8B0D8671-81C3-464E-B976-8C3DF8600F42}"/>
              </a:ext>
            </a:extLst>
          </p:cNvPr>
          <p:cNvSpPr txBox="1"/>
          <p:nvPr/>
        </p:nvSpPr>
        <p:spPr>
          <a:xfrm>
            <a:off x="196224" y="1809992"/>
            <a:ext cx="302858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：無限責任組合員の状況</a:t>
            </a:r>
          </a:p>
        </p:txBody>
      </p:sp>
      <p:sp>
        <p:nvSpPr>
          <p:cNvPr id="25" name="テキスト ボックス 24">
            <a:extLst>
              <a:ext uri="{FF2B5EF4-FFF2-40B4-BE49-F238E27FC236}">
                <a16:creationId xmlns:a16="http://schemas.microsoft.com/office/drawing/2014/main" id="{A0A9BEC5-5A6C-4227-BF73-D7CBB1947E93}"/>
              </a:ext>
            </a:extLst>
          </p:cNvPr>
          <p:cNvSpPr txBox="1"/>
          <p:nvPr/>
        </p:nvSpPr>
        <p:spPr>
          <a:xfrm>
            <a:off x="196224" y="2932642"/>
            <a:ext cx="302858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３：有限責任組合員の状況</a:t>
            </a:r>
          </a:p>
        </p:txBody>
      </p:sp>
      <p:graphicFrame>
        <p:nvGraphicFramePr>
          <p:cNvPr id="27" name="表 26">
            <a:extLst>
              <a:ext uri="{FF2B5EF4-FFF2-40B4-BE49-F238E27FC236}">
                <a16:creationId xmlns:a16="http://schemas.microsoft.com/office/drawing/2014/main" id="{C58F608D-DCFB-4F9A-8FF6-BA14CE25A6AE}"/>
              </a:ext>
            </a:extLst>
          </p:cNvPr>
          <p:cNvGraphicFramePr>
            <a:graphicFrameLocks noGrp="1"/>
          </p:cNvGraphicFramePr>
          <p:nvPr>
            <p:extLst>
              <p:ext uri="{D42A27DB-BD31-4B8C-83A1-F6EECF244321}">
                <p14:modId xmlns:p14="http://schemas.microsoft.com/office/powerpoint/2010/main" val="1629404326"/>
              </p:ext>
            </p:extLst>
          </p:nvPr>
        </p:nvGraphicFramePr>
        <p:xfrm>
          <a:off x="203498" y="3289196"/>
          <a:ext cx="6405686" cy="853440"/>
        </p:xfrm>
        <a:graphic>
          <a:graphicData uri="http://schemas.openxmlformats.org/drawingml/2006/table">
            <a:tbl>
              <a:tblPr firstRow="1" firstCol="1" bandRow="1">
                <a:tableStyleId>{5C22544A-7EE6-4342-B048-85BDC9FD1C3A}</a:tableStyleId>
              </a:tblPr>
              <a:tblGrid>
                <a:gridCol w="536338">
                  <a:extLst>
                    <a:ext uri="{9D8B030D-6E8A-4147-A177-3AD203B41FA5}">
                      <a16:colId xmlns:a16="http://schemas.microsoft.com/office/drawing/2014/main" val="1758987844"/>
                    </a:ext>
                  </a:extLst>
                </a:gridCol>
                <a:gridCol w="4357180">
                  <a:extLst>
                    <a:ext uri="{9D8B030D-6E8A-4147-A177-3AD203B41FA5}">
                      <a16:colId xmlns:a16="http://schemas.microsoft.com/office/drawing/2014/main" val="190195004"/>
                    </a:ext>
                  </a:extLst>
                </a:gridCol>
                <a:gridCol w="1512168">
                  <a:extLst>
                    <a:ext uri="{9D8B030D-6E8A-4147-A177-3AD203B41FA5}">
                      <a16:colId xmlns:a16="http://schemas.microsoft.com/office/drawing/2014/main" val="712103080"/>
                    </a:ext>
                  </a:extLst>
                </a:gridCol>
              </a:tblGrid>
              <a:tr h="110580">
                <a:tc>
                  <a:txBody>
                    <a:bodyPr/>
                    <a:lstStyle/>
                    <a:p>
                      <a:pPr algn="just"/>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氏名又は名称</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出資割合</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28215132"/>
                  </a:ext>
                </a:extLst>
              </a:tr>
              <a:tr h="110580">
                <a:tc>
                  <a:txBody>
                    <a:bodyPr/>
                    <a:lstStyle/>
                    <a:p>
                      <a:pPr algn="just"/>
                      <a:r>
                        <a:rPr lang="ja-JP" sz="1400" b="0" kern="100" dirty="0">
                          <a:solidFill>
                            <a:schemeClr val="tx1"/>
                          </a:solidFill>
                          <a:effectLst/>
                          <a:latin typeface="Meiryo UI" panose="020B0604030504040204" pitchFamily="50" charset="-128"/>
                          <a:ea typeface="Meiryo UI" panose="020B0604030504040204" pitchFamily="50" charset="-128"/>
                        </a:rPr>
                        <a:t>１</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rPr>
                        <a:t>○○</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XX.XX%</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545590"/>
                  </a:ext>
                </a:extLst>
              </a:tr>
              <a:tr h="110580">
                <a:tc>
                  <a:txBody>
                    <a:bodyPr/>
                    <a:lstStyle/>
                    <a:p>
                      <a:pPr algn="just"/>
                      <a:r>
                        <a:rPr lang="ja-JP" sz="1400" b="0" kern="100">
                          <a:solidFill>
                            <a:schemeClr val="tx1"/>
                          </a:solidFill>
                          <a:effectLst/>
                          <a:latin typeface="Meiryo UI" panose="020B0604030504040204" pitchFamily="50" charset="-128"/>
                          <a:ea typeface="Meiryo UI" panose="020B0604030504040204" pitchFamily="50" charset="-128"/>
                        </a:rPr>
                        <a:t>２</a:t>
                      </a:r>
                      <a:endParaRPr lang="ja-JP" sz="14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26425257"/>
                  </a:ext>
                </a:extLst>
              </a:tr>
              <a:tr h="110580">
                <a:tc>
                  <a:txBody>
                    <a:bodyPr/>
                    <a:lstStyle/>
                    <a:p>
                      <a:pPr algn="just"/>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３</a:t>
                      </a:r>
                      <a:endPar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83809869"/>
                  </a:ext>
                </a:extLst>
              </a:tr>
            </a:tbl>
          </a:graphicData>
        </a:graphic>
      </p:graphicFrame>
      <p:sp>
        <p:nvSpPr>
          <p:cNvPr id="28" name="テキスト ボックス 27">
            <a:extLst>
              <a:ext uri="{FF2B5EF4-FFF2-40B4-BE49-F238E27FC236}">
                <a16:creationId xmlns:a16="http://schemas.microsoft.com/office/drawing/2014/main" id="{3E8E4844-6DCB-4917-84B4-CA783D4D5C2B}"/>
              </a:ext>
            </a:extLst>
          </p:cNvPr>
          <p:cNvSpPr txBox="1"/>
          <p:nvPr/>
        </p:nvSpPr>
        <p:spPr>
          <a:xfrm>
            <a:off x="203054" y="4563651"/>
            <a:ext cx="302858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：関係法令</a:t>
            </a:r>
          </a:p>
        </p:txBody>
      </p:sp>
    </p:spTree>
    <p:extLst>
      <p:ext uri="{BB962C8B-B14F-4D97-AF65-F5344CB8AC3E}">
        <p14:creationId xmlns:p14="http://schemas.microsoft.com/office/powerpoint/2010/main" val="37230999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B9687DE5-BE83-463B-AF70-2F0765D49B09}"/>
              </a:ext>
            </a:extLst>
          </p:cNvPr>
          <p:cNvGraphicFramePr>
            <a:graphicFrameLocks noChangeAspect="1"/>
          </p:cNvGraphicFramePr>
          <p:nvPr>
            <p:custDataLst>
              <p:tags r:id="rId1"/>
            </p:custDataLst>
            <p:extLst>
              <p:ext uri="{D42A27DB-BD31-4B8C-83A1-F6EECF244321}">
                <p14:modId xmlns:p14="http://schemas.microsoft.com/office/powerpoint/2010/main" val="135703382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B9687DE5-BE83-463B-AF70-2F0765D49B0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1" lang="ja-JP" altLang="en-US" sz="1400" b="0" i="0" u="none" strike="noStrike" kern="1200" cap="none" spc="0" normalizeH="0" baseline="0" noProof="0">
              <a:ln>
                <a:noFill/>
              </a:ln>
              <a:solidFill>
                <a:prstClr val="black"/>
              </a:solidFill>
              <a:effectLst/>
              <a:uLnTx/>
              <a:uFillTx/>
            </a:endParaRPr>
          </a:p>
        </p:txBody>
      </p:sp>
      <p:sp>
        <p:nvSpPr>
          <p:cNvPr id="3" name="タイトル 2"/>
          <p:cNvSpPr>
            <a:spLocks noGrp="1"/>
          </p:cNvSpPr>
          <p:nvPr>
            <p:ph type="title"/>
          </p:nvPr>
        </p:nvSpPr>
        <p:spPr>
          <a:xfrm>
            <a:off x="200471" y="188640"/>
            <a:ext cx="9505503" cy="461665"/>
          </a:xfrm>
        </p:spPr>
        <p:txBody>
          <a:bodyPr vert="horz"/>
          <a:lstStyle/>
          <a:p>
            <a:r>
              <a:rPr lang="ja-JP" altLang="en-US" dirty="0"/>
              <a:t>参考：出資先企業が設立</a:t>
            </a:r>
            <a:r>
              <a:rPr lang="en-US" altLang="ja-JP" dirty="0"/>
              <a:t>10</a:t>
            </a:r>
            <a:r>
              <a:rPr lang="ja-JP" altLang="en-US" dirty="0"/>
              <a:t>年以上</a:t>
            </a:r>
            <a:r>
              <a:rPr lang="en-US" altLang="ja-JP" dirty="0"/>
              <a:t>15</a:t>
            </a:r>
            <a:r>
              <a:rPr lang="ja-JP" altLang="en-US" dirty="0"/>
              <a:t>年未満の場合</a:t>
            </a:r>
            <a:endParaRPr kumimoji="1" lang="ja-JP" altLang="en-US" dirty="0"/>
          </a:p>
        </p:txBody>
      </p:sp>
      <p:graphicFrame>
        <p:nvGraphicFramePr>
          <p:cNvPr id="16" name="表 15">
            <a:extLst>
              <a:ext uri="{FF2B5EF4-FFF2-40B4-BE49-F238E27FC236}">
                <a16:creationId xmlns:a16="http://schemas.microsoft.com/office/drawing/2014/main" id="{27C9EB88-3092-4A93-8F99-52DACA953680}"/>
              </a:ext>
            </a:extLst>
          </p:cNvPr>
          <p:cNvGraphicFramePr>
            <a:graphicFrameLocks noGrp="1"/>
          </p:cNvGraphicFramePr>
          <p:nvPr>
            <p:extLst>
              <p:ext uri="{D42A27DB-BD31-4B8C-83A1-F6EECF244321}">
                <p14:modId xmlns:p14="http://schemas.microsoft.com/office/powerpoint/2010/main" val="1202322255"/>
              </p:ext>
            </p:extLst>
          </p:nvPr>
        </p:nvGraphicFramePr>
        <p:xfrm>
          <a:off x="203498" y="2639053"/>
          <a:ext cx="4317454" cy="853440"/>
        </p:xfrm>
        <a:graphic>
          <a:graphicData uri="http://schemas.openxmlformats.org/drawingml/2006/table">
            <a:tbl>
              <a:tblPr firstRow="1" firstCol="1" bandRow="1">
                <a:tableStyleId>{5C22544A-7EE6-4342-B048-85BDC9FD1C3A}</a:tableStyleId>
              </a:tblPr>
              <a:tblGrid>
                <a:gridCol w="1649142">
                  <a:extLst>
                    <a:ext uri="{9D8B030D-6E8A-4147-A177-3AD203B41FA5}">
                      <a16:colId xmlns:a16="http://schemas.microsoft.com/office/drawing/2014/main" val="1758987844"/>
                    </a:ext>
                  </a:extLst>
                </a:gridCol>
                <a:gridCol w="2668312">
                  <a:extLst>
                    <a:ext uri="{9D8B030D-6E8A-4147-A177-3AD203B41FA5}">
                      <a16:colId xmlns:a16="http://schemas.microsoft.com/office/drawing/2014/main" val="190195004"/>
                    </a:ext>
                  </a:extLst>
                </a:gridCol>
              </a:tblGrid>
              <a:tr h="0">
                <a:tc>
                  <a:txBody>
                    <a:bodyPr/>
                    <a:lstStyle/>
                    <a:p>
                      <a:pPr algn="just"/>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売上高</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altLang="ja-JP" sz="1400" b="0" kern="100" dirty="0">
                          <a:solidFill>
                            <a:schemeClr val="tx1"/>
                          </a:solidFill>
                          <a:effectLst/>
                          <a:latin typeface="Meiryo UI" panose="020B0604030504040204" pitchFamily="50" charset="-128"/>
                          <a:ea typeface="Meiryo UI" panose="020B0604030504040204" pitchFamily="50" charset="-128"/>
                        </a:rPr>
                        <a:t>XX.X</a:t>
                      </a:r>
                      <a:r>
                        <a:rPr lang="ja-JP" altLang="en-US" sz="1400" b="0" kern="100" dirty="0">
                          <a:solidFill>
                            <a:schemeClr val="tx1"/>
                          </a:solidFill>
                          <a:effectLst/>
                          <a:latin typeface="Meiryo UI" panose="020B0604030504040204" pitchFamily="50" charset="-128"/>
                          <a:ea typeface="Meiryo UI" panose="020B0604030504040204" pitchFamily="50" charset="-128"/>
                        </a:rPr>
                        <a:t>百万円</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28215132"/>
                  </a:ext>
                </a:extLst>
              </a:tr>
              <a:tr h="0">
                <a:tc>
                  <a:txBody>
                    <a:bodyPr/>
                    <a:lstStyle/>
                    <a:p>
                      <a:pPr algn="just"/>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研究開発費</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altLang="ja-JP" sz="1400" b="0" kern="100" dirty="0">
                          <a:solidFill>
                            <a:schemeClr val="tx1"/>
                          </a:solidFill>
                          <a:effectLst/>
                          <a:latin typeface="Meiryo UI" panose="020B0604030504040204" pitchFamily="50" charset="-128"/>
                          <a:ea typeface="Meiryo UI" panose="020B0604030504040204" pitchFamily="50" charset="-128"/>
                        </a:rPr>
                        <a:t>XX.X</a:t>
                      </a:r>
                      <a:r>
                        <a:rPr lang="ja-JP" altLang="en-US" sz="1400" b="0" kern="100" dirty="0">
                          <a:solidFill>
                            <a:schemeClr val="tx1"/>
                          </a:solidFill>
                          <a:effectLst/>
                          <a:latin typeface="Meiryo UI" panose="020B0604030504040204" pitchFamily="50" charset="-128"/>
                          <a:ea typeface="Meiryo UI" panose="020B0604030504040204" pitchFamily="50" charset="-128"/>
                        </a:rPr>
                        <a:t>百万円</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545590"/>
                  </a:ext>
                </a:extLst>
              </a:tr>
              <a:tr h="0">
                <a:tc>
                  <a:txBody>
                    <a:bodyPr/>
                    <a:lstStyle/>
                    <a:p>
                      <a:pPr algn="just"/>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売上高研究開発費</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altLang="ja-JP" sz="1400" b="0" kern="100" dirty="0">
                          <a:solidFill>
                            <a:schemeClr val="tx1"/>
                          </a:solidFill>
                          <a:effectLst/>
                          <a:latin typeface="Meiryo UI" panose="020B0604030504040204" pitchFamily="50" charset="-128"/>
                          <a:ea typeface="Meiryo UI" panose="020B0604030504040204" pitchFamily="50" charset="-128"/>
                        </a:rPr>
                        <a:t>X.X</a:t>
                      </a:r>
                      <a:r>
                        <a:rPr lang="ja-JP" altLang="en-US" sz="1400" b="0" kern="100" dirty="0">
                          <a:solidFill>
                            <a:schemeClr val="tx1"/>
                          </a:solidFill>
                          <a:effectLst/>
                          <a:latin typeface="Meiryo UI" panose="020B0604030504040204" pitchFamily="50" charset="-128"/>
                          <a:ea typeface="Meiryo UI" panose="020B0604030504040204" pitchFamily="50" charset="-128"/>
                        </a:rPr>
                        <a:t>％</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76530066"/>
                  </a:ext>
                </a:extLst>
              </a:tr>
              <a:tr h="0">
                <a:tc>
                  <a:txBody>
                    <a:bodyPr/>
                    <a:lstStyle/>
                    <a:p>
                      <a:pPr algn="just"/>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営業利益</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XX.X</a:t>
                      </a: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百万円</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26425257"/>
                  </a:ext>
                </a:extLst>
              </a:tr>
            </a:tbl>
          </a:graphicData>
        </a:graphic>
      </p:graphicFrame>
      <p:sp>
        <p:nvSpPr>
          <p:cNvPr id="21" name="テキスト ボックス 20">
            <a:extLst>
              <a:ext uri="{FF2B5EF4-FFF2-40B4-BE49-F238E27FC236}">
                <a16:creationId xmlns:a16="http://schemas.microsoft.com/office/drawing/2014/main" id="{F5BCE4E4-CA68-4944-B754-2C6F235BB3D4}"/>
              </a:ext>
            </a:extLst>
          </p:cNvPr>
          <p:cNvSpPr txBox="1"/>
          <p:nvPr/>
        </p:nvSpPr>
        <p:spPr>
          <a:xfrm>
            <a:off x="196224" y="856710"/>
            <a:ext cx="2676848"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１：</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出資先企業の基礎情報</a:t>
            </a:r>
            <a:endPar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a:extLst>
              <a:ext uri="{FF2B5EF4-FFF2-40B4-BE49-F238E27FC236}">
                <a16:creationId xmlns:a16="http://schemas.microsoft.com/office/drawing/2014/main" id="{5B874CBF-1FA0-4872-9D17-F13F8AAD9454}"/>
              </a:ext>
            </a:extLst>
          </p:cNvPr>
          <p:cNvSpPr txBox="1"/>
          <p:nvPr/>
        </p:nvSpPr>
        <p:spPr>
          <a:xfrm>
            <a:off x="203054" y="4459632"/>
            <a:ext cx="9429245" cy="2092881"/>
          </a:xfrm>
          <a:prstGeom prst="rect">
            <a:avLst/>
          </a:prstGeom>
          <a:noFill/>
        </p:spPr>
        <p:txBody>
          <a:bodyPr wrap="square" rtlCol="0">
            <a:spAutoFit/>
          </a:bodyPr>
          <a:lstStyle/>
          <a:p>
            <a:pPr>
              <a:defRPr/>
            </a:pPr>
            <a:r>
              <a:rPr lang="ja-JP" altLang="en-US" sz="1000" b="1" u="sng" dirty="0">
                <a:latin typeface="Meiryo UI" panose="020B0604030504040204" pitchFamily="50" charset="-128"/>
                <a:ea typeface="Meiryo UI" panose="020B0604030504040204" pitchFamily="50" charset="-128"/>
              </a:rPr>
              <a:t>国内外における経営資源活用の共同化に関する調査に関する省令</a:t>
            </a:r>
          </a:p>
          <a:p>
            <a:pPr>
              <a:defRPr/>
            </a:pPr>
            <a:r>
              <a:rPr lang="ja-JP" altLang="en-US" sz="1000" dirty="0">
                <a:latin typeface="Meiryo UI" panose="020B0604030504040204" pitchFamily="50" charset="-128"/>
                <a:ea typeface="Meiryo UI" panose="020B0604030504040204" pitchFamily="50" charset="-128"/>
              </a:rPr>
              <a:t>第二条　（略）</a:t>
            </a:r>
          </a:p>
          <a:p>
            <a:pPr>
              <a:defRPr/>
            </a:pPr>
            <a:r>
              <a:rPr lang="ja-JP" altLang="en-US" sz="1000" dirty="0">
                <a:latin typeface="Meiryo UI" panose="020B0604030504040204" pitchFamily="50" charset="-128"/>
                <a:ea typeface="Meiryo UI" panose="020B0604030504040204" pitchFamily="50" charset="-128"/>
              </a:rPr>
              <a:t>２　この省令において、「特別新事業開拓事業者」とは、経済産業省関係産業競争力強化法施行規則</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平成二十六年経済産業省令第一号。以下「規則」という。</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第二条第二号に定める者をいう。</a:t>
            </a:r>
          </a:p>
          <a:p>
            <a:pPr>
              <a:defRPr/>
            </a:pPr>
            <a:endParaRPr lang="ja-JP" altLang="en-US" sz="1000" dirty="0">
              <a:latin typeface="Meiryo UI" panose="020B0604030504040204" pitchFamily="50" charset="-128"/>
              <a:ea typeface="Meiryo UI" panose="020B0604030504040204" pitchFamily="50" charset="-128"/>
            </a:endParaRPr>
          </a:p>
          <a:p>
            <a:pPr>
              <a:defRPr/>
            </a:pPr>
            <a:r>
              <a:rPr lang="ja-JP" altLang="en-US" sz="1000" b="1" u="sng" dirty="0">
                <a:latin typeface="Meiryo UI" panose="020B0604030504040204" pitchFamily="50" charset="-128"/>
                <a:ea typeface="Meiryo UI" panose="020B0604030504040204" pitchFamily="50" charset="-128"/>
              </a:rPr>
              <a:t>経済産業省関係産業競争力強化法施行規則</a:t>
            </a:r>
            <a:endParaRPr lang="en-US" altLang="ja-JP" sz="1000" b="1" u="sng" dirty="0">
              <a:latin typeface="Meiryo UI" panose="020B0604030504040204" pitchFamily="50" charset="-128"/>
              <a:ea typeface="Meiryo UI" panose="020B0604030504040204" pitchFamily="50" charset="-128"/>
            </a:endParaRPr>
          </a:p>
          <a:p>
            <a:pPr>
              <a:defRPr/>
            </a:pPr>
            <a:r>
              <a:rPr lang="ja-JP" altLang="en-US" sz="1000" dirty="0">
                <a:latin typeface="Meiryo UI" panose="020B0604030504040204" pitchFamily="50" charset="-128"/>
                <a:ea typeface="Meiryo UI" panose="020B0604030504040204" pitchFamily="50" charset="-128"/>
              </a:rPr>
              <a:t>第二条</a:t>
            </a:r>
          </a:p>
          <a:p>
            <a:pPr>
              <a:defRPr/>
            </a:pPr>
            <a:r>
              <a:rPr lang="ja-JP" altLang="en-US" sz="1000" dirty="0">
                <a:latin typeface="Meiryo UI" panose="020B0604030504040204" pitchFamily="50" charset="-128"/>
                <a:ea typeface="Meiryo UI" panose="020B0604030504040204" pitchFamily="50" charset="-128"/>
              </a:rPr>
              <a:t>二　既に事業を開始している者であって、次のイからニのいずれにも該当する者</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これに類する外国法人を含む。</a:t>
            </a:r>
            <a:r>
              <a:rPr lang="en-US" altLang="ja-JP" sz="1000" dirty="0">
                <a:latin typeface="Meiryo UI" panose="020B0604030504040204" pitchFamily="50" charset="-128"/>
                <a:ea typeface="Meiryo UI" panose="020B0604030504040204" pitchFamily="50" charset="-128"/>
              </a:rPr>
              <a:t>)</a:t>
            </a:r>
          </a:p>
          <a:p>
            <a:pPr>
              <a:defRPr/>
            </a:pPr>
            <a:r>
              <a:rPr lang="ja-JP" altLang="en-US" sz="1000" dirty="0">
                <a:latin typeface="Meiryo UI" panose="020B0604030504040204" pitchFamily="50" charset="-128"/>
                <a:ea typeface="Meiryo UI" panose="020B0604030504040204" pitchFamily="50" charset="-128"/>
              </a:rPr>
              <a:t>イ～ハ　（略）</a:t>
            </a:r>
          </a:p>
          <a:p>
            <a:pPr>
              <a:defRPr/>
            </a:pPr>
            <a:r>
              <a:rPr lang="ja-JP" altLang="en-US" sz="1000" dirty="0">
                <a:latin typeface="Meiryo UI" panose="020B0604030504040204" pitchFamily="50" charset="-128"/>
                <a:ea typeface="Meiryo UI" panose="020B0604030504040204" pitchFamily="50" charset="-128"/>
              </a:rPr>
              <a:t>ニ　次のいずれかに該当する会社</a:t>
            </a:r>
          </a:p>
          <a:p>
            <a:pPr>
              <a:defRPr/>
            </a:pP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１</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　その設立の日以後の期間が十年未満の会社</a:t>
            </a:r>
          </a:p>
          <a:p>
            <a:pPr>
              <a:defRPr/>
            </a:pP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２</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　その設立の日以後の期間が十年以上十五年未満の会社であって、直前の事業年度の確定した決算において、研究開発費の額の売上高の額に対する割合が百分の十以上であり、かつ、営業損失を生じているもの</a:t>
            </a:r>
          </a:p>
        </p:txBody>
      </p:sp>
      <p:sp>
        <p:nvSpPr>
          <p:cNvPr id="26" name="テキスト ボックス 25">
            <a:extLst>
              <a:ext uri="{FF2B5EF4-FFF2-40B4-BE49-F238E27FC236}">
                <a16:creationId xmlns:a16="http://schemas.microsoft.com/office/drawing/2014/main" id="{36E36829-B279-47FA-A7EC-A64B70BD4F5E}"/>
              </a:ext>
            </a:extLst>
          </p:cNvPr>
          <p:cNvSpPr txBox="1"/>
          <p:nvPr/>
        </p:nvSpPr>
        <p:spPr>
          <a:xfrm>
            <a:off x="195088" y="3476637"/>
            <a:ext cx="950975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設立</a:t>
            </a: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年以上</a:t>
            </a: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年未満の出資先企業でも、直近の確定した決算において、以下の条件をともに満たず場合、本税制の対象となる。</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①売上高研究開発費率が</a:t>
            </a: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以上、②営業損失を生じている</a:t>
            </a:r>
          </a:p>
        </p:txBody>
      </p:sp>
      <p:graphicFrame>
        <p:nvGraphicFramePr>
          <p:cNvPr id="15" name="表 14">
            <a:extLst>
              <a:ext uri="{FF2B5EF4-FFF2-40B4-BE49-F238E27FC236}">
                <a16:creationId xmlns:a16="http://schemas.microsoft.com/office/drawing/2014/main" id="{780214F1-5B3E-4719-95E0-571BD841CBD5}"/>
              </a:ext>
            </a:extLst>
          </p:cNvPr>
          <p:cNvGraphicFramePr>
            <a:graphicFrameLocks noGrp="1"/>
          </p:cNvGraphicFramePr>
          <p:nvPr>
            <p:extLst>
              <p:ext uri="{D42A27DB-BD31-4B8C-83A1-F6EECF244321}">
                <p14:modId xmlns:p14="http://schemas.microsoft.com/office/powerpoint/2010/main" val="511361166"/>
              </p:ext>
            </p:extLst>
          </p:nvPr>
        </p:nvGraphicFramePr>
        <p:xfrm>
          <a:off x="200470" y="1213128"/>
          <a:ext cx="8280922" cy="853440"/>
        </p:xfrm>
        <a:graphic>
          <a:graphicData uri="http://schemas.openxmlformats.org/drawingml/2006/table">
            <a:tbl>
              <a:tblPr firstRow="1" firstCol="1" bandRow="1">
                <a:tableStyleId>{5C22544A-7EE6-4342-B048-85BDC9FD1C3A}</a:tableStyleId>
              </a:tblPr>
              <a:tblGrid>
                <a:gridCol w="2232250">
                  <a:extLst>
                    <a:ext uri="{9D8B030D-6E8A-4147-A177-3AD203B41FA5}">
                      <a16:colId xmlns:a16="http://schemas.microsoft.com/office/drawing/2014/main" val="1758987844"/>
                    </a:ext>
                  </a:extLst>
                </a:gridCol>
                <a:gridCol w="6048672">
                  <a:extLst>
                    <a:ext uri="{9D8B030D-6E8A-4147-A177-3AD203B41FA5}">
                      <a16:colId xmlns:a16="http://schemas.microsoft.com/office/drawing/2014/main" val="190195004"/>
                    </a:ext>
                  </a:extLst>
                </a:gridCol>
              </a:tblGrid>
              <a:tr h="208416">
                <a:tc>
                  <a:txBody>
                    <a:bodyPr/>
                    <a:lstStyle/>
                    <a:p>
                      <a:pPr algn="just"/>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出資先企業名</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545590"/>
                  </a:ext>
                </a:extLst>
              </a:tr>
              <a:tr h="208416">
                <a:tc>
                  <a:txBody>
                    <a:bodyPr/>
                    <a:lstStyle/>
                    <a:p>
                      <a:pPr algn="just"/>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設立年月日</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西暦</a:t>
                      </a:r>
                      <a:r>
                        <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YYYY</a:t>
                      </a: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MM</a:t>
                      </a: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月</a:t>
                      </a:r>
                      <a:r>
                        <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DD</a:t>
                      </a: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日</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26425257"/>
                  </a:ext>
                </a:extLst>
              </a:tr>
              <a:tr h="208416">
                <a:tc>
                  <a:txBody>
                    <a:bodyPr/>
                    <a:lstStyle/>
                    <a:p>
                      <a:pPr algn="just"/>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払込予定日</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西暦</a:t>
                      </a:r>
                      <a:r>
                        <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YYYY</a:t>
                      </a: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MM</a:t>
                      </a: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月</a:t>
                      </a:r>
                      <a:r>
                        <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DD</a:t>
                      </a: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日</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5004818"/>
                  </a:ext>
                </a:extLst>
              </a:tr>
              <a:tr h="208416">
                <a:tc>
                  <a:txBody>
                    <a:bodyPr/>
                    <a:lstStyle/>
                    <a:p>
                      <a:pPr algn="just"/>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直近の確定した決算</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西暦</a:t>
                      </a:r>
                      <a:r>
                        <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YYYY</a:t>
                      </a: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MM</a:t>
                      </a:r>
                      <a:r>
                        <a:rPr lang="ja-JP" altLang="en-US"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月期</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43919376"/>
                  </a:ext>
                </a:extLst>
              </a:tr>
            </a:tbl>
          </a:graphicData>
        </a:graphic>
      </p:graphicFrame>
      <p:sp>
        <p:nvSpPr>
          <p:cNvPr id="20" name="テキスト ボックス 19">
            <a:extLst>
              <a:ext uri="{FF2B5EF4-FFF2-40B4-BE49-F238E27FC236}">
                <a16:creationId xmlns:a16="http://schemas.microsoft.com/office/drawing/2014/main" id="{8B0D8671-81C3-464E-B976-8C3DF8600F42}"/>
              </a:ext>
            </a:extLst>
          </p:cNvPr>
          <p:cNvSpPr txBox="1"/>
          <p:nvPr/>
        </p:nvSpPr>
        <p:spPr>
          <a:xfrm>
            <a:off x="196224" y="2276872"/>
            <a:ext cx="6196936"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：出資先企業の直近の確定した決算における要件適合に関する情報</a:t>
            </a:r>
          </a:p>
        </p:txBody>
      </p:sp>
      <p:sp>
        <p:nvSpPr>
          <p:cNvPr id="28" name="テキスト ボックス 27">
            <a:extLst>
              <a:ext uri="{FF2B5EF4-FFF2-40B4-BE49-F238E27FC236}">
                <a16:creationId xmlns:a16="http://schemas.microsoft.com/office/drawing/2014/main" id="{3E8E4844-6DCB-4917-84B4-CA783D4D5C2B}"/>
              </a:ext>
            </a:extLst>
          </p:cNvPr>
          <p:cNvSpPr txBox="1"/>
          <p:nvPr/>
        </p:nvSpPr>
        <p:spPr>
          <a:xfrm>
            <a:off x="203054" y="4120793"/>
            <a:ext cx="302858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３：関係法令</a:t>
            </a:r>
          </a:p>
        </p:txBody>
      </p:sp>
      <p:sp>
        <p:nvSpPr>
          <p:cNvPr id="17" name="正方形/長方形 16">
            <a:extLst>
              <a:ext uri="{FF2B5EF4-FFF2-40B4-BE49-F238E27FC236}">
                <a16:creationId xmlns:a16="http://schemas.microsoft.com/office/drawing/2014/main" id="{956DD11E-0EFF-4FB6-84B2-609B5D1DB862}"/>
              </a:ext>
            </a:extLst>
          </p:cNvPr>
          <p:cNvSpPr/>
          <p:nvPr/>
        </p:nvSpPr>
        <p:spPr bwMode="auto">
          <a:xfrm>
            <a:off x="8481392" y="189456"/>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該当時のみ提出</a:t>
            </a:r>
          </a:p>
        </p:txBody>
      </p:sp>
    </p:spTree>
    <p:extLst>
      <p:ext uri="{BB962C8B-B14F-4D97-AF65-F5344CB8AC3E}">
        <p14:creationId xmlns:p14="http://schemas.microsoft.com/office/powerpoint/2010/main" val="17974087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B9687DE5-BE83-463B-AF70-2F0765D49B09}"/>
              </a:ext>
            </a:extLst>
          </p:cNvPr>
          <p:cNvGraphicFramePr>
            <a:graphicFrameLocks noChangeAspect="1"/>
          </p:cNvGraphicFramePr>
          <p:nvPr>
            <p:custDataLst>
              <p:tags r:id="rId1"/>
            </p:custDataLst>
            <p:extLst>
              <p:ext uri="{D42A27DB-BD31-4B8C-83A1-F6EECF244321}">
                <p14:modId xmlns:p14="http://schemas.microsoft.com/office/powerpoint/2010/main" val="370824174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B9687DE5-BE83-463B-AF70-2F0765D49B0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1" lang="ja-JP" altLang="en-US" sz="1400" b="0" i="0" u="none" strike="noStrike" kern="1200" cap="none" spc="0" normalizeH="0" baseline="0" noProof="0">
              <a:ln>
                <a:noFill/>
              </a:ln>
              <a:solidFill>
                <a:prstClr val="black"/>
              </a:solidFill>
              <a:effectLst/>
              <a:uLnTx/>
              <a:uFillTx/>
            </a:endParaRPr>
          </a:p>
        </p:txBody>
      </p:sp>
      <p:sp>
        <p:nvSpPr>
          <p:cNvPr id="3" name="タイトル 2"/>
          <p:cNvSpPr>
            <a:spLocks noGrp="1"/>
          </p:cNvSpPr>
          <p:nvPr>
            <p:ph type="title"/>
          </p:nvPr>
        </p:nvSpPr>
        <p:spPr>
          <a:xfrm>
            <a:off x="200471" y="188640"/>
            <a:ext cx="9505503" cy="461665"/>
          </a:xfrm>
        </p:spPr>
        <p:txBody>
          <a:bodyPr vert="horz"/>
          <a:lstStyle/>
          <a:p>
            <a:r>
              <a:rPr lang="ja-JP" altLang="en-US" dirty="0"/>
              <a:t>参考：追加出資の場合</a:t>
            </a:r>
            <a:endParaRPr kumimoji="1" lang="ja-JP" altLang="en-US" dirty="0"/>
          </a:p>
        </p:txBody>
      </p:sp>
      <p:sp>
        <p:nvSpPr>
          <p:cNvPr id="17" name="正方形/長方形 16">
            <a:extLst>
              <a:ext uri="{FF2B5EF4-FFF2-40B4-BE49-F238E27FC236}">
                <a16:creationId xmlns:a16="http://schemas.microsoft.com/office/drawing/2014/main" id="{956DD11E-0EFF-4FB6-84B2-609B5D1DB862}"/>
              </a:ext>
            </a:extLst>
          </p:cNvPr>
          <p:cNvSpPr/>
          <p:nvPr/>
        </p:nvSpPr>
        <p:spPr bwMode="auto">
          <a:xfrm>
            <a:off x="8481392" y="188640"/>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該当時のみ提出</a:t>
            </a:r>
          </a:p>
        </p:txBody>
      </p:sp>
      <p:sp>
        <p:nvSpPr>
          <p:cNvPr id="13" name="テキスト プレースホルダー 7">
            <a:extLst>
              <a:ext uri="{FF2B5EF4-FFF2-40B4-BE49-F238E27FC236}">
                <a16:creationId xmlns:a16="http://schemas.microsoft.com/office/drawing/2014/main" id="{E479A119-EC99-4E9F-988C-80ABE96BAA6C}"/>
              </a:ext>
            </a:extLst>
          </p:cNvPr>
          <p:cNvSpPr txBox="1">
            <a:spLocks/>
          </p:cNvSpPr>
          <p:nvPr/>
        </p:nvSpPr>
        <p:spPr>
          <a:xfrm>
            <a:off x="200025" y="764704"/>
            <a:ext cx="9505950" cy="1603104"/>
          </a:xfrm>
          <a:prstGeom prst="rect">
            <a:avLst/>
          </a:prstGeom>
          <a:solidFill>
            <a:srgbClr val="99D6EC"/>
          </a:solidFill>
          <a:ln>
            <a:noFill/>
          </a:ln>
        </p:spPr>
        <p:txBody>
          <a:bodyPr vert="horz" wrap="square" lIns="216000" tIns="108000" rIns="216000" bIns="108000" rtlCol="0" anchor="t" anchorCtr="0">
            <a:spAutoFit/>
          </a:bodyPr>
          <a:lst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lang="ja-JP" altLang="en-US" sz="2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dirty="0"/>
              <a:t>案件概要スライドに記載いただきたい内容を、個別に相談をさせていただきますので、</a:t>
            </a:r>
            <a:br>
              <a:rPr lang="en-US" altLang="ja-JP" dirty="0"/>
            </a:br>
            <a:r>
              <a:rPr lang="ja-JP" altLang="en-US" b="1" u="sng" dirty="0"/>
              <a:t>案件概要スライドの作成前に</a:t>
            </a:r>
            <a:r>
              <a:rPr lang="ja-JP" altLang="en-US" dirty="0"/>
              <a:t>、経済産業省担当者までメールにてお問合せください。</a:t>
            </a:r>
            <a:endParaRPr lang="en-US" altLang="ja-JP" dirty="0"/>
          </a:p>
          <a:p>
            <a:r>
              <a:rPr lang="ja-JP" altLang="en-US" dirty="0"/>
              <a:t>なお、令和５年４月１日以降の出資については、追加出資が一部税制の適用対象外となります。詳細は、改訂版ガイドラインにてご案内予定です。</a:t>
            </a:r>
            <a:endParaRPr lang="en-US" altLang="ja-JP" dirty="0"/>
          </a:p>
        </p:txBody>
      </p:sp>
    </p:spTree>
    <p:extLst>
      <p:ext uri="{BB962C8B-B14F-4D97-AF65-F5344CB8AC3E}">
        <p14:creationId xmlns:p14="http://schemas.microsoft.com/office/powerpoint/2010/main" val="2674049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651AAB81-293C-45BB-9015-03AB48DB38CC}"/>
              </a:ext>
            </a:extLst>
          </p:cNvPr>
          <p:cNvGraphicFramePr>
            <a:graphicFrameLocks noChangeAspect="1"/>
          </p:cNvGraphicFramePr>
          <p:nvPr>
            <p:custDataLst>
              <p:tags r:id="rId1"/>
            </p:custDataLst>
            <p:extLst>
              <p:ext uri="{D42A27DB-BD31-4B8C-83A1-F6EECF244321}">
                <p14:modId xmlns:p14="http://schemas.microsoft.com/office/powerpoint/2010/main" val="398373865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651AAB81-293C-45BB-9015-03AB48DB38CC}"/>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2</a:t>
            </a:fld>
            <a:endParaRPr kumimoji="1" lang="ja-JP" altLang="en-US" dirty="0"/>
          </a:p>
        </p:txBody>
      </p:sp>
      <p:sp>
        <p:nvSpPr>
          <p:cNvPr id="3" name="タイトル 2"/>
          <p:cNvSpPr>
            <a:spLocks noGrp="1"/>
          </p:cNvSpPr>
          <p:nvPr>
            <p:ph type="title"/>
          </p:nvPr>
        </p:nvSpPr>
        <p:spPr>
          <a:xfrm>
            <a:off x="200471" y="188640"/>
            <a:ext cx="9505503" cy="461665"/>
          </a:xfrm>
        </p:spPr>
        <p:txBody>
          <a:bodyPr vert="horz"/>
          <a:lstStyle/>
          <a:p>
            <a:r>
              <a:rPr lang="ja-JP" altLang="en-US" dirty="0"/>
              <a:t>参考１．よくあるご質問（スライド作成関係）</a:t>
            </a:r>
            <a:endParaRPr kumimoji="1" lang="ja-JP" altLang="en-US" dirty="0">
              <a:solidFill>
                <a:srgbClr val="C00000"/>
              </a:solidFill>
            </a:endParaRPr>
          </a:p>
        </p:txBody>
      </p:sp>
      <p:sp>
        <p:nvSpPr>
          <p:cNvPr id="7" name="正方形/長方形 6">
            <a:extLst>
              <a:ext uri="{FF2B5EF4-FFF2-40B4-BE49-F238E27FC236}">
                <a16:creationId xmlns:a16="http://schemas.microsoft.com/office/drawing/2014/main" id="{52050A06-F250-424F-BD22-50A0089EC7E1}"/>
              </a:ext>
            </a:extLst>
          </p:cNvPr>
          <p:cNvSpPr/>
          <p:nvPr/>
        </p:nvSpPr>
        <p:spPr bwMode="auto">
          <a:xfrm>
            <a:off x="8481392" y="189456"/>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提出時不要</a:t>
            </a:r>
          </a:p>
        </p:txBody>
      </p:sp>
      <p:sp>
        <p:nvSpPr>
          <p:cNvPr id="5" name="テキスト プレースホルダー 7">
            <a:extLst>
              <a:ext uri="{FF2B5EF4-FFF2-40B4-BE49-F238E27FC236}">
                <a16:creationId xmlns:a16="http://schemas.microsoft.com/office/drawing/2014/main" id="{5D3C154F-D6A6-C3E4-D6ED-4B1BFC0660C0}"/>
              </a:ext>
            </a:extLst>
          </p:cNvPr>
          <p:cNvSpPr txBox="1">
            <a:spLocks/>
          </p:cNvSpPr>
          <p:nvPr/>
        </p:nvSpPr>
        <p:spPr>
          <a:xfrm>
            <a:off x="200025" y="908720"/>
            <a:ext cx="9505950" cy="5544616"/>
          </a:xfrm>
          <a:prstGeom prst="rect">
            <a:avLst/>
          </a:prstGeom>
          <a:noFill/>
          <a:ln>
            <a:noFill/>
          </a:ln>
        </p:spPr>
        <p:txBody>
          <a:bodyPr vert="horz" wrap="square" lIns="216000" tIns="108000" rIns="216000" bIns="108000" rtlCol="0" anchor="t" anchorCtr="0">
            <a:noAutofit/>
          </a:bodyPr>
          <a:lst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lang="ja-JP" altLang="en-US" sz="2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Font typeface="Wingdings" panose="05000000000000000000" pitchFamily="2" charset="2"/>
              <a:buNone/>
            </a:pPr>
            <a:r>
              <a:rPr lang="ja-JP" altLang="en-US" sz="1600" b="1" dirty="0">
                <a:solidFill>
                  <a:schemeClr val="accent6">
                    <a:lumMod val="75000"/>
                  </a:schemeClr>
                </a:solidFill>
              </a:rPr>
              <a:t>Ｑ１．</a:t>
            </a:r>
            <a:r>
              <a:rPr lang="ja-JP" altLang="en-US" sz="1600" b="1" u="sng" dirty="0"/>
              <a:t>各スライドのフォーマット文は、必ず従う必要がありますか</a:t>
            </a:r>
            <a:r>
              <a:rPr lang="ja-JP" altLang="en-US" sz="1600" dirty="0"/>
              <a:t>。</a:t>
            </a:r>
            <a:endParaRPr lang="en-US" altLang="ja-JP" sz="1600" dirty="0"/>
          </a:p>
          <a:p>
            <a:pPr marL="539750" indent="-269875">
              <a:buFont typeface="Wingdings" panose="05000000000000000000" pitchFamily="2" charset="2"/>
              <a:buNone/>
            </a:pPr>
            <a:r>
              <a:rPr lang="ja-JP" altLang="en-US" sz="1600" dirty="0"/>
              <a:t>⇒　</a:t>
            </a:r>
            <a:r>
              <a:rPr lang="ja-JP" altLang="en-US" sz="1600" dirty="0">
                <a:solidFill>
                  <a:srgbClr val="C00000"/>
                </a:solidFill>
              </a:rPr>
              <a:t>オープンイノベーション要件の確認に必要な事項を指定しておりますので、原則、フォーマットに従ってください。フォーマットを逸脱した記載の場合、オープンイノベーション性の確認が難しくなります。また、スライドの再提出を求める場合があります。</a:t>
            </a:r>
            <a:r>
              <a:rPr lang="ja-JP" altLang="en-US" sz="1600" dirty="0"/>
              <a:t>ただし、文末の表現ぶりを変える等の軽微な変更は問題ありません。</a:t>
            </a:r>
            <a:endParaRPr lang="en-US" altLang="ja-JP" sz="1600" dirty="0"/>
          </a:p>
          <a:p>
            <a:pPr marL="539750" indent="-269875">
              <a:buFont typeface="Wingdings" panose="05000000000000000000" pitchFamily="2" charset="2"/>
              <a:buNone/>
            </a:pPr>
            <a:endParaRPr lang="ja-JP" altLang="en-US" sz="500" dirty="0"/>
          </a:p>
          <a:p>
            <a:pPr marL="0" indent="0">
              <a:buFont typeface="Wingdings" panose="05000000000000000000" pitchFamily="2" charset="2"/>
              <a:buNone/>
            </a:pPr>
            <a:r>
              <a:rPr lang="ja-JP" altLang="en-US" sz="1600" b="1" dirty="0">
                <a:solidFill>
                  <a:schemeClr val="accent6">
                    <a:lumMod val="75000"/>
                  </a:schemeClr>
                </a:solidFill>
              </a:rPr>
              <a:t>Ｑ２．</a:t>
            </a:r>
            <a:r>
              <a:rPr lang="ja-JP" altLang="en-US" sz="1600" b="1" u="sng" dirty="0"/>
              <a:t>各スライド文中の、「○○</a:t>
            </a:r>
            <a:r>
              <a:rPr lang="ja-JP" altLang="en-US" sz="1600" b="1" u="sng" dirty="0">
                <a:solidFill>
                  <a:srgbClr val="0070C0"/>
                </a:solidFill>
              </a:rPr>
              <a:t>（・・・）</a:t>
            </a:r>
            <a:r>
              <a:rPr lang="ja-JP" altLang="en-US" sz="1600" b="1" u="sng" dirty="0"/>
              <a:t>」は、どのように記載すればよいですか</a:t>
            </a:r>
            <a:r>
              <a:rPr lang="ja-JP" altLang="en-US" sz="1600" dirty="0"/>
              <a:t>。</a:t>
            </a:r>
          </a:p>
          <a:p>
            <a:pPr marL="539750" indent="-269875">
              <a:buFont typeface="Wingdings" panose="05000000000000000000" pitchFamily="2" charset="2"/>
              <a:buNone/>
            </a:pPr>
            <a:r>
              <a:rPr lang="ja-JP" altLang="en-US" sz="1600" dirty="0"/>
              <a:t>⇒　○○に、適切な内容を埋めてください。</a:t>
            </a:r>
            <a:r>
              <a:rPr lang="ja-JP" altLang="en-US" sz="1600" dirty="0">
                <a:solidFill>
                  <a:srgbClr val="0070C0"/>
                </a:solidFill>
              </a:rPr>
              <a:t>青字で記載している（・・・）</a:t>
            </a:r>
            <a:r>
              <a:rPr lang="ja-JP" altLang="en-US" sz="1600" dirty="0"/>
              <a:t>は、必要な情報についての経産省からの指示文です。提出時には、「○○</a:t>
            </a:r>
            <a:r>
              <a:rPr lang="ja-JP" altLang="en-US" sz="1600" dirty="0">
                <a:solidFill>
                  <a:srgbClr val="0070C0"/>
                </a:solidFill>
              </a:rPr>
              <a:t>（・・・）</a:t>
            </a:r>
            <a:r>
              <a:rPr lang="ja-JP" altLang="en-US" sz="1600" dirty="0"/>
              <a:t>」の文字は消した状態で提出ください。</a:t>
            </a:r>
            <a:endParaRPr lang="en-US" altLang="ja-JP" sz="1600" dirty="0"/>
          </a:p>
          <a:p>
            <a:pPr marL="539750" indent="-269875">
              <a:buFont typeface="Wingdings" panose="05000000000000000000" pitchFamily="2" charset="2"/>
              <a:buNone/>
            </a:pPr>
            <a:endParaRPr lang="ja-JP" altLang="en-US" sz="500" dirty="0"/>
          </a:p>
          <a:p>
            <a:pPr marL="0" indent="0">
              <a:buFont typeface="Wingdings" panose="05000000000000000000" pitchFamily="2" charset="2"/>
              <a:buNone/>
            </a:pPr>
            <a:r>
              <a:rPr lang="ja-JP" altLang="en-US" sz="1600" b="1" dirty="0">
                <a:solidFill>
                  <a:schemeClr val="accent6">
                    <a:lumMod val="75000"/>
                  </a:schemeClr>
                </a:solidFill>
              </a:rPr>
              <a:t>Ｑ３．</a:t>
            </a:r>
            <a:r>
              <a:rPr lang="ja-JP" altLang="en-US" sz="1600" b="1" u="sng" dirty="0"/>
              <a:t>スライドは、出資先企業へ開示されたり、公表されたりしますか</a:t>
            </a:r>
            <a:r>
              <a:rPr lang="ja-JP" altLang="en-US" sz="1600" dirty="0"/>
              <a:t>。</a:t>
            </a:r>
          </a:p>
          <a:p>
            <a:pPr marL="539750" indent="-269875">
              <a:buFont typeface="Wingdings" panose="05000000000000000000" pitchFamily="2" charset="2"/>
              <a:buNone/>
            </a:pPr>
            <a:r>
              <a:rPr lang="ja-JP" altLang="en-US" sz="1600" dirty="0"/>
              <a:t>⇒　スライドは、出資先企業に開示しません。ただし、別紙２～４の説明文を、本申請時の様式４に記載いただくため、同箇所の文言は出資先企業に確認いただくことになります。なお、公表はいたしません。</a:t>
            </a:r>
            <a:endParaRPr lang="en-US" altLang="ja-JP" sz="1600" dirty="0"/>
          </a:p>
          <a:p>
            <a:pPr marL="539750" indent="-269875">
              <a:buFont typeface="Wingdings" panose="05000000000000000000" pitchFamily="2" charset="2"/>
              <a:buNone/>
            </a:pPr>
            <a:endParaRPr lang="en-US" altLang="ja-JP" sz="800" dirty="0"/>
          </a:p>
          <a:p>
            <a:pPr marL="0" indent="0">
              <a:buFont typeface="Wingdings" panose="05000000000000000000" pitchFamily="2" charset="2"/>
              <a:buNone/>
            </a:pPr>
            <a:r>
              <a:rPr lang="ja-JP" altLang="en-US" sz="1600" b="1" dirty="0">
                <a:solidFill>
                  <a:schemeClr val="accent6">
                    <a:lumMod val="75000"/>
                  </a:schemeClr>
                </a:solidFill>
              </a:rPr>
              <a:t>Ｑ４．</a:t>
            </a:r>
            <a:r>
              <a:rPr lang="ja-JP" altLang="en-US" sz="1600" b="1" u="sng" dirty="0"/>
              <a:t>スライド提出後、どのようなやり取りが発生しますか</a:t>
            </a:r>
            <a:r>
              <a:rPr lang="ja-JP" altLang="en-US" sz="1600" dirty="0"/>
              <a:t>。</a:t>
            </a:r>
            <a:endParaRPr lang="en-US" altLang="ja-JP" sz="1600" dirty="0"/>
          </a:p>
          <a:p>
            <a:pPr marL="539750" indent="-269875">
              <a:buFont typeface="Wingdings" panose="05000000000000000000" pitchFamily="2" charset="2"/>
              <a:buNone/>
            </a:pPr>
            <a:r>
              <a:rPr lang="ja-JP" altLang="en-US" sz="1600" dirty="0"/>
              <a:t>⇒　高い生産性や新規性、経営資源等について、法令に定める要件に合致しているか、内容を確認させていただきます。また、確認を踏まえて、資料の修正を依頼させていただくことがあります。（修正作業のため、</a:t>
            </a:r>
            <a:r>
              <a:rPr lang="en-US" altLang="ja-JP" sz="1600" dirty="0">
                <a:solidFill>
                  <a:srgbClr val="C00000"/>
                </a:solidFill>
              </a:rPr>
              <a:t>PDF</a:t>
            </a:r>
            <a:r>
              <a:rPr lang="ja-JP" altLang="en-US" sz="1600" dirty="0">
                <a:solidFill>
                  <a:srgbClr val="C00000"/>
                </a:solidFill>
              </a:rPr>
              <a:t>形式ではなくパワーポイント形式での送付</a:t>
            </a:r>
            <a:r>
              <a:rPr lang="ja-JP" altLang="en-US" sz="1600" dirty="0"/>
              <a:t>をお願いします。）</a:t>
            </a:r>
            <a:endParaRPr lang="en-US" altLang="ja-JP" sz="1600" dirty="0"/>
          </a:p>
        </p:txBody>
      </p:sp>
    </p:spTree>
    <p:extLst>
      <p:ext uri="{BB962C8B-B14F-4D97-AF65-F5344CB8AC3E}">
        <p14:creationId xmlns:p14="http://schemas.microsoft.com/office/powerpoint/2010/main" val="1143976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651AAB81-293C-45BB-9015-03AB48DB38CC}"/>
              </a:ext>
            </a:extLst>
          </p:cNvPr>
          <p:cNvGraphicFramePr>
            <a:graphicFrameLocks noChangeAspect="1"/>
          </p:cNvGraphicFramePr>
          <p:nvPr>
            <p:custDataLst>
              <p:tags r:id="rId1"/>
            </p:custDataLst>
            <p:extLst>
              <p:ext uri="{D42A27DB-BD31-4B8C-83A1-F6EECF244321}">
                <p14:modId xmlns:p14="http://schemas.microsoft.com/office/powerpoint/2010/main" val="16466543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651AAB81-293C-45BB-9015-03AB48DB38CC}"/>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3</a:t>
            </a:fld>
            <a:endParaRPr kumimoji="1" lang="ja-JP" altLang="en-US" dirty="0"/>
          </a:p>
        </p:txBody>
      </p:sp>
      <p:sp>
        <p:nvSpPr>
          <p:cNvPr id="3" name="タイトル 2"/>
          <p:cNvSpPr>
            <a:spLocks noGrp="1"/>
          </p:cNvSpPr>
          <p:nvPr>
            <p:ph type="title"/>
          </p:nvPr>
        </p:nvSpPr>
        <p:spPr>
          <a:xfrm>
            <a:off x="200471" y="188640"/>
            <a:ext cx="9505503" cy="461665"/>
          </a:xfrm>
        </p:spPr>
        <p:txBody>
          <a:bodyPr vert="horz"/>
          <a:lstStyle/>
          <a:p>
            <a:r>
              <a:rPr lang="ja-JP" altLang="en-US" dirty="0"/>
              <a:t>参考２．オープンイノベーション要件について</a:t>
            </a:r>
            <a:endParaRPr kumimoji="1" lang="ja-JP" altLang="en-US" dirty="0">
              <a:solidFill>
                <a:srgbClr val="C00000"/>
              </a:solidFill>
            </a:endParaRPr>
          </a:p>
        </p:txBody>
      </p:sp>
      <p:sp>
        <p:nvSpPr>
          <p:cNvPr id="7" name="正方形/長方形 6">
            <a:extLst>
              <a:ext uri="{FF2B5EF4-FFF2-40B4-BE49-F238E27FC236}">
                <a16:creationId xmlns:a16="http://schemas.microsoft.com/office/drawing/2014/main" id="{52050A06-F250-424F-BD22-50A0089EC7E1}"/>
              </a:ext>
            </a:extLst>
          </p:cNvPr>
          <p:cNvSpPr/>
          <p:nvPr/>
        </p:nvSpPr>
        <p:spPr bwMode="auto">
          <a:xfrm>
            <a:off x="8481392" y="189456"/>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提出時不要</a:t>
            </a:r>
          </a:p>
        </p:txBody>
      </p:sp>
      <p:sp>
        <p:nvSpPr>
          <p:cNvPr id="10" name="テキスト プレースホルダー 7">
            <a:extLst>
              <a:ext uri="{FF2B5EF4-FFF2-40B4-BE49-F238E27FC236}">
                <a16:creationId xmlns:a16="http://schemas.microsoft.com/office/drawing/2014/main" id="{634C8C02-FC8F-5512-9C71-7ED193A672EC}"/>
              </a:ext>
            </a:extLst>
          </p:cNvPr>
          <p:cNvSpPr txBox="1">
            <a:spLocks/>
          </p:cNvSpPr>
          <p:nvPr/>
        </p:nvSpPr>
        <p:spPr>
          <a:xfrm>
            <a:off x="200025" y="764704"/>
            <a:ext cx="9505950" cy="525886"/>
          </a:xfrm>
          <a:prstGeom prst="rect">
            <a:avLst/>
          </a:prstGeom>
          <a:solidFill>
            <a:srgbClr val="99D6EC"/>
          </a:solidFill>
          <a:ln>
            <a:noFill/>
          </a:ln>
        </p:spPr>
        <p:txBody>
          <a:bodyPr vert="horz" wrap="square" lIns="216000" tIns="108000" rIns="216000" bIns="108000" rtlCol="0" anchor="t" anchorCtr="0">
            <a:spAutoFit/>
          </a:bodyPr>
          <a:lst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lang="ja-JP" altLang="en-US" sz="20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dirty="0"/>
              <a:t>以下の３点のすべてを満たすことについて、案件概要スライドで説明をお願いいたします。</a:t>
            </a:r>
          </a:p>
        </p:txBody>
      </p:sp>
      <p:grpSp>
        <p:nvGrpSpPr>
          <p:cNvPr id="27" name="グループ化 26">
            <a:extLst>
              <a:ext uri="{FF2B5EF4-FFF2-40B4-BE49-F238E27FC236}">
                <a16:creationId xmlns:a16="http://schemas.microsoft.com/office/drawing/2014/main" id="{E37AC439-AE3D-38C1-6AF2-C19420421D36}"/>
              </a:ext>
            </a:extLst>
          </p:cNvPr>
          <p:cNvGrpSpPr/>
          <p:nvPr/>
        </p:nvGrpSpPr>
        <p:grpSpPr>
          <a:xfrm>
            <a:off x="206867" y="1369170"/>
            <a:ext cx="9505951" cy="2372505"/>
            <a:chOff x="199574" y="1369170"/>
            <a:chExt cx="9505951" cy="2372505"/>
          </a:xfrm>
        </p:grpSpPr>
        <p:sp>
          <p:nvSpPr>
            <p:cNvPr id="6" name="正方形/長方形 5">
              <a:extLst>
                <a:ext uri="{FF2B5EF4-FFF2-40B4-BE49-F238E27FC236}">
                  <a16:creationId xmlns:a16="http://schemas.microsoft.com/office/drawing/2014/main" id="{D670358E-8FFD-C7D0-B461-E3157C02FC67}"/>
                </a:ext>
              </a:extLst>
            </p:cNvPr>
            <p:cNvSpPr/>
            <p:nvPr/>
          </p:nvSpPr>
          <p:spPr bwMode="auto">
            <a:xfrm>
              <a:off x="200022" y="1369170"/>
              <a:ext cx="9505502" cy="504000"/>
            </a:xfrm>
            <a:prstGeom prst="rect">
              <a:avLst/>
            </a:prstGeom>
            <a:solidFill>
              <a:schemeClr val="accent6">
                <a:lumMod val="60000"/>
                <a:lumOff val="40000"/>
              </a:schemeClr>
            </a:solidFill>
            <a:ln w="9525">
              <a:solidFill>
                <a:schemeClr val="bg2">
                  <a:lumMod val="10000"/>
                </a:schemeClr>
              </a:solidFill>
              <a:miter lim="800000"/>
              <a:headEnd/>
              <a:tailEnd/>
            </a:ln>
            <a:effectLst/>
          </p:spPr>
          <p:txBody>
            <a:bodyPr wrap="square" rtlCol="0" anchor="ctr"/>
            <a:lstStyle/>
            <a:p>
              <a:r>
                <a:rPr kumimoji="0" lang="ja-JP" altLang="en-US" sz="1400" b="1" dirty="0">
                  <a:latin typeface="Meiryo UI" panose="020B0604030504040204" pitchFamily="50" charset="-128"/>
                  <a:ea typeface="Meiryo UI" panose="020B0604030504040204" pitchFamily="50" charset="-128"/>
                </a:rPr>
                <a:t>要件①：対象法人（出資者）が、高い生産性が見込まれる事業または新たな事業の開拓を目指した事業活動を行うこと</a:t>
              </a:r>
            </a:p>
          </p:txBody>
        </p:sp>
        <p:sp>
          <p:nvSpPr>
            <p:cNvPr id="13" name="正方形/長方形 12">
              <a:extLst>
                <a:ext uri="{FF2B5EF4-FFF2-40B4-BE49-F238E27FC236}">
                  <a16:creationId xmlns:a16="http://schemas.microsoft.com/office/drawing/2014/main" id="{B1E66C39-E98B-B686-76BE-2C2F36945BBD}"/>
                </a:ext>
              </a:extLst>
            </p:cNvPr>
            <p:cNvSpPr/>
            <p:nvPr/>
          </p:nvSpPr>
          <p:spPr bwMode="auto">
            <a:xfrm>
              <a:off x="199574" y="1870881"/>
              <a:ext cx="9505951" cy="1870794"/>
            </a:xfrm>
            <a:prstGeom prst="rect">
              <a:avLst/>
            </a:prstGeom>
            <a:noFill/>
            <a:ln w="9525">
              <a:solidFill>
                <a:schemeClr val="bg2">
                  <a:lumMod val="10000"/>
                </a:schemeClr>
              </a:solidFill>
              <a:miter lim="800000"/>
              <a:headEnd/>
              <a:tailEnd/>
            </a:ln>
            <a:effectLst/>
          </p:spPr>
          <p:txBody>
            <a:bodyPr wrap="none" rtlCol="0" anchor="ctr"/>
            <a:lstStyle/>
            <a:p>
              <a:pPr algn="l"/>
              <a:endParaRPr kumimoji="0" lang="en-US" altLang="ja-JP" sz="1200" dirty="0">
                <a:latin typeface="Meiryo UI" panose="020B0604030504040204" pitchFamily="50" charset="-128"/>
                <a:ea typeface="Meiryo UI" panose="020B0604030504040204" pitchFamily="50" charset="-128"/>
              </a:endParaRPr>
            </a:p>
            <a:p>
              <a:pPr marL="285750" indent="-285750" algn="l">
                <a:buFont typeface="+mj-lt"/>
                <a:buAutoNum type="arabicPeriod"/>
              </a:pPr>
              <a:r>
                <a:rPr kumimoji="0" lang="ja-JP" altLang="en-US" sz="1200" b="1" u="sng" dirty="0">
                  <a:latin typeface="Meiryo UI" panose="020B0604030504040204" pitchFamily="50" charset="-128"/>
                  <a:ea typeface="Meiryo UI" panose="020B0604030504040204" pitchFamily="50" charset="-128"/>
                </a:rPr>
                <a:t>既存事業の量的拡大ではなく、高い生産性／新規性が見込まれる事業であることについて、現状と比較してわかりやすい形で説明されているか</a:t>
              </a:r>
              <a:r>
                <a:rPr kumimoji="0" lang="ja-JP" altLang="en-US" sz="1200" b="1" dirty="0">
                  <a:latin typeface="Meiryo UI" panose="020B0604030504040204" pitchFamily="50" charset="-128"/>
                  <a:ea typeface="Meiryo UI" panose="020B0604030504040204" pitchFamily="50" charset="-128"/>
                </a:rPr>
                <a:t>。</a:t>
              </a:r>
              <a:endParaRPr kumimoji="0" lang="en-US" altLang="ja-JP" sz="1200" b="1" dirty="0">
                <a:latin typeface="Meiryo UI" panose="020B0604030504040204" pitchFamily="50" charset="-128"/>
                <a:ea typeface="Meiryo UI" panose="020B0604030504040204" pitchFamily="50" charset="-128"/>
              </a:endParaRPr>
            </a:p>
            <a:p>
              <a:pPr marL="1166813" indent="-452438" algn="l"/>
              <a:r>
                <a:rPr kumimoji="0" lang="en-US" altLang="ja-JP" sz="1100" dirty="0">
                  <a:solidFill>
                    <a:srgbClr val="0070C0"/>
                  </a:solidFill>
                  <a:latin typeface="Meiryo UI" panose="020B0604030504040204" pitchFamily="50" charset="-128"/>
                  <a:ea typeface="Meiryo UI" panose="020B0604030504040204" pitchFamily="50" charset="-128"/>
                </a:rPr>
                <a:t>【NG</a:t>
              </a:r>
              <a:r>
                <a:rPr kumimoji="0" lang="ja-JP" altLang="en-US" sz="1100" dirty="0">
                  <a:solidFill>
                    <a:srgbClr val="0070C0"/>
                  </a:solidFill>
                  <a:latin typeface="Meiryo UI" panose="020B0604030504040204" pitchFamily="50" charset="-128"/>
                  <a:ea typeface="Meiryo UI" panose="020B0604030504040204" pitchFamily="50" charset="-128"/>
                </a:rPr>
                <a:t>例</a:t>
              </a:r>
              <a:r>
                <a:rPr kumimoji="0" lang="en-US" altLang="ja-JP" sz="1100" dirty="0">
                  <a:solidFill>
                    <a:srgbClr val="0070C0"/>
                  </a:solidFill>
                  <a:latin typeface="Meiryo UI" panose="020B0604030504040204" pitchFamily="50" charset="-128"/>
                  <a:ea typeface="Meiryo UI" panose="020B0604030504040204" pitchFamily="50" charset="-128"/>
                </a:rPr>
                <a:t>】</a:t>
              </a:r>
              <a:r>
                <a:rPr kumimoji="0" lang="ja-JP" altLang="en-US" sz="1100" dirty="0">
                  <a:latin typeface="Meiryo UI" panose="020B0604030504040204" pitchFamily="50" charset="-128"/>
                  <a:ea typeface="Meiryo UI" panose="020B0604030504040204" pitchFamily="50" charset="-128"/>
                </a:rPr>
                <a:t>国内向け家具製造業を営む法人（出資者）が、家具の国内向けサブスクリプション事業を営むスタートアップ（出資先企業）に出資し、</a:t>
              </a:r>
              <a:br>
                <a:rPr kumimoji="0" lang="en-US" altLang="ja-JP" sz="1100" dirty="0">
                  <a:latin typeface="Meiryo UI" panose="020B0604030504040204" pitchFamily="50" charset="-128"/>
                  <a:ea typeface="Meiryo UI" panose="020B0604030504040204" pitchFamily="50" charset="-128"/>
                </a:rPr>
              </a:br>
              <a:r>
                <a:rPr kumimoji="0" lang="ja-JP" altLang="en-US" sz="1100" dirty="0">
                  <a:latin typeface="Meiryo UI" panose="020B0604030504040204" pitchFamily="50" charset="-128"/>
                  <a:ea typeface="Meiryo UI" panose="020B0604030504040204" pitchFamily="50" charset="-128"/>
                </a:rPr>
                <a:t>既存製品の販路の拡大を目指す。（</a:t>
              </a:r>
              <a:r>
                <a:rPr kumimoji="0" lang="ja-JP" altLang="en-US" sz="1100" b="1" dirty="0">
                  <a:solidFill>
                    <a:srgbClr val="0070C0"/>
                  </a:solidFill>
                  <a:latin typeface="Meiryo UI" panose="020B0604030504040204" pitchFamily="50" charset="-128"/>
                  <a:ea typeface="Meiryo UI" panose="020B0604030504040204" pitchFamily="50" charset="-128"/>
                </a:rPr>
                <a:t>既存製品の販売拡大</a:t>
              </a:r>
              <a:r>
                <a:rPr kumimoji="0" lang="ja-JP" altLang="en-US" sz="1100" dirty="0">
                  <a:latin typeface="Meiryo UI" panose="020B0604030504040204" pitchFamily="50" charset="-128"/>
                  <a:ea typeface="Meiryo UI" panose="020B0604030504040204" pitchFamily="50" charset="-128"/>
                </a:rPr>
                <a:t>であり、</a:t>
              </a:r>
              <a:r>
                <a:rPr kumimoji="0" lang="ja-JP" altLang="en-US" sz="1100" b="1" dirty="0">
                  <a:solidFill>
                    <a:srgbClr val="0070C0"/>
                  </a:solidFill>
                  <a:latin typeface="Meiryo UI" panose="020B0604030504040204" pitchFamily="50" charset="-128"/>
                  <a:ea typeface="Meiryo UI" panose="020B0604030504040204" pitchFamily="50" charset="-128"/>
                </a:rPr>
                <a:t>顧客に対して提供する価値にも何ら変化が見られない</a:t>
              </a:r>
              <a:r>
                <a:rPr kumimoji="0" lang="ja-JP" altLang="en-US" sz="1100" dirty="0">
                  <a:latin typeface="Meiryo UI" panose="020B0604030504040204" pitchFamily="50" charset="-128"/>
                  <a:ea typeface="Meiryo UI" panose="020B0604030504040204" pitchFamily="50" charset="-128"/>
                </a:rPr>
                <a:t>。）</a:t>
              </a:r>
              <a:endParaRPr kumimoji="0" lang="en-US" altLang="ja-JP" sz="1100" dirty="0">
                <a:latin typeface="Meiryo UI" panose="020B0604030504040204" pitchFamily="50" charset="-128"/>
                <a:ea typeface="Meiryo UI" panose="020B0604030504040204" pitchFamily="50" charset="-128"/>
              </a:endParaRPr>
            </a:p>
            <a:p>
              <a:pPr algn="l"/>
              <a:endParaRPr kumimoji="0" lang="en-US" altLang="ja-JP" sz="1000" dirty="0">
                <a:latin typeface="Meiryo UI" panose="020B0604030504040204" pitchFamily="50" charset="-128"/>
                <a:ea typeface="Meiryo UI" panose="020B0604030504040204" pitchFamily="50" charset="-128"/>
              </a:endParaRPr>
            </a:p>
            <a:p>
              <a:pPr marL="285750" indent="-285750" algn="l">
                <a:buFont typeface="+mj-lt"/>
                <a:buAutoNum type="arabicPeriod" startAt="2"/>
              </a:pPr>
              <a:r>
                <a:rPr kumimoji="0" lang="ja-JP" altLang="en-US" sz="1200" b="1" u="sng" dirty="0">
                  <a:latin typeface="Meiryo UI" panose="020B0604030504040204" pitchFamily="50" charset="-128"/>
                  <a:ea typeface="Meiryo UI" panose="020B0604030504040204" pitchFamily="50" charset="-128"/>
                </a:rPr>
                <a:t>高い生産性／新規性が見込まれる事業は、スタートアップ企業の事業ではなく、出資者自身が開拓する事業として説明されているか</a:t>
              </a:r>
              <a:r>
                <a:rPr kumimoji="0" lang="ja-JP" altLang="en-US" sz="1200" b="1" dirty="0">
                  <a:latin typeface="Meiryo UI" panose="020B0604030504040204" pitchFamily="50" charset="-128"/>
                  <a:ea typeface="Meiryo UI" panose="020B0604030504040204" pitchFamily="50" charset="-128"/>
                </a:rPr>
                <a:t>。</a:t>
              </a:r>
              <a:endParaRPr kumimoji="0" lang="en-US" altLang="ja-JP" sz="1200" b="1" dirty="0">
                <a:latin typeface="Meiryo UI" panose="020B0604030504040204" pitchFamily="50" charset="-128"/>
                <a:ea typeface="Meiryo UI" panose="020B0604030504040204" pitchFamily="50" charset="-128"/>
              </a:endParaRPr>
            </a:p>
            <a:p>
              <a:pPr marL="1166813" indent="-452438"/>
              <a:r>
                <a:rPr kumimoji="0" lang="en-US" altLang="ja-JP" sz="1100" dirty="0">
                  <a:solidFill>
                    <a:srgbClr val="0070C0"/>
                  </a:solidFill>
                  <a:latin typeface="Meiryo UI" panose="020B0604030504040204" pitchFamily="50" charset="-128"/>
                  <a:ea typeface="Meiryo UI" panose="020B0604030504040204" pitchFamily="50" charset="-128"/>
                </a:rPr>
                <a:t>【NG</a:t>
              </a:r>
              <a:r>
                <a:rPr kumimoji="0" lang="ja-JP" altLang="en-US" sz="1100" dirty="0">
                  <a:solidFill>
                    <a:srgbClr val="0070C0"/>
                  </a:solidFill>
                  <a:latin typeface="Meiryo UI" panose="020B0604030504040204" pitchFamily="50" charset="-128"/>
                  <a:ea typeface="Meiryo UI" panose="020B0604030504040204" pitchFamily="50" charset="-128"/>
                </a:rPr>
                <a:t>例</a:t>
              </a:r>
              <a:r>
                <a:rPr kumimoji="0" lang="en-US" altLang="ja-JP" sz="1100" dirty="0">
                  <a:solidFill>
                    <a:srgbClr val="0070C0"/>
                  </a:solidFill>
                  <a:latin typeface="Meiryo UI" panose="020B0604030504040204" pitchFamily="50" charset="-128"/>
                  <a:ea typeface="Meiryo UI" panose="020B0604030504040204" pitchFamily="50" charset="-128"/>
                </a:rPr>
                <a:t>】</a:t>
              </a:r>
              <a:r>
                <a:rPr kumimoji="0" lang="ja-JP" altLang="en-US" sz="1100" dirty="0">
                  <a:latin typeface="Meiryo UI" panose="020B0604030504040204" pitchFamily="50" charset="-128"/>
                  <a:ea typeface="Meiryo UI" panose="020B0604030504040204" pitchFamily="50" charset="-128"/>
                </a:rPr>
                <a:t>小売店との接点を有する卸売業者（出資者）が、</a:t>
              </a:r>
              <a:r>
                <a:rPr kumimoji="0" lang="en-US" altLang="ja-JP" sz="1100" dirty="0">
                  <a:latin typeface="Meiryo UI" panose="020B0604030504040204" pitchFamily="50" charset="-128"/>
                  <a:ea typeface="Meiryo UI" panose="020B0604030504040204" pitchFamily="50" charset="-128"/>
                </a:rPr>
                <a:t>AI</a:t>
              </a:r>
              <a:r>
                <a:rPr kumimoji="0" lang="ja-JP" altLang="en-US" sz="1100" dirty="0">
                  <a:latin typeface="Meiryo UI" panose="020B0604030504040204" pitchFamily="50" charset="-128"/>
                  <a:ea typeface="Meiryo UI" panose="020B0604030504040204" pitchFamily="50" charset="-128"/>
                </a:rPr>
                <a:t>を用いた在庫管理システムの開発を行うスタートアップ（出資先企業）に出資し、</a:t>
              </a:r>
              <a:br>
                <a:rPr kumimoji="0" lang="en-US" altLang="ja-JP" sz="1100" dirty="0">
                  <a:latin typeface="Meiryo UI" panose="020B0604030504040204" pitchFamily="50" charset="-128"/>
                  <a:ea typeface="Meiryo UI" panose="020B0604030504040204" pitchFamily="50" charset="-128"/>
                </a:rPr>
              </a:br>
              <a:r>
                <a:rPr kumimoji="0" lang="ja-JP" altLang="en-US" sz="1100" dirty="0">
                  <a:latin typeface="Meiryo UI" panose="020B0604030504040204" pitchFamily="50" charset="-128"/>
                  <a:ea typeface="Meiryo UI" panose="020B0604030504040204" pitchFamily="50" charset="-128"/>
                </a:rPr>
                <a:t>小売業における</a:t>
              </a:r>
              <a:r>
                <a:rPr kumimoji="0" lang="en-US" altLang="ja-JP" sz="1100" dirty="0">
                  <a:latin typeface="Meiryo UI" panose="020B0604030504040204" pitchFamily="50" charset="-128"/>
                  <a:ea typeface="Meiryo UI" panose="020B0604030504040204" pitchFamily="50" charset="-128"/>
                </a:rPr>
                <a:t>DX</a:t>
              </a:r>
              <a:r>
                <a:rPr kumimoji="0" lang="ja-JP" altLang="en-US" sz="1100" dirty="0">
                  <a:latin typeface="Meiryo UI" panose="020B0604030504040204" pitchFamily="50" charset="-128"/>
                  <a:ea typeface="Meiryo UI" panose="020B0604030504040204" pitchFamily="50" charset="-128"/>
                </a:rPr>
                <a:t>化を推進する。（</a:t>
              </a:r>
              <a:r>
                <a:rPr kumimoji="0" lang="ja-JP" altLang="en-US" sz="1100" b="1" dirty="0">
                  <a:solidFill>
                    <a:srgbClr val="0070C0"/>
                  </a:solidFill>
                  <a:latin typeface="Meiryo UI" panose="020B0604030504040204" pitchFamily="50" charset="-128"/>
                  <a:ea typeface="Meiryo UI" panose="020B0604030504040204" pitchFamily="50" charset="-128"/>
                </a:rPr>
                <a:t>高い生産性／新規性をもたらすのはスタートアップの事業</a:t>
              </a:r>
              <a:r>
                <a:rPr kumimoji="0" lang="ja-JP" altLang="en-US" sz="1100" dirty="0">
                  <a:latin typeface="Meiryo UI" panose="020B0604030504040204" pitchFamily="50" charset="-128"/>
                  <a:ea typeface="Meiryo UI" panose="020B0604030504040204" pitchFamily="50" charset="-128"/>
                </a:rPr>
                <a:t>であり、</a:t>
              </a:r>
              <a:r>
                <a:rPr kumimoji="0" lang="ja-JP" altLang="en-US" sz="1100" b="1" dirty="0">
                  <a:solidFill>
                    <a:srgbClr val="0070C0"/>
                  </a:solidFill>
                  <a:latin typeface="Meiryo UI" panose="020B0604030504040204" pitchFamily="50" charset="-128"/>
                  <a:ea typeface="Meiryo UI" panose="020B0604030504040204" pitchFamily="50" charset="-128"/>
                </a:rPr>
                <a:t>出資者の事業といえない</a:t>
              </a:r>
              <a:r>
                <a:rPr kumimoji="0" lang="ja-JP" altLang="en-US" sz="1100" dirty="0">
                  <a:latin typeface="Meiryo UI" panose="020B0604030504040204" pitchFamily="50" charset="-128"/>
                  <a:ea typeface="Meiryo UI" panose="020B0604030504040204" pitchFamily="50" charset="-128"/>
                </a:rPr>
                <a:t>のではないか。）</a:t>
              </a:r>
              <a:endParaRPr kumimoji="0" lang="en-US" altLang="ja-JP" sz="600" dirty="0">
                <a:latin typeface="Meiryo UI" panose="020B0604030504040204" pitchFamily="50" charset="-128"/>
                <a:ea typeface="Meiryo UI" panose="020B0604030504040204" pitchFamily="50" charset="-128"/>
              </a:endParaRPr>
            </a:p>
            <a:p>
              <a:pPr indent="714375"/>
              <a:endParaRPr kumimoji="0" lang="en-US" altLang="ja-JP" sz="800" dirty="0">
                <a:latin typeface="Meiryo UI" panose="020B0604030504040204" pitchFamily="50" charset="-128"/>
                <a:ea typeface="Meiryo UI" panose="020B0604030504040204" pitchFamily="50" charset="-128"/>
              </a:endParaRPr>
            </a:p>
            <a:p>
              <a:pPr marL="269875" indent="-269875">
                <a:buFont typeface="+mj-lt"/>
                <a:buAutoNum type="arabicPeriod" startAt="3"/>
              </a:pPr>
              <a:r>
                <a:rPr kumimoji="0" lang="ja-JP" altLang="en-US" sz="1200" b="1" u="sng" dirty="0">
                  <a:latin typeface="Meiryo UI" panose="020B0604030504040204" pitchFamily="50" charset="-128"/>
                  <a:ea typeface="Meiryo UI" panose="020B0604030504040204" pitchFamily="50" charset="-128"/>
                </a:rPr>
                <a:t>高い生産性／新規性が見込まれる事業について、スタートアップ企業との連携はどのように関係するかが説明されているか。</a:t>
              </a:r>
              <a:endParaRPr kumimoji="0" lang="en-US" altLang="ja-JP" sz="1200" b="1" u="sng" dirty="0">
                <a:latin typeface="Meiryo UI" panose="020B0604030504040204" pitchFamily="50" charset="-128"/>
                <a:ea typeface="Meiryo UI" panose="020B0604030504040204" pitchFamily="50" charset="-128"/>
              </a:endParaRPr>
            </a:p>
          </p:txBody>
        </p:sp>
      </p:grpSp>
      <p:grpSp>
        <p:nvGrpSpPr>
          <p:cNvPr id="26" name="グループ化 25">
            <a:extLst>
              <a:ext uri="{FF2B5EF4-FFF2-40B4-BE49-F238E27FC236}">
                <a16:creationId xmlns:a16="http://schemas.microsoft.com/office/drawing/2014/main" id="{39513B24-6742-CE88-E469-DDD3B0D51108}"/>
              </a:ext>
            </a:extLst>
          </p:cNvPr>
          <p:cNvGrpSpPr/>
          <p:nvPr/>
        </p:nvGrpSpPr>
        <p:grpSpPr>
          <a:xfrm>
            <a:off x="214160" y="3861047"/>
            <a:ext cx="9505950" cy="1281107"/>
            <a:chOff x="199574" y="3140968"/>
            <a:chExt cx="9505950" cy="1281107"/>
          </a:xfrm>
        </p:grpSpPr>
        <p:sp>
          <p:nvSpPr>
            <p:cNvPr id="20" name="正方形/長方形 19">
              <a:extLst>
                <a:ext uri="{FF2B5EF4-FFF2-40B4-BE49-F238E27FC236}">
                  <a16:creationId xmlns:a16="http://schemas.microsoft.com/office/drawing/2014/main" id="{0FA6EF5A-F3A6-4A73-9C78-EF4EADE61A8C}"/>
                </a:ext>
              </a:extLst>
            </p:cNvPr>
            <p:cNvSpPr/>
            <p:nvPr/>
          </p:nvSpPr>
          <p:spPr bwMode="auto">
            <a:xfrm>
              <a:off x="200022" y="3140968"/>
              <a:ext cx="9505502" cy="504000"/>
            </a:xfrm>
            <a:prstGeom prst="rect">
              <a:avLst/>
            </a:prstGeom>
            <a:solidFill>
              <a:schemeClr val="accent6">
                <a:lumMod val="60000"/>
                <a:lumOff val="40000"/>
              </a:schemeClr>
            </a:solidFill>
            <a:ln w="9525">
              <a:solidFill>
                <a:schemeClr val="bg2">
                  <a:lumMod val="10000"/>
                </a:schemeClr>
              </a:solidFill>
              <a:miter lim="800000"/>
              <a:headEnd/>
              <a:tailEnd/>
            </a:ln>
            <a:effectLst/>
          </p:spPr>
          <p:txBody>
            <a:bodyPr wrap="square" rtlCol="0" anchor="ctr"/>
            <a:lstStyle/>
            <a:p>
              <a:r>
                <a:rPr kumimoji="0" lang="ja-JP" altLang="en-US" sz="1400" b="1" dirty="0">
                  <a:latin typeface="Meiryo UI" panose="020B0604030504040204" pitchFamily="50" charset="-128"/>
                  <a:ea typeface="Meiryo UI" panose="020B0604030504040204" pitchFamily="50" charset="-128"/>
                </a:rPr>
                <a:t>要件②：①の事業活動において活用するスタートアップ企業（出資先企業）の経営資源が、</a:t>
              </a:r>
              <a:endParaRPr kumimoji="0" lang="en-US" altLang="ja-JP" sz="1400" b="1" dirty="0">
                <a:latin typeface="Meiryo UI" panose="020B0604030504040204" pitchFamily="50" charset="-128"/>
                <a:ea typeface="Meiryo UI" panose="020B0604030504040204" pitchFamily="50" charset="-128"/>
              </a:endParaRPr>
            </a:p>
            <a:p>
              <a:r>
                <a:rPr kumimoji="0" lang="ja-JP" altLang="en-US" sz="1400" b="1" dirty="0">
                  <a:latin typeface="Meiryo UI" panose="020B0604030504040204" pitchFamily="50" charset="-128"/>
                  <a:ea typeface="Meiryo UI" panose="020B0604030504040204" pitchFamily="50" charset="-128"/>
                </a:rPr>
                <a:t>　　　　　　対象法人（出資者）にとって不足するもの、かつ革新的なものであること</a:t>
              </a:r>
            </a:p>
          </p:txBody>
        </p:sp>
        <p:sp>
          <p:nvSpPr>
            <p:cNvPr id="21" name="正方形/長方形 20">
              <a:extLst>
                <a:ext uri="{FF2B5EF4-FFF2-40B4-BE49-F238E27FC236}">
                  <a16:creationId xmlns:a16="http://schemas.microsoft.com/office/drawing/2014/main" id="{2020DCF7-BED6-03BD-BBC0-C0C2A6C4D018}"/>
                </a:ext>
              </a:extLst>
            </p:cNvPr>
            <p:cNvSpPr/>
            <p:nvPr/>
          </p:nvSpPr>
          <p:spPr bwMode="auto">
            <a:xfrm>
              <a:off x="199574" y="3644968"/>
              <a:ext cx="9505950" cy="777107"/>
            </a:xfrm>
            <a:prstGeom prst="rect">
              <a:avLst/>
            </a:prstGeom>
            <a:noFill/>
            <a:ln w="9525">
              <a:solidFill>
                <a:schemeClr val="bg2">
                  <a:lumMod val="10000"/>
                </a:schemeClr>
              </a:solidFill>
              <a:miter lim="800000"/>
              <a:headEnd/>
              <a:tailEnd/>
            </a:ln>
            <a:effectLst/>
          </p:spPr>
          <p:txBody>
            <a:bodyPr wrap="none" rtlCol="0" anchor="ctr"/>
            <a:lstStyle/>
            <a:p>
              <a:pPr marL="285750" indent="-285750" algn="l">
                <a:buFont typeface="Arial" panose="020B0604020202020204" pitchFamily="34" charset="0"/>
                <a:buChar char="•"/>
              </a:pPr>
              <a:endParaRPr kumimoji="0" lang="en-US" altLang="ja-JP" sz="1200" b="1" u="sng" dirty="0">
                <a:latin typeface="Meiryo UI" panose="020B0604030504040204" pitchFamily="50" charset="-128"/>
                <a:ea typeface="Meiryo UI" panose="020B0604030504040204" pitchFamily="50" charset="-128"/>
              </a:endParaRPr>
            </a:p>
            <a:p>
              <a:pPr marL="285750" indent="-285750" algn="l">
                <a:buFont typeface="+mj-lt"/>
                <a:buAutoNum type="arabicPeriod"/>
              </a:pPr>
              <a:r>
                <a:rPr kumimoji="0" lang="ja-JP" altLang="en-US" sz="1200" b="1" u="sng" dirty="0">
                  <a:latin typeface="Meiryo UI" panose="020B0604030504040204" pitchFamily="50" charset="-128"/>
                  <a:ea typeface="Meiryo UI" panose="020B0604030504040204" pitchFamily="50" charset="-128"/>
                </a:rPr>
                <a:t>スタートアップ企業の経営資源は、出資者にとって不足している経営資源といえるか</a:t>
              </a:r>
              <a:r>
                <a:rPr kumimoji="0" lang="ja-JP" altLang="en-US" sz="1200" b="1" dirty="0">
                  <a:latin typeface="Meiryo UI" panose="020B0604030504040204" pitchFamily="50" charset="-128"/>
                  <a:ea typeface="Meiryo UI" panose="020B0604030504040204" pitchFamily="50" charset="-128"/>
                </a:rPr>
                <a:t>。</a:t>
              </a:r>
              <a:endParaRPr kumimoji="0" lang="en-US" altLang="ja-JP" sz="1200" b="1" dirty="0">
                <a:latin typeface="Meiryo UI" panose="020B0604030504040204" pitchFamily="50" charset="-128"/>
                <a:ea typeface="Meiryo UI" panose="020B0604030504040204" pitchFamily="50" charset="-128"/>
              </a:endParaRPr>
            </a:p>
            <a:p>
              <a:pPr marL="285750" indent="-285750" algn="l">
                <a:buFont typeface="+mj-lt"/>
                <a:buAutoNum type="arabicPeriod"/>
              </a:pPr>
              <a:r>
                <a:rPr kumimoji="0" lang="ja-JP" altLang="en-US" sz="1200" b="1" u="sng" dirty="0">
                  <a:latin typeface="Meiryo UI" panose="020B0604030504040204" pitchFamily="50" charset="-128"/>
                  <a:ea typeface="Meiryo UI" panose="020B0604030504040204" pitchFamily="50" charset="-128"/>
                </a:rPr>
                <a:t>スタートアップ企業の経営資源は、出資者にとって革新的（自社で既に広く利用されているものとは異なる）経営資源といえるか</a:t>
              </a:r>
              <a:r>
                <a:rPr kumimoji="0" lang="ja-JP" altLang="en-US" sz="1200" b="1" dirty="0">
                  <a:latin typeface="Meiryo UI" panose="020B0604030504040204" pitchFamily="50" charset="-128"/>
                  <a:ea typeface="Meiryo UI" panose="020B0604030504040204" pitchFamily="50" charset="-128"/>
                </a:rPr>
                <a:t>。</a:t>
              </a:r>
            </a:p>
          </p:txBody>
        </p:sp>
      </p:grpSp>
      <p:grpSp>
        <p:nvGrpSpPr>
          <p:cNvPr id="25" name="グループ化 24">
            <a:extLst>
              <a:ext uri="{FF2B5EF4-FFF2-40B4-BE49-F238E27FC236}">
                <a16:creationId xmlns:a16="http://schemas.microsoft.com/office/drawing/2014/main" id="{B4DF13E9-2441-29C4-536A-B8BCA3768EAF}"/>
              </a:ext>
            </a:extLst>
          </p:cNvPr>
          <p:cNvGrpSpPr/>
          <p:nvPr/>
        </p:nvGrpSpPr>
        <p:grpSpPr>
          <a:xfrm>
            <a:off x="199574" y="5229200"/>
            <a:ext cx="9505950" cy="1305640"/>
            <a:chOff x="199574" y="5017712"/>
            <a:chExt cx="9505950" cy="1305640"/>
          </a:xfrm>
        </p:grpSpPr>
        <p:sp>
          <p:nvSpPr>
            <p:cNvPr id="23" name="正方形/長方形 22">
              <a:extLst>
                <a:ext uri="{FF2B5EF4-FFF2-40B4-BE49-F238E27FC236}">
                  <a16:creationId xmlns:a16="http://schemas.microsoft.com/office/drawing/2014/main" id="{EA7B4E64-B046-739C-90D6-C5ED9766EE83}"/>
                </a:ext>
              </a:extLst>
            </p:cNvPr>
            <p:cNvSpPr/>
            <p:nvPr/>
          </p:nvSpPr>
          <p:spPr bwMode="auto">
            <a:xfrm>
              <a:off x="200022" y="5017712"/>
              <a:ext cx="9505502" cy="504000"/>
            </a:xfrm>
            <a:prstGeom prst="rect">
              <a:avLst/>
            </a:prstGeom>
            <a:solidFill>
              <a:schemeClr val="accent6">
                <a:lumMod val="60000"/>
                <a:lumOff val="40000"/>
              </a:schemeClr>
            </a:solidFill>
            <a:ln w="9525">
              <a:solidFill>
                <a:schemeClr val="bg2">
                  <a:lumMod val="10000"/>
                </a:schemeClr>
              </a:solidFill>
              <a:miter lim="800000"/>
              <a:headEnd/>
              <a:tailEnd/>
            </a:ln>
            <a:effectLst/>
          </p:spPr>
          <p:txBody>
            <a:bodyPr wrap="square" rtlCol="0" anchor="ctr"/>
            <a:lstStyle/>
            <a:p>
              <a:r>
                <a:rPr kumimoji="0" lang="ja-JP" altLang="en-US" sz="1400" b="1" dirty="0">
                  <a:latin typeface="Meiryo UI" panose="020B0604030504040204" pitchFamily="50" charset="-128"/>
                  <a:ea typeface="Meiryo UI" panose="020B0604030504040204" pitchFamily="50" charset="-128"/>
                </a:rPr>
                <a:t>要件③：①の事業活動の実施にあたり、対象法人（出資者）からスタートアップ企業（出資先企業）にも必要な協力を行い、</a:t>
              </a:r>
              <a:endParaRPr kumimoji="0" lang="en-US" altLang="ja-JP" sz="1400" b="1" dirty="0">
                <a:latin typeface="Meiryo UI" panose="020B0604030504040204" pitchFamily="50" charset="-128"/>
                <a:ea typeface="Meiryo UI" panose="020B0604030504040204" pitchFamily="50" charset="-128"/>
              </a:endParaRPr>
            </a:p>
            <a:p>
              <a:r>
                <a:rPr kumimoji="0" lang="ja-JP" altLang="en-US" sz="1400" b="1" dirty="0">
                  <a:latin typeface="Meiryo UI" panose="020B0604030504040204" pitchFamily="50" charset="-128"/>
                  <a:ea typeface="Meiryo UI" panose="020B0604030504040204" pitchFamily="50" charset="-128"/>
                </a:rPr>
                <a:t>　　　　　　その協力がスタートアップ企業（出資先企業）の成長に貢献するものであること</a:t>
              </a:r>
            </a:p>
          </p:txBody>
        </p:sp>
        <p:sp>
          <p:nvSpPr>
            <p:cNvPr id="24" name="正方形/長方形 23">
              <a:extLst>
                <a:ext uri="{FF2B5EF4-FFF2-40B4-BE49-F238E27FC236}">
                  <a16:creationId xmlns:a16="http://schemas.microsoft.com/office/drawing/2014/main" id="{2ACD0B18-0892-640F-32FD-9B954EAC511F}"/>
                </a:ext>
              </a:extLst>
            </p:cNvPr>
            <p:cNvSpPr/>
            <p:nvPr/>
          </p:nvSpPr>
          <p:spPr bwMode="auto">
            <a:xfrm>
              <a:off x="199574" y="5517232"/>
              <a:ext cx="9505950" cy="806120"/>
            </a:xfrm>
            <a:prstGeom prst="rect">
              <a:avLst/>
            </a:prstGeom>
            <a:noFill/>
            <a:ln w="9525">
              <a:solidFill>
                <a:schemeClr val="bg2">
                  <a:lumMod val="10000"/>
                </a:schemeClr>
              </a:solidFill>
              <a:miter lim="800000"/>
              <a:headEnd/>
              <a:tailEnd/>
            </a:ln>
            <a:effectLst/>
          </p:spPr>
          <p:txBody>
            <a:bodyPr wrap="none" rtlCol="0" anchor="ctr"/>
            <a:lstStyle/>
            <a:p>
              <a:pPr marL="285750" indent="-285750" algn="l">
                <a:buFont typeface="Arial" panose="020B0604020202020204" pitchFamily="34" charset="0"/>
                <a:buChar char="•"/>
              </a:pPr>
              <a:endParaRPr kumimoji="0" lang="en-US" altLang="ja-JP" sz="1200" b="1" u="sng" dirty="0">
                <a:latin typeface="Meiryo UI" panose="020B0604030504040204" pitchFamily="50" charset="-128"/>
                <a:ea typeface="Meiryo UI" panose="020B0604030504040204" pitchFamily="50" charset="-128"/>
              </a:endParaRPr>
            </a:p>
            <a:p>
              <a:pPr marL="285750" indent="-285750" algn="l">
                <a:buFont typeface="+mj-lt"/>
                <a:buAutoNum type="arabicPeriod"/>
              </a:pPr>
              <a:r>
                <a:rPr kumimoji="0" lang="ja-JP" altLang="en-US" sz="1200" b="1" u="sng" dirty="0">
                  <a:latin typeface="Meiryo UI" panose="020B0604030504040204" pitchFamily="50" charset="-128"/>
                  <a:ea typeface="Meiryo UI" panose="020B0604030504040204" pitchFamily="50" charset="-128"/>
                </a:rPr>
                <a:t>出資者の提供する経営資源は、①の高い生産性／新規性が見込まれる事業の実施に関係するものであるといえるか</a:t>
              </a:r>
              <a:r>
                <a:rPr kumimoji="0" lang="ja-JP" altLang="en-US" sz="1200" b="1" dirty="0">
                  <a:latin typeface="Meiryo UI" panose="020B0604030504040204" pitchFamily="50" charset="-128"/>
                  <a:ea typeface="Meiryo UI" panose="020B0604030504040204" pitchFamily="50" charset="-128"/>
                </a:rPr>
                <a:t>。</a:t>
              </a:r>
              <a:endParaRPr kumimoji="0" lang="en-US" altLang="ja-JP" sz="1200" b="1" dirty="0">
                <a:latin typeface="Meiryo UI" panose="020B0604030504040204" pitchFamily="50" charset="-128"/>
                <a:ea typeface="Meiryo UI" panose="020B0604030504040204" pitchFamily="50" charset="-128"/>
              </a:endParaRPr>
            </a:p>
            <a:p>
              <a:pPr marL="285750" indent="-285750" algn="l">
                <a:buFont typeface="+mj-lt"/>
                <a:buAutoNum type="arabicPeriod"/>
              </a:pPr>
              <a:r>
                <a:rPr kumimoji="0" lang="ja-JP" altLang="en-US" sz="1200" b="1" u="sng" dirty="0">
                  <a:latin typeface="Meiryo UI" panose="020B0604030504040204" pitchFamily="50" charset="-128"/>
                  <a:ea typeface="Meiryo UI" panose="020B0604030504040204" pitchFamily="50" charset="-128"/>
                </a:rPr>
                <a:t>出資者の提供する経営資源は、スタートアップ企業の成長に貢献するものであるといえるか</a:t>
              </a:r>
              <a:r>
                <a:rPr kumimoji="0" lang="ja-JP" altLang="en-US" sz="1200" b="1" dirty="0">
                  <a:latin typeface="Meiryo UI" panose="020B0604030504040204" pitchFamily="50" charset="-128"/>
                  <a:ea typeface="Meiryo UI" panose="020B0604030504040204" pitchFamily="50" charset="-128"/>
                </a:rPr>
                <a:t>。</a:t>
              </a:r>
            </a:p>
          </p:txBody>
        </p:sp>
      </p:grpSp>
      <p:sp>
        <p:nvSpPr>
          <p:cNvPr id="28" name="Text Box 36">
            <a:extLst>
              <a:ext uri="{FF2B5EF4-FFF2-40B4-BE49-F238E27FC236}">
                <a16:creationId xmlns:a16="http://schemas.microsoft.com/office/drawing/2014/main" id="{139C7817-B6B2-BA19-7DC5-8A8705752922}"/>
              </a:ext>
            </a:extLst>
          </p:cNvPr>
          <p:cNvSpPr txBox="1">
            <a:spLocks noChangeArrowheads="1"/>
          </p:cNvSpPr>
          <p:nvPr/>
        </p:nvSpPr>
        <p:spPr bwMode="auto">
          <a:xfrm>
            <a:off x="3368824" y="6644827"/>
            <a:ext cx="6192688" cy="213173"/>
          </a:xfrm>
          <a:prstGeom prst="rect">
            <a:avLst/>
          </a:prstGeom>
          <a:noFill/>
          <a:ln>
            <a:noFill/>
          </a:ln>
          <a:effectLst/>
        </p:spPr>
        <p:txBody>
          <a:bodyPr wrap="none" lIns="33858" tIns="0" rIns="33858" bIns="0" anchor="b" anchorCtr="0">
            <a:noAutofit/>
          </a:bodyPr>
          <a:lstStyle/>
          <a:p>
            <a:pPr>
              <a:spcBef>
                <a:spcPts val="0"/>
              </a:spcBef>
            </a:pPr>
            <a:r>
              <a:rPr lang="en-US" altLang="ja-JP" sz="1000" dirty="0">
                <a:solidFill>
                  <a:prstClr val="black"/>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詳細は、経産省</a:t>
            </a:r>
            <a:r>
              <a:rPr lang="en-US" altLang="ja-JP" sz="1000" dirty="0">
                <a:solidFill>
                  <a:prstClr val="black"/>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HP</a:t>
            </a:r>
            <a:r>
              <a:rPr lang="ja-JP" altLang="en-US" sz="1000" dirty="0">
                <a:solidFill>
                  <a:prstClr val="black"/>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上のオープンイノベーション促進税制のページにてご案内しております、申請ガイドラインをご参照ください。</a:t>
            </a:r>
            <a:endParaRPr lang="en-US" altLang="ja-JP" sz="1000" dirty="0">
              <a:solidFill>
                <a:prstClr val="black"/>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endParaRPr>
          </a:p>
        </p:txBody>
      </p:sp>
      <p:sp>
        <p:nvSpPr>
          <p:cNvPr id="5" name="楕円 4">
            <a:extLst>
              <a:ext uri="{FF2B5EF4-FFF2-40B4-BE49-F238E27FC236}">
                <a16:creationId xmlns:a16="http://schemas.microsoft.com/office/drawing/2014/main" id="{8E404068-02E0-7BD2-E642-97BBB2103DA4}"/>
              </a:ext>
            </a:extLst>
          </p:cNvPr>
          <p:cNvSpPr/>
          <p:nvPr/>
        </p:nvSpPr>
        <p:spPr bwMode="auto">
          <a:xfrm>
            <a:off x="272480" y="1920633"/>
            <a:ext cx="1080120" cy="223362"/>
          </a:xfrm>
          <a:prstGeom prst="ellipse">
            <a:avLst/>
          </a:prstGeom>
          <a:solidFill>
            <a:srgbClr val="FFFF00"/>
          </a:solidFill>
          <a:ln w="9525">
            <a:solidFill>
              <a:schemeClr val="bg2">
                <a:lumMod val="10000"/>
              </a:schemeClr>
            </a:solidFill>
            <a:miter lim="800000"/>
            <a:headEnd/>
            <a:tailEnd/>
          </a:ln>
          <a:effectLst/>
        </p:spPr>
        <p:txBody>
          <a:bodyPr wrap="none" rtlCol="0" anchor="ctr"/>
          <a:lstStyle/>
          <a:p>
            <a:pPr algn="ctr"/>
            <a:r>
              <a:rPr kumimoji="0" lang="ja-JP" altLang="en-US" sz="1050" b="1" dirty="0">
                <a:latin typeface="Meiryo UI" panose="020B0604030504040204" pitchFamily="50" charset="-128"/>
                <a:ea typeface="Meiryo UI" panose="020B0604030504040204" pitchFamily="50" charset="-128"/>
              </a:rPr>
              <a:t>確認のポイント</a:t>
            </a:r>
          </a:p>
        </p:txBody>
      </p:sp>
      <p:sp>
        <p:nvSpPr>
          <p:cNvPr id="11" name="楕円 10">
            <a:extLst>
              <a:ext uri="{FF2B5EF4-FFF2-40B4-BE49-F238E27FC236}">
                <a16:creationId xmlns:a16="http://schemas.microsoft.com/office/drawing/2014/main" id="{D6CF8EBE-4649-91A1-7F67-0703AB1BD1C4}"/>
              </a:ext>
            </a:extLst>
          </p:cNvPr>
          <p:cNvSpPr/>
          <p:nvPr/>
        </p:nvSpPr>
        <p:spPr bwMode="auto">
          <a:xfrm>
            <a:off x="272480" y="4400943"/>
            <a:ext cx="1080120" cy="223362"/>
          </a:xfrm>
          <a:prstGeom prst="ellipse">
            <a:avLst/>
          </a:prstGeom>
          <a:solidFill>
            <a:srgbClr val="FFFF00"/>
          </a:solidFill>
          <a:ln w="9525">
            <a:solidFill>
              <a:schemeClr val="bg2">
                <a:lumMod val="10000"/>
              </a:schemeClr>
            </a:solidFill>
            <a:miter lim="800000"/>
            <a:headEnd/>
            <a:tailEnd/>
          </a:ln>
          <a:effectLst/>
        </p:spPr>
        <p:txBody>
          <a:bodyPr wrap="none" rtlCol="0" anchor="ctr"/>
          <a:lstStyle/>
          <a:p>
            <a:pPr algn="ctr"/>
            <a:r>
              <a:rPr kumimoji="0" lang="ja-JP" altLang="en-US" sz="1050" b="1" dirty="0">
                <a:latin typeface="Meiryo UI" panose="020B0604030504040204" pitchFamily="50" charset="-128"/>
                <a:ea typeface="Meiryo UI" panose="020B0604030504040204" pitchFamily="50" charset="-128"/>
              </a:rPr>
              <a:t>確認のポイント</a:t>
            </a:r>
          </a:p>
        </p:txBody>
      </p:sp>
      <p:sp>
        <p:nvSpPr>
          <p:cNvPr id="12" name="楕円 11">
            <a:extLst>
              <a:ext uri="{FF2B5EF4-FFF2-40B4-BE49-F238E27FC236}">
                <a16:creationId xmlns:a16="http://schemas.microsoft.com/office/drawing/2014/main" id="{289EF788-5EEC-9A70-6364-2A8D2ED8D08E}"/>
              </a:ext>
            </a:extLst>
          </p:cNvPr>
          <p:cNvSpPr/>
          <p:nvPr/>
        </p:nvSpPr>
        <p:spPr bwMode="auto">
          <a:xfrm>
            <a:off x="272480" y="5765526"/>
            <a:ext cx="1080120" cy="223362"/>
          </a:xfrm>
          <a:prstGeom prst="ellipse">
            <a:avLst/>
          </a:prstGeom>
          <a:solidFill>
            <a:srgbClr val="FFFF00"/>
          </a:solidFill>
          <a:ln w="9525">
            <a:solidFill>
              <a:schemeClr val="bg2">
                <a:lumMod val="10000"/>
              </a:schemeClr>
            </a:solidFill>
            <a:miter lim="800000"/>
            <a:headEnd/>
            <a:tailEnd/>
          </a:ln>
          <a:effectLst/>
        </p:spPr>
        <p:txBody>
          <a:bodyPr wrap="none" rtlCol="0" anchor="ctr"/>
          <a:lstStyle/>
          <a:p>
            <a:pPr algn="ctr"/>
            <a:r>
              <a:rPr kumimoji="0" lang="ja-JP" altLang="en-US" sz="1050" b="1" dirty="0">
                <a:latin typeface="Meiryo UI" panose="020B0604030504040204" pitchFamily="50" charset="-128"/>
                <a:ea typeface="Meiryo UI" panose="020B0604030504040204" pitchFamily="50" charset="-128"/>
              </a:rPr>
              <a:t>確認のポイント</a:t>
            </a:r>
          </a:p>
        </p:txBody>
      </p:sp>
    </p:spTree>
    <p:extLst>
      <p:ext uri="{BB962C8B-B14F-4D97-AF65-F5344CB8AC3E}">
        <p14:creationId xmlns:p14="http://schemas.microsoft.com/office/powerpoint/2010/main" val="1126115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1D4A6819-F3B3-4522-91D6-5CCC07B3D2DE}"/>
              </a:ext>
            </a:extLst>
          </p:cNvPr>
          <p:cNvGraphicFramePr>
            <a:graphicFrameLocks noChangeAspect="1"/>
          </p:cNvGraphicFramePr>
          <p:nvPr>
            <p:custDataLst>
              <p:tags r:id="rId1"/>
            </p:custDataLst>
            <p:extLst>
              <p:ext uri="{D42A27DB-BD31-4B8C-83A1-F6EECF244321}">
                <p14:modId xmlns:p14="http://schemas.microsoft.com/office/powerpoint/2010/main" val="268044673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1D4A6819-F3B3-4522-91D6-5CCC07B3D2D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タイトル 1">
            <a:extLst>
              <a:ext uri="{FF2B5EF4-FFF2-40B4-BE49-F238E27FC236}">
                <a16:creationId xmlns:a16="http://schemas.microsoft.com/office/drawing/2014/main" id="{BA2E8DCB-01E3-46E9-906A-5AF9648B22E1}"/>
              </a:ext>
            </a:extLst>
          </p:cNvPr>
          <p:cNvSpPr>
            <a:spLocks noGrp="1"/>
          </p:cNvSpPr>
          <p:nvPr>
            <p:ph type="ctrTitle"/>
          </p:nvPr>
        </p:nvSpPr>
        <p:spPr>
          <a:xfrm>
            <a:off x="742950" y="2875002"/>
            <a:ext cx="8420100" cy="1107996"/>
          </a:xfrm>
        </p:spPr>
        <p:txBody>
          <a:bodyPr vert="horz"/>
          <a:lstStyle/>
          <a:p>
            <a:r>
              <a:rPr kumimoji="1" lang="ja-JP" altLang="en-US" dirty="0"/>
              <a:t>案件概要スライド　フォーマット</a:t>
            </a:r>
            <a:br>
              <a:rPr kumimoji="1" lang="en-US" altLang="ja-JP" dirty="0"/>
            </a:br>
            <a:r>
              <a:rPr kumimoji="1" lang="ja-JP" altLang="en-US" dirty="0"/>
              <a:t>（新規出資型）</a:t>
            </a:r>
          </a:p>
        </p:txBody>
      </p:sp>
    </p:spTree>
    <p:extLst>
      <p:ext uri="{BB962C8B-B14F-4D97-AF65-F5344CB8AC3E}">
        <p14:creationId xmlns:p14="http://schemas.microsoft.com/office/powerpoint/2010/main" val="3723336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p:custDataLst>
              <p:tags r:id="rId1"/>
            </p:custDataLst>
            <p:extLst>
              <p:ext uri="{D42A27DB-BD31-4B8C-83A1-F6EECF244321}">
                <p14:modId xmlns:p14="http://schemas.microsoft.com/office/powerpoint/2010/main" val="89196695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444" imgH="443" progId="TCLayout.ActiveDocument.1">
                  <p:embed/>
                </p:oleObj>
              </mc:Choice>
              <mc:Fallback>
                <p:oleObj name="think-cell スライド" r:id="rId4" imgW="444" imgH="443" progId="TCLayout.ActiveDocument.1">
                  <p:embed/>
                  <p:pic>
                    <p:nvPicPr>
                      <p:cNvPr id="4" name="オブジェクト 3"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正方形/長方形 4" hidden="1"/>
          <p:cNvSpPr/>
          <p:nvPr>
            <p:custDataLst>
              <p:tags r:id="rId2"/>
            </p:custDataLst>
          </p:nvPr>
        </p:nvSpPr>
        <p:spPr bwMode="auto">
          <a:xfrm>
            <a:off x="0" y="0"/>
            <a:ext cx="158750" cy="158750"/>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numCol="1" spcCol="0" rtlCol="0" anchor="ctr" anchorCtr="0">
            <a:noAutofit/>
          </a:bodyPr>
          <a:lstStyle/>
          <a:p>
            <a:endParaRPr kumimoji="0" lang="en-US" altLang="ja-JP" b="1" dirty="0">
              <a:latin typeface="Meiryo UI" panose="020B0604030504040204" pitchFamily="50" charset="-128"/>
              <a:ea typeface="Meiryo UI" panose="020B0604030504040204" pitchFamily="50" charset="-128"/>
              <a:sym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5</a:t>
            </a:fld>
            <a:endParaRPr kumimoji="1" lang="ja-JP" altLang="en-US"/>
          </a:p>
        </p:txBody>
      </p:sp>
      <p:sp>
        <p:nvSpPr>
          <p:cNvPr id="3" name="タイトル 2"/>
          <p:cNvSpPr>
            <a:spLocks noGrp="1"/>
          </p:cNvSpPr>
          <p:nvPr>
            <p:ph type="title"/>
          </p:nvPr>
        </p:nvSpPr>
        <p:spPr>
          <a:xfrm>
            <a:off x="200471" y="116632"/>
            <a:ext cx="9505503" cy="830997"/>
          </a:xfrm>
        </p:spPr>
        <p:txBody>
          <a:bodyPr vert="horz"/>
          <a:lstStyle/>
          <a:p>
            <a:r>
              <a:rPr kumimoji="1" lang="ja-JP" altLang="en-US" dirty="0"/>
              <a:t>「オープンイノベーション促進税制（新規出資型）</a:t>
            </a:r>
            <a:r>
              <a:rPr lang="ja-JP" altLang="en-US" dirty="0"/>
              <a:t>」申請案件</a:t>
            </a:r>
            <a:br>
              <a:rPr kumimoji="1" lang="en-US" altLang="ja-JP" dirty="0"/>
            </a:br>
            <a:r>
              <a:rPr lang="ja-JP" altLang="en-US" dirty="0"/>
              <a:t>（</a:t>
            </a:r>
            <a:r>
              <a:rPr kumimoji="1" lang="ja-JP" altLang="en-US" dirty="0">
                <a:solidFill>
                  <a:schemeClr val="tx1"/>
                </a:solidFill>
                <a:latin typeface="Meiryo UI" panose="020B0604030504040204" pitchFamily="50" charset="-128"/>
                <a:ea typeface="Meiryo UI" panose="020B0604030504040204" pitchFamily="50" charset="-128"/>
              </a:rPr>
              <a:t>株式会社</a:t>
            </a:r>
            <a:r>
              <a:rPr lang="ja-JP" altLang="en-US" dirty="0"/>
              <a:t>Ａによる株式会社Ｂ</a:t>
            </a:r>
            <a:r>
              <a:rPr kumimoji="1" lang="ja-JP" altLang="en-US" dirty="0"/>
              <a:t>への出資について）</a:t>
            </a:r>
            <a:endParaRPr kumimoji="1" lang="ja-JP" altLang="en-US" sz="1800" dirty="0"/>
          </a:p>
        </p:txBody>
      </p:sp>
      <p:sp>
        <p:nvSpPr>
          <p:cNvPr id="8" name="テキスト プレースホルダー 7"/>
          <p:cNvSpPr>
            <a:spLocks noGrp="1"/>
          </p:cNvSpPr>
          <p:nvPr>
            <p:ph type="body" sz="quarter" idx="17"/>
          </p:nvPr>
        </p:nvSpPr>
        <p:spPr>
          <a:xfrm>
            <a:off x="199578" y="929281"/>
            <a:ext cx="9505950" cy="987551"/>
          </a:xfrm>
        </p:spPr>
        <p:txBody>
          <a:bodyPr/>
          <a:lstStyle/>
          <a:p>
            <a:r>
              <a:rPr kumimoji="1" lang="ja-JP" altLang="en-US" dirty="0"/>
              <a:t>下記の出資につき、オープンイノベーション性の確認を希望します。</a:t>
            </a:r>
            <a:endParaRPr kumimoji="1" lang="en-US" altLang="ja-JP" dirty="0"/>
          </a:p>
          <a:p>
            <a:r>
              <a:rPr kumimoji="1" lang="ja-JP" altLang="en-US" dirty="0"/>
              <a:t>出資案件の概要は以下の通りです。</a:t>
            </a:r>
            <a:endParaRPr kumimoji="1" lang="en-US" altLang="ja-JP" dirty="0"/>
          </a:p>
        </p:txBody>
      </p:sp>
      <p:graphicFrame>
        <p:nvGraphicFramePr>
          <p:cNvPr id="6" name="表 5"/>
          <p:cNvGraphicFramePr>
            <a:graphicFrameLocks noGrp="1"/>
          </p:cNvGraphicFramePr>
          <p:nvPr>
            <p:extLst>
              <p:ext uri="{D42A27DB-BD31-4B8C-83A1-F6EECF244321}">
                <p14:modId xmlns:p14="http://schemas.microsoft.com/office/powerpoint/2010/main" val="3023581161"/>
              </p:ext>
            </p:extLst>
          </p:nvPr>
        </p:nvGraphicFramePr>
        <p:xfrm>
          <a:off x="222675" y="2011924"/>
          <a:ext cx="9482853" cy="4729442"/>
        </p:xfrm>
        <a:graphic>
          <a:graphicData uri="http://schemas.openxmlformats.org/drawingml/2006/table">
            <a:tbl>
              <a:tblPr firstRow="1" bandRow="1">
                <a:tableStyleId>{5C22544A-7EE6-4342-B048-85BDC9FD1C3A}</a:tableStyleId>
              </a:tblPr>
              <a:tblGrid>
                <a:gridCol w="2785663">
                  <a:extLst>
                    <a:ext uri="{9D8B030D-6E8A-4147-A177-3AD203B41FA5}">
                      <a16:colId xmlns:a16="http://schemas.microsoft.com/office/drawing/2014/main" val="1177943423"/>
                    </a:ext>
                  </a:extLst>
                </a:gridCol>
                <a:gridCol w="6697190">
                  <a:extLst>
                    <a:ext uri="{9D8B030D-6E8A-4147-A177-3AD203B41FA5}">
                      <a16:colId xmlns:a16="http://schemas.microsoft.com/office/drawing/2014/main" val="4043155241"/>
                    </a:ext>
                  </a:extLst>
                </a:gridCol>
              </a:tblGrid>
              <a:tr h="366365">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dirty="0">
                          <a:latin typeface="Meiryo UI" panose="020B0604030504040204" pitchFamily="50" charset="-128"/>
                          <a:ea typeface="Meiryo UI" panose="020B0604030504040204" pitchFamily="50" charset="-128"/>
                        </a:rPr>
                        <a:t>案件概要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hMerge="1">
                  <a:txBody>
                    <a:bodyPr/>
                    <a:lstStyle/>
                    <a:p>
                      <a:endParaRPr kumimoji="1" lang="ja-JP" altLang="en-US" dirty="0"/>
                    </a:p>
                  </a:txBody>
                  <a:tcPr/>
                </a:tc>
                <a:extLst>
                  <a:ext uri="{0D108BD9-81ED-4DB2-BD59-A6C34878D82A}">
                    <a16:rowId xmlns:a16="http://schemas.microsoft.com/office/drawing/2014/main" val="484181226"/>
                  </a:ext>
                </a:extLst>
              </a:tr>
              <a:tr h="366365">
                <a:tc>
                  <a:txBody>
                    <a:bodyPr/>
                    <a:lstStyle/>
                    <a:p>
                      <a:r>
                        <a:rPr kumimoji="1" lang="ja-JP" altLang="en-US" sz="1600" dirty="0">
                          <a:solidFill>
                            <a:schemeClr val="tx1"/>
                          </a:solidFill>
                          <a:latin typeface="Meiryo UI" panose="020B0604030504040204" pitchFamily="50" charset="-128"/>
                          <a:ea typeface="Meiryo UI" panose="020B0604030504040204" pitchFamily="50" charset="-128"/>
                        </a:rPr>
                        <a:t>１．出資者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ja-JP" altLang="en-US" sz="1600" dirty="0">
                          <a:solidFill>
                            <a:schemeClr val="tx1"/>
                          </a:solidFill>
                          <a:latin typeface="Meiryo UI" panose="020B0604030504040204" pitchFamily="50" charset="-128"/>
                          <a:ea typeface="Meiryo UI" panose="020B0604030504040204" pitchFamily="50" charset="-128"/>
                        </a:rPr>
                        <a:t>株式会社Ａ（以下○○社）</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81253981"/>
                  </a:ext>
                </a:extLst>
              </a:tr>
              <a:tr h="366365">
                <a:tc>
                  <a:txBody>
                    <a:bodyPr/>
                    <a:lstStyle/>
                    <a:p>
                      <a:r>
                        <a:rPr kumimoji="1" lang="ja-JP" altLang="en-US" sz="1600" dirty="0">
                          <a:solidFill>
                            <a:schemeClr val="tx1"/>
                          </a:solidFill>
                          <a:latin typeface="Meiryo UI" panose="020B0604030504040204" pitchFamily="50" charset="-128"/>
                          <a:ea typeface="Meiryo UI" panose="020B0604030504040204" pitchFamily="50" charset="-128"/>
                        </a:rPr>
                        <a:t>２．出資先企業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ja-JP" altLang="en-US" sz="1600" dirty="0">
                          <a:solidFill>
                            <a:schemeClr val="tx1"/>
                          </a:solidFill>
                          <a:latin typeface="Meiryo UI" panose="020B0604030504040204" pitchFamily="50" charset="-128"/>
                          <a:ea typeface="Meiryo UI" panose="020B0604030504040204" pitchFamily="50" charset="-128"/>
                        </a:rPr>
                        <a:t>株式会社Ｂ（以下○○社）</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26200499"/>
                  </a:ext>
                </a:extLst>
              </a:tr>
              <a:tr h="366365">
                <a:tc>
                  <a:txBody>
                    <a:bodyPr/>
                    <a:lstStyle/>
                    <a:p>
                      <a:r>
                        <a:rPr kumimoji="1" lang="ja-JP" altLang="en-US" sz="1600" dirty="0">
                          <a:solidFill>
                            <a:schemeClr val="tx1"/>
                          </a:solidFill>
                          <a:latin typeface="Meiryo UI" panose="020B0604030504040204" pitchFamily="50" charset="-128"/>
                          <a:ea typeface="Meiryo UI" panose="020B0604030504040204" pitchFamily="50" charset="-128"/>
                        </a:rPr>
                        <a:t>３．出資時期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en-US" altLang="ja-JP" sz="1600" dirty="0">
                          <a:solidFill>
                            <a:schemeClr val="tx1"/>
                          </a:solidFill>
                          <a:latin typeface="Meiryo UI" panose="020B0604030504040204" pitchFamily="50" charset="-128"/>
                          <a:ea typeface="Meiryo UI" panose="020B0604030504040204" pitchFamily="50" charset="-128"/>
                        </a:rPr>
                        <a:t>XXXX</a:t>
                      </a:r>
                      <a:r>
                        <a:rPr kumimoji="1" lang="ja-JP" altLang="en-US" sz="1600" dirty="0">
                          <a:solidFill>
                            <a:schemeClr val="tx1"/>
                          </a:solidFill>
                          <a:latin typeface="Meiryo UI" panose="020B0604030504040204" pitchFamily="50" charset="-128"/>
                          <a:ea typeface="Meiryo UI" panose="020B0604030504040204" pitchFamily="50" charset="-128"/>
                        </a:rPr>
                        <a:t>年</a:t>
                      </a:r>
                      <a:r>
                        <a:rPr kumimoji="1" lang="en-US" altLang="ja-JP" sz="1600" dirty="0">
                          <a:solidFill>
                            <a:schemeClr val="tx1"/>
                          </a:solidFill>
                          <a:latin typeface="Meiryo UI" panose="020B0604030504040204" pitchFamily="50" charset="-128"/>
                          <a:ea typeface="Meiryo UI" panose="020B0604030504040204" pitchFamily="50" charset="-128"/>
                        </a:rPr>
                        <a:t>X</a:t>
                      </a:r>
                      <a:r>
                        <a:rPr kumimoji="1" lang="ja-JP" altLang="en-US" sz="1600" dirty="0">
                          <a:solidFill>
                            <a:schemeClr val="tx1"/>
                          </a:solidFill>
                          <a:latin typeface="Meiryo UI" panose="020B0604030504040204" pitchFamily="50" charset="-128"/>
                          <a:ea typeface="Meiryo UI" panose="020B0604030504040204" pitchFamily="50" charset="-128"/>
                        </a:rPr>
                        <a:t>月</a:t>
                      </a:r>
                      <a:endParaRPr kumimoji="1" lang="en-US" altLang="ja-JP" sz="16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4675982"/>
                  </a:ext>
                </a:extLst>
              </a:tr>
              <a:tr h="3663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latin typeface="Meiryo UI" panose="020B0604030504040204" pitchFamily="50" charset="-128"/>
                          <a:ea typeface="Meiryo UI" panose="020B0604030504040204" pitchFamily="50" charset="-128"/>
                        </a:rPr>
                        <a:t>４．出資金額</a:t>
                      </a:r>
                      <a:endParaRPr kumimoji="1" lang="en-US" altLang="ja-JP" sz="16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en-US" altLang="ja-JP" sz="1600" dirty="0">
                          <a:solidFill>
                            <a:schemeClr val="tx1"/>
                          </a:solidFill>
                          <a:latin typeface="Meiryo UI" panose="020B0604030504040204" pitchFamily="50" charset="-128"/>
                          <a:ea typeface="Meiryo UI" panose="020B0604030504040204" pitchFamily="50" charset="-128"/>
                        </a:rPr>
                        <a:t>XXXX</a:t>
                      </a:r>
                      <a:r>
                        <a:rPr kumimoji="1" lang="ja-JP" altLang="en-US" sz="1600" dirty="0">
                          <a:solidFill>
                            <a:schemeClr val="tx1"/>
                          </a:solidFill>
                          <a:latin typeface="Meiryo UI" panose="020B0604030504040204" pitchFamily="50" charset="-128"/>
                          <a:ea typeface="Meiryo UI" panose="020B0604030504040204" pitchFamily="50" charset="-128"/>
                        </a:rPr>
                        <a:t>円</a:t>
                      </a:r>
                      <a:r>
                        <a:rPr kumimoji="1" lang="ja-JP" altLang="en-US" sz="900" dirty="0">
                          <a:solidFill>
                            <a:srgbClr val="0070C0"/>
                          </a:solidFill>
                          <a:latin typeface="Meiryo UI" panose="020B0604030504040204" pitchFamily="50" charset="-128"/>
                          <a:ea typeface="Meiryo UI" panose="020B0604030504040204" pitchFamily="50" charset="-128"/>
                        </a:rPr>
                        <a:t>（一の位まで記入。組合経由の場合、組合への出資比率を乗じた額（小数点以下切捨）。予定額の場合、その旨明記。）</a:t>
                      </a:r>
                      <a:endParaRPr kumimoji="1" lang="en-US" altLang="ja-JP" sz="1600" dirty="0">
                        <a:solidFill>
                          <a:srgbClr val="0070C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0979850"/>
                  </a:ext>
                </a:extLst>
              </a:tr>
              <a:tr h="366365">
                <a:tc>
                  <a:txBody>
                    <a:bodyPr/>
                    <a:lstStyle/>
                    <a:p>
                      <a:r>
                        <a:rPr kumimoji="1" lang="ja-JP" altLang="en-US" sz="1600" dirty="0">
                          <a:solidFill>
                            <a:schemeClr val="tx1"/>
                          </a:solidFill>
                          <a:latin typeface="Meiryo UI" panose="020B0604030504040204" pitchFamily="50" charset="-128"/>
                          <a:ea typeface="Meiryo UI" panose="020B0604030504040204" pitchFamily="50" charset="-128"/>
                        </a:rPr>
                        <a:t>５．投資前後の出資割合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ja-JP" altLang="en-US" sz="1600" dirty="0">
                          <a:solidFill>
                            <a:schemeClr val="tx1"/>
                          </a:solidFill>
                          <a:latin typeface="Meiryo UI" panose="020B0604030504040204" pitchFamily="50" charset="-128"/>
                          <a:ea typeface="Meiryo UI" panose="020B0604030504040204" pitchFamily="50" charset="-128"/>
                        </a:rPr>
                        <a:t>投資前［ </a:t>
                      </a:r>
                      <a:r>
                        <a:rPr kumimoji="1" lang="en-US" altLang="ja-JP" sz="1600" dirty="0">
                          <a:solidFill>
                            <a:schemeClr val="tx1"/>
                          </a:solidFill>
                          <a:latin typeface="Meiryo UI" panose="020B0604030504040204" pitchFamily="50" charset="-128"/>
                          <a:ea typeface="Meiryo UI" panose="020B0604030504040204" pitchFamily="50" charset="-128"/>
                        </a:rPr>
                        <a:t>XX.X</a:t>
                      </a:r>
                      <a:r>
                        <a:rPr kumimoji="1" lang="en-US" altLang="ja-JP" sz="1600" baseline="0" dirty="0">
                          <a:solidFill>
                            <a:schemeClr val="tx1"/>
                          </a:solidFill>
                          <a:latin typeface="Meiryo UI" panose="020B0604030504040204" pitchFamily="50" charset="-128"/>
                          <a:ea typeface="Meiryo UI" panose="020B0604030504040204" pitchFamily="50" charset="-128"/>
                        </a:rPr>
                        <a:t> </a:t>
                      </a:r>
                      <a:r>
                        <a:rPr kumimoji="1" lang="ja-JP" altLang="en-US" sz="1600" dirty="0">
                          <a:solidFill>
                            <a:schemeClr val="tx1"/>
                          </a:solidFill>
                          <a:latin typeface="Meiryo UI" panose="020B0604030504040204" pitchFamily="50" charset="-128"/>
                          <a:ea typeface="Meiryo UI" panose="020B0604030504040204" pitchFamily="50" charset="-128"/>
                        </a:rPr>
                        <a:t>］％　→　投資後［ </a:t>
                      </a:r>
                      <a:r>
                        <a:rPr kumimoji="1" lang="en-US" altLang="ja-JP" sz="1600" dirty="0">
                          <a:solidFill>
                            <a:schemeClr val="tx1"/>
                          </a:solidFill>
                          <a:latin typeface="Meiryo UI" panose="020B0604030504040204" pitchFamily="50" charset="-128"/>
                          <a:ea typeface="Meiryo UI" panose="020B0604030504040204" pitchFamily="50" charset="-128"/>
                        </a:rPr>
                        <a:t>XX.X </a:t>
                      </a:r>
                      <a:r>
                        <a:rPr kumimoji="1" lang="ja-JP" altLang="en-US" sz="1600" dirty="0">
                          <a:solidFill>
                            <a:schemeClr val="tx1"/>
                          </a:solidFill>
                          <a:latin typeface="Meiryo UI" panose="020B0604030504040204" pitchFamily="50" charset="-128"/>
                          <a:ea typeface="Meiryo UI" panose="020B0604030504040204" pitchFamily="50" charset="-128"/>
                        </a:rPr>
                        <a:t>］％</a:t>
                      </a:r>
                      <a:endParaRPr kumimoji="1" lang="en-US" altLang="ja-JP" sz="16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42816061"/>
                  </a:ext>
                </a:extLst>
              </a:tr>
              <a:tr h="632813">
                <a:tc>
                  <a:txBody>
                    <a:bodyPr/>
                    <a:lstStyle/>
                    <a:p>
                      <a:pPr marL="357188" marR="0" lvl="0" indent="-357188"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６．出資の目的</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indent="0">
                        <a:buFont typeface="Arial" panose="020B0604020202020204" pitchFamily="34" charset="0"/>
                        <a:buNone/>
                      </a:pPr>
                      <a:r>
                        <a:rPr kumimoji="1" lang="en-US" altLang="ja-JP" sz="1600" dirty="0">
                          <a:solidFill>
                            <a:schemeClr val="tx1"/>
                          </a:solidFill>
                          <a:latin typeface="Meiryo UI" panose="020B0604030504040204" pitchFamily="50" charset="-128"/>
                          <a:ea typeface="Meiryo UI" panose="020B0604030504040204" pitchFamily="50" charset="-128"/>
                        </a:rPr>
                        <a:t>【</a:t>
                      </a:r>
                      <a:r>
                        <a:rPr kumimoji="1" lang="ja-JP" altLang="en-US" sz="1600" dirty="0">
                          <a:solidFill>
                            <a:schemeClr val="tx1"/>
                          </a:solidFill>
                          <a:latin typeface="Meiryo UI" panose="020B0604030504040204" pitchFamily="50" charset="-128"/>
                          <a:ea typeface="Meiryo UI" panose="020B0604030504040204" pitchFamily="50" charset="-128"/>
                        </a:rPr>
                        <a:t>　</a:t>
                      </a:r>
                      <a:r>
                        <a:rPr kumimoji="1" lang="en-US" altLang="ja-JP" sz="1600" dirty="0">
                          <a:solidFill>
                            <a:schemeClr val="tx1"/>
                          </a:solidFill>
                          <a:latin typeface="Meiryo UI" panose="020B0604030504040204" pitchFamily="50" charset="-128"/>
                          <a:ea typeface="Meiryo UI" panose="020B0604030504040204" pitchFamily="50" charset="-128"/>
                        </a:rPr>
                        <a:t>】</a:t>
                      </a:r>
                      <a:r>
                        <a:rPr kumimoji="1" lang="ja-JP" altLang="en-US" sz="1600" dirty="0">
                          <a:solidFill>
                            <a:schemeClr val="tx1"/>
                          </a:solidFill>
                          <a:latin typeface="Meiryo UI" panose="020B0604030504040204" pitchFamily="50" charset="-128"/>
                          <a:ea typeface="Meiryo UI" panose="020B0604030504040204" pitchFamily="50" charset="-128"/>
                        </a:rPr>
                        <a:t>高い生産性が見込まれる事業の開拓</a:t>
                      </a:r>
                      <a:endParaRPr kumimoji="1" lang="en-US" altLang="ja-JP" sz="1600" dirty="0">
                        <a:solidFill>
                          <a:schemeClr val="tx1"/>
                        </a:solidFill>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kumimoji="1" lang="en-US" altLang="ja-JP" sz="1600" dirty="0">
                          <a:solidFill>
                            <a:schemeClr val="tx1"/>
                          </a:solidFill>
                          <a:latin typeface="Meiryo UI" panose="020B0604030504040204" pitchFamily="50" charset="-128"/>
                          <a:ea typeface="Meiryo UI" panose="020B0604030504040204" pitchFamily="50" charset="-128"/>
                        </a:rPr>
                        <a:t>【</a:t>
                      </a:r>
                      <a:r>
                        <a:rPr kumimoji="1" lang="ja-JP" altLang="en-US" sz="1600" dirty="0">
                          <a:solidFill>
                            <a:schemeClr val="tx1"/>
                          </a:solidFill>
                          <a:latin typeface="Meiryo UI" panose="020B0604030504040204" pitchFamily="50" charset="-128"/>
                          <a:ea typeface="Meiryo UI" panose="020B0604030504040204" pitchFamily="50" charset="-128"/>
                        </a:rPr>
                        <a:t>　</a:t>
                      </a:r>
                      <a:r>
                        <a:rPr kumimoji="1" lang="en-US" altLang="ja-JP" sz="1600" dirty="0">
                          <a:solidFill>
                            <a:schemeClr val="tx1"/>
                          </a:solidFill>
                          <a:latin typeface="Meiryo UI" panose="020B0604030504040204" pitchFamily="50" charset="-128"/>
                          <a:ea typeface="Meiryo UI" panose="020B0604030504040204" pitchFamily="50" charset="-128"/>
                        </a:rPr>
                        <a:t>】</a:t>
                      </a:r>
                      <a:r>
                        <a:rPr kumimoji="1" lang="ja-JP" altLang="en-US" sz="1600" dirty="0">
                          <a:solidFill>
                            <a:schemeClr val="tx1"/>
                          </a:solidFill>
                          <a:latin typeface="Meiryo UI" panose="020B0604030504040204" pitchFamily="50" charset="-128"/>
                          <a:ea typeface="Meiryo UI" panose="020B0604030504040204" pitchFamily="50" charset="-128"/>
                        </a:rPr>
                        <a:t>新たな事業の開拓（いずれかに〇をつける）</a:t>
                      </a:r>
                      <a:endParaRPr lang="en-US" altLang="ja-JP" sz="16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1690205"/>
                  </a:ext>
                </a:extLst>
              </a:tr>
              <a:tr h="632813">
                <a:tc>
                  <a:txBody>
                    <a:bodyPr/>
                    <a:lstStyle/>
                    <a:p>
                      <a:pPr marL="357188" marR="0" lvl="0" indent="-357188"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latin typeface="Meiryo UI" panose="020B0604030504040204" pitchFamily="50" charset="-128"/>
                          <a:ea typeface="Meiryo UI" panose="020B0604030504040204" pitchFamily="50" charset="-128"/>
                        </a:rPr>
                        <a:t>７．高い生産性又は新規性</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indent="0">
                        <a:buFont typeface="Arial" panose="020B0604020202020204" pitchFamily="34" charset="0"/>
                        <a:buNone/>
                      </a:pPr>
                      <a:r>
                        <a:rPr kumimoji="1" lang="ja-JP" altLang="en-US" sz="1600" kern="1200" dirty="0">
                          <a:solidFill>
                            <a:schemeClr val="tx1"/>
                          </a:solidFill>
                          <a:latin typeface="Meiryo UI" panose="020B0604030504040204" pitchFamily="50" charset="-128"/>
                          <a:ea typeface="Meiryo UI" panose="020B0604030504040204" pitchFamily="50" charset="-128"/>
                          <a:cs typeface="+mn-cs"/>
                        </a:rPr>
                        <a:t>（別紙２の説明文全体を転記）</a:t>
                      </a:r>
                      <a:endParaRPr kumimoji="1" lang="en-US" altLang="ja-JP" sz="1600" kern="1200" dirty="0">
                        <a:solidFill>
                          <a:schemeClr val="tx1"/>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2623368"/>
                  </a:ext>
                </a:extLst>
              </a:tr>
              <a:tr h="632813">
                <a:tc>
                  <a:txBody>
                    <a:bodyPr/>
                    <a:lstStyle/>
                    <a:p>
                      <a:pPr marL="357188" indent="-357188"/>
                      <a:r>
                        <a:rPr kumimoji="1" lang="ja-JP" altLang="en-US" sz="1600" dirty="0">
                          <a:solidFill>
                            <a:schemeClr val="tx1"/>
                          </a:solidFill>
                          <a:latin typeface="Meiryo UI" panose="020B0604030504040204" pitchFamily="50" charset="-128"/>
                          <a:ea typeface="Meiryo UI" panose="020B0604030504040204" pitchFamily="50" charset="-128"/>
                        </a:rPr>
                        <a:t>８．出資者が活用を予定する</a:t>
                      </a:r>
                      <a:endParaRPr kumimoji="1" lang="en-US" altLang="ja-JP" sz="1600" dirty="0">
                        <a:solidFill>
                          <a:schemeClr val="tx1"/>
                        </a:solidFill>
                        <a:latin typeface="Meiryo UI" panose="020B0604030504040204" pitchFamily="50" charset="-128"/>
                        <a:ea typeface="Meiryo UI" panose="020B0604030504040204" pitchFamily="50" charset="-128"/>
                      </a:endParaRPr>
                    </a:p>
                    <a:p>
                      <a:pPr marL="357188" indent="-357188"/>
                      <a:r>
                        <a:rPr kumimoji="1" lang="ja-JP" altLang="en-US" sz="1600" dirty="0">
                          <a:solidFill>
                            <a:schemeClr val="tx1"/>
                          </a:solidFill>
                          <a:latin typeface="Meiryo UI" panose="020B0604030504040204" pitchFamily="50" charset="-128"/>
                          <a:ea typeface="Meiryo UI" panose="020B0604030504040204" pitchFamily="50" charset="-128"/>
                        </a:rPr>
                        <a:t>　　　出資先企業の経営資源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600" dirty="0">
                          <a:latin typeface="Meiryo UI" panose="020B0604030504040204" pitchFamily="50" charset="-128"/>
                          <a:ea typeface="Meiryo UI" panose="020B0604030504040204" pitchFamily="50" charset="-128"/>
                        </a:rPr>
                        <a:t>（別紙３の説明文中の○○</a:t>
                      </a:r>
                      <a:r>
                        <a:rPr lang="ja-JP" altLang="en-US" sz="1600" dirty="0">
                          <a:solidFill>
                            <a:srgbClr val="0070C0"/>
                          </a:solidFill>
                          <a:latin typeface="Meiryo UI" panose="020B0604030504040204" pitchFamily="50" charset="-128"/>
                          <a:ea typeface="Meiryo UI" panose="020B0604030504040204" pitchFamily="50" charset="-128"/>
                        </a:rPr>
                        <a:t>（Ｂ社の革新的な技術や、サービスの内容）</a:t>
                      </a:r>
                      <a:r>
                        <a:rPr lang="ja-JP" altLang="en-US" sz="1600" dirty="0">
                          <a:latin typeface="Meiryo UI" panose="020B0604030504040204" pitchFamily="50" charset="-128"/>
                          <a:ea typeface="Meiryo UI" panose="020B0604030504040204" pitchFamily="50" charset="-128"/>
                        </a:rPr>
                        <a:t>を転記）</a:t>
                      </a:r>
                      <a:endParaRPr lang="en-US" altLang="ja-JP" sz="16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97972433"/>
                  </a:ext>
                </a:extLst>
              </a:tr>
              <a:tr h="632813">
                <a:tc>
                  <a:txBody>
                    <a:bodyPr/>
                    <a:lstStyle/>
                    <a:p>
                      <a:pPr marL="357188" indent="-357188"/>
                      <a:r>
                        <a:rPr kumimoji="1" lang="ja-JP" altLang="en-US" sz="1600" kern="1200" dirty="0">
                          <a:solidFill>
                            <a:schemeClr val="tx1"/>
                          </a:solidFill>
                          <a:latin typeface="Meiryo UI" panose="020B0604030504040204" pitchFamily="50" charset="-128"/>
                          <a:ea typeface="Meiryo UI" panose="020B0604030504040204" pitchFamily="50" charset="-128"/>
                          <a:cs typeface="+mn-cs"/>
                        </a:rPr>
                        <a:t>９．出資者が提供を予定する</a:t>
                      </a:r>
                      <a:endParaRPr kumimoji="1" lang="en-US" altLang="ja-JP" sz="1600" kern="1200" dirty="0">
                        <a:solidFill>
                          <a:schemeClr val="tx1"/>
                        </a:solidFill>
                        <a:latin typeface="Meiryo UI" panose="020B0604030504040204" pitchFamily="50" charset="-128"/>
                        <a:ea typeface="Meiryo UI" panose="020B0604030504040204" pitchFamily="50" charset="-128"/>
                        <a:cs typeface="+mn-cs"/>
                      </a:endParaRPr>
                    </a:p>
                    <a:p>
                      <a:pPr marL="357188" indent="-357188"/>
                      <a:r>
                        <a:rPr kumimoji="1" lang="ja-JP" altLang="en-US" sz="1600" kern="1200" dirty="0">
                          <a:solidFill>
                            <a:schemeClr val="tx1"/>
                          </a:solidFill>
                          <a:latin typeface="Meiryo UI" panose="020B0604030504040204" pitchFamily="50" charset="-128"/>
                          <a:ea typeface="Meiryo UI" panose="020B0604030504040204" pitchFamily="50" charset="-128"/>
                          <a:cs typeface="+mn-cs"/>
                        </a:rPr>
                        <a:t>　　　出資者の経営資源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indent="0">
                        <a:buFont typeface="Arial" panose="020B0604020202020204" pitchFamily="34" charset="0"/>
                        <a:buNone/>
                      </a:pPr>
                      <a:r>
                        <a:rPr lang="ja-JP" altLang="en-US" sz="1600" dirty="0">
                          <a:latin typeface="Meiryo UI" panose="020B0604030504040204" pitchFamily="50" charset="-128"/>
                          <a:ea typeface="Meiryo UI" panose="020B0604030504040204" pitchFamily="50" charset="-128"/>
                        </a:rPr>
                        <a:t>（別紙４の説明文中の○○</a:t>
                      </a:r>
                      <a:r>
                        <a:rPr lang="ja-JP" altLang="en-US" sz="1600" dirty="0">
                          <a:solidFill>
                            <a:srgbClr val="0070C0"/>
                          </a:solidFill>
                          <a:latin typeface="Meiryo UI" panose="020B0604030504040204" pitchFamily="50" charset="-128"/>
                          <a:ea typeface="Meiryo UI" panose="020B0604030504040204" pitchFamily="50" charset="-128"/>
                        </a:rPr>
                        <a:t>（Ａ社による資金以外の経営資源の提供）</a:t>
                      </a:r>
                      <a:r>
                        <a:rPr lang="ja-JP" altLang="en-US" sz="1600" dirty="0">
                          <a:latin typeface="Meiryo UI" panose="020B0604030504040204" pitchFamily="50" charset="-128"/>
                          <a:ea typeface="Meiryo UI" panose="020B0604030504040204" pitchFamily="50" charset="-128"/>
                        </a:rPr>
                        <a:t>を転記）</a:t>
                      </a:r>
                      <a:endParaRPr lang="en-US" altLang="ja-JP" sz="16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0206355"/>
                  </a:ext>
                </a:extLst>
              </a:tr>
            </a:tbl>
          </a:graphicData>
        </a:graphic>
      </p:graphicFrame>
      <p:sp>
        <p:nvSpPr>
          <p:cNvPr id="9" name="正方形/長方形 8">
            <a:extLst>
              <a:ext uri="{FF2B5EF4-FFF2-40B4-BE49-F238E27FC236}">
                <a16:creationId xmlns:a16="http://schemas.microsoft.com/office/drawing/2014/main" id="{CF62BDEE-B9E6-46B8-AF83-32C995BFC3C8}"/>
              </a:ext>
            </a:extLst>
          </p:cNvPr>
          <p:cNvSpPr/>
          <p:nvPr/>
        </p:nvSpPr>
        <p:spPr bwMode="auto">
          <a:xfrm>
            <a:off x="8481392" y="189456"/>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必須</a:t>
            </a:r>
          </a:p>
        </p:txBody>
      </p:sp>
    </p:spTree>
    <p:extLst>
      <p:ext uri="{BB962C8B-B14F-4D97-AF65-F5344CB8AC3E}">
        <p14:creationId xmlns:p14="http://schemas.microsoft.com/office/powerpoint/2010/main" val="3303101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6</a:t>
            </a:fld>
            <a:endParaRPr kumimoji="1" lang="ja-JP" altLang="en-US"/>
          </a:p>
        </p:txBody>
      </p:sp>
      <p:sp>
        <p:nvSpPr>
          <p:cNvPr id="3" name="タイトル 2"/>
          <p:cNvSpPr>
            <a:spLocks noGrp="1"/>
          </p:cNvSpPr>
          <p:nvPr>
            <p:ph type="title"/>
          </p:nvPr>
        </p:nvSpPr>
        <p:spPr/>
        <p:txBody>
          <a:bodyPr/>
          <a:lstStyle/>
          <a:p>
            <a:r>
              <a:rPr lang="ja-JP" altLang="en-US" dirty="0"/>
              <a:t>別紙１：出資者及び出資先企業の概要</a:t>
            </a:r>
            <a:endParaRPr kumimoji="1" lang="ja-JP" altLang="en-US" dirty="0"/>
          </a:p>
        </p:txBody>
      </p:sp>
      <p:sp>
        <p:nvSpPr>
          <p:cNvPr id="20" name="正方形/長方形 19"/>
          <p:cNvSpPr/>
          <p:nvPr/>
        </p:nvSpPr>
        <p:spPr bwMode="auto">
          <a:xfrm>
            <a:off x="308806" y="3140968"/>
            <a:ext cx="432495" cy="1876287"/>
          </a:xfrm>
          <a:prstGeom prst="rect">
            <a:avLst/>
          </a:prstGeom>
          <a:solidFill>
            <a:srgbClr val="002060"/>
          </a:solidFill>
          <a:ln w="9525">
            <a:solidFill>
              <a:schemeClr val="tx1"/>
            </a:solidFill>
            <a:miter lim="800000"/>
            <a:headEnd/>
            <a:tailEnd/>
          </a:ln>
          <a:effectLst/>
        </p:spPr>
        <p:txBody>
          <a:bodyPr wrap="none" rtlCol="0" anchor="ctr"/>
          <a:lstStyle/>
          <a:p>
            <a:pPr algn="l"/>
            <a:r>
              <a:rPr kumimoji="0" lang="ja-JP" altLang="en-US" sz="1600" b="1" dirty="0">
                <a:solidFill>
                  <a:schemeClr val="bg1"/>
                </a:solidFill>
                <a:latin typeface="Meiryo UI" panose="020B0604030504040204" pitchFamily="50" charset="-128"/>
                <a:ea typeface="Meiryo UI" panose="020B0604030504040204" pitchFamily="50" charset="-128"/>
              </a:rPr>
              <a:t>②</a:t>
            </a:r>
            <a:endParaRPr kumimoji="0" lang="en-US" altLang="ja-JP" sz="1600" b="1" dirty="0">
              <a:solidFill>
                <a:schemeClr val="bg1"/>
              </a:solidFill>
              <a:latin typeface="Meiryo UI" panose="020B0604030504040204" pitchFamily="50" charset="-128"/>
              <a:ea typeface="Meiryo UI" panose="020B0604030504040204" pitchFamily="50" charset="-128"/>
            </a:endParaRPr>
          </a:p>
          <a:p>
            <a:pPr algn="l"/>
            <a:r>
              <a:rPr kumimoji="0" lang="ja-JP" altLang="en-US" sz="1600" b="1" dirty="0">
                <a:solidFill>
                  <a:schemeClr val="bg1"/>
                </a:solidFill>
                <a:latin typeface="Meiryo UI" panose="020B0604030504040204" pitchFamily="50" charset="-128"/>
                <a:ea typeface="Meiryo UI" panose="020B0604030504040204" pitchFamily="50" charset="-128"/>
              </a:rPr>
              <a:t>出</a:t>
            </a:r>
            <a:endParaRPr kumimoji="0" lang="en-US" altLang="ja-JP" sz="1600" b="1" dirty="0">
              <a:solidFill>
                <a:schemeClr val="bg1"/>
              </a:solidFill>
              <a:latin typeface="Meiryo UI" panose="020B0604030504040204" pitchFamily="50" charset="-128"/>
              <a:ea typeface="Meiryo UI" panose="020B0604030504040204" pitchFamily="50" charset="-128"/>
            </a:endParaRPr>
          </a:p>
          <a:p>
            <a:pPr algn="l"/>
            <a:r>
              <a:rPr kumimoji="0" lang="ja-JP" altLang="en-US" sz="1600" b="1" dirty="0">
                <a:solidFill>
                  <a:schemeClr val="bg1"/>
                </a:solidFill>
                <a:latin typeface="Meiryo UI" panose="020B0604030504040204" pitchFamily="50" charset="-128"/>
                <a:ea typeface="Meiryo UI" panose="020B0604030504040204" pitchFamily="50" charset="-128"/>
              </a:rPr>
              <a:t>資</a:t>
            </a:r>
            <a:endParaRPr kumimoji="0" lang="en-US" altLang="ja-JP" sz="1600" b="1" dirty="0">
              <a:solidFill>
                <a:schemeClr val="bg1"/>
              </a:solidFill>
              <a:latin typeface="Meiryo UI" panose="020B0604030504040204" pitchFamily="50" charset="-128"/>
              <a:ea typeface="Meiryo UI" panose="020B0604030504040204" pitchFamily="50" charset="-128"/>
            </a:endParaRPr>
          </a:p>
          <a:p>
            <a:pPr algn="l"/>
            <a:r>
              <a:rPr kumimoji="0" lang="ja-JP" altLang="en-US" sz="1600" b="1" dirty="0">
                <a:solidFill>
                  <a:schemeClr val="bg1"/>
                </a:solidFill>
                <a:latin typeface="Meiryo UI" panose="020B0604030504040204" pitchFamily="50" charset="-128"/>
                <a:ea typeface="Meiryo UI" panose="020B0604030504040204" pitchFamily="50" charset="-128"/>
              </a:rPr>
              <a:t>先</a:t>
            </a:r>
            <a:endParaRPr kumimoji="0" lang="en-US" altLang="ja-JP" sz="1600" b="1" dirty="0">
              <a:solidFill>
                <a:schemeClr val="bg1"/>
              </a:solidFill>
              <a:latin typeface="Meiryo UI" panose="020B0604030504040204" pitchFamily="50" charset="-128"/>
              <a:ea typeface="Meiryo UI" panose="020B0604030504040204" pitchFamily="50" charset="-128"/>
            </a:endParaRPr>
          </a:p>
          <a:p>
            <a:pPr algn="l"/>
            <a:r>
              <a:rPr kumimoji="0" lang="ja-JP" altLang="en-US" sz="1600" b="1" dirty="0">
                <a:solidFill>
                  <a:schemeClr val="bg1"/>
                </a:solidFill>
                <a:latin typeface="Meiryo UI" panose="020B0604030504040204" pitchFamily="50" charset="-128"/>
                <a:ea typeface="Meiryo UI" panose="020B0604030504040204" pitchFamily="50" charset="-128"/>
              </a:rPr>
              <a:t>企</a:t>
            </a:r>
            <a:endParaRPr kumimoji="0" lang="en-US" altLang="ja-JP" sz="1600" b="1" dirty="0">
              <a:solidFill>
                <a:schemeClr val="bg1"/>
              </a:solidFill>
              <a:latin typeface="Meiryo UI" panose="020B0604030504040204" pitchFamily="50" charset="-128"/>
              <a:ea typeface="Meiryo UI" panose="020B0604030504040204" pitchFamily="50" charset="-128"/>
            </a:endParaRPr>
          </a:p>
          <a:p>
            <a:pPr algn="l"/>
            <a:r>
              <a:rPr kumimoji="0" lang="ja-JP" altLang="en-US" sz="1600" b="1" dirty="0">
                <a:solidFill>
                  <a:schemeClr val="bg1"/>
                </a:solidFill>
                <a:latin typeface="Meiryo UI" panose="020B0604030504040204" pitchFamily="50" charset="-128"/>
                <a:ea typeface="Meiryo UI" panose="020B0604030504040204" pitchFamily="50" charset="-128"/>
              </a:rPr>
              <a:t>業</a:t>
            </a:r>
            <a:endParaRPr kumimoji="0" lang="en-US" altLang="ja-JP" sz="1600" b="1" dirty="0">
              <a:solidFill>
                <a:schemeClr val="bg1"/>
              </a:solidFill>
              <a:latin typeface="Meiryo UI" panose="020B0604030504040204" pitchFamily="50" charset="-128"/>
              <a:ea typeface="Meiryo UI" panose="020B0604030504040204" pitchFamily="50" charset="-128"/>
            </a:endParaRPr>
          </a:p>
        </p:txBody>
      </p:sp>
      <p:sp>
        <p:nvSpPr>
          <p:cNvPr id="10" name="正方形/長方形 9"/>
          <p:cNvSpPr/>
          <p:nvPr/>
        </p:nvSpPr>
        <p:spPr bwMode="auto">
          <a:xfrm>
            <a:off x="308806" y="752824"/>
            <a:ext cx="432495" cy="1876287"/>
          </a:xfrm>
          <a:prstGeom prst="rect">
            <a:avLst/>
          </a:prstGeom>
          <a:solidFill>
            <a:srgbClr val="002060"/>
          </a:solidFill>
          <a:ln w="9525">
            <a:solidFill>
              <a:schemeClr val="tx1"/>
            </a:solidFill>
            <a:miter lim="800000"/>
            <a:headEnd/>
            <a:tailEnd/>
          </a:ln>
          <a:effectLst/>
        </p:spPr>
        <p:txBody>
          <a:bodyPr wrap="none" rtlCol="0" anchor="ctr"/>
          <a:lstStyle/>
          <a:p>
            <a:pPr algn="l"/>
            <a:r>
              <a:rPr kumimoji="0" lang="ja-JP" altLang="en-US" sz="1600" b="1" dirty="0">
                <a:solidFill>
                  <a:schemeClr val="bg1"/>
                </a:solidFill>
                <a:latin typeface="Meiryo UI" panose="020B0604030504040204" pitchFamily="50" charset="-128"/>
                <a:ea typeface="Meiryo UI" panose="020B0604030504040204" pitchFamily="50" charset="-128"/>
              </a:rPr>
              <a:t>①</a:t>
            </a:r>
            <a:endParaRPr kumimoji="0" lang="en-US" altLang="ja-JP" sz="1600" b="1" dirty="0">
              <a:solidFill>
                <a:schemeClr val="bg1"/>
              </a:solidFill>
              <a:latin typeface="Meiryo UI" panose="020B0604030504040204" pitchFamily="50" charset="-128"/>
              <a:ea typeface="Meiryo UI" panose="020B0604030504040204" pitchFamily="50" charset="-128"/>
            </a:endParaRPr>
          </a:p>
          <a:p>
            <a:pPr algn="l"/>
            <a:r>
              <a:rPr kumimoji="0" lang="ja-JP" altLang="en-US" sz="1600" b="1" dirty="0">
                <a:solidFill>
                  <a:schemeClr val="bg1"/>
                </a:solidFill>
                <a:latin typeface="Meiryo UI" panose="020B0604030504040204" pitchFamily="50" charset="-128"/>
                <a:ea typeface="Meiryo UI" panose="020B0604030504040204" pitchFamily="50" charset="-128"/>
              </a:rPr>
              <a:t>出</a:t>
            </a:r>
            <a:endParaRPr kumimoji="0" lang="en-US" altLang="ja-JP" sz="1600" b="1" dirty="0">
              <a:solidFill>
                <a:schemeClr val="bg1"/>
              </a:solidFill>
              <a:latin typeface="Meiryo UI" panose="020B0604030504040204" pitchFamily="50" charset="-128"/>
              <a:ea typeface="Meiryo UI" panose="020B0604030504040204" pitchFamily="50" charset="-128"/>
            </a:endParaRPr>
          </a:p>
          <a:p>
            <a:pPr algn="l"/>
            <a:r>
              <a:rPr kumimoji="0" lang="ja-JP" altLang="en-US" sz="1600" b="1" dirty="0">
                <a:solidFill>
                  <a:schemeClr val="bg1"/>
                </a:solidFill>
                <a:latin typeface="Meiryo UI" panose="020B0604030504040204" pitchFamily="50" charset="-128"/>
                <a:ea typeface="Meiryo UI" panose="020B0604030504040204" pitchFamily="50" charset="-128"/>
              </a:rPr>
              <a:t>資</a:t>
            </a:r>
            <a:endParaRPr kumimoji="0" lang="en-US" altLang="ja-JP" sz="1600" b="1" dirty="0">
              <a:solidFill>
                <a:schemeClr val="bg1"/>
              </a:solidFill>
              <a:latin typeface="Meiryo UI" panose="020B0604030504040204" pitchFamily="50" charset="-128"/>
              <a:ea typeface="Meiryo UI" panose="020B0604030504040204" pitchFamily="50" charset="-128"/>
            </a:endParaRPr>
          </a:p>
          <a:p>
            <a:pPr algn="l"/>
            <a:r>
              <a:rPr kumimoji="0" lang="ja-JP" altLang="en-US" sz="1600" b="1" dirty="0">
                <a:solidFill>
                  <a:schemeClr val="bg1"/>
                </a:solidFill>
                <a:latin typeface="Meiryo UI" panose="020B0604030504040204" pitchFamily="50" charset="-128"/>
                <a:ea typeface="Meiryo UI" panose="020B0604030504040204" pitchFamily="50" charset="-128"/>
              </a:rPr>
              <a:t>者</a:t>
            </a:r>
            <a:endParaRPr kumimoji="0" lang="en-US" altLang="ja-JP" sz="1600" b="1" dirty="0">
              <a:solidFill>
                <a:schemeClr val="bg1"/>
              </a:solidFill>
              <a:latin typeface="Meiryo UI" panose="020B0604030504040204" pitchFamily="50" charset="-128"/>
              <a:ea typeface="Meiryo UI" panose="020B0604030504040204" pitchFamily="50" charset="-128"/>
            </a:endParaRPr>
          </a:p>
        </p:txBody>
      </p:sp>
      <p:graphicFrame>
        <p:nvGraphicFramePr>
          <p:cNvPr id="4" name="表 4">
            <a:extLst>
              <a:ext uri="{FF2B5EF4-FFF2-40B4-BE49-F238E27FC236}">
                <a16:creationId xmlns:a16="http://schemas.microsoft.com/office/drawing/2014/main" id="{305F9E2E-3BD2-4C23-98DA-E7800E5E23EE}"/>
              </a:ext>
            </a:extLst>
          </p:cNvPr>
          <p:cNvGraphicFramePr>
            <a:graphicFrameLocks noGrp="1"/>
          </p:cNvGraphicFramePr>
          <p:nvPr/>
        </p:nvGraphicFramePr>
        <p:xfrm>
          <a:off x="809326" y="752824"/>
          <a:ext cx="8680178" cy="2225040"/>
        </p:xfrm>
        <a:graphic>
          <a:graphicData uri="http://schemas.openxmlformats.org/drawingml/2006/table">
            <a:tbl>
              <a:tblPr firstRow="1" bandRow="1">
                <a:tableStyleId>{5C22544A-7EE6-4342-B048-85BDC9FD1C3A}</a:tableStyleId>
              </a:tblPr>
              <a:tblGrid>
                <a:gridCol w="2415482">
                  <a:extLst>
                    <a:ext uri="{9D8B030D-6E8A-4147-A177-3AD203B41FA5}">
                      <a16:colId xmlns:a16="http://schemas.microsoft.com/office/drawing/2014/main" val="1632728803"/>
                    </a:ext>
                  </a:extLst>
                </a:gridCol>
                <a:gridCol w="6264696">
                  <a:extLst>
                    <a:ext uri="{9D8B030D-6E8A-4147-A177-3AD203B41FA5}">
                      <a16:colId xmlns:a16="http://schemas.microsoft.com/office/drawing/2014/main" val="2578086784"/>
                    </a:ext>
                  </a:extLst>
                </a:gridCol>
              </a:tblGrid>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会社名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600" b="0" dirty="0">
                          <a:solidFill>
                            <a:schemeClr val="tx1"/>
                          </a:solidFill>
                          <a:latin typeface="Meiryo UI" panose="020B0604030504040204" pitchFamily="50" charset="-128"/>
                          <a:ea typeface="Meiryo UI" panose="020B0604030504040204" pitchFamily="50" charset="-128"/>
                        </a:rPr>
                        <a:t>株式会社Ａ</a:t>
                      </a:r>
                      <a:endParaRPr kumimoji="1" lang="en-US" altLang="ja-JP"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93663622"/>
                  </a:ext>
                </a:extLst>
              </a:tr>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出資年度の事業年度末日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600" b="0" dirty="0">
                          <a:solidFill>
                            <a:schemeClr val="tx1"/>
                          </a:solidFill>
                          <a:latin typeface="Meiryo UI" panose="020B0604030504040204" pitchFamily="50" charset="-128"/>
                          <a:ea typeface="Meiryo UI" panose="020B0604030504040204" pitchFamily="50" charset="-128"/>
                        </a:rPr>
                        <a:t>XXXX</a:t>
                      </a:r>
                      <a:r>
                        <a:rPr kumimoji="1" lang="ja-JP" altLang="en-US" sz="1600" b="0" dirty="0">
                          <a:solidFill>
                            <a:schemeClr val="tx1"/>
                          </a:solidFill>
                          <a:latin typeface="Meiryo UI" panose="020B0604030504040204" pitchFamily="50" charset="-128"/>
                          <a:ea typeface="Meiryo UI" panose="020B0604030504040204" pitchFamily="50" charset="-128"/>
                        </a:rPr>
                        <a:t>年</a:t>
                      </a:r>
                      <a:r>
                        <a:rPr kumimoji="1" lang="en-US" altLang="ja-JP" sz="1600" b="0" dirty="0">
                          <a:solidFill>
                            <a:schemeClr val="tx1"/>
                          </a:solidFill>
                          <a:latin typeface="Meiryo UI" panose="020B0604030504040204" pitchFamily="50" charset="-128"/>
                          <a:ea typeface="Meiryo UI" panose="020B0604030504040204" pitchFamily="50" charset="-128"/>
                        </a:rPr>
                        <a:t>X</a:t>
                      </a:r>
                      <a:r>
                        <a:rPr kumimoji="1" lang="ja-JP" altLang="en-US" sz="1600" b="0" dirty="0">
                          <a:solidFill>
                            <a:schemeClr val="tx1"/>
                          </a:solidFill>
                          <a:latin typeface="Meiryo UI" panose="020B0604030504040204" pitchFamily="50" charset="-128"/>
                          <a:ea typeface="Meiryo UI" panose="020B0604030504040204" pitchFamily="50" charset="-128"/>
                        </a:rPr>
                        <a:t>月</a:t>
                      </a:r>
                      <a:r>
                        <a:rPr kumimoji="1" lang="en-US" altLang="ja-JP" sz="1600" b="0" dirty="0">
                          <a:solidFill>
                            <a:schemeClr val="tx1"/>
                          </a:solidFill>
                          <a:latin typeface="Meiryo UI" panose="020B0604030504040204" pitchFamily="50" charset="-128"/>
                          <a:ea typeface="Meiryo UI" panose="020B0604030504040204" pitchFamily="50" charset="-128"/>
                        </a:rPr>
                        <a:t>X</a:t>
                      </a:r>
                      <a:r>
                        <a:rPr kumimoji="1" lang="ja-JP" altLang="en-US" sz="1600" b="0" dirty="0">
                          <a:solidFill>
                            <a:schemeClr val="tx1"/>
                          </a:solidFill>
                          <a:latin typeface="Meiryo UI" panose="020B0604030504040204" pitchFamily="50" charset="-128"/>
                          <a:ea typeface="Meiryo UI" panose="020B0604030504040204" pitchFamily="50" charset="-128"/>
                        </a:rPr>
                        <a:t>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2427429"/>
                  </a:ext>
                </a:extLst>
              </a:tr>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事業内容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600" b="0" dirty="0">
                          <a:solidFill>
                            <a:schemeClr val="tx1"/>
                          </a:solidFill>
                          <a:latin typeface="Meiryo UI" panose="020B0604030504040204" pitchFamily="50" charset="-128"/>
                          <a:ea typeface="Meiryo UI" panose="020B0604030504040204" pitchFamily="50" charset="-128"/>
                        </a:rPr>
                        <a:t>XXXX</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57136578"/>
                  </a:ext>
                </a:extLst>
              </a:tr>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本社所在地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600" b="0" dirty="0">
                          <a:solidFill>
                            <a:schemeClr val="tx1"/>
                          </a:solidFill>
                          <a:latin typeface="Meiryo UI" panose="020B0604030504040204" pitchFamily="50" charset="-128"/>
                          <a:ea typeface="Meiryo UI" panose="020B0604030504040204" pitchFamily="50" charset="-128"/>
                        </a:rPr>
                        <a:t>XXXX</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23671245"/>
                  </a:ext>
                </a:extLst>
              </a:tr>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資本金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600" b="0" dirty="0">
                          <a:solidFill>
                            <a:schemeClr val="tx1"/>
                          </a:solidFill>
                          <a:latin typeface="Meiryo UI" panose="020B0604030504040204" pitchFamily="50" charset="-128"/>
                          <a:ea typeface="Meiryo UI" panose="020B0604030504040204" pitchFamily="50" charset="-128"/>
                        </a:rPr>
                        <a:t>X.X</a:t>
                      </a:r>
                      <a:r>
                        <a:rPr kumimoji="1" lang="ja-JP" altLang="en-US" sz="1600" b="0" dirty="0">
                          <a:solidFill>
                            <a:schemeClr val="tx1"/>
                          </a:solidFill>
                          <a:latin typeface="Meiryo UI" panose="020B0604030504040204" pitchFamily="50" charset="-128"/>
                          <a:ea typeface="Meiryo UI" panose="020B0604030504040204" pitchFamily="50" charset="-128"/>
                        </a:rPr>
                        <a:t>億円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80634072"/>
                  </a:ext>
                </a:extLst>
              </a:tr>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会社</a:t>
                      </a:r>
                      <a:r>
                        <a:rPr kumimoji="1" lang="en-US" altLang="ja-JP" sz="1600" b="0" dirty="0">
                          <a:solidFill>
                            <a:schemeClr val="tx1"/>
                          </a:solidFill>
                          <a:latin typeface="Meiryo UI" panose="020B0604030504040204" pitchFamily="50" charset="-128"/>
                          <a:ea typeface="Meiryo UI" panose="020B0604030504040204" pitchFamily="50" charset="-128"/>
                        </a:rPr>
                        <a:t>HP</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600" b="0" dirty="0">
                          <a:solidFill>
                            <a:schemeClr val="tx1"/>
                          </a:solidFill>
                          <a:latin typeface="Meiryo UI" panose="020B0604030504040204" pitchFamily="50" charset="-128"/>
                          <a:ea typeface="Meiryo UI" panose="020B0604030504040204" pitchFamily="50" charset="-128"/>
                        </a:rPr>
                        <a:t>XXXX</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74588829"/>
                  </a:ext>
                </a:extLst>
              </a:tr>
            </a:tbl>
          </a:graphicData>
        </a:graphic>
      </p:graphicFrame>
      <p:graphicFrame>
        <p:nvGraphicFramePr>
          <p:cNvPr id="11" name="表 4">
            <a:extLst>
              <a:ext uri="{FF2B5EF4-FFF2-40B4-BE49-F238E27FC236}">
                <a16:creationId xmlns:a16="http://schemas.microsoft.com/office/drawing/2014/main" id="{B51A0D64-DBD2-4ACA-900E-2E63D9656BE0}"/>
              </a:ext>
            </a:extLst>
          </p:cNvPr>
          <p:cNvGraphicFramePr>
            <a:graphicFrameLocks noGrp="1"/>
          </p:cNvGraphicFramePr>
          <p:nvPr>
            <p:extLst>
              <p:ext uri="{D42A27DB-BD31-4B8C-83A1-F6EECF244321}">
                <p14:modId xmlns:p14="http://schemas.microsoft.com/office/powerpoint/2010/main" val="484619014"/>
              </p:ext>
            </p:extLst>
          </p:nvPr>
        </p:nvGraphicFramePr>
        <p:xfrm>
          <a:off x="809326" y="3140968"/>
          <a:ext cx="8680178" cy="3591560"/>
        </p:xfrm>
        <a:graphic>
          <a:graphicData uri="http://schemas.openxmlformats.org/drawingml/2006/table">
            <a:tbl>
              <a:tblPr firstRow="1" bandRow="1">
                <a:tableStyleId>{5C22544A-7EE6-4342-B048-85BDC9FD1C3A}</a:tableStyleId>
              </a:tblPr>
              <a:tblGrid>
                <a:gridCol w="2415482">
                  <a:extLst>
                    <a:ext uri="{9D8B030D-6E8A-4147-A177-3AD203B41FA5}">
                      <a16:colId xmlns:a16="http://schemas.microsoft.com/office/drawing/2014/main" val="1632728803"/>
                    </a:ext>
                  </a:extLst>
                </a:gridCol>
                <a:gridCol w="6264696">
                  <a:extLst>
                    <a:ext uri="{9D8B030D-6E8A-4147-A177-3AD203B41FA5}">
                      <a16:colId xmlns:a16="http://schemas.microsoft.com/office/drawing/2014/main" val="2578086784"/>
                    </a:ext>
                  </a:extLst>
                </a:gridCol>
              </a:tblGrid>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会社名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600" b="0" dirty="0">
                          <a:solidFill>
                            <a:schemeClr val="tx1"/>
                          </a:solidFill>
                          <a:latin typeface="Meiryo UI" panose="020B0604030504040204" pitchFamily="50" charset="-128"/>
                          <a:ea typeface="Meiryo UI" panose="020B0604030504040204" pitchFamily="50" charset="-128"/>
                        </a:rPr>
                        <a:t>株式会社Ｂ</a:t>
                      </a:r>
                      <a:endParaRPr kumimoji="1" lang="en-US" altLang="ja-JP"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93663622"/>
                  </a:ext>
                </a:extLst>
              </a:tr>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設立年月日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600" b="0" dirty="0">
                          <a:solidFill>
                            <a:schemeClr val="tx1"/>
                          </a:solidFill>
                          <a:latin typeface="Meiryo UI" panose="020B0604030504040204" pitchFamily="50" charset="-128"/>
                          <a:ea typeface="Meiryo UI" panose="020B0604030504040204" pitchFamily="50" charset="-128"/>
                        </a:rPr>
                        <a:t>XXXX</a:t>
                      </a:r>
                      <a:r>
                        <a:rPr kumimoji="1" lang="ja-JP" altLang="en-US" sz="1600" b="0" dirty="0">
                          <a:solidFill>
                            <a:schemeClr val="tx1"/>
                          </a:solidFill>
                          <a:latin typeface="Meiryo UI" panose="020B0604030504040204" pitchFamily="50" charset="-128"/>
                          <a:ea typeface="Meiryo UI" panose="020B0604030504040204" pitchFamily="50" charset="-128"/>
                        </a:rPr>
                        <a:t>年</a:t>
                      </a:r>
                      <a:r>
                        <a:rPr kumimoji="1" lang="en-US" altLang="ja-JP" sz="1600" b="0" dirty="0">
                          <a:solidFill>
                            <a:schemeClr val="tx1"/>
                          </a:solidFill>
                          <a:latin typeface="Meiryo UI" panose="020B0604030504040204" pitchFamily="50" charset="-128"/>
                          <a:ea typeface="Meiryo UI" panose="020B0604030504040204" pitchFamily="50" charset="-128"/>
                        </a:rPr>
                        <a:t>X</a:t>
                      </a:r>
                      <a:r>
                        <a:rPr kumimoji="1" lang="ja-JP" altLang="en-US" sz="1600" b="0" dirty="0">
                          <a:solidFill>
                            <a:schemeClr val="tx1"/>
                          </a:solidFill>
                          <a:latin typeface="Meiryo UI" panose="020B0604030504040204" pitchFamily="50" charset="-128"/>
                          <a:ea typeface="Meiryo UI" panose="020B0604030504040204" pitchFamily="50" charset="-128"/>
                        </a:rPr>
                        <a:t>月</a:t>
                      </a:r>
                      <a:r>
                        <a:rPr kumimoji="1" lang="en-US" altLang="ja-JP" sz="1600" b="0" dirty="0">
                          <a:solidFill>
                            <a:schemeClr val="tx1"/>
                          </a:solidFill>
                          <a:latin typeface="Meiryo UI" panose="020B0604030504040204" pitchFamily="50" charset="-128"/>
                          <a:ea typeface="Meiryo UI" panose="020B0604030504040204" pitchFamily="50" charset="-128"/>
                        </a:rPr>
                        <a:t>X</a:t>
                      </a:r>
                      <a:r>
                        <a:rPr kumimoji="1" lang="ja-JP" altLang="en-US" sz="1600" b="0" dirty="0">
                          <a:solidFill>
                            <a:schemeClr val="tx1"/>
                          </a:solidFill>
                          <a:latin typeface="Meiryo UI" panose="020B0604030504040204" pitchFamily="50" charset="-128"/>
                          <a:ea typeface="Meiryo UI" panose="020B0604030504040204" pitchFamily="50" charset="-128"/>
                        </a:rPr>
                        <a:t>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2427429"/>
                  </a:ext>
                </a:extLst>
              </a:tr>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事業内容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600" b="0" dirty="0">
                          <a:solidFill>
                            <a:schemeClr val="tx1"/>
                          </a:solidFill>
                          <a:latin typeface="Meiryo UI" panose="020B0604030504040204" pitchFamily="50" charset="-128"/>
                          <a:ea typeface="Meiryo UI" panose="020B0604030504040204" pitchFamily="50" charset="-128"/>
                        </a:rPr>
                        <a:t>XXXX</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57136578"/>
                  </a:ext>
                </a:extLst>
              </a:tr>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本社所在地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600" b="0" dirty="0">
                          <a:solidFill>
                            <a:schemeClr val="tx1"/>
                          </a:solidFill>
                          <a:latin typeface="Meiryo UI" panose="020B0604030504040204" pitchFamily="50" charset="-128"/>
                          <a:ea typeface="Meiryo UI" panose="020B0604030504040204" pitchFamily="50" charset="-128"/>
                        </a:rPr>
                        <a:t>XXXX</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23671245"/>
                  </a:ext>
                </a:extLst>
              </a:tr>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出資直前の資本金</a:t>
                      </a:r>
                      <a:br>
                        <a:rPr kumimoji="1" lang="en-US" altLang="ja-JP" sz="1600" b="0" dirty="0">
                          <a:solidFill>
                            <a:schemeClr val="tx1"/>
                          </a:solidFill>
                          <a:latin typeface="Meiryo UI" panose="020B0604030504040204" pitchFamily="50" charset="-128"/>
                          <a:ea typeface="Meiryo UI" panose="020B0604030504040204" pitchFamily="50" charset="-128"/>
                        </a:rPr>
                      </a:br>
                      <a:r>
                        <a:rPr kumimoji="1" lang="ja-JP" altLang="en-US" sz="1600" b="0" dirty="0">
                          <a:solidFill>
                            <a:schemeClr val="tx1"/>
                          </a:solidFill>
                          <a:latin typeface="Meiryo UI" panose="020B0604030504040204" pitchFamily="50" charset="-128"/>
                          <a:ea typeface="Meiryo UI" panose="020B0604030504040204" pitchFamily="50" charset="-128"/>
                        </a:rPr>
                        <a:t>と資本剰余金の合計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600" b="0" dirty="0">
                          <a:solidFill>
                            <a:schemeClr val="tx1"/>
                          </a:solidFill>
                          <a:latin typeface="Meiryo UI" panose="020B0604030504040204" pitchFamily="50" charset="-128"/>
                          <a:ea typeface="Meiryo UI" panose="020B0604030504040204" pitchFamily="50" charset="-128"/>
                        </a:rPr>
                        <a:t>X.X</a:t>
                      </a:r>
                      <a:r>
                        <a:rPr kumimoji="1" lang="ja-JP" altLang="en-US" sz="1600" b="0" dirty="0">
                          <a:solidFill>
                            <a:schemeClr val="tx1"/>
                          </a:solidFill>
                          <a:latin typeface="Meiryo UI" panose="020B0604030504040204" pitchFamily="50" charset="-128"/>
                          <a:ea typeface="Meiryo UI" panose="020B0604030504040204" pitchFamily="50" charset="-128"/>
                        </a:rPr>
                        <a:t>億円（</a:t>
                      </a:r>
                      <a:r>
                        <a:rPr kumimoji="1" lang="en-US" altLang="ja-JP" sz="1600" b="0" dirty="0">
                          <a:solidFill>
                            <a:schemeClr val="tx1"/>
                          </a:solidFill>
                          <a:latin typeface="Meiryo UI" panose="020B0604030504040204" pitchFamily="50" charset="-128"/>
                          <a:ea typeface="Meiryo UI" panose="020B0604030504040204" pitchFamily="50" charset="-128"/>
                        </a:rPr>
                        <a:t>XXXX</a:t>
                      </a:r>
                      <a:r>
                        <a:rPr kumimoji="1" lang="ja-JP" altLang="en-US" sz="1600" b="0" dirty="0">
                          <a:solidFill>
                            <a:schemeClr val="tx1"/>
                          </a:solidFill>
                          <a:latin typeface="Meiryo UI" panose="020B0604030504040204" pitchFamily="50" charset="-128"/>
                          <a:ea typeface="Meiryo UI" panose="020B0604030504040204" pitchFamily="50" charset="-128"/>
                        </a:rPr>
                        <a:t>年</a:t>
                      </a:r>
                      <a:r>
                        <a:rPr kumimoji="1" lang="en-US" altLang="ja-JP" sz="1600" b="0" dirty="0">
                          <a:solidFill>
                            <a:schemeClr val="tx1"/>
                          </a:solidFill>
                          <a:latin typeface="Meiryo UI" panose="020B0604030504040204" pitchFamily="50" charset="-128"/>
                          <a:ea typeface="Meiryo UI" panose="020B0604030504040204" pitchFamily="50" charset="-128"/>
                        </a:rPr>
                        <a:t>X</a:t>
                      </a:r>
                      <a:r>
                        <a:rPr kumimoji="1" lang="ja-JP" altLang="en-US" sz="1600" b="0" dirty="0">
                          <a:solidFill>
                            <a:schemeClr val="tx1"/>
                          </a:solidFill>
                          <a:latin typeface="Meiryo UI" panose="020B0604030504040204" pitchFamily="50" charset="-128"/>
                          <a:ea typeface="Meiryo UI" panose="020B0604030504040204" pitchFamily="50" charset="-128"/>
                        </a:rPr>
                        <a:t>月時点）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80634072"/>
                  </a:ext>
                </a:extLst>
              </a:tr>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出資直前の株主構成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600" b="0" dirty="0">
                          <a:solidFill>
                            <a:schemeClr val="tx1"/>
                          </a:solidFill>
                          <a:latin typeface="Meiryo UI" panose="020B0604030504040204" pitchFamily="50" charset="-128"/>
                          <a:ea typeface="Meiryo UI" panose="020B0604030504040204" pitchFamily="50" charset="-128"/>
                        </a:rPr>
                        <a:t>C</a:t>
                      </a:r>
                      <a:r>
                        <a:rPr kumimoji="1" lang="ja-JP" altLang="en-US" sz="1600" b="0" dirty="0">
                          <a:solidFill>
                            <a:schemeClr val="tx1"/>
                          </a:solidFill>
                          <a:latin typeface="Meiryo UI" panose="020B0604030504040204" pitchFamily="50" charset="-128"/>
                          <a:ea typeface="Meiryo UI" panose="020B0604030504040204" pitchFamily="50" charset="-128"/>
                        </a:rPr>
                        <a:t>（</a:t>
                      </a:r>
                      <a:r>
                        <a:rPr kumimoji="1" lang="en-US" altLang="ja-JP" sz="1600" b="0" dirty="0">
                          <a:solidFill>
                            <a:schemeClr val="tx1"/>
                          </a:solidFill>
                          <a:latin typeface="Meiryo UI" panose="020B0604030504040204" pitchFamily="50" charset="-128"/>
                          <a:ea typeface="Meiryo UI" panose="020B0604030504040204" pitchFamily="50" charset="-128"/>
                        </a:rPr>
                        <a:t>XX%</a:t>
                      </a:r>
                      <a:r>
                        <a:rPr kumimoji="1" lang="ja-JP" altLang="en-US" sz="1600" b="0" dirty="0">
                          <a:solidFill>
                            <a:schemeClr val="tx1"/>
                          </a:solidFill>
                          <a:latin typeface="Meiryo UI" panose="020B0604030504040204" pitchFamily="50" charset="-128"/>
                          <a:ea typeface="Meiryo UI" panose="020B0604030504040204" pitchFamily="50" charset="-128"/>
                        </a:rPr>
                        <a:t>）、</a:t>
                      </a:r>
                      <a:r>
                        <a:rPr kumimoji="1" lang="en-US" altLang="ja-JP" sz="1600" b="0" dirty="0">
                          <a:solidFill>
                            <a:schemeClr val="tx1"/>
                          </a:solidFill>
                          <a:latin typeface="Meiryo UI" panose="020B0604030504040204" pitchFamily="50" charset="-128"/>
                          <a:ea typeface="Meiryo UI" panose="020B0604030504040204" pitchFamily="50" charset="-128"/>
                        </a:rPr>
                        <a:t>D</a:t>
                      </a:r>
                      <a:r>
                        <a:rPr kumimoji="1" lang="ja-JP" altLang="en-US" sz="1600" b="0" dirty="0">
                          <a:solidFill>
                            <a:schemeClr val="tx1"/>
                          </a:solidFill>
                          <a:latin typeface="Meiryo UI" panose="020B0604030504040204" pitchFamily="50" charset="-128"/>
                          <a:ea typeface="Meiryo UI" panose="020B0604030504040204" pitchFamily="50" charset="-128"/>
                        </a:rPr>
                        <a:t>（</a:t>
                      </a:r>
                      <a:r>
                        <a:rPr kumimoji="1" lang="en-US" altLang="ja-JP" sz="1600" b="0" dirty="0">
                          <a:solidFill>
                            <a:schemeClr val="tx1"/>
                          </a:solidFill>
                          <a:latin typeface="Meiryo UI" panose="020B0604030504040204" pitchFamily="50" charset="-128"/>
                          <a:ea typeface="Meiryo UI" panose="020B0604030504040204" pitchFamily="50" charset="-128"/>
                        </a:rPr>
                        <a:t>XX%)</a:t>
                      </a:r>
                      <a:r>
                        <a:rPr kumimoji="1" lang="ja-JP" altLang="en-US" sz="1600" b="0" dirty="0">
                          <a:solidFill>
                            <a:schemeClr val="tx1"/>
                          </a:solidFill>
                          <a:latin typeface="Meiryo UI" panose="020B0604030504040204" pitchFamily="50" charset="-128"/>
                          <a:ea typeface="Meiryo UI" panose="020B0604030504040204" pitchFamily="50" charset="-128"/>
                        </a:rPr>
                        <a:t>、</a:t>
                      </a:r>
                      <a:r>
                        <a:rPr kumimoji="1" lang="en-US" altLang="ja-JP" sz="1600" b="0" dirty="0">
                          <a:solidFill>
                            <a:schemeClr val="tx1"/>
                          </a:solidFill>
                          <a:latin typeface="Meiryo UI" panose="020B0604030504040204" pitchFamily="50" charset="-128"/>
                          <a:ea typeface="Meiryo UI" panose="020B0604030504040204" pitchFamily="50" charset="-128"/>
                        </a:rPr>
                        <a:t>E</a:t>
                      </a:r>
                      <a:r>
                        <a:rPr kumimoji="1" lang="ja-JP" altLang="en-US" sz="1600" b="0" dirty="0">
                          <a:solidFill>
                            <a:schemeClr val="tx1"/>
                          </a:solidFill>
                          <a:latin typeface="Meiryo UI" panose="020B0604030504040204" pitchFamily="50" charset="-128"/>
                          <a:ea typeface="Meiryo UI" panose="020B0604030504040204" pitchFamily="50" charset="-128"/>
                        </a:rPr>
                        <a:t>（</a:t>
                      </a:r>
                      <a:r>
                        <a:rPr kumimoji="1" lang="en-US" altLang="ja-JP" sz="1600" b="0" dirty="0">
                          <a:solidFill>
                            <a:schemeClr val="tx1"/>
                          </a:solidFill>
                          <a:latin typeface="Meiryo UI" panose="020B0604030504040204" pitchFamily="50" charset="-128"/>
                          <a:ea typeface="Meiryo UI" panose="020B0604030504040204" pitchFamily="50" charset="-128"/>
                        </a:rPr>
                        <a:t>XX</a:t>
                      </a:r>
                      <a:r>
                        <a:rPr kumimoji="1" lang="ja-JP" altLang="en-US" sz="1600" b="0" dirty="0">
                          <a:solidFill>
                            <a:schemeClr val="tx1"/>
                          </a:solidFill>
                          <a:latin typeface="Meiryo UI" panose="020B0604030504040204" pitchFamily="50" charset="-128"/>
                          <a:ea typeface="Meiryo UI" panose="020B0604030504040204" pitchFamily="50" charset="-128"/>
                        </a:rPr>
                        <a:t>％）</a:t>
                      </a:r>
                      <a:br>
                        <a:rPr kumimoji="1" lang="en-US" altLang="ja-JP" sz="1600" b="0" dirty="0">
                          <a:solidFill>
                            <a:schemeClr val="tx1"/>
                          </a:solidFill>
                          <a:latin typeface="Meiryo UI" panose="020B0604030504040204" pitchFamily="50" charset="-128"/>
                          <a:ea typeface="Meiryo UI" panose="020B0604030504040204" pitchFamily="50" charset="-128"/>
                        </a:rPr>
                      </a:br>
                      <a:r>
                        <a:rPr kumimoji="1" lang="en-US" altLang="ja-JP" sz="800" b="0" dirty="0">
                          <a:solidFill>
                            <a:schemeClr val="bg1">
                              <a:lumMod val="50000"/>
                            </a:schemeClr>
                          </a:solidFill>
                          <a:latin typeface="Meiryo UI" panose="020B0604030504040204" pitchFamily="50" charset="-128"/>
                          <a:ea typeface="Meiryo UI" panose="020B0604030504040204" pitchFamily="50" charset="-128"/>
                        </a:rPr>
                        <a:t>※</a:t>
                      </a:r>
                      <a:r>
                        <a:rPr kumimoji="1" lang="ja-JP" altLang="en-US" sz="800" b="0" dirty="0">
                          <a:solidFill>
                            <a:schemeClr val="bg1">
                              <a:lumMod val="50000"/>
                            </a:schemeClr>
                          </a:solidFill>
                          <a:latin typeface="Meiryo UI" panose="020B0604030504040204" pitchFamily="50" charset="-128"/>
                          <a:ea typeface="Meiryo UI" panose="020B0604030504040204" pitchFamily="50" charset="-128"/>
                        </a:rPr>
                        <a:t>上位３名を記載。ただし、上位３名では法人以外の者（</a:t>
                      </a:r>
                      <a:r>
                        <a:rPr kumimoji="1" lang="en-US" altLang="ja-JP" sz="800" b="0" dirty="0">
                          <a:solidFill>
                            <a:schemeClr val="bg1">
                              <a:lumMod val="50000"/>
                            </a:schemeClr>
                          </a:solidFill>
                          <a:latin typeface="Meiryo UI" panose="020B0604030504040204" pitchFamily="50" charset="-128"/>
                          <a:ea typeface="Meiryo UI" panose="020B0604030504040204" pitchFamily="50" charset="-128"/>
                        </a:rPr>
                        <a:t>LPS</a:t>
                      </a:r>
                      <a:r>
                        <a:rPr kumimoji="1" lang="ja-JP" altLang="en-US" sz="800" b="0" dirty="0">
                          <a:solidFill>
                            <a:schemeClr val="bg1">
                              <a:lumMod val="50000"/>
                            </a:schemeClr>
                          </a:solidFill>
                          <a:latin typeface="Meiryo UI" panose="020B0604030504040204" pitchFamily="50" charset="-128"/>
                          <a:ea typeface="Meiryo UI" panose="020B0604030504040204" pitchFamily="50" charset="-128"/>
                        </a:rPr>
                        <a:t>、民法上の組合、個人等）が３分の１以上超の株式を保有していることが確認できない場合は、当該事項が確認できるまで、上位から並べて記載すること。なお、資産管理会社は個人ではなく法人としてカウントする。</a:t>
                      </a:r>
                      <a:endParaRPr kumimoji="1" lang="en-US" altLang="ja-JP" sz="1600" b="0" dirty="0">
                        <a:solidFill>
                          <a:schemeClr val="bg1">
                            <a:lumMod val="50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36950736"/>
                  </a:ext>
                </a:extLst>
              </a:tr>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出資直前の出資者の</a:t>
                      </a:r>
                      <a:endParaRPr kumimoji="1" lang="en-US" altLang="ja-JP" sz="1600" b="0" dirty="0">
                        <a:solidFill>
                          <a:schemeClr val="tx1"/>
                        </a:solidFill>
                        <a:latin typeface="Meiryo UI" panose="020B0604030504040204" pitchFamily="50" charset="-128"/>
                        <a:ea typeface="Meiryo UI" panose="020B0604030504040204" pitchFamily="50" charset="-128"/>
                      </a:endParaRPr>
                    </a:p>
                    <a:p>
                      <a:pPr algn="ctr"/>
                      <a:r>
                        <a:rPr kumimoji="1" lang="ja-JP" altLang="en-US" sz="1600" b="0" dirty="0">
                          <a:solidFill>
                            <a:schemeClr val="tx1"/>
                          </a:solidFill>
                          <a:latin typeface="Meiryo UI" panose="020B0604030504040204" pitchFamily="50" charset="-128"/>
                          <a:ea typeface="Meiryo UI" panose="020B0604030504040204" pitchFamily="50" charset="-128"/>
                        </a:rPr>
                        <a:t>議決権保有割合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XX</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b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en-US" altLang="ja-JP" sz="800" b="0" i="0" u="none" strike="noStrike" kern="1200" cap="none" spc="0" normalizeH="0" baseline="0" noProof="0" dirty="0">
                          <a:ln>
                            <a:noFill/>
                          </a:ln>
                          <a:solidFill>
                            <a:prstClr val="white">
                              <a:lumMod val="50000"/>
                            </a:prstClr>
                          </a:solidFill>
                          <a:effectLst/>
                          <a:uLnTx/>
                          <a:uFillTx/>
                          <a:latin typeface="Meiryo UI" panose="020B0604030504040204" pitchFamily="50" charset="-128"/>
                          <a:ea typeface="Meiryo UI" panose="020B0604030504040204" pitchFamily="50" charset="-128"/>
                          <a:cs typeface="+mn-cs"/>
                        </a:rPr>
                        <a:t>※2023</a:t>
                      </a:r>
                      <a:r>
                        <a:rPr kumimoji="1" lang="ja-JP" altLang="en-US" sz="800" b="0" i="0" u="none" strike="noStrike" kern="1200" cap="none" spc="0" normalizeH="0" baseline="0" noProof="0" dirty="0">
                          <a:ln>
                            <a:noFill/>
                          </a:ln>
                          <a:solidFill>
                            <a:prstClr val="white">
                              <a:lumMod val="50000"/>
                            </a:prstClr>
                          </a:solidFill>
                          <a:effectLst/>
                          <a:uLnTx/>
                          <a:uFillTx/>
                          <a:latin typeface="Meiryo UI" panose="020B0604030504040204" pitchFamily="50" charset="-128"/>
                          <a:ea typeface="Meiryo UI" panose="020B0604030504040204" pitchFamily="50" charset="-128"/>
                          <a:cs typeface="+mn-cs"/>
                        </a:rPr>
                        <a:t>年</a:t>
                      </a:r>
                      <a:r>
                        <a:rPr kumimoji="1" lang="en-US" altLang="ja-JP" sz="800" b="0" i="0" u="none" strike="noStrike" kern="1200" cap="none" spc="0" normalizeH="0" baseline="0" noProof="0" dirty="0">
                          <a:ln>
                            <a:noFill/>
                          </a:ln>
                          <a:solidFill>
                            <a:prstClr val="white">
                              <a:lumMod val="50000"/>
                            </a:prstClr>
                          </a:solidFill>
                          <a:effectLst/>
                          <a:uLnTx/>
                          <a:uFillTx/>
                          <a:latin typeface="Meiryo UI" panose="020B0604030504040204" pitchFamily="50" charset="-128"/>
                          <a:ea typeface="Meiryo UI" panose="020B0604030504040204" pitchFamily="50" charset="-128"/>
                          <a:cs typeface="+mn-cs"/>
                        </a:rPr>
                        <a:t>4</a:t>
                      </a:r>
                      <a:r>
                        <a:rPr kumimoji="1" lang="ja-JP" altLang="en-US" sz="800" b="0" i="0" u="none" strike="noStrike" kern="1200" cap="none" spc="0" normalizeH="0" baseline="0" noProof="0" dirty="0">
                          <a:ln>
                            <a:noFill/>
                          </a:ln>
                          <a:solidFill>
                            <a:prstClr val="white">
                              <a:lumMod val="50000"/>
                            </a:prstClr>
                          </a:solidFill>
                          <a:effectLst/>
                          <a:uLnTx/>
                          <a:uFillTx/>
                          <a:latin typeface="Meiryo UI" panose="020B0604030504040204" pitchFamily="50" charset="-128"/>
                          <a:ea typeface="Meiryo UI" panose="020B0604030504040204" pitchFamily="50" charset="-128"/>
                          <a:cs typeface="+mn-cs"/>
                        </a:rPr>
                        <a:t>月</a:t>
                      </a:r>
                      <a:r>
                        <a:rPr kumimoji="1" lang="en-US" altLang="ja-JP" sz="800" b="0" i="0" u="none" strike="noStrike" kern="1200" cap="none" spc="0" normalizeH="0" baseline="0" noProof="0" dirty="0">
                          <a:ln>
                            <a:noFill/>
                          </a:ln>
                          <a:solidFill>
                            <a:prstClr val="white">
                              <a:lumMod val="50000"/>
                            </a:prstClr>
                          </a:solidFill>
                          <a:effectLst/>
                          <a:uLnTx/>
                          <a:uFillTx/>
                          <a:latin typeface="Meiryo UI" panose="020B0604030504040204" pitchFamily="50" charset="-128"/>
                          <a:ea typeface="Meiryo UI" panose="020B0604030504040204" pitchFamily="50" charset="-128"/>
                          <a:cs typeface="+mn-cs"/>
                        </a:rPr>
                        <a:t>1</a:t>
                      </a:r>
                      <a:r>
                        <a:rPr kumimoji="1" lang="ja-JP" altLang="en-US" sz="800" b="0" i="0" u="none" strike="noStrike" kern="1200" cap="none" spc="0" normalizeH="0" baseline="0" noProof="0" dirty="0">
                          <a:ln>
                            <a:noFill/>
                          </a:ln>
                          <a:solidFill>
                            <a:prstClr val="white">
                              <a:lumMod val="50000"/>
                            </a:prstClr>
                          </a:solidFill>
                          <a:effectLst/>
                          <a:uLnTx/>
                          <a:uFillTx/>
                          <a:latin typeface="Meiryo UI" panose="020B0604030504040204" pitchFamily="50" charset="-128"/>
                          <a:ea typeface="Meiryo UI" panose="020B0604030504040204" pitchFamily="50" charset="-128"/>
                          <a:cs typeface="+mn-cs"/>
                        </a:rPr>
                        <a:t>日以降の出資の場合、出資者が出資先企業の議決権の過半数を有している場合は対象外となります。</a:t>
                      </a:r>
                      <a:br>
                        <a:rPr kumimoji="1" lang="en-US" altLang="ja-JP" sz="800" b="0" i="0" u="none" strike="noStrike" kern="1200" cap="none" spc="0" normalizeH="0" baseline="0" noProof="0" dirty="0">
                          <a:ln>
                            <a:noFill/>
                          </a:ln>
                          <a:solidFill>
                            <a:prstClr val="white">
                              <a:lumMod val="50000"/>
                            </a:prstClr>
                          </a:solidFill>
                          <a:effectLst/>
                          <a:uLnTx/>
                          <a:uFillTx/>
                          <a:latin typeface="Meiryo UI" panose="020B0604030504040204" pitchFamily="50" charset="-128"/>
                          <a:ea typeface="Meiryo UI" panose="020B0604030504040204" pitchFamily="50" charset="-128"/>
                          <a:cs typeface="+mn-cs"/>
                        </a:rPr>
                      </a:br>
                      <a:r>
                        <a:rPr kumimoji="1" lang="ja-JP" altLang="en-US" sz="800" b="0" i="0" u="none" strike="noStrike" kern="1200" cap="none" spc="0" normalizeH="0" baseline="0" noProof="0" dirty="0">
                          <a:ln>
                            <a:noFill/>
                          </a:ln>
                          <a:solidFill>
                            <a:prstClr val="white">
                              <a:lumMod val="50000"/>
                            </a:prstClr>
                          </a:solidFill>
                          <a:effectLst/>
                          <a:uLnTx/>
                          <a:uFillTx/>
                          <a:latin typeface="Meiryo UI" panose="020B0604030504040204" pitchFamily="50" charset="-128"/>
                          <a:ea typeface="Meiryo UI" panose="020B0604030504040204" pitchFamily="50" charset="-128"/>
                          <a:cs typeface="+mn-cs"/>
                        </a:rPr>
                        <a:t>　なお、出資日が</a:t>
                      </a:r>
                      <a:r>
                        <a:rPr kumimoji="1" lang="en-US" altLang="ja-JP" sz="800" b="0" i="0" u="none" strike="noStrike" kern="1200" cap="none" spc="0" normalizeH="0" baseline="0" noProof="0" dirty="0">
                          <a:ln>
                            <a:noFill/>
                          </a:ln>
                          <a:solidFill>
                            <a:prstClr val="white">
                              <a:lumMod val="50000"/>
                            </a:prstClr>
                          </a:solidFill>
                          <a:effectLst/>
                          <a:uLnTx/>
                          <a:uFillTx/>
                          <a:latin typeface="Meiryo UI" panose="020B0604030504040204" pitchFamily="50" charset="-128"/>
                          <a:ea typeface="Meiryo UI" panose="020B0604030504040204" pitchFamily="50" charset="-128"/>
                          <a:cs typeface="+mn-cs"/>
                        </a:rPr>
                        <a:t>2023</a:t>
                      </a:r>
                      <a:r>
                        <a:rPr kumimoji="1" lang="ja-JP" altLang="en-US" sz="800" b="0" i="0" u="none" strike="noStrike" kern="1200" cap="none" spc="0" normalizeH="0" baseline="0" noProof="0" dirty="0">
                          <a:ln>
                            <a:noFill/>
                          </a:ln>
                          <a:solidFill>
                            <a:prstClr val="white">
                              <a:lumMod val="50000"/>
                            </a:prstClr>
                          </a:solidFill>
                          <a:effectLst/>
                          <a:uLnTx/>
                          <a:uFillTx/>
                          <a:latin typeface="Meiryo UI" panose="020B0604030504040204" pitchFamily="50" charset="-128"/>
                          <a:ea typeface="Meiryo UI" panose="020B0604030504040204" pitchFamily="50" charset="-128"/>
                          <a:cs typeface="+mn-cs"/>
                        </a:rPr>
                        <a:t>年</a:t>
                      </a:r>
                      <a:r>
                        <a:rPr kumimoji="1" lang="en-US" altLang="ja-JP" sz="800" b="0" i="0" u="none" strike="noStrike" kern="1200" cap="none" spc="0" normalizeH="0" baseline="0" noProof="0" dirty="0">
                          <a:ln>
                            <a:noFill/>
                          </a:ln>
                          <a:solidFill>
                            <a:prstClr val="white">
                              <a:lumMod val="50000"/>
                            </a:prstClr>
                          </a:solidFill>
                          <a:effectLst/>
                          <a:uLnTx/>
                          <a:uFillTx/>
                          <a:latin typeface="Meiryo UI" panose="020B0604030504040204" pitchFamily="50" charset="-128"/>
                          <a:ea typeface="Meiryo UI" panose="020B0604030504040204" pitchFamily="50" charset="-128"/>
                          <a:cs typeface="+mn-cs"/>
                        </a:rPr>
                        <a:t>3</a:t>
                      </a:r>
                      <a:r>
                        <a:rPr kumimoji="1" lang="ja-JP" altLang="en-US" sz="800" b="0" i="0" u="none" strike="noStrike" kern="1200" cap="none" spc="0" normalizeH="0" baseline="0" noProof="0" dirty="0">
                          <a:ln>
                            <a:noFill/>
                          </a:ln>
                          <a:solidFill>
                            <a:prstClr val="white">
                              <a:lumMod val="50000"/>
                            </a:prstClr>
                          </a:solidFill>
                          <a:effectLst/>
                          <a:uLnTx/>
                          <a:uFillTx/>
                          <a:latin typeface="Meiryo UI" panose="020B0604030504040204" pitchFamily="50" charset="-128"/>
                          <a:ea typeface="Meiryo UI" panose="020B0604030504040204" pitchFamily="50" charset="-128"/>
                          <a:cs typeface="+mn-cs"/>
                        </a:rPr>
                        <a:t>月</a:t>
                      </a:r>
                      <a:r>
                        <a:rPr kumimoji="1" lang="en-US" altLang="ja-JP" sz="800" b="0" i="0" u="none" strike="noStrike" kern="1200" cap="none" spc="0" normalizeH="0" baseline="0" noProof="0" dirty="0">
                          <a:ln>
                            <a:noFill/>
                          </a:ln>
                          <a:solidFill>
                            <a:prstClr val="white">
                              <a:lumMod val="50000"/>
                            </a:prstClr>
                          </a:solidFill>
                          <a:effectLst/>
                          <a:uLnTx/>
                          <a:uFillTx/>
                          <a:latin typeface="Meiryo UI" panose="020B0604030504040204" pitchFamily="50" charset="-128"/>
                          <a:ea typeface="Meiryo UI" panose="020B0604030504040204" pitchFamily="50" charset="-128"/>
                          <a:cs typeface="+mn-cs"/>
                        </a:rPr>
                        <a:t>31</a:t>
                      </a:r>
                      <a:r>
                        <a:rPr kumimoji="1" lang="ja-JP" altLang="en-US" sz="800" b="0" i="0" u="none" strike="noStrike" kern="1200" cap="none" spc="0" normalizeH="0" baseline="0" noProof="0" dirty="0">
                          <a:ln>
                            <a:noFill/>
                          </a:ln>
                          <a:solidFill>
                            <a:prstClr val="white">
                              <a:lumMod val="50000"/>
                            </a:prstClr>
                          </a:solidFill>
                          <a:effectLst/>
                          <a:uLnTx/>
                          <a:uFillTx/>
                          <a:latin typeface="Meiryo UI" panose="020B0604030504040204" pitchFamily="50" charset="-128"/>
                          <a:ea typeface="Meiryo UI" panose="020B0604030504040204" pitchFamily="50" charset="-128"/>
                          <a:cs typeface="+mn-cs"/>
                        </a:rPr>
                        <a:t>日までの場合は記載不要とします。</a:t>
                      </a:r>
                      <a:endParaRPr kumimoji="1" lang="en-US" altLang="ja-JP" sz="1600" b="0" i="0" u="none" strike="noStrike" kern="1200" cap="none" spc="0" normalizeH="0" baseline="0" noProof="0" dirty="0">
                        <a:ln>
                          <a:noFill/>
                        </a:ln>
                        <a:solidFill>
                          <a:prstClr val="white">
                            <a:lumMod val="50000"/>
                          </a:prstClr>
                        </a:solidFill>
                        <a:effectLst/>
                        <a:uLnTx/>
                        <a:uFillTx/>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8079583"/>
                  </a:ext>
                </a:extLst>
              </a:tr>
              <a:tr h="37084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会社</a:t>
                      </a:r>
                      <a:r>
                        <a:rPr kumimoji="1" lang="en-US" altLang="ja-JP" sz="1600" b="0" dirty="0">
                          <a:solidFill>
                            <a:schemeClr val="tx1"/>
                          </a:solidFill>
                          <a:latin typeface="Meiryo UI" panose="020B0604030504040204" pitchFamily="50" charset="-128"/>
                          <a:ea typeface="Meiryo UI" panose="020B0604030504040204" pitchFamily="50" charset="-128"/>
                        </a:rPr>
                        <a:t>HP</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600" b="0" dirty="0">
                          <a:solidFill>
                            <a:schemeClr val="tx1"/>
                          </a:solidFill>
                          <a:latin typeface="Meiryo UI" panose="020B0604030504040204" pitchFamily="50" charset="-128"/>
                          <a:ea typeface="Meiryo UI" panose="020B0604030504040204" pitchFamily="50" charset="-128"/>
                        </a:rPr>
                        <a:t>XXXX</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74588829"/>
                  </a:ext>
                </a:extLst>
              </a:tr>
            </a:tbl>
          </a:graphicData>
        </a:graphic>
      </p:graphicFrame>
      <p:sp>
        <p:nvSpPr>
          <p:cNvPr id="8" name="正方形/長方形 7">
            <a:extLst>
              <a:ext uri="{FF2B5EF4-FFF2-40B4-BE49-F238E27FC236}">
                <a16:creationId xmlns:a16="http://schemas.microsoft.com/office/drawing/2014/main" id="{0413F1A4-E888-476B-BD81-A5FE6FC876B8}"/>
              </a:ext>
            </a:extLst>
          </p:cNvPr>
          <p:cNvSpPr/>
          <p:nvPr/>
        </p:nvSpPr>
        <p:spPr bwMode="auto">
          <a:xfrm>
            <a:off x="8481392" y="189456"/>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必須</a:t>
            </a:r>
          </a:p>
        </p:txBody>
      </p:sp>
    </p:spTree>
    <p:extLst>
      <p:ext uri="{BB962C8B-B14F-4D97-AF65-F5344CB8AC3E}">
        <p14:creationId xmlns:p14="http://schemas.microsoft.com/office/powerpoint/2010/main" val="1969654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オブジェクト 8" hidden="1">
            <a:extLst>
              <a:ext uri="{FF2B5EF4-FFF2-40B4-BE49-F238E27FC236}">
                <a16:creationId xmlns:a16="http://schemas.microsoft.com/office/drawing/2014/main" id="{FC45404B-EC55-48D0-87A1-0F092F62D124}"/>
              </a:ext>
            </a:extLst>
          </p:cNvPr>
          <p:cNvGraphicFramePr>
            <a:graphicFrameLocks noChangeAspect="1"/>
          </p:cNvGraphicFramePr>
          <p:nvPr>
            <p:custDataLst>
              <p:tags r:id="rId1"/>
            </p:custDataLst>
            <p:extLst>
              <p:ext uri="{D42A27DB-BD31-4B8C-83A1-F6EECF244321}">
                <p14:modId xmlns:p14="http://schemas.microsoft.com/office/powerpoint/2010/main" val="382625172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9" name="オブジェクト 8" hidden="1">
                        <a:extLst>
                          <a:ext uri="{FF2B5EF4-FFF2-40B4-BE49-F238E27FC236}">
                            <a16:creationId xmlns:a16="http://schemas.microsoft.com/office/drawing/2014/main" id="{FC45404B-EC55-48D0-87A1-0F092F62D12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7</a:t>
            </a:fld>
            <a:endParaRPr kumimoji="1" lang="ja-JP" altLang="en-US"/>
          </a:p>
        </p:txBody>
      </p:sp>
      <p:sp>
        <p:nvSpPr>
          <p:cNvPr id="3" name="タイトル 2"/>
          <p:cNvSpPr>
            <a:spLocks noGrp="1"/>
          </p:cNvSpPr>
          <p:nvPr>
            <p:ph type="title"/>
          </p:nvPr>
        </p:nvSpPr>
        <p:spPr>
          <a:xfrm>
            <a:off x="200471" y="188640"/>
            <a:ext cx="9505503" cy="461665"/>
          </a:xfrm>
        </p:spPr>
        <p:txBody>
          <a:bodyPr vert="horz"/>
          <a:lstStyle/>
          <a:p>
            <a:r>
              <a:rPr kumimoji="1" lang="ja-JP" altLang="en-US" dirty="0"/>
              <a:t>別紙２：</a:t>
            </a:r>
            <a:r>
              <a:rPr kumimoji="0" lang="ja-JP" altLang="en-US" kern="0" dirty="0">
                <a:solidFill>
                  <a:srgbClr val="000000"/>
                </a:solidFill>
                <a:cs typeface="Arial" panose="020B0604020202020204" pitchFamily="34" charset="0"/>
                <a:sym typeface="Meiryo UI" panose="020B0604030504040204" pitchFamily="50" charset="-128"/>
              </a:rPr>
              <a:t>出資の目的　</a:t>
            </a:r>
            <a:r>
              <a:rPr kumimoji="0" lang="en-US" altLang="ja-JP" sz="1800" kern="0" dirty="0">
                <a:solidFill>
                  <a:srgbClr val="000000"/>
                </a:solidFill>
                <a:cs typeface="Arial" panose="020B0604020202020204" pitchFamily="34" charset="0"/>
                <a:sym typeface="Meiryo UI" panose="020B0604030504040204" pitchFamily="50" charset="-128"/>
              </a:rPr>
              <a:t>【</a:t>
            </a:r>
            <a:r>
              <a:rPr kumimoji="0" lang="ja-JP" altLang="en-US" sz="1800" kern="0" dirty="0">
                <a:solidFill>
                  <a:srgbClr val="000000"/>
                </a:solidFill>
                <a:cs typeface="Arial" panose="020B0604020202020204" pitchFamily="34" charset="0"/>
                <a:sym typeface="Meiryo UI" panose="020B0604030504040204" pitchFamily="50" charset="-128"/>
              </a:rPr>
              <a:t>①高い生産性が見込まれる事業の開拓を行うケース</a:t>
            </a:r>
            <a:r>
              <a:rPr kumimoji="0" lang="en-US" altLang="ja-JP" sz="1800" kern="0" dirty="0">
                <a:solidFill>
                  <a:srgbClr val="000000"/>
                </a:solidFill>
                <a:cs typeface="Arial" panose="020B0604020202020204" pitchFamily="34" charset="0"/>
                <a:sym typeface="Meiryo UI" panose="020B0604030504040204" pitchFamily="50" charset="-128"/>
              </a:rPr>
              <a:t>】</a:t>
            </a:r>
            <a:endParaRPr kumimoji="1" lang="ja-JP" altLang="en-US" dirty="0"/>
          </a:p>
        </p:txBody>
      </p:sp>
      <p:sp>
        <p:nvSpPr>
          <p:cNvPr id="8" name="テキスト プレースホルダー 7"/>
          <p:cNvSpPr>
            <a:spLocks noGrp="1"/>
          </p:cNvSpPr>
          <p:nvPr>
            <p:ph type="body" sz="quarter" idx="17"/>
          </p:nvPr>
        </p:nvSpPr>
        <p:spPr>
          <a:xfrm>
            <a:off x="200025" y="764704"/>
            <a:ext cx="9505950" cy="1141439"/>
          </a:xfrm>
        </p:spPr>
        <p:txBody>
          <a:bodyPr/>
          <a:lstStyle/>
          <a:p>
            <a:r>
              <a:rPr lang="ja-JP" altLang="en-US" dirty="0"/>
              <a:t>○○</a:t>
            </a:r>
            <a:r>
              <a:rPr lang="ja-JP" altLang="en-US" dirty="0">
                <a:solidFill>
                  <a:srgbClr val="0070C0"/>
                </a:solidFill>
              </a:rPr>
              <a:t>（既存事業）</a:t>
            </a:r>
            <a:r>
              <a:rPr lang="ja-JP" altLang="en-US" dirty="0"/>
              <a:t>を展開するＡ社は、○○を展開するＢ社と連携して、○○</a:t>
            </a:r>
            <a:r>
              <a:rPr lang="ja-JP" altLang="en-US" dirty="0">
                <a:solidFill>
                  <a:srgbClr val="0070C0"/>
                </a:solidFill>
              </a:rPr>
              <a:t> （</a:t>
            </a:r>
            <a:r>
              <a:rPr lang="ja-JP" altLang="en-US" dirty="0">
                <a:solidFill>
                  <a:srgbClr val="0070C0"/>
                </a:solidFill>
                <a:uFill>
                  <a:solidFill>
                    <a:srgbClr val="C00000"/>
                  </a:solidFill>
                </a:uFill>
              </a:rPr>
              <a:t>Ａ社の既存事業における</a:t>
            </a:r>
            <a:r>
              <a:rPr lang="ja-JP" altLang="en-US" dirty="0">
                <a:solidFill>
                  <a:srgbClr val="0070C0"/>
                </a:solidFill>
              </a:rPr>
              <a:t>、より高い生産性を目指す取組内容）</a:t>
            </a:r>
            <a:r>
              <a:rPr lang="ja-JP" altLang="en-US" dirty="0"/>
              <a:t>を行うことで、○○</a:t>
            </a:r>
            <a:r>
              <a:rPr lang="ja-JP" altLang="en-US" dirty="0">
                <a:solidFill>
                  <a:srgbClr val="0070C0"/>
                </a:solidFill>
              </a:rPr>
              <a:t>（どのような高い生産性を見込むか：顧客価値の向上、コストの削減等）</a:t>
            </a:r>
            <a:r>
              <a:rPr lang="ja-JP" altLang="en-US" dirty="0"/>
              <a:t>を図る。</a:t>
            </a:r>
            <a:endParaRPr lang="en-US" altLang="ja-JP" dirty="0"/>
          </a:p>
        </p:txBody>
      </p:sp>
      <p:sp>
        <p:nvSpPr>
          <p:cNvPr id="15" name="正方形/長方形 14">
            <a:extLst>
              <a:ext uri="{FF2B5EF4-FFF2-40B4-BE49-F238E27FC236}">
                <a16:creationId xmlns:a16="http://schemas.microsoft.com/office/drawing/2014/main" id="{40E42946-E0C9-45B3-9AE2-0377E2FA62AB}"/>
              </a:ext>
            </a:extLst>
          </p:cNvPr>
          <p:cNvSpPr/>
          <p:nvPr/>
        </p:nvSpPr>
        <p:spPr bwMode="auto">
          <a:xfrm>
            <a:off x="200025" y="2420479"/>
            <a:ext cx="4320927" cy="504056"/>
          </a:xfrm>
          <a:prstGeom prst="rect">
            <a:avLst/>
          </a:prstGeom>
          <a:solidFill>
            <a:srgbClr val="002060"/>
          </a:solidFill>
          <a:ln w="9525">
            <a:solidFill>
              <a:srgbClr val="B2B2B2"/>
            </a:solidFill>
            <a:miter lim="800000"/>
            <a:headEnd/>
            <a:tailEnd/>
          </a:ln>
          <a:effectLst/>
        </p:spPr>
        <p:txBody>
          <a:bodyPr wrap="none" rtlCol="0" anchor="ctr"/>
          <a:lstStyle/>
          <a:p>
            <a:pPr algn="ctr"/>
            <a:r>
              <a:rPr kumimoji="0" lang="ja-JP" altLang="en-US" dirty="0">
                <a:solidFill>
                  <a:schemeClr val="bg1"/>
                </a:solidFill>
                <a:latin typeface="Meiryo UI" panose="020B0604030504040204" pitchFamily="50" charset="-128"/>
                <a:ea typeface="Meiryo UI" panose="020B0604030504040204" pitchFamily="50" charset="-128"/>
              </a:rPr>
              <a:t>既存事業</a:t>
            </a:r>
            <a:r>
              <a:rPr kumimoji="0" lang="ja-JP" altLang="en-US" sz="1800" dirty="0">
                <a:solidFill>
                  <a:schemeClr val="bg1"/>
                </a:solidFill>
                <a:latin typeface="Meiryo UI" panose="020B0604030504040204" pitchFamily="50" charset="-128"/>
                <a:ea typeface="Meiryo UI" panose="020B0604030504040204" pitchFamily="50" charset="-128"/>
              </a:rPr>
              <a:t>の</a:t>
            </a:r>
            <a:r>
              <a:rPr kumimoji="0" lang="ja-JP" altLang="en-US" dirty="0">
                <a:solidFill>
                  <a:schemeClr val="bg1"/>
                </a:solidFill>
                <a:latin typeface="Meiryo UI" panose="020B0604030504040204" pitchFamily="50" charset="-128"/>
                <a:ea typeface="Meiryo UI" panose="020B0604030504040204" pitchFamily="50" charset="-128"/>
              </a:rPr>
              <a:t>ビジネスモデル</a:t>
            </a:r>
            <a:endParaRPr kumimoji="0" lang="ja-JP" altLang="en-US" sz="1800" dirty="0">
              <a:solidFill>
                <a:schemeClr val="bg1"/>
              </a:solidFill>
              <a:latin typeface="Meiryo UI" panose="020B0604030504040204" pitchFamily="50" charset="-128"/>
              <a:ea typeface="Meiryo UI" panose="020B0604030504040204" pitchFamily="50" charset="-128"/>
            </a:endParaRPr>
          </a:p>
        </p:txBody>
      </p:sp>
      <p:sp>
        <p:nvSpPr>
          <p:cNvPr id="21" name="正方形/長方形 20">
            <a:extLst>
              <a:ext uri="{FF2B5EF4-FFF2-40B4-BE49-F238E27FC236}">
                <a16:creationId xmlns:a16="http://schemas.microsoft.com/office/drawing/2014/main" id="{B45CEF37-76B5-4973-B54E-D1169F21DA95}"/>
              </a:ext>
            </a:extLst>
          </p:cNvPr>
          <p:cNvSpPr/>
          <p:nvPr/>
        </p:nvSpPr>
        <p:spPr bwMode="auto">
          <a:xfrm>
            <a:off x="5358644" y="2420479"/>
            <a:ext cx="4347330" cy="504056"/>
          </a:xfrm>
          <a:prstGeom prst="rect">
            <a:avLst/>
          </a:prstGeom>
          <a:solidFill>
            <a:srgbClr val="002060"/>
          </a:solidFill>
          <a:ln w="9525">
            <a:solidFill>
              <a:srgbClr val="B2B2B2"/>
            </a:solidFill>
            <a:miter lim="800000"/>
            <a:headEnd/>
            <a:tailEnd/>
          </a:ln>
          <a:effectLst/>
        </p:spPr>
        <p:txBody>
          <a:bodyPr wrap="none" rtlCol="0" anchor="ctr"/>
          <a:lstStyle/>
          <a:p>
            <a:pPr algn="ctr"/>
            <a:r>
              <a:rPr kumimoji="0" lang="ja-JP" altLang="en-US" sz="1800" dirty="0">
                <a:solidFill>
                  <a:schemeClr val="bg1"/>
                </a:solidFill>
                <a:latin typeface="Meiryo UI" panose="020B0604030504040204" pitchFamily="50" charset="-128"/>
                <a:ea typeface="Meiryo UI" panose="020B0604030504040204" pitchFamily="50" charset="-128"/>
              </a:rPr>
              <a:t>より高い生産性を見込む取組内容の説明</a:t>
            </a:r>
          </a:p>
        </p:txBody>
      </p:sp>
      <p:sp>
        <p:nvSpPr>
          <p:cNvPr id="22" name="二等辺三角形 21">
            <a:extLst>
              <a:ext uri="{FF2B5EF4-FFF2-40B4-BE49-F238E27FC236}">
                <a16:creationId xmlns:a16="http://schemas.microsoft.com/office/drawing/2014/main" id="{3282D7C0-3145-49F6-A0FF-401C05076D92}"/>
              </a:ext>
            </a:extLst>
          </p:cNvPr>
          <p:cNvSpPr/>
          <p:nvPr/>
        </p:nvSpPr>
        <p:spPr bwMode="auto">
          <a:xfrm rot="5400000">
            <a:off x="4355040" y="4707346"/>
            <a:ext cx="1224136" cy="324445"/>
          </a:xfrm>
          <a:prstGeom prst="triangle">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l"/>
            <a:endParaRPr kumimoji="0" lang="ja-JP" altLang="en-US" sz="1800"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47D6AC4C-5778-4991-A40D-D627124D6D67}"/>
              </a:ext>
            </a:extLst>
          </p:cNvPr>
          <p:cNvSpPr/>
          <p:nvPr/>
        </p:nvSpPr>
        <p:spPr bwMode="auto">
          <a:xfrm>
            <a:off x="8481392" y="189456"/>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①②いずれか選択</a:t>
            </a:r>
          </a:p>
        </p:txBody>
      </p:sp>
      <p:sp>
        <p:nvSpPr>
          <p:cNvPr id="4" name="正方形/長方形 3">
            <a:extLst>
              <a:ext uri="{FF2B5EF4-FFF2-40B4-BE49-F238E27FC236}">
                <a16:creationId xmlns:a16="http://schemas.microsoft.com/office/drawing/2014/main" id="{1383B699-C80A-F84D-143B-CDE05301DB88}"/>
              </a:ext>
            </a:extLst>
          </p:cNvPr>
          <p:cNvSpPr/>
          <p:nvPr/>
        </p:nvSpPr>
        <p:spPr bwMode="auto">
          <a:xfrm>
            <a:off x="227334" y="3284983"/>
            <a:ext cx="4293618" cy="3169169"/>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0" lang="ja-JP" altLang="en-US" dirty="0">
                <a:latin typeface="Meiryo UI" panose="020B0604030504040204" pitchFamily="50" charset="-128"/>
                <a:ea typeface="Meiryo UI" panose="020B0604030504040204" pitchFamily="50" charset="-128"/>
              </a:rPr>
              <a:t>画像／図</a:t>
            </a:r>
            <a:endParaRPr kumimoji="0" lang="en-US" altLang="ja-JP" dirty="0">
              <a:latin typeface="Meiryo UI" panose="020B0604030504040204" pitchFamily="50" charset="-128"/>
              <a:ea typeface="Meiryo UI" panose="020B0604030504040204" pitchFamily="50" charset="-128"/>
            </a:endParaRPr>
          </a:p>
          <a:p>
            <a:pPr algn="ctr"/>
            <a:r>
              <a:rPr kumimoji="0" lang="ja-JP" altLang="en-US" sz="1800" dirty="0">
                <a:latin typeface="Meiryo UI" panose="020B0604030504040204" pitchFamily="50" charset="-128"/>
                <a:ea typeface="Meiryo UI" panose="020B0604030504040204" pitchFamily="50" charset="-128"/>
              </a:rPr>
              <a:t>（適宜、文章を追加して補足）</a:t>
            </a:r>
          </a:p>
        </p:txBody>
      </p:sp>
      <p:sp>
        <p:nvSpPr>
          <p:cNvPr id="5" name="正方形/長方形 4">
            <a:extLst>
              <a:ext uri="{FF2B5EF4-FFF2-40B4-BE49-F238E27FC236}">
                <a16:creationId xmlns:a16="http://schemas.microsoft.com/office/drawing/2014/main" id="{FCA12716-6D7C-CCC1-3D0D-6F8DBD102D65}"/>
              </a:ext>
            </a:extLst>
          </p:cNvPr>
          <p:cNvSpPr/>
          <p:nvPr/>
        </p:nvSpPr>
        <p:spPr bwMode="auto">
          <a:xfrm>
            <a:off x="5358644" y="3284982"/>
            <a:ext cx="4347330" cy="3169169"/>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0" lang="ja-JP" altLang="en-US" dirty="0">
                <a:latin typeface="Meiryo UI" panose="020B0604030504040204" pitchFamily="50" charset="-128"/>
                <a:ea typeface="Meiryo UI" panose="020B0604030504040204" pitchFamily="50" charset="-128"/>
              </a:rPr>
              <a:t>画像／図</a:t>
            </a:r>
            <a:endParaRPr kumimoji="0" lang="en-US" altLang="ja-JP" dirty="0">
              <a:latin typeface="Meiryo UI" panose="020B0604030504040204" pitchFamily="50" charset="-128"/>
              <a:ea typeface="Meiryo UI" panose="020B0604030504040204" pitchFamily="50" charset="-128"/>
            </a:endParaRPr>
          </a:p>
          <a:p>
            <a:pPr algn="ctr"/>
            <a:r>
              <a:rPr kumimoji="0" lang="ja-JP" altLang="en-US" sz="1800" dirty="0">
                <a:latin typeface="Meiryo UI" panose="020B0604030504040204" pitchFamily="50" charset="-128"/>
                <a:ea typeface="Meiryo UI" panose="020B0604030504040204" pitchFamily="50" charset="-128"/>
              </a:rPr>
              <a:t>（適宜、文章を追加して補足）</a:t>
            </a:r>
            <a:endParaRPr kumimoji="0" lang="en-US" altLang="ja-JP" sz="1800" dirty="0">
              <a:latin typeface="Meiryo UI" panose="020B0604030504040204" pitchFamily="50" charset="-128"/>
              <a:ea typeface="Meiryo UI" panose="020B0604030504040204" pitchFamily="50" charset="-128"/>
            </a:endParaRPr>
          </a:p>
        </p:txBody>
      </p:sp>
      <p:grpSp>
        <p:nvGrpSpPr>
          <p:cNvPr id="28" name="グループ化 27">
            <a:extLst>
              <a:ext uri="{FF2B5EF4-FFF2-40B4-BE49-F238E27FC236}">
                <a16:creationId xmlns:a16="http://schemas.microsoft.com/office/drawing/2014/main" id="{8C0F810C-6C6E-075D-C0E9-C7C5300CFC66}"/>
              </a:ext>
            </a:extLst>
          </p:cNvPr>
          <p:cNvGrpSpPr/>
          <p:nvPr/>
        </p:nvGrpSpPr>
        <p:grpSpPr>
          <a:xfrm>
            <a:off x="8709194" y="188640"/>
            <a:ext cx="5316814" cy="2664296"/>
            <a:chOff x="8709194" y="188640"/>
            <a:chExt cx="5316814" cy="2664296"/>
          </a:xfrm>
        </p:grpSpPr>
        <p:sp>
          <p:nvSpPr>
            <p:cNvPr id="29" name="正方形/長方形 28">
              <a:extLst>
                <a:ext uri="{FF2B5EF4-FFF2-40B4-BE49-F238E27FC236}">
                  <a16:creationId xmlns:a16="http://schemas.microsoft.com/office/drawing/2014/main" id="{BDBC4361-8DDE-A335-964C-90B1BAFC8BDF}"/>
                </a:ext>
              </a:extLst>
            </p:cNvPr>
            <p:cNvSpPr/>
            <p:nvPr/>
          </p:nvSpPr>
          <p:spPr bwMode="auto">
            <a:xfrm>
              <a:off x="9993560" y="512982"/>
              <a:ext cx="4032448" cy="2339954"/>
            </a:xfrm>
            <a:prstGeom prst="rect">
              <a:avLst/>
            </a:prstGeom>
            <a:solidFill>
              <a:srgbClr val="FFFF00"/>
            </a:solidFill>
            <a:ln w="38100">
              <a:solidFill>
                <a:srgbClr val="C00000"/>
              </a:solidFill>
              <a:miter lim="800000"/>
              <a:headEnd/>
              <a:tailEnd/>
            </a:ln>
            <a:effectLst/>
          </p:spPr>
          <p:txBody>
            <a:bodyPr wrap="square" rtlCol="0" anchor="ctr"/>
            <a:lstStyle/>
            <a:p>
              <a:pPr marL="342900" indent="-342900" algn="l">
                <a:buFont typeface="+mj-lt"/>
                <a:buAutoNum type="arabicPeriod"/>
              </a:pPr>
              <a:r>
                <a:rPr kumimoji="0" lang="ja-JP" altLang="en-US" sz="1200" dirty="0">
                  <a:latin typeface="Meiryo UI" panose="020B0604030504040204" pitchFamily="50" charset="-128"/>
                  <a:ea typeface="Meiryo UI" panose="020B0604030504040204" pitchFamily="50" charset="-128"/>
                </a:rPr>
                <a:t>既存事業の量的拡大ではなく、高い生産性／新規性が見込まれる事業であることについて、</a:t>
              </a:r>
              <a:r>
                <a:rPr kumimoji="0" lang="ja-JP" altLang="en-US" sz="1200" b="1" u="heavy" dirty="0">
                  <a:solidFill>
                    <a:srgbClr val="C00000"/>
                  </a:solidFill>
                  <a:uFill>
                    <a:solidFill>
                      <a:srgbClr val="C00000"/>
                    </a:solidFill>
                  </a:uFill>
                  <a:latin typeface="Meiryo UI" panose="020B0604030504040204" pitchFamily="50" charset="-128"/>
                  <a:ea typeface="Meiryo UI" panose="020B0604030504040204" pitchFamily="50" charset="-128"/>
                </a:rPr>
                <a:t>現状と比較して</a:t>
              </a:r>
              <a:r>
                <a:rPr kumimoji="0" lang="ja-JP" altLang="en-US" sz="1200" dirty="0">
                  <a:latin typeface="Meiryo UI" panose="020B0604030504040204" pitchFamily="50" charset="-128"/>
                  <a:ea typeface="Meiryo UI" panose="020B0604030504040204" pitchFamily="50" charset="-128"/>
                </a:rPr>
                <a:t>わかりやすい形で説明されているか。</a:t>
              </a:r>
              <a:endParaRPr kumimoji="0" lang="en-US" altLang="ja-JP" sz="1200" dirty="0">
                <a:latin typeface="Meiryo UI" panose="020B0604030504040204" pitchFamily="50" charset="-128"/>
                <a:ea typeface="Meiryo UI" panose="020B0604030504040204" pitchFamily="50" charset="-128"/>
              </a:endParaRPr>
            </a:p>
            <a:p>
              <a:pPr marL="342900" indent="-342900" algn="l">
                <a:buFont typeface="+mj-lt"/>
                <a:buAutoNum type="arabicPeriod"/>
              </a:pPr>
              <a:endParaRPr kumimoji="0" lang="en-US" altLang="ja-JP" sz="500" dirty="0">
                <a:latin typeface="Meiryo UI" panose="020B0604030504040204" pitchFamily="50" charset="-128"/>
                <a:ea typeface="Meiryo UI" panose="020B0604030504040204" pitchFamily="50" charset="-128"/>
              </a:endParaRPr>
            </a:p>
            <a:p>
              <a:pPr marL="342900" indent="-342900" algn="l">
                <a:buFont typeface="+mj-lt"/>
                <a:buAutoNum type="arabicPeriod"/>
              </a:pPr>
              <a:r>
                <a:rPr kumimoji="0" lang="ja-JP" altLang="en-US" sz="1200" dirty="0">
                  <a:latin typeface="Meiryo UI" panose="020B0604030504040204" pitchFamily="50" charset="-128"/>
                  <a:ea typeface="Meiryo UI" panose="020B0604030504040204" pitchFamily="50" charset="-128"/>
                </a:rPr>
                <a:t>高い生産性／新規性が見込まれる事業は、スタートアップ企業の事業ではなく、</a:t>
              </a:r>
              <a:r>
                <a:rPr kumimoji="0" lang="ja-JP" altLang="en-US" sz="1200" b="1" u="heavy" dirty="0">
                  <a:solidFill>
                    <a:srgbClr val="C00000"/>
                  </a:solidFill>
                  <a:uFill>
                    <a:solidFill>
                      <a:srgbClr val="C00000"/>
                    </a:solidFill>
                  </a:uFill>
                  <a:latin typeface="Meiryo UI" panose="020B0604030504040204" pitchFamily="50" charset="-128"/>
                  <a:ea typeface="Meiryo UI" panose="020B0604030504040204" pitchFamily="50" charset="-128"/>
                </a:rPr>
                <a:t>出資者自身が開拓する事業として</a:t>
              </a:r>
              <a:r>
                <a:rPr kumimoji="0" lang="ja-JP" altLang="en-US" sz="1200" dirty="0">
                  <a:latin typeface="Meiryo UI" panose="020B0604030504040204" pitchFamily="50" charset="-128"/>
                  <a:ea typeface="Meiryo UI" panose="020B0604030504040204" pitchFamily="50" charset="-128"/>
                </a:rPr>
                <a:t>説明されているか。（共同で開拓する場合には、出資者が主体となって取り組んでいる事業領域が、画像／図を用いて、わかりやすく取り上げて説明されているか。）</a:t>
              </a:r>
              <a:endParaRPr kumimoji="0" lang="en-US" altLang="ja-JP" sz="500" dirty="0">
                <a:latin typeface="Meiryo UI" panose="020B0604030504040204" pitchFamily="50" charset="-128"/>
                <a:ea typeface="Meiryo UI" panose="020B0604030504040204" pitchFamily="50" charset="-128"/>
              </a:endParaRPr>
            </a:p>
            <a:p>
              <a:pPr marL="342900" indent="-342900" algn="l">
                <a:buFont typeface="+mj-lt"/>
                <a:buAutoNum type="arabicPeriod"/>
              </a:pPr>
              <a:endParaRPr kumimoji="0" lang="en-US" altLang="ja-JP" sz="500" dirty="0">
                <a:latin typeface="Meiryo UI" panose="020B0604030504040204" pitchFamily="50" charset="-128"/>
                <a:ea typeface="Meiryo UI" panose="020B0604030504040204" pitchFamily="50" charset="-128"/>
              </a:endParaRPr>
            </a:p>
            <a:p>
              <a:pPr marL="342900" indent="-342900" algn="l">
                <a:buFont typeface="+mj-lt"/>
                <a:buAutoNum type="arabicPeriod"/>
              </a:pPr>
              <a:r>
                <a:rPr kumimoji="0" lang="ja-JP" altLang="en-US" sz="1200" dirty="0">
                  <a:latin typeface="Meiryo UI" panose="020B0604030504040204" pitchFamily="50" charset="-128"/>
                  <a:ea typeface="Meiryo UI" panose="020B0604030504040204" pitchFamily="50" charset="-128"/>
                </a:rPr>
                <a:t>高い生産性／新規性が見込まれる事業について、スタートアップ企業との連携はどのように関係するかが説明されているか。</a:t>
              </a:r>
            </a:p>
          </p:txBody>
        </p:sp>
        <p:cxnSp>
          <p:nvCxnSpPr>
            <p:cNvPr id="30" name="直線コネクタ 29">
              <a:extLst>
                <a:ext uri="{FF2B5EF4-FFF2-40B4-BE49-F238E27FC236}">
                  <a16:creationId xmlns:a16="http://schemas.microsoft.com/office/drawing/2014/main" id="{C1DB4175-22BF-F1F8-A7AB-6098E7C78350}"/>
                </a:ext>
              </a:extLst>
            </p:cNvPr>
            <p:cNvCxnSpPr>
              <a:cxnSpLocks/>
              <a:endCxn id="29" idx="1"/>
            </p:cNvCxnSpPr>
            <p:nvPr/>
          </p:nvCxnSpPr>
          <p:spPr>
            <a:xfrm flipV="1">
              <a:off x="8709194" y="1682959"/>
              <a:ext cx="1284366" cy="583631"/>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31" name="正方形/長方形 30">
              <a:extLst>
                <a:ext uri="{FF2B5EF4-FFF2-40B4-BE49-F238E27FC236}">
                  <a16:creationId xmlns:a16="http://schemas.microsoft.com/office/drawing/2014/main" id="{8874F976-A989-C12F-3E72-3AC319685688}"/>
                </a:ext>
              </a:extLst>
            </p:cNvPr>
            <p:cNvSpPr/>
            <p:nvPr/>
          </p:nvSpPr>
          <p:spPr bwMode="auto">
            <a:xfrm>
              <a:off x="9993560" y="188640"/>
              <a:ext cx="4032448" cy="324341"/>
            </a:xfrm>
            <a:prstGeom prst="rect">
              <a:avLst/>
            </a:prstGeom>
            <a:solidFill>
              <a:srgbClr val="C00000"/>
            </a:solidFill>
            <a:ln w="38100">
              <a:solidFill>
                <a:srgbClr val="C00000"/>
              </a:solidFill>
              <a:miter lim="800000"/>
              <a:headEnd/>
              <a:tailEnd/>
            </a:ln>
            <a:effectLst/>
          </p:spPr>
          <p:txBody>
            <a:bodyPr wrap="none" rtlCol="0" anchor="ctr"/>
            <a:lstStyle/>
            <a:p>
              <a:pPr algn="ctr"/>
              <a:r>
                <a:rPr kumimoji="0" lang="ja-JP" altLang="en-US" sz="1600" dirty="0">
                  <a:solidFill>
                    <a:schemeClr val="bg1"/>
                  </a:solidFill>
                  <a:latin typeface="Meiryo UI" panose="020B0604030504040204" pitchFamily="50" charset="-128"/>
                  <a:ea typeface="Meiryo UI" panose="020B0604030504040204" pitchFamily="50" charset="-128"/>
                </a:rPr>
                <a:t>記載のポイント</a:t>
              </a:r>
            </a:p>
          </p:txBody>
        </p:sp>
      </p:grpSp>
    </p:spTree>
    <p:extLst>
      <p:ext uri="{BB962C8B-B14F-4D97-AF65-F5344CB8AC3E}">
        <p14:creationId xmlns:p14="http://schemas.microsoft.com/office/powerpoint/2010/main" val="2939852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オブジェクト 8" hidden="1">
            <a:extLst>
              <a:ext uri="{FF2B5EF4-FFF2-40B4-BE49-F238E27FC236}">
                <a16:creationId xmlns:a16="http://schemas.microsoft.com/office/drawing/2014/main" id="{FC45404B-EC55-48D0-87A1-0F092F62D124}"/>
              </a:ext>
            </a:extLst>
          </p:cNvPr>
          <p:cNvGraphicFramePr>
            <a:graphicFrameLocks noChangeAspect="1"/>
          </p:cNvGraphicFramePr>
          <p:nvPr>
            <p:custDataLst>
              <p:tags r:id="rId1"/>
            </p:custDataLst>
            <p:extLst>
              <p:ext uri="{D42A27DB-BD31-4B8C-83A1-F6EECF244321}">
                <p14:modId xmlns:p14="http://schemas.microsoft.com/office/powerpoint/2010/main" val="226150447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9" name="オブジェクト 8" hidden="1">
                        <a:extLst>
                          <a:ext uri="{FF2B5EF4-FFF2-40B4-BE49-F238E27FC236}">
                            <a16:creationId xmlns:a16="http://schemas.microsoft.com/office/drawing/2014/main" id="{FC45404B-EC55-48D0-87A1-0F092F62D12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8</a:t>
            </a:fld>
            <a:endParaRPr kumimoji="1" lang="ja-JP" altLang="en-US"/>
          </a:p>
        </p:txBody>
      </p:sp>
      <p:sp>
        <p:nvSpPr>
          <p:cNvPr id="3" name="タイトル 2"/>
          <p:cNvSpPr>
            <a:spLocks noGrp="1"/>
          </p:cNvSpPr>
          <p:nvPr>
            <p:ph type="title"/>
          </p:nvPr>
        </p:nvSpPr>
        <p:spPr>
          <a:xfrm>
            <a:off x="200471" y="188640"/>
            <a:ext cx="9505503" cy="461665"/>
          </a:xfrm>
        </p:spPr>
        <p:txBody>
          <a:bodyPr vert="horz"/>
          <a:lstStyle/>
          <a:p>
            <a:r>
              <a:rPr kumimoji="1" lang="ja-JP" altLang="en-US" dirty="0"/>
              <a:t>別紙２：</a:t>
            </a:r>
            <a:r>
              <a:rPr kumimoji="0" lang="ja-JP" altLang="en-US" kern="0" dirty="0">
                <a:solidFill>
                  <a:srgbClr val="000000"/>
                </a:solidFill>
                <a:cs typeface="Arial" panose="020B0604020202020204" pitchFamily="34" charset="0"/>
                <a:sym typeface="Meiryo UI" panose="020B0604030504040204" pitchFamily="50" charset="-128"/>
              </a:rPr>
              <a:t>出資の目的　</a:t>
            </a:r>
            <a:r>
              <a:rPr kumimoji="0" lang="en-US" altLang="ja-JP" sz="1800" kern="0" dirty="0">
                <a:solidFill>
                  <a:srgbClr val="000000"/>
                </a:solidFill>
                <a:cs typeface="Arial" panose="020B0604020202020204" pitchFamily="34" charset="0"/>
                <a:sym typeface="Meiryo UI" panose="020B0604030504040204" pitchFamily="50" charset="-128"/>
              </a:rPr>
              <a:t>【</a:t>
            </a:r>
            <a:r>
              <a:rPr kumimoji="0" lang="ja-JP" altLang="en-US" sz="1800" kern="0" dirty="0">
                <a:solidFill>
                  <a:srgbClr val="000000"/>
                </a:solidFill>
                <a:cs typeface="Arial" panose="020B0604020202020204" pitchFamily="34" charset="0"/>
                <a:sym typeface="Meiryo UI" panose="020B0604030504040204" pitchFamily="50" charset="-128"/>
              </a:rPr>
              <a:t>②</a:t>
            </a:r>
            <a:r>
              <a:rPr lang="ja-JP" altLang="en-US" sz="1800" dirty="0"/>
              <a:t>新たな事業の開拓</a:t>
            </a:r>
            <a:r>
              <a:rPr kumimoji="0" lang="ja-JP" altLang="en-US" sz="1800" kern="0" dirty="0">
                <a:solidFill>
                  <a:srgbClr val="000000"/>
                </a:solidFill>
                <a:cs typeface="Arial" panose="020B0604020202020204" pitchFamily="34" charset="0"/>
                <a:sym typeface="Meiryo UI" panose="020B0604030504040204" pitchFamily="50" charset="-128"/>
              </a:rPr>
              <a:t>を行うケース</a:t>
            </a:r>
            <a:r>
              <a:rPr kumimoji="0" lang="en-US" altLang="ja-JP" sz="1800" kern="0" dirty="0">
                <a:solidFill>
                  <a:srgbClr val="000000"/>
                </a:solidFill>
                <a:cs typeface="Arial" panose="020B0604020202020204" pitchFamily="34" charset="0"/>
                <a:sym typeface="Meiryo UI" panose="020B0604030504040204" pitchFamily="50" charset="-128"/>
              </a:rPr>
              <a:t>】</a:t>
            </a:r>
            <a:endParaRPr kumimoji="1" lang="ja-JP" altLang="en-US" dirty="0"/>
          </a:p>
        </p:txBody>
      </p:sp>
      <p:sp>
        <p:nvSpPr>
          <p:cNvPr id="8" name="テキスト プレースホルダー 7"/>
          <p:cNvSpPr>
            <a:spLocks noGrp="1"/>
          </p:cNvSpPr>
          <p:nvPr>
            <p:ph type="body" sz="quarter" idx="17"/>
          </p:nvPr>
        </p:nvSpPr>
        <p:spPr>
          <a:xfrm>
            <a:off x="200025" y="764704"/>
            <a:ext cx="9505950" cy="833663"/>
          </a:xfrm>
        </p:spPr>
        <p:txBody>
          <a:bodyPr/>
          <a:lstStyle/>
          <a:p>
            <a:r>
              <a:rPr lang="ja-JP" altLang="en-US" dirty="0"/>
              <a:t>○○</a:t>
            </a:r>
            <a:r>
              <a:rPr lang="ja-JP" altLang="en-US" dirty="0">
                <a:solidFill>
                  <a:srgbClr val="0070C0"/>
                </a:solidFill>
              </a:rPr>
              <a:t>（技術・ノウハウ等）</a:t>
            </a:r>
            <a:r>
              <a:rPr lang="ja-JP" altLang="en-US" dirty="0"/>
              <a:t>を有するＡ社は、○○を展開するＢ社と連携して、○○</a:t>
            </a:r>
            <a:r>
              <a:rPr lang="ja-JP" altLang="en-US" dirty="0">
                <a:solidFill>
                  <a:srgbClr val="0070C0"/>
                </a:solidFill>
              </a:rPr>
              <a:t>（</a:t>
            </a:r>
            <a:r>
              <a:rPr lang="ja-JP" altLang="en-US" dirty="0">
                <a:solidFill>
                  <a:srgbClr val="0070C0"/>
                </a:solidFill>
                <a:uFill>
                  <a:solidFill>
                    <a:srgbClr val="C00000"/>
                  </a:solidFill>
                </a:uFill>
              </a:rPr>
              <a:t>Ａ社が展開する</a:t>
            </a:r>
            <a:r>
              <a:rPr lang="ja-JP" altLang="en-US" dirty="0">
                <a:solidFill>
                  <a:srgbClr val="0070C0"/>
                </a:solidFill>
              </a:rPr>
              <a:t>新事業の内容）</a:t>
            </a:r>
            <a:r>
              <a:rPr lang="ja-JP" altLang="en-US" dirty="0"/>
              <a:t>を行うことを目指す。</a:t>
            </a:r>
            <a:endParaRPr lang="en-US" altLang="ja-JP" dirty="0"/>
          </a:p>
        </p:txBody>
      </p:sp>
      <p:sp>
        <p:nvSpPr>
          <p:cNvPr id="17" name="正方形/長方形 16">
            <a:extLst>
              <a:ext uri="{FF2B5EF4-FFF2-40B4-BE49-F238E27FC236}">
                <a16:creationId xmlns:a16="http://schemas.microsoft.com/office/drawing/2014/main" id="{97D20FE1-903D-431B-89DE-247623E9636B}"/>
              </a:ext>
            </a:extLst>
          </p:cNvPr>
          <p:cNvSpPr/>
          <p:nvPr/>
        </p:nvSpPr>
        <p:spPr bwMode="auto">
          <a:xfrm>
            <a:off x="200026" y="2420479"/>
            <a:ext cx="9505948" cy="504056"/>
          </a:xfrm>
          <a:prstGeom prst="rect">
            <a:avLst/>
          </a:prstGeom>
          <a:solidFill>
            <a:srgbClr val="002060"/>
          </a:solidFill>
          <a:ln w="9525">
            <a:solidFill>
              <a:srgbClr val="B2B2B2"/>
            </a:solidFill>
            <a:miter lim="800000"/>
            <a:headEnd/>
            <a:tailEnd/>
          </a:ln>
          <a:effectLst/>
        </p:spPr>
        <p:txBody>
          <a:bodyPr wrap="none" rtlCol="0" anchor="ctr"/>
          <a:lstStyle/>
          <a:p>
            <a:pPr algn="ctr"/>
            <a:r>
              <a:rPr kumimoji="0" lang="ja-JP" altLang="en-US" sz="1800" dirty="0">
                <a:solidFill>
                  <a:schemeClr val="bg1"/>
                </a:solidFill>
                <a:latin typeface="Meiryo UI" panose="020B0604030504040204" pitchFamily="50" charset="-128"/>
                <a:ea typeface="Meiryo UI" panose="020B0604030504040204" pitchFamily="50" charset="-128"/>
              </a:rPr>
              <a:t>新事業の内容</a:t>
            </a:r>
          </a:p>
        </p:txBody>
      </p:sp>
      <p:sp>
        <p:nvSpPr>
          <p:cNvPr id="11" name="正方形/長方形 10">
            <a:extLst>
              <a:ext uri="{FF2B5EF4-FFF2-40B4-BE49-F238E27FC236}">
                <a16:creationId xmlns:a16="http://schemas.microsoft.com/office/drawing/2014/main" id="{65C09D3F-A779-4B5D-A9AF-DA3E03DB89FB}"/>
              </a:ext>
            </a:extLst>
          </p:cNvPr>
          <p:cNvSpPr/>
          <p:nvPr/>
        </p:nvSpPr>
        <p:spPr bwMode="auto">
          <a:xfrm>
            <a:off x="8481392" y="189456"/>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①②いずれか選択</a:t>
            </a:r>
          </a:p>
        </p:txBody>
      </p:sp>
      <p:sp>
        <p:nvSpPr>
          <p:cNvPr id="6" name="正方形/長方形 5">
            <a:extLst>
              <a:ext uri="{FF2B5EF4-FFF2-40B4-BE49-F238E27FC236}">
                <a16:creationId xmlns:a16="http://schemas.microsoft.com/office/drawing/2014/main" id="{AF45F73A-9DD0-3B2A-907F-F14D28859370}"/>
              </a:ext>
            </a:extLst>
          </p:cNvPr>
          <p:cNvSpPr/>
          <p:nvPr/>
        </p:nvSpPr>
        <p:spPr bwMode="auto">
          <a:xfrm>
            <a:off x="200026" y="3284982"/>
            <a:ext cx="9505948" cy="3169169"/>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0" lang="ja-JP" altLang="en-US" dirty="0">
                <a:latin typeface="Meiryo UI" panose="020B0604030504040204" pitchFamily="50" charset="-128"/>
                <a:ea typeface="Meiryo UI" panose="020B0604030504040204" pitchFamily="50" charset="-128"/>
              </a:rPr>
              <a:t>画像／図</a:t>
            </a:r>
            <a:endParaRPr kumimoji="0" lang="en-US" altLang="ja-JP" dirty="0">
              <a:latin typeface="Meiryo UI" panose="020B0604030504040204" pitchFamily="50" charset="-128"/>
              <a:ea typeface="Meiryo UI" panose="020B0604030504040204" pitchFamily="50" charset="-128"/>
            </a:endParaRPr>
          </a:p>
          <a:p>
            <a:pPr algn="ctr"/>
            <a:r>
              <a:rPr kumimoji="0" lang="ja-JP" altLang="en-US" sz="1800" dirty="0">
                <a:latin typeface="Meiryo UI" panose="020B0604030504040204" pitchFamily="50" charset="-128"/>
                <a:ea typeface="Meiryo UI" panose="020B0604030504040204" pitchFamily="50" charset="-128"/>
              </a:rPr>
              <a:t>（適宜、文章を追加して補足）</a:t>
            </a:r>
          </a:p>
        </p:txBody>
      </p:sp>
      <p:grpSp>
        <p:nvGrpSpPr>
          <p:cNvPr id="4" name="グループ化 3">
            <a:extLst>
              <a:ext uri="{FF2B5EF4-FFF2-40B4-BE49-F238E27FC236}">
                <a16:creationId xmlns:a16="http://schemas.microsoft.com/office/drawing/2014/main" id="{78D13AD2-380D-B838-E58B-AB3436BFAE3B}"/>
              </a:ext>
            </a:extLst>
          </p:cNvPr>
          <p:cNvGrpSpPr/>
          <p:nvPr/>
        </p:nvGrpSpPr>
        <p:grpSpPr>
          <a:xfrm>
            <a:off x="8709194" y="188640"/>
            <a:ext cx="5316814" cy="2664296"/>
            <a:chOff x="8709194" y="188640"/>
            <a:chExt cx="5316814" cy="2664296"/>
          </a:xfrm>
        </p:grpSpPr>
        <p:sp>
          <p:nvSpPr>
            <p:cNvPr id="5" name="正方形/長方形 4">
              <a:extLst>
                <a:ext uri="{FF2B5EF4-FFF2-40B4-BE49-F238E27FC236}">
                  <a16:creationId xmlns:a16="http://schemas.microsoft.com/office/drawing/2014/main" id="{AA1BFE87-EFC3-2EDE-DB95-05E6DED16B44}"/>
                </a:ext>
              </a:extLst>
            </p:cNvPr>
            <p:cNvSpPr/>
            <p:nvPr/>
          </p:nvSpPr>
          <p:spPr bwMode="auto">
            <a:xfrm>
              <a:off x="9993560" y="512982"/>
              <a:ext cx="4032448" cy="2339954"/>
            </a:xfrm>
            <a:prstGeom prst="rect">
              <a:avLst/>
            </a:prstGeom>
            <a:solidFill>
              <a:srgbClr val="FFFF00"/>
            </a:solidFill>
            <a:ln w="38100">
              <a:solidFill>
                <a:srgbClr val="C00000"/>
              </a:solidFill>
              <a:miter lim="800000"/>
              <a:headEnd/>
              <a:tailEnd/>
            </a:ln>
            <a:effectLst/>
          </p:spPr>
          <p:txBody>
            <a:bodyPr wrap="square" rtlCol="0" anchor="ctr"/>
            <a:lstStyle/>
            <a:p>
              <a:pPr marL="342900" indent="-342900" algn="l">
                <a:buFont typeface="+mj-lt"/>
                <a:buAutoNum type="arabicPeriod"/>
              </a:pPr>
              <a:r>
                <a:rPr kumimoji="0" lang="ja-JP" altLang="en-US" sz="1200" dirty="0">
                  <a:latin typeface="Meiryo UI" panose="020B0604030504040204" pitchFamily="50" charset="-128"/>
                  <a:ea typeface="Meiryo UI" panose="020B0604030504040204" pitchFamily="50" charset="-128"/>
                </a:rPr>
                <a:t>既存事業の量的拡大ではなく、高い生産性／新規性が見込まれる事業であることについて、</a:t>
              </a:r>
              <a:r>
                <a:rPr kumimoji="0" lang="ja-JP" altLang="en-US" sz="1200" b="1" u="heavy" dirty="0">
                  <a:solidFill>
                    <a:srgbClr val="C00000"/>
                  </a:solidFill>
                  <a:uFill>
                    <a:solidFill>
                      <a:srgbClr val="C00000"/>
                    </a:solidFill>
                  </a:uFill>
                  <a:latin typeface="Meiryo UI" panose="020B0604030504040204" pitchFamily="50" charset="-128"/>
                  <a:ea typeface="Meiryo UI" panose="020B0604030504040204" pitchFamily="50" charset="-128"/>
                </a:rPr>
                <a:t>現状と比較して</a:t>
              </a:r>
              <a:r>
                <a:rPr kumimoji="0" lang="ja-JP" altLang="en-US" sz="1200" dirty="0">
                  <a:latin typeface="Meiryo UI" panose="020B0604030504040204" pitchFamily="50" charset="-128"/>
                  <a:ea typeface="Meiryo UI" panose="020B0604030504040204" pitchFamily="50" charset="-128"/>
                </a:rPr>
                <a:t>わかりやすい形で説明されているか。</a:t>
              </a:r>
              <a:endParaRPr kumimoji="0" lang="en-US" altLang="ja-JP" sz="1200" dirty="0">
                <a:latin typeface="Meiryo UI" panose="020B0604030504040204" pitchFamily="50" charset="-128"/>
                <a:ea typeface="Meiryo UI" panose="020B0604030504040204" pitchFamily="50" charset="-128"/>
              </a:endParaRPr>
            </a:p>
            <a:p>
              <a:pPr marL="342900" indent="-342900" algn="l">
                <a:buFont typeface="+mj-lt"/>
                <a:buAutoNum type="arabicPeriod"/>
              </a:pPr>
              <a:endParaRPr kumimoji="0" lang="en-US" altLang="ja-JP" sz="500" dirty="0">
                <a:latin typeface="Meiryo UI" panose="020B0604030504040204" pitchFamily="50" charset="-128"/>
                <a:ea typeface="Meiryo UI" panose="020B0604030504040204" pitchFamily="50" charset="-128"/>
              </a:endParaRPr>
            </a:p>
            <a:p>
              <a:pPr marL="342900" indent="-342900" algn="l">
                <a:buFont typeface="+mj-lt"/>
                <a:buAutoNum type="arabicPeriod"/>
              </a:pPr>
              <a:r>
                <a:rPr kumimoji="0" lang="ja-JP" altLang="en-US" sz="1200" dirty="0">
                  <a:latin typeface="Meiryo UI" panose="020B0604030504040204" pitchFamily="50" charset="-128"/>
                  <a:ea typeface="Meiryo UI" panose="020B0604030504040204" pitchFamily="50" charset="-128"/>
                </a:rPr>
                <a:t>高い生産性／新規性が見込まれる事業は、スタートアップ企業の事業ではなく、</a:t>
              </a:r>
              <a:r>
                <a:rPr kumimoji="0" lang="ja-JP" altLang="en-US" sz="1200" b="1" u="heavy" dirty="0">
                  <a:solidFill>
                    <a:srgbClr val="C00000"/>
                  </a:solidFill>
                  <a:uFill>
                    <a:solidFill>
                      <a:srgbClr val="C00000"/>
                    </a:solidFill>
                  </a:uFill>
                  <a:latin typeface="Meiryo UI" panose="020B0604030504040204" pitchFamily="50" charset="-128"/>
                  <a:ea typeface="Meiryo UI" panose="020B0604030504040204" pitchFamily="50" charset="-128"/>
                </a:rPr>
                <a:t>出資者自身が開拓する事業として</a:t>
              </a:r>
              <a:r>
                <a:rPr kumimoji="0" lang="ja-JP" altLang="en-US" sz="1200" dirty="0">
                  <a:latin typeface="Meiryo UI" panose="020B0604030504040204" pitchFamily="50" charset="-128"/>
                  <a:ea typeface="Meiryo UI" panose="020B0604030504040204" pitchFamily="50" charset="-128"/>
                </a:rPr>
                <a:t>説明されているか。（共同で開拓する場合には、出資者が主体となって取り組んでいる事業領域が、画像／図を用いて、わかりやすく取り上げて説明されているか。）</a:t>
              </a:r>
              <a:endParaRPr kumimoji="0" lang="en-US" altLang="ja-JP" sz="500" dirty="0">
                <a:latin typeface="Meiryo UI" panose="020B0604030504040204" pitchFamily="50" charset="-128"/>
                <a:ea typeface="Meiryo UI" panose="020B0604030504040204" pitchFamily="50" charset="-128"/>
              </a:endParaRPr>
            </a:p>
            <a:p>
              <a:pPr marL="342900" indent="-342900" algn="l">
                <a:buFont typeface="+mj-lt"/>
                <a:buAutoNum type="arabicPeriod"/>
              </a:pPr>
              <a:endParaRPr kumimoji="0" lang="en-US" altLang="ja-JP" sz="500" dirty="0">
                <a:latin typeface="Meiryo UI" panose="020B0604030504040204" pitchFamily="50" charset="-128"/>
                <a:ea typeface="Meiryo UI" panose="020B0604030504040204" pitchFamily="50" charset="-128"/>
              </a:endParaRPr>
            </a:p>
            <a:p>
              <a:pPr marL="342900" indent="-342900" algn="l">
                <a:buFont typeface="+mj-lt"/>
                <a:buAutoNum type="arabicPeriod"/>
              </a:pPr>
              <a:r>
                <a:rPr kumimoji="0" lang="ja-JP" altLang="en-US" sz="1200" dirty="0">
                  <a:latin typeface="Meiryo UI" panose="020B0604030504040204" pitchFamily="50" charset="-128"/>
                  <a:ea typeface="Meiryo UI" panose="020B0604030504040204" pitchFamily="50" charset="-128"/>
                </a:rPr>
                <a:t>高い生産性／新規性が見込まれる事業について、スタートアップ企業との連携はどのように関係するかが説明されているか。</a:t>
              </a:r>
            </a:p>
          </p:txBody>
        </p:sp>
        <p:cxnSp>
          <p:nvCxnSpPr>
            <p:cNvPr id="10" name="直線コネクタ 9">
              <a:extLst>
                <a:ext uri="{FF2B5EF4-FFF2-40B4-BE49-F238E27FC236}">
                  <a16:creationId xmlns:a16="http://schemas.microsoft.com/office/drawing/2014/main" id="{DC57C0E5-50ED-847B-8D18-61CF04ECED68}"/>
                </a:ext>
              </a:extLst>
            </p:cNvPr>
            <p:cNvCxnSpPr>
              <a:cxnSpLocks/>
              <a:endCxn id="5" idx="1"/>
            </p:cNvCxnSpPr>
            <p:nvPr/>
          </p:nvCxnSpPr>
          <p:spPr>
            <a:xfrm flipV="1">
              <a:off x="8709194" y="1682959"/>
              <a:ext cx="1284366" cy="583631"/>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2" name="正方形/長方形 11">
              <a:extLst>
                <a:ext uri="{FF2B5EF4-FFF2-40B4-BE49-F238E27FC236}">
                  <a16:creationId xmlns:a16="http://schemas.microsoft.com/office/drawing/2014/main" id="{5E8163E7-3BCF-A8B1-8BC6-714BCFDE4265}"/>
                </a:ext>
              </a:extLst>
            </p:cNvPr>
            <p:cNvSpPr/>
            <p:nvPr/>
          </p:nvSpPr>
          <p:spPr bwMode="auto">
            <a:xfrm>
              <a:off x="9993560" y="188640"/>
              <a:ext cx="4032448" cy="324341"/>
            </a:xfrm>
            <a:prstGeom prst="rect">
              <a:avLst/>
            </a:prstGeom>
            <a:solidFill>
              <a:srgbClr val="C00000"/>
            </a:solidFill>
            <a:ln w="38100">
              <a:solidFill>
                <a:srgbClr val="C00000"/>
              </a:solidFill>
              <a:miter lim="800000"/>
              <a:headEnd/>
              <a:tailEnd/>
            </a:ln>
            <a:effectLst/>
          </p:spPr>
          <p:txBody>
            <a:bodyPr wrap="none" rtlCol="0" anchor="ctr"/>
            <a:lstStyle/>
            <a:p>
              <a:pPr algn="ctr"/>
              <a:r>
                <a:rPr kumimoji="0" lang="ja-JP" altLang="en-US" sz="1600" dirty="0">
                  <a:solidFill>
                    <a:schemeClr val="bg1"/>
                  </a:solidFill>
                  <a:latin typeface="Meiryo UI" panose="020B0604030504040204" pitchFamily="50" charset="-128"/>
                  <a:ea typeface="Meiryo UI" panose="020B0604030504040204" pitchFamily="50" charset="-128"/>
                </a:rPr>
                <a:t>記載のポイント</a:t>
              </a:r>
            </a:p>
          </p:txBody>
        </p:sp>
      </p:grpSp>
    </p:spTree>
    <p:extLst>
      <p:ext uri="{BB962C8B-B14F-4D97-AF65-F5344CB8AC3E}">
        <p14:creationId xmlns:p14="http://schemas.microsoft.com/office/powerpoint/2010/main" val="2737139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a:extLst>
              <a:ext uri="{FF2B5EF4-FFF2-40B4-BE49-F238E27FC236}">
                <a16:creationId xmlns:a16="http://schemas.microsoft.com/office/drawing/2014/main" id="{6BC67073-EF73-46EB-B097-28DD1F9D4BC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16" imgH="416" progId="TCLayout.ActiveDocument.1">
                  <p:embed/>
                </p:oleObj>
              </mc:Choice>
              <mc:Fallback>
                <p:oleObj name="think-cell スライド" r:id="rId3" imgW="416" imgH="416" progId="TCLayout.ActiveDocument.1">
                  <p:embed/>
                  <p:pic>
                    <p:nvPicPr>
                      <p:cNvPr id="4" name="オブジェクト 3" hidden="1">
                        <a:extLst>
                          <a:ext uri="{FF2B5EF4-FFF2-40B4-BE49-F238E27FC236}">
                            <a16:creationId xmlns:a16="http://schemas.microsoft.com/office/drawing/2014/main" id="{6BC67073-EF73-46EB-B097-28DD1F9D4BCD}"/>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9</a:t>
            </a:fld>
            <a:endParaRPr kumimoji="1" lang="ja-JP" altLang="en-US"/>
          </a:p>
        </p:txBody>
      </p:sp>
      <p:sp>
        <p:nvSpPr>
          <p:cNvPr id="3" name="タイトル 2"/>
          <p:cNvSpPr>
            <a:spLocks noGrp="1"/>
          </p:cNvSpPr>
          <p:nvPr>
            <p:ph type="title"/>
          </p:nvPr>
        </p:nvSpPr>
        <p:spPr>
          <a:xfrm>
            <a:off x="200471" y="188640"/>
            <a:ext cx="9505503" cy="461665"/>
          </a:xfrm>
        </p:spPr>
        <p:txBody>
          <a:bodyPr vert="horz"/>
          <a:lstStyle/>
          <a:p>
            <a:r>
              <a:rPr kumimoji="1" lang="ja-JP" altLang="en-US" dirty="0"/>
              <a:t>別紙</a:t>
            </a:r>
            <a:r>
              <a:rPr lang="ja-JP" altLang="en-US" dirty="0"/>
              <a:t>３</a:t>
            </a:r>
            <a:r>
              <a:rPr kumimoji="1" lang="ja-JP" altLang="en-US" dirty="0"/>
              <a:t>：</a:t>
            </a:r>
            <a:r>
              <a:rPr kumimoji="0" lang="ja-JP" altLang="en-US" kern="0" dirty="0">
                <a:solidFill>
                  <a:srgbClr val="000000"/>
                </a:solidFill>
                <a:cs typeface="Arial" panose="020B0604020202020204" pitchFamily="34" charset="0"/>
                <a:sym typeface="Meiryo UI" panose="020B0604030504040204" pitchFamily="50" charset="-128"/>
              </a:rPr>
              <a:t>出資者が活用を予定する出資先企業の経営資源</a:t>
            </a:r>
            <a:endParaRPr kumimoji="1" lang="ja-JP" altLang="en-US" dirty="0"/>
          </a:p>
        </p:txBody>
      </p:sp>
      <p:sp>
        <p:nvSpPr>
          <p:cNvPr id="8" name="テキスト プレースホルダー 7"/>
          <p:cNvSpPr>
            <a:spLocks noGrp="1"/>
          </p:cNvSpPr>
          <p:nvPr>
            <p:ph type="body" sz="quarter" idx="17"/>
          </p:nvPr>
        </p:nvSpPr>
        <p:spPr>
          <a:xfrm>
            <a:off x="200025" y="764704"/>
            <a:ext cx="9505950" cy="987551"/>
          </a:xfrm>
        </p:spPr>
        <p:txBody>
          <a:bodyPr/>
          <a:lstStyle/>
          <a:p>
            <a:r>
              <a:rPr lang="ja-JP" altLang="en-US" dirty="0"/>
              <a:t>Ｂ社は、○○</a:t>
            </a:r>
            <a:r>
              <a:rPr lang="ja-JP" altLang="en-US" dirty="0">
                <a:solidFill>
                  <a:srgbClr val="0070C0"/>
                </a:solidFill>
              </a:rPr>
              <a:t>（革新的な技術や、サービスの内容）</a:t>
            </a:r>
            <a:r>
              <a:rPr lang="ja-JP" altLang="en-US" dirty="0"/>
              <a:t>を展開している。</a:t>
            </a:r>
            <a:endParaRPr lang="en-US" altLang="ja-JP" dirty="0"/>
          </a:p>
          <a:p>
            <a:r>
              <a:rPr lang="ja-JP" altLang="en-US" dirty="0"/>
              <a:t>○○</a:t>
            </a:r>
            <a:r>
              <a:rPr lang="ja-JP" altLang="en-US" dirty="0">
                <a:solidFill>
                  <a:srgbClr val="0070C0"/>
                </a:solidFill>
              </a:rPr>
              <a:t>（Ｂ社の技術・サービスが、Ａ社にとって不足しており、かつ革新的と言える理由）</a:t>
            </a:r>
            <a:r>
              <a:rPr lang="ja-JP" altLang="en-US" dirty="0"/>
              <a:t>。</a:t>
            </a:r>
            <a:endParaRPr lang="en-US" altLang="ja-JP" dirty="0"/>
          </a:p>
        </p:txBody>
      </p:sp>
      <p:sp>
        <p:nvSpPr>
          <p:cNvPr id="14" name="正方形/長方形 13">
            <a:extLst>
              <a:ext uri="{FF2B5EF4-FFF2-40B4-BE49-F238E27FC236}">
                <a16:creationId xmlns:a16="http://schemas.microsoft.com/office/drawing/2014/main" id="{079A9446-4F9D-4140-96D8-224FE4BCC650}"/>
              </a:ext>
            </a:extLst>
          </p:cNvPr>
          <p:cNvSpPr/>
          <p:nvPr/>
        </p:nvSpPr>
        <p:spPr bwMode="auto">
          <a:xfrm>
            <a:off x="8481392" y="189456"/>
            <a:ext cx="1284366" cy="460849"/>
          </a:xfrm>
          <a:prstGeom prst="rect">
            <a:avLst/>
          </a:prstGeom>
          <a:solidFill>
            <a:srgbClr val="FFFF00"/>
          </a:solidFill>
          <a:ln w="9525">
            <a:solidFill>
              <a:srgbClr val="C00000"/>
            </a:solidFill>
            <a:miter lim="800000"/>
            <a:headEnd/>
            <a:tailEnd/>
          </a:ln>
          <a:effectLst/>
        </p:spPr>
        <p:txBody>
          <a:bodyPr wrap="none" rtlCol="0" anchor="ctr"/>
          <a:lstStyle/>
          <a:p>
            <a:pPr algn="ctr"/>
            <a:r>
              <a:rPr kumimoji="0" lang="ja-JP" altLang="en-US" sz="1200" b="1" dirty="0">
                <a:solidFill>
                  <a:srgbClr val="C00000"/>
                </a:solidFill>
                <a:latin typeface="Meiryo UI" panose="020B0604030504040204" pitchFamily="50" charset="-128"/>
                <a:ea typeface="Meiryo UI" panose="020B0604030504040204" pitchFamily="50" charset="-128"/>
              </a:rPr>
              <a:t>必須</a:t>
            </a:r>
          </a:p>
        </p:txBody>
      </p:sp>
      <p:sp>
        <p:nvSpPr>
          <p:cNvPr id="16" name="正方形/長方形 15">
            <a:extLst>
              <a:ext uri="{FF2B5EF4-FFF2-40B4-BE49-F238E27FC236}">
                <a16:creationId xmlns:a16="http://schemas.microsoft.com/office/drawing/2014/main" id="{132634F3-094D-4B71-A6F5-F5C30283D4D7}"/>
              </a:ext>
            </a:extLst>
          </p:cNvPr>
          <p:cNvSpPr/>
          <p:nvPr/>
        </p:nvSpPr>
        <p:spPr bwMode="auto">
          <a:xfrm>
            <a:off x="200025" y="2420479"/>
            <a:ext cx="4320927" cy="504056"/>
          </a:xfrm>
          <a:prstGeom prst="rect">
            <a:avLst/>
          </a:prstGeom>
          <a:solidFill>
            <a:srgbClr val="002060"/>
          </a:solidFill>
          <a:ln w="9525">
            <a:solidFill>
              <a:srgbClr val="B2B2B2"/>
            </a:solidFill>
            <a:miter lim="800000"/>
            <a:headEnd/>
            <a:tailEnd/>
          </a:ln>
          <a:effectLst/>
        </p:spPr>
        <p:txBody>
          <a:bodyPr wrap="none" rtlCol="0" anchor="ctr"/>
          <a:lstStyle/>
          <a:p>
            <a:pPr algn="ctr"/>
            <a:r>
              <a:rPr kumimoji="0" lang="ja-JP" altLang="en-US" sz="1800" dirty="0">
                <a:solidFill>
                  <a:schemeClr val="bg1"/>
                </a:solidFill>
                <a:latin typeface="Meiryo UI" panose="020B0604030504040204" pitchFamily="50" charset="-128"/>
                <a:ea typeface="Meiryo UI" panose="020B0604030504040204" pitchFamily="50" charset="-128"/>
              </a:rPr>
              <a:t>Ｂ社の技術・サービスのイメージ</a:t>
            </a:r>
          </a:p>
        </p:txBody>
      </p:sp>
      <p:sp>
        <p:nvSpPr>
          <p:cNvPr id="18" name="正方形/長方形 17">
            <a:extLst>
              <a:ext uri="{FF2B5EF4-FFF2-40B4-BE49-F238E27FC236}">
                <a16:creationId xmlns:a16="http://schemas.microsoft.com/office/drawing/2014/main" id="{130466FC-D156-4CC2-82D0-CB4ABCD19398}"/>
              </a:ext>
            </a:extLst>
          </p:cNvPr>
          <p:cNvSpPr/>
          <p:nvPr/>
        </p:nvSpPr>
        <p:spPr bwMode="auto">
          <a:xfrm>
            <a:off x="5358644" y="2420479"/>
            <a:ext cx="4320927" cy="504056"/>
          </a:xfrm>
          <a:prstGeom prst="rect">
            <a:avLst/>
          </a:prstGeom>
          <a:solidFill>
            <a:srgbClr val="002060"/>
          </a:solidFill>
          <a:ln w="9525">
            <a:solidFill>
              <a:srgbClr val="B2B2B2"/>
            </a:solidFill>
            <a:miter lim="800000"/>
            <a:headEnd/>
            <a:tailEnd/>
          </a:ln>
          <a:effectLst/>
        </p:spPr>
        <p:txBody>
          <a:bodyPr wrap="none" rtlCol="0" anchor="ctr"/>
          <a:lstStyle/>
          <a:p>
            <a:pPr algn="ctr"/>
            <a:r>
              <a:rPr kumimoji="0" lang="ja-JP" altLang="en-US" sz="1800" dirty="0">
                <a:solidFill>
                  <a:schemeClr val="bg1"/>
                </a:solidFill>
                <a:latin typeface="Meiryo UI" panose="020B0604030504040204" pitchFamily="50" charset="-128"/>
                <a:ea typeface="Meiryo UI" panose="020B0604030504040204" pitchFamily="50" charset="-128"/>
              </a:rPr>
              <a:t>Ｂ社の技術・サービスの開発／展開状況</a:t>
            </a:r>
          </a:p>
        </p:txBody>
      </p:sp>
      <p:sp>
        <p:nvSpPr>
          <p:cNvPr id="12" name="正方形/長方形 11">
            <a:extLst>
              <a:ext uri="{FF2B5EF4-FFF2-40B4-BE49-F238E27FC236}">
                <a16:creationId xmlns:a16="http://schemas.microsoft.com/office/drawing/2014/main" id="{1EE398B5-020C-9532-FB33-75E030FA5418}"/>
              </a:ext>
            </a:extLst>
          </p:cNvPr>
          <p:cNvSpPr/>
          <p:nvPr/>
        </p:nvSpPr>
        <p:spPr bwMode="auto">
          <a:xfrm>
            <a:off x="227334" y="3284983"/>
            <a:ext cx="4293618" cy="3169169"/>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0" lang="ja-JP" altLang="en-US" dirty="0">
                <a:latin typeface="Meiryo UI" panose="020B0604030504040204" pitchFamily="50" charset="-128"/>
                <a:ea typeface="Meiryo UI" panose="020B0604030504040204" pitchFamily="50" charset="-128"/>
              </a:rPr>
              <a:t>画像／図</a:t>
            </a:r>
            <a:endParaRPr kumimoji="0" lang="en-US" altLang="ja-JP" dirty="0">
              <a:latin typeface="Meiryo UI" panose="020B0604030504040204" pitchFamily="50" charset="-128"/>
              <a:ea typeface="Meiryo UI" panose="020B0604030504040204" pitchFamily="50" charset="-128"/>
            </a:endParaRPr>
          </a:p>
          <a:p>
            <a:pPr algn="ctr"/>
            <a:r>
              <a:rPr kumimoji="0" lang="ja-JP" altLang="en-US" sz="1800" dirty="0">
                <a:latin typeface="Meiryo UI" panose="020B0604030504040204" pitchFamily="50" charset="-128"/>
                <a:ea typeface="Meiryo UI" panose="020B0604030504040204" pitchFamily="50" charset="-128"/>
              </a:rPr>
              <a:t>（適宜、文章を追加して補足）</a:t>
            </a:r>
          </a:p>
        </p:txBody>
      </p:sp>
      <p:sp>
        <p:nvSpPr>
          <p:cNvPr id="13" name="正方形/長方形 12">
            <a:extLst>
              <a:ext uri="{FF2B5EF4-FFF2-40B4-BE49-F238E27FC236}">
                <a16:creationId xmlns:a16="http://schemas.microsoft.com/office/drawing/2014/main" id="{DB1CF406-F7D2-D99C-66F3-F697FBC60128}"/>
              </a:ext>
            </a:extLst>
          </p:cNvPr>
          <p:cNvSpPr/>
          <p:nvPr/>
        </p:nvSpPr>
        <p:spPr bwMode="auto">
          <a:xfrm>
            <a:off x="5358644" y="3284982"/>
            <a:ext cx="4290453" cy="3169169"/>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0" lang="ja-JP" altLang="en-US" dirty="0">
                <a:latin typeface="Meiryo UI" panose="020B0604030504040204" pitchFamily="50" charset="-128"/>
                <a:ea typeface="Meiryo UI" panose="020B0604030504040204" pitchFamily="50" charset="-128"/>
              </a:rPr>
              <a:t>画像／図</a:t>
            </a:r>
            <a:endParaRPr kumimoji="0" lang="en-US" altLang="ja-JP" dirty="0">
              <a:latin typeface="Meiryo UI" panose="020B0604030504040204" pitchFamily="50" charset="-128"/>
              <a:ea typeface="Meiryo UI" panose="020B0604030504040204" pitchFamily="50" charset="-128"/>
            </a:endParaRPr>
          </a:p>
          <a:p>
            <a:pPr algn="ctr"/>
            <a:r>
              <a:rPr kumimoji="0" lang="ja-JP" altLang="en-US" sz="1800" dirty="0">
                <a:latin typeface="Meiryo UI" panose="020B0604030504040204" pitchFamily="50" charset="-128"/>
                <a:ea typeface="Meiryo UI" panose="020B0604030504040204" pitchFamily="50" charset="-128"/>
              </a:rPr>
              <a:t>（適宜、文章を追加して補足）</a:t>
            </a:r>
            <a:endParaRPr kumimoji="0" lang="en-US" altLang="ja-JP" sz="1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9386386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Kd9kAB_zj0no5OdMis7fDg"/>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bv1tkDAnBPkXE0heny2gAA"/>
</p:tagLst>
</file>

<file path=ppt/theme/theme1.xml><?xml version="1.0" encoding="utf-8"?>
<a:theme xmlns:a="http://schemas.openxmlformats.org/drawingml/2006/main" name="【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ヘッダー修正（PPT）.pptx" id="{BA91829E-AC79-4E60-8307-CE9768C582EC}" vid="{3DAD78C8-E631-4243-AE77-7CF5444DEDC9}"/>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3434</Words>
  <PresentationFormat>A4 210 x 297 mm</PresentationFormat>
  <Paragraphs>269</Paragraphs>
  <Slides>14</Slides>
  <Notes>0</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14</vt:i4>
      </vt:variant>
    </vt:vector>
  </HeadingPairs>
  <TitlesOfParts>
    <vt:vector size="21" baseType="lpstr">
      <vt:lpstr>Meiryo UI</vt:lpstr>
      <vt:lpstr>ＭＳ Ｐゴシック</vt:lpstr>
      <vt:lpstr>Arial</vt:lpstr>
      <vt:lpstr>Calibri</vt:lpstr>
      <vt:lpstr>Wingdings</vt:lpstr>
      <vt:lpstr>【機○・記載例なし】</vt:lpstr>
      <vt:lpstr>think-cell スライド</vt:lpstr>
      <vt:lpstr>案件概要スライド作成のお願い（パワーポイント形式で提出ください）</vt:lpstr>
      <vt:lpstr>参考１．よくあるご質問（スライド作成関係）</vt:lpstr>
      <vt:lpstr>参考２．オープンイノベーション要件について</vt:lpstr>
      <vt:lpstr>案件概要スライド　フォーマット （新規出資型）</vt:lpstr>
      <vt:lpstr>「オープンイノベーション促進税制（新規出資型）」申請案件 （株式会社Ａによる株式会社Ｂへの出資について）</vt:lpstr>
      <vt:lpstr>別紙１：出資者及び出資先企業の概要</vt:lpstr>
      <vt:lpstr>別紙２：出資の目的　【①高い生産性が見込まれる事業の開拓を行うケース】</vt:lpstr>
      <vt:lpstr>別紙２：出資の目的　【②新たな事業の開拓を行うケース】</vt:lpstr>
      <vt:lpstr>別紙３：出資者が活用を予定する出資先企業の経営資源</vt:lpstr>
      <vt:lpstr>別紙４：出資者が出資先企業への提供を予定する経営資源</vt:lpstr>
      <vt:lpstr>以下スライドは、該当する場合のみ提出</vt:lpstr>
      <vt:lpstr>参考：出資者と特殊の関係のある組合からの出資の場合</vt:lpstr>
      <vt:lpstr>参考：出資先企業が設立10年以上15年未満の場合</vt:lpstr>
      <vt:lpstr>参考：追加出資の場合</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2020-09-14T15:08:56Z</dcterms:created>
  <dcterms:modified xsi:type="dcterms:W3CDTF">2023-04-05T09:56:04Z</dcterms:modified>
</cp:coreProperties>
</file>