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6"/>
  </p:notesMasterIdLst>
  <p:handoutMasterIdLst>
    <p:handoutMasterId r:id="rId17"/>
  </p:handoutMasterIdLst>
  <p:sldIdLst>
    <p:sldId id="2147477754" r:id="rId2"/>
    <p:sldId id="2147477752" r:id="rId3"/>
    <p:sldId id="2147477753" r:id="rId4"/>
    <p:sldId id="1020" r:id="rId5"/>
    <p:sldId id="1021" r:id="rId6"/>
    <p:sldId id="1022" r:id="rId7"/>
    <p:sldId id="1023" r:id="rId8"/>
    <p:sldId id="1024" r:id="rId9"/>
    <p:sldId id="1025" r:id="rId10"/>
    <p:sldId id="1026" r:id="rId11"/>
    <p:sldId id="1027" r:id="rId12"/>
    <p:sldId id="1028" r:id="rId13"/>
    <p:sldId id="1029" r:id="rId14"/>
    <p:sldId id="1030" r:id="rId15"/>
  </p:sldIdLst>
  <p:sldSz cx="9906000" cy="6858000" type="A4"/>
  <p:notesSz cx="6735763" cy="9866313"/>
  <p:custDataLst>
    <p:tags r:id="rId1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99D6EC"/>
    <a:srgbClr val="DDDDDD"/>
    <a:srgbClr val="FF5A00"/>
    <a:srgbClr val="B4C7E7"/>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02A974-107D-4A09-A8E9-C8A34C0D45FF}" v="184" dt="2024-01-16T12:18:43.09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47" autoAdjust="0"/>
  </p:normalViewPr>
  <p:slideViewPr>
    <p:cSldViewPr>
      <p:cViewPr varScale="1">
        <p:scale>
          <a:sx n="114" d="100"/>
          <a:sy n="114" d="100"/>
        </p:scale>
        <p:origin x="1170" y="90"/>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3316"/>
          </a:xfrm>
          <a:prstGeom prst="rect">
            <a:avLst/>
          </a:prstGeom>
        </p:spPr>
        <p:txBody>
          <a:bodyPr vert="horz" lIns="91434" tIns="45717" rIns="91434" bIns="45717"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1434" tIns="45717" rIns="91434" bIns="45717"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34" tIns="45717" rIns="91434" bIns="45717"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34" tIns="45717" rIns="91434" bIns="45717"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p:cNvGraphicFramePr>
            <a:graphicFrameLocks noChangeAspect="1"/>
          </p:cNvGraphicFramePr>
          <p:nvPr userDrawn="1">
            <p:custDataLst>
              <p:tags r:id="rId5"/>
            </p:custDataLst>
            <p:extLst>
              <p:ext uri="{D42A27DB-BD31-4B8C-83A1-F6EECF244321}">
                <p14:modId xmlns:p14="http://schemas.microsoft.com/office/powerpoint/2010/main" val="33747623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44" imgH="443" progId="TCLayout.ActiveDocument.1">
                  <p:embed/>
                </p:oleObj>
              </mc:Choice>
              <mc:Fallback>
                <p:oleObj name="think-cell スライド" r:id="rId7" imgW="444" imgH="443" progId="TCLayout.ActiveDocument.1">
                  <p:embed/>
                  <p:pic>
                    <p:nvPicPr>
                      <p:cNvPr id="8" name="オブジェクト 7"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7" name="正方形/長方形 6" hidden="1"/>
          <p:cNvSpPr/>
          <p:nvPr userDrawn="1">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eaLnBrk="1"/>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2024/1/25</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oleObject" Target="../embeddings/oleObject2.bin"/><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3.xml"/><Relationship Id="rId1" Type="http://schemas.openxmlformats.org/officeDocument/2006/relationships/tags" Target="../tags/tag16.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3.xml"/><Relationship Id="rId1" Type="http://schemas.openxmlformats.org/officeDocument/2006/relationships/tags" Target="../tags/tag17.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4" name="直線コネクタ 123">
            <a:extLst>
              <a:ext uri="{FF2B5EF4-FFF2-40B4-BE49-F238E27FC236}">
                <a16:creationId xmlns:a16="http://schemas.microsoft.com/office/drawing/2014/main" id="{8765CFAC-F70B-70F6-292F-592A211EB5E6}"/>
              </a:ext>
            </a:extLst>
          </p:cNvPr>
          <p:cNvCxnSpPr>
            <a:cxnSpLocks/>
          </p:cNvCxnSpPr>
          <p:nvPr/>
        </p:nvCxnSpPr>
        <p:spPr>
          <a:xfrm>
            <a:off x="200024" y="4843746"/>
            <a:ext cx="9111452" cy="0"/>
          </a:xfrm>
          <a:prstGeom prst="line">
            <a:avLst/>
          </a:prstGeom>
          <a:ln>
            <a:solidFill>
              <a:schemeClr val="bg2">
                <a:lumMod val="10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cxnSp>
        <p:nvCxnSpPr>
          <p:cNvPr id="51" name="直線矢印コネクタ 50">
            <a:extLst>
              <a:ext uri="{FF2B5EF4-FFF2-40B4-BE49-F238E27FC236}">
                <a16:creationId xmlns:a16="http://schemas.microsoft.com/office/drawing/2014/main" id="{0E5992E9-DF4E-4F1F-1F43-515019A99C5D}"/>
              </a:ext>
            </a:extLst>
          </p:cNvPr>
          <p:cNvCxnSpPr>
            <a:cxnSpLocks/>
          </p:cNvCxnSpPr>
          <p:nvPr/>
        </p:nvCxnSpPr>
        <p:spPr>
          <a:xfrm>
            <a:off x="3520306" y="3284984"/>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7E0D7609-3DC0-D259-1DDB-B5FEB3856BC6}"/>
              </a:ext>
            </a:extLst>
          </p:cNvPr>
          <p:cNvCxnSpPr>
            <a:cxnSpLocks/>
          </p:cNvCxnSpPr>
          <p:nvPr/>
        </p:nvCxnSpPr>
        <p:spPr>
          <a:xfrm>
            <a:off x="3527772" y="1584084"/>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33FF18FE-6AA5-65ED-1297-FB9CC5FB80A9}"/>
              </a:ext>
            </a:extLst>
          </p:cNvPr>
          <p:cNvCxnSpPr>
            <a:cxnSpLocks/>
          </p:cNvCxnSpPr>
          <p:nvPr/>
        </p:nvCxnSpPr>
        <p:spPr>
          <a:xfrm>
            <a:off x="200024" y="2852936"/>
            <a:ext cx="9111452" cy="0"/>
          </a:xfrm>
          <a:prstGeom prst="line">
            <a:avLst/>
          </a:prstGeom>
          <a:ln>
            <a:solidFill>
              <a:schemeClr val="bg2">
                <a:lumMod val="10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タイトル 2"/>
          <p:cNvSpPr>
            <a:spLocks noGrp="1"/>
          </p:cNvSpPr>
          <p:nvPr>
            <p:ph type="title"/>
          </p:nvPr>
        </p:nvSpPr>
        <p:spPr>
          <a:xfrm>
            <a:off x="200471" y="188640"/>
            <a:ext cx="9505503" cy="461665"/>
          </a:xfrm>
        </p:spPr>
        <p:txBody>
          <a:bodyPr vert="horz"/>
          <a:lstStyle/>
          <a:p>
            <a:r>
              <a:rPr lang="ja-JP" altLang="en-US" dirty="0"/>
              <a:t>案件概要スライド作成のお願い</a:t>
            </a:r>
            <a:r>
              <a:rPr lang="ja-JP" altLang="en-US" sz="1800" dirty="0">
                <a:solidFill>
                  <a:srgbClr val="C00000"/>
                </a:solidFill>
              </a:rPr>
              <a:t>（パワーポイント形式で提出ください）</a:t>
            </a:r>
            <a:endParaRPr kumimoji="1" lang="ja-JP" altLang="en-US" dirty="0">
              <a:solidFill>
                <a:srgbClr val="C00000"/>
              </a:solidFill>
            </a:endParaRPr>
          </a:p>
        </p:txBody>
      </p:sp>
      <p:sp>
        <p:nvSpPr>
          <p:cNvPr id="10" name="テキスト プレースホルダー 7">
            <a:extLst>
              <a:ext uri="{FF2B5EF4-FFF2-40B4-BE49-F238E27FC236}">
                <a16:creationId xmlns:a16="http://schemas.microsoft.com/office/drawing/2014/main" id="{634C8C02-FC8F-5512-9C71-7ED193A672EC}"/>
              </a:ext>
            </a:extLst>
          </p:cNvPr>
          <p:cNvSpPr txBox="1">
            <a:spLocks/>
          </p:cNvSpPr>
          <p:nvPr/>
        </p:nvSpPr>
        <p:spPr>
          <a:xfrm>
            <a:off x="200025" y="620688"/>
            <a:ext cx="9505950" cy="495108"/>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800" dirty="0"/>
              <a:t>新規案件の事前相談／本申請にあたっては、スライドの作成・提出をいただきます。</a:t>
            </a:r>
          </a:p>
        </p:txBody>
      </p:sp>
      <p:sp>
        <p:nvSpPr>
          <p:cNvPr id="13" name="下矢印 5">
            <a:extLst>
              <a:ext uri="{FF2B5EF4-FFF2-40B4-BE49-F238E27FC236}">
                <a16:creationId xmlns:a16="http://schemas.microsoft.com/office/drawing/2014/main" id="{2B2E3277-B2E3-9502-F148-F5D99C66D6AD}"/>
              </a:ext>
            </a:extLst>
          </p:cNvPr>
          <p:cNvSpPr/>
          <p:nvPr/>
        </p:nvSpPr>
        <p:spPr>
          <a:xfrm>
            <a:off x="488280" y="1544961"/>
            <a:ext cx="1584176" cy="4980384"/>
          </a:xfrm>
          <a:prstGeom prst="downArrow">
            <a:avLst>
              <a:gd name="adj1" fmla="val 50000"/>
              <a:gd name="adj2" fmla="val 43619"/>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solidFill>
                <a:schemeClr val="tx1"/>
              </a:solidFill>
            </a:endParaRPr>
          </a:p>
        </p:txBody>
      </p:sp>
      <p:sp>
        <p:nvSpPr>
          <p:cNvPr id="15" name="角丸四角形 3">
            <a:extLst>
              <a:ext uri="{FF2B5EF4-FFF2-40B4-BE49-F238E27FC236}">
                <a16:creationId xmlns:a16="http://schemas.microsoft.com/office/drawing/2014/main" id="{D234D3C4-9BE9-5414-4235-FE68B8190188}"/>
              </a:ext>
            </a:extLst>
          </p:cNvPr>
          <p:cNvSpPr/>
          <p:nvPr/>
        </p:nvSpPr>
        <p:spPr>
          <a:xfrm>
            <a:off x="200025" y="1368060"/>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algn="ctr" defTabSz="457200"/>
            <a:r>
              <a:rPr kumimoji="0" lang="ja-JP" altLang="en-US" sz="900" b="1" kern="0" dirty="0">
                <a:solidFill>
                  <a:prstClr val="black"/>
                </a:solidFill>
                <a:latin typeface="Meiryo UI" panose="020B0604030504040204" pitchFamily="50" charset="-128"/>
                <a:ea typeface="Meiryo UI" panose="020B0604030504040204" pitchFamily="50" charset="-128"/>
              </a:rPr>
              <a:t>（本申請に向けた）</a:t>
            </a:r>
            <a:br>
              <a:rPr kumimoji="0" lang="en-US" altLang="ja-JP" sz="900" b="1" kern="0" dirty="0">
                <a:solidFill>
                  <a:prstClr val="black"/>
                </a:solidFill>
                <a:latin typeface="Meiryo UI" panose="020B0604030504040204" pitchFamily="50" charset="-128"/>
                <a:ea typeface="Meiryo UI" panose="020B0604030504040204" pitchFamily="50" charset="-128"/>
              </a:rPr>
            </a:br>
            <a:r>
              <a:rPr kumimoji="0" lang="ja-JP" altLang="en-US" sz="1600" b="1" kern="0" dirty="0">
                <a:solidFill>
                  <a:prstClr val="black"/>
                </a:solidFill>
                <a:latin typeface="Meiryo UI" panose="020B0604030504040204" pitchFamily="50" charset="-128"/>
                <a:ea typeface="Meiryo UI" panose="020B0604030504040204" pitchFamily="50" charset="-128"/>
              </a:rPr>
              <a:t>事前相談</a:t>
            </a:r>
          </a:p>
        </p:txBody>
      </p:sp>
      <p:sp>
        <p:nvSpPr>
          <p:cNvPr id="17" name="角丸四角形 14">
            <a:extLst>
              <a:ext uri="{FF2B5EF4-FFF2-40B4-BE49-F238E27FC236}">
                <a16:creationId xmlns:a16="http://schemas.microsoft.com/office/drawing/2014/main" id="{566388F8-E212-B0BC-59F3-0D89D56255F7}"/>
              </a:ext>
            </a:extLst>
          </p:cNvPr>
          <p:cNvSpPr/>
          <p:nvPr/>
        </p:nvSpPr>
        <p:spPr>
          <a:xfrm>
            <a:off x="200024" y="3168260"/>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本申請</a:t>
            </a:r>
          </a:p>
        </p:txBody>
      </p:sp>
      <p:grpSp>
        <p:nvGrpSpPr>
          <p:cNvPr id="24" name="グループ化 23">
            <a:extLst>
              <a:ext uri="{FF2B5EF4-FFF2-40B4-BE49-F238E27FC236}">
                <a16:creationId xmlns:a16="http://schemas.microsoft.com/office/drawing/2014/main" id="{67B8EF7A-9A3D-9671-86E6-212408100F2D}"/>
              </a:ext>
            </a:extLst>
          </p:cNvPr>
          <p:cNvGrpSpPr/>
          <p:nvPr/>
        </p:nvGrpSpPr>
        <p:grpSpPr>
          <a:xfrm>
            <a:off x="3616524" y="1191369"/>
            <a:ext cx="814053" cy="590556"/>
            <a:chOff x="4736976" y="2154697"/>
            <a:chExt cx="1438388" cy="1017016"/>
          </a:xfrm>
        </p:grpSpPr>
        <p:pic>
          <p:nvPicPr>
            <p:cNvPr id="23" name="図 22">
              <a:extLst>
                <a:ext uri="{FF2B5EF4-FFF2-40B4-BE49-F238E27FC236}">
                  <a16:creationId xmlns:a16="http://schemas.microsoft.com/office/drawing/2014/main" id="{9CD0D6A8-D45E-E093-ECFB-16A2CF83AC45}"/>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18" name="図 17">
              <a:extLst>
                <a:ext uri="{FF2B5EF4-FFF2-40B4-BE49-F238E27FC236}">
                  <a16:creationId xmlns:a16="http://schemas.microsoft.com/office/drawing/2014/main" id="{530126C7-4CD0-32C4-BC4D-DA14DA539DE6}"/>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sp>
        <p:nvSpPr>
          <p:cNvPr id="26" name="正方形/長方形 25">
            <a:extLst>
              <a:ext uri="{FF2B5EF4-FFF2-40B4-BE49-F238E27FC236}">
                <a16:creationId xmlns:a16="http://schemas.microsoft.com/office/drawing/2014/main" id="{F123587A-569D-F076-B415-2EC271EF22C5}"/>
              </a:ext>
            </a:extLst>
          </p:cNvPr>
          <p:cNvSpPr/>
          <p:nvPr/>
        </p:nvSpPr>
        <p:spPr bwMode="auto">
          <a:xfrm>
            <a:off x="776536" y="1792391"/>
            <a:ext cx="2056196" cy="360039"/>
          </a:xfrm>
          <a:prstGeom prst="rect">
            <a:avLst/>
          </a:prstGeom>
          <a:noFill/>
          <a:ln w="9525">
            <a:noFill/>
            <a:miter lim="800000"/>
            <a:headEnd/>
            <a:tailEnd/>
          </a:ln>
          <a:effectLst/>
        </p:spPr>
        <p:txBody>
          <a:bodyPr wrap="none" rtlCol="0" anchor="ctr"/>
          <a:lstStyle/>
          <a:p>
            <a:r>
              <a:rPr kumimoji="0" lang="en-US" altLang="ja-JP" sz="1050" b="1" dirty="0">
                <a:solidFill>
                  <a:srgbClr val="C00000"/>
                </a:solidFill>
                <a:latin typeface="Meiryo UI" panose="020B0604030504040204" pitchFamily="50" charset="-128"/>
                <a:ea typeface="Meiryo UI" panose="020B0604030504040204" pitchFamily="50" charset="-128"/>
              </a:rPr>
              <a:t>※</a:t>
            </a:r>
            <a:r>
              <a:rPr kumimoji="0" lang="ja-JP" altLang="en-US" sz="1050" b="1" dirty="0">
                <a:solidFill>
                  <a:srgbClr val="C00000"/>
                </a:solidFill>
                <a:latin typeface="Meiryo UI" panose="020B0604030504040204" pitchFamily="50" charset="-128"/>
                <a:ea typeface="Meiryo UI" panose="020B0604030504040204" pitchFamily="50" charset="-128"/>
              </a:rPr>
              <a:t>本申請を目指す案件は、</a:t>
            </a:r>
            <a:br>
              <a:rPr kumimoji="0" lang="en-US" altLang="ja-JP" sz="1050" b="1" dirty="0">
                <a:solidFill>
                  <a:srgbClr val="C00000"/>
                </a:solidFill>
                <a:latin typeface="Meiryo UI" panose="020B0604030504040204" pitchFamily="50" charset="-128"/>
                <a:ea typeface="Meiryo UI" panose="020B0604030504040204" pitchFamily="50" charset="-128"/>
              </a:rPr>
            </a:br>
            <a:r>
              <a:rPr kumimoji="0" lang="en-US" altLang="ja-JP" sz="1050" b="1" dirty="0">
                <a:solidFill>
                  <a:srgbClr val="C00000"/>
                </a:solidFill>
                <a:latin typeface="Meiryo UI" panose="020B0604030504040204" pitchFamily="50" charset="-128"/>
                <a:ea typeface="Meiryo UI" panose="020B0604030504040204" pitchFamily="50" charset="-128"/>
              </a:rPr>
              <a:t> </a:t>
            </a:r>
            <a:r>
              <a:rPr kumimoji="0" lang="ja-JP" altLang="en-US" sz="1050" b="1" dirty="0">
                <a:solidFill>
                  <a:srgbClr val="C00000"/>
                </a:solidFill>
                <a:latin typeface="Meiryo UI" panose="020B0604030504040204" pitchFamily="50" charset="-128"/>
                <a:ea typeface="Meiryo UI" panose="020B0604030504040204" pitchFamily="50" charset="-128"/>
              </a:rPr>
              <a:t>　原則、事前相談を行ってください。</a:t>
            </a:r>
          </a:p>
        </p:txBody>
      </p:sp>
      <p:sp>
        <p:nvSpPr>
          <p:cNvPr id="34" name="正方形/長方形 33">
            <a:extLst>
              <a:ext uri="{FF2B5EF4-FFF2-40B4-BE49-F238E27FC236}">
                <a16:creationId xmlns:a16="http://schemas.microsoft.com/office/drawing/2014/main" id="{C8957F5F-4736-E91F-F449-DF963B8FD4D5}"/>
              </a:ext>
            </a:extLst>
          </p:cNvPr>
          <p:cNvSpPr/>
          <p:nvPr/>
        </p:nvSpPr>
        <p:spPr bwMode="auto">
          <a:xfrm>
            <a:off x="2894722" y="1196752"/>
            <a:ext cx="618118" cy="5400000"/>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出資者</a:t>
            </a:r>
          </a:p>
        </p:txBody>
      </p:sp>
      <p:sp>
        <p:nvSpPr>
          <p:cNvPr id="35" name="正方形/長方形 34">
            <a:extLst>
              <a:ext uri="{FF2B5EF4-FFF2-40B4-BE49-F238E27FC236}">
                <a16:creationId xmlns:a16="http://schemas.microsoft.com/office/drawing/2014/main" id="{8E68F66F-3147-4586-8BA9-89C6CC7701C5}"/>
              </a:ext>
            </a:extLst>
          </p:cNvPr>
          <p:cNvSpPr/>
          <p:nvPr/>
        </p:nvSpPr>
        <p:spPr bwMode="auto">
          <a:xfrm>
            <a:off x="9159418" y="1196752"/>
            <a:ext cx="618118" cy="5400000"/>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経産省</a:t>
            </a:r>
          </a:p>
        </p:txBody>
      </p:sp>
      <p:cxnSp>
        <p:nvCxnSpPr>
          <p:cNvPr id="47" name="直線矢印コネクタ 46">
            <a:extLst>
              <a:ext uri="{FF2B5EF4-FFF2-40B4-BE49-F238E27FC236}">
                <a16:creationId xmlns:a16="http://schemas.microsoft.com/office/drawing/2014/main" id="{ACFDF394-AA6E-B68D-9E20-CAB2FFB63E7D}"/>
              </a:ext>
            </a:extLst>
          </p:cNvPr>
          <p:cNvCxnSpPr>
            <a:cxnSpLocks/>
          </p:cNvCxnSpPr>
          <p:nvPr/>
        </p:nvCxnSpPr>
        <p:spPr>
          <a:xfrm>
            <a:off x="3527772" y="2156875"/>
            <a:ext cx="5580000" cy="0"/>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082921DD-8A0E-2C3B-A634-901306477260}"/>
              </a:ext>
            </a:extLst>
          </p:cNvPr>
          <p:cNvCxnSpPr>
            <a:cxnSpLocks/>
          </p:cNvCxnSpPr>
          <p:nvPr/>
        </p:nvCxnSpPr>
        <p:spPr>
          <a:xfrm flipH="1">
            <a:off x="3520306" y="2670549"/>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62E8C1DB-FE8D-0C5C-C290-5E2DDA98A987}"/>
              </a:ext>
            </a:extLst>
          </p:cNvPr>
          <p:cNvCxnSpPr>
            <a:cxnSpLocks/>
          </p:cNvCxnSpPr>
          <p:nvPr/>
        </p:nvCxnSpPr>
        <p:spPr>
          <a:xfrm flipH="1">
            <a:off x="3512840" y="4696335"/>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208A99C7-2630-8419-D02F-35289148CE6B}"/>
              </a:ext>
            </a:extLst>
          </p:cNvPr>
          <p:cNvSpPr txBox="1"/>
          <p:nvPr/>
        </p:nvSpPr>
        <p:spPr>
          <a:xfrm>
            <a:off x="67376" y="2944520"/>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事業年度末日の</a:t>
            </a:r>
            <a:r>
              <a:rPr kumimoji="1" lang="en-US" altLang="ja-JP" sz="800" dirty="0">
                <a:latin typeface="Meiryo UI" panose="020B0604030504040204" pitchFamily="50" charset="-128"/>
                <a:ea typeface="Meiryo UI" panose="020B0604030504040204" pitchFamily="50" charset="-128"/>
              </a:rPr>
              <a:t>60</a:t>
            </a:r>
            <a:r>
              <a:rPr kumimoji="1" lang="ja-JP" altLang="en-US" sz="800" dirty="0">
                <a:latin typeface="Meiryo UI" panose="020B0604030504040204" pitchFamily="50" charset="-128"/>
                <a:ea typeface="Meiryo UI" panose="020B0604030504040204" pitchFamily="50" charset="-128"/>
              </a:rPr>
              <a:t>日前～</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日後</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3A132084-E75F-D08B-DBBD-C1478AA4A1CA}"/>
              </a:ext>
            </a:extLst>
          </p:cNvPr>
          <p:cNvSpPr txBox="1"/>
          <p:nvPr/>
        </p:nvSpPr>
        <p:spPr>
          <a:xfrm>
            <a:off x="67375" y="1142903"/>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出資前・出資後いずれも可</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C412C295-526B-E8F4-62EF-21C71144734F}"/>
              </a:ext>
            </a:extLst>
          </p:cNvPr>
          <p:cNvSpPr txBox="1"/>
          <p:nvPr/>
        </p:nvSpPr>
        <p:spPr>
          <a:xfrm>
            <a:off x="4731978" y="1823168"/>
            <a:ext cx="2808198"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経産省の確認作業（修正・再提出の依頼）</a:t>
            </a:r>
            <a:endParaRPr kumimoji="1" lang="ja-JP" altLang="en-US" sz="1100" b="1" dirty="0">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383046E6-688A-4C33-A8A8-1B0601D9B516}"/>
              </a:ext>
            </a:extLst>
          </p:cNvPr>
          <p:cNvSpPr txBox="1"/>
          <p:nvPr/>
        </p:nvSpPr>
        <p:spPr>
          <a:xfrm>
            <a:off x="5086545" y="2337879"/>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要件適合確認の連絡</a:t>
            </a:r>
            <a:endParaRPr kumimoji="1" lang="ja-JP" altLang="en-US" sz="1100" b="1" dirty="0">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3B6365B6-3A21-EEF7-50EC-7DDD6DF2E666}"/>
              </a:ext>
            </a:extLst>
          </p:cNvPr>
          <p:cNvSpPr/>
          <p:nvPr/>
        </p:nvSpPr>
        <p:spPr bwMode="auto">
          <a:xfrm>
            <a:off x="6073323" y="3649071"/>
            <a:ext cx="3149664" cy="706642"/>
          </a:xfrm>
          <a:prstGeom prst="rect">
            <a:avLst/>
          </a:prstGeom>
          <a:noFill/>
          <a:ln w="9525">
            <a:noFill/>
            <a:miter lim="800000"/>
            <a:headEnd/>
            <a:tailEnd/>
          </a:ln>
          <a:effectLst/>
        </p:spPr>
        <p:txBody>
          <a:bodyPr wrap="none" rtlCol="0" anchor="ctr"/>
          <a:lstStyle/>
          <a:p>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申請フォーム上、出資</a:t>
            </a:r>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株式取得の目的や共有する経営資源を</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記載する項目には、経産省確認済みの「案件概要スライド」に</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記載の文章を記載ください。</a:t>
            </a:r>
            <a:endParaRPr kumimoji="0" lang="en-US" altLang="ja-JP" sz="500" dirty="0">
              <a:latin typeface="Meiryo UI" panose="020B0604030504040204" pitchFamily="50" charset="-128"/>
              <a:ea typeface="Meiryo UI" panose="020B0604030504040204" pitchFamily="50" charset="-128"/>
            </a:endParaRPr>
          </a:p>
          <a:p>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申請にあたっては、スタートアップ企業の事前確認が必要です。</a:t>
            </a:r>
            <a:br>
              <a:rPr kumimoji="0" lang="en-US" altLang="ja-JP" sz="900" dirty="0">
                <a:latin typeface="Meiryo UI" panose="020B0604030504040204" pitchFamily="50" charset="-128"/>
                <a:ea typeface="Meiryo UI" panose="020B0604030504040204" pitchFamily="50" charset="-128"/>
              </a:rPr>
            </a:br>
            <a:r>
              <a:rPr kumimoji="0" lang="ja-JP" altLang="en-US" sz="900" dirty="0">
                <a:latin typeface="Meiryo UI" panose="020B0604030504040204" pitchFamily="50" charset="-128"/>
                <a:ea typeface="Meiryo UI" panose="020B0604030504040204" pitchFamily="50" charset="-128"/>
              </a:rPr>
              <a:t>　 経産省確認未了文章をスタートアップに共有した場合、</a:t>
            </a:r>
            <a:endParaRPr kumimoji="0" lang="en-US" altLang="ja-JP" sz="900" dirty="0">
              <a:latin typeface="Meiryo UI" panose="020B0604030504040204" pitchFamily="50" charset="-128"/>
              <a:ea typeface="Meiryo UI" panose="020B0604030504040204" pitchFamily="50" charset="-128"/>
            </a:endParaRPr>
          </a:p>
          <a:p>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再共有をいただく場合があります。</a:t>
            </a:r>
            <a:endParaRPr kumimoji="0" lang="en-US" altLang="ja-JP" sz="900"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5BFDE566-4832-A722-F44C-6D406DD7349D}"/>
              </a:ext>
            </a:extLst>
          </p:cNvPr>
          <p:cNvSpPr txBox="1"/>
          <p:nvPr/>
        </p:nvSpPr>
        <p:spPr>
          <a:xfrm>
            <a:off x="5104444" y="4365104"/>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証明書の交付</a:t>
            </a:r>
            <a:endParaRPr kumimoji="1" lang="ja-JP" altLang="en-US" sz="1100" b="1" dirty="0">
              <a:latin typeface="Meiryo UI" panose="020B0604030504040204" pitchFamily="50" charset="-128"/>
              <a:ea typeface="Meiryo UI" panose="020B0604030504040204" pitchFamily="50" charset="-128"/>
            </a:endParaRPr>
          </a:p>
        </p:txBody>
      </p:sp>
      <p:sp>
        <p:nvSpPr>
          <p:cNvPr id="69" name="Text Box 36">
            <a:extLst>
              <a:ext uri="{FF2B5EF4-FFF2-40B4-BE49-F238E27FC236}">
                <a16:creationId xmlns:a16="http://schemas.microsoft.com/office/drawing/2014/main" id="{1078B1DA-A801-FE50-2D3F-152CF072E407}"/>
              </a:ext>
            </a:extLst>
          </p:cNvPr>
          <p:cNvSpPr txBox="1">
            <a:spLocks noChangeArrowheads="1"/>
          </p:cNvSpPr>
          <p:nvPr/>
        </p:nvSpPr>
        <p:spPr bwMode="auto">
          <a:xfrm>
            <a:off x="2720752" y="6597352"/>
            <a:ext cx="6840760" cy="213173"/>
          </a:xfrm>
          <a:prstGeom prst="rect">
            <a:avLst/>
          </a:prstGeom>
          <a:noFill/>
          <a:ln>
            <a:noFill/>
          </a:ln>
          <a:effectLst/>
        </p:spPr>
        <p:txBody>
          <a:bodyPr wrap="none" lIns="33858" tIns="0" rIns="33858" bIns="0" anchor="b" anchorCtr="0">
            <a:noAutofit/>
          </a:bodyPr>
          <a:lstStyle/>
          <a:p>
            <a:pPr>
              <a:spcBef>
                <a:spcPts val="0"/>
              </a:spcBef>
            </a:pP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手続きの詳細は、経産省</a:t>
            </a: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HP</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上のオープンイノベーション促進税制のページにてご案内しております、申請ガイドラインをご参照ください。</a:t>
            </a:r>
            <a:endPar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5" name="正方形/長方形 4">
            <a:extLst>
              <a:ext uri="{FF2B5EF4-FFF2-40B4-BE49-F238E27FC236}">
                <a16:creationId xmlns:a16="http://schemas.microsoft.com/office/drawing/2014/main" id="{10DD339E-8EA3-3D21-BBFC-36DEDC2EA8DC}"/>
              </a:ext>
            </a:extLst>
          </p:cNvPr>
          <p:cNvSpPr/>
          <p:nvPr/>
        </p:nvSpPr>
        <p:spPr bwMode="auto">
          <a:xfrm>
            <a:off x="776536" y="2186553"/>
            <a:ext cx="2056196" cy="179906"/>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複数案件ある場合、順次相談可。</a:t>
            </a:r>
          </a:p>
        </p:txBody>
      </p:sp>
      <p:sp>
        <p:nvSpPr>
          <p:cNvPr id="6" name="正方形/長方形 5">
            <a:extLst>
              <a:ext uri="{FF2B5EF4-FFF2-40B4-BE49-F238E27FC236}">
                <a16:creationId xmlns:a16="http://schemas.microsoft.com/office/drawing/2014/main" id="{FA6B2D4B-AA0F-E748-DA3C-0384A0A7F309}"/>
              </a:ext>
            </a:extLst>
          </p:cNvPr>
          <p:cNvSpPr/>
          <p:nvPr/>
        </p:nvSpPr>
        <p:spPr bwMode="auto">
          <a:xfrm>
            <a:off x="776536" y="3629843"/>
            <a:ext cx="2056196" cy="457509"/>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複数案件ある場合、全ての案件の</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事前相談が完了した時点で、</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まとめて申請作業を行ってください。</a:t>
            </a:r>
          </a:p>
        </p:txBody>
      </p:sp>
      <p:pic>
        <p:nvPicPr>
          <p:cNvPr id="9" name="図 8">
            <a:extLst>
              <a:ext uri="{FF2B5EF4-FFF2-40B4-BE49-F238E27FC236}">
                <a16:creationId xmlns:a16="http://schemas.microsoft.com/office/drawing/2014/main" id="{135D2D1A-4ADC-3327-10DE-6DE5EA9D6D2D}"/>
              </a:ext>
            </a:extLst>
          </p:cNvPr>
          <p:cNvPicPr>
            <a:picLocks noChangeAspect="1"/>
          </p:cNvPicPr>
          <p:nvPr/>
        </p:nvPicPr>
        <p:blipFill rotWithShape="1">
          <a:blip r:embed="rId7"/>
          <a:srcRect l="-1" r="78496" b="-1953"/>
          <a:stretch/>
        </p:blipFill>
        <p:spPr>
          <a:xfrm>
            <a:off x="3807213" y="1390398"/>
            <a:ext cx="785747" cy="553726"/>
          </a:xfrm>
          <a:prstGeom prst="rect">
            <a:avLst/>
          </a:prstGeom>
          <a:ln>
            <a:solidFill>
              <a:schemeClr val="bg2">
                <a:lumMod val="10000"/>
              </a:schemeClr>
            </a:solidFill>
          </a:ln>
        </p:spPr>
      </p:pic>
      <p:pic>
        <p:nvPicPr>
          <p:cNvPr id="16" name="図 15">
            <a:extLst>
              <a:ext uri="{FF2B5EF4-FFF2-40B4-BE49-F238E27FC236}">
                <a16:creationId xmlns:a16="http://schemas.microsoft.com/office/drawing/2014/main" id="{AD72C441-5DBB-74EF-378E-AD9AF354638A}"/>
              </a:ext>
            </a:extLst>
          </p:cNvPr>
          <p:cNvPicPr>
            <a:picLocks noChangeAspect="1"/>
          </p:cNvPicPr>
          <p:nvPr/>
        </p:nvPicPr>
        <p:blipFill rotWithShape="1">
          <a:blip r:embed="rId8"/>
          <a:srcRect l="-1635" r="-1637"/>
          <a:stretch/>
        </p:blipFill>
        <p:spPr>
          <a:xfrm>
            <a:off x="3583202" y="1124744"/>
            <a:ext cx="151679" cy="153125"/>
          </a:xfrm>
          <a:prstGeom prst="rect">
            <a:avLst/>
          </a:prstGeom>
          <a:ln w="19050">
            <a:solidFill>
              <a:srgbClr val="C43E1C"/>
            </a:solidFill>
          </a:ln>
        </p:spPr>
      </p:pic>
      <p:pic>
        <p:nvPicPr>
          <p:cNvPr id="21" name="図 20">
            <a:extLst>
              <a:ext uri="{FF2B5EF4-FFF2-40B4-BE49-F238E27FC236}">
                <a16:creationId xmlns:a16="http://schemas.microsoft.com/office/drawing/2014/main" id="{E1242275-705D-33C9-AF2F-E0B915AB3BD2}"/>
              </a:ext>
            </a:extLst>
          </p:cNvPr>
          <p:cNvPicPr>
            <a:picLocks noChangeAspect="1"/>
          </p:cNvPicPr>
          <p:nvPr/>
        </p:nvPicPr>
        <p:blipFill>
          <a:blip r:embed="rId9"/>
          <a:stretch>
            <a:fillRect/>
          </a:stretch>
        </p:blipFill>
        <p:spPr>
          <a:xfrm>
            <a:off x="3736503" y="1349264"/>
            <a:ext cx="155124" cy="155124"/>
          </a:xfrm>
          <a:prstGeom prst="rect">
            <a:avLst/>
          </a:prstGeom>
          <a:ln w="19050">
            <a:solidFill>
              <a:srgbClr val="0F7C40"/>
            </a:solidFill>
          </a:ln>
        </p:spPr>
      </p:pic>
      <p:grpSp>
        <p:nvGrpSpPr>
          <p:cNvPr id="29" name="グループ化 28">
            <a:extLst>
              <a:ext uri="{FF2B5EF4-FFF2-40B4-BE49-F238E27FC236}">
                <a16:creationId xmlns:a16="http://schemas.microsoft.com/office/drawing/2014/main" id="{A5226B2F-7C1A-FCF4-1C90-E01C7987A145}"/>
              </a:ext>
            </a:extLst>
          </p:cNvPr>
          <p:cNvGrpSpPr/>
          <p:nvPr/>
        </p:nvGrpSpPr>
        <p:grpSpPr>
          <a:xfrm>
            <a:off x="4797098" y="1182672"/>
            <a:ext cx="2688066" cy="261610"/>
            <a:chOff x="5160461" y="1666736"/>
            <a:chExt cx="2688066" cy="261610"/>
          </a:xfrm>
        </p:grpSpPr>
        <p:sp>
          <p:nvSpPr>
            <p:cNvPr id="58" name="テキスト ボックス 57">
              <a:extLst>
                <a:ext uri="{FF2B5EF4-FFF2-40B4-BE49-F238E27FC236}">
                  <a16:creationId xmlns:a16="http://schemas.microsoft.com/office/drawing/2014/main" id="{BBEDB155-4F5E-6D91-396C-6DFBF09EBF42}"/>
                </a:ext>
              </a:extLst>
            </p:cNvPr>
            <p:cNvSpPr txBox="1"/>
            <p:nvPr/>
          </p:nvSpPr>
          <p:spPr>
            <a:xfrm>
              <a:off x="5160461" y="1666736"/>
              <a:ext cx="26880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案件概要スライド　　、案件登録票　　提出</a:t>
              </a:r>
              <a:endParaRPr kumimoji="1" lang="ja-JP" altLang="en-US" sz="1100" b="1" dirty="0">
                <a:latin typeface="Meiryo UI" panose="020B0604030504040204" pitchFamily="50" charset="-128"/>
                <a:ea typeface="Meiryo UI" panose="020B0604030504040204" pitchFamily="50" charset="-128"/>
              </a:endParaRPr>
            </a:p>
          </p:txBody>
        </p:sp>
        <p:pic>
          <p:nvPicPr>
            <p:cNvPr id="27" name="図 26">
              <a:extLst>
                <a:ext uri="{FF2B5EF4-FFF2-40B4-BE49-F238E27FC236}">
                  <a16:creationId xmlns:a16="http://schemas.microsoft.com/office/drawing/2014/main" id="{684C4E52-F6CA-5C31-57FC-0533FDBB1946}"/>
                </a:ext>
              </a:extLst>
            </p:cNvPr>
            <p:cNvPicPr>
              <a:picLocks noChangeAspect="1"/>
            </p:cNvPicPr>
            <p:nvPr/>
          </p:nvPicPr>
          <p:blipFill rotWithShape="1">
            <a:blip r:embed="rId8"/>
            <a:srcRect l="-1635" r="-1637"/>
            <a:stretch/>
          </p:blipFill>
          <p:spPr>
            <a:xfrm>
              <a:off x="6300526" y="1724808"/>
              <a:ext cx="151679" cy="153125"/>
            </a:xfrm>
            <a:prstGeom prst="rect">
              <a:avLst/>
            </a:prstGeom>
            <a:ln w="19050">
              <a:noFill/>
            </a:ln>
          </p:spPr>
        </p:pic>
        <p:pic>
          <p:nvPicPr>
            <p:cNvPr id="28" name="図 27">
              <a:extLst>
                <a:ext uri="{FF2B5EF4-FFF2-40B4-BE49-F238E27FC236}">
                  <a16:creationId xmlns:a16="http://schemas.microsoft.com/office/drawing/2014/main" id="{594FBD64-E151-7C7B-69E4-415D20C58237}"/>
                </a:ext>
              </a:extLst>
            </p:cNvPr>
            <p:cNvPicPr>
              <a:picLocks noChangeAspect="1"/>
            </p:cNvPicPr>
            <p:nvPr/>
          </p:nvPicPr>
          <p:blipFill>
            <a:blip r:embed="rId9"/>
            <a:stretch>
              <a:fillRect/>
            </a:stretch>
          </p:blipFill>
          <p:spPr>
            <a:xfrm>
              <a:off x="7257028" y="1714965"/>
              <a:ext cx="155124" cy="155124"/>
            </a:xfrm>
            <a:prstGeom prst="rect">
              <a:avLst/>
            </a:prstGeom>
            <a:ln w="19050">
              <a:noFill/>
            </a:ln>
          </p:spPr>
        </p:pic>
      </p:grpSp>
      <p:sp>
        <p:nvSpPr>
          <p:cNvPr id="32" name="正方形/長方形 31">
            <a:extLst>
              <a:ext uri="{FF2B5EF4-FFF2-40B4-BE49-F238E27FC236}">
                <a16:creationId xmlns:a16="http://schemas.microsoft.com/office/drawing/2014/main" id="{D13DE941-6105-15B9-93E8-20DEC7EEB4C3}"/>
              </a:ext>
            </a:extLst>
          </p:cNvPr>
          <p:cNvSpPr/>
          <p:nvPr/>
        </p:nvSpPr>
        <p:spPr bwMode="auto">
          <a:xfrm>
            <a:off x="6525730" y="1593097"/>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アカウント未取得の場合、事前相談に限り、</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メール相談も可。（本申請までに必ず取得ください。）</a:t>
            </a:r>
          </a:p>
        </p:txBody>
      </p:sp>
      <p:pic>
        <p:nvPicPr>
          <p:cNvPr id="36" name="図 35">
            <a:extLst>
              <a:ext uri="{FF2B5EF4-FFF2-40B4-BE49-F238E27FC236}">
                <a16:creationId xmlns:a16="http://schemas.microsoft.com/office/drawing/2014/main" id="{32602BE3-6753-E274-B246-2E2CFEB3DC8A}"/>
              </a:ext>
            </a:extLst>
          </p:cNvPr>
          <p:cNvPicPr>
            <a:picLocks noChangeAspect="1"/>
          </p:cNvPicPr>
          <p:nvPr/>
        </p:nvPicPr>
        <p:blipFill rotWithShape="1">
          <a:blip r:embed="rId10"/>
          <a:srcRect l="2750" t="13099" r="2750" b="6711"/>
          <a:stretch/>
        </p:blipFill>
        <p:spPr>
          <a:xfrm>
            <a:off x="5746747" y="1500929"/>
            <a:ext cx="802313" cy="170207"/>
          </a:xfrm>
          <a:prstGeom prst="rect">
            <a:avLst/>
          </a:prstGeom>
          <a:ln w="38100">
            <a:solidFill>
              <a:srgbClr val="4A7EBB"/>
            </a:solidFill>
          </a:ln>
        </p:spPr>
      </p:pic>
      <p:grpSp>
        <p:nvGrpSpPr>
          <p:cNvPr id="45" name="グループ化 44">
            <a:extLst>
              <a:ext uri="{FF2B5EF4-FFF2-40B4-BE49-F238E27FC236}">
                <a16:creationId xmlns:a16="http://schemas.microsoft.com/office/drawing/2014/main" id="{570BED08-B9D4-7573-36BD-C2DBE5EABCAA}"/>
              </a:ext>
            </a:extLst>
          </p:cNvPr>
          <p:cNvGrpSpPr/>
          <p:nvPr/>
        </p:nvGrpSpPr>
        <p:grpSpPr>
          <a:xfrm>
            <a:off x="5742272" y="2058303"/>
            <a:ext cx="802313" cy="230413"/>
            <a:chOff x="4960357" y="2770752"/>
            <a:chExt cx="802313" cy="230413"/>
          </a:xfrm>
        </p:grpSpPr>
        <p:sp>
          <p:nvSpPr>
            <p:cNvPr id="43" name="正方形/長方形 42">
              <a:extLst>
                <a:ext uri="{FF2B5EF4-FFF2-40B4-BE49-F238E27FC236}">
                  <a16:creationId xmlns:a16="http://schemas.microsoft.com/office/drawing/2014/main" id="{B4892238-124E-E9EC-1D01-1FF61A5B1A9B}"/>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41" name="グループ化 40">
              <a:extLst>
                <a:ext uri="{FF2B5EF4-FFF2-40B4-BE49-F238E27FC236}">
                  <a16:creationId xmlns:a16="http://schemas.microsoft.com/office/drawing/2014/main" id="{215A64C2-7B64-CF6F-9EFE-A47AFA4AA0AA}"/>
                </a:ext>
              </a:extLst>
            </p:cNvPr>
            <p:cNvGrpSpPr/>
            <p:nvPr/>
          </p:nvGrpSpPr>
          <p:grpSpPr>
            <a:xfrm>
              <a:off x="5253501" y="2813791"/>
              <a:ext cx="216024" cy="141246"/>
              <a:chOff x="7689304" y="1543944"/>
              <a:chExt cx="295497" cy="170552"/>
            </a:xfrm>
          </p:grpSpPr>
          <p:sp>
            <p:nvSpPr>
              <p:cNvPr id="38" name="正方形/長方形 37">
                <a:extLst>
                  <a:ext uri="{FF2B5EF4-FFF2-40B4-BE49-F238E27FC236}">
                    <a16:creationId xmlns:a16="http://schemas.microsoft.com/office/drawing/2014/main" id="{19F76606-3E73-F14E-F0E9-B814E85DA182}"/>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40" name="二等辺三角形 39">
                <a:extLst>
                  <a:ext uri="{FF2B5EF4-FFF2-40B4-BE49-F238E27FC236}">
                    <a16:creationId xmlns:a16="http://schemas.microsoft.com/office/drawing/2014/main" id="{3E30C719-780B-DBD6-4640-97CEC8D6A377}"/>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39" name="二等辺三角形 38">
                <a:extLst>
                  <a:ext uri="{FF2B5EF4-FFF2-40B4-BE49-F238E27FC236}">
                    <a16:creationId xmlns:a16="http://schemas.microsoft.com/office/drawing/2014/main" id="{91D45F23-9648-E8EB-6317-8A71E3B1DBB4}"/>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grpSp>
        <p:nvGrpSpPr>
          <p:cNvPr id="46" name="グループ化 45">
            <a:extLst>
              <a:ext uri="{FF2B5EF4-FFF2-40B4-BE49-F238E27FC236}">
                <a16:creationId xmlns:a16="http://schemas.microsoft.com/office/drawing/2014/main" id="{D884B779-EDC7-76A4-EBE7-B849C2C9A804}"/>
              </a:ext>
            </a:extLst>
          </p:cNvPr>
          <p:cNvGrpSpPr/>
          <p:nvPr/>
        </p:nvGrpSpPr>
        <p:grpSpPr>
          <a:xfrm>
            <a:off x="5737797" y="2559624"/>
            <a:ext cx="802313" cy="230413"/>
            <a:chOff x="4960357" y="2770752"/>
            <a:chExt cx="802313" cy="230413"/>
          </a:xfrm>
        </p:grpSpPr>
        <p:sp>
          <p:nvSpPr>
            <p:cNvPr id="49" name="正方形/長方形 48">
              <a:extLst>
                <a:ext uri="{FF2B5EF4-FFF2-40B4-BE49-F238E27FC236}">
                  <a16:creationId xmlns:a16="http://schemas.microsoft.com/office/drawing/2014/main" id="{1B031C1E-5AA2-4474-F14B-378105C9AB2E}"/>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50" name="グループ化 49">
              <a:extLst>
                <a:ext uri="{FF2B5EF4-FFF2-40B4-BE49-F238E27FC236}">
                  <a16:creationId xmlns:a16="http://schemas.microsoft.com/office/drawing/2014/main" id="{CF81E2BF-A761-3C0C-799B-A592C829BF74}"/>
                </a:ext>
              </a:extLst>
            </p:cNvPr>
            <p:cNvGrpSpPr/>
            <p:nvPr/>
          </p:nvGrpSpPr>
          <p:grpSpPr>
            <a:xfrm>
              <a:off x="5253501" y="2813791"/>
              <a:ext cx="216024" cy="141246"/>
              <a:chOff x="7689304" y="1543944"/>
              <a:chExt cx="295497" cy="170552"/>
            </a:xfrm>
          </p:grpSpPr>
          <p:sp>
            <p:nvSpPr>
              <p:cNvPr id="62" name="正方形/長方形 61">
                <a:extLst>
                  <a:ext uri="{FF2B5EF4-FFF2-40B4-BE49-F238E27FC236}">
                    <a16:creationId xmlns:a16="http://schemas.microsoft.com/office/drawing/2014/main" id="{C3E5FB9F-8EA8-9C76-CFA8-FBCBD878718B}"/>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3" name="二等辺三角形 62">
                <a:extLst>
                  <a:ext uri="{FF2B5EF4-FFF2-40B4-BE49-F238E27FC236}">
                    <a16:creationId xmlns:a16="http://schemas.microsoft.com/office/drawing/2014/main" id="{C1CAA263-36BC-3D2F-F4A7-FF5C1DC7A274}"/>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4" name="二等辺三角形 63">
                <a:extLst>
                  <a:ext uri="{FF2B5EF4-FFF2-40B4-BE49-F238E27FC236}">
                    <a16:creationId xmlns:a16="http://schemas.microsoft.com/office/drawing/2014/main" id="{815A8656-23BD-3783-849D-08986449518E}"/>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pic>
        <p:nvPicPr>
          <p:cNvPr id="71" name="図 70">
            <a:extLst>
              <a:ext uri="{FF2B5EF4-FFF2-40B4-BE49-F238E27FC236}">
                <a16:creationId xmlns:a16="http://schemas.microsoft.com/office/drawing/2014/main" id="{1F229F8E-3903-32B5-37D2-285B17A5F234}"/>
              </a:ext>
            </a:extLst>
          </p:cNvPr>
          <p:cNvPicPr>
            <a:picLocks noChangeAspect="1"/>
          </p:cNvPicPr>
          <p:nvPr/>
        </p:nvPicPr>
        <p:blipFill rotWithShape="1">
          <a:blip r:embed="rId10"/>
          <a:srcRect l="2750" t="13099" r="2750" b="6711"/>
          <a:stretch/>
        </p:blipFill>
        <p:spPr>
          <a:xfrm>
            <a:off x="5751221" y="3212976"/>
            <a:ext cx="802313" cy="170207"/>
          </a:xfrm>
          <a:prstGeom prst="rect">
            <a:avLst/>
          </a:prstGeom>
          <a:ln w="38100">
            <a:solidFill>
              <a:srgbClr val="4A7EBB"/>
            </a:solidFill>
          </a:ln>
        </p:spPr>
      </p:pic>
      <p:sp>
        <p:nvSpPr>
          <p:cNvPr id="73" name="正方形/長方形 72">
            <a:extLst>
              <a:ext uri="{FF2B5EF4-FFF2-40B4-BE49-F238E27FC236}">
                <a16:creationId xmlns:a16="http://schemas.microsoft.com/office/drawing/2014/main" id="{26F4E0EA-1BEF-09D9-4849-327A35317E5C}"/>
              </a:ext>
            </a:extLst>
          </p:cNvPr>
          <p:cNvSpPr/>
          <p:nvPr/>
        </p:nvSpPr>
        <p:spPr bwMode="auto">
          <a:xfrm>
            <a:off x="5733322" y="4581128"/>
            <a:ext cx="802313" cy="230413"/>
          </a:xfrm>
          <a:prstGeom prst="rect">
            <a:avLst/>
          </a:prstGeom>
          <a:solidFill>
            <a:schemeClr val="bg1"/>
          </a:solidFill>
          <a:ln w="28575">
            <a:solidFill>
              <a:srgbClr val="4A7EBB"/>
            </a:solidFill>
            <a:miter lim="800000"/>
            <a:headEnd/>
            <a:tailEnd/>
          </a:ln>
          <a:effectLst/>
        </p:spPr>
        <p:txBody>
          <a:bodyPr wrap="none" rtlCol="0" anchor="ctr"/>
          <a:lstStyle/>
          <a:p>
            <a:pPr algn="ctr"/>
            <a:r>
              <a:rPr kumimoji="0" lang="ja-JP" altLang="en-US" sz="1000" dirty="0">
                <a:latin typeface="Meiryo UI" panose="020B0604030504040204" pitchFamily="50" charset="-128"/>
                <a:ea typeface="Meiryo UI" panose="020B0604030504040204" pitchFamily="50" charset="-128"/>
              </a:rPr>
              <a:t>紙面交付</a:t>
            </a:r>
          </a:p>
        </p:txBody>
      </p:sp>
      <p:pic>
        <p:nvPicPr>
          <p:cNvPr id="79" name="図 78">
            <a:extLst>
              <a:ext uri="{FF2B5EF4-FFF2-40B4-BE49-F238E27FC236}">
                <a16:creationId xmlns:a16="http://schemas.microsoft.com/office/drawing/2014/main" id="{728951F6-C49E-C4DE-1E5E-794F1583F4DD}"/>
              </a:ext>
            </a:extLst>
          </p:cNvPr>
          <p:cNvPicPr>
            <a:picLocks noChangeAspect="1"/>
          </p:cNvPicPr>
          <p:nvPr/>
        </p:nvPicPr>
        <p:blipFill>
          <a:blip r:embed="rId11"/>
          <a:stretch>
            <a:fillRect/>
          </a:stretch>
        </p:blipFill>
        <p:spPr>
          <a:xfrm>
            <a:off x="3626733" y="3188532"/>
            <a:ext cx="686389" cy="549917"/>
          </a:xfrm>
          <a:prstGeom prst="rect">
            <a:avLst/>
          </a:prstGeom>
          <a:ln w="19050">
            <a:solidFill>
              <a:schemeClr val="bg2">
                <a:lumMod val="10000"/>
              </a:schemeClr>
            </a:solidFill>
          </a:ln>
        </p:spPr>
      </p:pic>
      <p:sp>
        <p:nvSpPr>
          <p:cNvPr id="80" name="正方形/長方形 79">
            <a:extLst>
              <a:ext uri="{FF2B5EF4-FFF2-40B4-BE49-F238E27FC236}">
                <a16:creationId xmlns:a16="http://schemas.microsoft.com/office/drawing/2014/main" id="{69017DE1-8A43-D0FE-B11F-FF94B7D29189}"/>
              </a:ext>
            </a:extLst>
          </p:cNvPr>
          <p:cNvSpPr/>
          <p:nvPr/>
        </p:nvSpPr>
        <p:spPr bwMode="auto">
          <a:xfrm>
            <a:off x="3615351" y="2974901"/>
            <a:ext cx="709152" cy="247184"/>
          </a:xfrm>
          <a:prstGeom prst="rect">
            <a:avLst/>
          </a:prstGeom>
          <a:solidFill>
            <a:schemeClr val="bg1"/>
          </a:solidFill>
          <a:ln w="19050">
            <a:solidFill>
              <a:schemeClr val="bg2">
                <a:lumMod val="10000"/>
              </a:schemeClr>
            </a:solidFill>
            <a:miter lim="800000"/>
            <a:headEnd/>
            <a:tailEnd/>
          </a:ln>
          <a:effectLst/>
        </p:spPr>
        <p:txBody>
          <a:bodyPr wrap="none" rtlCol="0" anchor="ctr"/>
          <a:lstStyle/>
          <a:p>
            <a:pPr algn="ctr"/>
            <a:br>
              <a:rPr kumimoji="0" lang="en-US" altLang="ja-JP" sz="8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申請フォーム</a:t>
            </a:r>
            <a:endParaRPr kumimoji="0" lang="ja-JP" altLang="en-US" sz="800" dirty="0">
              <a:latin typeface="Meiryo UI" panose="020B0604030504040204" pitchFamily="50" charset="-128"/>
              <a:ea typeface="Meiryo UI" panose="020B0604030504040204" pitchFamily="50" charset="-128"/>
            </a:endParaRPr>
          </a:p>
        </p:txBody>
      </p:sp>
      <p:sp>
        <p:nvSpPr>
          <p:cNvPr id="88" name="正方形/長方形 87">
            <a:extLst>
              <a:ext uri="{FF2B5EF4-FFF2-40B4-BE49-F238E27FC236}">
                <a16:creationId xmlns:a16="http://schemas.microsoft.com/office/drawing/2014/main" id="{5BD64C03-9088-1968-F332-153C9ECD0BC6}"/>
              </a:ext>
            </a:extLst>
          </p:cNvPr>
          <p:cNvSpPr/>
          <p:nvPr/>
        </p:nvSpPr>
        <p:spPr bwMode="auto">
          <a:xfrm>
            <a:off x="6525730" y="3307861"/>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rPr>
              <a:t>本申請においては、</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rPr>
              <a:t>FORM</a:t>
            </a:r>
            <a:r>
              <a:rPr kumimoji="0" lang="ja-JP" altLang="en-US" sz="700" dirty="0">
                <a:latin typeface="Meiryo UI" panose="020B0604030504040204" pitchFamily="50" charset="-128"/>
                <a:ea typeface="Meiryo UI" panose="020B0604030504040204" pitchFamily="50" charset="-128"/>
              </a:rPr>
              <a:t>以外での申請は、</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基本的に受け付けていません。</a:t>
            </a:r>
          </a:p>
        </p:txBody>
      </p:sp>
      <p:pic>
        <p:nvPicPr>
          <p:cNvPr id="89" name="図 88">
            <a:extLst>
              <a:ext uri="{FF2B5EF4-FFF2-40B4-BE49-F238E27FC236}">
                <a16:creationId xmlns:a16="http://schemas.microsoft.com/office/drawing/2014/main" id="{4499A130-701F-96CC-8AC8-83F75D8F3E5A}"/>
              </a:ext>
            </a:extLst>
          </p:cNvPr>
          <p:cNvPicPr>
            <a:picLocks noChangeAspect="1"/>
          </p:cNvPicPr>
          <p:nvPr/>
        </p:nvPicPr>
        <p:blipFill rotWithShape="1">
          <a:blip r:embed="rId10"/>
          <a:srcRect l="2750" t="13099" r="2750" b="6711"/>
          <a:stretch/>
        </p:blipFill>
        <p:spPr>
          <a:xfrm>
            <a:off x="3673595" y="2996952"/>
            <a:ext cx="583334" cy="123752"/>
          </a:xfrm>
          <a:prstGeom prst="rect">
            <a:avLst/>
          </a:prstGeom>
          <a:ln w="38100">
            <a:noFill/>
          </a:ln>
        </p:spPr>
      </p:pic>
      <p:grpSp>
        <p:nvGrpSpPr>
          <p:cNvPr id="12" name="グループ化 11">
            <a:extLst>
              <a:ext uri="{FF2B5EF4-FFF2-40B4-BE49-F238E27FC236}">
                <a16:creationId xmlns:a16="http://schemas.microsoft.com/office/drawing/2014/main" id="{3F3AA7BE-1082-6A5F-3846-5C1DD4696AAC}"/>
              </a:ext>
            </a:extLst>
          </p:cNvPr>
          <p:cNvGrpSpPr/>
          <p:nvPr/>
        </p:nvGrpSpPr>
        <p:grpSpPr>
          <a:xfrm>
            <a:off x="4406207" y="2960475"/>
            <a:ext cx="3522704" cy="261610"/>
            <a:chOff x="4406207" y="3961278"/>
            <a:chExt cx="3522704" cy="261610"/>
          </a:xfrm>
        </p:grpSpPr>
        <p:sp>
          <p:nvSpPr>
            <p:cNvPr id="14" name="テキスト ボックス 13">
              <a:extLst>
                <a:ext uri="{FF2B5EF4-FFF2-40B4-BE49-F238E27FC236}">
                  <a16:creationId xmlns:a16="http://schemas.microsoft.com/office/drawing/2014/main" id="{9AE76D63-AAA0-5D61-8F62-9F18257AD079}"/>
                </a:ext>
              </a:extLst>
            </p:cNvPr>
            <p:cNvSpPr txBox="1"/>
            <p:nvPr/>
          </p:nvSpPr>
          <p:spPr>
            <a:xfrm>
              <a:off x="4406207" y="3961278"/>
              <a:ext cx="3522704"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申請</a:t>
              </a:r>
              <a:r>
                <a:rPr lang="ja-JP" altLang="en-US" sz="1000" b="1" dirty="0">
                  <a:latin typeface="Meiryo UI" panose="020B0604030504040204" pitchFamily="50" charset="-128"/>
                  <a:ea typeface="Meiryo UI" panose="020B0604030504040204" pitchFamily="50" charset="-128"/>
                </a:rPr>
                <a:t>（案件概要スライド　　、案件登録票　　、別表　　添付）</a:t>
              </a:r>
              <a:endParaRPr lang="en-US" altLang="ja-JP" sz="1000" b="1" dirty="0">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AFB23443-B6C0-3555-4EF4-14E3285654F8}"/>
                </a:ext>
              </a:extLst>
            </p:cNvPr>
            <p:cNvPicPr>
              <a:picLocks noChangeAspect="1"/>
            </p:cNvPicPr>
            <p:nvPr/>
          </p:nvPicPr>
          <p:blipFill rotWithShape="1">
            <a:blip r:embed="rId8"/>
            <a:srcRect l="-1635" r="-1637"/>
            <a:stretch/>
          </p:blipFill>
          <p:spPr>
            <a:xfrm>
              <a:off x="5868336" y="4022309"/>
              <a:ext cx="151679" cy="153125"/>
            </a:xfrm>
            <a:prstGeom prst="rect">
              <a:avLst/>
            </a:prstGeom>
            <a:ln w="19050">
              <a:noFill/>
            </a:ln>
          </p:spPr>
        </p:pic>
        <p:pic>
          <p:nvPicPr>
            <p:cNvPr id="20" name="図 19">
              <a:extLst>
                <a:ext uri="{FF2B5EF4-FFF2-40B4-BE49-F238E27FC236}">
                  <a16:creationId xmlns:a16="http://schemas.microsoft.com/office/drawing/2014/main" id="{98F672FC-D305-D048-BFA7-740A56E43F4B}"/>
                </a:ext>
              </a:extLst>
            </p:cNvPr>
            <p:cNvPicPr>
              <a:picLocks noChangeAspect="1"/>
            </p:cNvPicPr>
            <p:nvPr/>
          </p:nvPicPr>
          <p:blipFill>
            <a:blip r:embed="rId9"/>
            <a:stretch>
              <a:fillRect/>
            </a:stretch>
          </p:blipFill>
          <p:spPr>
            <a:xfrm>
              <a:off x="6738541" y="4020204"/>
              <a:ext cx="155124" cy="155124"/>
            </a:xfrm>
            <a:prstGeom prst="rect">
              <a:avLst/>
            </a:prstGeom>
            <a:ln w="19050">
              <a:noFill/>
            </a:ln>
          </p:spPr>
        </p:pic>
        <p:pic>
          <p:nvPicPr>
            <p:cNvPr id="22" name="図 21">
              <a:extLst>
                <a:ext uri="{FF2B5EF4-FFF2-40B4-BE49-F238E27FC236}">
                  <a16:creationId xmlns:a16="http://schemas.microsoft.com/office/drawing/2014/main" id="{12A3A462-89DA-160B-35B5-D5F61336F1C7}"/>
                </a:ext>
              </a:extLst>
            </p:cNvPr>
            <p:cNvPicPr>
              <a:picLocks noChangeAspect="1"/>
            </p:cNvPicPr>
            <p:nvPr/>
          </p:nvPicPr>
          <p:blipFill>
            <a:blip r:embed="rId9"/>
            <a:stretch>
              <a:fillRect/>
            </a:stretch>
          </p:blipFill>
          <p:spPr>
            <a:xfrm>
              <a:off x="7256164" y="4017275"/>
              <a:ext cx="155124" cy="155124"/>
            </a:xfrm>
            <a:prstGeom prst="rect">
              <a:avLst/>
            </a:prstGeom>
            <a:ln w="19050">
              <a:noFill/>
            </a:ln>
          </p:spPr>
        </p:pic>
      </p:grpSp>
      <p:grpSp>
        <p:nvGrpSpPr>
          <p:cNvPr id="97" name="グループ化 96">
            <a:extLst>
              <a:ext uri="{FF2B5EF4-FFF2-40B4-BE49-F238E27FC236}">
                <a16:creationId xmlns:a16="http://schemas.microsoft.com/office/drawing/2014/main" id="{62BC9D64-A4F4-F034-0776-65FA6654B355}"/>
              </a:ext>
            </a:extLst>
          </p:cNvPr>
          <p:cNvGrpSpPr/>
          <p:nvPr/>
        </p:nvGrpSpPr>
        <p:grpSpPr>
          <a:xfrm>
            <a:off x="4376936" y="3426078"/>
            <a:ext cx="1759955" cy="764586"/>
            <a:chOff x="3697101" y="4005064"/>
            <a:chExt cx="1759955" cy="764586"/>
          </a:xfrm>
        </p:grpSpPr>
        <p:grpSp>
          <p:nvGrpSpPr>
            <p:cNvPr id="82" name="グループ化 81">
              <a:extLst>
                <a:ext uri="{FF2B5EF4-FFF2-40B4-BE49-F238E27FC236}">
                  <a16:creationId xmlns:a16="http://schemas.microsoft.com/office/drawing/2014/main" id="{EA0DC9BF-7279-E08D-DA32-A18C460339B2}"/>
                </a:ext>
              </a:extLst>
            </p:cNvPr>
            <p:cNvGrpSpPr/>
            <p:nvPr/>
          </p:nvGrpSpPr>
          <p:grpSpPr>
            <a:xfrm>
              <a:off x="3785361" y="4061638"/>
              <a:ext cx="814053" cy="590556"/>
              <a:chOff x="4736976" y="2154697"/>
              <a:chExt cx="1438388" cy="1017016"/>
            </a:xfrm>
          </p:grpSpPr>
          <p:pic>
            <p:nvPicPr>
              <p:cNvPr id="83" name="図 82">
                <a:extLst>
                  <a:ext uri="{FF2B5EF4-FFF2-40B4-BE49-F238E27FC236}">
                    <a16:creationId xmlns:a16="http://schemas.microsoft.com/office/drawing/2014/main" id="{1EDDCF76-CBED-8004-48C6-9729B94C06DA}"/>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84" name="図 83">
                <a:extLst>
                  <a:ext uri="{FF2B5EF4-FFF2-40B4-BE49-F238E27FC236}">
                    <a16:creationId xmlns:a16="http://schemas.microsoft.com/office/drawing/2014/main" id="{8A334753-1767-6F5D-4678-4DA46F8E6DF1}"/>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pic>
          <p:nvPicPr>
            <p:cNvPr id="86" name="図 85">
              <a:extLst>
                <a:ext uri="{FF2B5EF4-FFF2-40B4-BE49-F238E27FC236}">
                  <a16:creationId xmlns:a16="http://schemas.microsoft.com/office/drawing/2014/main" id="{5EB138B1-2E07-96C6-5505-39147AB0CC54}"/>
                </a:ext>
              </a:extLst>
            </p:cNvPr>
            <p:cNvPicPr>
              <a:picLocks noChangeAspect="1"/>
            </p:cNvPicPr>
            <p:nvPr/>
          </p:nvPicPr>
          <p:blipFill rotWithShape="1">
            <a:blip r:embed="rId8"/>
            <a:srcRect l="-1635" r="-1637"/>
            <a:stretch/>
          </p:blipFill>
          <p:spPr>
            <a:xfrm>
              <a:off x="3697101" y="4005064"/>
              <a:ext cx="151679" cy="153125"/>
            </a:xfrm>
            <a:prstGeom prst="rect">
              <a:avLst/>
            </a:prstGeom>
            <a:ln w="19050">
              <a:solidFill>
                <a:srgbClr val="C43E1C"/>
              </a:solidFill>
            </a:ln>
          </p:spPr>
        </p:pic>
        <p:grpSp>
          <p:nvGrpSpPr>
            <p:cNvPr id="42" name="グループ化 41">
              <a:extLst>
                <a:ext uri="{FF2B5EF4-FFF2-40B4-BE49-F238E27FC236}">
                  <a16:creationId xmlns:a16="http://schemas.microsoft.com/office/drawing/2014/main" id="{886AA866-CDF8-894B-0016-8B9576A1A3EA}"/>
                </a:ext>
              </a:extLst>
            </p:cNvPr>
            <p:cNvGrpSpPr/>
            <p:nvPr/>
          </p:nvGrpSpPr>
          <p:grpSpPr>
            <a:xfrm>
              <a:off x="3742647" y="4158189"/>
              <a:ext cx="867042" cy="603254"/>
              <a:chOff x="3874507" y="5410514"/>
              <a:chExt cx="867042" cy="603254"/>
            </a:xfrm>
          </p:grpSpPr>
          <p:pic>
            <p:nvPicPr>
              <p:cNvPr id="85" name="図 84">
                <a:extLst>
                  <a:ext uri="{FF2B5EF4-FFF2-40B4-BE49-F238E27FC236}">
                    <a16:creationId xmlns:a16="http://schemas.microsoft.com/office/drawing/2014/main" id="{DA7B41D9-10B8-D5C7-2896-7AD0E99C4D6C}"/>
                  </a:ext>
                </a:extLst>
              </p:cNvPr>
              <p:cNvPicPr>
                <a:picLocks noChangeAspect="1"/>
              </p:cNvPicPr>
              <p:nvPr/>
            </p:nvPicPr>
            <p:blipFill rotWithShape="1">
              <a:blip r:embed="rId7"/>
              <a:srcRect l="-1" r="78496" b="-1953"/>
              <a:stretch/>
            </p:blipFill>
            <p:spPr>
              <a:xfrm>
                <a:off x="3955802" y="5460042"/>
                <a:ext cx="785747" cy="553726"/>
              </a:xfrm>
              <a:prstGeom prst="rect">
                <a:avLst/>
              </a:prstGeom>
              <a:ln>
                <a:solidFill>
                  <a:schemeClr val="bg2">
                    <a:lumMod val="10000"/>
                  </a:schemeClr>
                </a:solidFill>
              </a:ln>
            </p:spPr>
          </p:pic>
          <p:pic>
            <p:nvPicPr>
              <p:cNvPr id="87" name="図 86">
                <a:extLst>
                  <a:ext uri="{FF2B5EF4-FFF2-40B4-BE49-F238E27FC236}">
                    <a16:creationId xmlns:a16="http://schemas.microsoft.com/office/drawing/2014/main" id="{8958C3FB-5DEE-F491-C7F9-7A8CA5FC29B0}"/>
                  </a:ext>
                </a:extLst>
              </p:cNvPr>
              <p:cNvPicPr>
                <a:picLocks noChangeAspect="1"/>
              </p:cNvPicPr>
              <p:nvPr/>
            </p:nvPicPr>
            <p:blipFill>
              <a:blip r:embed="rId9"/>
              <a:stretch>
                <a:fillRect/>
              </a:stretch>
            </p:blipFill>
            <p:spPr>
              <a:xfrm>
                <a:off x="3874507" y="5410514"/>
                <a:ext cx="155124" cy="155124"/>
              </a:xfrm>
              <a:prstGeom prst="rect">
                <a:avLst/>
              </a:prstGeom>
              <a:ln w="19050">
                <a:solidFill>
                  <a:srgbClr val="0F7C40"/>
                </a:solidFill>
              </a:ln>
            </p:spPr>
          </p:pic>
        </p:grpSp>
        <p:grpSp>
          <p:nvGrpSpPr>
            <p:cNvPr id="33" name="グループ化 32">
              <a:extLst>
                <a:ext uri="{FF2B5EF4-FFF2-40B4-BE49-F238E27FC236}">
                  <a16:creationId xmlns:a16="http://schemas.microsoft.com/office/drawing/2014/main" id="{49F912A6-EC74-0D5B-DDC8-48AF0DFBA131}"/>
                </a:ext>
              </a:extLst>
            </p:cNvPr>
            <p:cNvGrpSpPr/>
            <p:nvPr/>
          </p:nvGrpSpPr>
          <p:grpSpPr>
            <a:xfrm>
              <a:off x="4606743" y="4158189"/>
              <a:ext cx="850313" cy="611461"/>
              <a:chOff x="4312332" y="5579390"/>
              <a:chExt cx="850313" cy="611461"/>
            </a:xfrm>
          </p:grpSpPr>
          <p:pic>
            <p:nvPicPr>
              <p:cNvPr id="30" name="図 29">
                <a:extLst>
                  <a:ext uri="{FF2B5EF4-FFF2-40B4-BE49-F238E27FC236}">
                    <a16:creationId xmlns:a16="http://schemas.microsoft.com/office/drawing/2014/main" id="{8627FA7E-1A26-E51E-59B0-B2211B47CA51}"/>
                  </a:ext>
                </a:extLst>
              </p:cNvPr>
              <p:cNvPicPr>
                <a:picLocks noChangeAspect="1"/>
              </p:cNvPicPr>
              <p:nvPr/>
            </p:nvPicPr>
            <p:blipFill rotWithShape="1">
              <a:blip r:embed="rId12"/>
              <a:srcRect r="46559"/>
              <a:stretch/>
            </p:blipFill>
            <p:spPr>
              <a:xfrm>
                <a:off x="4376898" y="5640940"/>
                <a:ext cx="785747" cy="549911"/>
              </a:xfrm>
              <a:prstGeom prst="rect">
                <a:avLst/>
              </a:prstGeom>
              <a:ln w="12700">
                <a:solidFill>
                  <a:schemeClr val="bg2">
                    <a:lumMod val="10000"/>
                  </a:schemeClr>
                </a:solidFill>
              </a:ln>
            </p:spPr>
          </p:pic>
          <p:pic>
            <p:nvPicPr>
              <p:cNvPr id="31" name="図 30">
                <a:extLst>
                  <a:ext uri="{FF2B5EF4-FFF2-40B4-BE49-F238E27FC236}">
                    <a16:creationId xmlns:a16="http://schemas.microsoft.com/office/drawing/2014/main" id="{6323320B-A1FE-0BD6-34F7-A700FE771054}"/>
                  </a:ext>
                </a:extLst>
              </p:cNvPr>
              <p:cNvPicPr>
                <a:picLocks noChangeAspect="1"/>
              </p:cNvPicPr>
              <p:nvPr/>
            </p:nvPicPr>
            <p:blipFill>
              <a:blip r:embed="rId9"/>
              <a:stretch>
                <a:fillRect/>
              </a:stretch>
            </p:blipFill>
            <p:spPr>
              <a:xfrm>
                <a:off x="4312332" y="5579390"/>
                <a:ext cx="155124" cy="155124"/>
              </a:xfrm>
              <a:prstGeom prst="rect">
                <a:avLst/>
              </a:prstGeom>
              <a:ln w="19050">
                <a:solidFill>
                  <a:srgbClr val="0F7C40"/>
                </a:solidFill>
              </a:ln>
            </p:spPr>
          </p:pic>
        </p:grpSp>
      </p:grpSp>
      <p:cxnSp>
        <p:nvCxnSpPr>
          <p:cNvPr id="98" name="直線矢印コネクタ 97">
            <a:extLst>
              <a:ext uri="{FF2B5EF4-FFF2-40B4-BE49-F238E27FC236}">
                <a16:creationId xmlns:a16="http://schemas.microsoft.com/office/drawing/2014/main" id="{3753B339-2863-EDFF-B6F8-24A0F73F103B}"/>
              </a:ext>
            </a:extLst>
          </p:cNvPr>
          <p:cNvCxnSpPr>
            <a:cxnSpLocks/>
          </p:cNvCxnSpPr>
          <p:nvPr/>
        </p:nvCxnSpPr>
        <p:spPr>
          <a:xfrm>
            <a:off x="3520306" y="5389171"/>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a:extLst>
              <a:ext uri="{FF2B5EF4-FFF2-40B4-BE49-F238E27FC236}">
                <a16:creationId xmlns:a16="http://schemas.microsoft.com/office/drawing/2014/main" id="{BC8E76A7-0302-C234-8BE1-48C1BA178250}"/>
              </a:ext>
            </a:extLst>
          </p:cNvPr>
          <p:cNvCxnSpPr>
            <a:cxnSpLocks/>
          </p:cNvCxnSpPr>
          <p:nvPr/>
        </p:nvCxnSpPr>
        <p:spPr>
          <a:xfrm flipH="1">
            <a:off x="3512840" y="6482146"/>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00" name="正方形/長方形 99">
            <a:extLst>
              <a:ext uri="{FF2B5EF4-FFF2-40B4-BE49-F238E27FC236}">
                <a16:creationId xmlns:a16="http://schemas.microsoft.com/office/drawing/2014/main" id="{5E833202-AFEF-6EB2-F9E1-533555EC01BC}"/>
              </a:ext>
            </a:extLst>
          </p:cNvPr>
          <p:cNvSpPr/>
          <p:nvPr/>
        </p:nvSpPr>
        <p:spPr bwMode="auto">
          <a:xfrm>
            <a:off x="6105128" y="5697290"/>
            <a:ext cx="2839652" cy="396006"/>
          </a:xfrm>
          <a:prstGeom prst="rect">
            <a:avLst/>
          </a:prstGeom>
          <a:noFill/>
          <a:ln w="9525">
            <a:noFill/>
            <a:miter lim="800000"/>
            <a:headEnd/>
            <a:tailEnd/>
          </a:ln>
          <a:effectLst/>
        </p:spPr>
        <p:txBody>
          <a:bodyPr wrap="none" rtlCol="0" anchor="ctr"/>
          <a:lstStyle/>
          <a:p>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申請フォーム上、特定事業活動の実施状況には、</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「案件進捗スライド」の案件概要に記載する</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a:t>
            </a:r>
            <a:r>
              <a:rPr kumimoji="1" lang="ja-JP" altLang="en-US" sz="900" strike="noStrike" kern="1200" dirty="0">
                <a:latin typeface="Meiryo UI" panose="020B0604030504040204" pitchFamily="50" charset="-128"/>
                <a:ea typeface="Meiryo UI" panose="020B0604030504040204" pitchFamily="50" charset="-128"/>
                <a:cs typeface="+mn-cs"/>
              </a:rPr>
              <a:t>７．協業の進捗状況</a:t>
            </a:r>
            <a:r>
              <a:rPr kumimoji="0" lang="ja-JP" altLang="en-US" sz="900" dirty="0">
                <a:latin typeface="Meiryo UI" panose="020B0604030504040204" pitchFamily="50" charset="-128"/>
                <a:ea typeface="Meiryo UI" panose="020B0604030504040204" pitchFamily="50" charset="-128"/>
              </a:rPr>
              <a:t>」に記載の文章を転記ください。</a:t>
            </a:r>
            <a:endParaRPr kumimoji="0" lang="en-US" altLang="ja-JP" sz="900" dirty="0">
              <a:latin typeface="Meiryo UI" panose="020B0604030504040204" pitchFamily="50" charset="-128"/>
              <a:ea typeface="Meiryo UI" panose="020B0604030504040204" pitchFamily="50" charset="-128"/>
            </a:endParaRPr>
          </a:p>
        </p:txBody>
      </p:sp>
      <p:sp>
        <p:nvSpPr>
          <p:cNvPr id="101" name="テキスト ボックス 100">
            <a:extLst>
              <a:ext uri="{FF2B5EF4-FFF2-40B4-BE49-F238E27FC236}">
                <a16:creationId xmlns:a16="http://schemas.microsoft.com/office/drawing/2014/main" id="{164D7925-8675-D3EF-B73E-FFE00E88BF2F}"/>
              </a:ext>
            </a:extLst>
          </p:cNvPr>
          <p:cNvSpPr txBox="1"/>
          <p:nvPr/>
        </p:nvSpPr>
        <p:spPr>
          <a:xfrm>
            <a:off x="5104444" y="6101535"/>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証明書の交付</a:t>
            </a:r>
            <a:endParaRPr kumimoji="1" lang="ja-JP" altLang="en-US" sz="1100" b="1" dirty="0">
              <a:latin typeface="Meiryo UI" panose="020B0604030504040204" pitchFamily="50" charset="-128"/>
              <a:ea typeface="Meiryo UI" panose="020B0604030504040204" pitchFamily="50" charset="-128"/>
            </a:endParaRPr>
          </a:p>
        </p:txBody>
      </p:sp>
      <p:pic>
        <p:nvPicPr>
          <p:cNvPr id="102" name="図 101">
            <a:extLst>
              <a:ext uri="{FF2B5EF4-FFF2-40B4-BE49-F238E27FC236}">
                <a16:creationId xmlns:a16="http://schemas.microsoft.com/office/drawing/2014/main" id="{B4E961D8-4B64-F776-E638-F3A73E5545D2}"/>
              </a:ext>
            </a:extLst>
          </p:cNvPr>
          <p:cNvPicPr>
            <a:picLocks noChangeAspect="1"/>
          </p:cNvPicPr>
          <p:nvPr/>
        </p:nvPicPr>
        <p:blipFill rotWithShape="1">
          <a:blip r:embed="rId10"/>
          <a:srcRect l="2750" t="13099" r="2750" b="6711"/>
          <a:stretch/>
        </p:blipFill>
        <p:spPr>
          <a:xfrm>
            <a:off x="5751221" y="5310099"/>
            <a:ext cx="802313" cy="170207"/>
          </a:xfrm>
          <a:prstGeom prst="rect">
            <a:avLst/>
          </a:prstGeom>
          <a:ln w="38100">
            <a:solidFill>
              <a:srgbClr val="4A7EBB"/>
            </a:solidFill>
          </a:ln>
        </p:spPr>
      </p:pic>
      <p:sp>
        <p:nvSpPr>
          <p:cNvPr id="103" name="正方形/長方形 102">
            <a:extLst>
              <a:ext uri="{FF2B5EF4-FFF2-40B4-BE49-F238E27FC236}">
                <a16:creationId xmlns:a16="http://schemas.microsoft.com/office/drawing/2014/main" id="{2057410C-888C-CEAB-374E-5E1E5739BEC8}"/>
              </a:ext>
            </a:extLst>
          </p:cNvPr>
          <p:cNvSpPr/>
          <p:nvPr/>
        </p:nvSpPr>
        <p:spPr bwMode="auto">
          <a:xfrm>
            <a:off x="5733322" y="6366939"/>
            <a:ext cx="802313" cy="230413"/>
          </a:xfrm>
          <a:prstGeom prst="rect">
            <a:avLst/>
          </a:prstGeom>
          <a:solidFill>
            <a:schemeClr val="bg1"/>
          </a:solidFill>
          <a:ln w="28575">
            <a:solidFill>
              <a:srgbClr val="4A7EBB"/>
            </a:solidFill>
            <a:miter lim="800000"/>
            <a:headEnd/>
            <a:tailEnd/>
          </a:ln>
          <a:effectLst/>
        </p:spPr>
        <p:txBody>
          <a:bodyPr wrap="none" rtlCol="0" anchor="ctr"/>
          <a:lstStyle/>
          <a:p>
            <a:pPr algn="ctr"/>
            <a:r>
              <a:rPr kumimoji="0" lang="ja-JP" altLang="en-US" sz="1000" dirty="0">
                <a:latin typeface="Meiryo UI" panose="020B0604030504040204" pitchFamily="50" charset="-128"/>
                <a:ea typeface="Meiryo UI" panose="020B0604030504040204" pitchFamily="50" charset="-128"/>
              </a:rPr>
              <a:t>紙面交付</a:t>
            </a:r>
          </a:p>
        </p:txBody>
      </p:sp>
      <p:pic>
        <p:nvPicPr>
          <p:cNvPr id="104" name="図 103">
            <a:extLst>
              <a:ext uri="{FF2B5EF4-FFF2-40B4-BE49-F238E27FC236}">
                <a16:creationId xmlns:a16="http://schemas.microsoft.com/office/drawing/2014/main" id="{65CF33DD-8F94-D206-849D-3D5638800FC2}"/>
              </a:ext>
            </a:extLst>
          </p:cNvPr>
          <p:cNvPicPr>
            <a:picLocks noChangeAspect="1"/>
          </p:cNvPicPr>
          <p:nvPr/>
        </p:nvPicPr>
        <p:blipFill>
          <a:blip r:embed="rId11"/>
          <a:stretch>
            <a:fillRect/>
          </a:stretch>
        </p:blipFill>
        <p:spPr>
          <a:xfrm>
            <a:off x="3596230" y="5121411"/>
            <a:ext cx="686389" cy="549917"/>
          </a:xfrm>
          <a:prstGeom prst="rect">
            <a:avLst/>
          </a:prstGeom>
          <a:ln w="19050">
            <a:solidFill>
              <a:schemeClr val="bg2">
                <a:lumMod val="10000"/>
              </a:schemeClr>
            </a:solidFill>
          </a:ln>
        </p:spPr>
      </p:pic>
      <p:sp>
        <p:nvSpPr>
          <p:cNvPr id="105" name="正方形/長方形 104">
            <a:extLst>
              <a:ext uri="{FF2B5EF4-FFF2-40B4-BE49-F238E27FC236}">
                <a16:creationId xmlns:a16="http://schemas.microsoft.com/office/drawing/2014/main" id="{8560945D-12DE-7672-0331-3D09335D37AA}"/>
              </a:ext>
            </a:extLst>
          </p:cNvPr>
          <p:cNvSpPr/>
          <p:nvPr/>
        </p:nvSpPr>
        <p:spPr bwMode="auto">
          <a:xfrm>
            <a:off x="3584848" y="4877400"/>
            <a:ext cx="709152" cy="247184"/>
          </a:xfrm>
          <a:prstGeom prst="rect">
            <a:avLst/>
          </a:prstGeom>
          <a:solidFill>
            <a:schemeClr val="bg1"/>
          </a:solidFill>
          <a:ln w="19050">
            <a:solidFill>
              <a:schemeClr val="bg2">
                <a:lumMod val="10000"/>
              </a:schemeClr>
            </a:solidFill>
            <a:miter lim="800000"/>
            <a:headEnd/>
            <a:tailEnd/>
          </a:ln>
          <a:effectLst/>
        </p:spPr>
        <p:txBody>
          <a:bodyPr wrap="none" rtlCol="0" anchor="ctr"/>
          <a:lstStyle/>
          <a:p>
            <a:pPr algn="ctr"/>
            <a:br>
              <a:rPr kumimoji="0" lang="en-US" altLang="ja-JP" sz="8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申請フォーム</a:t>
            </a:r>
            <a:endParaRPr kumimoji="0" lang="ja-JP" altLang="en-US" sz="800" dirty="0">
              <a:latin typeface="Meiryo UI" panose="020B0604030504040204" pitchFamily="50" charset="-128"/>
              <a:ea typeface="Meiryo UI" panose="020B0604030504040204" pitchFamily="50" charset="-128"/>
            </a:endParaRPr>
          </a:p>
        </p:txBody>
      </p:sp>
      <p:sp>
        <p:nvSpPr>
          <p:cNvPr id="106" name="矢印: 右 105">
            <a:extLst>
              <a:ext uri="{FF2B5EF4-FFF2-40B4-BE49-F238E27FC236}">
                <a16:creationId xmlns:a16="http://schemas.microsoft.com/office/drawing/2014/main" id="{D4805D42-3487-DFAA-0A9F-FC979AA79762}"/>
              </a:ext>
            </a:extLst>
          </p:cNvPr>
          <p:cNvSpPr/>
          <p:nvPr/>
        </p:nvSpPr>
        <p:spPr bwMode="auto">
          <a:xfrm rot="13740000">
            <a:off x="4203999" y="5722412"/>
            <a:ext cx="180000" cy="144000"/>
          </a:xfrm>
          <a:prstGeom prst="rightArrow">
            <a:avLst/>
          </a:prstGeom>
          <a:solidFill>
            <a:srgbClr val="C00000"/>
          </a:solidFill>
          <a:ln w="9525">
            <a:solidFill>
              <a:srgbClr val="C00000"/>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07" name="正方形/長方形 106">
            <a:extLst>
              <a:ext uri="{FF2B5EF4-FFF2-40B4-BE49-F238E27FC236}">
                <a16:creationId xmlns:a16="http://schemas.microsoft.com/office/drawing/2014/main" id="{BA16E02B-AC73-8773-1678-82FF78237B0D}"/>
              </a:ext>
            </a:extLst>
          </p:cNvPr>
          <p:cNvSpPr/>
          <p:nvPr/>
        </p:nvSpPr>
        <p:spPr bwMode="auto">
          <a:xfrm>
            <a:off x="6525730" y="5416677"/>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rPr>
              <a:t>継続申請においては、</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rPr>
              <a:t>FORM</a:t>
            </a:r>
            <a:r>
              <a:rPr kumimoji="0" lang="ja-JP" altLang="en-US" sz="700" dirty="0">
                <a:latin typeface="Meiryo UI" panose="020B0604030504040204" pitchFamily="50" charset="-128"/>
                <a:ea typeface="Meiryo UI" panose="020B0604030504040204" pitchFamily="50" charset="-128"/>
              </a:rPr>
              <a:t>以外での申請は、</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基本的に受け付けていません。</a:t>
            </a:r>
          </a:p>
        </p:txBody>
      </p:sp>
      <p:pic>
        <p:nvPicPr>
          <p:cNvPr id="108" name="図 107">
            <a:extLst>
              <a:ext uri="{FF2B5EF4-FFF2-40B4-BE49-F238E27FC236}">
                <a16:creationId xmlns:a16="http://schemas.microsoft.com/office/drawing/2014/main" id="{7F81C1F0-6445-62D5-4C44-9D448C300420}"/>
              </a:ext>
            </a:extLst>
          </p:cNvPr>
          <p:cNvPicPr>
            <a:picLocks noChangeAspect="1"/>
          </p:cNvPicPr>
          <p:nvPr/>
        </p:nvPicPr>
        <p:blipFill rotWithShape="1">
          <a:blip r:embed="rId10"/>
          <a:srcRect l="2750" t="13099" r="2750" b="6711"/>
          <a:stretch/>
        </p:blipFill>
        <p:spPr>
          <a:xfrm>
            <a:off x="3643092" y="4893528"/>
            <a:ext cx="583334" cy="123752"/>
          </a:xfrm>
          <a:prstGeom prst="rect">
            <a:avLst/>
          </a:prstGeom>
          <a:ln w="38100">
            <a:noFill/>
          </a:ln>
        </p:spPr>
      </p:pic>
      <p:grpSp>
        <p:nvGrpSpPr>
          <p:cNvPr id="109" name="グループ化 108">
            <a:extLst>
              <a:ext uri="{FF2B5EF4-FFF2-40B4-BE49-F238E27FC236}">
                <a16:creationId xmlns:a16="http://schemas.microsoft.com/office/drawing/2014/main" id="{A7EF2623-26C7-7968-25A2-E7988025A4CC}"/>
              </a:ext>
            </a:extLst>
          </p:cNvPr>
          <p:cNvGrpSpPr/>
          <p:nvPr/>
        </p:nvGrpSpPr>
        <p:grpSpPr>
          <a:xfrm>
            <a:off x="4406207" y="4985345"/>
            <a:ext cx="3522704" cy="261610"/>
            <a:chOff x="4406207" y="3961278"/>
            <a:chExt cx="3522704" cy="261610"/>
          </a:xfrm>
        </p:grpSpPr>
        <p:sp>
          <p:nvSpPr>
            <p:cNvPr id="110" name="テキスト ボックス 109">
              <a:extLst>
                <a:ext uri="{FF2B5EF4-FFF2-40B4-BE49-F238E27FC236}">
                  <a16:creationId xmlns:a16="http://schemas.microsoft.com/office/drawing/2014/main" id="{0E72CC23-2E9E-20DC-638C-6DEBE1552091}"/>
                </a:ext>
              </a:extLst>
            </p:cNvPr>
            <p:cNvSpPr txBox="1"/>
            <p:nvPr/>
          </p:nvSpPr>
          <p:spPr>
            <a:xfrm>
              <a:off x="4406207" y="3961278"/>
              <a:ext cx="3522704"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申請</a:t>
              </a:r>
              <a:r>
                <a:rPr lang="ja-JP" altLang="en-US" sz="1000" b="1" dirty="0">
                  <a:latin typeface="Meiryo UI" panose="020B0604030504040204" pitchFamily="50" charset="-128"/>
                  <a:ea typeface="Meiryo UI" panose="020B0604030504040204" pitchFamily="50" charset="-128"/>
                </a:rPr>
                <a:t>（案件進捗スライド　　、別表　　添付）</a:t>
              </a:r>
              <a:endParaRPr lang="en-US" altLang="ja-JP" sz="1000" b="1" dirty="0">
                <a:latin typeface="Meiryo UI" panose="020B0604030504040204" pitchFamily="50" charset="-128"/>
                <a:ea typeface="Meiryo UI" panose="020B0604030504040204" pitchFamily="50" charset="-128"/>
              </a:endParaRPr>
            </a:p>
          </p:txBody>
        </p:sp>
        <p:pic>
          <p:nvPicPr>
            <p:cNvPr id="111" name="図 110">
              <a:extLst>
                <a:ext uri="{FF2B5EF4-FFF2-40B4-BE49-F238E27FC236}">
                  <a16:creationId xmlns:a16="http://schemas.microsoft.com/office/drawing/2014/main" id="{AC082A3D-2F83-E222-804F-1632767A25B9}"/>
                </a:ext>
              </a:extLst>
            </p:cNvPr>
            <p:cNvPicPr>
              <a:picLocks noChangeAspect="1"/>
            </p:cNvPicPr>
            <p:nvPr/>
          </p:nvPicPr>
          <p:blipFill rotWithShape="1">
            <a:blip r:embed="rId8"/>
            <a:srcRect l="-1635" r="-1637"/>
            <a:stretch/>
          </p:blipFill>
          <p:spPr>
            <a:xfrm>
              <a:off x="6313489" y="4022309"/>
              <a:ext cx="151679" cy="153125"/>
            </a:xfrm>
            <a:prstGeom prst="rect">
              <a:avLst/>
            </a:prstGeom>
            <a:ln w="19050">
              <a:noFill/>
            </a:ln>
          </p:spPr>
        </p:pic>
        <p:pic>
          <p:nvPicPr>
            <p:cNvPr id="112" name="図 111">
              <a:extLst>
                <a:ext uri="{FF2B5EF4-FFF2-40B4-BE49-F238E27FC236}">
                  <a16:creationId xmlns:a16="http://schemas.microsoft.com/office/drawing/2014/main" id="{DEF0131E-D035-D447-31CD-3AFC12973C12}"/>
                </a:ext>
              </a:extLst>
            </p:cNvPr>
            <p:cNvPicPr>
              <a:picLocks noChangeAspect="1"/>
            </p:cNvPicPr>
            <p:nvPr/>
          </p:nvPicPr>
          <p:blipFill>
            <a:blip r:embed="rId9"/>
            <a:stretch>
              <a:fillRect/>
            </a:stretch>
          </p:blipFill>
          <p:spPr>
            <a:xfrm>
              <a:off x="6814100" y="4017275"/>
              <a:ext cx="155124" cy="155124"/>
            </a:xfrm>
            <a:prstGeom prst="rect">
              <a:avLst/>
            </a:prstGeom>
            <a:ln w="19050">
              <a:noFill/>
            </a:ln>
          </p:spPr>
        </p:pic>
      </p:grpSp>
      <p:grpSp>
        <p:nvGrpSpPr>
          <p:cNvPr id="113" name="グループ化 112">
            <a:extLst>
              <a:ext uri="{FF2B5EF4-FFF2-40B4-BE49-F238E27FC236}">
                <a16:creationId xmlns:a16="http://schemas.microsoft.com/office/drawing/2014/main" id="{005E39A6-B160-6D6D-DFC4-583A2AD29EA5}"/>
              </a:ext>
            </a:extLst>
          </p:cNvPr>
          <p:cNvGrpSpPr/>
          <p:nvPr/>
        </p:nvGrpSpPr>
        <p:grpSpPr>
          <a:xfrm>
            <a:off x="4344999" y="5467637"/>
            <a:ext cx="1693235" cy="655746"/>
            <a:chOff x="3697101" y="2701246"/>
            <a:chExt cx="1693235" cy="655746"/>
          </a:xfrm>
        </p:grpSpPr>
        <p:grpSp>
          <p:nvGrpSpPr>
            <p:cNvPr id="114" name="グループ化 113">
              <a:extLst>
                <a:ext uri="{FF2B5EF4-FFF2-40B4-BE49-F238E27FC236}">
                  <a16:creationId xmlns:a16="http://schemas.microsoft.com/office/drawing/2014/main" id="{0CDF410E-0690-EB9D-D1AC-510584B9C9F6}"/>
                </a:ext>
              </a:extLst>
            </p:cNvPr>
            <p:cNvGrpSpPr/>
            <p:nvPr/>
          </p:nvGrpSpPr>
          <p:grpSpPr>
            <a:xfrm>
              <a:off x="3765113" y="2766436"/>
              <a:ext cx="814053" cy="590556"/>
              <a:chOff x="4736976" y="2154697"/>
              <a:chExt cx="1438388" cy="1017016"/>
            </a:xfrm>
          </p:grpSpPr>
          <p:pic>
            <p:nvPicPr>
              <p:cNvPr id="119" name="図 118">
                <a:extLst>
                  <a:ext uri="{FF2B5EF4-FFF2-40B4-BE49-F238E27FC236}">
                    <a16:creationId xmlns:a16="http://schemas.microsoft.com/office/drawing/2014/main" id="{6D682C1F-D440-C1FC-3BAD-F926D7FD6A41}"/>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120" name="図 119">
                <a:extLst>
                  <a:ext uri="{FF2B5EF4-FFF2-40B4-BE49-F238E27FC236}">
                    <a16:creationId xmlns:a16="http://schemas.microsoft.com/office/drawing/2014/main" id="{AFDF0FF0-7752-433E-8F1A-66BE674CAA0B}"/>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pic>
          <p:nvPicPr>
            <p:cNvPr id="115" name="図 114">
              <a:extLst>
                <a:ext uri="{FF2B5EF4-FFF2-40B4-BE49-F238E27FC236}">
                  <a16:creationId xmlns:a16="http://schemas.microsoft.com/office/drawing/2014/main" id="{4328F36B-A4BB-8F1D-C56A-03B84B360BBB}"/>
                </a:ext>
              </a:extLst>
            </p:cNvPr>
            <p:cNvPicPr>
              <a:picLocks noChangeAspect="1"/>
            </p:cNvPicPr>
            <p:nvPr/>
          </p:nvPicPr>
          <p:blipFill rotWithShape="1">
            <a:blip r:embed="rId8"/>
            <a:srcRect l="-1635" r="-1637"/>
            <a:stretch/>
          </p:blipFill>
          <p:spPr>
            <a:xfrm>
              <a:off x="3697101" y="2708920"/>
              <a:ext cx="151679" cy="153125"/>
            </a:xfrm>
            <a:prstGeom prst="rect">
              <a:avLst/>
            </a:prstGeom>
            <a:ln w="19050">
              <a:solidFill>
                <a:srgbClr val="C43E1C"/>
              </a:solidFill>
            </a:ln>
          </p:spPr>
        </p:pic>
        <p:grpSp>
          <p:nvGrpSpPr>
            <p:cNvPr id="116" name="グループ化 115">
              <a:extLst>
                <a:ext uri="{FF2B5EF4-FFF2-40B4-BE49-F238E27FC236}">
                  <a16:creationId xmlns:a16="http://schemas.microsoft.com/office/drawing/2014/main" id="{F159F1A2-3B5F-2A96-1A99-D27A475A931E}"/>
                </a:ext>
              </a:extLst>
            </p:cNvPr>
            <p:cNvGrpSpPr/>
            <p:nvPr/>
          </p:nvGrpSpPr>
          <p:grpSpPr>
            <a:xfrm>
              <a:off x="4547117" y="2701246"/>
              <a:ext cx="843219" cy="637843"/>
              <a:chOff x="4319426" y="5553008"/>
              <a:chExt cx="843219" cy="637843"/>
            </a:xfrm>
          </p:grpSpPr>
          <p:pic>
            <p:nvPicPr>
              <p:cNvPr id="117" name="図 116">
                <a:extLst>
                  <a:ext uri="{FF2B5EF4-FFF2-40B4-BE49-F238E27FC236}">
                    <a16:creationId xmlns:a16="http://schemas.microsoft.com/office/drawing/2014/main" id="{15CD1099-139F-09D9-E895-4529C391467F}"/>
                  </a:ext>
                </a:extLst>
              </p:cNvPr>
              <p:cNvPicPr>
                <a:picLocks noChangeAspect="1"/>
              </p:cNvPicPr>
              <p:nvPr/>
            </p:nvPicPr>
            <p:blipFill rotWithShape="1">
              <a:blip r:embed="rId12"/>
              <a:srcRect r="46559"/>
              <a:stretch/>
            </p:blipFill>
            <p:spPr>
              <a:xfrm>
                <a:off x="4376898" y="5640940"/>
                <a:ext cx="785747" cy="549911"/>
              </a:xfrm>
              <a:prstGeom prst="rect">
                <a:avLst/>
              </a:prstGeom>
              <a:ln w="12700">
                <a:solidFill>
                  <a:schemeClr val="bg2">
                    <a:lumMod val="10000"/>
                  </a:schemeClr>
                </a:solidFill>
              </a:ln>
            </p:spPr>
          </p:pic>
          <p:pic>
            <p:nvPicPr>
              <p:cNvPr id="118" name="図 117">
                <a:extLst>
                  <a:ext uri="{FF2B5EF4-FFF2-40B4-BE49-F238E27FC236}">
                    <a16:creationId xmlns:a16="http://schemas.microsoft.com/office/drawing/2014/main" id="{1E5278F0-F984-2D6C-F0B1-282B68FD837A}"/>
                  </a:ext>
                </a:extLst>
              </p:cNvPr>
              <p:cNvPicPr>
                <a:picLocks noChangeAspect="1"/>
              </p:cNvPicPr>
              <p:nvPr/>
            </p:nvPicPr>
            <p:blipFill>
              <a:blip r:embed="rId9"/>
              <a:stretch>
                <a:fillRect/>
              </a:stretch>
            </p:blipFill>
            <p:spPr>
              <a:xfrm>
                <a:off x="4319426" y="5553008"/>
                <a:ext cx="155124" cy="155124"/>
              </a:xfrm>
              <a:prstGeom prst="rect">
                <a:avLst/>
              </a:prstGeom>
              <a:ln w="19050">
                <a:solidFill>
                  <a:srgbClr val="0F7C40"/>
                </a:solidFill>
              </a:ln>
            </p:spPr>
          </p:pic>
        </p:grpSp>
      </p:grpSp>
      <p:sp>
        <p:nvSpPr>
          <p:cNvPr id="121" name="矢印: 右 120">
            <a:extLst>
              <a:ext uri="{FF2B5EF4-FFF2-40B4-BE49-F238E27FC236}">
                <a16:creationId xmlns:a16="http://schemas.microsoft.com/office/drawing/2014/main" id="{8BC0A5B2-4965-CD86-42BC-502D043AD26C}"/>
              </a:ext>
            </a:extLst>
          </p:cNvPr>
          <p:cNvSpPr/>
          <p:nvPr/>
        </p:nvSpPr>
        <p:spPr bwMode="auto">
          <a:xfrm rot="13740000">
            <a:off x="4240455" y="3778424"/>
            <a:ext cx="180000" cy="144000"/>
          </a:xfrm>
          <a:prstGeom prst="rightArrow">
            <a:avLst/>
          </a:prstGeom>
          <a:solidFill>
            <a:srgbClr val="C00000"/>
          </a:solidFill>
          <a:ln w="9525">
            <a:solidFill>
              <a:srgbClr val="C00000"/>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22" name="角丸四角形 14">
            <a:extLst>
              <a:ext uri="{FF2B5EF4-FFF2-40B4-BE49-F238E27FC236}">
                <a16:creationId xmlns:a16="http://schemas.microsoft.com/office/drawing/2014/main" id="{7C90B2E3-DE3A-0846-7676-10D5747B4AFB}"/>
              </a:ext>
            </a:extLst>
          </p:cNvPr>
          <p:cNvSpPr/>
          <p:nvPr/>
        </p:nvSpPr>
        <p:spPr>
          <a:xfrm>
            <a:off x="200024" y="5092900"/>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継続申請</a:t>
            </a:r>
          </a:p>
        </p:txBody>
      </p:sp>
      <p:sp>
        <p:nvSpPr>
          <p:cNvPr id="123" name="テキスト ボックス 122">
            <a:extLst>
              <a:ext uri="{FF2B5EF4-FFF2-40B4-BE49-F238E27FC236}">
                <a16:creationId xmlns:a16="http://schemas.microsoft.com/office/drawing/2014/main" id="{6D3B8C41-2D8E-F088-77F9-13F3335A6737}"/>
              </a:ext>
            </a:extLst>
          </p:cNvPr>
          <p:cNvSpPr txBox="1"/>
          <p:nvPr/>
        </p:nvSpPr>
        <p:spPr>
          <a:xfrm>
            <a:off x="67376" y="4869160"/>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事業年度末日の</a:t>
            </a:r>
            <a:r>
              <a:rPr kumimoji="1" lang="en-US" altLang="ja-JP" sz="800" dirty="0">
                <a:latin typeface="Meiryo UI" panose="020B0604030504040204" pitchFamily="50" charset="-128"/>
                <a:ea typeface="Meiryo UI" panose="020B0604030504040204" pitchFamily="50" charset="-128"/>
              </a:rPr>
              <a:t>60</a:t>
            </a:r>
            <a:r>
              <a:rPr kumimoji="1" lang="ja-JP" altLang="en-US" sz="800" dirty="0">
                <a:latin typeface="Meiryo UI" panose="020B0604030504040204" pitchFamily="50" charset="-128"/>
                <a:ea typeface="Meiryo UI" panose="020B0604030504040204" pitchFamily="50" charset="-128"/>
              </a:rPr>
              <a:t>日前～</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日後</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AC58087B-D024-08CB-B955-84F87E1F1BE2}"/>
              </a:ext>
            </a:extLst>
          </p:cNvPr>
          <p:cNvSpPr/>
          <p:nvPr/>
        </p:nvSpPr>
        <p:spPr bwMode="auto">
          <a:xfrm>
            <a:off x="8481392" y="116632"/>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Tree>
    <p:extLst>
      <p:ext uri="{BB962C8B-B14F-4D97-AF65-F5344CB8AC3E}">
        <p14:creationId xmlns:p14="http://schemas.microsoft.com/office/powerpoint/2010/main" val="412584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lang="ja-JP" altLang="en-US" dirty="0"/>
              <a:t>別紙４：出資者が出資先企業への提供を予定する経営資源</a:t>
            </a:r>
            <a:endParaRPr kumimoji="1" lang="ja-JP" altLang="en-US" dirty="0"/>
          </a:p>
        </p:txBody>
      </p:sp>
      <p:sp>
        <p:nvSpPr>
          <p:cNvPr id="8" name="テキスト プレースホルダー 7"/>
          <p:cNvSpPr>
            <a:spLocks noGrp="1"/>
          </p:cNvSpPr>
          <p:nvPr>
            <p:ph type="body" sz="quarter" idx="17"/>
          </p:nvPr>
        </p:nvSpPr>
        <p:spPr>
          <a:xfrm>
            <a:off x="200025" y="764704"/>
            <a:ext cx="9505950" cy="1295327"/>
          </a:xfrm>
        </p:spPr>
        <p:txBody>
          <a:bodyPr/>
          <a:lstStyle/>
          <a:p>
            <a:r>
              <a:rPr lang="ja-JP" altLang="en-US" dirty="0"/>
              <a:t>Ａ社は、○○</a:t>
            </a:r>
            <a:r>
              <a:rPr lang="ja-JP" altLang="en-US" dirty="0">
                <a:solidFill>
                  <a:srgbClr val="0070C0"/>
                </a:solidFill>
              </a:rPr>
              <a:t>（今回の協業で関連する事業）</a:t>
            </a:r>
            <a:r>
              <a:rPr lang="ja-JP" altLang="en-US" dirty="0"/>
              <a:t>を展開している。</a:t>
            </a:r>
            <a:endParaRPr lang="en-US" altLang="ja-JP" dirty="0"/>
          </a:p>
          <a:p>
            <a:r>
              <a:rPr lang="ja-JP" altLang="en-US" dirty="0"/>
              <a:t>Ｂ社は○○に課題を有していることから、○○</a:t>
            </a:r>
            <a:r>
              <a:rPr lang="ja-JP" altLang="en-US" dirty="0">
                <a:solidFill>
                  <a:srgbClr val="0070C0"/>
                </a:solidFill>
              </a:rPr>
              <a:t>（資金以外の経営資源の提供）</a:t>
            </a:r>
            <a:r>
              <a:rPr lang="ja-JP" altLang="en-US" dirty="0"/>
              <a:t>を行う予定。</a:t>
            </a:r>
            <a:r>
              <a:rPr lang="ja-JP" altLang="en-US" dirty="0">
                <a:solidFill>
                  <a:srgbClr val="0070C0"/>
                </a:solidFill>
              </a:rPr>
              <a:t>（提供する経営資源がＢ社の成長に寄与することの説明）</a:t>
            </a:r>
            <a:endParaRPr lang="en-US" altLang="ja-JP" dirty="0">
              <a:solidFill>
                <a:srgbClr val="0070C0"/>
              </a:solidFill>
            </a:endParaRPr>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16" name="正方形/長方形 15">
            <a:extLst>
              <a:ext uri="{FF2B5EF4-FFF2-40B4-BE49-F238E27FC236}">
                <a16:creationId xmlns:a16="http://schemas.microsoft.com/office/drawing/2014/main" id="{132634F3-094D-4B71-A6F5-F5C30283D4D7}"/>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Ａ社の事業イメージ</a:t>
            </a:r>
          </a:p>
        </p:txBody>
      </p:sp>
      <p:sp>
        <p:nvSpPr>
          <p:cNvPr id="18" name="正方形/長方形 17">
            <a:extLst>
              <a:ext uri="{FF2B5EF4-FFF2-40B4-BE49-F238E27FC236}">
                <a16:creationId xmlns:a16="http://schemas.microsoft.com/office/drawing/2014/main" id="{130466FC-D156-4CC2-82D0-CB4ABCD19398}"/>
              </a:ext>
            </a:extLst>
          </p:cNvPr>
          <p:cNvSpPr/>
          <p:nvPr/>
        </p:nvSpPr>
        <p:spPr bwMode="auto">
          <a:xfrm>
            <a:off x="5358644"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Ｂ社に対し提供する経営資源のイメージ</a:t>
            </a:r>
          </a:p>
        </p:txBody>
      </p:sp>
      <p:sp>
        <p:nvSpPr>
          <p:cNvPr id="5" name="正方形/長方形 4">
            <a:extLst>
              <a:ext uri="{FF2B5EF4-FFF2-40B4-BE49-F238E27FC236}">
                <a16:creationId xmlns:a16="http://schemas.microsoft.com/office/drawing/2014/main" id="{823D8CB6-CA96-0BF8-1557-F73E6B8DFE8E}"/>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6" name="正方形/長方形 5">
            <a:extLst>
              <a:ext uri="{FF2B5EF4-FFF2-40B4-BE49-F238E27FC236}">
                <a16:creationId xmlns:a16="http://schemas.microsoft.com/office/drawing/2014/main" id="{6671A7E3-F9DA-BBDD-32FF-C14952782164}"/>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5860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p:txBody>
          <a:bodyPr vert="horz"/>
          <a:lstStyle/>
          <a:p>
            <a:r>
              <a:rPr kumimoji="1" lang="ja-JP" altLang="en-US" dirty="0"/>
              <a:t>以下スライドは、該当する場合のみ提出</a:t>
            </a:r>
          </a:p>
        </p:txBody>
      </p:sp>
      <p:sp>
        <p:nvSpPr>
          <p:cNvPr id="3" name="字幕 2">
            <a:extLst>
              <a:ext uri="{FF2B5EF4-FFF2-40B4-BE49-F238E27FC236}">
                <a16:creationId xmlns:a16="http://schemas.microsoft.com/office/drawing/2014/main" id="{1CFA261D-5F74-4EA8-998C-6B99539467B2}"/>
              </a:ext>
            </a:extLst>
          </p:cNvPr>
          <p:cNvSpPr>
            <a:spLocks noGrp="1"/>
          </p:cNvSpPr>
          <p:nvPr>
            <p:ph type="subTitle" idx="1"/>
          </p:nvPr>
        </p:nvSpPr>
        <p:spPr>
          <a:xfrm>
            <a:off x="742950" y="4005064"/>
            <a:ext cx="8420100" cy="2154436"/>
          </a:xfrm>
        </p:spPr>
        <p:txBody>
          <a:bodyPr/>
          <a:lstStyle/>
          <a:p>
            <a:pPr marL="342900" indent="-342900" algn="l">
              <a:buFont typeface="Arial" panose="020B0604020202020204" pitchFamily="34" charset="0"/>
              <a:buChar char="•"/>
            </a:pPr>
            <a:r>
              <a:rPr kumimoji="1" lang="ja-JP" altLang="en-US" dirty="0"/>
              <a:t>出資者と特殊の関係のある組合（投資事業有限責任組合等）からの出資の場合</a:t>
            </a:r>
            <a:endParaRPr kumimoji="1" lang="en-US" altLang="ja-JP" dirty="0"/>
          </a:p>
          <a:p>
            <a:pPr marL="342900" indent="-342900" algn="l">
              <a:buFont typeface="Arial" panose="020B0604020202020204" pitchFamily="34" charset="0"/>
              <a:buChar char="•"/>
            </a:pPr>
            <a:r>
              <a:rPr kumimoji="1" lang="ja-JP" altLang="en-US" dirty="0"/>
              <a:t>設立</a:t>
            </a:r>
            <a:r>
              <a:rPr kumimoji="1" lang="en-US" altLang="ja-JP" dirty="0"/>
              <a:t>10</a:t>
            </a:r>
            <a:r>
              <a:rPr kumimoji="1" lang="ja-JP" altLang="en-US" dirty="0"/>
              <a:t>年以上</a:t>
            </a:r>
            <a:r>
              <a:rPr kumimoji="1" lang="en-US" altLang="ja-JP" dirty="0"/>
              <a:t>15</a:t>
            </a:r>
            <a:r>
              <a:rPr kumimoji="1" lang="ja-JP" altLang="en-US" dirty="0"/>
              <a:t>年未満の企業への出資の場合</a:t>
            </a:r>
            <a:endParaRPr kumimoji="1" lang="en-US" altLang="ja-JP" dirty="0"/>
          </a:p>
          <a:p>
            <a:pPr marL="342900" indent="-342900" algn="l">
              <a:buFont typeface="Arial" panose="020B0604020202020204" pitchFamily="34" charset="0"/>
              <a:buChar char="•"/>
            </a:pPr>
            <a:r>
              <a:rPr lang="ja-JP" altLang="en-US" dirty="0"/>
              <a:t>今回の出資以前に出資先企業の株式を保有していた場合（追加出資の場合）</a:t>
            </a:r>
            <a:endParaRPr kumimoji="1" lang="ja-JP" altLang="en-US" dirty="0"/>
          </a:p>
        </p:txBody>
      </p:sp>
    </p:spTree>
    <p:extLst>
      <p:ext uri="{BB962C8B-B14F-4D97-AF65-F5344CB8AC3E}">
        <p14:creationId xmlns:p14="http://schemas.microsoft.com/office/powerpoint/2010/main" val="2140863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p:txBody>
          <a:bodyPr vert="horz"/>
          <a:lstStyle/>
          <a:p>
            <a:r>
              <a:rPr lang="ja-JP" altLang="en-US" dirty="0"/>
              <a:t>参考：出資者と特殊の関係のある組合からの出資の場合</a:t>
            </a:r>
            <a:endParaRPr kumimoji="1" lang="ja-JP" altLang="en-US" dirty="0"/>
          </a:p>
        </p:txBody>
      </p:sp>
      <p:graphicFrame>
        <p:nvGraphicFramePr>
          <p:cNvPr id="16" name="表 15">
            <a:extLst>
              <a:ext uri="{FF2B5EF4-FFF2-40B4-BE49-F238E27FC236}">
                <a16:creationId xmlns:a16="http://schemas.microsoft.com/office/drawing/2014/main" id="{27C9EB88-3092-4A93-8F99-52DACA953680}"/>
              </a:ext>
            </a:extLst>
          </p:cNvPr>
          <p:cNvGraphicFramePr>
            <a:graphicFrameLocks noGrp="1"/>
          </p:cNvGraphicFramePr>
          <p:nvPr/>
        </p:nvGraphicFramePr>
        <p:xfrm>
          <a:off x="203498" y="2148546"/>
          <a:ext cx="9502476" cy="640080"/>
        </p:xfrm>
        <a:graphic>
          <a:graphicData uri="http://schemas.openxmlformats.org/drawingml/2006/table">
            <a:tbl>
              <a:tblPr firstRow="1" firstCol="1" bandRow="1">
                <a:tableStyleId>{5C22544A-7EE6-4342-B048-85BDC9FD1C3A}</a:tableStyleId>
              </a:tblPr>
              <a:tblGrid>
                <a:gridCol w="536338">
                  <a:extLst>
                    <a:ext uri="{9D8B030D-6E8A-4147-A177-3AD203B41FA5}">
                      <a16:colId xmlns:a16="http://schemas.microsoft.com/office/drawing/2014/main" val="1758987844"/>
                    </a:ext>
                  </a:extLst>
                </a:gridCol>
                <a:gridCol w="4357180">
                  <a:extLst>
                    <a:ext uri="{9D8B030D-6E8A-4147-A177-3AD203B41FA5}">
                      <a16:colId xmlns:a16="http://schemas.microsoft.com/office/drawing/2014/main" val="190195004"/>
                    </a:ext>
                  </a:extLst>
                </a:gridCol>
                <a:gridCol w="1512168">
                  <a:extLst>
                    <a:ext uri="{9D8B030D-6E8A-4147-A177-3AD203B41FA5}">
                      <a16:colId xmlns:a16="http://schemas.microsoft.com/office/drawing/2014/main" val="712103080"/>
                    </a:ext>
                  </a:extLst>
                </a:gridCol>
                <a:gridCol w="3096790">
                  <a:extLst>
                    <a:ext uri="{9D8B030D-6E8A-4147-A177-3AD203B41FA5}">
                      <a16:colId xmlns:a16="http://schemas.microsoft.com/office/drawing/2014/main" val="772913443"/>
                    </a:ext>
                  </a:extLst>
                </a:gridCol>
              </a:tblGrid>
              <a:tr h="110580">
                <a:tc>
                  <a:txBody>
                    <a:bodyPr/>
                    <a:lstStyle/>
                    <a:p>
                      <a:pPr algn="just"/>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氏名又は名称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出資割合</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出資者の国内完全子会社は「○」</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just"/>
                      <a:r>
                        <a:rPr lang="ja-JP" sz="1400" b="0" kern="100" dirty="0">
                          <a:solidFill>
                            <a:schemeClr val="tx1"/>
                          </a:solidFill>
                          <a:effectLst/>
                          <a:latin typeface="Meiryo UI" panose="020B0604030504040204" pitchFamily="50" charset="-128"/>
                          <a:ea typeface="Meiryo UI" panose="020B0604030504040204" pitchFamily="50" charset="-128"/>
                        </a:rPr>
                        <a:t>１</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just"/>
                      <a:r>
                        <a:rPr lang="ja-JP" sz="1400" b="0" kern="100">
                          <a:solidFill>
                            <a:schemeClr val="tx1"/>
                          </a:solidFill>
                          <a:effectLst/>
                          <a:latin typeface="Meiryo UI" panose="020B0604030504040204" pitchFamily="50" charset="-128"/>
                          <a:ea typeface="Meiryo UI" panose="020B0604030504040204" pitchFamily="50" charset="-128"/>
                        </a:rPr>
                        <a:t>２</a:t>
                      </a:r>
                      <a:endParaRPr lang="ja-JP" sz="14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21" name="テキスト ボックス 20">
            <a:extLst>
              <a:ext uri="{FF2B5EF4-FFF2-40B4-BE49-F238E27FC236}">
                <a16:creationId xmlns:a16="http://schemas.microsoft.com/office/drawing/2014/main" id="{F5BCE4E4-CA68-4944-B754-2C6F235BB3D4}"/>
              </a:ext>
            </a:extLst>
          </p:cNvPr>
          <p:cNvSpPr txBox="1"/>
          <p:nvPr/>
        </p:nvSpPr>
        <p:spPr>
          <a:xfrm>
            <a:off x="196224" y="856710"/>
            <a:ext cx="267684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１：概要</a:t>
            </a:r>
          </a:p>
        </p:txBody>
      </p:sp>
      <p:sp>
        <p:nvSpPr>
          <p:cNvPr id="19" name="テキスト ボックス 18">
            <a:extLst>
              <a:ext uri="{FF2B5EF4-FFF2-40B4-BE49-F238E27FC236}">
                <a16:creationId xmlns:a16="http://schemas.microsoft.com/office/drawing/2014/main" id="{5B874CBF-1FA0-4872-9D17-F13F8AAD9454}"/>
              </a:ext>
            </a:extLst>
          </p:cNvPr>
          <p:cNvSpPr txBox="1"/>
          <p:nvPr/>
        </p:nvSpPr>
        <p:spPr>
          <a:xfrm>
            <a:off x="203054" y="4884256"/>
            <a:ext cx="9429245" cy="1785104"/>
          </a:xfrm>
          <a:prstGeom prst="rect">
            <a:avLst/>
          </a:prstGeom>
          <a:noFill/>
        </p:spPr>
        <p:txBody>
          <a:bodyPr wrap="square" rtlCol="0">
            <a:spAutoFit/>
          </a:bodyPr>
          <a:lstStyle/>
          <a:p>
            <a:pPr>
              <a:defRPr/>
            </a:pPr>
            <a:r>
              <a:rPr lang="ja-JP" altLang="en-US" sz="1000" b="1" u="sng" dirty="0">
                <a:latin typeface="Meiryo UI" panose="020B0604030504040204" pitchFamily="50" charset="-128"/>
                <a:ea typeface="Meiryo UI" panose="020B0604030504040204" pitchFamily="50" charset="-128"/>
              </a:rPr>
              <a:t>国内外における経営資源活用の共同化に関する調査に関する省令</a:t>
            </a:r>
            <a:r>
              <a:rPr lang="ja-JP" altLang="en-US" sz="1000" dirty="0">
                <a:solidFill>
                  <a:schemeClr val="bg1"/>
                </a:solidFill>
                <a:latin typeface="Meiryo UI" panose="020B0604030504040204" pitchFamily="50" charset="-128"/>
                <a:ea typeface="Meiryo UI" panose="020B0604030504040204" pitchFamily="50" charset="-128"/>
              </a:rPr>
              <a:t>の規定に基づく経済産業大臣の証明に係る基準等</a:t>
            </a:r>
            <a:endParaRPr lang="en-US" altLang="ja-JP" sz="1000"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第三　省令第三条第一項第一号に規定する経営資源活用共同化推進事業者と特殊の関係のある組合として経済産業大臣が告示で定めるものは、次の各号のいずれかに該当するものとする。</a:t>
            </a:r>
            <a:b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一　</a:t>
            </a:r>
            <a:r>
              <a:rPr lang="ja-JP" altLang="en-US" sz="1000" dirty="0">
                <a:latin typeface="Meiryo UI" panose="020B0604030504040204" pitchFamily="50" charset="-128"/>
                <a:ea typeface="Meiryo UI" panose="020B0604030504040204" pitchFamily="50" charset="-128"/>
              </a:rPr>
              <a:t>投資事業有限責任組合のうち、一の経営資源活用共同化推進事業者による出資の金額</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当該経営資源活用共同化推進事業者が他の投資事業有限責任組合を通じて行う出資の金額を除く。以下この項において同じ。</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の当該投資事業有限責任組合の総組合員による出資の金額の総額に占める割合が百分の五十を超えるものであって、当該経営資源活用共同化推進事業者 が有する他の会社の株式の総数又は出資の金額の合計額が当該他の会社の発行済株式又は出資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その会社が有する自己の株式又は出資を除く。</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の総数又は総額の百分の百に相当する場合における当該他の会社が当該投資事業有限責任組合の無限責任組合員であるもの</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二　投資事業有限責任組合のうち、一の経営資源活用共同化推進事業者による出資の金額の当該組合の総組合員による出資の金額の総額に占める割合が百分の五十を超えるものであって、当該経営資源活用共同化推進事業者が当該組合の唯一の有限責任組合員であるもの</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三 民法組合</a:t>
            </a:r>
            <a: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民法</a:t>
            </a:r>
            <a: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明治二十九年法律第八十九号</a:t>
            </a:r>
            <a: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第六百六十七条第一項に規定する組合契約で会社に対する投資事業を営むことを約するものによって設立する組合をいう。</a:t>
            </a:r>
            <a: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のうち、一の経営資源活用共同化推進連携者による出資の金額の合計の当該組合の総組合員による出資の金額の総額に占める割合が百分の五十を超えるもの</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36E36829-B279-47FA-A7EC-A64B70BD4F5E}"/>
              </a:ext>
            </a:extLst>
          </p:cNvPr>
          <p:cNvSpPr txBox="1"/>
          <p:nvPr/>
        </p:nvSpPr>
        <p:spPr>
          <a:xfrm>
            <a:off x="195780" y="4142636"/>
            <a:ext cx="950975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形態②に該当する場合、出資者が単独の有限責任組合員である必要がある点、注意すること。</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18DA3749-4AE6-471A-8825-14AAEE1608B6}"/>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graphicFrame>
        <p:nvGraphicFramePr>
          <p:cNvPr id="15" name="表 14">
            <a:extLst>
              <a:ext uri="{FF2B5EF4-FFF2-40B4-BE49-F238E27FC236}">
                <a16:creationId xmlns:a16="http://schemas.microsoft.com/office/drawing/2014/main" id="{780214F1-5B3E-4719-95E0-571BD841CBD5}"/>
              </a:ext>
            </a:extLst>
          </p:cNvPr>
          <p:cNvGraphicFramePr>
            <a:graphicFrameLocks noGrp="1"/>
          </p:cNvGraphicFramePr>
          <p:nvPr/>
        </p:nvGraphicFramePr>
        <p:xfrm>
          <a:off x="200470" y="1213128"/>
          <a:ext cx="4896545" cy="426720"/>
        </p:xfrm>
        <a:graphic>
          <a:graphicData uri="http://schemas.openxmlformats.org/drawingml/2006/table">
            <a:tbl>
              <a:tblPr firstRow="1" firstCol="1" bandRow="1">
                <a:tableStyleId>{5C22544A-7EE6-4342-B048-85BDC9FD1C3A}</a:tableStyleId>
              </a:tblPr>
              <a:tblGrid>
                <a:gridCol w="1296146">
                  <a:extLst>
                    <a:ext uri="{9D8B030D-6E8A-4147-A177-3AD203B41FA5}">
                      <a16:colId xmlns:a16="http://schemas.microsoft.com/office/drawing/2014/main" val="1758987844"/>
                    </a:ext>
                  </a:extLst>
                </a:gridCol>
                <a:gridCol w="3600399">
                  <a:extLst>
                    <a:ext uri="{9D8B030D-6E8A-4147-A177-3AD203B41FA5}">
                      <a16:colId xmlns:a16="http://schemas.microsoft.com/office/drawing/2014/main" val="190195004"/>
                    </a:ext>
                  </a:extLst>
                </a:gridCol>
              </a:tblGrid>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組合の名称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該当する形態</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18" name="テキスト ボックス 17">
            <a:extLst>
              <a:ext uri="{FF2B5EF4-FFF2-40B4-BE49-F238E27FC236}">
                <a16:creationId xmlns:a16="http://schemas.microsoft.com/office/drawing/2014/main" id="{837C9736-9430-49A7-A427-07CBA6E76164}"/>
              </a:ext>
            </a:extLst>
          </p:cNvPr>
          <p:cNvSpPr txBox="1"/>
          <p:nvPr/>
        </p:nvSpPr>
        <p:spPr>
          <a:xfrm>
            <a:off x="5097015" y="1150875"/>
            <a:ext cx="4608515"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該当する形態は、以下の①～③から選択。</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①出資者の国内完全子会社が無限責任組合員であり、出資者の出資割合が過半数であるもの</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②出資者が単独の有限責任組合員であり、出資者の出資割合が過半数であるもの</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③民法上の組合であり、出資者の出資割合が過半数であるもの</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8B0D8671-81C3-464E-B976-8C3DF8600F42}"/>
              </a:ext>
            </a:extLst>
          </p:cNvPr>
          <p:cNvSpPr txBox="1"/>
          <p:nvPr/>
        </p:nvSpPr>
        <p:spPr>
          <a:xfrm>
            <a:off x="196224" y="1809992"/>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：無限責任組合員の状況</a:t>
            </a:r>
          </a:p>
        </p:txBody>
      </p:sp>
      <p:sp>
        <p:nvSpPr>
          <p:cNvPr id="25" name="テキスト ボックス 24">
            <a:extLst>
              <a:ext uri="{FF2B5EF4-FFF2-40B4-BE49-F238E27FC236}">
                <a16:creationId xmlns:a16="http://schemas.microsoft.com/office/drawing/2014/main" id="{A0A9BEC5-5A6C-4227-BF73-D7CBB1947E93}"/>
              </a:ext>
            </a:extLst>
          </p:cNvPr>
          <p:cNvSpPr txBox="1"/>
          <p:nvPr/>
        </p:nvSpPr>
        <p:spPr>
          <a:xfrm>
            <a:off x="196224" y="2932642"/>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３：有限責任組合員の状況</a:t>
            </a:r>
          </a:p>
        </p:txBody>
      </p:sp>
      <p:graphicFrame>
        <p:nvGraphicFramePr>
          <p:cNvPr id="27" name="表 26">
            <a:extLst>
              <a:ext uri="{FF2B5EF4-FFF2-40B4-BE49-F238E27FC236}">
                <a16:creationId xmlns:a16="http://schemas.microsoft.com/office/drawing/2014/main" id="{C58F608D-DCFB-4F9A-8FF6-BA14CE25A6AE}"/>
              </a:ext>
            </a:extLst>
          </p:cNvPr>
          <p:cNvGraphicFramePr>
            <a:graphicFrameLocks noGrp="1"/>
          </p:cNvGraphicFramePr>
          <p:nvPr/>
        </p:nvGraphicFramePr>
        <p:xfrm>
          <a:off x="203498" y="3289196"/>
          <a:ext cx="6405686" cy="853440"/>
        </p:xfrm>
        <a:graphic>
          <a:graphicData uri="http://schemas.openxmlformats.org/drawingml/2006/table">
            <a:tbl>
              <a:tblPr firstRow="1" firstCol="1" bandRow="1">
                <a:tableStyleId>{5C22544A-7EE6-4342-B048-85BDC9FD1C3A}</a:tableStyleId>
              </a:tblPr>
              <a:tblGrid>
                <a:gridCol w="536338">
                  <a:extLst>
                    <a:ext uri="{9D8B030D-6E8A-4147-A177-3AD203B41FA5}">
                      <a16:colId xmlns:a16="http://schemas.microsoft.com/office/drawing/2014/main" val="1758987844"/>
                    </a:ext>
                  </a:extLst>
                </a:gridCol>
                <a:gridCol w="4357180">
                  <a:extLst>
                    <a:ext uri="{9D8B030D-6E8A-4147-A177-3AD203B41FA5}">
                      <a16:colId xmlns:a16="http://schemas.microsoft.com/office/drawing/2014/main" val="190195004"/>
                    </a:ext>
                  </a:extLst>
                </a:gridCol>
                <a:gridCol w="1512168">
                  <a:extLst>
                    <a:ext uri="{9D8B030D-6E8A-4147-A177-3AD203B41FA5}">
                      <a16:colId xmlns:a16="http://schemas.microsoft.com/office/drawing/2014/main" val="712103080"/>
                    </a:ext>
                  </a:extLst>
                </a:gridCol>
              </a:tblGrid>
              <a:tr h="110580">
                <a:tc>
                  <a:txBody>
                    <a:bodyPr/>
                    <a:lstStyle/>
                    <a:p>
                      <a:pPr algn="just"/>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氏名又は名称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出資割合</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just"/>
                      <a:r>
                        <a:rPr lang="ja-JP" sz="1400" b="0" kern="100" dirty="0">
                          <a:solidFill>
                            <a:schemeClr val="tx1"/>
                          </a:solidFill>
                          <a:effectLst/>
                          <a:latin typeface="Meiryo UI" panose="020B0604030504040204" pitchFamily="50" charset="-128"/>
                          <a:ea typeface="Meiryo UI" panose="020B0604030504040204" pitchFamily="50" charset="-128"/>
                        </a:rPr>
                        <a:t>１</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just"/>
                      <a:r>
                        <a:rPr lang="ja-JP" sz="1400" b="0" kern="100">
                          <a:solidFill>
                            <a:schemeClr val="tx1"/>
                          </a:solidFill>
                          <a:effectLst/>
                          <a:latin typeface="Meiryo UI" panose="020B0604030504040204" pitchFamily="50" charset="-128"/>
                          <a:ea typeface="Meiryo UI" panose="020B0604030504040204" pitchFamily="50" charset="-128"/>
                        </a:rPr>
                        <a:t>２</a:t>
                      </a:r>
                      <a:endParaRPr lang="ja-JP" sz="14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r h="11058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09869"/>
                  </a:ext>
                </a:extLst>
              </a:tr>
            </a:tbl>
          </a:graphicData>
        </a:graphic>
      </p:graphicFrame>
      <p:sp>
        <p:nvSpPr>
          <p:cNvPr id="28" name="テキスト ボックス 27">
            <a:extLst>
              <a:ext uri="{FF2B5EF4-FFF2-40B4-BE49-F238E27FC236}">
                <a16:creationId xmlns:a16="http://schemas.microsoft.com/office/drawing/2014/main" id="{3E8E4844-6DCB-4917-84B4-CA783D4D5C2B}"/>
              </a:ext>
            </a:extLst>
          </p:cNvPr>
          <p:cNvSpPr txBox="1"/>
          <p:nvPr/>
        </p:nvSpPr>
        <p:spPr>
          <a:xfrm>
            <a:off x="203054" y="4563651"/>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：関係法令</a:t>
            </a:r>
          </a:p>
        </p:txBody>
      </p:sp>
    </p:spTree>
    <p:extLst>
      <p:ext uri="{BB962C8B-B14F-4D97-AF65-F5344CB8AC3E}">
        <p14:creationId xmlns:p14="http://schemas.microsoft.com/office/powerpoint/2010/main" val="2263004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a:xfrm>
            <a:off x="200471" y="188640"/>
            <a:ext cx="9505503" cy="461665"/>
          </a:xfrm>
        </p:spPr>
        <p:txBody>
          <a:bodyPr vert="horz"/>
          <a:lstStyle/>
          <a:p>
            <a:r>
              <a:rPr lang="ja-JP" altLang="en-US" dirty="0"/>
              <a:t>参考：出資先企業が設立</a:t>
            </a:r>
            <a:r>
              <a:rPr lang="en-US" altLang="ja-JP" dirty="0"/>
              <a:t>10</a:t>
            </a:r>
            <a:r>
              <a:rPr lang="ja-JP" altLang="en-US" dirty="0"/>
              <a:t>年以上</a:t>
            </a:r>
            <a:r>
              <a:rPr lang="en-US" altLang="ja-JP" dirty="0"/>
              <a:t>15</a:t>
            </a:r>
            <a:r>
              <a:rPr lang="ja-JP" altLang="en-US" dirty="0"/>
              <a:t>年未満の場合</a:t>
            </a:r>
            <a:endParaRPr kumimoji="1" lang="ja-JP" altLang="en-US" dirty="0"/>
          </a:p>
        </p:txBody>
      </p:sp>
      <p:graphicFrame>
        <p:nvGraphicFramePr>
          <p:cNvPr id="16" name="表 15">
            <a:extLst>
              <a:ext uri="{FF2B5EF4-FFF2-40B4-BE49-F238E27FC236}">
                <a16:creationId xmlns:a16="http://schemas.microsoft.com/office/drawing/2014/main" id="{27C9EB88-3092-4A93-8F99-52DACA953680}"/>
              </a:ext>
            </a:extLst>
          </p:cNvPr>
          <p:cNvGraphicFramePr>
            <a:graphicFrameLocks noGrp="1"/>
          </p:cNvGraphicFramePr>
          <p:nvPr/>
        </p:nvGraphicFramePr>
        <p:xfrm>
          <a:off x="203498" y="2639053"/>
          <a:ext cx="4317454" cy="853440"/>
        </p:xfrm>
        <a:graphic>
          <a:graphicData uri="http://schemas.openxmlformats.org/drawingml/2006/table">
            <a:tbl>
              <a:tblPr firstRow="1" firstCol="1" bandRow="1">
                <a:tableStyleId>{5C22544A-7EE6-4342-B048-85BDC9FD1C3A}</a:tableStyleId>
              </a:tblPr>
              <a:tblGrid>
                <a:gridCol w="1649142">
                  <a:extLst>
                    <a:ext uri="{9D8B030D-6E8A-4147-A177-3AD203B41FA5}">
                      <a16:colId xmlns:a16="http://schemas.microsoft.com/office/drawing/2014/main" val="1758987844"/>
                    </a:ext>
                  </a:extLst>
                </a:gridCol>
                <a:gridCol w="2668312">
                  <a:extLst>
                    <a:ext uri="{9D8B030D-6E8A-4147-A177-3AD203B41FA5}">
                      <a16:colId xmlns:a16="http://schemas.microsoft.com/office/drawing/2014/main" val="190195004"/>
                    </a:ext>
                  </a:extLst>
                </a:gridCol>
              </a:tblGrid>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売上高</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XX.X</a:t>
                      </a:r>
                      <a:r>
                        <a:rPr lang="ja-JP" altLang="en-US" sz="1400" b="0" kern="100" dirty="0">
                          <a:solidFill>
                            <a:schemeClr val="tx1"/>
                          </a:solidFill>
                          <a:effectLst/>
                          <a:latin typeface="Meiryo UI" panose="020B0604030504040204" pitchFamily="50" charset="-128"/>
                          <a:ea typeface="Meiryo UI" panose="020B0604030504040204" pitchFamily="50" charset="-128"/>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研究開発費</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XX.X</a:t>
                      </a:r>
                      <a:r>
                        <a:rPr lang="ja-JP" altLang="en-US" sz="1400" b="0" kern="100" dirty="0">
                          <a:solidFill>
                            <a:schemeClr val="tx1"/>
                          </a:solidFill>
                          <a:effectLst/>
                          <a:latin typeface="Meiryo UI" panose="020B0604030504040204" pitchFamily="50" charset="-128"/>
                          <a:ea typeface="Meiryo UI" panose="020B0604030504040204" pitchFamily="50" charset="-128"/>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売上高研究開発費</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a:t>
                      </a:r>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6530066"/>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営業利益</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21" name="テキスト ボックス 20">
            <a:extLst>
              <a:ext uri="{FF2B5EF4-FFF2-40B4-BE49-F238E27FC236}">
                <a16:creationId xmlns:a16="http://schemas.microsoft.com/office/drawing/2014/main" id="{F5BCE4E4-CA68-4944-B754-2C6F235BB3D4}"/>
              </a:ext>
            </a:extLst>
          </p:cNvPr>
          <p:cNvSpPr txBox="1"/>
          <p:nvPr/>
        </p:nvSpPr>
        <p:spPr>
          <a:xfrm>
            <a:off x="196224" y="856710"/>
            <a:ext cx="267684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出資先企業の基礎情報</a:t>
            </a:r>
            <a:endPar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5B874CBF-1FA0-4872-9D17-F13F8AAD9454}"/>
              </a:ext>
            </a:extLst>
          </p:cNvPr>
          <p:cNvSpPr txBox="1"/>
          <p:nvPr/>
        </p:nvSpPr>
        <p:spPr>
          <a:xfrm>
            <a:off x="203054" y="4459632"/>
            <a:ext cx="9429245" cy="2092881"/>
          </a:xfrm>
          <a:prstGeom prst="rect">
            <a:avLst/>
          </a:prstGeom>
          <a:noFill/>
        </p:spPr>
        <p:txBody>
          <a:bodyPr wrap="square" rtlCol="0">
            <a:spAutoFit/>
          </a:bodyPr>
          <a:lstStyle/>
          <a:p>
            <a:pPr>
              <a:defRPr/>
            </a:pPr>
            <a:r>
              <a:rPr lang="ja-JP" altLang="en-US" sz="1000" b="1" u="sng" dirty="0">
                <a:latin typeface="Meiryo UI" panose="020B0604030504040204" pitchFamily="50" charset="-128"/>
                <a:ea typeface="Meiryo UI" panose="020B0604030504040204" pitchFamily="50" charset="-128"/>
              </a:rPr>
              <a:t>国内外における経営資源活用の共同化に関する調査に関する省令</a:t>
            </a:r>
          </a:p>
          <a:p>
            <a:pPr>
              <a:defRPr/>
            </a:pPr>
            <a:r>
              <a:rPr lang="ja-JP" altLang="en-US" sz="1000" dirty="0">
                <a:latin typeface="Meiryo UI" panose="020B0604030504040204" pitchFamily="50" charset="-128"/>
                <a:ea typeface="Meiryo UI" panose="020B0604030504040204" pitchFamily="50" charset="-128"/>
              </a:rPr>
              <a:t>第二条　（略）</a:t>
            </a:r>
          </a:p>
          <a:p>
            <a:pPr>
              <a:defRPr/>
            </a:pPr>
            <a:r>
              <a:rPr lang="ja-JP" altLang="en-US" sz="1000" dirty="0">
                <a:latin typeface="Meiryo UI" panose="020B0604030504040204" pitchFamily="50" charset="-128"/>
                <a:ea typeface="Meiryo UI" panose="020B0604030504040204" pitchFamily="50" charset="-128"/>
              </a:rPr>
              <a:t>２　この省令において、「特別新事業開拓事業者」とは、経済産業省関係産業競争力強化法施行規則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平成二十六年経済産業省令第一号。以下「規則」という。</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第二条第二号に定める者をいう。</a:t>
            </a:r>
          </a:p>
          <a:p>
            <a:pPr>
              <a:defRPr/>
            </a:pPr>
            <a:endParaRPr lang="ja-JP" altLang="en-US" sz="1000" dirty="0">
              <a:latin typeface="Meiryo UI" panose="020B0604030504040204" pitchFamily="50" charset="-128"/>
              <a:ea typeface="Meiryo UI" panose="020B0604030504040204" pitchFamily="50" charset="-128"/>
            </a:endParaRPr>
          </a:p>
          <a:p>
            <a:pPr>
              <a:defRPr/>
            </a:pPr>
            <a:r>
              <a:rPr lang="ja-JP" altLang="en-US" sz="1000" b="1" u="sng" dirty="0">
                <a:latin typeface="Meiryo UI" panose="020B0604030504040204" pitchFamily="50" charset="-128"/>
                <a:ea typeface="Meiryo UI" panose="020B0604030504040204" pitchFamily="50" charset="-128"/>
              </a:rPr>
              <a:t>経済産業省関係産業競争力強化法施行規則</a:t>
            </a:r>
            <a:endParaRPr lang="en-US" altLang="ja-JP" sz="1000" b="1" u="sng"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第二条</a:t>
            </a:r>
          </a:p>
          <a:p>
            <a:pPr>
              <a:defRPr/>
            </a:pPr>
            <a:r>
              <a:rPr lang="ja-JP" altLang="en-US" sz="1000" dirty="0">
                <a:latin typeface="Meiryo UI" panose="020B0604030504040204" pitchFamily="50" charset="-128"/>
                <a:ea typeface="Meiryo UI" panose="020B0604030504040204" pitchFamily="50" charset="-128"/>
              </a:rPr>
              <a:t>二　既に事業を開始している者であって、次のイからニのいずれにも該当する者</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これに類する外国法人を含む。</a:t>
            </a:r>
            <a:r>
              <a:rPr lang="en-US" altLang="ja-JP" sz="1000" dirty="0">
                <a:latin typeface="Meiryo UI" panose="020B0604030504040204" pitchFamily="50" charset="-128"/>
                <a:ea typeface="Meiryo UI" panose="020B0604030504040204" pitchFamily="50" charset="-128"/>
              </a:rPr>
              <a:t>)</a:t>
            </a:r>
          </a:p>
          <a:p>
            <a:pPr>
              <a:defRPr/>
            </a:pPr>
            <a:r>
              <a:rPr lang="ja-JP" altLang="en-US" sz="1000" dirty="0">
                <a:latin typeface="Meiryo UI" panose="020B0604030504040204" pitchFamily="50" charset="-128"/>
                <a:ea typeface="Meiryo UI" panose="020B0604030504040204" pitchFamily="50" charset="-128"/>
              </a:rPr>
              <a:t>イ～ハ　（略）</a:t>
            </a:r>
          </a:p>
          <a:p>
            <a:pPr>
              <a:defRPr/>
            </a:pPr>
            <a:r>
              <a:rPr lang="ja-JP" altLang="en-US" sz="1000" dirty="0">
                <a:latin typeface="Meiryo UI" panose="020B0604030504040204" pitchFamily="50" charset="-128"/>
                <a:ea typeface="Meiryo UI" panose="020B0604030504040204" pitchFamily="50" charset="-128"/>
              </a:rPr>
              <a:t>ニ　次のいずれかに該当する会社</a:t>
            </a:r>
          </a:p>
          <a:p>
            <a:pPr>
              <a:defRPr/>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１</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その設立の日以後の期間が十年未満の会社</a:t>
            </a:r>
          </a:p>
          <a:p>
            <a:pPr>
              <a:defRPr/>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２</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その設立の日以後の期間が十年以上十五年未満の会社であって、直前の事業年度の確定した決算において、研究開発費の額の売上高の額に対する割合が百分の十以上であり、かつ、営業損失を生じているもの</a:t>
            </a:r>
          </a:p>
        </p:txBody>
      </p:sp>
      <p:sp>
        <p:nvSpPr>
          <p:cNvPr id="26" name="テキスト ボックス 25">
            <a:extLst>
              <a:ext uri="{FF2B5EF4-FFF2-40B4-BE49-F238E27FC236}">
                <a16:creationId xmlns:a16="http://schemas.microsoft.com/office/drawing/2014/main" id="{36E36829-B279-47FA-A7EC-A64B70BD4F5E}"/>
              </a:ext>
            </a:extLst>
          </p:cNvPr>
          <p:cNvSpPr txBox="1"/>
          <p:nvPr/>
        </p:nvSpPr>
        <p:spPr>
          <a:xfrm>
            <a:off x="195088" y="3476637"/>
            <a:ext cx="950975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設立</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年未満の出資先企業でも、直近の確定した決算において、以下の条件をともに満たず場合、本税制の対象となる。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①売上高研究開発費率が</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以上、②営業損失を生じている</a:t>
            </a:r>
          </a:p>
        </p:txBody>
      </p:sp>
      <p:graphicFrame>
        <p:nvGraphicFramePr>
          <p:cNvPr id="15" name="表 14">
            <a:extLst>
              <a:ext uri="{FF2B5EF4-FFF2-40B4-BE49-F238E27FC236}">
                <a16:creationId xmlns:a16="http://schemas.microsoft.com/office/drawing/2014/main" id="{780214F1-5B3E-4719-95E0-571BD841CBD5}"/>
              </a:ext>
            </a:extLst>
          </p:cNvPr>
          <p:cNvGraphicFramePr>
            <a:graphicFrameLocks noGrp="1"/>
          </p:cNvGraphicFramePr>
          <p:nvPr/>
        </p:nvGraphicFramePr>
        <p:xfrm>
          <a:off x="200470" y="1213128"/>
          <a:ext cx="8280922" cy="853440"/>
        </p:xfrm>
        <a:graphic>
          <a:graphicData uri="http://schemas.openxmlformats.org/drawingml/2006/table">
            <a:tbl>
              <a:tblPr firstRow="1" firstCol="1" bandRow="1">
                <a:tableStyleId>{5C22544A-7EE6-4342-B048-85BDC9FD1C3A}</a:tableStyleId>
              </a:tblPr>
              <a:tblGrid>
                <a:gridCol w="2232250">
                  <a:extLst>
                    <a:ext uri="{9D8B030D-6E8A-4147-A177-3AD203B41FA5}">
                      <a16:colId xmlns:a16="http://schemas.microsoft.com/office/drawing/2014/main" val="1758987844"/>
                    </a:ext>
                  </a:extLst>
                </a:gridCol>
                <a:gridCol w="6048672">
                  <a:extLst>
                    <a:ext uri="{9D8B030D-6E8A-4147-A177-3AD203B41FA5}">
                      <a16:colId xmlns:a16="http://schemas.microsoft.com/office/drawing/2014/main" val="190195004"/>
                    </a:ext>
                  </a:extLst>
                </a:gridCol>
              </a:tblGrid>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出資先企業名</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設立年月日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DD</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払込予定日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DD</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004818"/>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直近の確定した決算</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月期</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3919376"/>
                  </a:ext>
                </a:extLst>
              </a:tr>
            </a:tbl>
          </a:graphicData>
        </a:graphic>
      </p:graphicFrame>
      <p:sp>
        <p:nvSpPr>
          <p:cNvPr id="20" name="テキスト ボックス 19">
            <a:extLst>
              <a:ext uri="{FF2B5EF4-FFF2-40B4-BE49-F238E27FC236}">
                <a16:creationId xmlns:a16="http://schemas.microsoft.com/office/drawing/2014/main" id="{8B0D8671-81C3-464E-B976-8C3DF8600F42}"/>
              </a:ext>
            </a:extLst>
          </p:cNvPr>
          <p:cNvSpPr txBox="1"/>
          <p:nvPr/>
        </p:nvSpPr>
        <p:spPr>
          <a:xfrm>
            <a:off x="196224" y="2276872"/>
            <a:ext cx="619693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：出資先企業の直近の確定した決算における要件適合に関する情報</a:t>
            </a:r>
          </a:p>
        </p:txBody>
      </p:sp>
      <p:sp>
        <p:nvSpPr>
          <p:cNvPr id="28" name="テキスト ボックス 27">
            <a:extLst>
              <a:ext uri="{FF2B5EF4-FFF2-40B4-BE49-F238E27FC236}">
                <a16:creationId xmlns:a16="http://schemas.microsoft.com/office/drawing/2014/main" id="{3E8E4844-6DCB-4917-84B4-CA783D4D5C2B}"/>
              </a:ext>
            </a:extLst>
          </p:cNvPr>
          <p:cNvSpPr txBox="1"/>
          <p:nvPr/>
        </p:nvSpPr>
        <p:spPr>
          <a:xfrm>
            <a:off x="203054" y="4120793"/>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３：関係法令</a:t>
            </a:r>
          </a:p>
        </p:txBody>
      </p:sp>
      <p:sp>
        <p:nvSpPr>
          <p:cNvPr id="17" name="正方形/長方形 16">
            <a:extLst>
              <a:ext uri="{FF2B5EF4-FFF2-40B4-BE49-F238E27FC236}">
                <a16:creationId xmlns:a16="http://schemas.microsoft.com/office/drawing/2014/main" id="{956DD11E-0EFF-4FB6-84B2-609B5D1DB862}"/>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spTree>
    <p:extLst>
      <p:ext uri="{BB962C8B-B14F-4D97-AF65-F5344CB8AC3E}">
        <p14:creationId xmlns:p14="http://schemas.microsoft.com/office/powerpoint/2010/main" val="2619522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a:xfrm>
            <a:off x="200471" y="188640"/>
            <a:ext cx="9505503" cy="461665"/>
          </a:xfrm>
        </p:spPr>
        <p:txBody>
          <a:bodyPr vert="horz"/>
          <a:lstStyle/>
          <a:p>
            <a:r>
              <a:rPr lang="ja-JP" altLang="en-US" dirty="0"/>
              <a:t>参考：追加出資の場合</a:t>
            </a:r>
            <a:endParaRPr kumimoji="1" lang="ja-JP" altLang="en-US" dirty="0"/>
          </a:p>
        </p:txBody>
      </p:sp>
      <p:sp>
        <p:nvSpPr>
          <p:cNvPr id="17" name="正方形/長方形 16">
            <a:extLst>
              <a:ext uri="{FF2B5EF4-FFF2-40B4-BE49-F238E27FC236}">
                <a16:creationId xmlns:a16="http://schemas.microsoft.com/office/drawing/2014/main" id="{956DD11E-0EFF-4FB6-84B2-609B5D1DB862}"/>
              </a:ext>
            </a:extLst>
          </p:cNvPr>
          <p:cNvSpPr/>
          <p:nvPr/>
        </p:nvSpPr>
        <p:spPr bwMode="auto">
          <a:xfrm>
            <a:off x="8481392" y="188640"/>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sp>
        <p:nvSpPr>
          <p:cNvPr id="13" name="テキスト プレースホルダー 7">
            <a:extLst>
              <a:ext uri="{FF2B5EF4-FFF2-40B4-BE49-F238E27FC236}">
                <a16:creationId xmlns:a16="http://schemas.microsoft.com/office/drawing/2014/main" id="{E479A119-EC99-4E9F-988C-80ABE96BAA6C}"/>
              </a:ext>
            </a:extLst>
          </p:cNvPr>
          <p:cNvSpPr txBox="1">
            <a:spLocks/>
          </p:cNvSpPr>
          <p:nvPr/>
        </p:nvSpPr>
        <p:spPr>
          <a:xfrm>
            <a:off x="200025" y="764704"/>
            <a:ext cx="9505950" cy="1603104"/>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t>案件概要スライドに記載いただきたい内容を、個別に相談をさせていただきますので、</a:t>
            </a:r>
            <a:br>
              <a:rPr lang="en-US" altLang="ja-JP" dirty="0"/>
            </a:br>
            <a:r>
              <a:rPr lang="ja-JP" altLang="en-US" b="1" u="sng" dirty="0"/>
              <a:t>案件概要スライドの作成前に</a:t>
            </a:r>
            <a:r>
              <a:rPr lang="ja-JP" altLang="en-US" dirty="0"/>
              <a:t>、経済産業省担当者までメールにてお問合せください。</a:t>
            </a:r>
            <a:endParaRPr lang="en-US" altLang="ja-JP" dirty="0"/>
          </a:p>
          <a:p>
            <a:r>
              <a:rPr lang="ja-JP" altLang="en-US" dirty="0"/>
              <a:t>なお、令和５年４月１日以降の出資については、追加出資が一部税制の適用対象外となります。詳細は、申請ガイドライン</a:t>
            </a:r>
            <a:r>
              <a:rPr lang="en-US" altLang="ja-JP" dirty="0"/>
              <a:t>C</a:t>
            </a:r>
            <a:r>
              <a:rPr lang="ja-JP" altLang="en-US" dirty="0"/>
              <a:t>をご確認ください。</a:t>
            </a:r>
            <a:endParaRPr lang="en-US" altLang="ja-JP" dirty="0"/>
          </a:p>
        </p:txBody>
      </p:sp>
    </p:spTree>
    <p:extLst>
      <p:ext uri="{BB962C8B-B14F-4D97-AF65-F5344CB8AC3E}">
        <p14:creationId xmlns:p14="http://schemas.microsoft.com/office/powerpoint/2010/main" val="3058494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2</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参考１．よくあるご質問（スライド作成関係）</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5" name="テキスト プレースホルダー 7">
            <a:extLst>
              <a:ext uri="{FF2B5EF4-FFF2-40B4-BE49-F238E27FC236}">
                <a16:creationId xmlns:a16="http://schemas.microsoft.com/office/drawing/2014/main" id="{5D3C154F-D6A6-C3E4-D6ED-4B1BFC0660C0}"/>
              </a:ext>
            </a:extLst>
          </p:cNvPr>
          <p:cNvSpPr txBox="1">
            <a:spLocks/>
          </p:cNvSpPr>
          <p:nvPr/>
        </p:nvSpPr>
        <p:spPr>
          <a:xfrm>
            <a:off x="200025" y="908720"/>
            <a:ext cx="9505950" cy="5544616"/>
          </a:xfrm>
          <a:prstGeom prst="rect">
            <a:avLst/>
          </a:prstGeom>
          <a:noFill/>
          <a:ln>
            <a:noFill/>
          </a:ln>
        </p:spPr>
        <p:txBody>
          <a:bodyPr vert="horz" wrap="square" lIns="216000" tIns="108000" rIns="216000" bIns="108000" rtlCol="0" anchor="t" anchorCtr="0">
            <a:no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Wingdings" panose="05000000000000000000" pitchFamily="2" charset="2"/>
              <a:buNone/>
            </a:pPr>
            <a:r>
              <a:rPr lang="ja-JP" altLang="en-US" sz="1600" b="1" dirty="0">
                <a:solidFill>
                  <a:schemeClr val="accent6">
                    <a:lumMod val="75000"/>
                  </a:schemeClr>
                </a:solidFill>
              </a:rPr>
              <a:t>Ｑ１．</a:t>
            </a:r>
            <a:r>
              <a:rPr lang="ja-JP" altLang="en-US" sz="1600" b="1" u="sng" dirty="0"/>
              <a:t>各スライドのフォーマット文は、必ず従う必要がありますか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a:t>
            </a:r>
            <a:r>
              <a:rPr lang="ja-JP" altLang="en-US" sz="1600" dirty="0">
                <a:solidFill>
                  <a:srgbClr val="C00000"/>
                </a:solidFill>
              </a:rPr>
              <a:t>オープンイノベーション要件の確認に必要な事項を指定しておりますので、原則、フォーマットに従ってください。フォーマットを逸脱した記載の場合、オープンイノベーション性の確認が難しくなります。また、スライドの再提出を求める場合があります。</a:t>
            </a:r>
            <a:r>
              <a:rPr lang="ja-JP" altLang="en-US" sz="1600" dirty="0"/>
              <a:t>ただし、文末の表現ぶりを変える等の軽微な変更は問題ありません。</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Ｑ２．</a:t>
            </a:r>
            <a:r>
              <a:rPr lang="ja-JP" altLang="en-US" sz="1600" b="1" u="sng" dirty="0"/>
              <a:t>各スライド文中の、「○○</a:t>
            </a:r>
            <a:r>
              <a:rPr lang="ja-JP" altLang="en-US" sz="1600" b="1" u="sng" dirty="0">
                <a:solidFill>
                  <a:srgbClr val="0070C0"/>
                </a:solidFill>
              </a:rPr>
              <a:t>（・・・）</a:t>
            </a:r>
            <a:r>
              <a:rPr lang="ja-JP" altLang="en-US" sz="1600" b="1" u="sng" dirty="0"/>
              <a:t>」は、どのように記載すればよいですか</a:t>
            </a:r>
            <a:r>
              <a:rPr lang="ja-JP" altLang="en-US" sz="1600" dirty="0"/>
              <a:t>。</a:t>
            </a:r>
          </a:p>
          <a:p>
            <a:pPr marL="539750" indent="-269875">
              <a:buFont typeface="Wingdings" panose="05000000000000000000" pitchFamily="2" charset="2"/>
              <a:buNone/>
            </a:pPr>
            <a:r>
              <a:rPr lang="ja-JP" altLang="en-US" sz="1600" dirty="0"/>
              <a:t>⇒　○○に、適切な内容を埋めてください。</a:t>
            </a:r>
            <a:r>
              <a:rPr lang="ja-JP" altLang="en-US" sz="1600" dirty="0">
                <a:solidFill>
                  <a:srgbClr val="0070C0"/>
                </a:solidFill>
              </a:rPr>
              <a:t>青字で記載している（・・・）</a:t>
            </a:r>
            <a:r>
              <a:rPr lang="ja-JP" altLang="en-US" sz="1600" dirty="0"/>
              <a:t>は、必要な情報についての経産省からの指示文です。提出時には、「○○</a:t>
            </a:r>
            <a:r>
              <a:rPr lang="ja-JP" altLang="en-US" sz="1600" dirty="0">
                <a:solidFill>
                  <a:srgbClr val="0070C0"/>
                </a:solidFill>
              </a:rPr>
              <a:t>（・・・）</a:t>
            </a:r>
            <a:r>
              <a:rPr lang="ja-JP" altLang="en-US" sz="1600" dirty="0"/>
              <a:t>」の文字は消した状態で提出ください。</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Ｑ３．</a:t>
            </a:r>
            <a:r>
              <a:rPr lang="ja-JP" altLang="en-US" sz="1600" b="1" u="sng" dirty="0"/>
              <a:t>スライドは、出資先企業へ開示されたり、公表されたりしますか</a:t>
            </a:r>
            <a:r>
              <a:rPr lang="ja-JP" altLang="en-US" sz="1600" dirty="0"/>
              <a:t>。</a:t>
            </a:r>
          </a:p>
          <a:p>
            <a:pPr marL="539750" indent="-269875">
              <a:buFont typeface="Wingdings" panose="05000000000000000000" pitchFamily="2" charset="2"/>
              <a:buNone/>
            </a:pPr>
            <a:r>
              <a:rPr lang="ja-JP" altLang="en-US" sz="1600" dirty="0"/>
              <a:t>⇒　スライドは、出資先企業に開示しません。ただし、別紙２～４の説明文を、本申請時の様式４に記載いただくため、同箇所の文言は出資先企業に確認いただくことになります。なお、公表はいたしません。</a:t>
            </a:r>
            <a:endParaRPr lang="en-US" altLang="ja-JP" sz="1600" dirty="0"/>
          </a:p>
          <a:p>
            <a:pPr marL="539750" indent="-269875">
              <a:buFont typeface="Wingdings" panose="05000000000000000000" pitchFamily="2" charset="2"/>
              <a:buNone/>
            </a:pPr>
            <a:endParaRPr lang="en-US" altLang="ja-JP" sz="800" dirty="0"/>
          </a:p>
          <a:p>
            <a:pPr marL="0" indent="0">
              <a:buFont typeface="Wingdings" panose="05000000000000000000" pitchFamily="2" charset="2"/>
              <a:buNone/>
            </a:pPr>
            <a:r>
              <a:rPr lang="ja-JP" altLang="en-US" sz="1600" b="1" dirty="0">
                <a:solidFill>
                  <a:schemeClr val="accent6">
                    <a:lumMod val="75000"/>
                  </a:schemeClr>
                </a:solidFill>
              </a:rPr>
              <a:t>Ｑ４．</a:t>
            </a:r>
            <a:r>
              <a:rPr lang="ja-JP" altLang="en-US" sz="1600" b="1" u="sng" dirty="0"/>
              <a:t>スライド提出後、どのようなやり取りが発生しますか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高い生産性や新規性、経営資源等について、法令に定める要件に合致しているか、内容を確認させていただきます。また、確認を踏まえて、資料の修正を依頼させていただくことがあります。（修正作業のため、</a:t>
            </a:r>
            <a:r>
              <a:rPr lang="en-US" altLang="ja-JP" sz="1600" dirty="0">
                <a:solidFill>
                  <a:srgbClr val="C00000"/>
                </a:solidFill>
              </a:rPr>
              <a:t>PDF</a:t>
            </a:r>
            <a:r>
              <a:rPr lang="ja-JP" altLang="en-US" sz="1600" dirty="0">
                <a:solidFill>
                  <a:srgbClr val="C00000"/>
                </a:solidFill>
              </a:rPr>
              <a:t>形式ではなくパワーポイント形式での送付</a:t>
            </a:r>
            <a:r>
              <a:rPr lang="ja-JP" altLang="en-US" sz="1600" dirty="0"/>
              <a:t>をお願いします。）</a:t>
            </a:r>
            <a:endParaRPr lang="en-US" altLang="ja-JP" sz="1600" dirty="0"/>
          </a:p>
        </p:txBody>
      </p:sp>
    </p:spTree>
    <p:extLst>
      <p:ext uri="{BB962C8B-B14F-4D97-AF65-F5344CB8AC3E}">
        <p14:creationId xmlns:p14="http://schemas.microsoft.com/office/powerpoint/2010/main" val="1143976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参考２．オープンイノベーション要件について</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10" name="テキスト プレースホルダー 7">
            <a:extLst>
              <a:ext uri="{FF2B5EF4-FFF2-40B4-BE49-F238E27FC236}">
                <a16:creationId xmlns:a16="http://schemas.microsoft.com/office/drawing/2014/main" id="{634C8C02-FC8F-5512-9C71-7ED193A672EC}"/>
              </a:ext>
            </a:extLst>
          </p:cNvPr>
          <p:cNvSpPr txBox="1">
            <a:spLocks/>
          </p:cNvSpPr>
          <p:nvPr/>
        </p:nvSpPr>
        <p:spPr>
          <a:xfrm>
            <a:off x="200025" y="764704"/>
            <a:ext cx="9505950" cy="525886"/>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t>以下の３点のすべてを満たすことについて、案件概要スライドで説明をお願いいたします。</a:t>
            </a:r>
          </a:p>
        </p:txBody>
      </p:sp>
      <p:grpSp>
        <p:nvGrpSpPr>
          <p:cNvPr id="27" name="グループ化 26">
            <a:extLst>
              <a:ext uri="{FF2B5EF4-FFF2-40B4-BE49-F238E27FC236}">
                <a16:creationId xmlns:a16="http://schemas.microsoft.com/office/drawing/2014/main" id="{E37AC439-AE3D-38C1-6AF2-C19420421D36}"/>
              </a:ext>
            </a:extLst>
          </p:cNvPr>
          <p:cNvGrpSpPr/>
          <p:nvPr/>
        </p:nvGrpSpPr>
        <p:grpSpPr>
          <a:xfrm>
            <a:off x="206867" y="1369170"/>
            <a:ext cx="9505951" cy="2372505"/>
            <a:chOff x="199574" y="1369170"/>
            <a:chExt cx="9505951" cy="2372505"/>
          </a:xfrm>
        </p:grpSpPr>
        <p:sp>
          <p:nvSpPr>
            <p:cNvPr id="6" name="正方形/長方形 5">
              <a:extLst>
                <a:ext uri="{FF2B5EF4-FFF2-40B4-BE49-F238E27FC236}">
                  <a16:creationId xmlns:a16="http://schemas.microsoft.com/office/drawing/2014/main" id="{D670358E-8FFD-C7D0-B461-E3157C02FC67}"/>
                </a:ext>
              </a:extLst>
            </p:cNvPr>
            <p:cNvSpPr/>
            <p:nvPr/>
          </p:nvSpPr>
          <p:spPr bwMode="auto">
            <a:xfrm>
              <a:off x="200022" y="1369170"/>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要件①：対象法人（出資者）が、高い生産性が見込まれる事業または新たな事業の開拓を目指した事業活動を行うこと</a:t>
              </a:r>
            </a:p>
          </p:txBody>
        </p:sp>
        <p:sp>
          <p:nvSpPr>
            <p:cNvPr id="13" name="正方形/長方形 12">
              <a:extLst>
                <a:ext uri="{FF2B5EF4-FFF2-40B4-BE49-F238E27FC236}">
                  <a16:creationId xmlns:a16="http://schemas.microsoft.com/office/drawing/2014/main" id="{B1E66C39-E98B-B686-76BE-2C2F36945BBD}"/>
                </a:ext>
              </a:extLst>
            </p:cNvPr>
            <p:cNvSpPr/>
            <p:nvPr/>
          </p:nvSpPr>
          <p:spPr bwMode="auto">
            <a:xfrm>
              <a:off x="199574" y="1870881"/>
              <a:ext cx="9505951" cy="1870794"/>
            </a:xfrm>
            <a:prstGeom prst="rect">
              <a:avLst/>
            </a:prstGeom>
            <a:noFill/>
            <a:ln w="9525">
              <a:solidFill>
                <a:schemeClr val="bg2">
                  <a:lumMod val="10000"/>
                </a:schemeClr>
              </a:solidFill>
              <a:miter lim="800000"/>
              <a:headEnd/>
              <a:tailEnd/>
            </a:ln>
            <a:effectLst/>
          </p:spPr>
          <p:txBody>
            <a:bodyPr wrap="none" rtlCol="0" anchor="ctr"/>
            <a:lstStyle/>
            <a:p>
              <a:pPr algn="l"/>
              <a:endParaRPr kumimoji="0" lang="en-US" altLang="ja-JP" sz="1200"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既存事業の量的拡大ではなく、高い生産性／新規性が見込まれる事業であることについて、現状と比較してわかりやすい形で説明されているか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1166813" indent="-452438" algn="l"/>
              <a:r>
                <a:rPr kumimoji="0" lang="en-US" altLang="ja-JP" sz="1100" dirty="0">
                  <a:solidFill>
                    <a:srgbClr val="0070C0"/>
                  </a:solidFill>
                  <a:latin typeface="Meiryo UI" panose="020B0604030504040204" pitchFamily="50" charset="-128"/>
                  <a:ea typeface="Meiryo UI" panose="020B0604030504040204" pitchFamily="50" charset="-128"/>
                </a:rPr>
                <a:t>【NG</a:t>
              </a:r>
              <a:r>
                <a:rPr kumimoji="0" lang="ja-JP" altLang="en-US" sz="1100" dirty="0">
                  <a:solidFill>
                    <a:srgbClr val="0070C0"/>
                  </a:solidFill>
                  <a:latin typeface="Meiryo UI" panose="020B0604030504040204" pitchFamily="50" charset="-128"/>
                  <a:ea typeface="Meiryo UI" panose="020B0604030504040204" pitchFamily="50" charset="-128"/>
                </a:rPr>
                <a:t>例</a:t>
              </a:r>
              <a:r>
                <a:rPr kumimoji="0" lang="en-US" altLang="ja-JP" sz="1100" dirty="0">
                  <a:solidFill>
                    <a:srgbClr val="0070C0"/>
                  </a:solidFill>
                  <a:latin typeface="Meiryo UI" panose="020B0604030504040204" pitchFamily="50" charset="-128"/>
                  <a:ea typeface="Meiryo UI" panose="020B0604030504040204" pitchFamily="50" charset="-128"/>
                </a:rPr>
                <a:t>】</a:t>
              </a:r>
              <a:r>
                <a:rPr kumimoji="0" lang="ja-JP" altLang="en-US" sz="1100" dirty="0">
                  <a:latin typeface="Meiryo UI" panose="020B0604030504040204" pitchFamily="50" charset="-128"/>
                  <a:ea typeface="Meiryo UI" panose="020B0604030504040204" pitchFamily="50" charset="-128"/>
                </a:rPr>
                <a:t>国内向け家具製造業を営む法人（出資者）が、家具の国内向けサブスクリプション事業を営むスタートアップ（出資先企業）に出資し、</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既存製品の販路の拡大を目指す。（</a:t>
              </a:r>
              <a:r>
                <a:rPr kumimoji="0" lang="ja-JP" altLang="en-US" sz="1100" b="1" dirty="0">
                  <a:solidFill>
                    <a:srgbClr val="0070C0"/>
                  </a:solidFill>
                  <a:latin typeface="Meiryo UI" panose="020B0604030504040204" pitchFamily="50" charset="-128"/>
                  <a:ea typeface="Meiryo UI" panose="020B0604030504040204" pitchFamily="50" charset="-128"/>
                </a:rPr>
                <a:t>既存製品の販売拡大</a:t>
              </a:r>
              <a:r>
                <a:rPr kumimoji="0" lang="ja-JP" altLang="en-US" sz="1100" dirty="0">
                  <a:latin typeface="Meiryo UI" panose="020B0604030504040204" pitchFamily="50" charset="-128"/>
                  <a:ea typeface="Meiryo UI" panose="020B0604030504040204" pitchFamily="50" charset="-128"/>
                </a:rPr>
                <a:t>であり、</a:t>
              </a:r>
              <a:r>
                <a:rPr kumimoji="0" lang="ja-JP" altLang="en-US" sz="1100" b="1" dirty="0">
                  <a:solidFill>
                    <a:srgbClr val="0070C0"/>
                  </a:solidFill>
                  <a:latin typeface="Meiryo UI" panose="020B0604030504040204" pitchFamily="50" charset="-128"/>
                  <a:ea typeface="Meiryo UI" panose="020B0604030504040204" pitchFamily="50" charset="-128"/>
                </a:rPr>
                <a:t>顧客に対して提供する価値にも何ら変化が見られない</a:t>
              </a:r>
              <a:r>
                <a:rPr kumimoji="0" lang="ja-JP" altLang="en-US" sz="1100" dirty="0">
                  <a:latin typeface="Meiryo UI" panose="020B0604030504040204" pitchFamily="50" charset="-128"/>
                  <a:ea typeface="Meiryo UI" panose="020B0604030504040204" pitchFamily="50" charset="-128"/>
                </a:rPr>
                <a:t>。）</a:t>
              </a:r>
              <a:endParaRPr kumimoji="0" lang="en-US" altLang="ja-JP" sz="1100" dirty="0">
                <a:latin typeface="Meiryo UI" panose="020B0604030504040204" pitchFamily="50" charset="-128"/>
                <a:ea typeface="Meiryo UI" panose="020B0604030504040204" pitchFamily="50" charset="-128"/>
              </a:endParaRPr>
            </a:p>
            <a:p>
              <a:pPr algn="l"/>
              <a:endParaRPr kumimoji="0" lang="en-US" altLang="ja-JP" sz="1000" dirty="0">
                <a:latin typeface="Meiryo UI" panose="020B0604030504040204" pitchFamily="50" charset="-128"/>
                <a:ea typeface="Meiryo UI" panose="020B0604030504040204" pitchFamily="50" charset="-128"/>
              </a:endParaRPr>
            </a:p>
            <a:p>
              <a:pPr marL="285750" indent="-285750" algn="l">
                <a:buFont typeface="+mj-lt"/>
                <a:buAutoNum type="arabicPeriod" startAt="2"/>
              </a:pPr>
              <a:r>
                <a:rPr kumimoji="0" lang="ja-JP" altLang="en-US" sz="1200" b="1" u="sng" dirty="0">
                  <a:latin typeface="Meiryo UI" panose="020B0604030504040204" pitchFamily="50" charset="-128"/>
                  <a:ea typeface="Meiryo UI" panose="020B0604030504040204" pitchFamily="50" charset="-128"/>
                </a:rPr>
                <a:t>高い生産性／新規性が見込まれる事業は、スタートアップ企業の事業ではなく、出資者自身が開拓する事業として説明されているか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1166813" indent="-452438"/>
              <a:r>
                <a:rPr kumimoji="0" lang="en-US" altLang="ja-JP" sz="1100" dirty="0">
                  <a:solidFill>
                    <a:srgbClr val="0070C0"/>
                  </a:solidFill>
                  <a:latin typeface="Meiryo UI" panose="020B0604030504040204" pitchFamily="50" charset="-128"/>
                  <a:ea typeface="Meiryo UI" panose="020B0604030504040204" pitchFamily="50" charset="-128"/>
                </a:rPr>
                <a:t>【NG</a:t>
              </a:r>
              <a:r>
                <a:rPr kumimoji="0" lang="ja-JP" altLang="en-US" sz="1100" dirty="0">
                  <a:solidFill>
                    <a:srgbClr val="0070C0"/>
                  </a:solidFill>
                  <a:latin typeface="Meiryo UI" panose="020B0604030504040204" pitchFamily="50" charset="-128"/>
                  <a:ea typeface="Meiryo UI" panose="020B0604030504040204" pitchFamily="50" charset="-128"/>
                </a:rPr>
                <a:t>例</a:t>
              </a:r>
              <a:r>
                <a:rPr kumimoji="0" lang="en-US" altLang="ja-JP" sz="1100" dirty="0">
                  <a:solidFill>
                    <a:srgbClr val="0070C0"/>
                  </a:solidFill>
                  <a:latin typeface="Meiryo UI" panose="020B0604030504040204" pitchFamily="50" charset="-128"/>
                  <a:ea typeface="Meiryo UI" panose="020B0604030504040204" pitchFamily="50" charset="-128"/>
                </a:rPr>
                <a:t>】</a:t>
              </a:r>
              <a:r>
                <a:rPr kumimoji="0" lang="ja-JP" altLang="en-US" sz="1100" dirty="0">
                  <a:latin typeface="Meiryo UI" panose="020B0604030504040204" pitchFamily="50" charset="-128"/>
                  <a:ea typeface="Meiryo UI" panose="020B0604030504040204" pitchFamily="50" charset="-128"/>
                </a:rPr>
                <a:t>小売店との接点を有する卸売業者（出資者）が、</a:t>
              </a:r>
              <a:r>
                <a:rPr kumimoji="0" lang="en-US" altLang="ja-JP" sz="1100" dirty="0">
                  <a:latin typeface="Meiryo UI" panose="020B0604030504040204" pitchFamily="50" charset="-128"/>
                  <a:ea typeface="Meiryo UI" panose="020B0604030504040204" pitchFamily="50" charset="-128"/>
                </a:rPr>
                <a:t>AI</a:t>
              </a:r>
              <a:r>
                <a:rPr kumimoji="0" lang="ja-JP" altLang="en-US" sz="1100" dirty="0">
                  <a:latin typeface="Meiryo UI" panose="020B0604030504040204" pitchFamily="50" charset="-128"/>
                  <a:ea typeface="Meiryo UI" panose="020B0604030504040204" pitchFamily="50" charset="-128"/>
                </a:rPr>
                <a:t>を用いた在庫管理システムの開発を行うスタートアップ（出資先企業）に出資し、</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小売業における</a:t>
              </a:r>
              <a:r>
                <a:rPr kumimoji="0" lang="en-US" altLang="ja-JP" sz="1100" dirty="0">
                  <a:latin typeface="Meiryo UI" panose="020B0604030504040204" pitchFamily="50" charset="-128"/>
                  <a:ea typeface="Meiryo UI" panose="020B0604030504040204" pitchFamily="50" charset="-128"/>
                </a:rPr>
                <a:t>DX</a:t>
              </a:r>
              <a:r>
                <a:rPr kumimoji="0" lang="ja-JP" altLang="en-US" sz="1100" dirty="0">
                  <a:latin typeface="Meiryo UI" panose="020B0604030504040204" pitchFamily="50" charset="-128"/>
                  <a:ea typeface="Meiryo UI" panose="020B0604030504040204" pitchFamily="50" charset="-128"/>
                </a:rPr>
                <a:t>化を推進する。（</a:t>
              </a:r>
              <a:r>
                <a:rPr kumimoji="0" lang="ja-JP" altLang="en-US" sz="1100" b="1" dirty="0">
                  <a:solidFill>
                    <a:srgbClr val="0070C0"/>
                  </a:solidFill>
                  <a:latin typeface="Meiryo UI" panose="020B0604030504040204" pitchFamily="50" charset="-128"/>
                  <a:ea typeface="Meiryo UI" panose="020B0604030504040204" pitchFamily="50" charset="-128"/>
                </a:rPr>
                <a:t>高い生産性／新規性をもたらすのはスタートアップの事業</a:t>
              </a:r>
              <a:r>
                <a:rPr kumimoji="0" lang="ja-JP" altLang="en-US" sz="1100" dirty="0">
                  <a:latin typeface="Meiryo UI" panose="020B0604030504040204" pitchFamily="50" charset="-128"/>
                  <a:ea typeface="Meiryo UI" panose="020B0604030504040204" pitchFamily="50" charset="-128"/>
                </a:rPr>
                <a:t>であり、</a:t>
              </a:r>
              <a:r>
                <a:rPr kumimoji="0" lang="ja-JP" altLang="en-US" sz="1100" b="1" dirty="0">
                  <a:solidFill>
                    <a:srgbClr val="0070C0"/>
                  </a:solidFill>
                  <a:latin typeface="Meiryo UI" panose="020B0604030504040204" pitchFamily="50" charset="-128"/>
                  <a:ea typeface="Meiryo UI" panose="020B0604030504040204" pitchFamily="50" charset="-128"/>
                </a:rPr>
                <a:t>出資者の事業といえない</a:t>
              </a:r>
              <a:r>
                <a:rPr kumimoji="0" lang="ja-JP" altLang="en-US" sz="1100" dirty="0">
                  <a:latin typeface="Meiryo UI" panose="020B0604030504040204" pitchFamily="50" charset="-128"/>
                  <a:ea typeface="Meiryo UI" panose="020B0604030504040204" pitchFamily="50" charset="-128"/>
                </a:rPr>
                <a:t>のではないか。）</a:t>
              </a:r>
              <a:endParaRPr kumimoji="0" lang="en-US" altLang="ja-JP" sz="600" dirty="0">
                <a:latin typeface="Meiryo UI" panose="020B0604030504040204" pitchFamily="50" charset="-128"/>
                <a:ea typeface="Meiryo UI" panose="020B0604030504040204" pitchFamily="50" charset="-128"/>
              </a:endParaRPr>
            </a:p>
            <a:p>
              <a:pPr indent="714375"/>
              <a:endParaRPr kumimoji="0" lang="en-US" altLang="ja-JP" sz="800" dirty="0">
                <a:latin typeface="Meiryo UI" panose="020B0604030504040204" pitchFamily="50" charset="-128"/>
                <a:ea typeface="Meiryo UI" panose="020B0604030504040204" pitchFamily="50" charset="-128"/>
              </a:endParaRPr>
            </a:p>
            <a:p>
              <a:pPr marL="269875" indent="-269875">
                <a:buFont typeface="+mj-lt"/>
                <a:buAutoNum type="arabicPeriod" startAt="3"/>
              </a:pPr>
              <a:r>
                <a:rPr kumimoji="0" lang="ja-JP" altLang="en-US" sz="1200" b="1" u="sng"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endParaRPr kumimoji="0" lang="en-US" altLang="ja-JP" sz="1200" b="1" u="sng" dirty="0">
                <a:latin typeface="Meiryo UI" panose="020B0604030504040204" pitchFamily="50" charset="-128"/>
                <a:ea typeface="Meiryo UI" panose="020B0604030504040204" pitchFamily="50" charset="-128"/>
              </a:endParaRPr>
            </a:p>
          </p:txBody>
        </p:sp>
      </p:grpSp>
      <p:grpSp>
        <p:nvGrpSpPr>
          <p:cNvPr id="26" name="グループ化 25">
            <a:extLst>
              <a:ext uri="{FF2B5EF4-FFF2-40B4-BE49-F238E27FC236}">
                <a16:creationId xmlns:a16="http://schemas.microsoft.com/office/drawing/2014/main" id="{39513B24-6742-CE88-E469-DDD3B0D51108}"/>
              </a:ext>
            </a:extLst>
          </p:cNvPr>
          <p:cNvGrpSpPr/>
          <p:nvPr/>
        </p:nvGrpSpPr>
        <p:grpSpPr>
          <a:xfrm>
            <a:off x="214160" y="3861047"/>
            <a:ext cx="9505950" cy="1281107"/>
            <a:chOff x="199574" y="3140968"/>
            <a:chExt cx="9505950" cy="1281107"/>
          </a:xfrm>
        </p:grpSpPr>
        <p:sp>
          <p:nvSpPr>
            <p:cNvPr id="20" name="正方形/長方形 19">
              <a:extLst>
                <a:ext uri="{FF2B5EF4-FFF2-40B4-BE49-F238E27FC236}">
                  <a16:creationId xmlns:a16="http://schemas.microsoft.com/office/drawing/2014/main" id="{0FA6EF5A-F3A6-4A73-9C78-EF4EADE61A8C}"/>
                </a:ext>
              </a:extLst>
            </p:cNvPr>
            <p:cNvSpPr/>
            <p:nvPr/>
          </p:nvSpPr>
          <p:spPr bwMode="auto">
            <a:xfrm>
              <a:off x="200022" y="3140968"/>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要件②：①の事業活動において活用するスタートアップ企業（出資先企業）の経営資源が、</a:t>
              </a:r>
              <a:endParaRPr kumimoji="0" lang="en-US" altLang="ja-JP" sz="1400" b="1" dirty="0">
                <a:latin typeface="Meiryo UI" panose="020B0604030504040204" pitchFamily="50" charset="-128"/>
                <a:ea typeface="Meiryo UI" panose="020B0604030504040204" pitchFamily="50" charset="-128"/>
              </a:endParaRPr>
            </a:p>
            <a:p>
              <a:r>
                <a:rPr kumimoji="0" lang="ja-JP" altLang="en-US" sz="1400" b="1" dirty="0">
                  <a:latin typeface="Meiryo UI" panose="020B0604030504040204" pitchFamily="50" charset="-128"/>
                  <a:ea typeface="Meiryo UI" panose="020B0604030504040204" pitchFamily="50" charset="-128"/>
                </a:rPr>
                <a:t>　　　　　　対象法人（出資者）にとって不足するもの、かつ革新的なものであること</a:t>
              </a:r>
            </a:p>
          </p:txBody>
        </p:sp>
        <p:sp>
          <p:nvSpPr>
            <p:cNvPr id="21" name="正方形/長方形 20">
              <a:extLst>
                <a:ext uri="{FF2B5EF4-FFF2-40B4-BE49-F238E27FC236}">
                  <a16:creationId xmlns:a16="http://schemas.microsoft.com/office/drawing/2014/main" id="{2020DCF7-BED6-03BD-BBC0-C0C2A6C4D018}"/>
                </a:ext>
              </a:extLst>
            </p:cNvPr>
            <p:cNvSpPr/>
            <p:nvPr/>
          </p:nvSpPr>
          <p:spPr bwMode="auto">
            <a:xfrm>
              <a:off x="199574" y="3644968"/>
              <a:ext cx="9505950" cy="777107"/>
            </a:xfrm>
            <a:prstGeom prst="rect">
              <a:avLst/>
            </a:prstGeom>
            <a:noFill/>
            <a:ln w="9525">
              <a:solidFill>
                <a:schemeClr val="bg2">
                  <a:lumMod val="10000"/>
                </a:schemeClr>
              </a:solidFill>
              <a:miter lim="800000"/>
              <a:headEnd/>
              <a:tailEnd/>
            </a:ln>
            <a:effectLst/>
          </p:spPr>
          <p:txBody>
            <a:bodyPr wrap="none" rtlCol="0" anchor="ctr"/>
            <a:lstStyle/>
            <a:p>
              <a:pPr marL="285750" indent="-285750" algn="l">
                <a:buFont typeface="Arial" panose="020B0604020202020204" pitchFamily="34" charset="0"/>
                <a:buChar char="•"/>
              </a:pPr>
              <a:endParaRPr kumimoji="0" lang="en-US" altLang="ja-JP" sz="1200" b="1" u="sng"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スタートアップ企業の経営資源は、出資者にとって不足している経営資源といえるか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スタートアップ企業の経営資源は、出資者にとって革新的（自社で既に広く利用されているものとは異なる）経営資源といえるか</a:t>
              </a:r>
              <a:r>
                <a:rPr kumimoji="0" lang="ja-JP" altLang="en-US" sz="1200" b="1" dirty="0">
                  <a:latin typeface="Meiryo UI" panose="020B0604030504040204" pitchFamily="50" charset="-128"/>
                  <a:ea typeface="Meiryo UI" panose="020B0604030504040204" pitchFamily="50" charset="-128"/>
                </a:rPr>
                <a:t>。</a:t>
              </a:r>
            </a:p>
          </p:txBody>
        </p:sp>
      </p:grpSp>
      <p:grpSp>
        <p:nvGrpSpPr>
          <p:cNvPr id="25" name="グループ化 24">
            <a:extLst>
              <a:ext uri="{FF2B5EF4-FFF2-40B4-BE49-F238E27FC236}">
                <a16:creationId xmlns:a16="http://schemas.microsoft.com/office/drawing/2014/main" id="{B4DF13E9-2441-29C4-536A-B8BCA3768EAF}"/>
              </a:ext>
            </a:extLst>
          </p:cNvPr>
          <p:cNvGrpSpPr/>
          <p:nvPr/>
        </p:nvGrpSpPr>
        <p:grpSpPr>
          <a:xfrm>
            <a:off x="199574" y="5229200"/>
            <a:ext cx="9505950" cy="1305640"/>
            <a:chOff x="199574" y="5017712"/>
            <a:chExt cx="9505950" cy="1305640"/>
          </a:xfrm>
        </p:grpSpPr>
        <p:sp>
          <p:nvSpPr>
            <p:cNvPr id="23" name="正方形/長方形 22">
              <a:extLst>
                <a:ext uri="{FF2B5EF4-FFF2-40B4-BE49-F238E27FC236}">
                  <a16:creationId xmlns:a16="http://schemas.microsoft.com/office/drawing/2014/main" id="{EA7B4E64-B046-739C-90D6-C5ED9766EE83}"/>
                </a:ext>
              </a:extLst>
            </p:cNvPr>
            <p:cNvSpPr/>
            <p:nvPr/>
          </p:nvSpPr>
          <p:spPr bwMode="auto">
            <a:xfrm>
              <a:off x="200022" y="5017712"/>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要件③：①の事業活動の実施にあたり、対象法人（出資者）からスタートアップ企業（出資先企業）にも必要な協力を行い、</a:t>
              </a:r>
              <a:endParaRPr kumimoji="0" lang="en-US" altLang="ja-JP" sz="1400" b="1" dirty="0">
                <a:latin typeface="Meiryo UI" panose="020B0604030504040204" pitchFamily="50" charset="-128"/>
                <a:ea typeface="Meiryo UI" panose="020B0604030504040204" pitchFamily="50" charset="-128"/>
              </a:endParaRPr>
            </a:p>
            <a:p>
              <a:r>
                <a:rPr kumimoji="0" lang="ja-JP" altLang="en-US" sz="1400" b="1" dirty="0">
                  <a:latin typeface="Meiryo UI" panose="020B0604030504040204" pitchFamily="50" charset="-128"/>
                  <a:ea typeface="Meiryo UI" panose="020B0604030504040204" pitchFamily="50" charset="-128"/>
                </a:rPr>
                <a:t>　　　　　　その協力がスタートアップ企業（出資先企業）の成長に貢献するものであること</a:t>
              </a:r>
            </a:p>
          </p:txBody>
        </p:sp>
        <p:sp>
          <p:nvSpPr>
            <p:cNvPr id="24" name="正方形/長方形 23">
              <a:extLst>
                <a:ext uri="{FF2B5EF4-FFF2-40B4-BE49-F238E27FC236}">
                  <a16:creationId xmlns:a16="http://schemas.microsoft.com/office/drawing/2014/main" id="{2ACD0B18-0892-640F-32FD-9B954EAC511F}"/>
                </a:ext>
              </a:extLst>
            </p:cNvPr>
            <p:cNvSpPr/>
            <p:nvPr/>
          </p:nvSpPr>
          <p:spPr bwMode="auto">
            <a:xfrm>
              <a:off x="199574" y="5517232"/>
              <a:ext cx="9505950" cy="806120"/>
            </a:xfrm>
            <a:prstGeom prst="rect">
              <a:avLst/>
            </a:prstGeom>
            <a:noFill/>
            <a:ln w="9525">
              <a:solidFill>
                <a:schemeClr val="bg2">
                  <a:lumMod val="10000"/>
                </a:schemeClr>
              </a:solidFill>
              <a:miter lim="800000"/>
              <a:headEnd/>
              <a:tailEnd/>
            </a:ln>
            <a:effectLst/>
          </p:spPr>
          <p:txBody>
            <a:bodyPr wrap="none" rtlCol="0" anchor="ctr"/>
            <a:lstStyle/>
            <a:p>
              <a:pPr marL="285750" indent="-285750" algn="l">
                <a:buFont typeface="Arial" panose="020B0604020202020204" pitchFamily="34" charset="0"/>
                <a:buChar char="•"/>
              </a:pPr>
              <a:endParaRPr kumimoji="0" lang="en-US" altLang="ja-JP" sz="1200" b="1" u="sng"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出資者の提供する経営資源は、①の高い生産性／新規性が見込まれる事業の実施に関係するものであるといえるか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出資者の提供する経営資源は、スタートアップ企業の成長に貢献するものであるといえるか</a:t>
              </a:r>
              <a:r>
                <a:rPr kumimoji="0" lang="ja-JP" altLang="en-US" sz="1200" b="1" dirty="0">
                  <a:latin typeface="Meiryo UI" panose="020B0604030504040204" pitchFamily="50" charset="-128"/>
                  <a:ea typeface="Meiryo UI" panose="020B0604030504040204" pitchFamily="50" charset="-128"/>
                </a:rPr>
                <a:t>。</a:t>
              </a:r>
            </a:p>
          </p:txBody>
        </p:sp>
      </p:grpSp>
      <p:sp>
        <p:nvSpPr>
          <p:cNvPr id="28" name="Text Box 36">
            <a:extLst>
              <a:ext uri="{FF2B5EF4-FFF2-40B4-BE49-F238E27FC236}">
                <a16:creationId xmlns:a16="http://schemas.microsoft.com/office/drawing/2014/main" id="{139C7817-B6B2-BA19-7DC5-8A8705752922}"/>
              </a:ext>
            </a:extLst>
          </p:cNvPr>
          <p:cNvSpPr txBox="1">
            <a:spLocks noChangeArrowheads="1"/>
          </p:cNvSpPr>
          <p:nvPr/>
        </p:nvSpPr>
        <p:spPr bwMode="auto">
          <a:xfrm>
            <a:off x="3368824" y="6644827"/>
            <a:ext cx="6192688" cy="213173"/>
          </a:xfrm>
          <a:prstGeom prst="rect">
            <a:avLst/>
          </a:prstGeom>
          <a:noFill/>
          <a:ln>
            <a:noFill/>
          </a:ln>
          <a:effectLst/>
        </p:spPr>
        <p:txBody>
          <a:bodyPr wrap="none" lIns="33858" tIns="0" rIns="33858" bIns="0" anchor="b" anchorCtr="0">
            <a:noAutofit/>
          </a:bodyPr>
          <a:lstStyle/>
          <a:p>
            <a:pPr>
              <a:spcBef>
                <a:spcPts val="0"/>
              </a:spcBef>
            </a:pP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詳細は、経産省</a:t>
            </a: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HP</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上のオープンイノベーション促進税制のページにてご案内しております、申請ガイドラインをご参照ください。</a:t>
            </a:r>
            <a:endPar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5" name="楕円 4">
            <a:extLst>
              <a:ext uri="{FF2B5EF4-FFF2-40B4-BE49-F238E27FC236}">
                <a16:creationId xmlns:a16="http://schemas.microsoft.com/office/drawing/2014/main" id="{8E404068-02E0-7BD2-E642-97BBB2103DA4}"/>
              </a:ext>
            </a:extLst>
          </p:cNvPr>
          <p:cNvSpPr/>
          <p:nvPr/>
        </p:nvSpPr>
        <p:spPr bwMode="auto">
          <a:xfrm>
            <a:off x="272480" y="1920633"/>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
        <p:nvSpPr>
          <p:cNvPr id="11" name="楕円 10">
            <a:extLst>
              <a:ext uri="{FF2B5EF4-FFF2-40B4-BE49-F238E27FC236}">
                <a16:creationId xmlns:a16="http://schemas.microsoft.com/office/drawing/2014/main" id="{D6CF8EBE-4649-91A1-7F67-0703AB1BD1C4}"/>
              </a:ext>
            </a:extLst>
          </p:cNvPr>
          <p:cNvSpPr/>
          <p:nvPr/>
        </p:nvSpPr>
        <p:spPr bwMode="auto">
          <a:xfrm>
            <a:off x="272480" y="4400943"/>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
        <p:nvSpPr>
          <p:cNvPr id="12" name="楕円 11">
            <a:extLst>
              <a:ext uri="{FF2B5EF4-FFF2-40B4-BE49-F238E27FC236}">
                <a16:creationId xmlns:a16="http://schemas.microsoft.com/office/drawing/2014/main" id="{289EF788-5EEC-9A70-6364-2A8D2ED8D08E}"/>
              </a:ext>
            </a:extLst>
          </p:cNvPr>
          <p:cNvSpPr/>
          <p:nvPr/>
        </p:nvSpPr>
        <p:spPr bwMode="auto">
          <a:xfrm>
            <a:off x="272480" y="5765526"/>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Tree>
    <p:extLst>
      <p:ext uri="{BB962C8B-B14F-4D97-AF65-F5344CB8AC3E}">
        <p14:creationId xmlns:p14="http://schemas.microsoft.com/office/powerpoint/2010/main" val="328311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a:xfrm>
            <a:off x="742950" y="2875002"/>
            <a:ext cx="8420100" cy="1107996"/>
          </a:xfrm>
        </p:spPr>
        <p:txBody>
          <a:bodyPr vert="horz"/>
          <a:lstStyle/>
          <a:p>
            <a:r>
              <a:rPr kumimoji="1" lang="ja-JP" altLang="en-US" dirty="0"/>
              <a:t>案件概要スライド　フォーマット</a:t>
            </a:r>
            <a:br>
              <a:rPr kumimoji="1" lang="en-US" altLang="ja-JP" dirty="0"/>
            </a:br>
            <a:r>
              <a:rPr kumimoji="1" lang="ja-JP" altLang="en-US" dirty="0"/>
              <a:t>（新規出資型）</a:t>
            </a:r>
          </a:p>
        </p:txBody>
      </p:sp>
    </p:spTree>
    <p:extLst>
      <p:ext uri="{BB962C8B-B14F-4D97-AF65-F5344CB8AC3E}">
        <p14:creationId xmlns:p14="http://schemas.microsoft.com/office/powerpoint/2010/main" val="541595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444" imgH="443" progId="TCLayout.ActiveDocument.1">
                  <p:embed/>
                </p:oleObj>
              </mc:Choice>
              <mc:Fallback>
                <p:oleObj name="think-cell スライド" r:id="rId4" imgW="444" imgH="443"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正方形/長方形 4" hidden="1"/>
          <p:cNvSpPr/>
          <p:nvPr>
            <p:custDataLst>
              <p:tags r:id="rId2"/>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numCol="1" spcCol="0" rtlCol="0" anchor="ctr" anchorCtr="0">
            <a:noAutofit/>
          </a:bodyPr>
          <a:lstStyle/>
          <a:p>
            <a:endParaRPr kumimoji="0" lang="en-US" altLang="ja-JP" b="1"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p:cNvSpPr>
            <a:spLocks noGrp="1"/>
          </p:cNvSpPr>
          <p:nvPr>
            <p:ph type="title"/>
          </p:nvPr>
        </p:nvSpPr>
        <p:spPr>
          <a:xfrm>
            <a:off x="200471" y="116632"/>
            <a:ext cx="9505503" cy="830997"/>
          </a:xfrm>
        </p:spPr>
        <p:txBody>
          <a:bodyPr vert="horz"/>
          <a:lstStyle/>
          <a:p>
            <a:r>
              <a:rPr kumimoji="1" lang="ja-JP" altLang="en-US" dirty="0"/>
              <a:t>「オープンイノベーション促進税制（新規出資型）</a:t>
            </a:r>
            <a:r>
              <a:rPr lang="ja-JP" altLang="en-US" dirty="0"/>
              <a:t>」申請案件</a:t>
            </a:r>
            <a:br>
              <a:rPr kumimoji="1" lang="en-US" altLang="ja-JP" dirty="0"/>
            </a:br>
            <a:r>
              <a:rPr lang="ja-JP" altLang="en-US" dirty="0"/>
              <a:t>（</a:t>
            </a:r>
            <a:r>
              <a:rPr kumimoji="1" lang="ja-JP" altLang="en-US" dirty="0">
                <a:solidFill>
                  <a:schemeClr val="tx1"/>
                </a:solidFill>
                <a:latin typeface="Meiryo UI" panose="020B0604030504040204" pitchFamily="50" charset="-128"/>
                <a:ea typeface="Meiryo UI" panose="020B0604030504040204" pitchFamily="50" charset="-128"/>
              </a:rPr>
              <a:t>株式会社</a:t>
            </a:r>
            <a:r>
              <a:rPr lang="ja-JP" altLang="en-US" dirty="0"/>
              <a:t>Ａによる株式会社Ｂ</a:t>
            </a:r>
            <a:r>
              <a:rPr kumimoji="1" lang="ja-JP" altLang="en-US" dirty="0"/>
              <a:t>への出資について）</a:t>
            </a:r>
            <a:endParaRPr kumimoji="1" lang="ja-JP" altLang="en-US" sz="1800" dirty="0"/>
          </a:p>
        </p:txBody>
      </p:sp>
      <p:sp>
        <p:nvSpPr>
          <p:cNvPr id="8" name="テキスト プレースホルダー 7"/>
          <p:cNvSpPr>
            <a:spLocks noGrp="1"/>
          </p:cNvSpPr>
          <p:nvPr>
            <p:ph type="body" sz="quarter" idx="17"/>
          </p:nvPr>
        </p:nvSpPr>
        <p:spPr>
          <a:xfrm>
            <a:off x="199578" y="929282"/>
            <a:ext cx="9505950" cy="464331"/>
          </a:xfrm>
        </p:spPr>
        <p:txBody>
          <a:bodyPr/>
          <a:lstStyle/>
          <a:p>
            <a:pPr>
              <a:spcBef>
                <a:spcPts val="0"/>
              </a:spcBef>
              <a:spcAft>
                <a:spcPts val="0"/>
              </a:spcAft>
            </a:pPr>
            <a:r>
              <a:rPr kumimoji="1" lang="ja-JP" altLang="en-US" sz="1600" dirty="0"/>
              <a:t>下記の出資につきオープンイノベーション性の確認を希望します。出資案件の概要は以下の通りです。</a:t>
            </a:r>
            <a:endParaRPr kumimoji="1" lang="en-US" altLang="ja-JP" sz="1600" dirty="0"/>
          </a:p>
        </p:txBody>
      </p:sp>
      <p:sp>
        <p:nvSpPr>
          <p:cNvPr id="9" name="正方形/長方形 8">
            <a:extLst>
              <a:ext uri="{FF2B5EF4-FFF2-40B4-BE49-F238E27FC236}">
                <a16:creationId xmlns:a16="http://schemas.microsoft.com/office/drawing/2014/main" id="{CF62BDEE-B9E6-46B8-AF83-32C995BFC3C8}"/>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graphicFrame>
        <p:nvGraphicFramePr>
          <p:cNvPr id="24" name="表 23">
            <a:extLst>
              <a:ext uri="{FF2B5EF4-FFF2-40B4-BE49-F238E27FC236}">
                <a16:creationId xmlns:a16="http://schemas.microsoft.com/office/drawing/2014/main" id="{C05BEB82-7B7E-4AC9-0578-5D9153156682}"/>
              </a:ext>
            </a:extLst>
          </p:cNvPr>
          <p:cNvGraphicFramePr>
            <a:graphicFrameLocks noGrp="1"/>
          </p:cNvGraphicFramePr>
          <p:nvPr>
            <p:extLst>
              <p:ext uri="{D42A27DB-BD31-4B8C-83A1-F6EECF244321}">
                <p14:modId xmlns:p14="http://schemas.microsoft.com/office/powerpoint/2010/main" val="2192122926"/>
              </p:ext>
            </p:extLst>
          </p:nvPr>
        </p:nvGraphicFramePr>
        <p:xfrm>
          <a:off x="199578" y="1599146"/>
          <a:ext cx="9482853" cy="5070214"/>
        </p:xfrm>
        <a:graphic>
          <a:graphicData uri="http://schemas.openxmlformats.org/drawingml/2006/table">
            <a:tbl>
              <a:tblPr firstRow="1" bandRow="1">
                <a:tableStyleId>{5C22544A-7EE6-4342-B048-85BDC9FD1C3A}</a:tableStyleId>
              </a:tblPr>
              <a:tblGrid>
                <a:gridCol w="2785663">
                  <a:extLst>
                    <a:ext uri="{9D8B030D-6E8A-4147-A177-3AD203B41FA5}">
                      <a16:colId xmlns:a16="http://schemas.microsoft.com/office/drawing/2014/main" val="1177943423"/>
                    </a:ext>
                  </a:extLst>
                </a:gridCol>
                <a:gridCol w="6697190">
                  <a:extLst>
                    <a:ext uri="{9D8B030D-6E8A-4147-A177-3AD203B41FA5}">
                      <a16:colId xmlns:a16="http://schemas.microsoft.com/office/drawing/2014/main" val="4043155241"/>
                    </a:ext>
                  </a:extLst>
                </a:gridCol>
              </a:tblGrid>
              <a:tr h="35265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案件概要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484181226"/>
                  </a:ext>
                </a:extLst>
              </a:tr>
              <a:tr h="352655">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１．出資者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株式会社Ａ（以下○○社）</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1253981"/>
                  </a:ext>
                </a:extLst>
              </a:tr>
              <a:tr h="352655">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２．出資先企業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株式会社Ｂ（以下○○社）</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6200499"/>
                  </a:ext>
                </a:extLst>
              </a:tr>
              <a:tr h="352655">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３．出資時期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XXXX</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rPr>
                        <a:t>X</a:t>
                      </a:r>
                      <a:r>
                        <a:rPr kumimoji="1" lang="ja-JP" altLang="en-US" sz="1400" dirty="0">
                          <a:solidFill>
                            <a:schemeClr val="tx1"/>
                          </a:solidFill>
                          <a:latin typeface="Meiryo UI" panose="020B0604030504040204" pitchFamily="50" charset="-128"/>
                          <a:ea typeface="Meiryo UI" panose="020B0604030504040204" pitchFamily="50" charset="-128"/>
                        </a:rPr>
                        <a:t>月</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675982"/>
                  </a:ext>
                </a:extLst>
              </a:tr>
              <a:tr h="352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４．出資金額</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XXXX</a:t>
                      </a:r>
                      <a:r>
                        <a:rPr kumimoji="1" lang="ja-JP" altLang="en-US" sz="1400" dirty="0">
                          <a:solidFill>
                            <a:schemeClr val="tx1"/>
                          </a:solidFill>
                          <a:latin typeface="Meiryo UI" panose="020B0604030504040204" pitchFamily="50" charset="-128"/>
                          <a:ea typeface="Meiryo UI" panose="020B0604030504040204" pitchFamily="50" charset="-128"/>
                        </a:rPr>
                        <a:t>円</a:t>
                      </a:r>
                      <a:r>
                        <a:rPr kumimoji="1" lang="ja-JP" altLang="en-US" sz="800" dirty="0">
                          <a:solidFill>
                            <a:srgbClr val="0070C0"/>
                          </a:solidFill>
                          <a:latin typeface="Meiryo UI" panose="020B0604030504040204" pitchFamily="50" charset="-128"/>
                          <a:ea typeface="Meiryo UI" panose="020B0604030504040204" pitchFamily="50" charset="-128"/>
                        </a:rPr>
                        <a:t>（一の位まで記入。組合経由の場合、組合への出資比率を乗じた額（小数点以下切捨）。予定額の場合、その旨明記。）</a:t>
                      </a:r>
                      <a:endParaRPr kumimoji="1" lang="en-US" altLang="ja-JP" sz="1400" dirty="0">
                        <a:solidFill>
                          <a:srgbClr val="0070C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0979850"/>
                  </a:ext>
                </a:extLst>
              </a:tr>
              <a:tr h="352655">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５．投資前後の出資割合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投資前［ </a:t>
                      </a:r>
                      <a:r>
                        <a:rPr kumimoji="1" lang="en-US" altLang="ja-JP" sz="1400" dirty="0">
                          <a:solidFill>
                            <a:schemeClr val="tx1"/>
                          </a:solidFill>
                          <a:latin typeface="Meiryo UI" panose="020B0604030504040204" pitchFamily="50" charset="-128"/>
                          <a:ea typeface="Meiryo UI" panose="020B0604030504040204" pitchFamily="50" charset="-128"/>
                        </a:rPr>
                        <a:t>XX.X</a:t>
                      </a:r>
                      <a:r>
                        <a:rPr kumimoji="1" lang="en-US" altLang="ja-JP" sz="1400" baseline="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　→　投資後［ </a:t>
                      </a:r>
                      <a:r>
                        <a:rPr kumimoji="1" lang="en-US" altLang="ja-JP" sz="1400" dirty="0">
                          <a:solidFill>
                            <a:schemeClr val="tx1"/>
                          </a:solidFill>
                          <a:latin typeface="Meiryo UI" panose="020B0604030504040204" pitchFamily="50" charset="-128"/>
                          <a:ea typeface="Meiryo UI" panose="020B0604030504040204" pitchFamily="50" charset="-128"/>
                        </a:rPr>
                        <a:t>XX.X </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2816061"/>
                  </a:ext>
                </a:extLst>
              </a:tr>
              <a:tr h="334408">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６．出資の目的</a:t>
                      </a:r>
                      <a:r>
                        <a:rPr kumimoji="1" lang="ja-JP" altLang="en-US" sz="1100" b="0" i="0" u="none" strike="noStrike" kern="120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n-cs"/>
                        </a:rPr>
                        <a:t>（いずれかに〇）</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高い生産性が見込まれる事業の実施</a:t>
                      </a:r>
                      <a:r>
                        <a:rPr kumimoji="1" lang="ja-JP" altLang="en-US" sz="1400" dirty="0">
                          <a:solidFill>
                            <a:srgbClr val="FF0000"/>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新たな事業の開拓</a:t>
                      </a:r>
                      <a:endParaRPr lang="en-US" altLang="ja-JP"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690205"/>
                  </a:ext>
                </a:extLst>
              </a:tr>
              <a:tr h="609132">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７．高い生産性又は新規性</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（別紙２の説明文全体を転記）</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2623368"/>
                  </a:ext>
                </a:extLst>
              </a:tr>
              <a:tr h="609132">
                <a:tc>
                  <a:txBody>
                    <a:bodyPr/>
                    <a:lstStyle/>
                    <a:p>
                      <a:pPr marL="357188" indent="-357188"/>
                      <a:r>
                        <a:rPr kumimoji="1" lang="ja-JP" altLang="en-US" sz="1400" dirty="0">
                          <a:solidFill>
                            <a:schemeClr val="tx1"/>
                          </a:solidFill>
                          <a:latin typeface="Meiryo UI" panose="020B0604030504040204" pitchFamily="50" charset="-128"/>
                          <a:ea typeface="Meiryo UI" panose="020B0604030504040204" pitchFamily="50" charset="-128"/>
                        </a:rPr>
                        <a:t>８．出資者が活用を予定する</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357188" indent="-357188"/>
                      <a:r>
                        <a:rPr kumimoji="1" lang="ja-JP" altLang="en-US" sz="1400" dirty="0">
                          <a:solidFill>
                            <a:schemeClr val="tx1"/>
                          </a:solidFill>
                          <a:latin typeface="Meiryo UI" panose="020B0604030504040204" pitchFamily="50" charset="-128"/>
                          <a:ea typeface="Meiryo UI" panose="020B0604030504040204" pitchFamily="50" charset="-128"/>
                        </a:rPr>
                        <a:t>　　　出資先企業の経営資源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dirty="0">
                          <a:latin typeface="Meiryo UI" panose="020B0604030504040204" pitchFamily="50" charset="-128"/>
                          <a:ea typeface="Meiryo UI" panose="020B0604030504040204" pitchFamily="50" charset="-128"/>
                        </a:rPr>
                        <a:t>（別紙３の説明文中の○○</a:t>
                      </a:r>
                      <a:r>
                        <a:rPr lang="ja-JP" altLang="en-US" sz="1200" dirty="0">
                          <a:solidFill>
                            <a:srgbClr val="0070C0"/>
                          </a:solidFill>
                          <a:latin typeface="Meiryo UI" panose="020B0604030504040204" pitchFamily="50" charset="-128"/>
                          <a:ea typeface="Meiryo UI" panose="020B0604030504040204" pitchFamily="50" charset="-128"/>
                        </a:rPr>
                        <a:t>（Ｂ社の革新的な技術や、サービスの内容）</a:t>
                      </a:r>
                      <a:r>
                        <a:rPr lang="ja-JP" altLang="en-US" sz="1200" dirty="0">
                          <a:latin typeface="Meiryo UI" panose="020B0604030504040204" pitchFamily="50" charset="-128"/>
                          <a:ea typeface="Meiryo UI" panose="020B0604030504040204" pitchFamily="50" charset="-128"/>
                        </a:rPr>
                        <a:t>を転記）</a:t>
                      </a:r>
                      <a:endParaRPr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7972433"/>
                  </a:ext>
                </a:extLst>
              </a:tr>
              <a:tr h="609132">
                <a:tc>
                  <a:txBody>
                    <a:bodyPr/>
                    <a:lstStyle/>
                    <a:p>
                      <a:pPr marL="357188" indent="-357188"/>
                      <a:r>
                        <a:rPr kumimoji="1" lang="ja-JP" altLang="en-US" sz="1400" kern="1200" dirty="0">
                          <a:solidFill>
                            <a:schemeClr val="tx1"/>
                          </a:solidFill>
                          <a:latin typeface="Meiryo UI" panose="020B0604030504040204" pitchFamily="50" charset="-128"/>
                          <a:ea typeface="Meiryo UI" panose="020B0604030504040204" pitchFamily="50" charset="-128"/>
                          <a:cs typeface="+mn-cs"/>
                        </a:rPr>
                        <a:t>９．出資者が提供を予定する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357188" indent="-357188"/>
                      <a:r>
                        <a:rPr kumimoji="1" lang="ja-JP" altLang="en-US" sz="1400" kern="1200" dirty="0">
                          <a:solidFill>
                            <a:schemeClr val="tx1"/>
                          </a:solidFill>
                          <a:latin typeface="Meiryo UI" panose="020B0604030504040204" pitchFamily="50" charset="-128"/>
                          <a:ea typeface="Meiryo UI" panose="020B0604030504040204" pitchFamily="50" charset="-128"/>
                          <a:cs typeface="+mn-cs"/>
                        </a:rPr>
                        <a:t>　　　出資者の経営資源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lang="ja-JP" altLang="en-US" sz="1200" dirty="0">
                          <a:latin typeface="Meiryo UI" panose="020B0604030504040204" pitchFamily="50" charset="-128"/>
                          <a:ea typeface="Meiryo UI" panose="020B0604030504040204" pitchFamily="50" charset="-128"/>
                        </a:rPr>
                        <a:t>（別紙４の説明文中の○○</a:t>
                      </a:r>
                      <a:r>
                        <a:rPr lang="ja-JP" altLang="en-US" sz="1200" dirty="0">
                          <a:solidFill>
                            <a:srgbClr val="0070C0"/>
                          </a:solidFill>
                          <a:latin typeface="Meiryo UI" panose="020B0604030504040204" pitchFamily="50" charset="-128"/>
                          <a:ea typeface="Meiryo UI" panose="020B0604030504040204" pitchFamily="50" charset="-128"/>
                        </a:rPr>
                        <a:t>（Ａ社による資金以外の経営資源の提供）</a:t>
                      </a:r>
                      <a:r>
                        <a:rPr lang="ja-JP" altLang="en-US" sz="1200" dirty="0">
                          <a:latin typeface="Meiryo UI" panose="020B0604030504040204" pitchFamily="50" charset="-128"/>
                          <a:ea typeface="Meiryo UI" panose="020B0604030504040204" pitchFamily="50" charset="-128"/>
                        </a:rPr>
                        <a:t>を転記）</a:t>
                      </a:r>
                      <a:endParaRPr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206355"/>
                  </a:ext>
                </a:extLst>
              </a:tr>
              <a:tr h="762824">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．財務リターンの想定</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（任意記載項目）</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strike="noStrike" dirty="0">
                          <a:solidFill>
                            <a:schemeClr val="tx1"/>
                          </a:solidFill>
                          <a:latin typeface="Meiryo UI" panose="020B0604030504040204" pitchFamily="50" charset="-128"/>
                          <a:ea typeface="Meiryo UI" panose="020B0604030504040204" pitchFamily="50" charset="-128"/>
                        </a:rPr>
                        <a:t>（①～⑥から選択）</a:t>
                      </a:r>
                      <a:endParaRPr lang="en-US" altLang="ja-JP" sz="1200"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strike="noStrike" dirty="0">
                          <a:solidFill>
                            <a:schemeClr val="tx1"/>
                          </a:solidFill>
                          <a:latin typeface="Meiryo UI" panose="020B0604030504040204" pitchFamily="50" charset="-128"/>
                          <a:ea typeface="Meiryo UI" panose="020B0604030504040204" pitchFamily="50" charset="-128"/>
                        </a:rPr>
                        <a:t>例）②：</a:t>
                      </a:r>
                      <a:r>
                        <a:rPr lang="en-US" altLang="ja-JP" sz="1200" strike="noStrike" dirty="0">
                          <a:solidFill>
                            <a:schemeClr val="tx1"/>
                          </a:solidFill>
                          <a:latin typeface="Meiryo UI" panose="020B0604030504040204" pitchFamily="50" charset="-128"/>
                          <a:ea typeface="Meiryo UI" panose="020B0604030504040204" pitchFamily="50" charset="-128"/>
                        </a:rPr>
                        <a:t>IRR</a:t>
                      </a:r>
                      <a:r>
                        <a:rPr lang="ja-JP" altLang="en-US" sz="1200" strike="noStrike" dirty="0">
                          <a:solidFill>
                            <a:schemeClr val="tx1"/>
                          </a:solidFill>
                          <a:latin typeface="Meiryo UI" panose="020B0604030504040204" pitchFamily="50" charset="-128"/>
                          <a:ea typeface="Meiryo UI" panose="020B0604030504040204" pitchFamily="50" charset="-128"/>
                        </a:rPr>
                        <a:t>　○％</a:t>
                      </a:r>
                      <a:endParaRPr lang="en-US" altLang="ja-JP" sz="1200"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100" strike="noStrike" dirty="0">
                          <a:solidFill>
                            <a:schemeClr val="tx1"/>
                          </a:solidFill>
                          <a:latin typeface="Meiryo UI" panose="020B0604030504040204" pitchFamily="50" charset="-128"/>
                          <a:ea typeface="Meiryo UI" panose="020B0604030504040204" pitchFamily="50" charset="-128"/>
                        </a:rPr>
                        <a:t>※</a:t>
                      </a:r>
                      <a:r>
                        <a:rPr kumimoji="1" lang="ja-JP" altLang="en-US" sz="1100" strike="noStrike" kern="1200" dirty="0">
                          <a:solidFill>
                            <a:schemeClr val="tx1"/>
                          </a:solidFill>
                          <a:latin typeface="Meiryo UI" panose="020B0604030504040204" pitchFamily="50" charset="-128"/>
                          <a:ea typeface="Meiryo UI" panose="020B0604030504040204" pitchFamily="50" charset="-128"/>
                          <a:cs typeface="+mn-cs"/>
                        </a:rPr>
                        <a:t>出資段階において財務リターンを</a:t>
                      </a:r>
                      <a:r>
                        <a:rPr lang="ja-JP" altLang="en-US" sz="1100" dirty="0">
                          <a:solidFill>
                            <a:schemeClr val="tx1"/>
                          </a:solidFill>
                          <a:latin typeface="Meiryo UI" panose="020B0604030504040204" pitchFamily="50" charset="-128"/>
                          <a:ea typeface="Meiryo UI" panose="020B0604030504040204" pitchFamily="50" charset="-128"/>
                        </a:rPr>
                        <a:t>確認</a:t>
                      </a:r>
                      <a:r>
                        <a:rPr kumimoji="1" lang="ja-JP" altLang="en-US" sz="1100" strike="noStrike" kern="1200" dirty="0">
                          <a:solidFill>
                            <a:schemeClr val="tx1"/>
                          </a:solidFill>
                          <a:latin typeface="Meiryo UI" panose="020B0604030504040204" pitchFamily="50" charset="-128"/>
                          <a:ea typeface="Meiryo UI" panose="020B0604030504040204" pitchFamily="50" charset="-128"/>
                          <a:cs typeface="+mn-cs"/>
                        </a:rPr>
                        <a:t>していない場合にはその理由を記載</a:t>
                      </a:r>
                      <a:r>
                        <a:rPr lang="ja-JP" altLang="en-US" sz="1100" strike="noStrike" dirty="0">
                          <a:solidFill>
                            <a:schemeClr val="tx1"/>
                          </a:solidFill>
                          <a:latin typeface="Meiryo UI" panose="020B0604030504040204" pitchFamily="50" charset="-128"/>
                          <a:ea typeface="Meiryo UI" panose="020B0604030504040204" pitchFamily="50" charset="-128"/>
                        </a:rPr>
                        <a:t>。（例：事業によるシナジーを見込んでの出資であるため）</a:t>
                      </a:r>
                      <a:endParaRPr lang="en-US" altLang="ja-JP" sz="1100" strike="noStrik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5735321"/>
                  </a:ext>
                </a:extLst>
              </a:tr>
            </a:tbl>
          </a:graphicData>
        </a:graphic>
      </p:graphicFrame>
      <p:grpSp>
        <p:nvGrpSpPr>
          <p:cNvPr id="6" name="グループ化 5">
            <a:extLst>
              <a:ext uri="{FF2B5EF4-FFF2-40B4-BE49-F238E27FC236}">
                <a16:creationId xmlns:a16="http://schemas.microsoft.com/office/drawing/2014/main" id="{DA81F5B0-96CB-A905-B1BB-F5AABED5236E}"/>
              </a:ext>
            </a:extLst>
          </p:cNvPr>
          <p:cNvGrpSpPr/>
          <p:nvPr/>
        </p:nvGrpSpPr>
        <p:grpSpPr>
          <a:xfrm>
            <a:off x="9417496" y="4821632"/>
            <a:ext cx="4717869" cy="2029911"/>
            <a:chOff x="9308139" y="348388"/>
            <a:chExt cx="4717869" cy="2707121"/>
          </a:xfrm>
        </p:grpSpPr>
        <p:sp>
          <p:nvSpPr>
            <p:cNvPr id="7" name="正方形/長方形 6">
              <a:extLst>
                <a:ext uri="{FF2B5EF4-FFF2-40B4-BE49-F238E27FC236}">
                  <a16:creationId xmlns:a16="http://schemas.microsoft.com/office/drawing/2014/main" id="{75137643-B88D-A09A-2D6A-F98C688D09D1}"/>
                </a:ext>
              </a:extLst>
            </p:cNvPr>
            <p:cNvSpPr/>
            <p:nvPr/>
          </p:nvSpPr>
          <p:spPr bwMode="auto">
            <a:xfrm>
              <a:off x="9993560" y="512981"/>
              <a:ext cx="4032448" cy="2542528"/>
            </a:xfrm>
            <a:prstGeom prst="rect">
              <a:avLst/>
            </a:prstGeom>
            <a:solidFill>
              <a:srgbClr val="FFFF00"/>
            </a:solidFill>
            <a:ln w="38100">
              <a:solidFill>
                <a:srgbClr val="C00000"/>
              </a:solidFill>
              <a:miter lim="800000"/>
              <a:headEnd/>
              <a:tailEnd/>
            </a:ln>
            <a:effectLst/>
          </p:spPr>
          <p:txBody>
            <a:bodyPr wrap="square" rtlCol="0" anchor="ctr"/>
            <a:lstStyle/>
            <a:p>
              <a:r>
                <a:rPr kumimoji="0" lang="en-US" altLang="ja-JP" sz="1200" dirty="0">
                  <a:latin typeface="Meiryo UI" panose="020B0604030504040204" pitchFamily="50" charset="-128"/>
                  <a:ea typeface="Meiryo UI" panose="020B0604030504040204" pitchFamily="50" charset="-128"/>
                </a:rPr>
                <a:t>【10</a:t>
              </a:r>
              <a:r>
                <a:rPr kumimoji="0" lang="ja-JP" altLang="en-US" sz="1200" dirty="0">
                  <a:latin typeface="Meiryo UI" panose="020B0604030504040204" pitchFamily="50" charset="-128"/>
                  <a:ea typeface="Meiryo UI" panose="020B0604030504040204" pitchFamily="50" charset="-128"/>
                </a:rPr>
                <a:t>．財務リターンの想定</a:t>
              </a:r>
              <a:r>
                <a:rPr kumimoji="0" lang="en-US" altLang="ja-JP" sz="1200" dirty="0">
                  <a:latin typeface="Meiryo UI" panose="020B0604030504040204" pitchFamily="50" charset="-128"/>
                  <a:ea typeface="Meiryo UI" panose="020B0604030504040204" pitchFamily="50" charset="-128"/>
                </a:rPr>
                <a:t>】</a:t>
              </a:r>
            </a:p>
            <a:p>
              <a:r>
                <a:rPr kumimoji="0" lang="ja-JP" altLang="en-US" sz="1200" dirty="0">
                  <a:latin typeface="Meiryo UI" panose="020B0604030504040204" pitchFamily="50" charset="-128"/>
                  <a:ea typeface="Meiryo UI" panose="020B0604030504040204" pitchFamily="50" charset="-128"/>
                </a:rPr>
                <a:t>以下から該当するものを選択　＊複数選択可</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①</a:t>
              </a:r>
              <a:r>
                <a:rPr kumimoji="0" lang="en-US" altLang="ja-JP" sz="1200" dirty="0">
                  <a:latin typeface="Meiryo UI" panose="020B0604030504040204" pitchFamily="50" charset="-128"/>
                  <a:ea typeface="Meiryo UI" panose="020B0604030504040204" pitchFamily="50" charset="-128"/>
                </a:rPr>
                <a:t>NPV</a:t>
              </a:r>
              <a:r>
                <a:rPr kumimoji="0" lang="ja-JP" altLang="en-US" sz="1200" dirty="0">
                  <a:latin typeface="Meiryo UI" panose="020B0604030504040204" pitchFamily="50" charset="-128"/>
                  <a:ea typeface="Meiryo UI" panose="020B0604030504040204" pitchFamily="50" charset="-128"/>
                </a:rPr>
                <a:t>（正味現在価値）</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a:t>
              </a:r>
              <a:r>
                <a:rPr kumimoji="0" lang="en-US" altLang="ja-JP" sz="1200" dirty="0">
                  <a:latin typeface="Meiryo UI" panose="020B0604030504040204" pitchFamily="50" charset="-128"/>
                  <a:ea typeface="Meiryo UI" panose="020B0604030504040204" pitchFamily="50" charset="-128"/>
                </a:rPr>
                <a:t>IRR</a:t>
              </a:r>
              <a:r>
                <a:rPr kumimoji="0" lang="ja-JP" altLang="en-US" sz="1200" dirty="0">
                  <a:latin typeface="Meiryo UI" panose="020B0604030504040204" pitchFamily="50" charset="-128"/>
                  <a:ea typeface="Meiryo UI" panose="020B0604030504040204" pitchFamily="50" charset="-128"/>
                </a:rPr>
                <a:t>（内部収益率）</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a:t>
              </a:r>
              <a:r>
                <a:rPr kumimoji="0" lang="en-US" altLang="ja-JP" sz="1200" dirty="0">
                  <a:latin typeface="Meiryo UI" panose="020B0604030504040204" pitchFamily="50" charset="-128"/>
                  <a:ea typeface="Meiryo UI" panose="020B0604030504040204" pitchFamily="50" charset="-128"/>
                </a:rPr>
                <a:t>MOIC</a:t>
              </a:r>
              <a:r>
                <a:rPr kumimoji="0" lang="ja-JP" altLang="en-US" sz="1200" dirty="0">
                  <a:latin typeface="Meiryo UI" panose="020B0604030504040204" pitchFamily="50" charset="-128"/>
                  <a:ea typeface="Meiryo UI" panose="020B0604030504040204" pitchFamily="50" charset="-128"/>
                </a:rPr>
                <a:t>（投下資本倍率）</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④回収期間法</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⑤類似会社比較法</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⑥その他（）</a:t>
              </a:r>
            </a:p>
          </p:txBody>
        </p:sp>
        <p:cxnSp>
          <p:nvCxnSpPr>
            <p:cNvPr id="10" name="直線コネクタ 9">
              <a:extLst>
                <a:ext uri="{FF2B5EF4-FFF2-40B4-BE49-F238E27FC236}">
                  <a16:creationId xmlns:a16="http://schemas.microsoft.com/office/drawing/2014/main" id="{9E0D74AD-C73F-35DB-37AF-CCD086C40E69}"/>
                </a:ext>
              </a:extLst>
            </p:cNvPr>
            <p:cNvCxnSpPr>
              <a:cxnSpLocks/>
            </p:cNvCxnSpPr>
            <p:nvPr/>
          </p:nvCxnSpPr>
          <p:spPr>
            <a:xfrm flipV="1">
              <a:off x="9308139" y="2128411"/>
              <a:ext cx="671169" cy="14754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CBC50867-0A00-622C-2520-9757ADCAA419}"/>
                </a:ext>
              </a:extLst>
            </p:cNvPr>
            <p:cNvSpPr/>
            <p:nvPr/>
          </p:nvSpPr>
          <p:spPr bwMode="auto">
            <a:xfrm>
              <a:off x="9993560" y="348388"/>
              <a:ext cx="4032448" cy="312045"/>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3511707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p:cNvSpPr>
            <a:spLocks noGrp="1"/>
          </p:cNvSpPr>
          <p:nvPr>
            <p:ph type="title"/>
          </p:nvPr>
        </p:nvSpPr>
        <p:spPr/>
        <p:txBody>
          <a:bodyPr/>
          <a:lstStyle/>
          <a:p>
            <a:r>
              <a:rPr lang="ja-JP" altLang="en-US" dirty="0"/>
              <a:t>別紙１：出資者及び出資先企業の概要</a:t>
            </a:r>
            <a:endParaRPr kumimoji="1" lang="ja-JP" altLang="en-US" dirty="0"/>
          </a:p>
        </p:txBody>
      </p:sp>
      <p:sp>
        <p:nvSpPr>
          <p:cNvPr id="20" name="正方形/長方形 19"/>
          <p:cNvSpPr/>
          <p:nvPr/>
        </p:nvSpPr>
        <p:spPr bwMode="auto">
          <a:xfrm>
            <a:off x="308806" y="3140968"/>
            <a:ext cx="432495" cy="1876287"/>
          </a:xfrm>
          <a:prstGeom prst="rect">
            <a:avLst/>
          </a:prstGeom>
          <a:solidFill>
            <a:srgbClr val="002060"/>
          </a:solidFill>
          <a:ln w="9525">
            <a:solidFill>
              <a:schemeClr val="tx1"/>
            </a:solidFill>
            <a:miter lim="800000"/>
            <a:headEnd/>
            <a:tailEnd/>
          </a:ln>
          <a:effectLst/>
        </p:spPr>
        <p:txBody>
          <a:bodyPr wrap="none" rtlCol="0" anchor="ctr"/>
          <a:lstStyle/>
          <a:p>
            <a:pPr algn="l"/>
            <a:r>
              <a:rPr kumimoji="0" lang="ja-JP" altLang="en-US" sz="1600" b="1" dirty="0">
                <a:solidFill>
                  <a:schemeClr val="bg1"/>
                </a:solidFill>
                <a:latin typeface="Meiryo UI" panose="020B0604030504040204" pitchFamily="50" charset="-128"/>
                <a:ea typeface="Meiryo UI" panose="020B0604030504040204" pitchFamily="50" charset="-128"/>
              </a:rPr>
              <a:t>②</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出</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資</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先</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企</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業</a:t>
            </a:r>
            <a:endParaRPr kumimoji="0"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bwMode="auto">
          <a:xfrm>
            <a:off x="308806" y="752824"/>
            <a:ext cx="432495" cy="1876287"/>
          </a:xfrm>
          <a:prstGeom prst="rect">
            <a:avLst/>
          </a:prstGeom>
          <a:solidFill>
            <a:srgbClr val="002060"/>
          </a:solidFill>
          <a:ln w="9525">
            <a:solidFill>
              <a:schemeClr val="tx1"/>
            </a:solidFill>
            <a:miter lim="800000"/>
            <a:headEnd/>
            <a:tailEnd/>
          </a:ln>
          <a:effectLst/>
        </p:spPr>
        <p:txBody>
          <a:bodyPr wrap="none" rtlCol="0" anchor="ctr"/>
          <a:lstStyle/>
          <a:p>
            <a:pPr algn="l"/>
            <a:r>
              <a:rPr kumimoji="0" lang="ja-JP" altLang="en-US" sz="1600" b="1" dirty="0">
                <a:solidFill>
                  <a:schemeClr val="bg1"/>
                </a:solidFill>
                <a:latin typeface="Meiryo UI" panose="020B0604030504040204" pitchFamily="50" charset="-128"/>
                <a:ea typeface="Meiryo UI" panose="020B0604030504040204" pitchFamily="50" charset="-128"/>
              </a:rPr>
              <a:t>①</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出</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資</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者</a:t>
            </a:r>
            <a:endParaRPr kumimoji="0" lang="en-US" altLang="ja-JP" sz="1600" b="1" dirty="0">
              <a:solidFill>
                <a:schemeClr val="bg1"/>
              </a:solidFill>
              <a:latin typeface="Meiryo UI" panose="020B0604030504040204" pitchFamily="50" charset="-128"/>
              <a:ea typeface="Meiryo UI" panose="020B0604030504040204" pitchFamily="50" charset="-128"/>
            </a:endParaRPr>
          </a:p>
        </p:txBody>
      </p:sp>
      <p:graphicFrame>
        <p:nvGraphicFramePr>
          <p:cNvPr id="4" name="表 4">
            <a:extLst>
              <a:ext uri="{FF2B5EF4-FFF2-40B4-BE49-F238E27FC236}">
                <a16:creationId xmlns:a16="http://schemas.microsoft.com/office/drawing/2014/main" id="{305F9E2E-3BD2-4C23-98DA-E7800E5E23EE}"/>
              </a:ext>
            </a:extLst>
          </p:cNvPr>
          <p:cNvGraphicFramePr>
            <a:graphicFrameLocks noGrp="1"/>
          </p:cNvGraphicFramePr>
          <p:nvPr/>
        </p:nvGraphicFramePr>
        <p:xfrm>
          <a:off x="809326" y="752824"/>
          <a:ext cx="8680178" cy="2225040"/>
        </p:xfrm>
        <a:graphic>
          <a:graphicData uri="http://schemas.openxmlformats.org/drawingml/2006/table">
            <a:tbl>
              <a:tblPr firstRow="1" bandRow="1">
                <a:tableStyleId>{5C22544A-7EE6-4342-B048-85BDC9FD1C3A}</a:tableStyleId>
              </a:tblPr>
              <a:tblGrid>
                <a:gridCol w="2415482">
                  <a:extLst>
                    <a:ext uri="{9D8B030D-6E8A-4147-A177-3AD203B41FA5}">
                      <a16:colId xmlns:a16="http://schemas.microsoft.com/office/drawing/2014/main" val="1632728803"/>
                    </a:ext>
                  </a:extLst>
                </a:gridCol>
                <a:gridCol w="6264696">
                  <a:extLst>
                    <a:ext uri="{9D8B030D-6E8A-4147-A177-3AD203B41FA5}">
                      <a16:colId xmlns:a16="http://schemas.microsoft.com/office/drawing/2014/main" val="2578086784"/>
                    </a:ext>
                  </a:extLst>
                </a:gridCol>
              </a:tblGrid>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株式会社Ａ</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366362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出資年度の事業年度末日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2427429"/>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事業内容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7136578"/>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本社所在地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3671245"/>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資本金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億円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63407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a:t>
                      </a:r>
                      <a:r>
                        <a:rPr kumimoji="1" lang="en-US" altLang="ja-JP" sz="1600" b="0" dirty="0">
                          <a:solidFill>
                            <a:schemeClr val="tx1"/>
                          </a:solidFill>
                          <a:latin typeface="Meiryo UI" panose="020B0604030504040204" pitchFamily="50" charset="-128"/>
                          <a:ea typeface="Meiryo UI" panose="020B0604030504040204" pitchFamily="50" charset="-128"/>
                        </a:rPr>
                        <a:t>HP</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4588829"/>
                  </a:ext>
                </a:extLst>
              </a:tr>
            </a:tbl>
          </a:graphicData>
        </a:graphic>
      </p:graphicFrame>
      <p:graphicFrame>
        <p:nvGraphicFramePr>
          <p:cNvPr id="11" name="表 4">
            <a:extLst>
              <a:ext uri="{FF2B5EF4-FFF2-40B4-BE49-F238E27FC236}">
                <a16:creationId xmlns:a16="http://schemas.microsoft.com/office/drawing/2014/main" id="{B51A0D64-DBD2-4ACA-900E-2E63D9656BE0}"/>
              </a:ext>
            </a:extLst>
          </p:cNvPr>
          <p:cNvGraphicFramePr>
            <a:graphicFrameLocks noGrp="1"/>
          </p:cNvGraphicFramePr>
          <p:nvPr/>
        </p:nvGraphicFramePr>
        <p:xfrm>
          <a:off x="809326" y="3140968"/>
          <a:ext cx="8680178" cy="3591560"/>
        </p:xfrm>
        <a:graphic>
          <a:graphicData uri="http://schemas.openxmlformats.org/drawingml/2006/table">
            <a:tbl>
              <a:tblPr firstRow="1" bandRow="1">
                <a:tableStyleId>{5C22544A-7EE6-4342-B048-85BDC9FD1C3A}</a:tableStyleId>
              </a:tblPr>
              <a:tblGrid>
                <a:gridCol w="2415482">
                  <a:extLst>
                    <a:ext uri="{9D8B030D-6E8A-4147-A177-3AD203B41FA5}">
                      <a16:colId xmlns:a16="http://schemas.microsoft.com/office/drawing/2014/main" val="1632728803"/>
                    </a:ext>
                  </a:extLst>
                </a:gridCol>
                <a:gridCol w="6264696">
                  <a:extLst>
                    <a:ext uri="{9D8B030D-6E8A-4147-A177-3AD203B41FA5}">
                      <a16:colId xmlns:a16="http://schemas.microsoft.com/office/drawing/2014/main" val="2578086784"/>
                    </a:ext>
                  </a:extLst>
                </a:gridCol>
              </a:tblGrid>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株式会社Ｂ</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366362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設立年月日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2427429"/>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事業内容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7136578"/>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本社所在地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3671245"/>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出資直前の資本金</a:t>
                      </a:r>
                      <a:br>
                        <a:rPr kumimoji="1" lang="en-US" altLang="ja-JP" sz="1600" b="0" dirty="0">
                          <a:solidFill>
                            <a:schemeClr val="tx1"/>
                          </a:solidFill>
                          <a:latin typeface="Meiryo UI" panose="020B0604030504040204" pitchFamily="50" charset="-128"/>
                          <a:ea typeface="Meiryo UI" panose="020B0604030504040204" pitchFamily="50" charset="-128"/>
                        </a:rPr>
                      </a:br>
                      <a:r>
                        <a:rPr kumimoji="1" lang="ja-JP" altLang="en-US" sz="1600" b="0" dirty="0">
                          <a:solidFill>
                            <a:schemeClr val="tx1"/>
                          </a:solidFill>
                          <a:latin typeface="Meiryo UI" panose="020B0604030504040204" pitchFamily="50" charset="-128"/>
                          <a:ea typeface="Meiryo UI" panose="020B0604030504040204" pitchFamily="50" charset="-128"/>
                        </a:rPr>
                        <a:t>と資本剰余金の合計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億円（</a:t>
                      </a:r>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月時点）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63407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出資直前の株主構成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C</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D</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E</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br>
                        <a:rPr kumimoji="1" lang="en-US" altLang="ja-JP" sz="1600" b="0" dirty="0">
                          <a:solidFill>
                            <a:schemeClr val="tx1"/>
                          </a:solidFill>
                          <a:latin typeface="Meiryo UI" panose="020B0604030504040204" pitchFamily="50" charset="-128"/>
                          <a:ea typeface="Meiryo UI" panose="020B0604030504040204" pitchFamily="50" charset="-128"/>
                        </a:rPr>
                      </a:br>
                      <a:r>
                        <a:rPr kumimoji="1" lang="en-US" altLang="ja-JP" sz="800" b="0" dirty="0">
                          <a:solidFill>
                            <a:schemeClr val="bg1">
                              <a:lumMod val="50000"/>
                            </a:schemeClr>
                          </a:solidFill>
                          <a:latin typeface="Meiryo UI" panose="020B0604030504040204" pitchFamily="50" charset="-128"/>
                          <a:ea typeface="Meiryo UI" panose="020B0604030504040204" pitchFamily="50" charset="-128"/>
                        </a:rPr>
                        <a:t>※</a:t>
                      </a:r>
                      <a:r>
                        <a:rPr kumimoji="1" lang="ja-JP" altLang="en-US" sz="800" b="0" dirty="0">
                          <a:solidFill>
                            <a:schemeClr val="bg1">
                              <a:lumMod val="50000"/>
                            </a:schemeClr>
                          </a:solidFill>
                          <a:latin typeface="Meiryo UI" panose="020B0604030504040204" pitchFamily="50" charset="-128"/>
                          <a:ea typeface="Meiryo UI" panose="020B0604030504040204" pitchFamily="50" charset="-128"/>
                        </a:rPr>
                        <a:t>上位３名を記載。ただし、上位３名では法人以外の者（</a:t>
                      </a:r>
                      <a:r>
                        <a:rPr kumimoji="1" lang="en-US" altLang="ja-JP" sz="800" b="0" dirty="0">
                          <a:solidFill>
                            <a:schemeClr val="bg1">
                              <a:lumMod val="50000"/>
                            </a:schemeClr>
                          </a:solidFill>
                          <a:latin typeface="Meiryo UI" panose="020B0604030504040204" pitchFamily="50" charset="-128"/>
                          <a:ea typeface="Meiryo UI" panose="020B0604030504040204" pitchFamily="50" charset="-128"/>
                        </a:rPr>
                        <a:t>LPS</a:t>
                      </a:r>
                      <a:r>
                        <a:rPr kumimoji="1" lang="ja-JP" altLang="en-US" sz="800" b="0" dirty="0">
                          <a:solidFill>
                            <a:schemeClr val="bg1">
                              <a:lumMod val="50000"/>
                            </a:schemeClr>
                          </a:solidFill>
                          <a:latin typeface="Meiryo UI" panose="020B0604030504040204" pitchFamily="50" charset="-128"/>
                          <a:ea typeface="Meiryo UI" panose="020B0604030504040204" pitchFamily="50" charset="-128"/>
                        </a:rPr>
                        <a:t>、民法上の組合、個人等）が３分の１以上超の株式を保有していることが確認できない場合は、当該事項が確認できるまで、上位から並べて記載すること。なお、資産管理会社は個人ではなく法人としてカウントする。</a:t>
                      </a: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950736"/>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出資直前の出資者の</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solidFill>
                            <a:schemeClr val="tx1"/>
                          </a:solidFill>
                          <a:latin typeface="Meiryo UI" panose="020B0604030504040204" pitchFamily="50" charset="-128"/>
                          <a:ea typeface="Meiryo UI" panose="020B0604030504040204" pitchFamily="50" charset="-128"/>
                        </a:rPr>
                        <a:t>議決権保有割合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b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※2023</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年</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4</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月</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1</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日以降の出資の場合、出資者が出資先企業の議決権の過半数を有している場合は対象外となります。</a:t>
                      </a:r>
                      <a:b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b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　なお、出資日が</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2023</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年</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3</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月</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31</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日までの場合は記載不要とします。</a:t>
                      </a:r>
                      <a:endParaRPr kumimoji="1" lang="en-US" altLang="ja-JP" sz="16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8079583"/>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a:t>
                      </a:r>
                      <a:r>
                        <a:rPr kumimoji="1" lang="en-US" altLang="ja-JP" sz="1600" b="0" dirty="0">
                          <a:solidFill>
                            <a:schemeClr val="tx1"/>
                          </a:solidFill>
                          <a:latin typeface="Meiryo UI" panose="020B0604030504040204" pitchFamily="50" charset="-128"/>
                          <a:ea typeface="Meiryo UI" panose="020B0604030504040204" pitchFamily="50" charset="-128"/>
                        </a:rPr>
                        <a:t>HP</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4588829"/>
                  </a:ext>
                </a:extLst>
              </a:tr>
            </a:tbl>
          </a:graphicData>
        </a:graphic>
      </p:graphicFrame>
      <p:sp>
        <p:nvSpPr>
          <p:cNvPr id="8" name="正方形/長方形 7">
            <a:extLst>
              <a:ext uri="{FF2B5EF4-FFF2-40B4-BE49-F238E27FC236}">
                <a16:creationId xmlns:a16="http://schemas.microsoft.com/office/drawing/2014/main" id="{0413F1A4-E888-476B-BD81-A5FE6FC876B8}"/>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Tree>
    <p:extLst>
      <p:ext uri="{BB962C8B-B14F-4D97-AF65-F5344CB8AC3E}">
        <p14:creationId xmlns:p14="http://schemas.microsoft.com/office/powerpoint/2010/main" val="2801617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別紙２：</a:t>
            </a:r>
            <a:r>
              <a:rPr kumimoji="0" lang="ja-JP" altLang="en-US" kern="0" dirty="0">
                <a:solidFill>
                  <a:srgbClr val="000000"/>
                </a:solidFill>
                <a:cs typeface="Arial" panose="020B0604020202020204" pitchFamily="34" charset="0"/>
                <a:sym typeface="Meiryo UI" panose="020B0604030504040204" pitchFamily="50" charset="-128"/>
              </a:rPr>
              <a:t>出資の目的　</a:t>
            </a:r>
            <a:r>
              <a:rPr kumimoji="0" lang="en-US" altLang="ja-JP" sz="1800" kern="0" dirty="0">
                <a:solidFill>
                  <a:srgbClr val="000000"/>
                </a:solidFill>
                <a:cs typeface="Arial" panose="020B0604020202020204" pitchFamily="34" charset="0"/>
                <a:sym typeface="Meiryo UI" panose="020B0604030504040204" pitchFamily="50" charset="-128"/>
              </a:rPr>
              <a:t>【</a:t>
            </a:r>
            <a:r>
              <a:rPr kumimoji="0" lang="ja-JP" altLang="en-US" sz="1800" kern="0" dirty="0">
                <a:solidFill>
                  <a:srgbClr val="000000"/>
                </a:solidFill>
                <a:cs typeface="Arial" panose="020B0604020202020204" pitchFamily="34" charset="0"/>
                <a:sym typeface="Meiryo UI" panose="020B0604030504040204" pitchFamily="50" charset="-128"/>
              </a:rPr>
              <a:t>①高い生産性が見込まれる事業の開拓を行うケース</a:t>
            </a:r>
            <a:r>
              <a:rPr kumimoji="0" lang="en-US" altLang="ja-JP" sz="1800" kern="0" dirty="0">
                <a:solidFill>
                  <a:srgbClr val="000000"/>
                </a:solidFill>
                <a:cs typeface="Arial" panose="020B0604020202020204" pitchFamily="34" charset="0"/>
                <a:sym typeface="Meiryo UI" panose="020B0604030504040204" pitchFamily="50" charset="-128"/>
              </a:rPr>
              <a:t>】</a:t>
            </a:r>
            <a:endParaRPr kumimoji="1" lang="ja-JP" altLang="en-US" dirty="0"/>
          </a:p>
        </p:txBody>
      </p:sp>
      <p:sp>
        <p:nvSpPr>
          <p:cNvPr id="8" name="テキスト プレースホルダー 7"/>
          <p:cNvSpPr>
            <a:spLocks noGrp="1"/>
          </p:cNvSpPr>
          <p:nvPr>
            <p:ph type="body" sz="quarter" idx="17"/>
          </p:nvPr>
        </p:nvSpPr>
        <p:spPr>
          <a:xfrm>
            <a:off x="200025" y="764704"/>
            <a:ext cx="9505950" cy="1655775"/>
          </a:xfrm>
        </p:spPr>
        <p:txBody>
          <a:bodyPr/>
          <a:lstStyle/>
          <a:p>
            <a:r>
              <a:rPr lang="ja-JP" altLang="en-US" dirty="0"/>
              <a:t>○○</a:t>
            </a:r>
            <a:r>
              <a:rPr lang="ja-JP" altLang="en-US" dirty="0">
                <a:solidFill>
                  <a:srgbClr val="0070C0"/>
                </a:solidFill>
              </a:rPr>
              <a:t>（既存事業）</a:t>
            </a:r>
            <a:r>
              <a:rPr lang="ja-JP" altLang="en-US" dirty="0"/>
              <a:t>を展開するＡ社は、○○を展開するＢ社と連携して、○○</a:t>
            </a:r>
            <a:r>
              <a:rPr lang="ja-JP" altLang="en-US" dirty="0">
                <a:solidFill>
                  <a:srgbClr val="0070C0"/>
                </a:solidFill>
              </a:rPr>
              <a:t> （</a:t>
            </a:r>
            <a:r>
              <a:rPr lang="ja-JP" altLang="en-US" dirty="0">
                <a:solidFill>
                  <a:srgbClr val="0070C0"/>
                </a:solidFill>
                <a:uFill>
                  <a:solidFill>
                    <a:srgbClr val="C00000"/>
                  </a:solidFill>
                </a:uFill>
              </a:rPr>
              <a:t>Ａ社の既存事業における</a:t>
            </a:r>
            <a:r>
              <a:rPr lang="ja-JP" altLang="en-US" dirty="0">
                <a:solidFill>
                  <a:srgbClr val="0070C0"/>
                </a:solidFill>
              </a:rPr>
              <a:t>、より高い生産性を目指す取組内容）</a:t>
            </a:r>
            <a:r>
              <a:rPr lang="ja-JP" altLang="en-US" dirty="0"/>
              <a:t>を行うことで、○○</a:t>
            </a:r>
            <a:r>
              <a:rPr lang="ja-JP" altLang="en-US" dirty="0">
                <a:solidFill>
                  <a:srgbClr val="0070C0"/>
                </a:solidFill>
              </a:rPr>
              <a:t>（どのような高い生産性を見込むか：顧客価値の向上、コストの削減等）</a:t>
            </a:r>
            <a:r>
              <a:rPr lang="ja-JP" altLang="en-US" dirty="0"/>
              <a:t>を図る。</a:t>
            </a:r>
            <a:endParaRPr lang="en-US" altLang="ja-JP" dirty="0"/>
          </a:p>
          <a:p>
            <a:pPr marL="0" indent="0">
              <a:buNone/>
            </a:pP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定量的な目標を定めている場合にはその内容も記載ください。 （（例）</a:t>
            </a:r>
            <a:r>
              <a:rPr lang="ja-JP" altLang="en-US" sz="1400" strike="noStrike" dirty="0">
                <a:solidFill>
                  <a:srgbClr val="0070C0"/>
                </a:solidFill>
                <a:latin typeface="Meiryo UI" panose="020B0604030504040204" pitchFamily="50" charset="-128"/>
                <a:ea typeface="Meiryo UI" panose="020B0604030504040204" pitchFamily="50" charset="-128"/>
              </a:rPr>
              <a:t>協業領域における顧客紹介を年間○件実施する、</a:t>
            </a:r>
            <a:r>
              <a:rPr lang="en-US" altLang="ja-JP" sz="1400" strike="noStrike" dirty="0">
                <a:solidFill>
                  <a:srgbClr val="0070C0"/>
                </a:solidFill>
                <a:latin typeface="Meiryo UI" panose="020B0604030504040204" pitchFamily="50" charset="-128"/>
                <a:ea typeface="Meiryo UI" panose="020B0604030504040204" pitchFamily="50" charset="-128"/>
              </a:rPr>
              <a:t>AI</a:t>
            </a:r>
            <a:r>
              <a:rPr lang="ja-JP" altLang="en-US" sz="1400" strike="noStrike" dirty="0">
                <a:solidFill>
                  <a:srgbClr val="0070C0"/>
                </a:solidFill>
                <a:latin typeface="Meiryo UI" panose="020B0604030504040204" pitchFamily="50" charset="-128"/>
                <a:ea typeface="Meiryo UI" panose="020B0604030504040204" pitchFamily="50" charset="-128"/>
              </a:rPr>
              <a:t>を活用したマッチングにより、成約率を○％向上する　など）</a:t>
            </a:r>
            <a:endParaRPr kumimoji="1" lang="ja-JP" altLang="en-US" sz="1400" kern="1200" dirty="0">
              <a:solidFill>
                <a:srgbClr val="0070C0"/>
              </a:solidFill>
              <a:latin typeface="Meiryo UI" panose="020B0604030504040204" pitchFamily="50" charset="-128"/>
              <a:ea typeface="Meiryo UI" panose="020B0604030504040204" pitchFamily="50" charset="-128"/>
              <a:cs typeface="+mn-cs"/>
            </a:endParaRPr>
          </a:p>
          <a:p>
            <a:endParaRPr lang="en-US" altLang="ja-JP" dirty="0"/>
          </a:p>
        </p:txBody>
      </p:sp>
      <p:sp>
        <p:nvSpPr>
          <p:cNvPr id="15" name="正方形/長方形 14">
            <a:extLst>
              <a:ext uri="{FF2B5EF4-FFF2-40B4-BE49-F238E27FC236}">
                <a16:creationId xmlns:a16="http://schemas.microsoft.com/office/drawing/2014/main" id="{40E42946-E0C9-45B3-9AE2-0377E2FA62AB}"/>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dirty="0">
                <a:solidFill>
                  <a:schemeClr val="bg1"/>
                </a:solidFill>
                <a:latin typeface="Meiryo UI" panose="020B0604030504040204" pitchFamily="50" charset="-128"/>
                <a:ea typeface="Meiryo UI" panose="020B0604030504040204" pitchFamily="50" charset="-128"/>
              </a:rPr>
              <a:t>既存事業</a:t>
            </a:r>
            <a:r>
              <a:rPr kumimoji="0" lang="ja-JP" altLang="en-US" sz="1800" dirty="0">
                <a:solidFill>
                  <a:schemeClr val="bg1"/>
                </a:solidFill>
                <a:latin typeface="Meiryo UI" panose="020B0604030504040204" pitchFamily="50" charset="-128"/>
                <a:ea typeface="Meiryo UI" panose="020B0604030504040204" pitchFamily="50" charset="-128"/>
              </a:rPr>
              <a:t>の</a:t>
            </a:r>
            <a:r>
              <a:rPr kumimoji="0" lang="ja-JP" altLang="en-US" dirty="0">
                <a:solidFill>
                  <a:schemeClr val="bg1"/>
                </a:solidFill>
                <a:latin typeface="Meiryo UI" panose="020B0604030504040204" pitchFamily="50" charset="-128"/>
                <a:ea typeface="Meiryo UI" panose="020B0604030504040204" pitchFamily="50" charset="-128"/>
              </a:rPr>
              <a:t>ビジネスモデル</a:t>
            </a:r>
            <a:endParaRPr kumimoji="0" lang="ja-JP" altLang="en-US" sz="1800" dirty="0">
              <a:solidFill>
                <a:schemeClr val="bg1"/>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B45CEF37-76B5-4973-B54E-D1169F21DA95}"/>
              </a:ext>
            </a:extLst>
          </p:cNvPr>
          <p:cNvSpPr/>
          <p:nvPr/>
        </p:nvSpPr>
        <p:spPr bwMode="auto">
          <a:xfrm>
            <a:off x="5358644" y="2420479"/>
            <a:ext cx="4347330"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より高い生産性を見込む取組内容の説明</a:t>
            </a:r>
          </a:p>
        </p:txBody>
      </p:sp>
      <p:sp>
        <p:nvSpPr>
          <p:cNvPr id="22" name="二等辺三角形 21">
            <a:extLst>
              <a:ext uri="{FF2B5EF4-FFF2-40B4-BE49-F238E27FC236}">
                <a16:creationId xmlns:a16="http://schemas.microsoft.com/office/drawing/2014/main" id="{3282D7C0-3145-49F6-A0FF-401C05076D92}"/>
              </a:ext>
            </a:extLst>
          </p:cNvPr>
          <p:cNvSpPr/>
          <p:nvPr/>
        </p:nvSpPr>
        <p:spPr bwMode="auto">
          <a:xfrm rot="5400000">
            <a:off x="4355040" y="4707346"/>
            <a:ext cx="1224136" cy="324445"/>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7D6AC4C-5778-4991-A40D-D627124D6D67}"/>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①②いずれか選択</a:t>
            </a:r>
          </a:p>
        </p:txBody>
      </p:sp>
      <p:sp>
        <p:nvSpPr>
          <p:cNvPr id="4" name="正方形/長方形 3">
            <a:extLst>
              <a:ext uri="{FF2B5EF4-FFF2-40B4-BE49-F238E27FC236}">
                <a16:creationId xmlns:a16="http://schemas.microsoft.com/office/drawing/2014/main" id="{1383B699-C80A-F84D-143B-CDE05301DB88}"/>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5" name="正方形/長方形 4">
            <a:extLst>
              <a:ext uri="{FF2B5EF4-FFF2-40B4-BE49-F238E27FC236}">
                <a16:creationId xmlns:a16="http://schemas.microsoft.com/office/drawing/2014/main" id="{FCA12716-6D7C-CCC1-3D0D-6F8DBD102D65}"/>
              </a:ext>
            </a:extLst>
          </p:cNvPr>
          <p:cNvSpPr/>
          <p:nvPr/>
        </p:nvSpPr>
        <p:spPr bwMode="auto">
          <a:xfrm>
            <a:off x="5358644" y="3284982"/>
            <a:ext cx="4347330"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grpSp>
        <p:nvGrpSpPr>
          <p:cNvPr id="28" name="グループ化 27">
            <a:extLst>
              <a:ext uri="{FF2B5EF4-FFF2-40B4-BE49-F238E27FC236}">
                <a16:creationId xmlns:a16="http://schemas.microsoft.com/office/drawing/2014/main" id="{8C0F810C-6C6E-075D-C0E9-C7C5300CFC66}"/>
              </a:ext>
            </a:extLst>
          </p:cNvPr>
          <p:cNvGrpSpPr/>
          <p:nvPr/>
        </p:nvGrpSpPr>
        <p:grpSpPr>
          <a:xfrm>
            <a:off x="8709194" y="188640"/>
            <a:ext cx="5316814" cy="2664296"/>
            <a:chOff x="8709194" y="188640"/>
            <a:chExt cx="5316814" cy="2664296"/>
          </a:xfrm>
        </p:grpSpPr>
        <p:sp>
          <p:nvSpPr>
            <p:cNvPr id="29" name="正方形/長方形 28">
              <a:extLst>
                <a:ext uri="{FF2B5EF4-FFF2-40B4-BE49-F238E27FC236}">
                  <a16:creationId xmlns:a16="http://schemas.microsoft.com/office/drawing/2014/main" id="{BDBC4361-8DDE-A335-964C-90B1BAFC8BDF}"/>
                </a:ext>
              </a:extLst>
            </p:cNvPr>
            <p:cNvSpPr/>
            <p:nvPr/>
          </p:nvSpPr>
          <p:spPr bwMode="auto">
            <a:xfrm>
              <a:off x="9993560" y="512982"/>
              <a:ext cx="4032448" cy="2339954"/>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現状と比較して</a:t>
              </a:r>
              <a:r>
                <a:rPr kumimoji="0" lang="ja-JP" altLang="en-US" sz="1200" dirty="0">
                  <a:latin typeface="Meiryo UI" panose="020B0604030504040204" pitchFamily="50" charset="-128"/>
                  <a:ea typeface="Meiryo UI" panose="020B0604030504040204" pitchFamily="50" charset="-128"/>
                </a:rPr>
                <a:t>わかりやすい形で説明されているか。</a:t>
              </a:r>
              <a:endParaRPr kumimoji="0" lang="en-US" altLang="ja-JP" sz="12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出資者自身が開拓する事業として</a:t>
              </a:r>
              <a:r>
                <a:rPr kumimoji="0" lang="ja-JP" altLang="en-US" sz="1200" dirty="0">
                  <a:latin typeface="Meiryo UI" panose="020B0604030504040204" pitchFamily="50" charset="-128"/>
                  <a:ea typeface="Meiryo UI" panose="020B0604030504040204" pitchFamily="50" charset="-128"/>
                </a:rPr>
                <a:t>説明されているか。（共同で開拓する場合には、出資者が主体となって取り組んでいる事業領域が、画像／図を用いて、わかりやすく取り上げて説明されているか。）</a:t>
              </a: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p>
          </p:txBody>
        </p:sp>
        <p:cxnSp>
          <p:nvCxnSpPr>
            <p:cNvPr id="30" name="直線コネクタ 29">
              <a:extLst>
                <a:ext uri="{FF2B5EF4-FFF2-40B4-BE49-F238E27FC236}">
                  <a16:creationId xmlns:a16="http://schemas.microsoft.com/office/drawing/2014/main" id="{C1DB4175-22BF-F1F8-A7AB-6098E7C78350}"/>
                </a:ext>
              </a:extLst>
            </p:cNvPr>
            <p:cNvCxnSpPr>
              <a:cxnSpLocks/>
              <a:endCxn id="29" idx="1"/>
            </p:cNvCxnSpPr>
            <p:nvPr/>
          </p:nvCxnSpPr>
          <p:spPr>
            <a:xfrm flipV="1">
              <a:off x="8709194" y="1682959"/>
              <a:ext cx="1284366" cy="58363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8874F976-A989-C12F-3E72-3AC319685688}"/>
                </a:ext>
              </a:extLst>
            </p:cNvPr>
            <p:cNvSpPr/>
            <p:nvPr/>
          </p:nvSpPr>
          <p:spPr bwMode="auto">
            <a:xfrm>
              <a:off x="9993560" y="188640"/>
              <a:ext cx="4032448" cy="324341"/>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454239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別紙２：</a:t>
            </a:r>
            <a:r>
              <a:rPr kumimoji="0" lang="ja-JP" altLang="en-US" kern="0" dirty="0">
                <a:solidFill>
                  <a:srgbClr val="000000"/>
                </a:solidFill>
                <a:cs typeface="Arial" panose="020B0604020202020204" pitchFamily="34" charset="0"/>
                <a:sym typeface="Meiryo UI" panose="020B0604030504040204" pitchFamily="50" charset="-128"/>
              </a:rPr>
              <a:t>出資の目的　</a:t>
            </a:r>
            <a:r>
              <a:rPr kumimoji="0" lang="en-US" altLang="ja-JP" sz="1800" kern="0" dirty="0">
                <a:solidFill>
                  <a:srgbClr val="000000"/>
                </a:solidFill>
                <a:cs typeface="Arial" panose="020B0604020202020204" pitchFamily="34" charset="0"/>
                <a:sym typeface="Meiryo UI" panose="020B0604030504040204" pitchFamily="50" charset="-128"/>
              </a:rPr>
              <a:t>【</a:t>
            </a:r>
            <a:r>
              <a:rPr kumimoji="0" lang="ja-JP" altLang="en-US" sz="1800" kern="0" dirty="0">
                <a:solidFill>
                  <a:srgbClr val="000000"/>
                </a:solidFill>
                <a:cs typeface="Arial" panose="020B0604020202020204" pitchFamily="34" charset="0"/>
                <a:sym typeface="Meiryo UI" panose="020B0604030504040204" pitchFamily="50" charset="-128"/>
              </a:rPr>
              <a:t>②</a:t>
            </a:r>
            <a:r>
              <a:rPr lang="ja-JP" altLang="en-US" sz="1800" dirty="0"/>
              <a:t>新たな事業の開拓</a:t>
            </a:r>
            <a:r>
              <a:rPr kumimoji="0" lang="ja-JP" altLang="en-US" sz="1800" kern="0" dirty="0">
                <a:solidFill>
                  <a:srgbClr val="000000"/>
                </a:solidFill>
                <a:cs typeface="Arial" panose="020B0604020202020204" pitchFamily="34" charset="0"/>
                <a:sym typeface="Meiryo UI" panose="020B0604030504040204" pitchFamily="50" charset="-128"/>
              </a:rPr>
              <a:t>を行うケース</a:t>
            </a:r>
            <a:r>
              <a:rPr kumimoji="0" lang="en-US" altLang="ja-JP" sz="1800" kern="0" dirty="0">
                <a:solidFill>
                  <a:srgbClr val="000000"/>
                </a:solidFill>
                <a:cs typeface="Arial" panose="020B0604020202020204" pitchFamily="34" charset="0"/>
                <a:sym typeface="Meiryo UI" panose="020B0604030504040204" pitchFamily="50" charset="-128"/>
              </a:rPr>
              <a:t>】</a:t>
            </a:r>
            <a:endParaRPr kumimoji="1" lang="ja-JP" altLang="en-US" dirty="0"/>
          </a:p>
        </p:txBody>
      </p:sp>
      <p:sp>
        <p:nvSpPr>
          <p:cNvPr id="8" name="テキスト プレースホルダー 7"/>
          <p:cNvSpPr>
            <a:spLocks noGrp="1"/>
          </p:cNvSpPr>
          <p:nvPr>
            <p:ph type="body" sz="quarter" idx="17"/>
          </p:nvPr>
        </p:nvSpPr>
        <p:spPr>
          <a:xfrm>
            <a:off x="200025" y="764704"/>
            <a:ext cx="9505950" cy="1584581"/>
          </a:xfrm>
        </p:spPr>
        <p:txBody>
          <a:bodyPr/>
          <a:lstStyle/>
          <a:p>
            <a:r>
              <a:rPr lang="ja-JP" altLang="en-US" dirty="0"/>
              <a:t>○○</a:t>
            </a:r>
            <a:r>
              <a:rPr lang="ja-JP" altLang="en-US" dirty="0">
                <a:solidFill>
                  <a:srgbClr val="0070C0"/>
                </a:solidFill>
              </a:rPr>
              <a:t>（技術・ノウハウ等）</a:t>
            </a:r>
            <a:r>
              <a:rPr lang="ja-JP" altLang="en-US" dirty="0"/>
              <a:t>を有するＡ社は、○○を展開するＢ社と連携して、○○</a:t>
            </a:r>
            <a:r>
              <a:rPr lang="ja-JP" altLang="en-US" dirty="0">
                <a:solidFill>
                  <a:srgbClr val="0070C0"/>
                </a:solidFill>
              </a:rPr>
              <a:t>（</a:t>
            </a:r>
            <a:r>
              <a:rPr lang="ja-JP" altLang="en-US" dirty="0">
                <a:solidFill>
                  <a:srgbClr val="0070C0"/>
                </a:solidFill>
                <a:uFill>
                  <a:solidFill>
                    <a:srgbClr val="C00000"/>
                  </a:solidFill>
                </a:uFill>
              </a:rPr>
              <a:t>Ａ社が展開する</a:t>
            </a:r>
            <a:r>
              <a:rPr lang="ja-JP" altLang="en-US" dirty="0">
                <a:solidFill>
                  <a:srgbClr val="0070C0"/>
                </a:solidFill>
              </a:rPr>
              <a:t>新事業の内容）</a:t>
            </a:r>
            <a:r>
              <a:rPr lang="ja-JP" altLang="en-US" dirty="0"/>
              <a:t>を行うことを目指す。</a:t>
            </a:r>
            <a:endParaRPr lang="en-US" altLang="ja-JP" dirty="0"/>
          </a:p>
          <a:p>
            <a:pPr marL="0" indent="0">
              <a:buNone/>
            </a:pPr>
            <a:r>
              <a:rPr lang="en-US" altLang="ja-JP" sz="1400" dirty="0">
                <a:solidFill>
                  <a:srgbClr val="0070C0"/>
                </a:solidFill>
                <a:cs typeface="+mn-cs"/>
              </a:rPr>
              <a:t>※</a:t>
            </a:r>
            <a:r>
              <a:rPr lang="ja-JP" altLang="en-US" sz="1400" dirty="0">
                <a:solidFill>
                  <a:srgbClr val="0070C0"/>
                </a:solidFill>
                <a:cs typeface="+mn-cs"/>
              </a:rPr>
              <a:t>定量的な目標を定めている場合にはその内容も記載ください。 （（例）協業領域における顧客紹介を年間○件実施する、</a:t>
            </a:r>
            <a:r>
              <a:rPr lang="en-US" altLang="ja-JP" sz="1400" dirty="0">
                <a:solidFill>
                  <a:srgbClr val="0070C0"/>
                </a:solidFill>
                <a:cs typeface="+mn-cs"/>
              </a:rPr>
              <a:t>AI</a:t>
            </a:r>
            <a:r>
              <a:rPr lang="ja-JP" altLang="en-US" sz="1400" dirty="0">
                <a:solidFill>
                  <a:srgbClr val="0070C0"/>
                </a:solidFill>
                <a:cs typeface="+mn-cs"/>
              </a:rPr>
              <a:t>を活用したマッチングにより、成約率を○％向上する　など）</a:t>
            </a:r>
          </a:p>
          <a:p>
            <a:endParaRPr lang="en-US" altLang="ja-JP" dirty="0"/>
          </a:p>
        </p:txBody>
      </p:sp>
      <p:sp>
        <p:nvSpPr>
          <p:cNvPr id="17" name="正方形/長方形 16">
            <a:extLst>
              <a:ext uri="{FF2B5EF4-FFF2-40B4-BE49-F238E27FC236}">
                <a16:creationId xmlns:a16="http://schemas.microsoft.com/office/drawing/2014/main" id="{97D20FE1-903D-431B-89DE-247623E9636B}"/>
              </a:ext>
            </a:extLst>
          </p:cNvPr>
          <p:cNvSpPr/>
          <p:nvPr/>
        </p:nvSpPr>
        <p:spPr bwMode="auto">
          <a:xfrm>
            <a:off x="200026" y="2420479"/>
            <a:ext cx="9505948"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新事業の内容</a:t>
            </a:r>
          </a:p>
        </p:txBody>
      </p:sp>
      <p:sp>
        <p:nvSpPr>
          <p:cNvPr id="11" name="正方形/長方形 10">
            <a:extLst>
              <a:ext uri="{FF2B5EF4-FFF2-40B4-BE49-F238E27FC236}">
                <a16:creationId xmlns:a16="http://schemas.microsoft.com/office/drawing/2014/main" id="{65C09D3F-A779-4B5D-A9AF-DA3E03DB89FB}"/>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①②いずれか選択</a:t>
            </a:r>
          </a:p>
        </p:txBody>
      </p:sp>
      <p:sp>
        <p:nvSpPr>
          <p:cNvPr id="6" name="正方形/長方形 5">
            <a:extLst>
              <a:ext uri="{FF2B5EF4-FFF2-40B4-BE49-F238E27FC236}">
                <a16:creationId xmlns:a16="http://schemas.microsoft.com/office/drawing/2014/main" id="{AF45F73A-9DD0-3B2A-907F-F14D28859370}"/>
              </a:ext>
            </a:extLst>
          </p:cNvPr>
          <p:cNvSpPr/>
          <p:nvPr/>
        </p:nvSpPr>
        <p:spPr bwMode="auto">
          <a:xfrm>
            <a:off x="200026" y="3284982"/>
            <a:ext cx="950594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grpSp>
        <p:nvGrpSpPr>
          <p:cNvPr id="4" name="グループ化 3">
            <a:extLst>
              <a:ext uri="{FF2B5EF4-FFF2-40B4-BE49-F238E27FC236}">
                <a16:creationId xmlns:a16="http://schemas.microsoft.com/office/drawing/2014/main" id="{78D13AD2-380D-B838-E58B-AB3436BFAE3B}"/>
              </a:ext>
            </a:extLst>
          </p:cNvPr>
          <p:cNvGrpSpPr/>
          <p:nvPr/>
        </p:nvGrpSpPr>
        <p:grpSpPr>
          <a:xfrm>
            <a:off x="8709194" y="188640"/>
            <a:ext cx="5316814" cy="2664296"/>
            <a:chOff x="8709194" y="188640"/>
            <a:chExt cx="5316814" cy="2664296"/>
          </a:xfrm>
        </p:grpSpPr>
        <p:sp>
          <p:nvSpPr>
            <p:cNvPr id="5" name="正方形/長方形 4">
              <a:extLst>
                <a:ext uri="{FF2B5EF4-FFF2-40B4-BE49-F238E27FC236}">
                  <a16:creationId xmlns:a16="http://schemas.microsoft.com/office/drawing/2014/main" id="{AA1BFE87-EFC3-2EDE-DB95-05E6DED16B44}"/>
                </a:ext>
              </a:extLst>
            </p:cNvPr>
            <p:cNvSpPr/>
            <p:nvPr/>
          </p:nvSpPr>
          <p:spPr bwMode="auto">
            <a:xfrm>
              <a:off x="9993560" y="512982"/>
              <a:ext cx="4032448" cy="2339954"/>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現状と比較して</a:t>
              </a:r>
              <a:r>
                <a:rPr kumimoji="0" lang="ja-JP" altLang="en-US" sz="1200" dirty="0">
                  <a:latin typeface="Meiryo UI" panose="020B0604030504040204" pitchFamily="50" charset="-128"/>
                  <a:ea typeface="Meiryo UI" panose="020B0604030504040204" pitchFamily="50" charset="-128"/>
                </a:rPr>
                <a:t>わかりやすい形で説明されているか。</a:t>
              </a:r>
              <a:endParaRPr kumimoji="0" lang="en-US" altLang="ja-JP" sz="12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出資者自身が開拓する事業として</a:t>
              </a:r>
              <a:r>
                <a:rPr kumimoji="0" lang="ja-JP" altLang="en-US" sz="1200" dirty="0">
                  <a:latin typeface="Meiryo UI" panose="020B0604030504040204" pitchFamily="50" charset="-128"/>
                  <a:ea typeface="Meiryo UI" panose="020B0604030504040204" pitchFamily="50" charset="-128"/>
                </a:rPr>
                <a:t>説明されているか。（共同で開拓する場合には、出資者が主体となって取り組んでいる事業領域が、画像／図を用いて、わかりやすく取り上げて説明されているか。）</a:t>
              </a: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p>
          </p:txBody>
        </p:sp>
        <p:cxnSp>
          <p:nvCxnSpPr>
            <p:cNvPr id="10" name="直線コネクタ 9">
              <a:extLst>
                <a:ext uri="{FF2B5EF4-FFF2-40B4-BE49-F238E27FC236}">
                  <a16:creationId xmlns:a16="http://schemas.microsoft.com/office/drawing/2014/main" id="{DC57C0E5-50ED-847B-8D18-61CF04ECED68}"/>
                </a:ext>
              </a:extLst>
            </p:cNvPr>
            <p:cNvCxnSpPr>
              <a:cxnSpLocks/>
              <a:endCxn id="5" idx="1"/>
            </p:cNvCxnSpPr>
            <p:nvPr/>
          </p:nvCxnSpPr>
          <p:spPr>
            <a:xfrm flipV="1">
              <a:off x="8709194" y="1682959"/>
              <a:ext cx="1284366" cy="58363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5E8163E7-3BCF-A8B1-8BC6-714BCFDE4265}"/>
                </a:ext>
              </a:extLst>
            </p:cNvPr>
            <p:cNvSpPr/>
            <p:nvPr/>
          </p:nvSpPr>
          <p:spPr bwMode="auto">
            <a:xfrm>
              <a:off x="9993560" y="188640"/>
              <a:ext cx="4032448" cy="324341"/>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2975086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9</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a:t>
            </a:r>
            <a:r>
              <a:rPr lang="ja-JP" altLang="en-US" dirty="0"/>
              <a:t>３</a:t>
            </a:r>
            <a:r>
              <a:rPr kumimoji="1" lang="ja-JP" altLang="en-US" dirty="0"/>
              <a:t>：</a:t>
            </a:r>
            <a:r>
              <a:rPr kumimoji="0" lang="ja-JP" altLang="en-US" kern="0" dirty="0">
                <a:solidFill>
                  <a:srgbClr val="000000"/>
                </a:solidFill>
                <a:cs typeface="Arial" panose="020B0604020202020204" pitchFamily="34" charset="0"/>
                <a:sym typeface="Meiryo UI" panose="020B0604030504040204" pitchFamily="50" charset="-128"/>
              </a:rPr>
              <a:t>出資者が活用を予定する出資先企業の経営資源</a:t>
            </a:r>
            <a:endParaRPr kumimoji="1" lang="ja-JP" altLang="en-US" dirty="0"/>
          </a:p>
        </p:txBody>
      </p:sp>
      <p:sp>
        <p:nvSpPr>
          <p:cNvPr id="8" name="テキスト プレースホルダー 7"/>
          <p:cNvSpPr>
            <a:spLocks noGrp="1"/>
          </p:cNvSpPr>
          <p:nvPr>
            <p:ph type="body" sz="quarter" idx="17"/>
          </p:nvPr>
        </p:nvSpPr>
        <p:spPr>
          <a:xfrm>
            <a:off x="200025" y="764704"/>
            <a:ext cx="9505950" cy="987551"/>
          </a:xfrm>
        </p:spPr>
        <p:txBody>
          <a:bodyPr/>
          <a:lstStyle/>
          <a:p>
            <a:r>
              <a:rPr lang="ja-JP" altLang="en-US" dirty="0"/>
              <a:t>Ｂ社は、○○</a:t>
            </a:r>
            <a:r>
              <a:rPr lang="ja-JP" altLang="en-US" dirty="0">
                <a:solidFill>
                  <a:srgbClr val="0070C0"/>
                </a:solidFill>
              </a:rPr>
              <a:t>（革新的な技術や、サービスの内容）</a:t>
            </a:r>
            <a:r>
              <a:rPr lang="ja-JP" altLang="en-US" dirty="0"/>
              <a:t>を展開している。</a:t>
            </a:r>
            <a:endParaRPr lang="en-US" altLang="ja-JP" dirty="0"/>
          </a:p>
          <a:p>
            <a:r>
              <a:rPr lang="ja-JP" altLang="en-US" dirty="0"/>
              <a:t>○○</a:t>
            </a:r>
            <a:r>
              <a:rPr lang="ja-JP" altLang="en-US" dirty="0">
                <a:solidFill>
                  <a:srgbClr val="0070C0"/>
                </a:solidFill>
              </a:rPr>
              <a:t>（Ｂ社の技術・サービスが、Ａ社にとって不足しており、かつ革新的と言える理由）</a:t>
            </a:r>
            <a:r>
              <a:rPr lang="ja-JP" altLang="en-US" dirty="0"/>
              <a:t>。</a:t>
            </a:r>
            <a:endParaRPr lang="en-US" altLang="ja-JP" dirty="0"/>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16" name="正方形/長方形 15">
            <a:extLst>
              <a:ext uri="{FF2B5EF4-FFF2-40B4-BE49-F238E27FC236}">
                <a16:creationId xmlns:a16="http://schemas.microsoft.com/office/drawing/2014/main" id="{132634F3-094D-4B71-A6F5-F5C30283D4D7}"/>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Ｂ社の技術・サービスのイメージ</a:t>
            </a:r>
          </a:p>
        </p:txBody>
      </p:sp>
      <p:sp>
        <p:nvSpPr>
          <p:cNvPr id="18" name="正方形/長方形 17">
            <a:extLst>
              <a:ext uri="{FF2B5EF4-FFF2-40B4-BE49-F238E27FC236}">
                <a16:creationId xmlns:a16="http://schemas.microsoft.com/office/drawing/2014/main" id="{130466FC-D156-4CC2-82D0-CB4ABCD19398}"/>
              </a:ext>
            </a:extLst>
          </p:cNvPr>
          <p:cNvSpPr/>
          <p:nvPr/>
        </p:nvSpPr>
        <p:spPr bwMode="auto">
          <a:xfrm>
            <a:off x="5358644"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Ｂ社の技術・サービスの開発／展開状況</a:t>
            </a:r>
          </a:p>
        </p:txBody>
      </p:sp>
      <p:sp>
        <p:nvSpPr>
          <p:cNvPr id="12" name="正方形/長方形 11">
            <a:extLst>
              <a:ext uri="{FF2B5EF4-FFF2-40B4-BE49-F238E27FC236}">
                <a16:creationId xmlns:a16="http://schemas.microsoft.com/office/drawing/2014/main" id="{1EE398B5-020C-9532-FB33-75E030FA5418}"/>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13" name="正方形/長方形 12">
            <a:extLst>
              <a:ext uri="{FF2B5EF4-FFF2-40B4-BE49-F238E27FC236}">
                <a16:creationId xmlns:a16="http://schemas.microsoft.com/office/drawing/2014/main" id="{DB1CF406-F7D2-D99C-66F3-F697FBC60128}"/>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405565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Kd9kAB_zj0no5OdMis7fD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bv1tkDAnBPkXE0heny2gAA"/>
</p:tagLst>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3730</Words>
  <PresentationFormat>A4 210 x 297 mm</PresentationFormat>
  <Paragraphs>293</Paragraphs>
  <Slides>14</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1" baseType="lpstr">
      <vt:lpstr>Meiryo UI</vt:lpstr>
      <vt:lpstr>ＭＳ Ｐゴシック</vt:lpstr>
      <vt:lpstr>Arial</vt:lpstr>
      <vt:lpstr>Calibri</vt:lpstr>
      <vt:lpstr>Wingdings</vt:lpstr>
      <vt:lpstr>【機○・記載例なし】</vt:lpstr>
      <vt:lpstr>think-cell スライド</vt:lpstr>
      <vt:lpstr>案件概要スライド作成のお願い（パワーポイント形式で提出ください）</vt:lpstr>
      <vt:lpstr>参考１．よくあるご質問（スライド作成関係）</vt:lpstr>
      <vt:lpstr>参考２．オープンイノベーション要件について</vt:lpstr>
      <vt:lpstr>案件概要スライド　フォーマット （新規出資型）</vt:lpstr>
      <vt:lpstr>「オープンイノベーション促進税制（新規出資型）」申請案件 （株式会社Ａによる株式会社Ｂへの出資について）</vt:lpstr>
      <vt:lpstr>別紙１：出資者及び出資先企業の概要</vt:lpstr>
      <vt:lpstr>別紙２：出資の目的　【①高い生産性が見込まれる事業の開拓を行うケース】</vt:lpstr>
      <vt:lpstr>別紙２：出資の目的　【②新たな事業の開拓を行うケース】</vt:lpstr>
      <vt:lpstr>別紙３：出資者が活用を予定する出資先企業の経営資源</vt:lpstr>
      <vt:lpstr>別紙４：出資者が出資先企業への提供を予定する経営資源</vt:lpstr>
      <vt:lpstr>以下スライドは、該当する場合のみ提出</vt:lpstr>
      <vt:lpstr>参考：出資者と特殊の関係のある組合からの出資の場合</vt:lpstr>
      <vt:lpstr>参考：出資先企業が設立10年以上15年未満の場合</vt:lpstr>
      <vt:lpstr>参考：追加出資の場合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2020-09-14T15:08:56Z</dcterms:created>
  <dcterms:modified xsi:type="dcterms:W3CDTF">2024-01-24T15:17:16Z</dcterms:modified>
</cp:coreProperties>
</file>