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handoutMasterIdLst>
    <p:handoutMasterId r:id="rId10"/>
  </p:handoutMasterIdLst>
  <p:sldIdLst>
    <p:sldId id="375" r:id="rId2"/>
    <p:sldId id="377" r:id="rId3"/>
    <p:sldId id="371" r:id="rId4"/>
    <p:sldId id="376" r:id="rId5"/>
    <p:sldId id="379" r:id="rId6"/>
    <p:sldId id="372" r:id="rId7"/>
    <p:sldId id="1137" r:id="rId8"/>
  </p:sldIdLst>
  <p:sldSz cx="9906000" cy="6858000" type="A4"/>
  <p:notesSz cx="6735763" cy="9866313"/>
  <p:custDataLst>
    <p:tags r:id="rId11"/>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0" autoAdjust="0"/>
    <p:restoredTop sz="94647" autoAdjust="0"/>
  </p:normalViewPr>
  <p:slideViewPr>
    <p:cSldViewPr>
      <p:cViewPr varScale="1">
        <p:scale>
          <a:sx n="132" d="100"/>
          <a:sy n="132" d="100"/>
        </p:scale>
        <p:origin x="1002" y="126"/>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2.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1C5BB6ED-E0D8-455B-9685-264CEB266A3A}" type="datetime1">
              <a:rPr kumimoji="1" lang="ja-JP" altLang="en-US" smtClean="0"/>
              <a:t>2023/6/2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5FE860E9-240C-4A32-A022-414050E59B87}" type="datetime1">
              <a:rPr kumimoji="1" lang="ja-JP" altLang="en-US" smtClean="0"/>
              <a:t>2023/6/2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スライド番号プレースホルダー 4">
            <a:extLst>
              <a:ext uri="{FF2B5EF4-FFF2-40B4-BE49-F238E27FC236}">
                <a16:creationId xmlns:a16="http://schemas.microsoft.com/office/drawing/2014/main" id="{60A855FD-9744-4707-BFF8-E0B1FC64E5B4}"/>
              </a:ext>
            </a:extLst>
          </p:cNvPr>
          <p:cNvSpPr txBox="1">
            <a:spLocks/>
          </p:cNvSpPr>
          <p:nvPr userDrawn="1"/>
        </p:nvSpPr>
        <p:spPr>
          <a:xfrm>
            <a:off x="8767255" y="6566213"/>
            <a:ext cx="1155655"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9550142-B990-490A-A107-ED7302A7FD52}" type="slidenum">
              <a:rPr lang="ja-JP" altLang="en-US" sz="1200" smtClean="0">
                <a:solidFill>
                  <a:schemeClr val="bg1">
                    <a:lumMod val="50000"/>
                  </a:schemeClr>
                </a:solidFill>
                <a:latin typeface="Meiryo UI" panose="020B0604030504040204" pitchFamily="50" charset="-128"/>
                <a:ea typeface="Meiryo UI" panose="020B0604030504040204" pitchFamily="50" charset="-128"/>
              </a:rPr>
              <a:pPr algn="r"/>
              <a:t>‹#›</a:t>
            </a:fld>
            <a:endParaRPr lang="ja-JP" altLang="en-US"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84CB5417-2D53-45B2-A819-951E783E92D7}" type="datetime1">
              <a:rPr kumimoji="1" lang="ja-JP" altLang="en-US" smtClean="0"/>
              <a:t>2023/6/2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7920881"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スライド番号プレースホルダー 4">
            <a:extLst>
              <a:ext uri="{FF2B5EF4-FFF2-40B4-BE49-F238E27FC236}">
                <a16:creationId xmlns:a16="http://schemas.microsoft.com/office/drawing/2014/main" id="{4DC9AE34-E6CD-4715-8187-F62EBF83432C}"/>
              </a:ext>
            </a:extLst>
          </p:cNvPr>
          <p:cNvSpPr txBox="1">
            <a:spLocks/>
          </p:cNvSpPr>
          <p:nvPr userDrawn="1"/>
        </p:nvSpPr>
        <p:spPr>
          <a:xfrm>
            <a:off x="8767255" y="6566213"/>
            <a:ext cx="1155655"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9550142-B990-490A-A107-ED7302A7FD52}" type="slidenum">
              <a:rPr lang="ja-JP" altLang="en-US" sz="1200" smtClean="0">
                <a:solidFill>
                  <a:schemeClr val="bg1">
                    <a:lumMod val="50000"/>
                  </a:schemeClr>
                </a:solidFill>
                <a:latin typeface="Meiryo UI" panose="020B0604030504040204" pitchFamily="50" charset="-128"/>
                <a:ea typeface="Meiryo UI" panose="020B0604030504040204" pitchFamily="50" charset="-128"/>
              </a:rPr>
              <a:pPr algn="r"/>
              <a:t>‹#›</a:t>
            </a:fld>
            <a:endParaRPr lang="ja-JP" altLang="en-US"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1"/>
            </p:custDataLst>
            <p:extLst>
              <p:ext uri="{D42A27DB-BD31-4B8C-83A1-F6EECF244321}">
                <p14:modId xmlns:p14="http://schemas.microsoft.com/office/powerpoint/2010/main" val="118760341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4" imgW="270" imgH="270" progId="TCLayout.ActiveDocument.1">
                  <p:embed/>
                </p:oleObj>
              </mc:Choice>
              <mc:Fallback>
                <p:oleObj name="think-cell スライド" r:id="rId4" imgW="270" imgH="270" progId="TCLayout.ActiveDocument.1">
                  <p:embed/>
                  <p:pic>
                    <p:nvPicPr>
                      <p:cNvPr id="5" name="オブジェクト 4"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正方形/長方形 1" hidden="1"/>
          <p:cNvSpPr/>
          <p:nvPr userDrawn="1">
            <p:custDataLst>
              <p:tags r:id="rId2"/>
            </p:custDataLst>
          </p:nvPr>
        </p:nvSpPr>
        <p:spPr bwMode="auto">
          <a:xfrm>
            <a:off x="0" y="0"/>
            <a:ext cx="158750" cy="158750"/>
          </a:xfrm>
          <a:prstGeom prst="rect">
            <a:avLst/>
          </a:prstGeom>
          <a:noFill/>
          <a:ln w="9525" cap="flat" cmpd="sng" algn="ctr">
            <a:solidFill>
              <a:schemeClr val="bg2">
                <a:lumMod val="10000"/>
              </a:schemeClr>
            </a:solidFill>
            <a:prstDash val="solid"/>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defTabSz="895408" eaLnBrk="1">
              <a:spcBef>
                <a:spcPct val="0"/>
              </a:spcBef>
            </a:pPr>
            <a:endParaRPr kumimoji="0" lang="ja-JP" altLang="en-US" sz="2000" b="1" i="0" kern="0" baseline="0" err="1">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14002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809D9122-49FB-4A24-8BC0-F36E723CBC83}"/>
              </a:ext>
            </a:extLst>
          </p:cNvPr>
          <p:cNvGraphicFramePr>
            <a:graphicFrameLocks noChangeAspect="1"/>
          </p:cNvGraphicFramePr>
          <p:nvPr userDrawn="1">
            <p:custDataLst>
              <p:tags r:id="rId6"/>
            </p:custDataLst>
            <p:extLst>
              <p:ext uri="{D42A27DB-BD31-4B8C-83A1-F6EECF244321}">
                <p14:modId xmlns:p14="http://schemas.microsoft.com/office/powerpoint/2010/main" val="40371835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36" imgH="340" progId="TCLayout.ActiveDocument.1">
                  <p:embed/>
                </p:oleObj>
              </mc:Choice>
              <mc:Fallback>
                <p:oleObj name="think-cell スライド" r:id="rId7" imgW="336" imgH="340" progId="TCLayout.ActiveDocument.1">
                  <p:embed/>
                  <p:pic>
                    <p:nvPicPr>
                      <p:cNvPr id="0" name=""/>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E1A93E9B-979B-4FCB-B4FA-A62335A0B5BE}" type="datetime1">
              <a:rPr lang="ja-JP" altLang="en-US" smtClean="0"/>
              <a:t>2023/6/2</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20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 id="2147483660"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tags" Target="../tags/tag11.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391F6B8A-1213-434E-A632-BD2238FE1B68}"/>
              </a:ext>
            </a:extLst>
          </p:cNvPr>
          <p:cNvGraphicFramePr>
            <a:graphicFrameLocks noChangeAspect="1"/>
          </p:cNvGraphicFramePr>
          <p:nvPr>
            <p:custDataLst>
              <p:tags r:id="rId1"/>
            </p:custDataLst>
            <p:extLst>
              <p:ext uri="{D42A27DB-BD31-4B8C-83A1-F6EECF244321}">
                <p14:modId xmlns:p14="http://schemas.microsoft.com/office/powerpoint/2010/main" val="4100477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タイトル 7">
            <a:extLst>
              <a:ext uri="{FF2B5EF4-FFF2-40B4-BE49-F238E27FC236}">
                <a16:creationId xmlns:a16="http://schemas.microsoft.com/office/drawing/2014/main" id="{29758A70-857C-48B7-9F35-2587C9E22B61}"/>
              </a:ext>
            </a:extLst>
          </p:cNvPr>
          <p:cNvSpPr>
            <a:spLocks noGrp="1"/>
          </p:cNvSpPr>
          <p:nvPr>
            <p:ph type="ctrTitle"/>
          </p:nvPr>
        </p:nvSpPr>
        <p:spPr/>
        <p:txBody>
          <a:bodyPr vert="horz"/>
          <a:lstStyle/>
          <a:p>
            <a:r>
              <a:rPr lang="ja-JP" altLang="en-US" dirty="0"/>
              <a:t>前向きな取組等に係る補足説明資料</a:t>
            </a:r>
          </a:p>
        </p:txBody>
      </p:sp>
      <p:sp>
        <p:nvSpPr>
          <p:cNvPr id="9" name="字幕 8">
            <a:extLst>
              <a:ext uri="{FF2B5EF4-FFF2-40B4-BE49-F238E27FC236}">
                <a16:creationId xmlns:a16="http://schemas.microsoft.com/office/drawing/2014/main" id="{F2772AB5-AF4D-458D-A5B8-CFA9181BE4AC}"/>
              </a:ext>
            </a:extLst>
          </p:cNvPr>
          <p:cNvSpPr>
            <a:spLocks noGrp="1"/>
          </p:cNvSpPr>
          <p:nvPr>
            <p:ph type="subTitle" idx="1"/>
          </p:nvPr>
        </p:nvSpPr>
        <p:spPr>
          <a:xfrm>
            <a:off x="1485900" y="4653136"/>
            <a:ext cx="6934200" cy="369332"/>
          </a:xfrm>
        </p:spPr>
        <p:txBody>
          <a:bodyPr/>
          <a:lstStyle/>
          <a:p>
            <a:r>
              <a:rPr lang="ja-JP" altLang="en-US" dirty="0"/>
              <a:t>○○株式会社</a:t>
            </a:r>
          </a:p>
        </p:txBody>
      </p:sp>
      <p:sp>
        <p:nvSpPr>
          <p:cNvPr id="11" name="テキスト ボックス 10">
            <a:extLst>
              <a:ext uri="{FF2B5EF4-FFF2-40B4-BE49-F238E27FC236}">
                <a16:creationId xmlns:a16="http://schemas.microsoft.com/office/drawing/2014/main" id="{439D317B-5728-4560-BFCA-E06F98F0392B}"/>
              </a:ext>
            </a:extLst>
          </p:cNvPr>
          <p:cNvSpPr txBox="1"/>
          <p:nvPr/>
        </p:nvSpPr>
        <p:spPr>
          <a:xfrm>
            <a:off x="8589403" y="158154"/>
            <a:ext cx="1080120" cy="307777"/>
          </a:xfrm>
          <a:prstGeom prst="rect">
            <a:avLst/>
          </a:prstGeom>
          <a:noFill/>
          <a:ln>
            <a:solidFill>
              <a:schemeClr val="tx1"/>
            </a:solidFill>
          </a:ln>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添付書面○</a:t>
            </a:r>
          </a:p>
        </p:txBody>
      </p:sp>
      <p:sp>
        <p:nvSpPr>
          <p:cNvPr id="12" name="吹き出し: 四角形 11">
            <a:extLst>
              <a:ext uri="{FF2B5EF4-FFF2-40B4-BE49-F238E27FC236}">
                <a16:creationId xmlns:a16="http://schemas.microsoft.com/office/drawing/2014/main" id="{C6488B21-AB71-4878-BE62-3670C6965EFE}"/>
              </a:ext>
            </a:extLst>
          </p:cNvPr>
          <p:cNvSpPr/>
          <p:nvPr/>
        </p:nvSpPr>
        <p:spPr bwMode="auto">
          <a:xfrm>
            <a:off x="6748521" y="-610468"/>
            <a:ext cx="3157479" cy="433148"/>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lgn="ctr"/>
            <a:r>
              <a:rPr lang="ja-JP" altLang="en-US" sz="1100" kern="0" dirty="0">
                <a:latin typeface="Meiryo UI" panose="020B0604030504040204" pitchFamily="50" charset="-128"/>
                <a:ea typeface="Meiryo UI" panose="020B0604030504040204" pitchFamily="50" charset="-128"/>
              </a:rPr>
              <a:t>添付書類一式のナンバリングに合わせた番号を付す</a:t>
            </a:r>
            <a:endParaRPr lang="en-US" altLang="ja-JP" sz="1100" kern="0" dirty="0">
              <a:latin typeface="Meiryo UI" panose="020B0604030504040204" pitchFamily="50" charset="-128"/>
              <a:ea typeface="Meiryo UI" panose="020B0604030504040204" pitchFamily="50" charset="-128"/>
            </a:endParaRPr>
          </a:p>
        </p:txBody>
      </p:sp>
      <p:cxnSp>
        <p:nvCxnSpPr>
          <p:cNvPr id="13" name="直線コネクタ 12">
            <a:extLst>
              <a:ext uri="{FF2B5EF4-FFF2-40B4-BE49-F238E27FC236}">
                <a16:creationId xmlns:a16="http://schemas.microsoft.com/office/drawing/2014/main" id="{1A0E511C-DD47-43F9-8A5B-1CF4FAD4CB60}"/>
              </a:ext>
            </a:extLst>
          </p:cNvPr>
          <p:cNvCxnSpPr>
            <a:cxnSpLocks/>
            <a:endCxn id="12" idx="2"/>
          </p:cNvCxnSpPr>
          <p:nvPr/>
        </p:nvCxnSpPr>
        <p:spPr>
          <a:xfrm flipH="1" flipV="1">
            <a:off x="8327261" y="-177320"/>
            <a:ext cx="802202" cy="335474"/>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460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A6F96DDA-DC81-4BF4-9F77-14405D5B48F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8" name="オブジェクト 7" hidden="1">
                        <a:extLst>
                          <a:ext uri="{FF2B5EF4-FFF2-40B4-BE49-F238E27FC236}">
                            <a16:creationId xmlns:a16="http://schemas.microsoft.com/office/drawing/2014/main" id="{A6F96DDA-DC81-4BF4-9F77-14405D5B48F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7B878095-AA73-46B3-8B44-48F6A8826DDB}"/>
              </a:ext>
            </a:extLst>
          </p:cNvPr>
          <p:cNvSpPr>
            <a:spLocks noGrp="1"/>
          </p:cNvSpPr>
          <p:nvPr>
            <p:ph type="title"/>
          </p:nvPr>
        </p:nvSpPr>
        <p:spPr/>
        <p:txBody>
          <a:bodyPr vert="horz"/>
          <a:lstStyle/>
          <a:p>
            <a:r>
              <a:rPr kumimoji="1" lang="ja-JP" altLang="en-US" dirty="0"/>
              <a:t>１．事業適応計画の基本的ストーリーの補足資料</a:t>
            </a:r>
          </a:p>
        </p:txBody>
      </p:sp>
      <p:graphicFrame>
        <p:nvGraphicFramePr>
          <p:cNvPr id="9" name="表 9">
            <a:extLst>
              <a:ext uri="{FF2B5EF4-FFF2-40B4-BE49-F238E27FC236}">
                <a16:creationId xmlns:a16="http://schemas.microsoft.com/office/drawing/2014/main" id="{60B915F2-B5A4-4973-9A6C-698AECB3B724}"/>
              </a:ext>
            </a:extLst>
          </p:cNvPr>
          <p:cNvGraphicFramePr>
            <a:graphicFrameLocks noGrp="1"/>
          </p:cNvGraphicFramePr>
          <p:nvPr>
            <p:extLst>
              <p:ext uri="{D42A27DB-BD31-4B8C-83A1-F6EECF244321}">
                <p14:modId xmlns:p14="http://schemas.microsoft.com/office/powerpoint/2010/main" val="3702094430"/>
              </p:ext>
            </p:extLst>
          </p:nvPr>
        </p:nvGraphicFramePr>
        <p:xfrm>
          <a:off x="272480" y="795565"/>
          <a:ext cx="9252016" cy="5101363"/>
        </p:xfrm>
        <a:graphic>
          <a:graphicData uri="http://schemas.openxmlformats.org/drawingml/2006/table">
            <a:tbl>
              <a:tblPr firstRow="1" bandRow="1">
                <a:tableStyleId>{5C22544A-7EE6-4342-B048-85BDC9FD1C3A}</a:tableStyleId>
              </a:tblPr>
              <a:tblGrid>
                <a:gridCol w="9252016">
                  <a:extLst>
                    <a:ext uri="{9D8B030D-6E8A-4147-A177-3AD203B41FA5}">
                      <a16:colId xmlns:a16="http://schemas.microsoft.com/office/drawing/2014/main" val="2333569449"/>
                    </a:ext>
                  </a:extLst>
                </a:gridCol>
              </a:tblGrid>
              <a:tr h="545203">
                <a:tc>
                  <a:txBody>
                    <a:bodyPr/>
                    <a:lstStyle/>
                    <a:p>
                      <a:r>
                        <a:rPr kumimoji="1" lang="ja-JP" altLang="en-US" sz="1400" dirty="0">
                          <a:latin typeface="Meiryo UI" panose="020B0604030504040204" pitchFamily="50" charset="-128"/>
                          <a:ea typeface="Meiryo UI" panose="020B0604030504040204" pitchFamily="50" charset="-128"/>
                        </a:rPr>
                        <a:t>１．</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の目的・ビジョン</a:t>
                      </a:r>
                    </a:p>
                  </a:txBody>
                  <a:tcPr anchor="ctr">
                    <a:lnB w="12700" cap="flat" cmpd="sng" algn="ctr">
                      <a:solidFill>
                        <a:schemeClr val="bg2"/>
                      </a:solidFill>
                      <a:prstDash val="solid"/>
                      <a:round/>
                      <a:headEnd type="none" w="med" len="med"/>
                      <a:tailEnd type="none" w="med" len="med"/>
                    </a:lnB>
                    <a:solidFill>
                      <a:srgbClr val="002060"/>
                    </a:solidFill>
                  </a:tcPr>
                </a:tc>
                <a:extLst>
                  <a:ext uri="{0D108BD9-81ED-4DB2-BD59-A6C34878D82A}">
                    <a16:rowId xmlns:a16="http://schemas.microsoft.com/office/drawing/2014/main" val="1919604637"/>
                  </a:ext>
                </a:extLst>
              </a:tr>
              <a:tr h="468000">
                <a:tc>
                  <a:txBody>
                    <a:bodyPr/>
                    <a:lstStyle/>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（「認定申請書」の目標のポイントを記載。定量的な目標も記載する。）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533183055"/>
                  </a:ext>
                </a:extLst>
              </a:tr>
              <a:tr h="468000">
                <a:tc>
                  <a:txBody>
                    <a:bodyPr/>
                    <a:lstStyle/>
                    <a:p>
                      <a:r>
                        <a:rPr kumimoji="1" lang="ja-JP" altLang="en-US" sz="1400" b="1" dirty="0">
                          <a:solidFill>
                            <a:schemeClr val="bg1"/>
                          </a:solidFill>
                          <a:latin typeface="Meiryo UI" panose="020B0604030504040204" pitchFamily="50" charset="-128"/>
                          <a:ea typeface="Meiryo UI" panose="020B0604030504040204" pitchFamily="50" charset="-128"/>
                        </a:rPr>
                        <a:t>２．</a:t>
                      </a:r>
                      <a:r>
                        <a:rPr kumimoji="1" lang="en-US" altLang="ja-JP" sz="1400" b="1" dirty="0">
                          <a:solidFill>
                            <a:schemeClr val="bg1"/>
                          </a:solidFill>
                          <a:latin typeface="Meiryo UI" panose="020B0604030504040204" pitchFamily="50" charset="-128"/>
                          <a:ea typeface="Meiryo UI" panose="020B0604030504040204" pitchFamily="50" charset="-128"/>
                        </a:rPr>
                        <a:t>DX</a:t>
                      </a:r>
                      <a:r>
                        <a:rPr kumimoji="1" lang="ja-JP" altLang="en-US" sz="1400" b="1" dirty="0">
                          <a:solidFill>
                            <a:schemeClr val="bg1"/>
                          </a:solidFill>
                          <a:latin typeface="Meiryo UI" panose="020B0604030504040204" pitchFamily="50" charset="-128"/>
                          <a:ea typeface="Meiryo UI" panose="020B0604030504040204" pitchFamily="50" charset="-128"/>
                        </a:rPr>
                        <a:t>の個別具体的な取組</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2060"/>
                    </a:solidFill>
                  </a:tcPr>
                </a:tc>
                <a:extLst>
                  <a:ext uri="{0D108BD9-81ED-4DB2-BD59-A6C34878D82A}">
                    <a16:rowId xmlns:a16="http://schemas.microsoft.com/office/drawing/2014/main" val="234740465"/>
                  </a:ext>
                </a:extLst>
              </a:tr>
              <a:tr h="468000">
                <a:tc>
                  <a:txBody>
                    <a:bodyPr/>
                    <a:lstStyle/>
                    <a:p>
                      <a:pPr marL="144000" indent="-14400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当該事業適応計画の新商品・新サービスに係る一事業年度の海外売上高比率が基準値（比較対象期間における全事業の売上高の額（連結会社の場合は連結会社全体の売上高の額）のうち、海外売上高の額の占める割合の平均値）と</a:t>
                      </a:r>
                      <a:r>
                        <a:rPr kumimoji="1" lang="en-US" altLang="ja-JP" sz="1000" dirty="0">
                          <a:solidFill>
                            <a:schemeClr val="tx1"/>
                          </a:solidFill>
                          <a:latin typeface="Meiryo UI" panose="020B0604030504040204" pitchFamily="50" charset="-128"/>
                          <a:ea typeface="Meiryo UI" panose="020B0604030504040204" pitchFamily="50" charset="-128"/>
                        </a:rPr>
                        <a:t>50</a:t>
                      </a:r>
                      <a:r>
                        <a:rPr kumimoji="1" lang="ja-JP" altLang="en-US" sz="1000" dirty="0">
                          <a:solidFill>
                            <a:schemeClr val="tx1"/>
                          </a:solidFill>
                          <a:latin typeface="Meiryo UI" panose="020B0604030504040204" pitchFamily="50" charset="-128"/>
                          <a:ea typeface="Meiryo UI" panose="020B0604030504040204" pitchFamily="50" charset="-128"/>
                        </a:rPr>
                        <a:t>％との平均値以上の達成が見込まれること。なお、基準値が</a:t>
                      </a:r>
                      <a:r>
                        <a:rPr kumimoji="1" lang="en-US" altLang="ja-JP" sz="1000" dirty="0">
                          <a:solidFill>
                            <a:schemeClr val="tx1"/>
                          </a:solidFill>
                          <a:latin typeface="Meiryo UI" panose="020B0604030504040204" pitchFamily="50" charset="-128"/>
                          <a:ea typeface="Meiryo UI" panose="020B0604030504040204" pitchFamily="50" charset="-128"/>
                        </a:rPr>
                        <a:t>50</a:t>
                      </a:r>
                      <a:r>
                        <a:rPr kumimoji="1" lang="ja-JP" altLang="en-US" sz="1000" dirty="0">
                          <a:solidFill>
                            <a:schemeClr val="tx1"/>
                          </a:solidFill>
                          <a:latin typeface="Meiryo UI" panose="020B0604030504040204" pitchFamily="50" charset="-128"/>
                          <a:ea typeface="Meiryo UI" panose="020B0604030504040204" pitchFamily="50" charset="-128"/>
                        </a:rPr>
                        <a:t>％を超えている場合は、</a:t>
                      </a:r>
                      <a:r>
                        <a:rPr kumimoji="1" lang="en-US" altLang="ja-JP" sz="1000" dirty="0">
                          <a:solidFill>
                            <a:schemeClr val="tx1"/>
                          </a:solidFill>
                          <a:latin typeface="Meiryo UI" panose="020B0604030504040204" pitchFamily="50" charset="-128"/>
                          <a:ea typeface="Meiryo UI" panose="020B0604030504040204" pitchFamily="50" charset="-128"/>
                        </a:rPr>
                        <a:t>50</a:t>
                      </a:r>
                      <a:r>
                        <a:rPr kumimoji="1" lang="ja-JP" altLang="en-US" sz="1000" dirty="0">
                          <a:solidFill>
                            <a:schemeClr val="tx1"/>
                          </a:solidFill>
                          <a:latin typeface="Meiryo UI" panose="020B0604030504040204" pitchFamily="50" charset="-128"/>
                          <a:ea typeface="Meiryo UI" panose="020B0604030504040204" pitchFamily="50" charset="-128"/>
                        </a:rPr>
                        <a:t>％以上とする。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531060587"/>
                  </a:ext>
                </a:extLst>
              </a:tr>
              <a:tr h="468000">
                <a:tc>
                  <a:txBody>
                    <a:bodyPr/>
                    <a:lstStyle/>
                    <a:p>
                      <a:pPr marL="228600" indent="-228600">
                        <a:buFont typeface="+mj-ea"/>
                        <a:buAutoNum type="circleNumDbPlain"/>
                      </a:pPr>
                      <a:r>
                        <a:rPr kumimoji="1" lang="ja-JP" altLang="en-US" sz="1200" dirty="0">
                          <a:latin typeface="Meiryo UI" panose="020B0604030504040204" pitchFamily="50" charset="-128"/>
                          <a:ea typeface="Meiryo UI" panose="020B0604030504040204" pitchFamily="50" charset="-128"/>
                        </a:rPr>
                        <a:t>・・・。（プロジェクト①）</a:t>
                      </a:r>
                      <a:endParaRPr kumimoji="1"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（「確認申請書」の具体的な取組内容のポイント（</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特に、「新商品の開発及び生産又は新たな役務の開発及び提供を行うもの」に対する該当性や海外市場の獲得への計画性</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）を記載。また、適宜行数を調整。）</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680134911"/>
                  </a:ext>
                </a:extLst>
              </a:tr>
              <a:tr h="468000">
                <a:tc>
                  <a:txBody>
                    <a:bodyPr/>
                    <a:lstStyle/>
                    <a:p>
                      <a:pPr marL="228600" indent="-228600">
                        <a:buFont typeface="+mj-ea"/>
                        <a:buAutoNum type="circleNumDbPlain" startAt="2"/>
                      </a:pPr>
                      <a:r>
                        <a:rPr kumimoji="1" lang="ja-JP" altLang="en-US" sz="1200" dirty="0">
                          <a:latin typeface="Meiryo UI" panose="020B0604030504040204" pitchFamily="50" charset="-128"/>
                          <a:ea typeface="Meiryo UI" panose="020B0604030504040204" pitchFamily="50" charset="-128"/>
                        </a:rPr>
                        <a:t>・・・。（プロジェクト②）</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確認申請書」の具体的な取組内容のポイント（特に、「新商品の開発及び生産又は新たな役務の開発及び提供を行うもの」に対する該当性や海外市場の獲得への計画性）を記載。また、適宜行数を調整。）</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875147380"/>
                  </a:ext>
                </a:extLst>
              </a:tr>
              <a:tr h="468000">
                <a:tc>
                  <a:txBody>
                    <a:bodyPr/>
                    <a:lstStyle/>
                    <a:p>
                      <a:pPr marL="0" indent="0">
                        <a:buFont typeface="Arial" panose="020B0604020202020204" pitchFamily="34" charset="0"/>
                        <a:buNone/>
                      </a:pPr>
                      <a:r>
                        <a:rPr kumimoji="1" lang="ja-JP" altLang="en-US" sz="1400" b="1" dirty="0">
                          <a:solidFill>
                            <a:schemeClr val="bg1"/>
                          </a:solidFill>
                          <a:latin typeface="Meiryo UI" panose="020B0604030504040204" pitchFamily="50" charset="-128"/>
                          <a:ea typeface="Meiryo UI" panose="020B0604030504040204" pitchFamily="50" charset="-128"/>
                        </a:rPr>
                        <a:t>３．定量的な効果試算に係る考え方</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2060"/>
                    </a:solidFill>
                  </a:tcPr>
                </a:tc>
                <a:extLst>
                  <a:ext uri="{0D108BD9-81ED-4DB2-BD59-A6C34878D82A}">
                    <a16:rowId xmlns:a16="http://schemas.microsoft.com/office/drawing/2014/main" val="1676608293"/>
                  </a:ext>
                </a:extLst>
              </a:tr>
              <a:tr h="468000">
                <a:tc>
                  <a:txBody>
                    <a:bodyPr/>
                    <a:lstStyle/>
                    <a:p>
                      <a:pPr marL="0" indent="0">
                        <a:buFont typeface="Arial" panose="020B0604020202020204" pitchFamily="34" charset="0"/>
                        <a:buNone/>
                      </a:pPr>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各事業者が設定する具体的な指標</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（例えば、○○商品の売上高、△△に係る△△コストなど）</a:t>
                      </a:r>
                      <a:r>
                        <a:rPr kumimoji="1" lang="ja-JP" altLang="en-US" sz="1200" u="heavy" baseline="0" dirty="0">
                          <a:solidFill>
                            <a:schemeClr val="bg1">
                              <a:lumMod val="50000"/>
                            </a:schemeClr>
                          </a:solidFill>
                          <a:latin typeface="Meiryo UI" panose="020B0604030504040204" pitchFamily="50" charset="-128"/>
                          <a:ea typeface="Meiryo UI" panose="020B0604030504040204" pitchFamily="50" charset="-128"/>
                        </a:rPr>
                        <a:t>がどの程度変化するのか</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（例えば、売上高であれば、○○商品の売上高が基準値である●●億円（●●％）を超える★★億円（★★％）となる旨を記載する。）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585553896"/>
                  </a:ext>
                </a:extLst>
              </a:tr>
              <a:tr h="468000">
                <a:tc>
                  <a:txBody>
                    <a:bodyPr/>
                    <a:lstStyle/>
                    <a:p>
                      <a:pPr marL="228600" indent="-228600">
                        <a:buFont typeface="+mj-ea"/>
                        <a:buAutoNum type="circleNumDbPlain"/>
                      </a:pPr>
                      <a:r>
                        <a:rPr kumimoji="1" lang="ja-JP" altLang="en-US" sz="1200" dirty="0">
                          <a:latin typeface="Meiryo UI" panose="020B0604030504040204" pitchFamily="50" charset="-128"/>
                          <a:ea typeface="Meiryo UI" panose="020B0604030504040204" pitchFamily="50" charset="-128"/>
                        </a:rPr>
                        <a:t>・・・。（プロジェクト①）</a:t>
                      </a:r>
                      <a:endParaRPr kumimoji="1"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（上記定量的な効果のうち、プロジェクト①による効果を記載する。）</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031002361"/>
                  </a:ext>
                </a:extLst>
              </a:tr>
              <a:tr h="468000">
                <a:tc>
                  <a:txBody>
                    <a:bodyPr/>
                    <a:lstStyle/>
                    <a:p>
                      <a:pPr marL="228600" indent="-228600">
                        <a:buFont typeface="+mj-ea"/>
                        <a:buAutoNum type="circleNumDbPlain" startAt="2"/>
                      </a:pPr>
                      <a:r>
                        <a:rPr kumimoji="1" lang="ja-JP" altLang="en-US" sz="1200" dirty="0">
                          <a:latin typeface="Meiryo UI" panose="020B0604030504040204" pitchFamily="50" charset="-128"/>
                          <a:ea typeface="Meiryo UI" panose="020B0604030504040204" pitchFamily="50" charset="-128"/>
                        </a:rPr>
                        <a:t>・・・。（プロジェクト②）</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（上記定量的な効果のうち、プロジェクト②による効果を記載する。）</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67789448"/>
                  </a:ext>
                </a:extLst>
              </a:tr>
            </a:tbl>
          </a:graphicData>
        </a:graphic>
      </p:graphicFrame>
      <p:sp>
        <p:nvSpPr>
          <p:cNvPr id="10" name="吹き出し: 四角形 9">
            <a:extLst>
              <a:ext uri="{FF2B5EF4-FFF2-40B4-BE49-F238E27FC236}">
                <a16:creationId xmlns:a16="http://schemas.microsoft.com/office/drawing/2014/main" id="{0103A1EC-E1A2-4C92-9507-27DFA1334165}"/>
              </a:ext>
            </a:extLst>
          </p:cNvPr>
          <p:cNvSpPr/>
          <p:nvPr/>
        </p:nvSpPr>
        <p:spPr bwMode="auto">
          <a:xfrm>
            <a:off x="6753449" y="186780"/>
            <a:ext cx="3008784" cy="433148"/>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lgn="ctr"/>
            <a:r>
              <a:rPr lang="ja-JP" altLang="en-US" sz="1100" kern="0" dirty="0">
                <a:latin typeface="Meiryo UI" panose="020B0604030504040204" pitchFamily="50" charset="-128"/>
                <a:ea typeface="Meiryo UI" panose="020B0604030504040204" pitchFamily="50" charset="-128"/>
              </a:rPr>
              <a:t>補足資料の作成に当たっては、</a:t>
            </a:r>
            <a:endParaRPr lang="en-US" altLang="ja-JP" sz="1100" kern="0" dirty="0">
              <a:latin typeface="Meiryo UI" panose="020B0604030504040204" pitchFamily="50" charset="-128"/>
              <a:ea typeface="Meiryo UI" panose="020B0604030504040204" pitchFamily="50" charset="-128"/>
            </a:endParaRPr>
          </a:p>
          <a:p>
            <a:pPr marL="0" lvl="2" algn="ctr"/>
            <a:r>
              <a:rPr lang="ja-JP" altLang="en-US" sz="1100" kern="0" dirty="0">
                <a:latin typeface="Meiryo UI" panose="020B0604030504040204" pitchFamily="50" charset="-128"/>
                <a:ea typeface="Meiryo UI" panose="020B0604030504040204" pitchFamily="50" charset="-128"/>
              </a:rPr>
              <a:t>本資料集</a:t>
            </a:r>
            <a:r>
              <a:rPr lang="en-US" altLang="ja-JP" sz="1100" kern="0" dirty="0">
                <a:latin typeface="Meiryo UI" panose="020B0604030504040204" pitchFamily="50" charset="-128"/>
                <a:ea typeface="Meiryo UI" panose="020B0604030504040204" pitchFamily="50" charset="-128"/>
              </a:rPr>
              <a:t>P.3</a:t>
            </a:r>
            <a:r>
              <a:rPr lang="ja-JP" altLang="en-US" sz="1100" kern="0" dirty="0">
                <a:latin typeface="Meiryo UI" panose="020B0604030504040204" pitchFamily="50" charset="-128"/>
                <a:ea typeface="Meiryo UI" panose="020B0604030504040204" pitchFamily="50" charset="-128"/>
              </a:rPr>
              <a:t>以降の参考資料を参照してください。</a:t>
            </a:r>
            <a:endParaRPr lang="en-US" altLang="ja-JP" sz="11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98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C962FD76-CF2D-44D5-9F2C-17D8E2BB5889}"/>
              </a:ext>
            </a:extLst>
          </p:cNvPr>
          <p:cNvGraphicFramePr>
            <a:graphicFrameLocks noChangeAspect="1"/>
          </p:cNvGraphicFramePr>
          <p:nvPr>
            <p:custDataLst>
              <p:tags r:id="rId1"/>
            </p:custDataLst>
            <p:extLst>
              <p:ext uri="{D42A27DB-BD31-4B8C-83A1-F6EECF244321}">
                <p14:modId xmlns:p14="http://schemas.microsoft.com/office/powerpoint/2010/main" val="5260785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a:xfrm>
            <a:off x="200471" y="188640"/>
            <a:ext cx="7920881" cy="461665"/>
          </a:xfrm>
        </p:spPr>
        <p:txBody>
          <a:bodyPr vert="horz"/>
          <a:lstStyle/>
          <a:p>
            <a:r>
              <a:rPr lang="ja-JP" altLang="en-US" dirty="0"/>
              <a:t>２．「データ連携」及び「クラウド技術の活用」について</a:t>
            </a:r>
            <a:endParaRPr kumimoji="1" lang="ja-JP" altLang="en-US" dirty="0"/>
          </a:p>
        </p:txBody>
      </p:sp>
      <p:sp>
        <p:nvSpPr>
          <p:cNvPr id="7" name="テキスト プレースホルダー 6"/>
          <p:cNvSpPr>
            <a:spLocks noGrp="1"/>
          </p:cNvSpPr>
          <p:nvPr>
            <p:ph type="body" sz="quarter" idx="17"/>
          </p:nvPr>
        </p:nvSpPr>
        <p:spPr>
          <a:xfrm>
            <a:off x="200025" y="764704"/>
            <a:ext cx="9505950" cy="464331"/>
          </a:xfrm>
        </p:spPr>
        <p:txBody>
          <a:bodyPr/>
          <a:lstStyle/>
          <a:p>
            <a:r>
              <a:rPr kumimoji="1" lang="ja-JP" altLang="en-US" sz="1600" dirty="0"/>
              <a:t>・・・。</a:t>
            </a:r>
          </a:p>
        </p:txBody>
      </p:sp>
      <p:sp>
        <p:nvSpPr>
          <p:cNvPr id="8" name="正方形/長方形 7"/>
          <p:cNvSpPr/>
          <p:nvPr/>
        </p:nvSpPr>
        <p:spPr>
          <a:xfrm>
            <a:off x="1410494" y="827592"/>
            <a:ext cx="7085012" cy="338554"/>
          </a:xfrm>
          <a:prstGeom prst="rect">
            <a:avLst/>
          </a:prstGeom>
        </p:spPr>
        <p:txBody>
          <a:bodyPr wrap="square">
            <a:spAutoFit/>
          </a:bodyPr>
          <a:lstStyle/>
          <a:p>
            <a:r>
              <a:rPr lang="ja-JP" altLang="en-US" sz="1600" dirty="0">
                <a:solidFill>
                  <a:schemeClr val="bg1">
                    <a:lumMod val="50000"/>
                  </a:schemeClr>
                </a:solidFill>
                <a:latin typeface="Meiryo UI" panose="020B0604030504040204" pitchFamily="50" charset="-128"/>
                <a:ea typeface="Meiryo UI" panose="020B0604030504040204" pitchFamily="50" charset="-128"/>
              </a:rPr>
              <a:t>（データ連携及びクラウド技術の活用を含めた取組のポイントを端的に記載する。）</a:t>
            </a:r>
          </a:p>
        </p:txBody>
      </p:sp>
      <p:sp>
        <p:nvSpPr>
          <p:cNvPr id="9" name="正方形/長方形 8"/>
          <p:cNvSpPr/>
          <p:nvPr/>
        </p:nvSpPr>
        <p:spPr bwMode="auto">
          <a:xfrm>
            <a:off x="1208584" y="1988840"/>
            <a:ext cx="7632848" cy="4176464"/>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lang="ja-JP" altLang="en-US" dirty="0">
                <a:latin typeface="Meiryo UI" panose="020B0604030504040204" pitchFamily="50" charset="-128"/>
                <a:ea typeface="Meiryo UI" panose="020B0604030504040204" pitchFamily="50" charset="-128"/>
              </a:rPr>
              <a:t>「データ連携」及び「クラウド技術の活用」について図示し、</a:t>
            </a:r>
            <a:endParaRPr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事業適応計画の「前向きな取組」のポイントについて記載する。</a:t>
            </a:r>
            <a:endParaRPr lang="en-US" altLang="ja-JP" dirty="0">
              <a:latin typeface="Meiryo UI" panose="020B0604030504040204" pitchFamily="50" charset="-128"/>
              <a:ea typeface="Meiryo UI" panose="020B0604030504040204" pitchFamily="50" charset="-128"/>
            </a:endParaRPr>
          </a:p>
        </p:txBody>
      </p:sp>
      <p:sp>
        <p:nvSpPr>
          <p:cNvPr id="10" name="吹き出し: 四角形 9">
            <a:extLst>
              <a:ext uri="{FF2B5EF4-FFF2-40B4-BE49-F238E27FC236}">
                <a16:creationId xmlns:a16="http://schemas.microsoft.com/office/drawing/2014/main" id="{B0D927CF-1E3F-4C1F-87C9-6F87ECA61FCD}"/>
              </a:ext>
            </a:extLst>
          </p:cNvPr>
          <p:cNvSpPr/>
          <p:nvPr/>
        </p:nvSpPr>
        <p:spPr bwMode="auto">
          <a:xfrm>
            <a:off x="6753449" y="186780"/>
            <a:ext cx="3008784" cy="433148"/>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lgn="ctr"/>
            <a:r>
              <a:rPr lang="ja-JP" altLang="en-US" sz="1100" kern="0" dirty="0">
                <a:latin typeface="Meiryo UI" panose="020B0604030504040204" pitchFamily="50" charset="-128"/>
                <a:ea typeface="Meiryo UI" panose="020B0604030504040204" pitchFamily="50" charset="-128"/>
              </a:rPr>
              <a:t>補足資料の作成に当たっては、</a:t>
            </a:r>
            <a:endParaRPr lang="en-US" altLang="ja-JP" sz="1100" kern="0" dirty="0">
              <a:latin typeface="Meiryo UI" panose="020B0604030504040204" pitchFamily="50" charset="-128"/>
              <a:ea typeface="Meiryo UI" panose="020B0604030504040204" pitchFamily="50" charset="-128"/>
            </a:endParaRPr>
          </a:p>
          <a:p>
            <a:pPr marL="0" lvl="2" algn="ctr"/>
            <a:r>
              <a:rPr lang="ja-JP" altLang="en-US" sz="1100" kern="0" dirty="0">
                <a:latin typeface="Meiryo UI" panose="020B0604030504040204" pitchFamily="50" charset="-128"/>
                <a:ea typeface="Meiryo UI" panose="020B0604030504040204" pitchFamily="50" charset="-128"/>
              </a:rPr>
              <a:t>本資料集</a:t>
            </a:r>
            <a:r>
              <a:rPr lang="en-US" altLang="ja-JP" sz="1100" kern="0" dirty="0">
                <a:latin typeface="Meiryo UI" panose="020B0604030504040204" pitchFamily="50" charset="-128"/>
                <a:ea typeface="Meiryo UI" panose="020B0604030504040204" pitchFamily="50" charset="-128"/>
              </a:rPr>
              <a:t>P.3</a:t>
            </a:r>
            <a:r>
              <a:rPr lang="ja-JP" altLang="en-US" sz="1100" kern="0" dirty="0">
                <a:latin typeface="Meiryo UI" panose="020B0604030504040204" pitchFamily="50" charset="-128"/>
                <a:ea typeface="Meiryo UI" panose="020B0604030504040204" pitchFamily="50" charset="-128"/>
              </a:rPr>
              <a:t>以降の参考資料を参照してください。</a:t>
            </a:r>
            <a:endParaRPr lang="en-US" altLang="ja-JP" sz="11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0329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4D08B8DB-1B5E-4F3C-82FE-B7FD9A969A62}"/>
              </a:ext>
            </a:extLst>
          </p:cNvPr>
          <p:cNvGraphicFramePr>
            <a:graphicFrameLocks noChangeAspect="1"/>
          </p:cNvGraphicFramePr>
          <p:nvPr>
            <p:custDataLst>
              <p:tags r:id="rId1"/>
            </p:custDataLst>
            <p:extLst>
              <p:ext uri="{D42A27DB-BD31-4B8C-83A1-F6EECF244321}">
                <p14:modId xmlns:p14="http://schemas.microsoft.com/office/powerpoint/2010/main" val="2971175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タイトル 7">
            <a:extLst>
              <a:ext uri="{FF2B5EF4-FFF2-40B4-BE49-F238E27FC236}">
                <a16:creationId xmlns:a16="http://schemas.microsoft.com/office/drawing/2014/main" id="{2BB24944-CB9B-405A-A4CB-6DD71FE7FC2B}"/>
              </a:ext>
            </a:extLst>
          </p:cNvPr>
          <p:cNvSpPr>
            <a:spLocks noGrp="1"/>
          </p:cNvSpPr>
          <p:nvPr>
            <p:ph type="title"/>
          </p:nvPr>
        </p:nvSpPr>
        <p:spPr>
          <a:xfrm>
            <a:off x="1120991" y="1520788"/>
            <a:ext cx="7664017" cy="646331"/>
          </a:xfrm>
        </p:spPr>
        <p:txBody>
          <a:bodyPr vert="horz"/>
          <a:lstStyle/>
          <a:p>
            <a:r>
              <a:rPr lang="ja-JP" altLang="en-US" dirty="0"/>
              <a:t>本ページ以降、資料作成用の参考資料</a:t>
            </a:r>
          </a:p>
        </p:txBody>
      </p:sp>
    </p:spTree>
    <p:extLst>
      <p:ext uri="{BB962C8B-B14F-4D97-AF65-F5344CB8AC3E}">
        <p14:creationId xmlns:p14="http://schemas.microsoft.com/office/powerpoint/2010/main" val="61670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A6F96DDA-DC81-4BF4-9F77-14405D5B48F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8" name="オブジェクト 7" hidden="1">
                        <a:extLst>
                          <a:ext uri="{FF2B5EF4-FFF2-40B4-BE49-F238E27FC236}">
                            <a16:creationId xmlns:a16="http://schemas.microsoft.com/office/drawing/2014/main" id="{A6F96DDA-DC81-4BF4-9F77-14405D5B48F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7B878095-AA73-46B3-8B44-48F6A8826DDB}"/>
              </a:ext>
            </a:extLst>
          </p:cNvPr>
          <p:cNvSpPr>
            <a:spLocks noGrp="1"/>
          </p:cNvSpPr>
          <p:nvPr>
            <p:ph type="title"/>
          </p:nvPr>
        </p:nvSpPr>
        <p:spPr/>
        <p:txBody>
          <a:bodyPr vert="horz"/>
          <a:lstStyle/>
          <a:p>
            <a:r>
              <a:rPr kumimoji="1" lang="ja-JP" altLang="en-US" dirty="0"/>
              <a:t>１．事業適応計画の基本的ストーリーの補足資料</a:t>
            </a:r>
          </a:p>
        </p:txBody>
      </p:sp>
      <p:graphicFrame>
        <p:nvGraphicFramePr>
          <p:cNvPr id="9" name="表 9">
            <a:extLst>
              <a:ext uri="{FF2B5EF4-FFF2-40B4-BE49-F238E27FC236}">
                <a16:creationId xmlns:a16="http://schemas.microsoft.com/office/drawing/2014/main" id="{60B915F2-B5A4-4973-9A6C-698AECB3B724}"/>
              </a:ext>
            </a:extLst>
          </p:cNvPr>
          <p:cNvGraphicFramePr>
            <a:graphicFrameLocks noGrp="1"/>
          </p:cNvGraphicFramePr>
          <p:nvPr>
            <p:extLst>
              <p:ext uri="{D42A27DB-BD31-4B8C-83A1-F6EECF244321}">
                <p14:modId xmlns:p14="http://schemas.microsoft.com/office/powerpoint/2010/main" val="585402227"/>
              </p:ext>
            </p:extLst>
          </p:nvPr>
        </p:nvGraphicFramePr>
        <p:xfrm>
          <a:off x="416496" y="795565"/>
          <a:ext cx="9108000" cy="5024160"/>
        </p:xfrm>
        <a:graphic>
          <a:graphicData uri="http://schemas.openxmlformats.org/drawingml/2006/table">
            <a:tbl>
              <a:tblPr firstRow="1" bandRow="1">
                <a:tableStyleId>{5C22544A-7EE6-4342-B048-85BDC9FD1C3A}</a:tableStyleId>
              </a:tblPr>
              <a:tblGrid>
                <a:gridCol w="9108000">
                  <a:extLst>
                    <a:ext uri="{9D8B030D-6E8A-4147-A177-3AD203B41FA5}">
                      <a16:colId xmlns:a16="http://schemas.microsoft.com/office/drawing/2014/main" val="2333569449"/>
                    </a:ext>
                  </a:extLst>
                </a:gridCol>
              </a:tblGrid>
              <a:tr h="468000">
                <a:tc>
                  <a:txBody>
                    <a:bodyPr/>
                    <a:lstStyle/>
                    <a:p>
                      <a:r>
                        <a:rPr kumimoji="1" lang="ja-JP" altLang="en-US" sz="1400" dirty="0">
                          <a:latin typeface="Meiryo UI" panose="020B0604030504040204" pitchFamily="50" charset="-128"/>
                          <a:ea typeface="Meiryo UI" panose="020B0604030504040204" pitchFamily="50" charset="-128"/>
                        </a:rPr>
                        <a:t>１．</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の目的・ビジョン</a:t>
                      </a:r>
                    </a:p>
                  </a:txBody>
                  <a:tcPr anchor="ctr">
                    <a:lnB w="12700" cap="flat" cmpd="sng" algn="ctr">
                      <a:solidFill>
                        <a:schemeClr val="bg2"/>
                      </a:solidFill>
                      <a:prstDash val="solid"/>
                      <a:round/>
                      <a:headEnd type="none" w="med" len="med"/>
                      <a:tailEnd type="none" w="med" len="med"/>
                    </a:lnB>
                    <a:solidFill>
                      <a:srgbClr val="002060"/>
                    </a:solidFill>
                  </a:tcPr>
                </a:tc>
                <a:extLst>
                  <a:ext uri="{0D108BD9-81ED-4DB2-BD59-A6C34878D82A}">
                    <a16:rowId xmlns:a16="http://schemas.microsoft.com/office/drawing/2014/main" val="1919604637"/>
                  </a:ext>
                </a:extLst>
              </a:tr>
              <a:tr h="468000">
                <a:tc>
                  <a:txBody>
                    <a:bodyPr/>
                    <a:lstStyle/>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（「認定申請書」の目標のポイントを記載。定量的な目標も記載する。）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533183055"/>
                  </a:ext>
                </a:extLst>
              </a:tr>
              <a:tr h="468000">
                <a:tc>
                  <a:txBody>
                    <a:bodyPr/>
                    <a:lstStyle/>
                    <a:p>
                      <a:r>
                        <a:rPr kumimoji="1" lang="ja-JP" altLang="en-US" sz="1400" b="1" dirty="0">
                          <a:solidFill>
                            <a:schemeClr val="bg1"/>
                          </a:solidFill>
                          <a:latin typeface="Meiryo UI" panose="020B0604030504040204" pitchFamily="50" charset="-128"/>
                          <a:ea typeface="Meiryo UI" panose="020B0604030504040204" pitchFamily="50" charset="-128"/>
                        </a:rPr>
                        <a:t>２．</a:t>
                      </a:r>
                      <a:r>
                        <a:rPr kumimoji="1" lang="en-US" altLang="ja-JP" sz="1400" b="1" dirty="0">
                          <a:solidFill>
                            <a:schemeClr val="bg1"/>
                          </a:solidFill>
                          <a:latin typeface="Meiryo UI" panose="020B0604030504040204" pitchFamily="50" charset="-128"/>
                          <a:ea typeface="Meiryo UI" panose="020B0604030504040204" pitchFamily="50" charset="-128"/>
                        </a:rPr>
                        <a:t>DX</a:t>
                      </a:r>
                      <a:r>
                        <a:rPr kumimoji="1" lang="ja-JP" altLang="en-US" sz="1400" b="1" dirty="0">
                          <a:solidFill>
                            <a:schemeClr val="bg1"/>
                          </a:solidFill>
                          <a:latin typeface="Meiryo UI" panose="020B0604030504040204" pitchFamily="50" charset="-128"/>
                          <a:ea typeface="Meiryo UI" panose="020B0604030504040204" pitchFamily="50" charset="-128"/>
                        </a:rPr>
                        <a:t>の個別具体的な取組</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2060"/>
                    </a:solidFill>
                  </a:tcPr>
                </a:tc>
                <a:extLst>
                  <a:ext uri="{0D108BD9-81ED-4DB2-BD59-A6C34878D82A}">
                    <a16:rowId xmlns:a16="http://schemas.microsoft.com/office/drawing/2014/main" val="234740465"/>
                  </a:ext>
                </a:extLst>
              </a:tr>
              <a:tr h="468000">
                <a:tc>
                  <a:txBody>
                    <a:bodyPr/>
                    <a:lstStyle/>
                    <a:p>
                      <a:pPr marL="144000" indent="-14400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当該事業適応計画の新商品・新サービスに係る一事業年度の海外売上高比率が基準値（比較対象期間における全事業の売上高の額（連結会社の場合は連結会社全体の売上高の額）のうち、海外売上高の額の占める割合の平均値）と</a:t>
                      </a:r>
                      <a:r>
                        <a:rPr kumimoji="1" lang="en-US" altLang="ja-JP" sz="1000" dirty="0">
                          <a:solidFill>
                            <a:schemeClr val="tx1"/>
                          </a:solidFill>
                          <a:latin typeface="Meiryo UI" panose="020B0604030504040204" pitchFamily="50" charset="-128"/>
                          <a:ea typeface="Meiryo UI" panose="020B0604030504040204" pitchFamily="50" charset="-128"/>
                        </a:rPr>
                        <a:t>50</a:t>
                      </a:r>
                      <a:r>
                        <a:rPr kumimoji="1" lang="ja-JP" altLang="en-US" sz="1000" dirty="0">
                          <a:solidFill>
                            <a:schemeClr val="tx1"/>
                          </a:solidFill>
                          <a:latin typeface="Meiryo UI" panose="020B0604030504040204" pitchFamily="50" charset="-128"/>
                          <a:ea typeface="Meiryo UI" panose="020B0604030504040204" pitchFamily="50" charset="-128"/>
                        </a:rPr>
                        <a:t>％との平均値以上の達成が見込まれること。なお、基準値が</a:t>
                      </a:r>
                      <a:r>
                        <a:rPr kumimoji="1" lang="en-US" altLang="ja-JP" sz="1000" dirty="0">
                          <a:solidFill>
                            <a:schemeClr val="tx1"/>
                          </a:solidFill>
                          <a:latin typeface="Meiryo UI" panose="020B0604030504040204" pitchFamily="50" charset="-128"/>
                          <a:ea typeface="Meiryo UI" panose="020B0604030504040204" pitchFamily="50" charset="-128"/>
                        </a:rPr>
                        <a:t>50</a:t>
                      </a:r>
                      <a:r>
                        <a:rPr kumimoji="1" lang="ja-JP" altLang="en-US" sz="1000" dirty="0">
                          <a:solidFill>
                            <a:schemeClr val="tx1"/>
                          </a:solidFill>
                          <a:latin typeface="Meiryo UI" panose="020B0604030504040204" pitchFamily="50" charset="-128"/>
                          <a:ea typeface="Meiryo UI" panose="020B0604030504040204" pitchFamily="50" charset="-128"/>
                        </a:rPr>
                        <a:t>％を超えている場合は、</a:t>
                      </a:r>
                      <a:r>
                        <a:rPr kumimoji="1" lang="en-US" altLang="ja-JP" sz="1000" dirty="0">
                          <a:solidFill>
                            <a:schemeClr val="tx1"/>
                          </a:solidFill>
                          <a:latin typeface="Meiryo UI" panose="020B0604030504040204" pitchFamily="50" charset="-128"/>
                          <a:ea typeface="Meiryo UI" panose="020B0604030504040204" pitchFamily="50" charset="-128"/>
                        </a:rPr>
                        <a:t>50</a:t>
                      </a:r>
                      <a:r>
                        <a:rPr kumimoji="1" lang="ja-JP" altLang="en-US" sz="1000" dirty="0">
                          <a:solidFill>
                            <a:schemeClr val="tx1"/>
                          </a:solidFill>
                          <a:latin typeface="Meiryo UI" panose="020B0604030504040204" pitchFamily="50" charset="-128"/>
                          <a:ea typeface="Meiryo UI" panose="020B0604030504040204" pitchFamily="50" charset="-128"/>
                        </a:rPr>
                        <a:t>％以上とする。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531060587"/>
                  </a:ext>
                </a:extLst>
              </a:tr>
              <a:tr h="468000">
                <a:tc>
                  <a:txBody>
                    <a:bodyPr/>
                    <a:lstStyle/>
                    <a:p>
                      <a:pPr marL="228600" indent="-228600">
                        <a:buFont typeface="+mj-ea"/>
                        <a:buAutoNum type="circleNumDbPlain"/>
                      </a:pPr>
                      <a:r>
                        <a:rPr kumimoji="1" lang="ja-JP" altLang="en-US" sz="1200" dirty="0">
                          <a:solidFill>
                            <a:schemeClr val="bg1">
                              <a:lumMod val="85000"/>
                            </a:schemeClr>
                          </a:solidFill>
                          <a:latin typeface="Meiryo UI" panose="020B0604030504040204" pitchFamily="50" charset="-128"/>
                          <a:ea typeface="Meiryo UI" panose="020B0604030504040204" pitchFamily="50" charset="-128"/>
                        </a:rPr>
                        <a:t>・・・。（プロジェクト①）</a:t>
                      </a:r>
                    </a:p>
                    <a:p>
                      <a:pPr marL="0" indent="0">
                        <a:buFont typeface="+mj-ea"/>
                        <a:buNone/>
                      </a:pPr>
                      <a:r>
                        <a:rPr kumimoji="1" lang="ja-JP" altLang="en-US" sz="1200" dirty="0">
                          <a:solidFill>
                            <a:schemeClr val="bg1">
                              <a:lumMod val="85000"/>
                            </a:schemeClr>
                          </a:solidFill>
                          <a:latin typeface="Meiryo UI" panose="020B0604030504040204" pitchFamily="50" charset="-128"/>
                          <a:ea typeface="Meiryo UI" panose="020B0604030504040204" pitchFamily="50" charset="-128"/>
                        </a:rPr>
                        <a:t>（「確認申請書」の具体的な取組内容のポイント（特に、「新商品の開発及び生産又は新たな役務の開発及び提供を行うもの」に対する該当性や海外市場の獲得への計画性）を記載。また、適宜行数を調整。）</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680134911"/>
                  </a:ext>
                </a:extLst>
              </a:tr>
              <a:tr h="468000">
                <a:tc>
                  <a:txBody>
                    <a:bodyPr/>
                    <a:lstStyle/>
                    <a:p>
                      <a:pPr marL="228600" indent="-228600">
                        <a:buFont typeface="+mj-ea"/>
                        <a:buAutoNum type="circleNumDbPlain" startAt="2"/>
                      </a:pPr>
                      <a:r>
                        <a:rPr kumimoji="1" lang="ja-JP" altLang="en-US" sz="1200" dirty="0">
                          <a:latin typeface="Meiryo UI" panose="020B0604030504040204" pitchFamily="50" charset="-128"/>
                          <a:ea typeface="Meiryo UI" panose="020B0604030504040204" pitchFamily="50" charset="-128"/>
                        </a:rPr>
                        <a:t>・・・。（プロジェクト②）</a:t>
                      </a:r>
                    </a:p>
                    <a:p>
                      <a:pPr marL="0" indent="0">
                        <a:buFont typeface="+mj-ea"/>
                        <a:buNone/>
                      </a:pPr>
                      <a:r>
                        <a:rPr kumimoji="1" lang="ja-JP" altLang="en-US" sz="1200" dirty="0">
                          <a:solidFill>
                            <a:schemeClr val="bg1">
                              <a:lumMod val="85000"/>
                            </a:schemeClr>
                          </a:solidFill>
                          <a:latin typeface="Meiryo UI" panose="020B0604030504040204" pitchFamily="50" charset="-128"/>
                          <a:ea typeface="Meiryo UI" panose="020B0604030504040204" pitchFamily="50" charset="-128"/>
                        </a:rPr>
                        <a:t>（「確認申請書」の具体的な取組内容のポイント（特に、「新商品の開発及び生産又は新たな役務の開発及び提供を行うもの」に対する該当性や海外市場の獲得への計画性）を記載。また、適宜行数を調整。）。）</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875147380"/>
                  </a:ext>
                </a:extLst>
              </a:tr>
              <a:tr h="468000">
                <a:tc>
                  <a:txBody>
                    <a:bodyPr/>
                    <a:lstStyle/>
                    <a:p>
                      <a:pPr marL="0" indent="0">
                        <a:buFont typeface="Arial" panose="020B0604020202020204" pitchFamily="34" charset="0"/>
                        <a:buNone/>
                      </a:pPr>
                      <a:r>
                        <a:rPr kumimoji="1" lang="ja-JP" altLang="en-US" sz="1400" b="1" dirty="0">
                          <a:solidFill>
                            <a:schemeClr val="bg1"/>
                          </a:solidFill>
                          <a:latin typeface="Meiryo UI" panose="020B0604030504040204" pitchFamily="50" charset="-128"/>
                          <a:ea typeface="Meiryo UI" panose="020B0604030504040204" pitchFamily="50" charset="-128"/>
                        </a:rPr>
                        <a:t>３．定量的な効果試算に係る考え方</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2060"/>
                    </a:solidFill>
                  </a:tcPr>
                </a:tc>
                <a:extLst>
                  <a:ext uri="{0D108BD9-81ED-4DB2-BD59-A6C34878D82A}">
                    <a16:rowId xmlns:a16="http://schemas.microsoft.com/office/drawing/2014/main" val="1676608293"/>
                  </a:ext>
                </a:extLst>
              </a:tr>
              <a:tr h="468000">
                <a:tc>
                  <a:txBody>
                    <a:bodyPr/>
                    <a:lstStyle/>
                    <a:p>
                      <a:pPr marL="0" indent="0">
                        <a:buFont typeface="Arial" panose="020B0604020202020204" pitchFamily="34" charset="0"/>
                        <a:buNone/>
                      </a:pPr>
                      <a:r>
                        <a:rPr kumimoji="1" lang="ja-JP" altLang="en-US" sz="1200" dirty="0">
                          <a:solidFill>
                            <a:schemeClr val="bg1">
                              <a:lumMod val="85000"/>
                            </a:schemeClr>
                          </a:solidFill>
                          <a:latin typeface="Meiryo UI" panose="020B0604030504040204" pitchFamily="50" charset="-128"/>
                          <a:ea typeface="Meiryo UI" panose="020B0604030504040204" pitchFamily="50" charset="-128"/>
                        </a:rPr>
                        <a:t>・・・。（各事業者が設定する具体的な指標（例えば、○○商品の売上高、△△に係る△△コストなど）がどの程度変化するのか（例えば、売上高であれば、○○商品の売上高が基準値である●●億円（●●％）を超える★★億円（★★％）となる旨を記載す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585553896"/>
                  </a:ext>
                </a:extLst>
              </a:tr>
              <a:tr h="468000">
                <a:tc>
                  <a:txBody>
                    <a:bodyPr/>
                    <a:lstStyle/>
                    <a:p>
                      <a:pPr marL="228600" indent="-228600">
                        <a:buFont typeface="+mj-ea"/>
                        <a:buAutoNum type="circleNumDbPlain"/>
                      </a:pPr>
                      <a:r>
                        <a:rPr kumimoji="1" lang="ja-JP" altLang="en-US" sz="1200" dirty="0">
                          <a:latin typeface="Meiryo UI" panose="020B0604030504040204" pitchFamily="50" charset="-128"/>
                          <a:ea typeface="Meiryo UI" panose="020B0604030504040204" pitchFamily="50" charset="-128"/>
                        </a:rPr>
                        <a:t>・・・。（プロジェクト①）</a:t>
                      </a:r>
                      <a:endParaRPr kumimoji="1"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（上記定量的な効果のうち、プロジェクト①による効果を記載する。）</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031002361"/>
                  </a:ext>
                </a:extLst>
              </a:tr>
              <a:tr h="468000">
                <a:tc>
                  <a:txBody>
                    <a:bodyPr/>
                    <a:lstStyle/>
                    <a:p>
                      <a:pPr marL="228600" indent="-228600">
                        <a:buFont typeface="+mj-ea"/>
                        <a:buAutoNum type="circleNumDbPlain" startAt="2"/>
                      </a:pPr>
                      <a:r>
                        <a:rPr kumimoji="1" lang="ja-JP" altLang="en-US" sz="1200" dirty="0">
                          <a:latin typeface="Meiryo UI" panose="020B0604030504040204" pitchFamily="50" charset="-128"/>
                          <a:ea typeface="Meiryo UI" panose="020B0604030504040204" pitchFamily="50" charset="-128"/>
                        </a:rPr>
                        <a:t>・・・。（プロジェクト②）</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（上記定量的な効果のうち、プロジェクト②による効果を記載する。）</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67789448"/>
                  </a:ext>
                </a:extLst>
              </a:tr>
            </a:tbl>
          </a:graphicData>
        </a:graphic>
      </p:graphicFrame>
      <p:sp>
        <p:nvSpPr>
          <p:cNvPr id="10" name="吹き出し: 四角形 9">
            <a:extLst>
              <a:ext uri="{FF2B5EF4-FFF2-40B4-BE49-F238E27FC236}">
                <a16:creationId xmlns:a16="http://schemas.microsoft.com/office/drawing/2014/main" id="{E56871CA-4916-4AA8-91E7-808E4F402D3F}"/>
              </a:ext>
            </a:extLst>
          </p:cNvPr>
          <p:cNvSpPr/>
          <p:nvPr/>
        </p:nvSpPr>
        <p:spPr bwMode="auto">
          <a:xfrm>
            <a:off x="1928664" y="-171400"/>
            <a:ext cx="2445999" cy="849321"/>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en-US" altLang="ja-JP" sz="1050" kern="0" dirty="0">
                <a:latin typeface="Meiryo UI" panose="020B0604030504040204" pitchFamily="50" charset="-128"/>
                <a:ea typeface="Meiryo UI" panose="020B0604030504040204" pitchFamily="50" charset="-128"/>
              </a:rPr>
              <a:t>DX</a:t>
            </a:r>
            <a:r>
              <a:rPr lang="ja-JP" altLang="en-US" sz="1050" kern="0" dirty="0">
                <a:latin typeface="Meiryo UI" panose="020B0604030504040204" pitchFamily="50" charset="-128"/>
                <a:ea typeface="Meiryo UI" panose="020B0604030504040204" pitchFamily="50" charset="-128"/>
              </a:rPr>
              <a:t>を重要な経営戦略として位置づけており、特定の部門に限らず事業者全体の課題として認識し、推進していく意思を有することが明確であることを確認します。</a:t>
            </a:r>
          </a:p>
        </p:txBody>
      </p:sp>
      <p:cxnSp>
        <p:nvCxnSpPr>
          <p:cNvPr id="11" name="直線コネクタ 10">
            <a:extLst>
              <a:ext uri="{FF2B5EF4-FFF2-40B4-BE49-F238E27FC236}">
                <a16:creationId xmlns:a16="http://schemas.microsoft.com/office/drawing/2014/main" id="{45DC751F-6C8E-4D8A-A162-59DB3B12E353}"/>
              </a:ext>
            </a:extLst>
          </p:cNvPr>
          <p:cNvCxnSpPr>
            <a:cxnSpLocks/>
            <a:endCxn id="10" idx="2"/>
          </p:cNvCxnSpPr>
          <p:nvPr/>
        </p:nvCxnSpPr>
        <p:spPr>
          <a:xfrm flipV="1">
            <a:off x="2432720" y="677921"/>
            <a:ext cx="718944" cy="330422"/>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8" name="吹き出し: 四角形 17">
            <a:extLst>
              <a:ext uri="{FF2B5EF4-FFF2-40B4-BE49-F238E27FC236}">
                <a16:creationId xmlns:a16="http://schemas.microsoft.com/office/drawing/2014/main" id="{07B43771-D251-4368-ADF3-55FA805A37E1}"/>
              </a:ext>
            </a:extLst>
          </p:cNvPr>
          <p:cNvSpPr/>
          <p:nvPr/>
        </p:nvSpPr>
        <p:spPr bwMode="auto">
          <a:xfrm>
            <a:off x="3800872" y="1188636"/>
            <a:ext cx="3312368" cy="849321"/>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171450" lvl="2" indent="-171450">
              <a:buFont typeface="Arial" panose="020B0604020202020204" pitchFamily="34" charset="0"/>
              <a:buChar char="•"/>
            </a:pPr>
            <a:r>
              <a:rPr lang="en-US" altLang="ja-JP" sz="1050" kern="0" dirty="0">
                <a:latin typeface="Meiryo UI" panose="020B0604030504040204" pitchFamily="50" charset="-128"/>
                <a:ea typeface="Meiryo UI" panose="020B0604030504040204" pitchFamily="50" charset="-128"/>
              </a:rPr>
              <a:t>DX</a:t>
            </a:r>
            <a:r>
              <a:rPr lang="ja-JP" altLang="en-US" sz="1050" kern="0" dirty="0">
                <a:latin typeface="Meiryo UI" panose="020B0604030504040204" pitchFamily="50" charset="-128"/>
                <a:ea typeface="Meiryo UI" panose="020B0604030504040204" pitchFamily="50" charset="-128"/>
              </a:rPr>
              <a:t>の目的・ビジョンを達成するための個別プロジェクトのうち、事業適応計画に記載するものを記載します。</a:t>
            </a:r>
            <a:endParaRPr lang="en-US" altLang="ja-JP" sz="1050" kern="0" dirty="0">
              <a:latin typeface="Meiryo UI" panose="020B0604030504040204" pitchFamily="50" charset="-128"/>
              <a:ea typeface="Meiryo UI" panose="020B0604030504040204" pitchFamily="50" charset="-128"/>
            </a:endParaRPr>
          </a:p>
          <a:p>
            <a:pPr marL="171450" lvl="2" indent="-171450">
              <a:buFont typeface="Arial" panose="020B0604020202020204" pitchFamily="34" charset="0"/>
              <a:buChar char="•"/>
            </a:pPr>
            <a:r>
              <a:rPr lang="en-US" altLang="ja-JP" sz="1050" kern="0" dirty="0">
                <a:latin typeface="Meiryo UI" panose="020B0604030504040204" pitchFamily="50" charset="-128"/>
                <a:ea typeface="Meiryo UI" panose="020B0604030504040204" pitchFamily="50" charset="-128"/>
              </a:rPr>
              <a:t>DX</a:t>
            </a:r>
            <a:r>
              <a:rPr lang="ja-JP" altLang="en-US" sz="1050" kern="0" dirty="0">
                <a:latin typeface="Meiryo UI" panose="020B0604030504040204" pitchFamily="50" charset="-128"/>
                <a:ea typeface="Meiryo UI" panose="020B0604030504040204" pitchFamily="50" charset="-128"/>
              </a:rPr>
              <a:t>の具体的な取組の事業領域が多岐にわたり、事業者におけるプロジェクト単位をひとまとめに記載することが困難な場合は、行を分けて記載することも可能です。</a:t>
            </a:r>
            <a:endParaRPr lang="en-US" altLang="ja-JP" sz="1050" kern="0" dirty="0">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FF78E527-B333-4F8E-B257-BF6A73082D2D}"/>
              </a:ext>
            </a:extLst>
          </p:cNvPr>
          <p:cNvCxnSpPr>
            <a:cxnSpLocks/>
          </p:cNvCxnSpPr>
          <p:nvPr/>
        </p:nvCxnSpPr>
        <p:spPr>
          <a:xfrm flipV="1">
            <a:off x="2864768" y="1619759"/>
            <a:ext cx="936104" cy="363141"/>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3" name="吹き出し: 四角形 32">
            <a:extLst>
              <a:ext uri="{FF2B5EF4-FFF2-40B4-BE49-F238E27FC236}">
                <a16:creationId xmlns:a16="http://schemas.microsoft.com/office/drawing/2014/main" id="{04836CAB-D8E0-45BB-A3B3-1B3BD1EEAA3B}"/>
              </a:ext>
            </a:extLst>
          </p:cNvPr>
          <p:cNvSpPr/>
          <p:nvPr/>
        </p:nvSpPr>
        <p:spPr bwMode="auto">
          <a:xfrm>
            <a:off x="3834245" y="5557099"/>
            <a:ext cx="6121816" cy="570475"/>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171450" lvl="2" indent="-171450">
              <a:buFont typeface="Arial" panose="020B0604020202020204" pitchFamily="34" charset="0"/>
              <a:buChar char="•"/>
            </a:pPr>
            <a:r>
              <a:rPr lang="ja-JP" altLang="en-US" sz="1050" kern="0" dirty="0">
                <a:latin typeface="Meiryo UI" panose="020B0604030504040204" pitchFamily="50" charset="-128"/>
                <a:ea typeface="Meiryo UI" panose="020B0604030504040204" pitchFamily="50" charset="-128"/>
              </a:rPr>
              <a:t>投資する資産の内容ではなく（資産の活用も含めた）取組（＝付加価値創出の根拠）について記載します。</a:t>
            </a:r>
            <a:endParaRPr lang="en-US" altLang="ja-JP" sz="1050" kern="0" dirty="0">
              <a:latin typeface="Meiryo UI" panose="020B0604030504040204" pitchFamily="50" charset="-128"/>
              <a:ea typeface="Meiryo UI" panose="020B0604030504040204" pitchFamily="50" charset="-128"/>
            </a:endParaRPr>
          </a:p>
          <a:p>
            <a:pPr marL="171450" lvl="2" indent="-171450">
              <a:buFont typeface="Arial" panose="020B0604020202020204" pitchFamily="34" charset="0"/>
              <a:buChar char="•"/>
            </a:pPr>
            <a:r>
              <a:rPr lang="ja-JP" altLang="en-US" sz="1050" kern="0" dirty="0">
                <a:latin typeface="Meiryo UI" panose="020B0604030504040204" pitchFamily="50" charset="-128"/>
                <a:ea typeface="Meiryo UI" panose="020B0604030504040204" pitchFamily="50" charset="-128"/>
              </a:rPr>
              <a:t>「前向きな取組」への該当性の説明として、それぞれの取組における「データ連携」、「クラウド技術の活用」も必要ですが、「２．「データ連携」及び「クラウド技術の活用」について」により説明するため、ここでは省略します。</a:t>
            </a:r>
            <a:endParaRPr lang="en-US" altLang="ja-JP" sz="1050" kern="0" dirty="0">
              <a:latin typeface="Meiryo UI" panose="020B0604030504040204" pitchFamily="50" charset="-128"/>
              <a:ea typeface="Meiryo UI" panose="020B0604030504040204" pitchFamily="50" charset="-128"/>
            </a:endParaRPr>
          </a:p>
        </p:txBody>
      </p:sp>
      <p:cxnSp>
        <p:nvCxnSpPr>
          <p:cNvPr id="35" name="直線コネクタ 34">
            <a:extLst>
              <a:ext uri="{FF2B5EF4-FFF2-40B4-BE49-F238E27FC236}">
                <a16:creationId xmlns:a16="http://schemas.microsoft.com/office/drawing/2014/main" id="{7770288D-522E-4C39-A04E-4867C49BCCD6}"/>
              </a:ext>
            </a:extLst>
          </p:cNvPr>
          <p:cNvCxnSpPr>
            <a:cxnSpLocks/>
            <a:stCxn id="33" idx="0"/>
          </p:cNvCxnSpPr>
          <p:nvPr/>
        </p:nvCxnSpPr>
        <p:spPr>
          <a:xfrm flipH="1" flipV="1">
            <a:off x="6642557" y="5428547"/>
            <a:ext cx="252596" cy="128552"/>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1" name="吹き出し: 四角形 50">
            <a:extLst>
              <a:ext uri="{FF2B5EF4-FFF2-40B4-BE49-F238E27FC236}">
                <a16:creationId xmlns:a16="http://schemas.microsoft.com/office/drawing/2014/main" id="{881DE4C7-DA16-4A7E-A3D0-A7A1E306B176}"/>
              </a:ext>
            </a:extLst>
          </p:cNvPr>
          <p:cNvSpPr/>
          <p:nvPr/>
        </p:nvSpPr>
        <p:spPr bwMode="auto">
          <a:xfrm>
            <a:off x="3526886" y="3434984"/>
            <a:ext cx="6121816" cy="773253"/>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171450" lvl="2" indent="-171450">
              <a:buFont typeface="Arial" panose="020B0604020202020204" pitchFamily="34" charset="0"/>
              <a:buChar char="•"/>
            </a:pPr>
            <a:r>
              <a:rPr lang="ja-JP" altLang="en-US" sz="1050" kern="0" dirty="0">
                <a:latin typeface="Meiryo UI" panose="020B0604030504040204" pitchFamily="50" charset="-128"/>
                <a:ea typeface="Meiryo UI" panose="020B0604030504040204" pitchFamily="50" charset="-128"/>
              </a:rPr>
              <a:t>計画最終年度における予測値であるので、あくまで試算の考え方となるが、</a:t>
            </a:r>
            <a:r>
              <a:rPr lang="ja-JP" altLang="en-US" sz="1050" u="heavy" kern="0" dirty="0">
                <a:uFill>
                  <a:solidFill>
                    <a:srgbClr val="C00000"/>
                  </a:solidFill>
                </a:uFill>
                <a:latin typeface="Meiryo UI" panose="020B0604030504040204" pitchFamily="50" charset="-128"/>
                <a:ea typeface="Meiryo UI" panose="020B0604030504040204" pitchFamily="50" charset="-128"/>
              </a:rPr>
              <a:t>個別プロジェクトの実施により具体的にどのようか効果が生ずる見込みなのか、定量的に記載する</a:t>
            </a:r>
            <a:r>
              <a:rPr lang="ja-JP" altLang="en-US" sz="1050" kern="0" dirty="0">
                <a:latin typeface="Meiryo UI" panose="020B0604030504040204" pitchFamily="50" charset="-128"/>
                <a:ea typeface="Meiryo UI" panose="020B0604030504040204" pitchFamily="50" charset="-128"/>
              </a:rPr>
              <a:t>。例えば、取組</a:t>
            </a:r>
            <a:r>
              <a:rPr lang="en-US" altLang="ja-JP" sz="1050" kern="0" dirty="0">
                <a:latin typeface="Meiryo UI" panose="020B0604030504040204" pitchFamily="50" charset="-128"/>
                <a:ea typeface="Meiryo UI" panose="020B0604030504040204" pitchFamily="50" charset="-128"/>
              </a:rPr>
              <a:t>A</a:t>
            </a:r>
            <a:r>
              <a:rPr lang="ja-JP" altLang="en-US" sz="1050" kern="0" dirty="0">
                <a:latin typeface="Meiryo UI" panose="020B0604030504040204" pitchFamily="50" charset="-128"/>
                <a:ea typeface="Meiryo UI" panose="020B0604030504040204" pitchFamily="50" charset="-128"/>
              </a:rPr>
              <a:t>により開発される新商品</a:t>
            </a:r>
            <a:r>
              <a:rPr lang="en-US" altLang="ja-JP" sz="1050" kern="0" dirty="0">
                <a:latin typeface="Meiryo UI" panose="020B0604030504040204" pitchFamily="50" charset="-128"/>
                <a:ea typeface="Meiryo UI" panose="020B0604030504040204" pitchFamily="50" charset="-128"/>
              </a:rPr>
              <a:t>a</a:t>
            </a:r>
            <a:r>
              <a:rPr lang="ja-JP" altLang="en-US" sz="1050" kern="0" dirty="0">
                <a:latin typeface="Meiryo UI" panose="020B0604030504040204" pitchFamily="50" charset="-128"/>
                <a:ea typeface="Meiryo UI" panose="020B0604030504040204" pitchFamily="50" charset="-128"/>
              </a:rPr>
              <a:t>について、単価設定に関することや、計画最終年度における販売予定個数に関すること（その個数を生産する体制構築についても端的に触れる。）を説明する。</a:t>
            </a:r>
            <a:endParaRPr lang="en-US" altLang="ja-JP" sz="1050" kern="0" dirty="0">
              <a:latin typeface="Meiryo UI" panose="020B0604030504040204" pitchFamily="50" charset="-128"/>
              <a:ea typeface="Meiryo UI" panose="020B0604030504040204" pitchFamily="50" charset="-128"/>
            </a:endParaRPr>
          </a:p>
        </p:txBody>
      </p:sp>
      <p:cxnSp>
        <p:nvCxnSpPr>
          <p:cNvPr id="52" name="直線コネクタ 51">
            <a:extLst>
              <a:ext uri="{FF2B5EF4-FFF2-40B4-BE49-F238E27FC236}">
                <a16:creationId xmlns:a16="http://schemas.microsoft.com/office/drawing/2014/main" id="{5EBBA20D-F0E5-4342-B2AE-8BA2F917DFF8}"/>
              </a:ext>
            </a:extLst>
          </p:cNvPr>
          <p:cNvCxnSpPr>
            <a:cxnSpLocks/>
            <a:stCxn id="51" idx="0"/>
          </p:cNvCxnSpPr>
          <p:nvPr/>
        </p:nvCxnSpPr>
        <p:spPr>
          <a:xfrm flipH="1" flipV="1">
            <a:off x="6335198" y="3302994"/>
            <a:ext cx="252596" cy="131990"/>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5" name="吹き出し: 四角形 14">
            <a:extLst>
              <a:ext uri="{FF2B5EF4-FFF2-40B4-BE49-F238E27FC236}">
                <a16:creationId xmlns:a16="http://schemas.microsoft.com/office/drawing/2014/main" id="{C68AEC66-0B3E-41E3-9D82-0F4D1611D8B0}"/>
              </a:ext>
            </a:extLst>
          </p:cNvPr>
          <p:cNvSpPr/>
          <p:nvPr/>
        </p:nvSpPr>
        <p:spPr bwMode="auto">
          <a:xfrm>
            <a:off x="7032341" y="32453"/>
            <a:ext cx="2663159" cy="1206086"/>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ja-JP" altLang="en-US" sz="1050" kern="0" dirty="0">
                <a:latin typeface="Meiryo UI" panose="020B0604030504040204" pitchFamily="50" charset="-128"/>
                <a:ea typeface="Meiryo UI" panose="020B0604030504040204" pitchFamily="50" charset="-128"/>
              </a:rPr>
              <a:t>定量的な目標は、新需要の開拓の要件である。</a:t>
            </a:r>
            <a:r>
              <a:rPr lang="ja-JP" altLang="en-US" sz="1050" u="none" dirty="0">
                <a:solidFill>
                  <a:schemeClr val="tx1"/>
                </a:solidFill>
                <a:latin typeface="Meiryo UI" panose="020B0604030504040204" pitchFamily="50" charset="-128"/>
                <a:ea typeface="Meiryo UI" panose="020B0604030504040204" pitchFamily="50" charset="-128"/>
              </a:rPr>
              <a:t>当該事業適応計画の新商品・新サービスに係る一事業年度の売上高の額が、比較対象期間（おおよそコロナ前</a:t>
            </a:r>
            <a:r>
              <a:rPr lang="en-US" altLang="ja-JP" sz="1050" u="none" dirty="0">
                <a:solidFill>
                  <a:schemeClr val="tx1"/>
                </a:solidFill>
                <a:latin typeface="Meiryo UI" panose="020B0604030504040204" pitchFamily="50" charset="-128"/>
                <a:ea typeface="Meiryo UI" panose="020B0604030504040204" pitchFamily="50" charset="-128"/>
              </a:rPr>
              <a:t>5</a:t>
            </a:r>
            <a:r>
              <a:rPr lang="ja-JP" altLang="en-US" sz="1050" u="none" dirty="0">
                <a:solidFill>
                  <a:schemeClr val="tx1"/>
                </a:solidFill>
                <a:latin typeface="Meiryo UI" panose="020B0604030504040204" pitchFamily="50" charset="-128"/>
                <a:ea typeface="Meiryo UI" panose="020B0604030504040204" pitchFamily="50" charset="-128"/>
              </a:rPr>
              <a:t>事業年度）における全事業の売上高の額（連結会社の場合は連結会社全体の売上高の額）の平均値の</a:t>
            </a:r>
            <a:r>
              <a:rPr lang="en-US" altLang="ja-JP" sz="1050" u="none" dirty="0">
                <a:solidFill>
                  <a:schemeClr val="tx1"/>
                </a:solidFill>
                <a:latin typeface="Meiryo UI" panose="020B0604030504040204" pitchFamily="50" charset="-128"/>
                <a:ea typeface="Meiryo UI" panose="020B0604030504040204" pitchFamily="50" charset="-128"/>
              </a:rPr>
              <a:t>10%</a:t>
            </a:r>
            <a:r>
              <a:rPr lang="ja-JP" altLang="en-US" sz="1050" u="none" dirty="0">
                <a:solidFill>
                  <a:schemeClr val="tx1"/>
                </a:solidFill>
                <a:latin typeface="Meiryo UI" panose="020B0604030504040204" pitchFamily="50" charset="-128"/>
                <a:ea typeface="Meiryo UI" panose="020B0604030504040204" pitchFamily="50" charset="-128"/>
              </a:rPr>
              <a:t>以上</a:t>
            </a:r>
            <a:r>
              <a:rPr lang="ja-JP" altLang="en-US" sz="1050" b="0" u="none" dirty="0">
                <a:solidFill>
                  <a:schemeClr val="tx1"/>
                </a:solidFill>
                <a:latin typeface="Meiryo UI" panose="020B0604030504040204" pitchFamily="50" charset="-128"/>
                <a:ea typeface="Meiryo UI" panose="020B0604030504040204" pitchFamily="50" charset="-128"/>
              </a:rPr>
              <a:t>の達成</a:t>
            </a:r>
            <a:r>
              <a:rPr lang="ja-JP" altLang="en-US" sz="1050" kern="0" dirty="0">
                <a:latin typeface="Meiryo UI" panose="020B0604030504040204" pitchFamily="50" charset="-128"/>
                <a:ea typeface="Meiryo UI" panose="020B0604030504040204" pitchFamily="50" charset="-128"/>
              </a:rPr>
              <a:t>の計画を記載</a:t>
            </a:r>
            <a:endParaRPr lang="en-US" altLang="ja-JP" sz="1050" kern="0" dirty="0">
              <a:latin typeface="Meiryo UI" panose="020B0604030504040204" pitchFamily="50" charset="-128"/>
              <a:ea typeface="Meiryo UI" panose="020B0604030504040204" pitchFamily="50" charset="-128"/>
            </a:endParaRPr>
          </a:p>
        </p:txBody>
      </p:sp>
      <p:cxnSp>
        <p:nvCxnSpPr>
          <p:cNvPr id="16" name="直線コネクタ 15">
            <a:extLst>
              <a:ext uri="{FF2B5EF4-FFF2-40B4-BE49-F238E27FC236}">
                <a16:creationId xmlns:a16="http://schemas.microsoft.com/office/drawing/2014/main" id="{52BB4EA7-BAB4-4291-BACE-1D587FCB2DA8}"/>
              </a:ext>
            </a:extLst>
          </p:cNvPr>
          <p:cNvCxnSpPr>
            <a:cxnSpLocks/>
            <a:endCxn id="15" idx="2"/>
          </p:cNvCxnSpPr>
          <p:nvPr/>
        </p:nvCxnSpPr>
        <p:spPr>
          <a:xfrm flipV="1">
            <a:off x="7534124" y="1238539"/>
            <a:ext cx="829797" cy="174879"/>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3016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C7069982-D353-4996-9BFA-509D3FEB5726}"/>
              </a:ext>
            </a:extLst>
          </p:cNvPr>
          <p:cNvGraphicFramePr>
            <a:graphicFrameLocks noChangeAspect="1"/>
          </p:cNvGraphicFramePr>
          <p:nvPr>
            <p:custDataLst>
              <p:tags r:id="rId1"/>
            </p:custDataLst>
            <p:extLst>
              <p:ext uri="{D42A27DB-BD31-4B8C-83A1-F6EECF244321}">
                <p14:modId xmlns:p14="http://schemas.microsoft.com/office/powerpoint/2010/main" val="28680529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a:xfrm>
            <a:off x="200471" y="188640"/>
            <a:ext cx="9388829" cy="461665"/>
          </a:xfrm>
        </p:spPr>
        <p:txBody>
          <a:bodyPr vert="horz"/>
          <a:lstStyle/>
          <a:p>
            <a:r>
              <a:rPr lang="ja-JP" altLang="en-US" dirty="0"/>
              <a:t>２．「データ連携」及び「クラウド技術の活用」について</a:t>
            </a:r>
            <a:endParaRPr kumimoji="1" lang="ja-JP" altLang="en-US" dirty="0"/>
          </a:p>
        </p:txBody>
      </p:sp>
      <p:sp>
        <p:nvSpPr>
          <p:cNvPr id="7" name="テキスト プレースホルダー 6"/>
          <p:cNvSpPr>
            <a:spLocks noGrp="1"/>
          </p:cNvSpPr>
          <p:nvPr>
            <p:ph type="body" sz="quarter" idx="17"/>
          </p:nvPr>
        </p:nvSpPr>
        <p:spPr>
          <a:xfrm>
            <a:off x="200025" y="764704"/>
            <a:ext cx="9505950" cy="710552"/>
          </a:xfrm>
        </p:spPr>
        <p:txBody>
          <a:bodyPr/>
          <a:lstStyle/>
          <a:p>
            <a:r>
              <a:rPr kumimoji="1" lang="ja-JP" altLang="en-US" sz="1600" dirty="0"/>
              <a:t>当社は、自社店舗に設置するカメラ、センサ、</a:t>
            </a:r>
            <a:r>
              <a:rPr kumimoji="1" lang="en-US" altLang="ja-JP" sz="1600" dirty="0"/>
              <a:t>AI</a:t>
            </a:r>
            <a:r>
              <a:rPr kumimoji="1" lang="ja-JP" altLang="en-US" sz="1600" dirty="0"/>
              <a:t>レジ等を活用した無人店舗を展開し、各店舗におけるコスト削減を図る。また、こうして取得する顧客の行動データを分析することを通じて将来における需要拡大を目指す。</a:t>
            </a:r>
          </a:p>
        </p:txBody>
      </p:sp>
      <p:cxnSp>
        <p:nvCxnSpPr>
          <p:cNvPr id="29" name="直線コネクタ 28"/>
          <p:cNvCxnSpPr/>
          <p:nvPr/>
        </p:nvCxnSpPr>
        <p:spPr>
          <a:xfrm>
            <a:off x="385258" y="2469359"/>
            <a:ext cx="8963562" cy="0"/>
          </a:xfrm>
          <a:prstGeom prst="line">
            <a:avLst/>
          </a:prstGeom>
          <a:ln w="19050"/>
        </p:spPr>
        <p:style>
          <a:lnRef idx="1">
            <a:schemeClr val="dk1"/>
          </a:lnRef>
          <a:fillRef idx="0">
            <a:schemeClr val="dk1"/>
          </a:fillRef>
          <a:effectRef idx="0">
            <a:schemeClr val="dk1"/>
          </a:effectRef>
          <a:fontRef idx="minor">
            <a:schemeClr val="tx1"/>
          </a:fontRef>
        </p:style>
      </p:cxnSp>
      <p:sp>
        <p:nvSpPr>
          <p:cNvPr id="31" name="テキスト ボックス 30"/>
          <p:cNvSpPr txBox="1"/>
          <p:nvPr/>
        </p:nvSpPr>
        <p:spPr>
          <a:xfrm>
            <a:off x="331504" y="2110240"/>
            <a:ext cx="9126761" cy="380485"/>
          </a:xfrm>
          <a:prstGeom prst="rect">
            <a:avLst/>
          </a:prstGeom>
          <a:noFill/>
        </p:spPr>
        <p:txBody>
          <a:bodyPr wrap="square" rtlCol="0" anchor="ctr">
            <a:noAutofit/>
          </a:bodyPr>
          <a:lstStyle/>
          <a:p>
            <a:pPr algn="ctr">
              <a:spcBef>
                <a:spcPts val="0"/>
              </a:spcBef>
            </a:pPr>
            <a:r>
              <a:rPr lang="ja-JP" altLang="en-US" sz="1600" b="1" dirty="0">
                <a:latin typeface="Meiryo UI" panose="020B0604030504040204" pitchFamily="50" charset="-128"/>
                <a:ea typeface="Meiryo UI" panose="020B0604030504040204" pitchFamily="50" charset="-128"/>
                <a:cs typeface="Arial"/>
                <a:sym typeface="Meiryo UI" panose="020B0604030504040204" pitchFamily="50" charset="-128"/>
              </a:rPr>
              <a:t>「データ連携」及び「クラウド技術の活用」のイメージ</a:t>
            </a:r>
            <a:endParaRPr kumimoji="1" lang="ja-JP" altLang="en-US" sz="1600" b="1" dirty="0">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84" name="テキスト ボックス 83"/>
          <p:cNvSpPr txBox="1"/>
          <p:nvPr/>
        </p:nvSpPr>
        <p:spPr>
          <a:xfrm>
            <a:off x="7492641" y="2826056"/>
            <a:ext cx="2160239" cy="3539430"/>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○○社の</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SaaS</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（無人店舗</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）において</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レジ、カメラ、センサー等から得られるデータを活用して、店舗の無人化を実現する。これにより各店舗のコスト効率を向上する。</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各店舗から得られるデータを自社サーバーで一元的に管理する。こうしたデータを分析し、マーケティングに活用し、将来の需要開拓を目指す方針。</a:t>
            </a:r>
          </a:p>
        </p:txBody>
      </p:sp>
      <p:grpSp>
        <p:nvGrpSpPr>
          <p:cNvPr id="111" name="グループ化 110"/>
          <p:cNvGrpSpPr/>
          <p:nvPr/>
        </p:nvGrpSpPr>
        <p:grpSpPr>
          <a:xfrm>
            <a:off x="7645084" y="1470422"/>
            <a:ext cx="1944216" cy="895892"/>
            <a:chOff x="7645084" y="1470422"/>
            <a:chExt cx="1944216" cy="895892"/>
          </a:xfrm>
        </p:grpSpPr>
        <p:cxnSp>
          <p:nvCxnSpPr>
            <p:cNvPr id="36" name="直線矢印コネクタ 35"/>
            <p:cNvCxnSpPr/>
            <p:nvPr/>
          </p:nvCxnSpPr>
          <p:spPr bwMode="auto">
            <a:xfrm>
              <a:off x="8872069" y="2041935"/>
              <a:ext cx="570365" cy="0"/>
            </a:xfrm>
            <a:prstGeom prst="straightConnector1">
              <a:avLst/>
            </a:prstGeom>
            <a:noFill/>
            <a:ln w="19050" cap="flat" cmpd="sng" algn="ctr">
              <a:solidFill>
                <a:schemeClr val="tx2"/>
              </a:solidFill>
              <a:prstDash val="dash"/>
              <a:round/>
              <a:headEnd type="none" w="med" len="med"/>
              <a:tailEnd type="triangle"/>
            </a:ln>
            <a:effectLst/>
          </p:spPr>
        </p:cxnSp>
        <p:sp>
          <p:nvSpPr>
            <p:cNvPr id="39" name="角丸四角形 38"/>
            <p:cNvSpPr/>
            <p:nvPr/>
          </p:nvSpPr>
          <p:spPr bwMode="auto">
            <a:xfrm>
              <a:off x="7715381" y="1692920"/>
              <a:ext cx="1873919" cy="673394"/>
            </a:xfrm>
            <a:prstGeom prst="roundRect">
              <a:avLst/>
            </a:prstGeom>
            <a:noFill/>
            <a:ln w="19050">
              <a:solidFill>
                <a:schemeClr val="tx1"/>
              </a:solidFill>
              <a:prstDash val="dash"/>
              <a:miter lim="800000"/>
              <a:headEnd/>
              <a:tailEnd/>
            </a:ln>
            <a:effectLst/>
          </p:spPr>
          <p:txBody>
            <a:bodyPr wrap="none" rtlCol="0" anchor="ctr"/>
            <a:lstStyle/>
            <a:p>
              <a:pPr algn="ctr"/>
              <a:endParaRPr kumimoji="0" lang="ja-JP" altLang="en-US" sz="16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7645084" y="1470422"/>
              <a:ext cx="592739" cy="250395"/>
            </a:xfrm>
            <a:prstGeom prst="rect">
              <a:avLst/>
            </a:prstGeom>
            <a:noFill/>
          </p:spPr>
          <p:txBody>
            <a:bodyPr wrap="square" rtlCol="0" anchor="ctr">
              <a:noAutofit/>
            </a:bodyPr>
            <a:lstStyle/>
            <a:p>
              <a:pPr algn="ctr">
                <a:spcBef>
                  <a:spcPts val="0"/>
                </a:spcBef>
              </a:pP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凡例</a:t>
              </a:r>
            </a:p>
          </p:txBody>
        </p:sp>
        <p:sp>
          <p:nvSpPr>
            <p:cNvPr id="41" name="角丸四角形 40"/>
            <p:cNvSpPr/>
            <p:nvPr/>
          </p:nvSpPr>
          <p:spPr bwMode="auto">
            <a:xfrm>
              <a:off x="8826702" y="1778065"/>
              <a:ext cx="644250" cy="157504"/>
            </a:xfrm>
            <a:prstGeom prst="roundRect">
              <a:avLst/>
            </a:prstGeom>
            <a:solidFill>
              <a:schemeClr val="accent2">
                <a:lumMod val="20000"/>
                <a:lumOff val="80000"/>
              </a:schemeClr>
            </a:solidFill>
            <a:ln w="9525">
              <a:solidFill>
                <a:srgbClr val="B2B2B2"/>
              </a:solidFill>
              <a:miter lim="800000"/>
              <a:headEnd/>
              <a:tailEnd/>
            </a:ln>
            <a:effectLst/>
          </p:spPr>
          <p:txBody>
            <a:bodyPr wrap="none" rtlCol="0" anchor="ctr"/>
            <a:lstStyle/>
            <a:p>
              <a:pPr algn="ctr"/>
              <a:endParaRPr kumimoji="0" lang="ja-JP" altLang="en-US" sz="1200" dirty="0">
                <a:latin typeface="Meiryo UI" panose="020B0604030504040204" pitchFamily="50" charset="-128"/>
                <a:ea typeface="Meiryo UI" panose="020B0604030504040204" pitchFamily="50" charset="-128"/>
              </a:endParaRPr>
            </a:p>
          </p:txBody>
        </p:sp>
        <p:sp>
          <p:nvSpPr>
            <p:cNvPr id="42" name="正方形/長方形 41"/>
            <p:cNvSpPr/>
            <p:nvPr/>
          </p:nvSpPr>
          <p:spPr>
            <a:xfrm>
              <a:off x="7789770" y="1709186"/>
              <a:ext cx="1107996" cy="646331"/>
            </a:xfrm>
            <a:prstGeom prst="rect">
              <a:avLst/>
            </a:prstGeom>
          </p:spPr>
          <p:txBody>
            <a:bodyPr wrap="none">
              <a:spAutoFit/>
            </a:bodyPr>
            <a:lstStyle/>
            <a:p>
              <a:r>
                <a:rPr kumimoji="0" lang="ja-JP" altLang="en-US" sz="1200" dirty="0">
                  <a:latin typeface="Meiryo UI" panose="020B0604030504040204" pitchFamily="50" charset="-128"/>
                  <a:ea typeface="Meiryo UI" panose="020B0604030504040204" pitchFamily="50" charset="-128"/>
                </a:rPr>
                <a:t>投資資産：</a:t>
              </a:r>
              <a:endParaRPr kumimoji="0"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データの動き：</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クラウド技術：</a:t>
              </a:r>
            </a:p>
          </p:txBody>
        </p:sp>
        <p:sp>
          <p:nvSpPr>
            <p:cNvPr id="110" name="雲 109"/>
            <p:cNvSpPr/>
            <p:nvPr/>
          </p:nvSpPr>
          <p:spPr bwMode="auto">
            <a:xfrm>
              <a:off x="8826702" y="2105354"/>
              <a:ext cx="644250" cy="213339"/>
            </a:xfrm>
            <a:prstGeom prst="cloud">
              <a:avLst/>
            </a:prstGeom>
            <a:solidFill>
              <a:schemeClr val="bg1"/>
            </a:solidFill>
            <a:ln w="19050">
              <a:solidFill>
                <a:srgbClr val="B2B2B2"/>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nvGrpSpPr>
          <p:cNvPr id="118" name="グループ化 117"/>
          <p:cNvGrpSpPr/>
          <p:nvPr/>
        </p:nvGrpSpPr>
        <p:grpSpPr>
          <a:xfrm>
            <a:off x="128464" y="2674066"/>
            <a:ext cx="6590399" cy="3951459"/>
            <a:chOff x="378825" y="2674066"/>
            <a:chExt cx="6590399" cy="3951459"/>
          </a:xfrm>
        </p:grpSpPr>
        <p:sp>
          <p:nvSpPr>
            <p:cNvPr id="47" name="正方形/長方形 46"/>
            <p:cNvSpPr/>
            <p:nvPr/>
          </p:nvSpPr>
          <p:spPr bwMode="auto">
            <a:xfrm>
              <a:off x="718259" y="3748472"/>
              <a:ext cx="6250965" cy="2847733"/>
            </a:xfrm>
            <a:prstGeom prst="rect">
              <a:avLst/>
            </a:prstGeom>
            <a:solidFill>
              <a:schemeClr val="bg1"/>
            </a:solidFill>
            <a:ln w="9525">
              <a:solidFill>
                <a:schemeClr val="tx1"/>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49" name="正方形/長方形 48"/>
            <p:cNvSpPr/>
            <p:nvPr/>
          </p:nvSpPr>
          <p:spPr bwMode="auto">
            <a:xfrm>
              <a:off x="927610" y="4044608"/>
              <a:ext cx="5745985" cy="1872933"/>
            </a:xfrm>
            <a:prstGeom prst="rect">
              <a:avLst/>
            </a:prstGeom>
            <a:solidFill>
              <a:schemeClr val="bg1">
                <a:lumMod val="95000"/>
              </a:schemeClr>
            </a:solidFill>
            <a:ln w="9525">
              <a:solidFill>
                <a:schemeClr val="tx1"/>
              </a:solidFill>
              <a:prstDash val="dash"/>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13" name="雲 112"/>
            <p:cNvSpPr/>
            <p:nvPr/>
          </p:nvSpPr>
          <p:spPr bwMode="auto">
            <a:xfrm>
              <a:off x="378825" y="3552480"/>
              <a:ext cx="2086788" cy="855080"/>
            </a:xfrm>
            <a:prstGeom prst="cloud">
              <a:avLst/>
            </a:prstGeom>
            <a:solidFill>
              <a:schemeClr val="accent2">
                <a:lumMod val="20000"/>
                <a:lumOff val="80000"/>
              </a:schemeClr>
            </a:solidFill>
            <a:ln w="19050">
              <a:solidFill>
                <a:srgbClr val="B2B2B2"/>
              </a:solidFill>
              <a:miter lim="800000"/>
              <a:headEnd/>
              <a:tailEnd/>
            </a:ln>
            <a:effectLst/>
          </p:spPr>
          <p:txBody>
            <a:bodyPr wrap="none" rtlCol="0" anchor="ctr"/>
            <a:lstStyle/>
            <a:p>
              <a:pPr algn="ctr"/>
              <a:r>
                <a:rPr kumimoji="0" lang="en-US" altLang="ja-JP" sz="1400" dirty="0">
                  <a:latin typeface="Meiryo UI" panose="020B0604030504040204" pitchFamily="50" charset="-128"/>
                  <a:ea typeface="Meiryo UI" panose="020B0604030504040204" pitchFamily="50" charset="-128"/>
                </a:rPr>
                <a:t>SaaS</a:t>
              </a:r>
            </a:p>
            <a:p>
              <a:pPr algn="ctr"/>
              <a:r>
                <a:rPr kumimoji="0" lang="ja-JP" altLang="en-US" sz="1400" dirty="0">
                  <a:latin typeface="Meiryo UI" panose="020B0604030504040204" pitchFamily="50" charset="-128"/>
                  <a:ea typeface="Meiryo UI" panose="020B0604030504040204" pitchFamily="50" charset="-128"/>
                </a:rPr>
                <a:t>（繰延資産）</a:t>
              </a:r>
            </a:p>
          </p:txBody>
        </p:sp>
        <p:sp>
          <p:nvSpPr>
            <p:cNvPr id="112" name="雲 111"/>
            <p:cNvSpPr/>
            <p:nvPr/>
          </p:nvSpPr>
          <p:spPr bwMode="auto">
            <a:xfrm>
              <a:off x="2094408" y="2674066"/>
              <a:ext cx="1665513" cy="760275"/>
            </a:xfrm>
            <a:prstGeom prst="cloud">
              <a:avLst/>
            </a:prstGeom>
            <a:solidFill>
              <a:schemeClr val="bg1"/>
            </a:solidFill>
            <a:ln w="19050">
              <a:solidFill>
                <a:srgbClr val="B2B2B2"/>
              </a:solidFill>
              <a:miter lim="800000"/>
              <a:headEnd/>
              <a:tailEnd/>
            </a:ln>
            <a:effectLst/>
          </p:spPr>
          <p:txBody>
            <a:bodyPr wrap="none" rtlCol="0" anchor="ctr"/>
            <a:lstStyle/>
            <a:p>
              <a:pPr algn="ctr"/>
              <a:r>
                <a:rPr kumimoji="0" lang="ja-JP" altLang="en-US" sz="1200" dirty="0">
                  <a:latin typeface="Meiryo UI" panose="020B0604030504040204" pitchFamily="50" charset="-128"/>
                  <a:ea typeface="Meiryo UI" panose="020B0604030504040204" pitchFamily="50" charset="-128"/>
                </a:rPr>
                <a:t>自社サーバー</a:t>
              </a:r>
              <a:endParaRPr kumimoji="0" lang="en-US" altLang="ja-JP" sz="1200" dirty="0">
                <a:latin typeface="Meiryo UI" panose="020B0604030504040204" pitchFamily="50" charset="-128"/>
                <a:ea typeface="Meiryo UI" panose="020B0604030504040204" pitchFamily="50" charset="-128"/>
              </a:endParaRPr>
            </a:p>
            <a:p>
              <a:pPr algn="ctr"/>
              <a:r>
                <a:rPr kumimoji="0" lang="ja-JP" altLang="en-US" sz="1200" dirty="0">
                  <a:latin typeface="Meiryo UI" panose="020B0604030504040204" pitchFamily="50" charset="-128"/>
                  <a:ea typeface="Meiryo UI" panose="020B0604030504040204" pitchFamily="50" charset="-128"/>
                </a:rPr>
                <a:t>（プライベートクラウド）</a:t>
              </a:r>
            </a:p>
          </p:txBody>
        </p:sp>
        <p:sp>
          <p:nvSpPr>
            <p:cNvPr id="109" name="正方形/長方形 108"/>
            <p:cNvSpPr/>
            <p:nvPr/>
          </p:nvSpPr>
          <p:spPr bwMode="auto">
            <a:xfrm>
              <a:off x="927610" y="6032827"/>
              <a:ext cx="5745985" cy="491631"/>
            </a:xfrm>
            <a:prstGeom prst="rect">
              <a:avLst/>
            </a:prstGeom>
            <a:solidFill>
              <a:schemeClr val="bg1">
                <a:lumMod val="95000"/>
              </a:schemeClr>
            </a:solidFill>
            <a:ln w="9525">
              <a:solidFill>
                <a:schemeClr val="tx1"/>
              </a:solidFill>
              <a:prstDash val="dash"/>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4161957" y="4276172"/>
              <a:ext cx="1010734" cy="395979"/>
            </a:xfrm>
            <a:prstGeom prst="rect">
              <a:avLst/>
            </a:prstGeom>
            <a:noFill/>
          </p:spPr>
          <p:txBody>
            <a:bodyPr wrap="square" rtlCol="0" anchor="ctr">
              <a:noAutofit/>
            </a:bodyPr>
            <a:lstStyle/>
            <a:p>
              <a:pPr algn="ctr">
                <a:spcBef>
                  <a:spcPts val="0"/>
                </a:spcBef>
              </a:pP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行動データ</a:t>
              </a:r>
              <a:endPar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（類型</a:t>
              </a:r>
              <a:r>
                <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rPr>
                <a:t>Ⅳ</a:t>
              </a: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a:t>
              </a:r>
            </a:p>
          </p:txBody>
        </p:sp>
        <p:sp>
          <p:nvSpPr>
            <p:cNvPr id="28" name="角丸四角形 27"/>
            <p:cNvSpPr/>
            <p:nvPr/>
          </p:nvSpPr>
          <p:spPr bwMode="auto">
            <a:xfrm>
              <a:off x="3041227" y="4651526"/>
              <a:ext cx="1500799" cy="497872"/>
            </a:xfrm>
            <a:prstGeom prst="roundRect">
              <a:avLst/>
            </a:prstGeom>
            <a:solidFill>
              <a:schemeClr val="accent2">
                <a:lumMod val="20000"/>
                <a:lumOff val="80000"/>
              </a:schemeClr>
            </a:solidFill>
            <a:ln w="9525">
              <a:solidFill>
                <a:srgbClr val="B2B2B2"/>
              </a:solidFill>
              <a:miter lim="800000"/>
              <a:headEnd/>
              <a:tailEnd/>
            </a:ln>
            <a:effectLst/>
          </p:spPr>
          <p:txBody>
            <a:bodyPr wrap="none" rtlCol="0" anchor="ctr"/>
            <a:lstStyle/>
            <a:p>
              <a:pPr algn="ctr"/>
              <a:r>
                <a:rPr kumimoji="0" lang="ja-JP" altLang="en-US" sz="1600" dirty="0">
                  <a:latin typeface="Meiryo UI" panose="020B0604030504040204" pitchFamily="50" charset="-128"/>
                  <a:ea typeface="Meiryo UI" panose="020B0604030504040204" pitchFamily="50" charset="-128"/>
                </a:rPr>
                <a:t>カメラ</a:t>
              </a:r>
            </a:p>
          </p:txBody>
        </p:sp>
        <p:sp>
          <p:nvSpPr>
            <p:cNvPr id="32" name="角丸四角形 31"/>
            <p:cNvSpPr/>
            <p:nvPr/>
          </p:nvSpPr>
          <p:spPr bwMode="auto">
            <a:xfrm>
              <a:off x="4751377" y="4651525"/>
              <a:ext cx="1500799" cy="497872"/>
            </a:xfrm>
            <a:prstGeom prst="roundRect">
              <a:avLst/>
            </a:prstGeom>
            <a:solidFill>
              <a:schemeClr val="accent2">
                <a:lumMod val="20000"/>
                <a:lumOff val="80000"/>
              </a:schemeClr>
            </a:solidFill>
            <a:ln w="9525">
              <a:solidFill>
                <a:srgbClr val="B2B2B2"/>
              </a:solidFill>
              <a:miter lim="800000"/>
              <a:headEnd/>
              <a:tailEnd/>
            </a:ln>
            <a:effectLst/>
          </p:spPr>
          <p:txBody>
            <a:bodyPr wrap="none" rtlCol="0" anchor="ctr"/>
            <a:lstStyle/>
            <a:p>
              <a:pPr algn="ctr"/>
              <a:r>
                <a:rPr kumimoji="0" lang="ja-JP" altLang="en-US" sz="1600" dirty="0">
                  <a:latin typeface="Meiryo UI" panose="020B0604030504040204" pitchFamily="50" charset="-128"/>
                  <a:ea typeface="Meiryo UI" panose="020B0604030504040204" pitchFamily="50" charset="-128"/>
                </a:rPr>
                <a:t>センサー</a:t>
              </a:r>
            </a:p>
          </p:txBody>
        </p:sp>
        <p:sp>
          <p:nvSpPr>
            <p:cNvPr id="33" name="角丸四角形 32"/>
            <p:cNvSpPr/>
            <p:nvPr/>
          </p:nvSpPr>
          <p:spPr bwMode="auto">
            <a:xfrm>
              <a:off x="1331077" y="4661464"/>
              <a:ext cx="1500799" cy="497872"/>
            </a:xfrm>
            <a:prstGeom prst="roundRect">
              <a:avLst/>
            </a:prstGeom>
            <a:solidFill>
              <a:schemeClr val="accent2">
                <a:lumMod val="20000"/>
                <a:lumOff val="80000"/>
              </a:schemeClr>
            </a:solidFill>
            <a:ln w="9525">
              <a:solidFill>
                <a:srgbClr val="B2B2B2"/>
              </a:solidFill>
              <a:miter lim="800000"/>
              <a:headEnd/>
              <a:tailEnd/>
            </a:ln>
            <a:effectLst/>
          </p:spPr>
          <p:txBody>
            <a:bodyPr wrap="none" rtlCol="0" anchor="ctr"/>
            <a:lstStyle/>
            <a:p>
              <a:pPr algn="ctr"/>
              <a:r>
                <a:rPr kumimoji="0" lang="en-US" altLang="ja-JP" sz="1600" dirty="0">
                  <a:latin typeface="Meiryo UI" panose="020B0604030504040204" pitchFamily="50" charset="-128"/>
                  <a:ea typeface="Meiryo UI" panose="020B0604030504040204" pitchFamily="50" charset="-128"/>
                </a:rPr>
                <a:t>AI</a:t>
              </a:r>
              <a:r>
                <a:rPr kumimoji="0" lang="ja-JP" altLang="en-US" sz="1600" dirty="0">
                  <a:latin typeface="Meiryo UI" panose="020B0604030504040204" pitchFamily="50" charset="-128"/>
                  <a:ea typeface="Meiryo UI" panose="020B0604030504040204" pitchFamily="50" charset="-128"/>
                </a:rPr>
                <a:t>レジ</a:t>
              </a:r>
            </a:p>
          </p:txBody>
        </p:sp>
        <p:sp>
          <p:nvSpPr>
            <p:cNvPr id="48" name="テキスト ボックス 47"/>
            <p:cNvSpPr txBox="1"/>
            <p:nvPr/>
          </p:nvSpPr>
          <p:spPr>
            <a:xfrm>
              <a:off x="5531099" y="4018319"/>
              <a:ext cx="1192372" cy="469210"/>
            </a:xfrm>
            <a:prstGeom prst="rect">
              <a:avLst/>
            </a:prstGeom>
            <a:noFill/>
          </p:spPr>
          <p:txBody>
            <a:bodyPr wrap="square" rtlCol="0" anchor="ctr">
              <a:noAutofit/>
            </a:bodyPr>
            <a:lstStyle/>
            <a:p>
              <a:pPr algn="ctr">
                <a:spcBef>
                  <a:spcPts val="0"/>
                </a:spcBef>
              </a:pPr>
              <a:r>
                <a:rPr kumimoji="1" lang="ja-JP" altLang="en-US" sz="1600" b="1" dirty="0">
                  <a:latin typeface="Meiryo UI" panose="020B0604030504040204" pitchFamily="50" charset="-128"/>
                  <a:ea typeface="Meiryo UI" panose="020B0604030504040204" pitchFamily="50" charset="-128"/>
                  <a:cs typeface="Arial"/>
                  <a:sym typeface="Meiryo UI" panose="020B0604030504040204" pitchFamily="50" charset="-128"/>
                </a:rPr>
                <a:t>店舗①</a:t>
              </a:r>
            </a:p>
          </p:txBody>
        </p:sp>
        <p:cxnSp>
          <p:nvCxnSpPr>
            <p:cNvPr id="50" name="直線矢印コネクタ 49"/>
            <p:cNvCxnSpPr>
              <a:stCxn id="33" idx="0"/>
            </p:cNvCxnSpPr>
            <p:nvPr/>
          </p:nvCxnSpPr>
          <p:spPr bwMode="auto">
            <a:xfrm rot="16200000" flipV="1">
              <a:off x="1550257" y="4130243"/>
              <a:ext cx="377451" cy="684990"/>
            </a:xfrm>
            <a:prstGeom prst="bentConnector3">
              <a:avLst>
                <a:gd name="adj1" fmla="val 42182"/>
              </a:avLst>
            </a:prstGeom>
            <a:noFill/>
            <a:ln w="19050" cap="flat" cmpd="sng" algn="ctr">
              <a:solidFill>
                <a:schemeClr val="tx2"/>
              </a:solidFill>
              <a:prstDash val="dash"/>
              <a:round/>
              <a:headEnd type="none" w="med" len="med"/>
              <a:tailEnd type="triangle"/>
            </a:ln>
            <a:effectLst/>
          </p:spPr>
        </p:cxnSp>
        <p:sp>
          <p:nvSpPr>
            <p:cNvPr id="51" name="角丸四角形 50"/>
            <p:cNvSpPr/>
            <p:nvPr/>
          </p:nvSpPr>
          <p:spPr bwMode="auto">
            <a:xfrm>
              <a:off x="3164613" y="5567190"/>
              <a:ext cx="1254026" cy="309099"/>
            </a:xfrm>
            <a:prstGeom prst="roundRect">
              <a:avLst/>
            </a:prstGeom>
            <a:solidFill>
              <a:schemeClr val="bg1"/>
            </a:solidFill>
            <a:ln w="9525">
              <a:solidFill>
                <a:srgbClr val="B2B2B2"/>
              </a:solidFill>
              <a:miter lim="800000"/>
              <a:headEnd/>
              <a:tailEnd/>
            </a:ln>
            <a:effectLst/>
          </p:spPr>
          <p:txBody>
            <a:bodyPr wrap="none" rtlCol="0" anchor="ctr"/>
            <a:lstStyle/>
            <a:p>
              <a:pPr algn="ctr"/>
              <a:r>
                <a:rPr kumimoji="0" lang="ja-JP" altLang="en-US" sz="1600" dirty="0">
                  <a:latin typeface="Meiryo UI" panose="020B0604030504040204" pitchFamily="50" charset="-128"/>
                  <a:ea typeface="Meiryo UI" panose="020B0604030504040204" pitchFamily="50" charset="-128"/>
                </a:rPr>
                <a:t>顧客</a:t>
              </a:r>
            </a:p>
          </p:txBody>
        </p:sp>
        <p:cxnSp>
          <p:nvCxnSpPr>
            <p:cNvPr id="57" name="直線矢印コネクタ 56"/>
            <p:cNvCxnSpPr>
              <a:stCxn id="51" idx="0"/>
              <a:endCxn id="33" idx="2"/>
            </p:cNvCxnSpPr>
            <p:nvPr/>
          </p:nvCxnSpPr>
          <p:spPr bwMode="auto">
            <a:xfrm flipH="1" flipV="1">
              <a:off x="2081477" y="5159336"/>
              <a:ext cx="1710149" cy="407854"/>
            </a:xfrm>
            <a:prstGeom prst="straightConnector1">
              <a:avLst/>
            </a:prstGeom>
            <a:noFill/>
            <a:ln w="19050" cap="flat" cmpd="sng" algn="ctr">
              <a:solidFill>
                <a:schemeClr val="tx2"/>
              </a:solidFill>
              <a:prstDash val="dash"/>
              <a:round/>
              <a:headEnd type="none" w="med" len="med"/>
              <a:tailEnd type="triangle"/>
            </a:ln>
            <a:effectLst/>
          </p:spPr>
        </p:cxnSp>
        <p:cxnSp>
          <p:nvCxnSpPr>
            <p:cNvPr id="60" name="直線矢印コネクタ 59"/>
            <p:cNvCxnSpPr>
              <a:stCxn id="51" idx="0"/>
              <a:endCxn id="28" idx="2"/>
            </p:cNvCxnSpPr>
            <p:nvPr/>
          </p:nvCxnSpPr>
          <p:spPr bwMode="auto">
            <a:xfrm flipV="1">
              <a:off x="3791626" y="5149399"/>
              <a:ext cx="1" cy="417792"/>
            </a:xfrm>
            <a:prstGeom prst="straightConnector1">
              <a:avLst/>
            </a:prstGeom>
            <a:noFill/>
            <a:ln w="19050" cap="flat" cmpd="sng" algn="ctr">
              <a:solidFill>
                <a:schemeClr val="tx2"/>
              </a:solidFill>
              <a:prstDash val="dash"/>
              <a:round/>
              <a:headEnd type="none" w="med" len="med"/>
              <a:tailEnd type="triangle"/>
            </a:ln>
            <a:effectLst/>
          </p:spPr>
        </p:cxnSp>
        <p:cxnSp>
          <p:nvCxnSpPr>
            <p:cNvPr id="63" name="直線矢印コネクタ 62"/>
            <p:cNvCxnSpPr>
              <a:stCxn id="51" idx="0"/>
              <a:endCxn id="32" idx="2"/>
            </p:cNvCxnSpPr>
            <p:nvPr/>
          </p:nvCxnSpPr>
          <p:spPr bwMode="auto">
            <a:xfrm flipV="1">
              <a:off x="3791626" y="5149398"/>
              <a:ext cx="1710151" cy="417793"/>
            </a:xfrm>
            <a:prstGeom prst="straightConnector1">
              <a:avLst/>
            </a:prstGeom>
            <a:noFill/>
            <a:ln w="19050" cap="flat" cmpd="sng" algn="ctr">
              <a:solidFill>
                <a:schemeClr val="tx2"/>
              </a:solidFill>
              <a:prstDash val="dash"/>
              <a:round/>
              <a:headEnd type="none" w="med" len="med"/>
              <a:tailEnd type="triangle"/>
            </a:ln>
            <a:effectLst/>
          </p:spPr>
        </p:cxnSp>
        <p:sp>
          <p:nvSpPr>
            <p:cNvPr id="73" name="テキスト ボックス 72"/>
            <p:cNvSpPr txBox="1"/>
            <p:nvPr/>
          </p:nvSpPr>
          <p:spPr>
            <a:xfrm>
              <a:off x="2986703" y="5946862"/>
              <a:ext cx="1627798" cy="678663"/>
            </a:xfrm>
            <a:prstGeom prst="rect">
              <a:avLst/>
            </a:prstGeom>
            <a:noFill/>
          </p:spPr>
          <p:txBody>
            <a:bodyPr vert="eaVert" wrap="square" rtlCol="0" anchor="ctr">
              <a:noAutofit/>
            </a:bodyPr>
            <a:lstStyle/>
            <a:p>
              <a:pPr algn="ctr">
                <a:spcBef>
                  <a:spcPts val="0"/>
                </a:spcBef>
              </a:pP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a:t>
              </a:r>
            </a:p>
          </p:txBody>
        </p:sp>
        <p:cxnSp>
          <p:nvCxnSpPr>
            <p:cNvPr id="88" name="直線矢印コネクタ 49"/>
            <p:cNvCxnSpPr>
              <a:stCxn id="28" idx="0"/>
            </p:cNvCxnSpPr>
            <p:nvPr/>
          </p:nvCxnSpPr>
          <p:spPr bwMode="auto">
            <a:xfrm rot="16200000" flipV="1">
              <a:off x="2713687" y="3573586"/>
              <a:ext cx="668726" cy="1487157"/>
            </a:xfrm>
            <a:prstGeom prst="bentConnector2">
              <a:avLst/>
            </a:prstGeom>
            <a:noFill/>
            <a:ln w="19050" cap="flat" cmpd="sng" algn="ctr">
              <a:solidFill>
                <a:schemeClr val="tx2"/>
              </a:solidFill>
              <a:prstDash val="dash"/>
              <a:round/>
              <a:headEnd type="none" w="med" len="med"/>
              <a:tailEnd type="triangle"/>
            </a:ln>
            <a:effectLst/>
          </p:spPr>
        </p:cxnSp>
        <p:cxnSp>
          <p:nvCxnSpPr>
            <p:cNvPr id="93" name="直線矢印コネクタ 49"/>
            <p:cNvCxnSpPr>
              <a:stCxn id="32" idx="0"/>
            </p:cNvCxnSpPr>
            <p:nvPr/>
          </p:nvCxnSpPr>
          <p:spPr bwMode="auto">
            <a:xfrm rot="16200000" flipV="1">
              <a:off x="3568763" y="2718509"/>
              <a:ext cx="668725" cy="3197307"/>
            </a:xfrm>
            <a:prstGeom prst="bentConnector2">
              <a:avLst/>
            </a:prstGeom>
            <a:noFill/>
            <a:ln w="19050" cap="flat" cmpd="sng" algn="ctr">
              <a:solidFill>
                <a:schemeClr val="tx2"/>
              </a:solidFill>
              <a:prstDash val="dash"/>
              <a:round/>
              <a:headEnd type="none" w="med" len="med"/>
              <a:tailEnd type="triangle"/>
            </a:ln>
            <a:effectLst/>
          </p:spPr>
        </p:cxnSp>
        <p:sp>
          <p:nvSpPr>
            <p:cNvPr id="8" name="テキスト ボックス 7"/>
            <p:cNvSpPr txBox="1"/>
            <p:nvPr/>
          </p:nvSpPr>
          <p:spPr>
            <a:xfrm>
              <a:off x="1651467" y="4285051"/>
              <a:ext cx="945625" cy="320097"/>
            </a:xfrm>
            <a:prstGeom prst="rect">
              <a:avLst/>
            </a:prstGeom>
            <a:noFill/>
          </p:spPr>
          <p:txBody>
            <a:bodyPr wrap="square" rtlCol="0" anchor="ctr">
              <a:noAutofit/>
            </a:bodyPr>
            <a:lstStyle/>
            <a:p>
              <a:pPr algn="ctr">
                <a:spcBef>
                  <a:spcPts val="0"/>
                </a:spcBef>
              </a:pPr>
              <a:r>
                <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rPr>
                <a:t>POS</a:t>
              </a: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データ</a:t>
              </a:r>
              <a:endPar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endParaRPr>
            </a:p>
            <a:p>
              <a:pPr algn="ctr">
                <a:spcBef>
                  <a:spcPts val="0"/>
                </a:spcBef>
              </a:pP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（類型</a:t>
              </a:r>
              <a:r>
                <a:rPr kumimoji="1" lang="en-US" altLang="ja-JP" sz="1200" b="1" dirty="0">
                  <a:latin typeface="Meiryo UI" panose="020B0604030504040204" pitchFamily="50" charset="-128"/>
                  <a:ea typeface="Meiryo UI" panose="020B0604030504040204" pitchFamily="50" charset="-128"/>
                  <a:cs typeface="Arial"/>
                  <a:sym typeface="Meiryo UI" panose="020B0604030504040204" pitchFamily="50" charset="-128"/>
                </a:rPr>
                <a:t>Ⅳ</a:t>
              </a:r>
              <a:r>
                <a:rPr kumimoji="1" lang="ja-JP" altLang="en-US" sz="1200" b="1" dirty="0">
                  <a:latin typeface="Meiryo UI" panose="020B0604030504040204" pitchFamily="50" charset="-128"/>
                  <a:ea typeface="Meiryo UI" panose="020B0604030504040204" pitchFamily="50" charset="-128"/>
                  <a:cs typeface="Arial"/>
                  <a:sym typeface="Meiryo UI" panose="020B0604030504040204" pitchFamily="50" charset="-128"/>
                </a:rPr>
                <a:t>）</a:t>
              </a:r>
            </a:p>
          </p:txBody>
        </p:sp>
        <p:sp>
          <p:nvSpPr>
            <p:cNvPr id="102" name="テキスト ボックス 101"/>
            <p:cNvSpPr txBox="1"/>
            <p:nvPr/>
          </p:nvSpPr>
          <p:spPr>
            <a:xfrm>
              <a:off x="4048186" y="3333329"/>
              <a:ext cx="1627798" cy="395979"/>
            </a:xfrm>
            <a:prstGeom prst="rect">
              <a:avLst/>
            </a:prstGeom>
            <a:noFill/>
          </p:spPr>
          <p:txBody>
            <a:bodyPr wrap="square" rtlCol="0" anchor="ctr">
              <a:noAutofit/>
            </a:bodyPr>
            <a:lstStyle/>
            <a:p>
              <a:pPr algn="ctr">
                <a:spcBef>
                  <a:spcPts val="0"/>
                </a:spcBef>
              </a:pPr>
              <a:r>
                <a:rPr kumimoji="1" lang="ja-JP" altLang="en-US" sz="1100" dirty="0">
                  <a:latin typeface="Meiryo UI" panose="020B0604030504040204" pitchFamily="50" charset="-128"/>
                  <a:ea typeface="Meiryo UI" panose="020B0604030504040204" pitchFamily="50" charset="-128"/>
                  <a:cs typeface="Arial"/>
                  <a:sym typeface="Meiryo UI" panose="020B0604030504040204" pitchFamily="50" charset="-128"/>
                </a:rPr>
                <a:t>一元管理・分析</a:t>
              </a:r>
            </a:p>
          </p:txBody>
        </p:sp>
        <p:sp>
          <p:nvSpPr>
            <p:cNvPr id="104" name="テキスト ボックス 103"/>
            <p:cNvSpPr txBox="1"/>
            <p:nvPr/>
          </p:nvSpPr>
          <p:spPr>
            <a:xfrm>
              <a:off x="5531099" y="5917541"/>
              <a:ext cx="1192372" cy="469210"/>
            </a:xfrm>
            <a:prstGeom prst="rect">
              <a:avLst/>
            </a:prstGeom>
            <a:noFill/>
          </p:spPr>
          <p:txBody>
            <a:bodyPr wrap="square" rtlCol="0" anchor="ctr">
              <a:noAutofit/>
            </a:bodyPr>
            <a:lstStyle/>
            <a:p>
              <a:pPr algn="ctr">
                <a:spcBef>
                  <a:spcPts val="0"/>
                </a:spcBef>
              </a:pPr>
              <a:r>
                <a:rPr kumimoji="1" lang="ja-JP" altLang="en-US" sz="1600" b="1" dirty="0">
                  <a:latin typeface="Meiryo UI" panose="020B0604030504040204" pitchFamily="50" charset="-128"/>
                  <a:ea typeface="Meiryo UI" panose="020B0604030504040204" pitchFamily="50" charset="-128"/>
                  <a:cs typeface="Arial"/>
                  <a:sym typeface="Meiryo UI" panose="020B0604030504040204" pitchFamily="50" charset="-128"/>
                </a:rPr>
                <a:t>店舗②</a:t>
              </a:r>
            </a:p>
          </p:txBody>
        </p:sp>
        <p:sp>
          <p:nvSpPr>
            <p:cNvPr id="105" name="角丸四角形 104"/>
            <p:cNvSpPr/>
            <p:nvPr/>
          </p:nvSpPr>
          <p:spPr bwMode="auto">
            <a:xfrm>
              <a:off x="3853425" y="2709763"/>
              <a:ext cx="1500798" cy="587719"/>
            </a:xfrm>
            <a:prstGeom prst="roundRect">
              <a:avLst/>
            </a:prstGeom>
            <a:solidFill>
              <a:schemeClr val="bg1"/>
            </a:solidFill>
            <a:ln w="12700">
              <a:solidFill>
                <a:srgbClr val="B2B2B2"/>
              </a:solidFill>
              <a:miter lim="800000"/>
              <a:headEnd/>
              <a:tailEnd/>
            </a:ln>
            <a:effectLst/>
          </p:spPr>
          <p:txBody>
            <a:bodyPr wrap="none" rtlCol="0" anchor="ctr"/>
            <a:lstStyle/>
            <a:p>
              <a:pPr algn="ctr"/>
              <a:r>
                <a:rPr kumimoji="0" lang="ja-JP" altLang="en-US" sz="1600" dirty="0">
                  <a:latin typeface="Meiryo UI" panose="020B0604030504040204" pitchFamily="50" charset="-128"/>
                  <a:ea typeface="Meiryo UI" panose="020B0604030504040204" pitchFamily="50" charset="-128"/>
                </a:rPr>
                <a:t>ソフトウェア</a:t>
              </a:r>
            </a:p>
          </p:txBody>
        </p:sp>
        <p:grpSp>
          <p:nvGrpSpPr>
            <p:cNvPr id="108" name="グループ化 107"/>
            <p:cNvGrpSpPr/>
            <p:nvPr/>
          </p:nvGrpSpPr>
          <p:grpSpPr>
            <a:xfrm>
              <a:off x="3505682" y="2792991"/>
              <a:ext cx="568498" cy="419985"/>
              <a:chOff x="-1803079" y="4057192"/>
              <a:chExt cx="813510" cy="883976"/>
            </a:xfrm>
          </p:grpSpPr>
          <p:sp>
            <p:nvSpPr>
              <p:cNvPr id="106" name="上カーブ矢印 105"/>
              <p:cNvSpPr/>
              <p:nvPr/>
            </p:nvSpPr>
            <p:spPr bwMode="auto">
              <a:xfrm>
                <a:off x="-1743744" y="4487529"/>
                <a:ext cx="754175" cy="453639"/>
              </a:xfrm>
              <a:prstGeom prst="curvedUpArrow">
                <a:avLst/>
              </a:prstGeom>
              <a:solidFill>
                <a:schemeClr val="tx2"/>
              </a:solidFill>
              <a:ln w="9525">
                <a:solidFill>
                  <a:srgbClr val="B2B2B2"/>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07" name="上カーブ矢印 106"/>
              <p:cNvSpPr/>
              <p:nvPr/>
            </p:nvSpPr>
            <p:spPr bwMode="auto">
              <a:xfrm rot="10800000">
                <a:off x="-1803079" y="4057192"/>
                <a:ext cx="754175" cy="453639"/>
              </a:xfrm>
              <a:prstGeom prst="curvedUpArrow">
                <a:avLst/>
              </a:prstGeom>
              <a:solidFill>
                <a:schemeClr val="tx2"/>
              </a:solidFill>
              <a:ln w="9525">
                <a:solidFill>
                  <a:srgbClr val="B2B2B2"/>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cxnSp>
          <p:nvCxnSpPr>
            <p:cNvPr id="117" name="直線矢印コネクタ 116"/>
            <p:cNvCxnSpPr/>
            <p:nvPr/>
          </p:nvCxnSpPr>
          <p:spPr bwMode="auto">
            <a:xfrm flipV="1">
              <a:off x="3800602" y="3298469"/>
              <a:ext cx="1" cy="417792"/>
            </a:xfrm>
            <a:prstGeom prst="straightConnector1">
              <a:avLst/>
            </a:prstGeom>
            <a:noFill/>
            <a:ln w="19050" cap="flat" cmpd="sng" algn="ctr">
              <a:solidFill>
                <a:schemeClr val="tx2"/>
              </a:solidFill>
              <a:prstDash val="dash"/>
              <a:round/>
              <a:headEnd type="none" w="med" len="med"/>
              <a:tailEnd type="triangle"/>
            </a:ln>
            <a:effectLst/>
          </p:spPr>
        </p:cxnSp>
      </p:grpSp>
      <p:sp>
        <p:nvSpPr>
          <p:cNvPr id="119" name="二等辺三角形 118"/>
          <p:cNvSpPr/>
          <p:nvPr/>
        </p:nvSpPr>
        <p:spPr bwMode="auto">
          <a:xfrm rot="5400000">
            <a:off x="5320084" y="4430516"/>
            <a:ext cx="3672408" cy="339504"/>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none" rtlCol="0" anchor="ctr"/>
          <a:lstStyle/>
          <a:p>
            <a:pPr algn="l"/>
            <a:r>
              <a:rPr kumimoji="0" lang="ja-JP" altLang="en-US" sz="1600" dirty="0">
                <a:latin typeface="Meiryo UI" panose="020B0604030504040204" pitchFamily="50" charset="-128"/>
                <a:ea typeface="Meiryo UI" panose="020B0604030504040204" pitchFamily="50" charset="-128"/>
              </a:rPr>
              <a:t>取</a:t>
            </a:r>
            <a:endParaRPr kumimoji="0" lang="en-US" altLang="ja-JP" sz="1600" dirty="0">
              <a:latin typeface="Meiryo UI" panose="020B0604030504040204" pitchFamily="50" charset="-128"/>
              <a:ea typeface="Meiryo UI" panose="020B0604030504040204" pitchFamily="50" charset="-128"/>
            </a:endParaRPr>
          </a:p>
          <a:p>
            <a:pPr algn="l"/>
            <a:r>
              <a:rPr kumimoji="0" lang="ja-JP" altLang="en-US" sz="1600" dirty="0">
                <a:latin typeface="Meiryo UI" panose="020B0604030504040204" pitchFamily="50" charset="-128"/>
                <a:ea typeface="Meiryo UI" panose="020B0604030504040204" pitchFamily="50" charset="-128"/>
              </a:rPr>
              <a:t>組</a:t>
            </a:r>
            <a:endParaRPr kumimoji="0" lang="en-US" altLang="ja-JP" sz="1600" dirty="0">
              <a:latin typeface="Meiryo UI" panose="020B0604030504040204" pitchFamily="50" charset="-128"/>
              <a:ea typeface="Meiryo UI" panose="020B0604030504040204" pitchFamily="50" charset="-128"/>
            </a:endParaRPr>
          </a:p>
          <a:p>
            <a:pPr algn="l"/>
            <a:r>
              <a:rPr kumimoji="0" lang="ja-JP" altLang="en-US" sz="1600" dirty="0">
                <a:latin typeface="Meiryo UI" panose="020B0604030504040204" pitchFamily="50" charset="-128"/>
                <a:ea typeface="Meiryo UI" panose="020B0604030504040204" pitchFamily="50" charset="-128"/>
              </a:rPr>
              <a:t>の</a:t>
            </a:r>
            <a:endParaRPr kumimoji="0" lang="en-US" altLang="ja-JP" sz="1600" dirty="0">
              <a:latin typeface="Meiryo UI" panose="020B0604030504040204" pitchFamily="50" charset="-128"/>
              <a:ea typeface="Meiryo UI" panose="020B0604030504040204" pitchFamily="50" charset="-128"/>
            </a:endParaRPr>
          </a:p>
          <a:p>
            <a:pPr algn="l"/>
            <a:r>
              <a:rPr kumimoji="0" lang="ja-JP" altLang="en-US" sz="1600" dirty="0">
                <a:latin typeface="Meiryo UI" panose="020B0604030504040204" pitchFamily="50" charset="-128"/>
                <a:ea typeface="Meiryo UI" panose="020B0604030504040204" pitchFamily="50" charset="-128"/>
              </a:rPr>
              <a:t>説</a:t>
            </a:r>
            <a:endParaRPr kumimoji="0" lang="en-US" altLang="ja-JP" sz="1600" dirty="0">
              <a:latin typeface="Meiryo UI" panose="020B0604030504040204" pitchFamily="50" charset="-128"/>
              <a:ea typeface="Meiryo UI" panose="020B0604030504040204" pitchFamily="50" charset="-128"/>
            </a:endParaRPr>
          </a:p>
          <a:p>
            <a:pPr algn="l"/>
            <a:r>
              <a:rPr kumimoji="0" lang="ja-JP" altLang="en-US" sz="1600" dirty="0">
                <a:latin typeface="Meiryo UI" panose="020B0604030504040204" pitchFamily="50" charset="-128"/>
                <a:ea typeface="Meiryo UI" panose="020B0604030504040204" pitchFamily="50" charset="-128"/>
              </a:rPr>
              <a:t>明</a:t>
            </a:r>
          </a:p>
        </p:txBody>
      </p:sp>
      <p:sp>
        <p:nvSpPr>
          <p:cNvPr id="5" name="吹き出し: 四角形 4">
            <a:extLst>
              <a:ext uri="{FF2B5EF4-FFF2-40B4-BE49-F238E27FC236}">
                <a16:creationId xmlns:a16="http://schemas.microsoft.com/office/drawing/2014/main" id="{ACEBB779-B9C6-49AB-9B03-9BD6BE29570B}"/>
              </a:ext>
            </a:extLst>
          </p:cNvPr>
          <p:cNvSpPr/>
          <p:nvPr/>
        </p:nvSpPr>
        <p:spPr bwMode="auto">
          <a:xfrm>
            <a:off x="293469" y="6452402"/>
            <a:ext cx="6416218" cy="939000"/>
          </a:xfrm>
          <a:prstGeom prst="wedgeRectCallout">
            <a:avLst>
              <a:gd name="adj1" fmla="val -26533"/>
              <a:gd name="adj2" fmla="val -8331"/>
            </a:avLst>
          </a:prstGeom>
          <a:solidFill>
            <a:schemeClr val="accent6">
              <a:lumMod val="20000"/>
              <a:lumOff val="80000"/>
            </a:schemeClr>
          </a:solidFill>
          <a:ln w="9525">
            <a:solidFill>
              <a:srgbClr val="C00000"/>
            </a:solidFill>
            <a:miter lim="800000"/>
            <a:headEnd/>
            <a:tailEnd/>
          </a:ln>
          <a:effectLst/>
        </p:spPr>
        <p:txBody>
          <a:bodyPr wrap="none" rtlCol="0" anchor="ctr"/>
          <a:lstStyle/>
          <a:p>
            <a:pPr marL="0" lvl="2"/>
            <a:r>
              <a:rPr lang="ja-JP" altLang="en-US" sz="1100" kern="0" dirty="0">
                <a:latin typeface="Meiryo UI" panose="020B0604030504040204" pitchFamily="50" charset="-128"/>
                <a:ea typeface="Meiryo UI" panose="020B0604030504040204" pitchFamily="50" charset="-128"/>
              </a:rPr>
              <a:t>（データの類型）</a:t>
            </a:r>
            <a:r>
              <a:rPr lang="ja-JP" altLang="en-US" sz="1100" u="heavy" kern="0" dirty="0">
                <a:uFill>
                  <a:solidFill>
                    <a:srgbClr val="C00000"/>
                  </a:solidFill>
                </a:uFill>
                <a:latin typeface="Meiryo UI" panose="020B0604030504040204" pitchFamily="50" charset="-128"/>
                <a:ea typeface="Meiryo UI" panose="020B0604030504040204" pitchFamily="50" charset="-128"/>
              </a:rPr>
              <a:t>実際に利活用する具体的なデータを明記の上、その性質に応じて以下の４類型から選択する</a:t>
            </a:r>
            <a:endParaRPr lang="en-US" altLang="ja-JP" sz="1100" u="heavy" kern="0" dirty="0">
              <a:uFill>
                <a:solidFill>
                  <a:srgbClr val="C00000"/>
                </a:solidFill>
              </a:uFill>
              <a:latin typeface="Meiryo UI" panose="020B0604030504040204" pitchFamily="50" charset="-128"/>
              <a:ea typeface="Meiryo UI" panose="020B0604030504040204" pitchFamily="50" charset="-128"/>
            </a:endParaRPr>
          </a:p>
          <a:p>
            <a:pPr marL="0" lvl="2">
              <a:buFont typeface="+mj-lt"/>
              <a:buAutoNum type="romanUcPeriod"/>
            </a:pPr>
            <a:r>
              <a:rPr lang="ja-JP" altLang="en-US" sz="1100" kern="0" dirty="0">
                <a:latin typeface="Meiryo UI" panose="020B0604030504040204" pitchFamily="50" charset="-128"/>
                <a:ea typeface="Meiryo UI" panose="020B0604030504040204" pitchFamily="50" charset="-128"/>
              </a:rPr>
              <a:t>親会社等（親会社、子会社及び自社以外の当該親会社の子会社をいう。）以外の他の会社の有するデータ</a:t>
            </a:r>
          </a:p>
          <a:p>
            <a:pPr marL="0" lvl="2">
              <a:buFont typeface="+mj-lt"/>
              <a:buAutoNum type="romanUcPeriod"/>
            </a:pPr>
            <a:r>
              <a:rPr lang="ja-JP" altLang="en-US" sz="1100" kern="0" dirty="0">
                <a:latin typeface="Meiryo UI" panose="020B0604030504040204" pitchFamily="50" charset="-128"/>
                <a:ea typeface="Meiryo UI" panose="020B0604030504040204" pitchFamily="50" charset="-128"/>
              </a:rPr>
              <a:t>親会社等の有するデータ（漏えい又は毀損をした場合に競争上不利益が生ずるおそれのあるものに限る。）</a:t>
            </a:r>
          </a:p>
          <a:p>
            <a:pPr marL="0" lvl="2">
              <a:buFont typeface="+mj-lt"/>
              <a:buAutoNum type="romanUcPeriod"/>
            </a:pPr>
            <a:r>
              <a:rPr lang="ja-JP" altLang="en-US" sz="1100" kern="0" dirty="0">
                <a:latin typeface="Meiryo UI" panose="020B0604030504040204" pitchFamily="50" charset="-128"/>
                <a:ea typeface="Meiryo UI" panose="020B0604030504040204" pitchFamily="50" charset="-128"/>
              </a:rPr>
              <a:t>個人の有するデータ</a:t>
            </a:r>
          </a:p>
          <a:p>
            <a:pPr marL="0" lvl="2">
              <a:buFont typeface="+mj-lt"/>
              <a:buAutoNum type="romanUcPeriod"/>
            </a:pPr>
            <a:r>
              <a:rPr lang="ja-JP" altLang="en-US" sz="1100" kern="0" dirty="0">
                <a:latin typeface="Meiryo UI" panose="020B0604030504040204" pitchFamily="50" charset="-128"/>
                <a:ea typeface="Meiryo UI" panose="020B0604030504040204" pitchFamily="50" charset="-128"/>
              </a:rPr>
              <a:t>認定事業適応事業者がセンサー等を利用して新たに取得するデータ</a:t>
            </a:r>
            <a:endParaRPr lang="en-US" altLang="ja-JP" sz="1100" kern="0" dirty="0">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C0657B52-CFC5-4770-B502-14CC7D545D76}"/>
              </a:ext>
            </a:extLst>
          </p:cNvPr>
          <p:cNvCxnSpPr>
            <a:cxnSpLocks/>
            <a:stCxn id="5" idx="0"/>
            <a:endCxn id="18" idx="2"/>
          </p:cNvCxnSpPr>
          <p:nvPr/>
        </p:nvCxnSpPr>
        <p:spPr>
          <a:xfrm flipV="1">
            <a:off x="3501578" y="4672151"/>
            <a:ext cx="915385" cy="1780251"/>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DD3D4BA7-B76C-4411-B7A1-9915229AF11E}"/>
              </a:ext>
            </a:extLst>
          </p:cNvPr>
          <p:cNvCxnSpPr>
            <a:cxnSpLocks/>
            <a:stCxn id="5" idx="0"/>
            <a:endCxn id="8" idx="2"/>
          </p:cNvCxnSpPr>
          <p:nvPr/>
        </p:nvCxnSpPr>
        <p:spPr>
          <a:xfrm flipH="1" flipV="1">
            <a:off x="1873919" y="4605148"/>
            <a:ext cx="1627659" cy="1847254"/>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9" name="吹き出し: 四角形 58">
            <a:extLst>
              <a:ext uri="{FF2B5EF4-FFF2-40B4-BE49-F238E27FC236}">
                <a16:creationId xmlns:a16="http://schemas.microsoft.com/office/drawing/2014/main" id="{43CBFD27-D26A-4410-A747-47E5B2AD6427}"/>
              </a:ext>
            </a:extLst>
          </p:cNvPr>
          <p:cNvSpPr/>
          <p:nvPr/>
        </p:nvSpPr>
        <p:spPr bwMode="auto">
          <a:xfrm>
            <a:off x="6902976" y="6495418"/>
            <a:ext cx="2802999" cy="1686110"/>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ja-JP" altLang="en-US" sz="1100" kern="0" dirty="0">
                <a:latin typeface="Meiryo UI" panose="020B0604030504040204" pitchFamily="50" charset="-128"/>
                <a:ea typeface="Meiryo UI" panose="020B0604030504040204" pitchFamily="50" charset="-128"/>
              </a:rPr>
              <a:t>具体的な取組（アウトプット）について、基本的には、「確認申請書」において個別取組の具体的な内容を記載することとされているため、　上のように取組の説明として文章で説明する、又はデータ連携図を拡大し、インプットだけでなく、アウトプットまでを一貫したイメージを図示した上で、取組内容の補足をする形での説明をする。</a:t>
            </a:r>
            <a:r>
              <a:rPr lang="ja-JP" altLang="en-US" sz="1100" u="heavy" kern="0" dirty="0">
                <a:uFill>
                  <a:solidFill>
                    <a:srgbClr val="C00000"/>
                  </a:solidFill>
                </a:uFill>
                <a:latin typeface="Meiryo UI" panose="020B0604030504040204" pitchFamily="50" charset="-128"/>
                <a:ea typeface="Meiryo UI" panose="020B0604030504040204" pitchFamily="50" charset="-128"/>
              </a:rPr>
              <a:t>図中のデータをどのように活用していくのかが分かるような説明</a:t>
            </a:r>
            <a:r>
              <a:rPr lang="ja-JP" altLang="en-US" sz="1100" kern="0" dirty="0">
                <a:latin typeface="Meiryo UI" panose="020B0604030504040204" pitchFamily="50" charset="-128"/>
                <a:ea typeface="Meiryo UI" panose="020B0604030504040204" pitchFamily="50" charset="-128"/>
              </a:rPr>
              <a:t>が必要（形式自由）。</a:t>
            </a:r>
            <a:endParaRPr lang="en-US" altLang="ja-JP" sz="1100" kern="0" dirty="0">
              <a:latin typeface="Meiryo UI" panose="020B0604030504040204" pitchFamily="50" charset="-128"/>
              <a:ea typeface="Meiryo UI" panose="020B0604030504040204" pitchFamily="50" charset="-128"/>
            </a:endParaRPr>
          </a:p>
        </p:txBody>
      </p:sp>
      <p:cxnSp>
        <p:nvCxnSpPr>
          <p:cNvPr id="61" name="直線コネクタ 60">
            <a:extLst>
              <a:ext uri="{FF2B5EF4-FFF2-40B4-BE49-F238E27FC236}">
                <a16:creationId xmlns:a16="http://schemas.microsoft.com/office/drawing/2014/main" id="{6806A399-2928-4D10-9179-C2AC17B818F3}"/>
              </a:ext>
            </a:extLst>
          </p:cNvPr>
          <p:cNvCxnSpPr>
            <a:cxnSpLocks/>
            <a:stCxn id="59" idx="0"/>
            <a:endCxn id="119" idx="5"/>
          </p:cNvCxnSpPr>
          <p:nvPr/>
        </p:nvCxnSpPr>
        <p:spPr>
          <a:xfrm flipH="1" flipV="1">
            <a:off x="7156288" y="5518370"/>
            <a:ext cx="1148188" cy="977048"/>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74" name="吹き出し: 四角形 73">
            <a:extLst>
              <a:ext uri="{FF2B5EF4-FFF2-40B4-BE49-F238E27FC236}">
                <a16:creationId xmlns:a16="http://schemas.microsoft.com/office/drawing/2014/main" id="{796EC9E6-56B5-45AD-8D45-EFD45599038B}"/>
              </a:ext>
            </a:extLst>
          </p:cNvPr>
          <p:cNvSpPr/>
          <p:nvPr/>
        </p:nvSpPr>
        <p:spPr bwMode="auto">
          <a:xfrm>
            <a:off x="58729" y="-745276"/>
            <a:ext cx="4863602" cy="818630"/>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en-US" altLang="ja-JP" sz="1100" kern="0" dirty="0">
                <a:latin typeface="Meiryo UI" panose="020B0604030504040204" pitchFamily="50" charset="-128"/>
                <a:ea typeface="Meiryo UI" panose="020B0604030504040204" pitchFamily="50" charset="-128"/>
              </a:rPr>
              <a:t>DX</a:t>
            </a:r>
            <a:r>
              <a:rPr lang="ja-JP" altLang="en-US" sz="1100" kern="0" dirty="0">
                <a:latin typeface="Meiryo UI" panose="020B0604030504040204" pitchFamily="50" charset="-128"/>
                <a:ea typeface="Meiryo UI" panose="020B0604030504040204" pitchFamily="50" charset="-128"/>
              </a:rPr>
              <a:t>の取組の事業領域が多岐にわたり、事業者におけるプロジェクト単位をひとまとめに記載することが困難な場合は、グルーピングの上、複数枚作成することも可能。複数枚作成する場合は、「１．事業適応計画の基本的ストーリーの補足資料」に記載する具体的な取組との対応関係を明確にする。</a:t>
            </a:r>
            <a:endParaRPr lang="en-US" altLang="ja-JP" sz="1100" kern="0" dirty="0">
              <a:latin typeface="Meiryo UI" panose="020B0604030504040204" pitchFamily="50" charset="-128"/>
              <a:ea typeface="Meiryo UI" panose="020B0604030504040204" pitchFamily="50" charset="-128"/>
            </a:endParaRPr>
          </a:p>
        </p:txBody>
      </p:sp>
      <p:cxnSp>
        <p:nvCxnSpPr>
          <p:cNvPr id="75" name="直線コネクタ 74">
            <a:extLst>
              <a:ext uri="{FF2B5EF4-FFF2-40B4-BE49-F238E27FC236}">
                <a16:creationId xmlns:a16="http://schemas.microsoft.com/office/drawing/2014/main" id="{B1B5555E-F32F-43F8-97EB-51A87DEAC47B}"/>
              </a:ext>
            </a:extLst>
          </p:cNvPr>
          <p:cNvCxnSpPr>
            <a:cxnSpLocks/>
            <a:stCxn id="2" idx="0"/>
            <a:endCxn id="74" idx="2"/>
          </p:cNvCxnSpPr>
          <p:nvPr/>
        </p:nvCxnSpPr>
        <p:spPr>
          <a:xfrm flipH="1" flipV="1">
            <a:off x="2490530" y="73354"/>
            <a:ext cx="2404356" cy="115286"/>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94" name="吹き出し: 四角形 93">
            <a:extLst>
              <a:ext uri="{FF2B5EF4-FFF2-40B4-BE49-F238E27FC236}">
                <a16:creationId xmlns:a16="http://schemas.microsoft.com/office/drawing/2014/main" id="{ECFA9C53-90F9-462E-BF2F-67FFCE07A9B0}"/>
              </a:ext>
            </a:extLst>
          </p:cNvPr>
          <p:cNvSpPr/>
          <p:nvPr/>
        </p:nvSpPr>
        <p:spPr bwMode="auto">
          <a:xfrm>
            <a:off x="6473109" y="-599478"/>
            <a:ext cx="3366649" cy="691433"/>
          </a:xfrm>
          <a:prstGeom prst="wedgeRectCallout">
            <a:avLst>
              <a:gd name="adj1" fmla="val -38800"/>
              <a:gd name="adj2" fmla="val 8712"/>
            </a:avLst>
          </a:prstGeom>
          <a:solidFill>
            <a:schemeClr val="accent6">
              <a:lumMod val="20000"/>
              <a:lumOff val="80000"/>
            </a:schemeClr>
          </a:solidFill>
          <a:ln w="9525">
            <a:solidFill>
              <a:srgbClr val="C00000"/>
            </a:solidFill>
            <a:miter lim="800000"/>
            <a:headEnd/>
            <a:tailEnd/>
          </a:ln>
          <a:effectLst/>
        </p:spPr>
        <p:txBody>
          <a:bodyPr wrap="square" rtlCol="0" anchor="ctr"/>
          <a:lstStyle/>
          <a:p>
            <a:pPr marL="0" lvl="2"/>
            <a:r>
              <a:rPr lang="ja-JP" altLang="en-US" sz="1100" kern="0" dirty="0">
                <a:latin typeface="Meiryo UI" panose="020B0604030504040204" pitchFamily="50" charset="-128"/>
                <a:ea typeface="Meiryo UI" panose="020B0604030504040204" pitchFamily="50" charset="-128"/>
              </a:rPr>
              <a:t>本資料は、作成に当たっての参考資料（イメージ）であるので、</a:t>
            </a:r>
            <a:r>
              <a:rPr lang="ja-JP" altLang="en-US" sz="1100" u="heavy" kern="0" dirty="0">
                <a:uFill>
                  <a:solidFill>
                    <a:srgbClr val="C00000"/>
                  </a:solidFill>
                </a:uFill>
                <a:latin typeface="Meiryo UI" panose="020B0604030504040204" pitchFamily="50" charset="-128"/>
                <a:ea typeface="Meiryo UI" panose="020B0604030504040204" pitchFamily="50" charset="-128"/>
              </a:rPr>
              <a:t>各事業者の個別取組の内容や、利活用するデータの種類・性質、事業適応計画に基づき投資する資産を含むシステム等の全体構成に応じた資料を作成</a:t>
            </a:r>
            <a:r>
              <a:rPr lang="ja-JP" altLang="en-US" sz="1100" kern="0" dirty="0">
                <a:latin typeface="Meiryo UI" panose="020B0604030504040204" pitchFamily="50" charset="-128"/>
                <a:ea typeface="Meiryo UI" panose="020B0604030504040204" pitchFamily="50" charset="-128"/>
              </a:rPr>
              <a:t>する。</a:t>
            </a:r>
            <a:endParaRPr lang="en-US" altLang="ja-JP" sz="11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1291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36" imgH="340" progId="TCLayout.ActiveDocument.1">
                  <p:embed/>
                </p:oleObj>
              </mc:Choice>
              <mc:Fallback>
                <p:oleObj name="think-cell スライド" r:id="rId3" imgW="336" imgH="340"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kumimoji="1" lang="en-US" altLang="ja-JP" dirty="0">
                <a:solidFill>
                  <a:srgbClr val="C00000"/>
                </a:solidFill>
              </a:rPr>
              <a:t>【</a:t>
            </a:r>
            <a:r>
              <a:rPr kumimoji="1" lang="ja-JP" altLang="en-US" dirty="0">
                <a:solidFill>
                  <a:srgbClr val="C00000"/>
                </a:solidFill>
              </a:rPr>
              <a:t>重要</a:t>
            </a:r>
            <a:r>
              <a:rPr kumimoji="1" lang="en-US" altLang="ja-JP" dirty="0">
                <a:solidFill>
                  <a:srgbClr val="C00000"/>
                </a:solidFill>
              </a:rPr>
              <a:t>】</a:t>
            </a:r>
            <a:r>
              <a:rPr kumimoji="1" lang="ja-JP" altLang="en-US" dirty="0"/>
              <a:t>本税制の適用が想定される取組・投資内容について</a:t>
            </a:r>
          </a:p>
        </p:txBody>
      </p:sp>
      <p:sp>
        <p:nvSpPr>
          <p:cNvPr id="3" name="コンテンツ プレースホルダー 2"/>
          <p:cNvSpPr>
            <a:spLocks noGrp="1"/>
          </p:cNvSpPr>
          <p:nvPr>
            <p:ph idx="1"/>
          </p:nvPr>
        </p:nvSpPr>
        <p:spPr>
          <a:xfrm>
            <a:off x="415924" y="954352"/>
            <a:ext cx="9001571" cy="386416"/>
          </a:xfrm>
        </p:spPr>
        <p:txBody>
          <a:bodyPr/>
          <a:lstStyle/>
          <a:p>
            <a:r>
              <a:rPr kumimoji="1" lang="en-US" altLang="ja-JP" sz="1400"/>
              <a:t>DX</a:t>
            </a:r>
            <a:r>
              <a:rPr kumimoji="1" lang="ja-JP" altLang="en-US" sz="1400"/>
              <a:t>投資促進税制の適用対象となる取組・投資内容の基本的な説明ストーリーは次のとおり。これは一般的な説明であり、各事業者の個別取組への当てはめは、それぞれのビジネスの性質や状況等を考慮した上で具体化していただく必要があるが、大まかな説明ストーリーとしては、これに沿った形で事業適応計画の作成・説明が必要となる。</a:t>
            </a:r>
            <a:endParaRPr kumimoji="1" lang="en-US" altLang="ja-JP" sz="1400"/>
          </a:p>
        </p:txBody>
      </p:sp>
      <p:sp>
        <p:nvSpPr>
          <p:cNvPr id="6" name="コンテンツ プレースホルダー 2"/>
          <p:cNvSpPr txBox="1">
            <a:spLocks/>
          </p:cNvSpPr>
          <p:nvPr/>
        </p:nvSpPr>
        <p:spPr>
          <a:xfrm>
            <a:off x="398351" y="1851858"/>
            <a:ext cx="9109297" cy="4536504"/>
          </a:xfrm>
          <a:prstGeom prst="rect">
            <a:avLst/>
          </a:prstGeom>
          <a:ln w="19050">
            <a:solidFill>
              <a:srgbClr val="C00000"/>
            </a:solidFill>
            <a:prstDash val="dashDot"/>
          </a:ln>
        </p:spPr>
        <p:txBody>
          <a:bodyPr anchor="ctr"/>
          <a:lstStyle>
            <a:lvl1pPr marL="268288" indent="-268288" algn="l" rtl="0" eaLnBrk="1" fontAlgn="base" hangingPunct="1">
              <a:spcBef>
                <a:spcPct val="30000"/>
              </a:spcBef>
              <a:spcAft>
                <a:spcPct val="0"/>
              </a:spcAft>
              <a:buFont typeface="Wingdings" panose="05000000000000000000" pitchFamily="2" charset="2"/>
              <a:buChar char="p"/>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marL="714375" indent="-266700" algn="l" rtl="0" eaLnBrk="1" fontAlgn="base" hangingPunct="1">
              <a:spcBef>
                <a:spcPct val="30000"/>
              </a:spcBef>
              <a:spcAft>
                <a:spcPct val="0"/>
              </a:spcAft>
              <a:buFont typeface="Wingdings" pitchFamily="2" charset="2"/>
              <a:buChar char="Ø"/>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lgn="l" rtl="0" eaLnBrk="1" fontAlgn="base" hangingPunct="1">
              <a:spcBef>
                <a:spcPct val="30000"/>
              </a:spcBef>
              <a:spcAft>
                <a:spcPct val="0"/>
              </a:spcAft>
              <a:buSzPct val="100000"/>
              <a:buFont typeface="Wingdings" panose="05000000000000000000" pitchFamily="2" charset="2"/>
              <a:buChar char="l"/>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lgn="l" rtl="0" eaLnBrk="1" fontAlgn="base" hangingPunct="1">
              <a:spcBef>
                <a:spcPct val="30000"/>
              </a:spcBef>
              <a:spcAft>
                <a:spcPct val="0"/>
              </a:spcAft>
              <a:buSzPct val="100000"/>
              <a:buFont typeface="Wingdings" panose="05000000000000000000" pitchFamily="2" charset="2"/>
              <a:buChar char="ü"/>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lgn="l" rtl="0" eaLnBrk="1" fontAlgn="base" hangingPunct="1">
              <a:spcBef>
                <a:spcPct val="30000"/>
              </a:spcBef>
              <a:spcAft>
                <a:spcPct val="0"/>
              </a:spcAft>
              <a:buSzPct val="100000"/>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a:lstStyle>
          <a:p>
            <a:pPr marL="0" indent="0" algn="ctr">
              <a:buNone/>
            </a:pPr>
            <a:r>
              <a:rPr lang="ja-JP" altLang="en-US" sz="1400" kern="0" dirty="0"/>
              <a:t>＜</a:t>
            </a:r>
            <a:r>
              <a:rPr lang="en-US" altLang="ja-JP" sz="1400" kern="0" dirty="0"/>
              <a:t>DX</a:t>
            </a:r>
            <a:r>
              <a:rPr lang="ja-JP" altLang="en-US" sz="1400" kern="0" dirty="0"/>
              <a:t>投資促進税制の適用が想定される取組・投資内容について＞</a:t>
            </a:r>
            <a:endParaRPr lang="en-US" altLang="ja-JP" sz="1200" kern="0" dirty="0"/>
          </a:p>
          <a:p>
            <a:pPr marL="342900" indent="-342900">
              <a:buFont typeface="+mj-lt"/>
              <a:buAutoNum type="arabicPeriod"/>
            </a:pPr>
            <a:r>
              <a:rPr lang="en-US" altLang="ja-JP" sz="1200" b="1" u="heavy" kern="0" dirty="0">
                <a:uFill>
                  <a:solidFill>
                    <a:srgbClr val="C00000"/>
                  </a:solidFill>
                </a:uFill>
              </a:rPr>
              <a:t>DX</a:t>
            </a:r>
            <a:r>
              <a:rPr lang="ja-JP" altLang="en-US" sz="1200" b="1" u="heavy" kern="0" dirty="0">
                <a:uFill>
                  <a:solidFill>
                    <a:srgbClr val="C00000"/>
                  </a:solidFill>
                </a:uFill>
              </a:rPr>
              <a:t>を重要な経営戦略として位置づけ</a:t>
            </a:r>
            <a:r>
              <a:rPr lang="ja-JP" altLang="en-US" sz="1200" kern="0" dirty="0"/>
              <a:t>ており、特定の部門に限らず</a:t>
            </a:r>
            <a:r>
              <a:rPr lang="ja-JP" altLang="en-US" sz="1200" b="1" u="heavy" kern="0" dirty="0">
                <a:uFill>
                  <a:solidFill>
                    <a:srgbClr val="C00000"/>
                  </a:solidFill>
                </a:uFill>
              </a:rPr>
              <a:t>事業者全体の課題として認識し、推進していく意思を有することが明確</a:t>
            </a:r>
            <a:r>
              <a:rPr lang="ja-JP" altLang="en-US" sz="1200" kern="0" dirty="0"/>
              <a:t>であること（「</a:t>
            </a:r>
            <a:r>
              <a:rPr lang="en-US" altLang="ja-JP" sz="1200" kern="0" dirty="0"/>
              <a:t>DX</a:t>
            </a:r>
            <a:r>
              <a:rPr lang="ja-JP" altLang="en-US" sz="1200" kern="0" dirty="0"/>
              <a:t>認定」の取得、取締役会議等による決議により補足的に説明をすること）</a:t>
            </a:r>
            <a:endParaRPr lang="en-US" altLang="ja-JP" sz="1200" kern="0" dirty="0"/>
          </a:p>
          <a:p>
            <a:pPr marL="342900" indent="-342900">
              <a:buFont typeface="+mj-lt"/>
              <a:buAutoNum type="arabicPeriod"/>
            </a:pPr>
            <a:r>
              <a:rPr lang="ja-JP" altLang="en-US" sz="1200" b="1" u="heavy" kern="0" dirty="0">
                <a:uFill>
                  <a:solidFill>
                    <a:srgbClr val="C00000"/>
                  </a:solidFill>
                </a:uFill>
              </a:rPr>
              <a:t>上記</a:t>
            </a:r>
            <a:r>
              <a:rPr lang="en-US" altLang="ja-JP" sz="1200" b="1" u="heavy" kern="0" dirty="0">
                <a:uFill>
                  <a:solidFill>
                    <a:srgbClr val="C00000"/>
                  </a:solidFill>
                </a:uFill>
              </a:rPr>
              <a:t>1.</a:t>
            </a:r>
            <a:r>
              <a:rPr lang="ja-JP" altLang="en-US" sz="1200" b="1" u="heavy" kern="0" dirty="0">
                <a:uFill>
                  <a:solidFill>
                    <a:srgbClr val="C00000"/>
                  </a:solidFill>
                </a:uFill>
              </a:rPr>
              <a:t>の戦略に基づいた</a:t>
            </a:r>
            <a:r>
              <a:rPr lang="en-US" altLang="ja-JP" sz="1200" b="1" u="heavy" kern="0" dirty="0">
                <a:uFill>
                  <a:solidFill>
                    <a:srgbClr val="C00000"/>
                  </a:solidFill>
                </a:uFill>
              </a:rPr>
              <a:t>DX</a:t>
            </a:r>
            <a:r>
              <a:rPr lang="ja-JP" altLang="en-US" sz="1200" b="1" u="heavy" kern="0" dirty="0">
                <a:uFill>
                  <a:solidFill>
                    <a:srgbClr val="C00000"/>
                  </a:solidFill>
                </a:uFill>
              </a:rPr>
              <a:t>に係る個別のプロジェクトとして位置づけられる取組</a:t>
            </a:r>
            <a:r>
              <a:rPr lang="ja-JP" altLang="en-US" sz="1200" kern="0" dirty="0"/>
              <a:t>であり、</a:t>
            </a:r>
            <a:r>
              <a:rPr lang="ja-JP" altLang="en-US" sz="1200" b="1" u="heavy" kern="0" dirty="0">
                <a:uFill>
                  <a:solidFill>
                    <a:srgbClr val="C00000"/>
                  </a:solidFill>
                </a:uFill>
              </a:rPr>
              <a:t>次の①～③の全てに該当するもの</a:t>
            </a:r>
            <a:r>
              <a:rPr lang="ja-JP" altLang="en-US" sz="1200" kern="0" dirty="0"/>
              <a:t>であること</a:t>
            </a:r>
            <a:endParaRPr lang="en-US" altLang="ja-JP" sz="1200" kern="0" dirty="0"/>
          </a:p>
          <a:p>
            <a:pPr marL="788987" lvl="1" indent="-342900">
              <a:buFont typeface="+mj-ea"/>
              <a:buAutoNum type="circleNumDbPlain"/>
            </a:pPr>
            <a:r>
              <a:rPr lang="ja-JP" altLang="en-US" sz="1200" kern="0" dirty="0"/>
              <a:t>次に掲げる</a:t>
            </a:r>
            <a:r>
              <a:rPr lang="ja-JP" altLang="en-US" sz="1200" b="1" u="heavy" kern="0" dirty="0">
                <a:uFill>
                  <a:solidFill>
                    <a:srgbClr val="C00000"/>
                  </a:solidFill>
                </a:uFill>
              </a:rPr>
              <a:t>要件に該当するもの</a:t>
            </a:r>
            <a:r>
              <a:rPr lang="ja-JP" altLang="en-US" sz="1200" kern="0" dirty="0"/>
              <a:t>であること</a:t>
            </a:r>
            <a:endParaRPr lang="en-US" altLang="ja-JP" sz="1200" kern="0" dirty="0"/>
          </a:p>
          <a:p>
            <a:pPr marL="1177925" lvl="2" indent="-285750">
              <a:buFont typeface="+mj-lt"/>
              <a:buAutoNum type="romanUcPeriod"/>
            </a:pPr>
            <a:r>
              <a:rPr lang="ja-JP" altLang="en-US" sz="1200" kern="0" dirty="0"/>
              <a:t>新商品の開発及び生産又は新サービスの開発及び提供を行うもの</a:t>
            </a:r>
            <a:r>
              <a:rPr lang="en-US" altLang="ja-JP" sz="1200" kern="0" dirty="0"/>
              <a:t>(</a:t>
            </a:r>
            <a:r>
              <a:rPr lang="ja-JP" altLang="en-US" sz="1200" kern="0" dirty="0"/>
              <a:t>当該事業適応計画の新商品・新サービスに係る一事業年度の売上高の額が、比較対象期間における全事業の売上高の額（連結会社の場合は連結会社全体の売上高の額）の平均値の</a:t>
            </a:r>
            <a:r>
              <a:rPr lang="en-US" altLang="ja-JP" sz="1200" kern="0" dirty="0"/>
              <a:t>10</a:t>
            </a:r>
            <a:r>
              <a:rPr lang="ja-JP" altLang="en-US" sz="1200" kern="0" dirty="0"/>
              <a:t>％以上であることが必要）</a:t>
            </a:r>
          </a:p>
          <a:p>
            <a:pPr marL="1177925" lvl="2" indent="-285750">
              <a:buFont typeface="+mj-lt"/>
              <a:buAutoNum type="romanUcPeriod"/>
            </a:pPr>
            <a:r>
              <a:rPr lang="ja-JP" altLang="en-US" sz="1200" kern="0" dirty="0"/>
              <a:t>成長性の高い海外市場の獲得（当該事業適応計画の新商品・新サービスに係る一事業年度の海外売上高比率が、基準値（比較対象期間における全事業の売上高の額（連結会社の場合は連結会社全体の売上高の額）のうち、海外売上高の額の占める割合の平均値）と</a:t>
            </a:r>
            <a:r>
              <a:rPr lang="en-US" altLang="ja-JP" sz="1200" kern="0" dirty="0"/>
              <a:t>50</a:t>
            </a:r>
            <a:r>
              <a:rPr lang="ja-JP" altLang="en-US" sz="1200" kern="0" dirty="0"/>
              <a:t>％との平均値以上であることが必要。</a:t>
            </a:r>
            <a:endParaRPr lang="en-US" altLang="ja-JP" sz="1200" kern="0" dirty="0"/>
          </a:p>
          <a:p>
            <a:pPr marL="788987" lvl="1" indent="-342900">
              <a:buFont typeface="+mj-ea"/>
              <a:buAutoNum type="circleNumDbPlain"/>
            </a:pPr>
            <a:r>
              <a:rPr lang="ja-JP" altLang="en-US" sz="1200" b="1" u="heavy" kern="0" dirty="0">
                <a:uFill>
                  <a:solidFill>
                    <a:srgbClr val="C00000"/>
                  </a:solidFill>
                </a:uFill>
              </a:rPr>
              <a:t>クラウドシステム</a:t>
            </a:r>
            <a:r>
              <a:rPr lang="ja-JP" altLang="en-US" sz="1200" kern="0" dirty="0"/>
              <a:t>（電子計算機、プログラム又はデータベース（データの集合物であって、特定の事業適応計画に係るデータを電子計算機を用いて検索することができるように体系的に構成されたものをいう。）の集合体であって、インターネットその他の高度情報通信ネットワークを通じてデータの処理又は保管等の役務を他者に提供し、又は提供することを可能とするよう構成されたものをいう。）</a:t>
            </a:r>
            <a:r>
              <a:rPr lang="ja-JP" altLang="en-US" sz="1200" b="1" u="heavy" kern="0" dirty="0">
                <a:uFill>
                  <a:solidFill>
                    <a:srgbClr val="C00000"/>
                  </a:solidFill>
                </a:uFill>
              </a:rPr>
              <a:t>を活用して行うものであること</a:t>
            </a:r>
            <a:endParaRPr lang="en-US" altLang="ja-JP" sz="1200" kern="0" dirty="0"/>
          </a:p>
          <a:p>
            <a:pPr marL="788987" lvl="1" indent="-342900">
              <a:buFont typeface="+mj-ea"/>
              <a:buAutoNum type="circleNumDbPlain"/>
            </a:pPr>
            <a:r>
              <a:rPr lang="ja-JP" altLang="en-US" sz="1200" b="1" u="heavy" kern="0" dirty="0">
                <a:uFill>
                  <a:solidFill>
                    <a:srgbClr val="C00000"/>
                  </a:solidFill>
                </a:uFill>
              </a:rPr>
              <a:t>既存の内部データと次に掲げるデータの全部又は一部とを連携し、有効に利活用するものであること</a:t>
            </a:r>
          </a:p>
          <a:p>
            <a:pPr marL="1177925" lvl="2" indent="-285750">
              <a:buFont typeface="+mj-lt"/>
              <a:buAutoNum type="romanUcPeriod"/>
            </a:pPr>
            <a:r>
              <a:rPr lang="ja-JP" altLang="en-US" sz="1200" kern="0" dirty="0"/>
              <a:t>親会社等（親会社、子会社及び自社以外の当該親会社の子会社をいう。）以外の他の会社の有するデータ</a:t>
            </a:r>
          </a:p>
          <a:p>
            <a:pPr marL="1177925" lvl="2" indent="-285750">
              <a:spcBef>
                <a:spcPts val="0"/>
              </a:spcBef>
              <a:buFont typeface="+mj-lt"/>
              <a:buAutoNum type="romanUcPeriod"/>
            </a:pPr>
            <a:r>
              <a:rPr lang="ja-JP" altLang="en-US" sz="1200" kern="0" dirty="0"/>
              <a:t>親会社等の有するデータ（漏えい又は毀損をした場合に競争上不利益が生ずるおそれのあるものに限る。）</a:t>
            </a:r>
          </a:p>
          <a:p>
            <a:pPr marL="1177925" lvl="2" indent="-285750">
              <a:spcBef>
                <a:spcPts val="0"/>
              </a:spcBef>
              <a:buFont typeface="+mj-lt"/>
              <a:buAutoNum type="romanUcPeriod"/>
            </a:pPr>
            <a:r>
              <a:rPr lang="ja-JP" altLang="en-US" sz="1200" kern="0" dirty="0"/>
              <a:t>個人の有するデータ</a:t>
            </a:r>
          </a:p>
          <a:p>
            <a:pPr marL="1177925" lvl="2" indent="-285750">
              <a:spcBef>
                <a:spcPts val="0"/>
              </a:spcBef>
              <a:buFont typeface="+mj-lt"/>
              <a:buAutoNum type="romanUcPeriod"/>
            </a:pPr>
            <a:r>
              <a:rPr lang="ja-JP" altLang="en-US" sz="1200" kern="0" dirty="0"/>
              <a:t>認定事業適応事業者がセンサー等を利用して新たに取得するデータ</a:t>
            </a:r>
            <a:endParaRPr lang="en-US" altLang="ja-JP" sz="1200" kern="0" dirty="0"/>
          </a:p>
          <a:p>
            <a:pPr marL="342900" indent="-342900">
              <a:buFont typeface="+mj-lt"/>
              <a:buAutoNum type="arabicPeriod"/>
            </a:pPr>
            <a:r>
              <a:rPr lang="ja-JP" altLang="en-US" sz="1200" b="1" u="heavy" kern="0" dirty="0">
                <a:uFill>
                  <a:solidFill>
                    <a:srgbClr val="C00000"/>
                  </a:solidFill>
                </a:uFill>
              </a:rPr>
              <a:t>上記</a:t>
            </a:r>
            <a:r>
              <a:rPr lang="en-US" altLang="ja-JP" sz="1200" b="1" u="heavy" kern="0" dirty="0">
                <a:uFill>
                  <a:solidFill>
                    <a:srgbClr val="C00000"/>
                  </a:solidFill>
                </a:uFill>
              </a:rPr>
              <a:t>2.</a:t>
            </a:r>
            <a:r>
              <a:rPr lang="ja-JP" altLang="en-US" sz="1200" b="1" u="heavy" kern="0" dirty="0">
                <a:uFill>
                  <a:solidFill>
                    <a:srgbClr val="C00000"/>
                  </a:solidFill>
                </a:uFill>
              </a:rPr>
              <a:t>の取組の実施に必要となる資産</a:t>
            </a:r>
            <a:r>
              <a:rPr lang="ja-JP" altLang="en-US" sz="1200" kern="0" dirty="0"/>
              <a:t>であること（＝事業適応計画に定める取組の実施に必要ではない資産は対象外となる）</a:t>
            </a:r>
            <a:endParaRPr lang="en-US" altLang="ja-JP" sz="1200" kern="0" dirty="0"/>
          </a:p>
        </p:txBody>
      </p:sp>
    </p:spTree>
    <p:extLst>
      <p:ext uri="{BB962C8B-B14F-4D97-AF65-F5344CB8AC3E}">
        <p14:creationId xmlns:p14="http://schemas.microsoft.com/office/powerpoint/2010/main" val="14212824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XwG7WTdvpxyONCwcSaK6E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2513</Words>
  <Application>Microsoft Office PowerPoint</Application>
  <PresentationFormat>A4 210 x 297 mm</PresentationFormat>
  <Paragraphs>106</Paragraphs>
  <Slides>7</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4" baseType="lpstr">
      <vt:lpstr>Meiryo UI</vt:lpstr>
      <vt:lpstr>ＭＳ Ｐゴシック</vt:lpstr>
      <vt:lpstr>Arial</vt:lpstr>
      <vt:lpstr>Calibri</vt:lpstr>
      <vt:lpstr>Wingdings</vt:lpstr>
      <vt:lpstr>【機○・記載例なし】</vt:lpstr>
      <vt:lpstr>think-cell スライド</vt:lpstr>
      <vt:lpstr>前向きな取組等に係る補足説明資料</vt:lpstr>
      <vt:lpstr>１．事業適応計画の基本的ストーリーの補足資料</vt:lpstr>
      <vt:lpstr>２．「データ連携」及び「クラウド技術の活用」について</vt:lpstr>
      <vt:lpstr>本ページ以降、資料作成用の参考資料</vt:lpstr>
      <vt:lpstr>１．事業適応計画の基本的ストーリーの補足資料</vt:lpstr>
      <vt:lpstr>２．「データ連携」及び「クラウド技術の活用」について</vt:lpstr>
      <vt:lpstr>【重要】本税制の適用が想定される取組・投資内容について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2019-11-05T02:28:16Z</dcterms:created>
  <dcterms:modified xsi:type="dcterms:W3CDTF">2023-06-02T06:20:11Z</dcterms:modified>
</cp:coreProperties>
</file>