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handoutMasterIdLst>
    <p:handoutMasterId r:id="rId6"/>
  </p:handoutMasterIdLst>
  <p:sldIdLst>
    <p:sldId id="363" r:id="rId2"/>
    <p:sldId id="364" r:id="rId3"/>
    <p:sldId id="365" r:id="rId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5" autoAdjust="0"/>
    <p:restoredTop sz="92110" autoAdjust="0"/>
  </p:normalViewPr>
  <p:slideViewPr>
    <p:cSldViewPr>
      <p:cViewPr varScale="1">
        <p:scale>
          <a:sx n="49" d="100"/>
          <a:sy n="49" d="100"/>
        </p:scale>
        <p:origin x="952" y="44"/>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r>
              <a:rPr lang="ja-JP" altLang="en-US" smtClean="0"/>
              <a:t>機密性○</a:t>
            </a:r>
            <a:endParaRPr lang="en-US" altLang="ja-JP" dirty="0" smtClean="0"/>
          </a:p>
        </p:txBody>
      </p:sp>
    </p:spTree>
    <p:extLst>
      <p:ext uri="{BB962C8B-B14F-4D97-AF65-F5344CB8AC3E}">
        <p14:creationId xmlns:p14="http://schemas.microsoft.com/office/powerpoint/2010/main" val="3252204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r>
              <a:rPr lang="ja-JP" altLang="en-US" smtClean="0"/>
              <a:t>機密性○</a:t>
            </a:r>
            <a:endParaRPr lang="en-US" altLang="ja-JP" dirty="0" smtClean="0"/>
          </a:p>
        </p:txBody>
      </p:sp>
    </p:spTree>
    <p:extLst>
      <p:ext uri="{BB962C8B-B14F-4D97-AF65-F5344CB8AC3E}">
        <p14:creationId xmlns:p14="http://schemas.microsoft.com/office/powerpoint/2010/main" val="3063738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r>
              <a:rPr lang="ja-JP" altLang="en-US" smtClean="0"/>
              <a:t>機密性○</a:t>
            </a:r>
            <a:endParaRPr lang="en-US" altLang="ja-JP" dirty="0" smtClean="0"/>
          </a:p>
        </p:txBody>
      </p:sp>
    </p:spTree>
    <p:extLst>
      <p:ext uri="{BB962C8B-B14F-4D97-AF65-F5344CB8AC3E}">
        <p14:creationId xmlns:p14="http://schemas.microsoft.com/office/powerpoint/2010/main" val="3432127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2019/10/18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2019/10/18</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0</a:t>
            </a:fld>
            <a:endParaRPr kumimoji="1" lang="ja-JP" altLang="en-US"/>
          </a:p>
        </p:txBody>
      </p:sp>
      <p:sp>
        <p:nvSpPr>
          <p:cNvPr id="3" name="タイトル 2"/>
          <p:cNvSpPr>
            <a:spLocks noGrp="1"/>
          </p:cNvSpPr>
          <p:nvPr>
            <p:ph type="title"/>
          </p:nvPr>
        </p:nvSpPr>
        <p:spPr/>
        <p:txBody>
          <a:bodyPr/>
          <a:lstStyle/>
          <a:p>
            <a:r>
              <a:rPr kumimoji="1" lang="ja-JP" altLang="en-US" dirty="0" smtClean="0"/>
              <a:t>事前相談シート（</a:t>
            </a:r>
            <a:r>
              <a:rPr kumimoji="1" lang="en-US" altLang="ja-JP" dirty="0" smtClean="0"/>
              <a:t>1/3</a:t>
            </a:r>
            <a:r>
              <a:rPr kumimoji="1" lang="ja-JP" altLang="en-US" dirty="0" smtClean="0"/>
              <a:t>）</a:t>
            </a:r>
            <a:endParaRPr kumimoji="1" lang="ja-JP" altLang="en-US" dirty="0"/>
          </a:p>
        </p:txBody>
      </p:sp>
      <p:sp>
        <p:nvSpPr>
          <p:cNvPr id="8" name="テキスト プレースホルダー 7"/>
          <p:cNvSpPr>
            <a:spLocks noGrp="1"/>
          </p:cNvSpPr>
          <p:nvPr>
            <p:ph type="body" sz="quarter" idx="17"/>
          </p:nvPr>
        </p:nvSpPr>
        <p:spPr>
          <a:xfrm>
            <a:off x="200025" y="2060848"/>
            <a:ext cx="9505950" cy="1726215"/>
          </a:xfrm>
          <a:noFill/>
          <a:ln w="28575">
            <a:solidFill>
              <a:schemeClr val="accent1"/>
            </a:solidFill>
          </a:ln>
        </p:spPr>
        <p:txBody>
          <a:bodyPr anchor="ctr"/>
          <a:lstStyle/>
          <a:p>
            <a:pPr marL="0" indent="0">
              <a:buNone/>
            </a:pPr>
            <a:r>
              <a:rPr kumimoji="1" lang="ja-JP" altLang="en-US" b="1" dirty="0" smtClean="0">
                <a:solidFill>
                  <a:schemeClr val="accent1"/>
                </a:solidFill>
              </a:rPr>
              <a:t>（１）基礎情報</a:t>
            </a:r>
            <a:endParaRPr kumimoji="1" lang="en-US" altLang="ja-JP" b="1" dirty="0" smtClean="0">
              <a:solidFill>
                <a:schemeClr val="accent1"/>
              </a:solidFill>
            </a:endParaRPr>
          </a:p>
          <a:p>
            <a:r>
              <a:rPr lang="ja-JP" altLang="en-US" sz="1600" dirty="0" smtClean="0"/>
              <a:t>会社</a:t>
            </a:r>
            <a:r>
              <a:rPr kumimoji="1" lang="ja-JP" altLang="en-US" sz="1600" dirty="0" smtClean="0"/>
              <a:t>名・部署名：</a:t>
            </a:r>
            <a:endParaRPr kumimoji="1" lang="en-US" altLang="ja-JP" sz="1600" dirty="0" smtClean="0"/>
          </a:p>
          <a:p>
            <a:r>
              <a:rPr kumimoji="1" lang="ja-JP" altLang="en-US" sz="1600" dirty="0" smtClean="0"/>
              <a:t>担当者名・連絡先：</a:t>
            </a:r>
            <a:endParaRPr kumimoji="1" lang="en-US" altLang="ja-JP" sz="1600" dirty="0" smtClean="0"/>
          </a:p>
          <a:p>
            <a:r>
              <a:rPr lang="ja-JP" altLang="en-US" sz="1600" dirty="0" smtClean="0"/>
              <a:t>会計年度：</a:t>
            </a:r>
            <a:endParaRPr kumimoji="1" lang="en-US" altLang="ja-JP" sz="1600" dirty="0" smtClean="0"/>
          </a:p>
        </p:txBody>
      </p:sp>
      <p:sp>
        <p:nvSpPr>
          <p:cNvPr id="7" name="テキスト プレースホルダー 7"/>
          <p:cNvSpPr>
            <a:spLocks noGrp="1"/>
          </p:cNvSpPr>
          <p:nvPr>
            <p:ph type="body" sz="quarter" idx="17"/>
          </p:nvPr>
        </p:nvSpPr>
        <p:spPr>
          <a:xfrm>
            <a:off x="200025" y="4005064"/>
            <a:ext cx="9505950" cy="2526434"/>
          </a:xfrm>
          <a:noFill/>
          <a:ln w="28575">
            <a:solidFill>
              <a:schemeClr val="accent1"/>
            </a:solidFill>
          </a:ln>
        </p:spPr>
        <p:txBody>
          <a:bodyPr anchor="ctr"/>
          <a:lstStyle/>
          <a:p>
            <a:pPr marL="0" indent="0">
              <a:buNone/>
            </a:pPr>
            <a:r>
              <a:rPr kumimoji="1" lang="ja-JP" altLang="en-US" b="1" dirty="0" smtClean="0">
                <a:solidFill>
                  <a:schemeClr val="accent1"/>
                </a:solidFill>
              </a:rPr>
              <a:t>（２）対象産品</a:t>
            </a:r>
            <a:endParaRPr kumimoji="1" lang="en-US" altLang="ja-JP" b="1" dirty="0" smtClean="0">
              <a:solidFill>
                <a:schemeClr val="accent1"/>
              </a:solidFill>
            </a:endParaRPr>
          </a:p>
          <a:p>
            <a:r>
              <a:rPr kumimoji="1" lang="ja-JP" altLang="en-US" sz="1600" dirty="0" smtClean="0"/>
              <a:t>産品名：</a:t>
            </a:r>
            <a:endParaRPr kumimoji="1" lang="en-US" altLang="ja-JP" sz="1600" dirty="0" smtClean="0"/>
          </a:p>
          <a:p>
            <a:r>
              <a:rPr lang="ja-JP" altLang="en-US" sz="1600" dirty="0" smtClean="0"/>
              <a:t>用途（パンフレットや製品カタログでも可）：</a:t>
            </a:r>
            <a:endParaRPr lang="en-US" altLang="ja-JP" sz="1600" dirty="0" smtClean="0"/>
          </a:p>
          <a:p>
            <a:r>
              <a:rPr kumimoji="1" lang="en-US" altLang="ja-JP" sz="1600" dirty="0" smtClean="0"/>
              <a:t>HS</a:t>
            </a:r>
            <a:r>
              <a:rPr kumimoji="1" lang="ja-JP" altLang="en-US" sz="1600" dirty="0" smtClean="0"/>
              <a:t>コード（内数でも可、複数コードでも可）：　</a:t>
            </a:r>
            <a:endParaRPr kumimoji="1" lang="en-US" altLang="ja-JP" sz="1600" dirty="0" smtClean="0"/>
          </a:p>
          <a:p>
            <a:r>
              <a:rPr lang="ja-JP" altLang="en-US" sz="1600" dirty="0" smtClean="0"/>
              <a:t>対象国（複数国でも可）：</a:t>
            </a:r>
            <a:endParaRPr lang="en-US" altLang="ja-JP" sz="1600" dirty="0" smtClean="0"/>
          </a:p>
          <a:p>
            <a:r>
              <a:rPr lang="ja-JP" altLang="en-US" sz="1600" dirty="0" smtClean="0"/>
              <a:t>他の国内の生産者・生産規模に関する情報：</a:t>
            </a:r>
            <a:endParaRPr lang="en-US" altLang="ja-JP" sz="1600" dirty="0" smtClean="0"/>
          </a:p>
        </p:txBody>
      </p:sp>
      <p:sp>
        <p:nvSpPr>
          <p:cNvPr id="11" name="正方形/長方形 10"/>
          <p:cNvSpPr/>
          <p:nvPr/>
        </p:nvSpPr>
        <p:spPr bwMode="auto">
          <a:xfrm>
            <a:off x="7329264" y="188640"/>
            <a:ext cx="2376710" cy="457200"/>
          </a:xfrm>
          <a:prstGeom prst="rect">
            <a:avLst/>
          </a:prstGeom>
          <a:noFill/>
          <a:ln w="9525">
            <a:noFill/>
            <a:miter lim="800000"/>
            <a:headEnd/>
            <a:tailEnd/>
          </a:ln>
          <a:effectLst/>
          <a:extLst/>
        </p:spPr>
        <p:txBody>
          <a:bodyPr wrap="none" rtlCol="0" anchor="ctr"/>
          <a:lstStyle/>
          <a:p>
            <a:pPr algn="l"/>
            <a:r>
              <a:rPr kumimoji="0" lang="ja-JP" altLang="en-US" dirty="0" smtClean="0">
                <a:latin typeface="Meiryo UI" panose="020B0604030504040204" pitchFamily="50" charset="-128"/>
                <a:ea typeface="Meiryo UI" panose="020B0604030504040204" pitchFamily="50" charset="-128"/>
              </a:rPr>
              <a:t>相談日：</a:t>
            </a:r>
            <a:r>
              <a:rPr kumimoji="0" lang="en-US" altLang="ja-JP" dirty="0" smtClean="0">
                <a:latin typeface="Meiryo UI" panose="020B0604030504040204" pitchFamily="50" charset="-128"/>
                <a:ea typeface="Meiryo UI" panose="020B0604030504040204" pitchFamily="50" charset="-128"/>
              </a:rPr>
              <a:t>YY/MM/DD</a:t>
            </a:r>
            <a:endParaRPr kumimoji="0" lang="ja-JP" altLang="en-US" sz="1800" dirty="0" smtClean="0">
              <a:latin typeface="Meiryo UI" panose="020B0604030504040204" pitchFamily="50" charset="-128"/>
              <a:ea typeface="Meiryo UI" panose="020B0604030504040204" pitchFamily="50" charset="-128"/>
            </a:endParaRPr>
          </a:p>
        </p:txBody>
      </p:sp>
      <p:sp>
        <p:nvSpPr>
          <p:cNvPr id="12" name="テキスト プレースホルダー 7"/>
          <p:cNvSpPr>
            <a:spLocks noGrp="1"/>
          </p:cNvSpPr>
          <p:nvPr>
            <p:ph type="body" sz="quarter" idx="17"/>
          </p:nvPr>
        </p:nvSpPr>
        <p:spPr>
          <a:xfrm>
            <a:off x="200024" y="634251"/>
            <a:ext cx="9505950" cy="1202994"/>
          </a:xfrm>
          <a:noFill/>
          <a:ln w="6350">
            <a:solidFill>
              <a:schemeClr val="tx1"/>
            </a:solidFill>
            <a:prstDash val="lgDash"/>
          </a:ln>
        </p:spPr>
        <p:txBody>
          <a:bodyPr/>
          <a:lstStyle/>
          <a:p>
            <a:pPr>
              <a:buFont typeface="Wingdings" panose="05000000000000000000" pitchFamily="2" charset="2"/>
              <a:buChar char="ü"/>
            </a:pPr>
            <a:r>
              <a:rPr lang="ja-JP" altLang="en-US" sz="1600" dirty="0"/>
              <a:t>本</a:t>
            </a:r>
            <a:r>
              <a:rPr lang="ja-JP" altLang="en-US" sz="1600" dirty="0" smtClean="0"/>
              <a:t>シートは、アンチダンピング申請を検討する場合に必要となる情報の概要をまとめたものです</a:t>
            </a:r>
            <a:r>
              <a:rPr lang="ja-JP" altLang="en-US" sz="1600" dirty="0" smtClean="0"/>
              <a:t>。</a:t>
            </a:r>
            <a:r>
              <a:rPr lang="ja-JP" altLang="en-US" sz="1600" u="sng" dirty="0" smtClean="0"/>
              <a:t>シート内</a:t>
            </a:r>
            <a:r>
              <a:rPr lang="ja-JP" altLang="en-US" sz="1600" u="sng" dirty="0" smtClean="0"/>
              <a:t>の項目全てを記入いただかずともご相談いただくことが可能です。また、必ずしもシートを埋めていただく必要はなく、バックデータをお持ちいただく形でも構いません。</a:t>
            </a:r>
            <a:r>
              <a:rPr lang="ja-JP" altLang="en-US" sz="1600" dirty="0" smtClean="0"/>
              <a:t>お気軽にご連絡ください</a:t>
            </a:r>
            <a:r>
              <a:rPr lang="ja-JP" altLang="en-US" sz="1600" dirty="0" smtClean="0"/>
              <a:t>。なお、業界団体の方からのご相談も受け付けておりますので、別途ご連絡ください。</a:t>
            </a:r>
            <a:endParaRPr kumimoji="1" lang="en-US" altLang="ja-JP" sz="1600" dirty="0" smtClean="0"/>
          </a:p>
        </p:txBody>
      </p:sp>
    </p:spTree>
    <p:extLst>
      <p:ext uri="{BB962C8B-B14F-4D97-AF65-F5344CB8AC3E}">
        <p14:creationId xmlns:p14="http://schemas.microsoft.com/office/powerpoint/2010/main" val="3294506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p:cNvSpPr>
            <a:spLocks noGrp="1"/>
          </p:cNvSpPr>
          <p:nvPr>
            <p:ph type="title"/>
          </p:nvPr>
        </p:nvSpPr>
        <p:spPr>
          <a:xfrm>
            <a:off x="200471" y="188640"/>
            <a:ext cx="9505503" cy="461665"/>
          </a:xfrm>
        </p:spPr>
        <p:txBody>
          <a:bodyPr/>
          <a:lstStyle/>
          <a:p>
            <a:r>
              <a:rPr kumimoji="1" lang="ja-JP" altLang="en-US" dirty="0" smtClean="0"/>
              <a:t>事前相談シート</a:t>
            </a:r>
            <a:r>
              <a:rPr lang="ja-JP" altLang="en-US" dirty="0" smtClean="0"/>
              <a:t>（</a:t>
            </a:r>
            <a:r>
              <a:rPr lang="en-US" altLang="ja-JP" dirty="0" smtClean="0"/>
              <a:t>2/3</a:t>
            </a:r>
            <a:r>
              <a:rPr lang="ja-JP" altLang="en-US" dirty="0" smtClean="0"/>
              <a:t>）</a:t>
            </a:r>
            <a:endParaRPr kumimoji="1" lang="ja-JP" altLang="en-US" dirty="0"/>
          </a:p>
        </p:txBody>
      </p:sp>
      <p:sp>
        <p:nvSpPr>
          <p:cNvPr id="8" name="テキスト プレースホルダー 7"/>
          <p:cNvSpPr>
            <a:spLocks noGrp="1"/>
          </p:cNvSpPr>
          <p:nvPr>
            <p:ph type="body" sz="quarter" idx="17"/>
          </p:nvPr>
        </p:nvSpPr>
        <p:spPr>
          <a:xfrm>
            <a:off x="200025" y="1747664"/>
            <a:ext cx="9505950" cy="2311576"/>
          </a:xfrm>
          <a:noFill/>
          <a:ln w="28575">
            <a:solidFill>
              <a:schemeClr val="accent4"/>
            </a:solidFill>
          </a:ln>
        </p:spPr>
        <p:txBody>
          <a:bodyPr/>
          <a:lstStyle/>
          <a:p>
            <a:pPr marL="0" indent="0">
              <a:buNone/>
            </a:pPr>
            <a:r>
              <a:rPr kumimoji="1" lang="ja-JP" altLang="en-US" b="1" dirty="0" smtClean="0">
                <a:solidFill>
                  <a:schemeClr val="accent4"/>
                </a:solidFill>
              </a:rPr>
              <a:t>（</a:t>
            </a:r>
            <a:r>
              <a:rPr lang="ja-JP" altLang="en-US" b="1" dirty="0">
                <a:solidFill>
                  <a:schemeClr val="accent4"/>
                </a:solidFill>
              </a:rPr>
              <a:t>４</a:t>
            </a:r>
            <a:r>
              <a:rPr kumimoji="1" lang="ja-JP" altLang="en-US" b="1" dirty="0" smtClean="0">
                <a:solidFill>
                  <a:schemeClr val="accent4"/>
                </a:solidFill>
              </a:rPr>
              <a:t>）輸入</a:t>
            </a:r>
            <a:r>
              <a:rPr kumimoji="1" lang="ja-JP" altLang="en-US" b="1" dirty="0" smtClean="0">
                <a:solidFill>
                  <a:schemeClr val="accent4"/>
                </a:solidFill>
              </a:rPr>
              <a:t>動向</a:t>
            </a:r>
            <a:r>
              <a:rPr kumimoji="1" lang="ja-JP" altLang="en-US" sz="1600" dirty="0" smtClean="0">
                <a:solidFill>
                  <a:schemeClr val="accent4"/>
                </a:solidFill>
              </a:rPr>
              <a:t>（データソース：○○○○）</a:t>
            </a:r>
            <a:endParaRPr lang="en-US" altLang="ja-JP" dirty="0">
              <a:solidFill>
                <a:schemeClr val="accent4"/>
              </a:solidFill>
            </a:endParaRPr>
          </a:p>
          <a:p>
            <a:pPr marL="0" indent="0">
              <a:buNone/>
            </a:pPr>
            <a:endParaRPr kumimoji="1" lang="en-US" altLang="ja-JP" b="1" dirty="0" smtClean="0">
              <a:solidFill>
                <a:schemeClr val="accent5"/>
              </a:solidFill>
            </a:endParaRPr>
          </a:p>
          <a:p>
            <a:pPr marL="0" indent="0">
              <a:buNone/>
            </a:pPr>
            <a:endParaRPr lang="en-US" altLang="ja-JP" b="1" dirty="0">
              <a:solidFill>
                <a:schemeClr val="accent5"/>
              </a:solidFill>
            </a:endParaRPr>
          </a:p>
          <a:p>
            <a:pPr marL="0" indent="0">
              <a:buNone/>
            </a:pPr>
            <a:endParaRPr kumimoji="1" lang="en-US" altLang="ja-JP" b="1" dirty="0" smtClean="0">
              <a:solidFill>
                <a:schemeClr val="accent5"/>
              </a:solidFill>
            </a:endParaRPr>
          </a:p>
        </p:txBody>
      </p:sp>
      <p:sp>
        <p:nvSpPr>
          <p:cNvPr id="7" name="テキスト プレースホルダー 7"/>
          <p:cNvSpPr>
            <a:spLocks noGrp="1"/>
          </p:cNvSpPr>
          <p:nvPr>
            <p:ph type="body" sz="quarter" idx="17"/>
          </p:nvPr>
        </p:nvSpPr>
        <p:spPr>
          <a:xfrm>
            <a:off x="200025" y="4123928"/>
            <a:ext cx="9505950" cy="2689448"/>
          </a:xfrm>
          <a:noFill/>
          <a:ln w="28575">
            <a:solidFill>
              <a:schemeClr val="accent4"/>
            </a:solidFill>
          </a:ln>
        </p:spPr>
        <p:txBody>
          <a:bodyPr/>
          <a:lstStyle/>
          <a:p>
            <a:pPr marL="0" indent="0">
              <a:buNone/>
            </a:pPr>
            <a:r>
              <a:rPr kumimoji="1" lang="ja-JP" altLang="en-US" b="1" dirty="0" smtClean="0">
                <a:solidFill>
                  <a:schemeClr val="accent4"/>
                </a:solidFill>
              </a:rPr>
              <a:t>（５）価格</a:t>
            </a:r>
            <a:r>
              <a:rPr kumimoji="1" lang="ja-JP" altLang="en-US" b="1" dirty="0" smtClean="0">
                <a:solidFill>
                  <a:schemeClr val="accent4"/>
                </a:solidFill>
              </a:rPr>
              <a:t>動向</a:t>
            </a:r>
            <a:r>
              <a:rPr lang="ja-JP" altLang="en-US" sz="1600" dirty="0">
                <a:solidFill>
                  <a:schemeClr val="accent4"/>
                </a:solidFill>
              </a:rPr>
              <a:t>（データソース：○○○○）</a:t>
            </a:r>
            <a:endParaRPr lang="en-US" altLang="ja-JP" sz="1600" b="1" dirty="0">
              <a:solidFill>
                <a:schemeClr val="accent4"/>
              </a:solidFill>
            </a:endParaRPr>
          </a:p>
          <a:p>
            <a:pPr marL="0" indent="0">
              <a:buNone/>
            </a:pPr>
            <a:endParaRPr kumimoji="1" lang="en-US" altLang="ja-JP" b="1" dirty="0" smtClean="0">
              <a:solidFill>
                <a:schemeClr val="accent4"/>
              </a:solidFill>
            </a:endParaRPr>
          </a:p>
          <a:p>
            <a:pPr marL="0" indent="0">
              <a:buNone/>
            </a:pPr>
            <a:endParaRPr kumimoji="1" lang="en-US" altLang="ja-JP" b="1" dirty="0" smtClean="0">
              <a:solidFill>
                <a:schemeClr val="accent4"/>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404623734"/>
              </p:ext>
            </p:extLst>
          </p:nvPr>
        </p:nvGraphicFramePr>
        <p:xfrm>
          <a:off x="488504" y="2204864"/>
          <a:ext cx="9001002" cy="1620520"/>
        </p:xfrm>
        <a:graphic>
          <a:graphicData uri="http://schemas.openxmlformats.org/drawingml/2006/table">
            <a:tbl>
              <a:tblPr firstRow="1" bandRow="1">
                <a:tableStyleId>{ED083AE6-46FA-4A59-8FB0-9F97EB10719F}</a:tableStyleId>
              </a:tblPr>
              <a:tblGrid>
                <a:gridCol w="1500167">
                  <a:extLst>
                    <a:ext uri="{9D8B030D-6E8A-4147-A177-3AD203B41FA5}">
                      <a16:colId xmlns:a16="http://schemas.microsoft.com/office/drawing/2014/main" val="2913706351"/>
                    </a:ext>
                  </a:extLst>
                </a:gridCol>
                <a:gridCol w="1500167">
                  <a:extLst>
                    <a:ext uri="{9D8B030D-6E8A-4147-A177-3AD203B41FA5}">
                      <a16:colId xmlns:a16="http://schemas.microsoft.com/office/drawing/2014/main" val="176542152"/>
                    </a:ext>
                  </a:extLst>
                </a:gridCol>
                <a:gridCol w="1500167">
                  <a:extLst>
                    <a:ext uri="{9D8B030D-6E8A-4147-A177-3AD203B41FA5}">
                      <a16:colId xmlns:a16="http://schemas.microsoft.com/office/drawing/2014/main" val="1136453133"/>
                    </a:ext>
                  </a:extLst>
                </a:gridCol>
                <a:gridCol w="1500167">
                  <a:extLst>
                    <a:ext uri="{9D8B030D-6E8A-4147-A177-3AD203B41FA5}">
                      <a16:colId xmlns:a16="http://schemas.microsoft.com/office/drawing/2014/main" val="2137847118"/>
                    </a:ext>
                  </a:extLst>
                </a:gridCol>
                <a:gridCol w="1500167">
                  <a:extLst>
                    <a:ext uri="{9D8B030D-6E8A-4147-A177-3AD203B41FA5}">
                      <a16:colId xmlns:a16="http://schemas.microsoft.com/office/drawing/2014/main" val="4193902193"/>
                    </a:ext>
                  </a:extLst>
                </a:gridCol>
                <a:gridCol w="1500167">
                  <a:extLst>
                    <a:ext uri="{9D8B030D-6E8A-4147-A177-3AD203B41FA5}">
                      <a16:colId xmlns:a16="http://schemas.microsoft.com/office/drawing/2014/main" val="1813881019"/>
                    </a:ext>
                  </a:extLst>
                </a:gridCol>
              </a:tblGrid>
              <a:tr h="370840">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2015</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2016</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2017</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2018</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2019</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16890518"/>
                  </a:ext>
                </a:extLst>
              </a:tr>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全世界からの</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輸入量</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T</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7217881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対象国からの</a:t>
                      </a:r>
                      <a:endParaRPr kumimoji="1" lang="en-US" altLang="ja-JP" sz="14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輸入量</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T</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（国ごとに記載）</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58486630"/>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70540985"/>
              </p:ext>
            </p:extLst>
          </p:nvPr>
        </p:nvGraphicFramePr>
        <p:xfrm>
          <a:off x="488504" y="4581128"/>
          <a:ext cx="9001002" cy="1833880"/>
        </p:xfrm>
        <a:graphic>
          <a:graphicData uri="http://schemas.openxmlformats.org/drawingml/2006/table">
            <a:tbl>
              <a:tblPr firstRow="1" bandRow="1">
                <a:tableStyleId>{ED083AE6-46FA-4A59-8FB0-9F97EB10719F}</a:tableStyleId>
              </a:tblPr>
              <a:tblGrid>
                <a:gridCol w="1500167">
                  <a:extLst>
                    <a:ext uri="{9D8B030D-6E8A-4147-A177-3AD203B41FA5}">
                      <a16:colId xmlns:a16="http://schemas.microsoft.com/office/drawing/2014/main" val="2913706351"/>
                    </a:ext>
                  </a:extLst>
                </a:gridCol>
                <a:gridCol w="1500167">
                  <a:extLst>
                    <a:ext uri="{9D8B030D-6E8A-4147-A177-3AD203B41FA5}">
                      <a16:colId xmlns:a16="http://schemas.microsoft.com/office/drawing/2014/main" val="176542152"/>
                    </a:ext>
                  </a:extLst>
                </a:gridCol>
                <a:gridCol w="1500167">
                  <a:extLst>
                    <a:ext uri="{9D8B030D-6E8A-4147-A177-3AD203B41FA5}">
                      <a16:colId xmlns:a16="http://schemas.microsoft.com/office/drawing/2014/main" val="1136453133"/>
                    </a:ext>
                  </a:extLst>
                </a:gridCol>
                <a:gridCol w="1500167">
                  <a:extLst>
                    <a:ext uri="{9D8B030D-6E8A-4147-A177-3AD203B41FA5}">
                      <a16:colId xmlns:a16="http://schemas.microsoft.com/office/drawing/2014/main" val="2137847118"/>
                    </a:ext>
                  </a:extLst>
                </a:gridCol>
                <a:gridCol w="1500167">
                  <a:extLst>
                    <a:ext uri="{9D8B030D-6E8A-4147-A177-3AD203B41FA5}">
                      <a16:colId xmlns:a16="http://schemas.microsoft.com/office/drawing/2014/main" val="4193902193"/>
                    </a:ext>
                  </a:extLst>
                </a:gridCol>
                <a:gridCol w="1500167">
                  <a:extLst>
                    <a:ext uri="{9D8B030D-6E8A-4147-A177-3AD203B41FA5}">
                      <a16:colId xmlns:a16="http://schemas.microsoft.com/office/drawing/2014/main" val="1813881019"/>
                    </a:ext>
                  </a:extLst>
                </a:gridCol>
              </a:tblGrid>
              <a:tr h="370840">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2015</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2016</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2017</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2018</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2019</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16890518"/>
                  </a:ext>
                </a:extLst>
              </a:tr>
              <a:tr h="255671">
                <a:tc>
                  <a:txBody>
                    <a:bodyPr/>
                    <a:lstStyle/>
                    <a:p>
                      <a:pPr algn="ctr"/>
                      <a:r>
                        <a:rPr kumimoji="1" lang="ja-JP" altLang="en-US" sz="1200" dirty="0" smtClean="0">
                          <a:latin typeface="Meiryo UI" panose="020B0604030504040204" pitchFamily="50" charset="-128"/>
                          <a:ea typeface="Meiryo UI" panose="020B0604030504040204" pitchFamily="50" charset="-128"/>
                        </a:rPr>
                        <a:t>国</a:t>
                      </a:r>
                      <a:r>
                        <a:rPr kumimoji="1" lang="ja-JP" altLang="en-US" sz="1200" dirty="0" smtClean="0">
                          <a:latin typeface="Meiryo UI" panose="020B0604030504040204" pitchFamily="50" charset="-128"/>
                          <a:ea typeface="Meiryo UI" panose="020B0604030504040204" pitchFamily="50" charset="-128"/>
                        </a:rPr>
                        <a:t>産品（自社製品）の</a:t>
                      </a:r>
                      <a:r>
                        <a:rPr kumimoji="1" lang="ja-JP" altLang="en-US" sz="1200" dirty="0" smtClean="0">
                          <a:latin typeface="Meiryo UI" panose="020B0604030504040204" pitchFamily="50" charset="-128"/>
                          <a:ea typeface="Meiryo UI" panose="020B0604030504040204" pitchFamily="50" charset="-128"/>
                        </a:rPr>
                        <a:t>国内販売価格</a:t>
                      </a:r>
                      <a:r>
                        <a:rPr kumimoji="1" lang="ja-JP" altLang="en-US" sz="1100" dirty="0" smtClean="0">
                          <a:latin typeface="Meiryo UI" panose="020B0604030504040204" pitchFamily="50" charset="-128"/>
                          <a:ea typeface="Meiryo UI" panose="020B0604030504040204" pitchFamily="50" charset="-128"/>
                        </a:rPr>
                        <a:t>（円</a:t>
                      </a:r>
                      <a:r>
                        <a:rPr kumimoji="1" lang="en-US" altLang="ja-JP" sz="1100" dirty="0" smtClean="0">
                          <a:latin typeface="Meiryo UI" panose="020B0604030504040204" pitchFamily="50" charset="-128"/>
                          <a:ea typeface="Meiryo UI" panose="020B0604030504040204" pitchFamily="50" charset="-128"/>
                        </a:rPr>
                        <a:t>/kg</a:t>
                      </a:r>
                      <a:r>
                        <a:rPr kumimoji="1" lang="ja-JP" altLang="en-US" sz="11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7217881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対象国産品の日本国内での販売価格</a:t>
                      </a:r>
                      <a:r>
                        <a:rPr kumimoji="1" lang="ja-JP" altLang="en-US" sz="1100" dirty="0" smtClean="0">
                          <a:latin typeface="Meiryo UI" panose="020B0604030504040204" pitchFamily="50" charset="-128"/>
                          <a:ea typeface="Meiryo UI" panose="020B0604030504040204" pitchFamily="50" charset="-128"/>
                        </a:rPr>
                        <a:t>（円</a:t>
                      </a:r>
                      <a:r>
                        <a:rPr kumimoji="1" lang="en-US" altLang="ja-JP" sz="1100" dirty="0" smtClean="0">
                          <a:latin typeface="Meiryo UI" panose="020B0604030504040204" pitchFamily="50" charset="-128"/>
                          <a:ea typeface="Meiryo UI" panose="020B0604030504040204" pitchFamily="50" charset="-128"/>
                        </a:rPr>
                        <a:t>/kg</a:t>
                      </a:r>
                      <a:r>
                        <a:rPr kumimoji="1" lang="ja-JP" altLang="en-US" sz="11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（国ごとに記載）</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58486630"/>
                  </a:ext>
                </a:extLst>
              </a:tr>
            </a:tbl>
          </a:graphicData>
        </a:graphic>
      </p:graphicFrame>
      <p:sp>
        <p:nvSpPr>
          <p:cNvPr id="12" name="テキスト プレースホルダー 7"/>
          <p:cNvSpPr>
            <a:spLocks noGrp="1"/>
          </p:cNvSpPr>
          <p:nvPr>
            <p:ph type="body" sz="quarter" idx="17"/>
          </p:nvPr>
        </p:nvSpPr>
        <p:spPr>
          <a:xfrm>
            <a:off x="200025" y="667544"/>
            <a:ext cx="9505950" cy="987551"/>
          </a:xfrm>
          <a:noFill/>
          <a:ln w="28575">
            <a:solidFill>
              <a:schemeClr val="accent5"/>
            </a:solidFill>
          </a:ln>
        </p:spPr>
        <p:txBody>
          <a:bodyPr/>
          <a:lstStyle/>
          <a:p>
            <a:pPr marL="0" indent="0">
              <a:buNone/>
            </a:pPr>
            <a:r>
              <a:rPr kumimoji="1" lang="ja-JP" altLang="en-US" b="1" dirty="0" smtClean="0">
                <a:solidFill>
                  <a:schemeClr val="accent5"/>
                </a:solidFill>
              </a:rPr>
              <a:t>（３）ダンピングの状況</a:t>
            </a:r>
            <a:endParaRPr kumimoji="1" lang="en-US" altLang="ja-JP" b="1" dirty="0" smtClean="0">
              <a:solidFill>
                <a:schemeClr val="accent5"/>
              </a:solidFill>
            </a:endParaRPr>
          </a:p>
          <a:p>
            <a:endParaRPr kumimoji="1" lang="en-US" altLang="ja-JP" b="1" dirty="0" smtClean="0">
              <a:solidFill>
                <a:schemeClr val="accent5"/>
              </a:solidFill>
            </a:endParaRPr>
          </a:p>
        </p:txBody>
      </p:sp>
      <p:sp>
        <p:nvSpPr>
          <p:cNvPr id="9" name="正方形/長方形 8"/>
          <p:cNvSpPr/>
          <p:nvPr/>
        </p:nvSpPr>
        <p:spPr bwMode="auto">
          <a:xfrm>
            <a:off x="3800872" y="6492102"/>
            <a:ext cx="3312368" cy="241176"/>
          </a:xfrm>
          <a:prstGeom prst="rect">
            <a:avLst/>
          </a:prstGeom>
          <a:noFill/>
          <a:ln w="9525">
            <a:noFill/>
            <a:miter lim="800000"/>
            <a:headEnd/>
            <a:tailEnd/>
          </a:ln>
          <a:effectLst/>
          <a:extLst/>
        </p:spPr>
        <p:txBody>
          <a:bodyPr wrap="none" rtlCol="0" anchor="ctr"/>
          <a:lstStyle/>
          <a:p>
            <a:r>
              <a:rPr kumimoji="0" lang="en-US" altLang="ja-JP" sz="1200" dirty="0" smtClean="0">
                <a:latin typeface="Meiryo UI" panose="020B0604030504040204" pitchFamily="50" charset="-128"/>
                <a:ea typeface="Meiryo UI" panose="020B0604030504040204" pitchFamily="50" charset="-128"/>
              </a:rPr>
              <a:t>※</a:t>
            </a:r>
            <a:r>
              <a:rPr kumimoji="0" lang="ja-JP" altLang="en-US" sz="1200" dirty="0" smtClean="0">
                <a:latin typeface="Meiryo UI" panose="020B0604030504040204" pitchFamily="50" charset="-128"/>
                <a:ea typeface="Meiryo UI" panose="020B0604030504040204" pitchFamily="50" charset="-128"/>
              </a:rPr>
              <a:t>「年度」は貴社会計年度を指し、</a:t>
            </a:r>
            <a:r>
              <a:rPr kumimoji="0" lang="en-US" altLang="ja-JP" sz="1200" dirty="0" smtClean="0">
                <a:latin typeface="Meiryo UI" panose="020B0604030504040204" pitchFamily="50" charset="-128"/>
                <a:ea typeface="Meiryo UI" panose="020B0604030504040204" pitchFamily="50" charset="-128"/>
              </a:rPr>
              <a:t>2019</a:t>
            </a:r>
            <a:r>
              <a:rPr kumimoji="0" lang="ja-JP" altLang="en-US" sz="1200" dirty="0" smtClean="0">
                <a:latin typeface="Meiryo UI" panose="020B0604030504040204" pitchFamily="50" charset="-128"/>
                <a:ea typeface="Meiryo UI" panose="020B0604030504040204" pitchFamily="50" charset="-128"/>
              </a:rPr>
              <a:t>年度は</a:t>
            </a:r>
            <a:r>
              <a:rPr kumimoji="0" lang="en-US" altLang="zh-TW" sz="1200" dirty="0">
                <a:latin typeface="Meiryo UI" panose="020B0604030504040204" pitchFamily="50" charset="-128"/>
                <a:ea typeface="Meiryo UI" panose="020B0604030504040204" pitchFamily="50" charset="-128"/>
              </a:rPr>
              <a:t>2019</a:t>
            </a:r>
            <a:r>
              <a:rPr kumimoji="0" lang="zh-TW" altLang="en-US" sz="1200" dirty="0">
                <a:latin typeface="Meiryo UI" panose="020B0604030504040204" pitchFamily="50" charset="-128"/>
                <a:ea typeface="Meiryo UI" panose="020B0604030504040204" pitchFamily="50" charset="-128"/>
              </a:rPr>
              <a:t>年度直近月次決算</a:t>
            </a:r>
            <a:r>
              <a:rPr kumimoji="0" lang="zh-TW" altLang="en-US" sz="1200" dirty="0" smtClean="0">
                <a:latin typeface="Meiryo UI" panose="020B0604030504040204" pitchFamily="50" charset="-128"/>
                <a:ea typeface="Meiryo UI" panose="020B0604030504040204" pitchFamily="50" charset="-128"/>
              </a:rPr>
              <a:t>累計</a:t>
            </a:r>
            <a:r>
              <a:rPr kumimoji="0" lang="ja-JP" altLang="en-US" sz="1200" dirty="0" smtClean="0">
                <a:latin typeface="Meiryo UI" panose="020B0604030504040204" pitchFamily="50" charset="-128"/>
                <a:ea typeface="Meiryo UI" panose="020B0604030504040204" pitchFamily="50" charset="-128"/>
              </a:rPr>
              <a:t>とする。</a:t>
            </a:r>
            <a:endParaRPr kumimoji="0" lang="en-US" altLang="ja-JP" sz="1200" dirty="0" smtClean="0">
              <a:latin typeface="Meiryo UI" panose="020B0604030504040204" pitchFamily="50" charset="-128"/>
              <a:ea typeface="Meiryo UI" panose="020B0604030504040204" pitchFamily="50" charset="-128"/>
            </a:endParaRPr>
          </a:p>
          <a:p>
            <a:r>
              <a:rPr kumimoji="0" lang="en-US" altLang="ja-JP" sz="1200" dirty="0" smtClean="0">
                <a:latin typeface="Meiryo UI" panose="020B0604030504040204" pitchFamily="50" charset="-128"/>
                <a:ea typeface="Meiryo UI" panose="020B0604030504040204" pitchFamily="50" charset="-128"/>
              </a:rPr>
              <a:t>※</a:t>
            </a:r>
            <a:r>
              <a:rPr kumimoji="0" lang="ja-JP" altLang="en-US" sz="1200" dirty="0" smtClean="0">
                <a:latin typeface="Meiryo UI" panose="020B0604030504040204" pitchFamily="50" charset="-128"/>
                <a:ea typeface="Meiryo UI" panose="020B0604030504040204" pitchFamily="50" charset="-128"/>
              </a:rPr>
              <a:t>対象国産品の価格情報は、営業活動等により把握できた情報等をベースに記載してもよい。</a:t>
            </a:r>
          </a:p>
        </p:txBody>
      </p:sp>
      <p:sp>
        <p:nvSpPr>
          <p:cNvPr id="10" name="正方形/長方形 9"/>
          <p:cNvSpPr/>
          <p:nvPr/>
        </p:nvSpPr>
        <p:spPr bwMode="auto">
          <a:xfrm>
            <a:off x="4160912" y="3818064"/>
            <a:ext cx="3312368" cy="241176"/>
          </a:xfrm>
          <a:prstGeom prst="rect">
            <a:avLst/>
          </a:prstGeom>
          <a:noFill/>
          <a:ln w="9525">
            <a:noFill/>
            <a:miter lim="800000"/>
            <a:headEnd/>
            <a:tailEnd/>
          </a:ln>
          <a:effectLst/>
          <a:extLst/>
        </p:spPr>
        <p:txBody>
          <a:bodyPr wrap="none" rtlCol="0" anchor="ctr"/>
          <a:lstStyle/>
          <a:p>
            <a:r>
              <a:rPr kumimoji="0" lang="en-US" altLang="ja-JP" sz="1200" dirty="0" smtClean="0">
                <a:latin typeface="Meiryo UI" panose="020B0604030504040204" pitchFamily="50" charset="-128"/>
                <a:ea typeface="Meiryo UI" panose="020B0604030504040204" pitchFamily="50" charset="-128"/>
              </a:rPr>
              <a:t>※</a:t>
            </a:r>
            <a:r>
              <a:rPr kumimoji="0" lang="ja-JP" altLang="en-US" sz="1200" dirty="0" smtClean="0">
                <a:latin typeface="Meiryo UI" panose="020B0604030504040204" pitchFamily="50" charset="-128"/>
                <a:ea typeface="Meiryo UI" panose="020B0604030504040204" pitchFamily="50" charset="-128"/>
              </a:rPr>
              <a:t>「年度」は貴社会計年度を指し、</a:t>
            </a:r>
            <a:r>
              <a:rPr kumimoji="0" lang="en-US" altLang="ja-JP" sz="1200" dirty="0" smtClean="0">
                <a:latin typeface="Meiryo UI" panose="020B0604030504040204" pitchFamily="50" charset="-128"/>
                <a:ea typeface="Meiryo UI" panose="020B0604030504040204" pitchFamily="50" charset="-128"/>
              </a:rPr>
              <a:t>2019</a:t>
            </a:r>
            <a:r>
              <a:rPr kumimoji="0" lang="ja-JP" altLang="en-US" sz="1200" dirty="0" smtClean="0">
                <a:latin typeface="Meiryo UI" panose="020B0604030504040204" pitchFamily="50" charset="-128"/>
                <a:ea typeface="Meiryo UI" panose="020B0604030504040204" pitchFamily="50" charset="-128"/>
              </a:rPr>
              <a:t>年度は</a:t>
            </a:r>
            <a:r>
              <a:rPr kumimoji="0" lang="en-US" altLang="zh-TW" sz="1200" dirty="0">
                <a:latin typeface="Meiryo UI" panose="020B0604030504040204" pitchFamily="50" charset="-128"/>
                <a:ea typeface="Meiryo UI" panose="020B0604030504040204" pitchFamily="50" charset="-128"/>
              </a:rPr>
              <a:t>2019</a:t>
            </a:r>
            <a:r>
              <a:rPr kumimoji="0" lang="zh-TW" altLang="en-US" sz="1200" dirty="0">
                <a:latin typeface="Meiryo UI" panose="020B0604030504040204" pitchFamily="50" charset="-128"/>
                <a:ea typeface="Meiryo UI" panose="020B0604030504040204" pitchFamily="50" charset="-128"/>
              </a:rPr>
              <a:t>年度直近月次決算</a:t>
            </a:r>
            <a:r>
              <a:rPr kumimoji="0" lang="zh-TW" altLang="en-US" sz="1200" dirty="0" smtClean="0">
                <a:latin typeface="Meiryo UI" panose="020B0604030504040204" pitchFamily="50" charset="-128"/>
                <a:ea typeface="Meiryo UI" panose="020B0604030504040204" pitchFamily="50" charset="-128"/>
              </a:rPr>
              <a:t>累計</a:t>
            </a:r>
            <a:r>
              <a:rPr kumimoji="0" lang="ja-JP" altLang="en-US" sz="1200" dirty="0" smtClean="0">
                <a:latin typeface="Meiryo UI" panose="020B0604030504040204" pitchFamily="50" charset="-128"/>
                <a:ea typeface="Meiryo UI" panose="020B0604030504040204" pitchFamily="50" charset="-128"/>
              </a:rPr>
              <a:t>とする。</a:t>
            </a:r>
          </a:p>
        </p:txBody>
      </p:sp>
      <p:sp>
        <p:nvSpPr>
          <p:cNvPr id="13" name="正方形/長方形 12"/>
          <p:cNvSpPr/>
          <p:nvPr/>
        </p:nvSpPr>
        <p:spPr bwMode="auto">
          <a:xfrm>
            <a:off x="488504" y="1375048"/>
            <a:ext cx="3312368" cy="241176"/>
          </a:xfrm>
          <a:prstGeom prst="rect">
            <a:avLst/>
          </a:prstGeom>
          <a:noFill/>
          <a:ln w="9525">
            <a:noFill/>
            <a:miter lim="800000"/>
            <a:headEnd/>
            <a:tailEnd/>
          </a:ln>
          <a:effectLst/>
          <a:extLst/>
        </p:spPr>
        <p:txBody>
          <a:bodyPr wrap="none" rtlCol="0" anchor="ctr"/>
          <a:lstStyle/>
          <a:p>
            <a:r>
              <a:rPr kumimoji="0" lang="en-US" altLang="ja-JP" sz="1200" dirty="0" smtClean="0">
                <a:latin typeface="Meiryo UI" panose="020B0604030504040204" pitchFamily="50" charset="-128"/>
                <a:ea typeface="Meiryo UI" panose="020B0604030504040204" pitchFamily="50" charset="-128"/>
              </a:rPr>
              <a:t>※</a:t>
            </a:r>
            <a:r>
              <a:rPr kumimoji="0" lang="ja-JP" altLang="en-US" sz="1200" dirty="0" smtClean="0">
                <a:latin typeface="Meiryo UI" panose="020B0604030504040204" pitchFamily="50" charset="-128"/>
                <a:ea typeface="Meiryo UI" panose="020B0604030504040204" pitchFamily="50" charset="-128"/>
              </a:rPr>
              <a:t>例えば、対象国の国内販売価格、対象国から日本への輸出価格について記載する（自由記述）</a:t>
            </a:r>
          </a:p>
        </p:txBody>
      </p:sp>
    </p:spTree>
    <p:extLst>
      <p:ext uri="{BB962C8B-B14F-4D97-AF65-F5344CB8AC3E}">
        <p14:creationId xmlns:p14="http://schemas.microsoft.com/office/powerpoint/2010/main" val="1233836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3" name="タイトル 2"/>
          <p:cNvSpPr>
            <a:spLocks noGrp="1"/>
          </p:cNvSpPr>
          <p:nvPr>
            <p:ph type="title"/>
          </p:nvPr>
        </p:nvSpPr>
        <p:spPr>
          <a:xfrm>
            <a:off x="200471" y="188640"/>
            <a:ext cx="9505503" cy="461665"/>
          </a:xfrm>
        </p:spPr>
        <p:txBody>
          <a:bodyPr/>
          <a:lstStyle/>
          <a:p>
            <a:r>
              <a:rPr kumimoji="1" lang="ja-JP" altLang="en-US" dirty="0" smtClean="0"/>
              <a:t>事前相談シート</a:t>
            </a:r>
            <a:r>
              <a:rPr lang="ja-JP" altLang="en-US" dirty="0" smtClean="0"/>
              <a:t>（</a:t>
            </a:r>
            <a:r>
              <a:rPr lang="en-US" altLang="ja-JP" dirty="0" smtClean="0"/>
              <a:t>3/3</a:t>
            </a:r>
            <a:r>
              <a:rPr lang="ja-JP" altLang="en-US" dirty="0" smtClean="0"/>
              <a:t>）</a:t>
            </a:r>
            <a:endParaRPr kumimoji="1" lang="ja-JP" altLang="en-US" dirty="0"/>
          </a:p>
        </p:txBody>
      </p:sp>
      <p:sp>
        <p:nvSpPr>
          <p:cNvPr id="10" name="テキスト プレースホルダー 7"/>
          <p:cNvSpPr>
            <a:spLocks noGrp="1"/>
          </p:cNvSpPr>
          <p:nvPr>
            <p:ph type="body" sz="quarter" idx="17"/>
          </p:nvPr>
        </p:nvSpPr>
        <p:spPr>
          <a:xfrm>
            <a:off x="182485" y="836713"/>
            <a:ext cx="9505950" cy="3744416"/>
          </a:xfrm>
          <a:noFill/>
          <a:ln w="28575">
            <a:solidFill>
              <a:schemeClr val="accent4"/>
            </a:solidFill>
          </a:ln>
        </p:spPr>
        <p:txBody>
          <a:bodyPr/>
          <a:lstStyle/>
          <a:p>
            <a:pPr marL="0" indent="0">
              <a:buNone/>
            </a:pPr>
            <a:r>
              <a:rPr kumimoji="1" lang="ja-JP" altLang="en-US" b="1" dirty="0" smtClean="0">
                <a:solidFill>
                  <a:schemeClr val="accent4"/>
                </a:solidFill>
              </a:rPr>
              <a:t>（６）損害指標等（一部のみ</a:t>
            </a:r>
            <a:r>
              <a:rPr kumimoji="1" lang="ja-JP" altLang="en-US" b="1" dirty="0" smtClean="0">
                <a:solidFill>
                  <a:schemeClr val="accent4"/>
                </a:solidFill>
              </a:rPr>
              <a:t>）</a:t>
            </a:r>
            <a:r>
              <a:rPr lang="ja-JP" altLang="en-US" sz="1600" dirty="0" smtClean="0">
                <a:solidFill>
                  <a:schemeClr val="accent4"/>
                </a:solidFill>
              </a:rPr>
              <a:t>（自社の調査対象産品に係るデータのみを記載）</a:t>
            </a:r>
            <a:endParaRPr lang="en-US" altLang="ja-JP" b="1" dirty="0">
              <a:solidFill>
                <a:schemeClr val="accent4"/>
              </a:solidFill>
            </a:endParaRPr>
          </a:p>
          <a:p>
            <a:pPr marL="0" indent="0">
              <a:buNone/>
            </a:pPr>
            <a:r>
              <a:rPr kumimoji="1" lang="ja-JP" altLang="en-US" b="1" dirty="0" smtClean="0">
                <a:solidFill>
                  <a:schemeClr val="accent4"/>
                </a:solidFill>
              </a:rPr>
              <a:t>　</a:t>
            </a:r>
            <a:endParaRPr kumimoji="1" lang="ja-JP" altLang="en-US" sz="1800" dirty="0" smtClean="0">
              <a:solidFill>
                <a:schemeClr val="accent4"/>
              </a:solidFill>
            </a:endParaRPr>
          </a:p>
          <a:p>
            <a:pPr marL="0" indent="0">
              <a:buNone/>
            </a:pPr>
            <a:endParaRPr lang="en-US" altLang="ja-JP" dirty="0">
              <a:solidFill>
                <a:schemeClr val="accent4"/>
              </a:solidFill>
            </a:endParaRPr>
          </a:p>
          <a:p>
            <a:endParaRPr lang="en-US" altLang="ja-JP" dirty="0">
              <a:solidFill>
                <a:schemeClr val="accent4"/>
              </a:solidFill>
            </a:endParaRPr>
          </a:p>
          <a:p>
            <a:endParaRPr kumimoji="1" lang="en-US" altLang="ja-JP" dirty="0" smtClean="0">
              <a:solidFill>
                <a:schemeClr val="accent4"/>
              </a:solidFill>
            </a:endParaRPr>
          </a:p>
          <a:p>
            <a:endParaRPr lang="en-US" altLang="ja-JP" dirty="0">
              <a:solidFill>
                <a:schemeClr val="accent4"/>
              </a:solidFill>
            </a:endParaRPr>
          </a:p>
          <a:p>
            <a:endParaRPr kumimoji="1" lang="en-US" altLang="ja-JP" dirty="0" smtClean="0">
              <a:solidFill>
                <a:schemeClr val="accent4"/>
              </a:solidFill>
            </a:endParaRPr>
          </a:p>
          <a:p>
            <a:pPr marL="0" indent="0">
              <a:buNone/>
            </a:pPr>
            <a:endParaRPr lang="en-US" altLang="ja-JP" dirty="0">
              <a:solidFill>
                <a:schemeClr val="accent4"/>
              </a:solidFill>
            </a:endParaRPr>
          </a:p>
          <a:p>
            <a:pPr marL="0" indent="0">
              <a:buNone/>
            </a:pPr>
            <a:endParaRPr lang="en-US" altLang="ja-JP" dirty="0">
              <a:solidFill>
                <a:schemeClr val="accent4"/>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617996557"/>
              </p:ext>
            </p:extLst>
          </p:nvPr>
        </p:nvGraphicFramePr>
        <p:xfrm>
          <a:off x="434959" y="1412776"/>
          <a:ext cx="9001002" cy="2595880"/>
        </p:xfrm>
        <a:graphic>
          <a:graphicData uri="http://schemas.openxmlformats.org/drawingml/2006/table">
            <a:tbl>
              <a:tblPr firstRow="1" bandRow="1">
                <a:tableStyleId>{ED083AE6-46FA-4A59-8FB0-9F97EB10719F}</a:tableStyleId>
              </a:tblPr>
              <a:tblGrid>
                <a:gridCol w="1637721">
                  <a:extLst>
                    <a:ext uri="{9D8B030D-6E8A-4147-A177-3AD203B41FA5}">
                      <a16:colId xmlns:a16="http://schemas.microsoft.com/office/drawing/2014/main" val="2913706351"/>
                    </a:ext>
                  </a:extLst>
                </a:gridCol>
                <a:gridCol w="1362613">
                  <a:extLst>
                    <a:ext uri="{9D8B030D-6E8A-4147-A177-3AD203B41FA5}">
                      <a16:colId xmlns:a16="http://schemas.microsoft.com/office/drawing/2014/main" val="176542152"/>
                    </a:ext>
                  </a:extLst>
                </a:gridCol>
                <a:gridCol w="1500167">
                  <a:extLst>
                    <a:ext uri="{9D8B030D-6E8A-4147-A177-3AD203B41FA5}">
                      <a16:colId xmlns:a16="http://schemas.microsoft.com/office/drawing/2014/main" val="1136453133"/>
                    </a:ext>
                  </a:extLst>
                </a:gridCol>
                <a:gridCol w="1500167">
                  <a:extLst>
                    <a:ext uri="{9D8B030D-6E8A-4147-A177-3AD203B41FA5}">
                      <a16:colId xmlns:a16="http://schemas.microsoft.com/office/drawing/2014/main" val="2137847118"/>
                    </a:ext>
                  </a:extLst>
                </a:gridCol>
                <a:gridCol w="1500167">
                  <a:extLst>
                    <a:ext uri="{9D8B030D-6E8A-4147-A177-3AD203B41FA5}">
                      <a16:colId xmlns:a16="http://schemas.microsoft.com/office/drawing/2014/main" val="4193902193"/>
                    </a:ext>
                  </a:extLst>
                </a:gridCol>
                <a:gridCol w="1500167">
                  <a:extLst>
                    <a:ext uri="{9D8B030D-6E8A-4147-A177-3AD203B41FA5}">
                      <a16:colId xmlns:a16="http://schemas.microsoft.com/office/drawing/2014/main" val="1813881019"/>
                    </a:ext>
                  </a:extLst>
                </a:gridCol>
              </a:tblGrid>
              <a:tr h="370840">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2015</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2016</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2017</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2018</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2019</a:t>
                      </a: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16890518"/>
                  </a:ext>
                </a:extLst>
              </a:tr>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生産量（</a:t>
                      </a:r>
                      <a:r>
                        <a:rPr kumimoji="1" lang="en-US" altLang="ja-JP" sz="1400" dirty="0" smtClean="0">
                          <a:latin typeface="Meiryo UI" panose="020B0604030504040204" pitchFamily="50" charset="-128"/>
                          <a:ea typeface="Meiryo UI" panose="020B0604030504040204" pitchFamily="50" charset="-128"/>
                        </a:rPr>
                        <a:t>kg</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7217881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国内販売量（</a:t>
                      </a:r>
                      <a:r>
                        <a:rPr kumimoji="1" lang="en-US" altLang="ja-JP" sz="1400" dirty="0" smtClean="0">
                          <a:latin typeface="Meiryo UI" panose="020B0604030504040204" pitchFamily="50" charset="-128"/>
                          <a:ea typeface="Meiryo UI" panose="020B0604030504040204" pitchFamily="50" charset="-128"/>
                        </a:rPr>
                        <a:t>kg</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5848663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自家消費量（</a:t>
                      </a:r>
                      <a:r>
                        <a:rPr kumimoji="1" lang="en-US" altLang="ja-JP" sz="1400" dirty="0" smtClean="0">
                          <a:latin typeface="Meiryo UI" panose="020B0604030504040204" pitchFamily="50" charset="-128"/>
                          <a:ea typeface="Meiryo UI" panose="020B0604030504040204" pitchFamily="50" charset="-128"/>
                        </a:rPr>
                        <a:t>kg</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4466025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売上高（円）</a:t>
                      </a: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3170253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売上原価（円）</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7787006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営業利益（円）</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63646731"/>
                  </a:ext>
                </a:extLst>
              </a:tr>
            </a:tbl>
          </a:graphicData>
        </a:graphic>
      </p:graphicFrame>
      <p:sp>
        <p:nvSpPr>
          <p:cNvPr id="11" name="テキスト プレースホルダー 7"/>
          <p:cNvSpPr>
            <a:spLocks noGrp="1"/>
          </p:cNvSpPr>
          <p:nvPr>
            <p:ph type="body" sz="quarter" idx="17"/>
          </p:nvPr>
        </p:nvSpPr>
        <p:spPr>
          <a:xfrm>
            <a:off x="182104" y="4702918"/>
            <a:ext cx="9505950" cy="1972436"/>
          </a:xfrm>
          <a:noFill/>
          <a:ln w="28575">
            <a:solidFill>
              <a:schemeClr val="accent3"/>
            </a:solidFill>
          </a:ln>
        </p:spPr>
        <p:txBody>
          <a:bodyPr/>
          <a:lstStyle/>
          <a:p>
            <a:pPr marL="0" indent="0">
              <a:buNone/>
            </a:pPr>
            <a:r>
              <a:rPr kumimoji="1" lang="ja-JP" altLang="en-US" b="1" dirty="0" smtClean="0">
                <a:solidFill>
                  <a:schemeClr val="accent3"/>
                </a:solidFill>
              </a:rPr>
              <a:t>（７）因果関係　</a:t>
            </a:r>
            <a:endParaRPr kumimoji="1" lang="ja-JP" altLang="en-US" sz="1800" dirty="0" smtClean="0">
              <a:solidFill>
                <a:schemeClr val="accent3"/>
              </a:solidFill>
            </a:endParaRPr>
          </a:p>
          <a:p>
            <a:r>
              <a:rPr lang="ja-JP" altLang="en-US" sz="1600" dirty="0" smtClean="0"/>
              <a:t>対象産品の影響以外（例えば、調査対象国以外の国からの輸入品）で損害指標等が大きく変動した場合（自由記述）</a:t>
            </a:r>
            <a:r>
              <a:rPr kumimoji="1" lang="ja-JP" altLang="en-US" sz="1600" dirty="0" smtClean="0"/>
              <a:t>：</a:t>
            </a:r>
            <a:endParaRPr kumimoji="1" lang="en-US" altLang="ja-JP" sz="1600" dirty="0" smtClean="0"/>
          </a:p>
          <a:p>
            <a:endParaRPr lang="en-US" altLang="ja-JP" sz="1600" dirty="0"/>
          </a:p>
          <a:p>
            <a:endParaRPr kumimoji="1" lang="en-US" altLang="ja-JP" sz="1600" dirty="0" smtClean="0"/>
          </a:p>
        </p:txBody>
      </p:sp>
      <p:sp>
        <p:nvSpPr>
          <p:cNvPr id="8" name="正方形/長方形 7"/>
          <p:cNvSpPr/>
          <p:nvPr/>
        </p:nvSpPr>
        <p:spPr bwMode="auto">
          <a:xfrm>
            <a:off x="4088904" y="4077072"/>
            <a:ext cx="3312368" cy="241176"/>
          </a:xfrm>
          <a:prstGeom prst="rect">
            <a:avLst/>
          </a:prstGeom>
          <a:noFill/>
          <a:ln w="9525">
            <a:noFill/>
            <a:miter lim="800000"/>
            <a:headEnd/>
            <a:tailEnd/>
          </a:ln>
          <a:effectLst/>
          <a:extLst/>
        </p:spPr>
        <p:txBody>
          <a:bodyPr wrap="none" rtlCol="0" anchor="ctr"/>
          <a:lstStyle/>
          <a:p>
            <a:r>
              <a:rPr kumimoji="0" lang="en-US" altLang="ja-JP" sz="1200" dirty="0" smtClean="0">
                <a:latin typeface="Meiryo UI" panose="020B0604030504040204" pitchFamily="50" charset="-128"/>
                <a:ea typeface="Meiryo UI" panose="020B0604030504040204" pitchFamily="50" charset="-128"/>
              </a:rPr>
              <a:t>※</a:t>
            </a:r>
            <a:r>
              <a:rPr kumimoji="0" lang="ja-JP" altLang="en-US" sz="1200" dirty="0" smtClean="0">
                <a:latin typeface="Meiryo UI" panose="020B0604030504040204" pitchFamily="50" charset="-128"/>
                <a:ea typeface="Meiryo UI" panose="020B0604030504040204" pitchFamily="50" charset="-128"/>
              </a:rPr>
              <a:t>「年度」は貴社会計年度を指し、</a:t>
            </a:r>
            <a:r>
              <a:rPr kumimoji="0" lang="en-US" altLang="ja-JP" sz="1200" dirty="0" smtClean="0">
                <a:latin typeface="Meiryo UI" panose="020B0604030504040204" pitchFamily="50" charset="-128"/>
                <a:ea typeface="Meiryo UI" panose="020B0604030504040204" pitchFamily="50" charset="-128"/>
              </a:rPr>
              <a:t>2019</a:t>
            </a:r>
            <a:r>
              <a:rPr kumimoji="0" lang="ja-JP" altLang="en-US" sz="1200" dirty="0" smtClean="0">
                <a:latin typeface="Meiryo UI" panose="020B0604030504040204" pitchFamily="50" charset="-128"/>
                <a:ea typeface="Meiryo UI" panose="020B0604030504040204" pitchFamily="50" charset="-128"/>
              </a:rPr>
              <a:t>年度は</a:t>
            </a:r>
            <a:r>
              <a:rPr kumimoji="0" lang="en-US" altLang="zh-TW" sz="1200" dirty="0">
                <a:latin typeface="Meiryo UI" panose="020B0604030504040204" pitchFamily="50" charset="-128"/>
                <a:ea typeface="Meiryo UI" panose="020B0604030504040204" pitchFamily="50" charset="-128"/>
              </a:rPr>
              <a:t>2019</a:t>
            </a:r>
            <a:r>
              <a:rPr kumimoji="0" lang="zh-TW" altLang="en-US" sz="1200" dirty="0">
                <a:latin typeface="Meiryo UI" panose="020B0604030504040204" pitchFamily="50" charset="-128"/>
                <a:ea typeface="Meiryo UI" panose="020B0604030504040204" pitchFamily="50" charset="-128"/>
              </a:rPr>
              <a:t>年度直近月次決算</a:t>
            </a:r>
            <a:r>
              <a:rPr kumimoji="0" lang="zh-TW" altLang="en-US" sz="1200" dirty="0" smtClean="0">
                <a:latin typeface="Meiryo UI" panose="020B0604030504040204" pitchFamily="50" charset="-128"/>
                <a:ea typeface="Meiryo UI" panose="020B0604030504040204" pitchFamily="50" charset="-128"/>
              </a:rPr>
              <a:t>累計</a:t>
            </a:r>
            <a:r>
              <a:rPr kumimoji="0" lang="ja-JP" altLang="en-US" sz="1200" dirty="0" smtClean="0">
                <a:latin typeface="Meiryo UI" panose="020B0604030504040204" pitchFamily="50" charset="-128"/>
                <a:ea typeface="Meiryo UI" panose="020B0604030504040204" pitchFamily="50" charset="-128"/>
              </a:rPr>
              <a:t>とする</a:t>
            </a:r>
            <a:r>
              <a:rPr kumimoji="0" lang="ja-JP" altLang="en-US" sz="1200" dirty="0" smtClean="0">
                <a:latin typeface="Meiryo UI" panose="020B0604030504040204" pitchFamily="50" charset="-128"/>
                <a:ea typeface="Meiryo UI" panose="020B0604030504040204" pitchFamily="50" charset="-128"/>
              </a:rPr>
              <a:t>。</a:t>
            </a:r>
            <a:endParaRPr kumimoji="0"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26740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459</Words>
  <Application>Microsoft Office PowerPoint</Application>
  <PresentationFormat>A4 210 x 297 mm</PresentationFormat>
  <Paragraphs>67</Paragraphs>
  <Slides>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Ｐゴシック</vt:lpstr>
      <vt:lpstr>Arial</vt:lpstr>
      <vt:lpstr>Calibri</vt:lpstr>
      <vt:lpstr>Wingdings</vt:lpstr>
      <vt:lpstr>【機○・記載例なし】</vt:lpstr>
      <vt:lpstr>事前相談シート（1/3）</vt:lpstr>
      <vt:lpstr>事前相談シート（2/3）</vt:lpstr>
      <vt:lpstr>事前相談シート（3/3）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2019-09-17T02:56:50Z</dcterms:created>
  <dcterms:modified xsi:type="dcterms:W3CDTF">2019-10-18T05:05:30Z</dcterms:modified>
</cp:coreProperties>
</file>