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8"/>
  </p:notesMasterIdLst>
  <p:handoutMasterIdLst>
    <p:handoutMasterId r:id="rId19"/>
  </p:handoutMasterIdLst>
  <p:sldIdLst>
    <p:sldId id="259" r:id="rId5"/>
    <p:sldId id="273" r:id="rId6"/>
    <p:sldId id="298" r:id="rId7"/>
    <p:sldId id="274" r:id="rId8"/>
    <p:sldId id="299" r:id="rId9"/>
    <p:sldId id="275" r:id="rId10"/>
    <p:sldId id="278" r:id="rId11"/>
    <p:sldId id="291" r:id="rId12"/>
    <p:sldId id="300" r:id="rId13"/>
    <p:sldId id="301" r:id="rId14"/>
    <p:sldId id="292" r:id="rId15"/>
    <p:sldId id="296" r:id="rId16"/>
    <p:sldId id="297" r:id="rId17"/>
  </p:sldIdLst>
  <p:sldSz cx="12192000" cy="6858000"/>
  <p:notesSz cx="6735763" cy="9866313"/>
  <p:custDataLst>
    <p:tags r:id="rId20"/>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709F12-F1EE-C66B-2AC7-66127FB7BF34}" name="知念 さおり" initials="知さ" userId="S::chinen_marv.jp#ext#@canteen302.onmicrosoft.com::b469ccab-4a88-4e27-bc59-9b26894383dd" providerId="AD"/>
  <p188:author id="{BC8FA735-F982-F41D-7BA7-7E2094AB0412}" name="Kanau Yamada" initials="KY" userId="S::Kanau.Yamada@jp.ey.com::816f3205-341d-4db5-9942-d831eb213dc9" providerId="AD"/>
  <p188:author id="{F386854C-17B3-71D7-4F7B-DB826E80215D}" name="Windows ユーザー1" initials="W" userId="Windows ユーザー1" providerId="None"/>
  <p188:author id="{BD027A88-6B8B-BC9A-A68B-888BEE530BCF}" name="Anna Shoga" initials="AS" userId="S::Anna.Shoga@jp.ey.com::6bc48e9b-36d5-450d-99e7-0ce9300e3d8b" providerId="AD"/>
  <p188:author id="{99DD409E-9153-D1F4-0FC5-030435B637A4}" name="Ayaka Shindo" initials="AS" userId="S::ayaka.shindo_jp.ey.com#ext#@canteen302.onmicrosoft.com::09779ea9-c0d3-4dbe-b147-694ed0473444" providerId="AD"/>
  <p188:author id="{36F0469F-CD08-1E84-8F30-1AE9BBFD3085}" name="Ayaka Shindo" initials="AS" userId="S::Ayaka.Shindo@jp.ey.com::a887bd6b-edfb-4724-9d82-3694ec8f906c" providerId="AD"/>
  <p188:author id="{BBB842A5-1FB0-2167-4C47-C217B3B5581A}" name="Windows ユーザー" initials="W" userId="Windows ユーザー"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CCECFF"/>
    <a:srgbClr val="FFFFCC"/>
    <a:srgbClr val="CFEFCD"/>
    <a:srgbClr val="A0153A"/>
    <a:srgbClr val="0064C8"/>
    <a:srgbClr val="016F96"/>
    <a:srgbClr val="C8E6E6"/>
    <a:srgbClr val="99D6EC"/>
    <a:srgbClr val="FF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3188E4-3F17-44DB-A0B3-0BCDC4B0D046}" v="20" dt="2026-03-31T10:14:31.836"/>
    <p1510:client id="{B415C965-9C72-45F3-84FC-6908F83CF57B}" v="11" dt="2026-03-31T03:47:35.709"/>
  </p1510:revLst>
</p1510:revInfo>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8"/>
      </p:cViewPr>
      <p:guideLst>
        <p:guide pos="3840"/>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長野 琴音" userId="b497efbd-e255-40ce-9f06-3b7b02add560" providerId="ADAL" clId="{E8DE9775-231F-4449-ACC3-14282B285823}"/>
    <pc:docChg chg="undo custSel addSld modSld sldOrd">
      <pc:chgData name="長野 琴音" userId="b497efbd-e255-40ce-9f06-3b7b02add560" providerId="ADAL" clId="{E8DE9775-231F-4449-ACC3-14282B285823}" dt="2026-03-31T10:14:31.821" v="59"/>
      <pc:docMkLst>
        <pc:docMk/>
      </pc:docMkLst>
      <pc:sldChg chg="modSp mod">
        <pc:chgData name="長野 琴音" userId="b497efbd-e255-40ce-9f06-3b7b02add560" providerId="ADAL" clId="{E8DE9775-231F-4449-ACC3-14282B285823}" dt="2026-03-31T10:04:17.550" v="3" actId="20577"/>
        <pc:sldMkLst>
          <pc:docMk/>
          <pc:sldMk cId="1975367416" sldId="259"/>
        </pc:sldMkLst>
        <pc:spChg chg="mod">
          <ac:chgData name="長野 琴音" userId="b497efbd-e255-40ce-9f06-3b7b02add560" providerId="ADAL" clId="{E8DE9775-231F-4449-ACC3-14282B285823}" dt="2026-03-31T10:04:17.550" v="3" actId="20577"/>
          <ac:spMkLst>
            <pc:docMk/>
            <pc:sldMk cId="1975367416" sldId="259"/>
            <ac:spMk id="5" creationId="{61949D6D-18B4-2846-4AB0-163E34C2682B}"/>
          </ac:spMkLst>
        </pc:spChg>
      </pc:sldChg>
      <pc:sldChg chg="modSp mod">
        <pc:chgData name="長野 琴音" userId="b497efbd-e255-40ce-9f06-3b7b02add560" providerId="ADAL" clId="{E8DE9775-231F-4449-ACC3-14282B285823}" dt="2026-03-31T10:04:54.012" v="15"/>
        <pc:sldMkLst>
          <pc:docMk/>
          <pc:sldMk cId="1368641727" sldId="274"/>
        </pc:sldMkLst>
        <pc:spChg chg="mod">
          <ac:chgData name="長野 琴音" userId="b497efbd-e255-40ce-9f06-3b7b02add560" providerId="ADAL" clId="{E8DE9775-231F-4449-ACC3-14282B285823}" dt="2026-03-31T10:04:54.012" v="15"/>
          <ac:spMkLst>
            <pc:docMk/>
            <pc:sldMk cId="1368641727" sldId="274"/>
            <ac:spMk id="169" creationId="{B0965F3A-F2B3-90F7-55D1-E11020780D50}"/>
          </ac:spMkLst>
        </pc:spChg>
      </pc:sldChg>
      <pc:sldChg chg="modSp">
        <pc:chgData name="長野 琴音" userId="b497efbd-e255-40ce-9f06-3b7b02add560" providerId="ADAL" clId="{E8DE9775-231F-4449-ACC3-14282B285823}" dt="2026-03-31T10:06:11.417" v="28"/>
        <pc:sldMkLst>
          <pc:docMk/>
          <pc:sldMk cId="2090104654" sldId="275"/>
        </pc:sldMkLst>
        <pc:spChg chg="mod">
          <ac:chgData name="長野 琴音" userId="b497efbd-e255-40ce-9f06-3b7b02add560" providerId="ADAL" clId="{E8DE9775-231F-4449-ACC3-14282B285823}" dt="2026-03-31T10:06:11.417" v="28"/>
          <ac:spMkLst>
            <pc:docMk/>
            <pc:sldMk cId="2090104654" sldId="275"/>
            <ac:spMk id="169" creationId="{B9577872-8C72-4E02-F025-867C63AAA6FA}"/>
          </ac:spMkLst>
        </pc:spChg>
      </pc:sldChg>
      <pc:sldChg chg="addSp modSp mod">
        <pc:chgData name="長野 琴音" userId="b497efbd-e255-40ce-9f06-3b7b02add560" providerId="ADAL" clId="{E8DE9775-231F-4449-ACC3-14282B285823}" dt="2026-03-31T10:07:45.780" v="37"/>
        <pc:sldMkLst>
          <pc:docMk/>
          <pc:sldMk cId="1870145442" sldId="291"/>
        </pc:sldMkLst>
        <pc:spChg chg="add mod">
          <ac:chgData name="長野 琴音" userId="b497efbd-e255-40ce-9f06-3b7b02add560" providerId="ADAL" clId="{E8DE9775-231F-4449-ACC3-14282B285823}" dt="2026-03-31T10:07:45.780" v="37"/>
          <ac:spMkLst>
            <pc:docMk/>
            <pc:sldMk cId="1870145442" sldId="291"/>
            <ac:spMk id="3" creationId="{5D0906B8-6AB1-6F65-C07D-FE2AECDCFCFC}"/>
          </ac:spMkLst>
        </pc:spChg>
        <pc:spChg chg="mod">
          <ac:chgData name="長野 琴音" userId="b497efbd-e255-40ce-9f06-3b7b02add560" providerId="ADAL" clId="{E8DE9775-231F-4449-ACC3-14282B285823}" dt="2026-03-31T10:07:38.921" v="35" actId="20577"/>
          <ac:spMkLst>
            <pc:docMk/>
            <pc:sldMk cId="1870145442" sldId="291"/>
            <ac:spMk id="9" creationId="{EC3EA0B3-43A9-6531-2A5B-96B6BDF6CAD6}"/>
          </ac:spMkLst>
        </pc:spChg>
        <pc:spChg chg="mod">
          <ac:chgData name="長野 琴音" userId="b497efbd-e255-40ce-9f06-3b7b02add560" providerId="ADAL" clId="{E8DE9775-231F-4449-ACC3-14282B285823}" dt="2026-03-31T10:07:41.229" v="36" actId="20577"/>
          <ac:spMkLst>
            <pc:docMk/>
            <pc:sldMk cId="1870145442" sldId="291"/>
            <ac:spMk id="25" creationId="{73E49FEE-074F-4706-4140-4665DE69F1C9}"/>
          </ac:spMkLst>
        </pc:spChg>
      </pc:sldChg>
      <pc:sldChg chg="modSp mod ord">
        <pc:chgData name="長野 琴音" userId="b497efbd-e255-40ce-9f06-3b7b02add560" providerId="ADAL" clId="{E8DE9775-231F-4449-ACC3-14282B285823}" dt="2026-03-31T10:14:02.132" v="57" actId="14100"/>
        <pc:sldMkLst>
          <pc:docMk/>
          <pc:sldMk cId="3069371489" sldId="292"/>
        </pc:sldMkLst>
        <pc:spChg chg="mod">
          <ac:chgData name="長野 琴音" userId="b497efbd-e255-40ce-9f06-3b7b02add560" providerId="ADAL" clId="{E8DE9775-231F-4449-ACC3-14282B285823}" dt="2026-03-31T10:14:02.132" v="57" actId="14100"/>
          <ac:spMkLst>
            <pc:docMk/>
            <pc:sldMk cId="3069371489" sldId="292"/>
            <ac:spMk id="3" creationId="{CDD90946-C9F5-AE94-8997-1F090DC6579B}"/>
          </ac:spMkLst>
        </pc:spChg>
      </pc:sldChg>
      <pc:sldChg chg="modSp mod">
        <pc:chgData name="長野 琴音" userId="b497efbd-e255-40ce-9f06-3b7b02add560" providerId="ADAL" clId="{E8DE9775-231F-4449-ACC3-14282B285823}" dt="2026-03-31T10:14:13.567" v="58" actId="20577"/>
        <pc:sldMkLst>
          <pc:docMk/>
          <pc:sldMk cId="1026224414" sldId="296"/>
        </pc:sldMkLst>
        <pc:spChg chg="mod">
          <ac:chgData name="長野 琴音" userId="b497efbd-e255-40ce-9f06-3b7b02add560" providerId="ADAL" clId="{E8DE9775-231F-4449-ACC3-14282B285823}" dt="2026-03-31T10:14:13.567" v="58" actId="20577"/>
          <ac:spMkLst>
            <pc:docMk/>
            <pc:sldMk cId="1026224414" sldId="296"/>
            <ac:spMk id="2" creationId="{D4FEB4D2-D5A4-B4F2-3833-413ED42338DB}"/>
          </ac:spMkLst>
        </pc:spChg>
      </pc:sldChg>
      <pc:sldChg chg="add">
        <pc:chgData name="長野 琴音" userId="b497efbd-e255-40ce-9f06-3b7b02add560" providerId="ADAL" clId="{E8DE9775-231F-4449-ACC3-14282B285823}" dt="2026-03-31T10:14:31.821" v="59"/>
        <pc:sldMkLst>
          <pc:docMk/>
          <pc:sldMk cId="2813927495" sldId="297"/>
        </pc:sldMkLst>
      </pc:sldChg>
      <pc:sldChg chg="modSp mod">
        <pc:chgData name="長野 琴音" userId="b497efbd-e255-40ce-9f06-3b7b02add560" providerId="ADAL" clId="{E8DE9775-231F-4449-ACC3-14282B285823}" dt="2026-03-31T10:04:59.704" v="27"/>
        <pc:sldMkLst>
          <pc:docMk/>
          <pc:sldMk cId="149734141" sldId="299"/>
        </pc:sldMkLst>
        <pc:spChg chg="mod">
          <ac:chgData name="長野 琴音" userId="b497efbd-e255-40ce-9f06-3b7b02add560" providerId="ADAL" clId="{E8DE9775-231F-4449-ACC3-14282B285823}" dt="2026-03-31T10:04:59.704" v="27"/>
          <ac:spMkLst>
            <pc:docMk/>
            <pc:sldMk cId="149734141" sldId="299"/>
            <ac:spMk id="169" creationId="{AAAF17AE-3393-967D-0654-DC223817AF97}"/>
          </ac:spMkLst>
        </pc:spChg>
      </pc:sldChg>
      <pc:sldChg chg="addSp delSp modSp mod ord">
        <pc:chgData name="長野 琴音" userId="b497efbd-e255-40ce-9f06-3b7b02add560" providerId="ADAL" clId="{E8DE9775-231F-4449-ACC3-14282B285823}" dt="2026-03-31T10:11:01.568" v="40"/>
        <pc:sldMkLst>
          <pc:docMk/>
          <pc:sldMk cId="3046327785" sldId="300"/>
        </pc:sldMkLst>
        <pc:spChg chg="add mod">
          <ac:chgData name="長野 琴音" userId="b497efbd-e255-40ce-9f06-3b7b02add560" providerId="ADAL" clId="{E8DE9775-231F-4449-ACC3-14282B285823}" dt="2026-03-31T10:10:55.526" v="39"/>
          <ac:spMkLst>
            <pc:docMk/>
            <pc:sldMk cId="3046327785" sldId="300"/>
            <ac:spMk id="3" creationId="{6352E90B-9EF1-4BFB-56B2-04E05FB9B016}"/>
          </ac:spMkLst>
        </pc:spChg>
        <pc:spChg chg="add mod">
          <ac:chgData name="長野 琴音" userId="b497efbd-e255-40ce-9f06-3b7b02add560" providerId="ADAL" clId="{E8DE9775-231F-4449-ACC3-14282B285823}" dt="2026-03-31T10:11:01.568" v="40"/>
          <ac:spMkLst>
            <pc:docMk/>
            <pc:sldMk cId="3046327785" sldId="300"/>
            <ac:spMk id="4" creationId="{5EC2BA48-9DAD-99C5-0E22-2FB3900586D5}"/>
          </ac:spMkLst>
        </pc:spChg>
        <pc:spChg chg="del">
          <ac:chgData name="長野 琴音" userId="b497efbd-e255-40ce-9f06-3b7b02add560" providerId="ADAL" clId="{E8DE9775-231F-4449-ACC3-14282B285823}" dt="2026-03-31T10:10:50.673" v="38" actId="478"/>
          <ac:spMkLst>
            <pc:docMk/>
            <pc:sldMk cId="3046327785" sldId="300"/>
            <ac:spMk id="5" creationId="{78EFA685-DBE9-0D9C-31D8-7463BF0D476F}"/>
          </ac:spMkLst>
        </pc:spChg>
      </pc:sldChg>
      <pc:sldChg chg="addSp delSp modSp mod">
        <pc:chgData name="長野 琴音" userId="b497efbd-e255-40ce-9f06-3b7b02add560" providerId="ADAL" clId="{E8DE9775-231F-4449-ACC3-14282B285823}" dt="2026-03-31T10:13:19.438" v="54"/>
        <pc:sldMkLst>
          <pc:docMk/>
          <pc:sldMk cId="3488293776" sldId="301"/>
        </pc:sldMkLst>
        <pc:spChg chg="del">
          <ac:chgData name="長野 琴音" userId="b497efbd-e255-40ce-9f06-3b7b02add560" providerId="ADAL" clId="{E8DE9775-231F-4449-ACC3-14282B285823}" dt="2026-03-31T10:11:55.194" v="43" actId="478"/>
          <ac:spMkLst>
            <pc:docMk/>
            <pc:sldMk cId="3488293776" sldId="301"/>
            <ac:spMk id="3" creationId="{CA25C3F0-DCB4-D9FB-61C5-B85BD8DAD4BF}"/>
          </ac:spMkLst>
        </pc:spChg>
        <pc:spChg chg="add mod">
          <ac:chgData name="長野 琴音" userId="b497efbd-e255-40ce-9f06-3b7b02add560" providerId="ADAL" clId="{E8DE9775-231F-4449-ACC3-14282B285823}" dt="2026-03-31T10:12:18.932" v="44"/>
          <ac:spMkLst>
            <pc:docMk/>
            <pc:sldMk cId="3488293776" sldId="301"/>
            <ac:spMk id="4" creationId="{A38E23E4-78EF-FA7F-9EE2-CCD28D87DE95}"/>
          </ac:spMkLst>
        </pc:spChg>
        <pc:spChg chg="add mod">
          <ac:chgData name="長野 琴音" userId="b497efbd-e255-40ce-9f06-3b7b02add560" providerId="ADAL" clId="{E8DE9775-231F-4449-ACC3-14282B285823}" dt="2026-03-31T10:12:31.116" v="46"/>
          <ac:spMkLst>
            <pc:docMk/>
            <pc:sldMk cId="3488293776" sldId="301"/>
            <ac:spMk id="5" creationId="{EE97A3E1-9CE0-863B-81F9-9BDC23B6AA71}"/>
          </ac:spMkLst>
        </pc:spChg>
        <pc:spChg chg="add del mod">
          <ac:chgData name="長野 琴音" userId="b497efbd-e255-40ce-9f06-3b7b02add560" providerId="ADAL" clId="{E8DE9775-231F-4449-ACC3-14282B285823}" dt="2026-03-31T10:12:58.530" v="51" actId="1076"/>
          <ac:spMkLst>
            <pc:docMk/>
            <pc:sldMk cId="3488293776" sldId="301"/>
            <ac:spMk id="9" creationId="{21706BEB-6190-D8A1-491C-589BEC3AC890}"/>
          </ac:spMkLst>
        </pc:spChg>
        <pc:spChg chg="mod">
          <ac:chgData name="長野 琴音" userId="b497efbd-e255-40ce-9f06-3b7b02add560" providerId="ADAL" clId="{E8DE9775-231F-4449-ACC3-14282B285823}" dt="2026-03-31T10:13:19.438" v="54"/>
          <ac:spMkLst>
            <pc:docMk/>
            <pc:sldMk cId="3488293776" sldId="301"/>
            <ac:spMk id="16" creationId="{25F1B3BB-9DE0-4371-5E19-736D1237ED4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r>
              <a:rPr lang="ja-JP" altLang="en-US"/>
              <a:t>機密性○</a:t>
            </a:r>
            <a:endParaRPr lang="en-US" altLang="ja-JP"/>
          </a:p>
        </p:txBody>
      </p:sp>
    </p:spTree>
    <p:extLst>
      <p:ext uri="{BB962C8B-B14F-4D97-AF65-F5344CB8AC3E}">
        <p14:creationId xmlns:p14="http://schemas.microsoft.com/office/powerpoint/2010/main" val="1325256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a:t>20XX</a:t>
            </a:r>
            <a:r>
              <a:rPr kumimoji="1" lang="ja-JP" altLang="en-US"/>
              <a:t>年</a:t>
            </a:r>
            <a:r>
              <a:rPr kumimoji="1" lang="en-US" altLang="ja-JP"/>
              <a:t>XX</a:t>
            </a:r>
            <a:r>
              <a:rPr kumimoji="1" lang="ja-JP" altLang="en-US"/>
              <a:t>月</a:t>
            </a:r>
            <a:r>
              <a:rPr kumimoji="1" lang="en-US" altLang="ja-JP"/>
              <a:t>XX</a:t>
            </a:r>
            <a:r>
              <a:rPr kumimoji="1" lang="ja-JP" altLang="en-US"/>
              <a:t>日</a:t>
            </a:r>
            <a:br>
              <a:rPr kumimoji="1" lang="en-US" altLang="ja-JP"/>
            </a:br>
            <a:r>
              <a:rPr lang="en-US" altLang="zh-TW"/>
              <a:t>XXXX</a:t>
            </a:r>
            <a:r>
              <a:rPr lang="zh-TW" altLang="en-US"/>
              <a:t>部局 </a:t>
            </a:r>
            <a:r>
              <a:rPr lang="en-US" altLang="zh-TW"/>
              <a:t>XXXX</a:t>
            </a:r>
            <a:r>
              <a:rPr lang="zh-TW" altLang="en-US"/>
              <a:t>課</a:t>
            </a:r>
          </a:p>
        </p:txBody>
      </p:sp>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425721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a:t>セクション</a:t>
            </a:r>
            <a:r>
              <a:rPr kumimoji="1" lang="en-US" altLang="ja-JP"/>
              <a:t> 01</a:t>
            </a:r>
          </a:p>
          <a:p>
            <a:pPr lvl="0"/>
            <a:r>
              <a:rPr kumimoji="1" lang="ja-JP" altLang="en-US"/>
              <a:t>セクション</a:t>
            </a:r>
            <a:r>
              <a:rPr kumimoji="1" lang="en-US" altLang="ja-JP"/>
              <a:t> 02</a:t>
            </a:r>
          </a:p>
          <a:p>
            <a:pPr lvl="0"/>
            <a:r>
              <a:rPr kumimoji="1" lang="ja-JP" altLang="en-US"/>
              <a:t>セクション</a:t>
            </a:r>
            <a:r>
              <a:rPr kumimoji="1" lang="en-US" altLang="ja-JP"/>
              <a:t> 03</a:t>
            </a:r>
          </a:p>
          <a:p>
            <a:pPr lvl="0"/>
            <a:r>
              <a:rPr kumimoji="1" lang="ja-JP" altLang="en-US"/>
              <a:t>セクション</a:t>
            </a:r>
            <a:r>
              <a:rPr kumimoji="1" lang="en-US" altLang="ja-JP"/>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a:t>セクション</a:t>
            </a:r>
            <a:r>
              <a:rPr kumimoji="1" lang="en-US" altLang="ja-JP"/>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spTree>
    <p:extLst>
      <p:ext uri="{BB962C8B-B14F-4D97-AF65-F5344CB8AC3E}">
        <p14:creationId xmlns:p14="http://schemas.microsoft.com/office/powerpoint/2010/main" val="43507870"/>
      </p:ext>
    </p:extLst>
  </p:cSld>
  <p:clrMapOvr>
    <a:masterClrMapping/>
  </p:clrMapOvr>
  <p:extLst>
    <p:ext uri="{DCECCB84-F9BA-43D5-87BE-67443E8EF086}">
      <p15:sldGuideLst xmlns:p15="http://schemas.microsoft.com/office/powerpoint/2012/main">
        <p15:guide id="1" orient="horz" pos="232" userDrawn="1">
          <p15:clr>
            <a:srgbClr val="FBAE40"/>
          </p15:clr>
        </p15:guide>
        <p15:guide id="2" pos="2939" userDrawn="1">
          <p15:clr>
            <a:srgbClr val="FBAE40"/>
          </p15:clr>
        </p15:guide>
        <p15:guide id="3" pos="3301" userDrawn="1">
          <p15:clr>
            <a:srgbClr val="FBAE40"/>
          </p15:clr>
        </p15:guide>
        <p15:guide id="4" pos="3120" userDrawn="1">
          <p15:clr>
            <a:srgbClr val="FBAE40"/>
          </p15:clr>
        </p15:guide>
        <p15:guide id="5" pos="1646" userDrawn="1">
          <p15:clr>
            <a:srgbClr val="FBAE40"/>
          </p15:clr>
        </p15:guide>
        <p15:guide id="6" pos="1510" userDrawn="1">
          <p15:clr>
            <a:srgbClr val="FBAE40"/>
          </p15:clr>
        </p15:guide>
        <p15:guide id="7" pos="217" userDrawn="1">
          <p15:clr>
            <a:srgbClr val="FBAE40"/>
          </p15:clr>
        </p15:guide>
        <p15:guide id="8" pos="4594" userDrawn="1">
          <p15:clr>
            <a:srgbClr val="FBAE40"/>
          </p15:clr>
        </p15:guide>
        <p15:guide id="9" pos="4730" userDrawn="1">
          <p15:clr>
            <a:srgbClr val="FBAE40"/>
          </p15:clr>
        </p15:guide>
        <p15:guide id="10" pos="6023" userDrawn="1">
          <p15:clr>
            <a:srgbClr val="FBAE40"/>
          </p15:clr>
        </p15:guide>
        <p15:guide id="12" orient="horz" pos="4088" userDrawn="1">
          <p15:clr>
            <a:srgbClr val="FBAE40"/>
          </p15:clr>
        </p15:guide>
        <p15:guide id="13" orient="horz" pos="3861" userDrawn="1">
          <p15:clr>
            <a:srgbClr val="FBAE40"/>
          </p15:clr>
        </p15:guide>
        <p15:guide id="14" orient="horz" pos="595" userDrawn="1">
          <p15:clr>
            <a:srgbClr val="FBAE40"/>
          </p15:clr>
        </p15:guide>
        <p15:guide id="15" orient="horz" pos="709" userDrawn="1">
          <p15:clr>
            <a:srgbClr val="FBAE40"/>
          </p15:clr>
        </p15:guide>
        <p15:guide id="16" orient="horz" pos="1366" userDrawn="1">
          <p15:clr>
            <a:srgbClr val="FBAE40"/>
          </p15:clr>
        </p15:guide>
        <p15:guide id="17" orient="horz" pos="2614" userDrawn="1">
          <p15:clr>
            <a:srgbClr val="FBAE40"/>
          </p15:clr>
        </p15:guide>
        <p15:guide id="18" orient="horz" pos="1480" userDrawn="1">
          <p15:clr>
            <a:srgbClr val="FBAE40"/>
          </p15:clr>
        </p15:guide>
        <p15:guide id="19" orient="horz" pos="27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a:t>01. </a:t>
            </a:r>
            <a:r>
              <a:rPr kumimoji="1" lang="ja-JP" altLang="en-US"/>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19464481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a:t>キーメッセージ：</a:t>
            </a:r>
            <a:r>
              <a:rPr kumimoji="1" lang="en-US" altLang="ja-JP"/>
              <a:t>1</a:t>
            </a:r>
            <a:r>
              <a:rPr kumimoji="1" lang="ja-JP" altLang="en-US"/>
              <a:t>行以内（約</a:t>
            </a:r>
            <a:r>
              <a:rPr kumimoji="1" lang="en-US" altLang="ja-JP"/>
              <a:t>35</a:t>
            </a:r>
            <a:r>
              <a:rPr kumimoji="1" lang="ja-JP" altLang="en-US"/>
              <a:t>字）３ポツまで </a:t>
            </a:r>
            <a:r>
              <a:rPr kumimoji="1" lang="en-US" altLang="ja-JP"/>
              <a:t>20pt</a:t>
            </a:r>
            <a:r>
              <a:rPr kumimoji="1" lang="ja-JP" altLang="en-US"/>
              <a:t>　行間はいじらない</a:t>
            </a:r>
            <a:endParaRPr kumimoji="1" lang="en-US" altLang="ja-JP"/>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tx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endParaRPr kumimoji="1" lang="ja-JP" altLang="en-US"/>
          </a:p>
        </p:txBody>
      </p:sp>
    </p:spTree>
    <p:extLst>
      <p:ext uri="{BB962C8B-B14F-4D97-AF65-F5344CB8AC3E}">
        <p14:creationId xmlns:p14="http://schemas.microsoft.com/office/powerpoint/2010/main" val="2913739683"/>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68" userDrawn="1">
          <p15:clr>
            <a:srgbClr val="FBAE40"/>
          </p15:clr>
        </p15:guide>
        <p15:guide id="10" pos="7412" userDrawn="1">
          <p15:clr>
            <a:srgbClr val="FBAE40"/>
          </p15:clr>
        </p15:guide>
        <p15:guide id="13" orient="horz" pos="4065" userDrawn="1">
          <p15:clr>
            <a:srgbClr val="FBAE40"/>
          </p15:clr>
        </p15:guide>
        <p15:guide id="14"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a:t>強調箇所は太字</a:t>
            </a:r>
            <a:endParaRPr kumimoji="1" lang="en-US" altLang="ja-JP"/>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16pt /</a:t>
            </a:r>
            <a:r>
              <a:rPr kumimoji="1" lang="ja-JP" altLang="en-US"/>
              <a:t>プレゼン用 </a:t>
            </a:r>
            <a:r>
              <a:rPr kumimoji="1" lang="en-US" altLang="ja-JP"/>
              <a:t>16pt</a:t>
            </a:r>
            <a:r>
              <a:rPr kumimoji="1" lang="ja-JP" altLang="en-US"/>
              <a:t>　詳細はこの大きさで記載　</a:t>
            </a:r>
            <a:endParaRPr kumimoji="1" lang="en-US" altLang="ja-JP"/>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Tree>
    <p:extLst>
      <p:ext uri="{BB962C8B-B14F-4D97-AF65-F5344CB8AC3E}">
        <p14:creationId xmlns:p14="http://schemas.microsoft.com/office/powerpoint/2010/main" val="2879147189"/>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49" userDrawn="1">
          <p15:clr>
            <a:srgbClr val="FBAE40"/>
          </p15:clr>
        </p15:guide>
        <p15:guide id="10" pos="7393" userDrawn="1">
          <p15:clr>
            <a:srgbClr val="FBAE40"/>
          </p15:clr>
        </p15:guide>
        <p15:guide id="13" orient="horz" pos="4050" userDrawn="1">
          <p15:clr>
            <a:srgbClr val="FBAE40"/>
          </p15:clr>
        </p15:guide>
        <p15:guide id="14"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38D2A242-98EF-F267-D8DB-4E2100989A24}"/>
              </a:ext>
            </a:extLst>
          </p:cNvPr>
          <p:cNvGraphicFramePr>
            <a:graphicFrameLocks noChangeAspect="1"/>
          </p:cNvGraphicFramePr>
          <p:nvPr userDrawn="1">
            <p:custDataLst>
              <p:tags r:id="rId7"/>
            </p:custDataLst>
            <p:extLst>
              <p:ext uri="{D42A27DB-BD31-4B8C-83A1-F6EECF244321}">
                <p14:modId xmlns:p14="http://schemas.microsoft.com/office/powerpoint/2010/main" val="28985093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8" imgW="486" imgH="486" progId="TCLayout.ActiveDocument.1">
                  <p:embed/>
                </p:oleObj>
              </mc:Choice>
              <mc:Fallback>
                <p:oleObj name="think-cellスライド" r:id="rId8" imgW="486" imgH="486" progId="TCLayout.ActiveDocument.1">
                  <p:embed/>
                  <p:pic>
                    <p:nvPicPr>
                      <p:cNvPr id="5" name="think-cell data - do not delete" hidden="1">
                        <a:extLst>
                          <a:ext uri="{FF2B5EF4-FFF2-40B4-BE49-F238E27FC236}">
                            <a16:creationId xmlns:a16="http://schemas.microsoft.com/office/drawing/2014/main" id="{38D2A242-98EF-F267-D8DB-4E2100989A2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endParaRPr kumimoji="1" lang="en-US" altLang="ja-JP"/>
          </a:p>
          <a:p>
            <a:pPr lvl="3"/>
            <a:r>
              <a:rPr kumimoji="1" lang="ja-JP" altLang="en-US"/>
              <a:t>第４レベル</a:t>
            </a:r>
            <a:endParaRPr kumimoji="1" lang="en-US" altLang="ja-JP"/>
          </a:p>
          <a:p>
            <a:pPr lvl="4"/>
            <a:r>
              <a:rPr kumimoji="1" lang="ja-JP" altLang="en-US"/>
              <a:t>第５レベル</a:t>
            </a:r>
            <a:endParaRPr kumimoji="1" lang="en-US" altLang="ja-JP"/>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a:p>
        </p:txBody>
      </p:sp>
    </p:spTree>
    <p:extLst>
      <p:ext uri="{BB962C8B-B14F-4D97-AF65-F5344CB8AC3E}">
        <p14:creationId xmlns:p14="http://schemas.microsoft.com/office/powerpoint/2010/main" val="2712574064"/>
      </p:ext>
    </p:extLst>
  </p:cSld>
  <p:clrMap bg1="lt1" tx1="dk1" bg2="lt2" tx2="dk2" accent1="accent1" accent2="accent2" accent3="accent3" accent4="accent4" accent5="accent5" accent6="accent6" hlink="hlink" folHlink="folHlink"/>
  <p:sldLayoutIdLst>
    <p:sldLayoutId id="2147483664" r:id="rId1"/>
    <p:sldLayoutId id="2147483679" r:id="rId2"/>
    <p:sldLayoutId id="2147483676" r:id="rId3"/>
    <p:sldLayoutId id="2147483681" r:id="rId4"/>
    <p:sldLayoutId id="2147483697"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5F5F5FD-383E-1C19-8CA1-E585030DE7F7}"/>
              </a:ext>
            </a:extLst>
          </p:cNvPr>
          <p:cNvGraphicFramePr>
            <a:graphicFrameLocks noChangeAspect="1"/>
          </p:cNvGraphicFramePr>
          <p:nvPr>
            <p:custDataLst>
              <p:tags r:id="rId1"/>
            </p:custDataLst>
            <p:extLst>
              <p:ext uri="{D42A27DB-BD31-4B8C-83A1-F6EECF244321}">
                <p14:modId xmlns:p14="http://schemas.microsoft.com/office/powerpoint/2010/main" val="28984515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4" name="think-cell data - do not delete" hidden="1">
                        <a:extLst>
                          <a:ext uri="{FF2B5EF4-FFF2-40B4-BE49-F238E27FC236}">
                            <a16:creationId xmlns:a16="http://schemas.microsoft.com/office/drawing/2014/main" id="{45F5F5FD-383E-1C19-8CA1-E585030DE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vert="horz"/>
          <a:lstStyle/>
          <a:p>
            <a:r>
              <a:rPr lang="en-US" altLang="ja-JP">
                <a:highlight>
                  <a:srgbClr val="FFFF00"/>
                </a:highlight>
                <a:latin typeface="Meiryo UI" panose="020B0604030504040204" pitchFamily="50" charset="-128"/>
                <a:ea typeface="Meiryo UI" panose="020B0604030504040204" pitchFamily="50" charset="-128"/>
              </a:rPr>
              <a:t>【</a:t>
            </a:r>
            <a:r>
              <a:rPr lang="ja-JP" altLang="en-US">
                <a:highlight>
                  <a:srgbClr val="FFFF00"/>
                </a:highlight>
                <a:latin typeface="Meiryo UI" panose="020B0604030504040204" pitchFamily="50" charset="-128"/>
                <a:ea typeface="Meiryo UI" panose="020B0604030504040204" pitchFamily="50" charset="-128"/>
              </a:rPr>
              <a:t>事業名</a:t>
            </a:r>
            <a:r>
              <a:rPr lang="en-US" altLang="ja-JP">
                <a:highlight>
                  <a:srgbClr val="FFFF00"/>
                </a:highlight>
                <a:latin typeface="Meiryo UI" panose="020B0604030504040204" pitchFamily="50" charset="-128"/>
                <a:ea typeface="Meiryo UI" panose="020B0604030504040204" pitchFamily="50" charset="-128"/>
              </a:rPr>
              <a:t>】</a:t>
            </a:r>
            <a:endParaRPr lang="ja-JP" altLang="en-US">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1</a:t>
            </a:fld>
            <a:endParaRPr lang="en-US"/>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1091443" y="1340768"/>
            <a:ext cx="10009111" cy="1584176"/>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事業計画書の様式は任意（</a:t>
            </a:r>
            <a:r>
              <a:rPr lang="ja-JP" altLang="en-US" sz="1600" kern="0" dirty="0">
                <a:solidFill>
                  <a:srgbClr val="FF0000"/>
                </a:solidFill>
                <a:latin typeface="Meiryo UI" panose="020B0604030504040204" pitchFamily="50" charset="-128"/>
                <a:ea typeface="Meiryo UI" panose="020B0604030504040204" pitchFamily="50" charset="-128"/>
              </a:rPr>
              <a:t>本資料は記載項目例を示すもの）</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✓必要に応じて複数のファイルに分割して提出することも可とするが、可能な限り、１つのファイルにまとめること。</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✓記載項目例以外に事業戦略など追加情報を記載することも可</a:t>
            </a:r>
            <a:endParaRPr lang="en-US" altLang="ja-JP" sz="1600" kern="0" dirty="0">
              <a:solidFill>
                <a:srgbClr val="FF0000"/>
              </a:solidFill>
              <a:latin typeface="Meiryo UI" panose="020B0604030504040204" pitchFamily="50" charset="-128"/>
              <a:ea typeface="Meiryo UI" panose="020B0604030504040204" pitchFamily="50" charset="-128"/>
            </a:endParaRPr>
          </a:p>
          <a:p>
            <a:pPr lvl="0">
              <a:defRPr/>
            </a:pPr>
            <a:r>
              <a:rPr lang="ja-JP" altLang="en-US" sz="1600" kern="0" dirty="0">
                <a:solidFill>
                  <a:srgbClr val="FF0000"/>
                </a:solidFill>
                <a:latin typeface="Meiryo UI" panose="020B0604030504040204" pitchFamily="50" charset="-128"/>
                <a:ea typeface="Meiryo UI" panose="020B0604030504040204" pitchFamily="50" charset="-128"/>
              </a:rPr>
              <a:t>✓１つの記載項目に複数ページを割くことも可</a:t>
            </a: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4240767420"/>
              </p:ext>
            </p:extLst>
          </p:nvPr>
        </p:nvGraphicFramePr>
        <p:xfrm>
          <a:off x="1091443" y="4797152"/>
          <a:ext cx="10009112" cy="1112520"/>
        </p:xfrm>
        <a:graphic>
          <a:graphicData uri="http://schemas.openxmlformats.org/drawingml/2006/table">
            <a:tbl>
              <a:tblPr firstRow="1" bandRow="1">
                <a:tableStyleId>{2D5ABB26-0587-4C30-8999-92F81FD0307C}</a:tableStyleId>
              </a:tblPr>
              <a:tblGrid>
                <a:gridCol w="3803463">
                  <a:extLst>
                    <a:ext uri="{9D8B030D-6E8A-4147-A177-3AD203B41FA5}">
                      <a16:colId xmlns:a16="http://schemas.microsoft.com/office/drawing/2014/main" val="4290099040"/>
                    </a:ext>
                  </a:extLst>
                </a:gridCol>
                <a:gridCol w="6205649">
                  <a:extLst>
                    <a:ext uri="{9D8B030D-6E8A-4147-A177-3AD203B41FA5}">
                      <a16:colId xmlns:a16="http://schemas.microsoft.com/office/drawing/2014/main" val="1014541924"/>
                    </a:ext>
                  </a:extLst>
                </a:gridCol>
              </a:tblGrid>
              <a:tr h="370840">
                <a:tc>
                  <a:txBody>
                    <a:bodyPr/>
                    <a:lstStyle/>
                    <a:p>
                      <a:r>
                        <a:rPr kumimoji="1" lang="ja-JP" altLang="en-US" sz="1400">
                          <a:latin typeface="Meiryo UI" panose="020B0604030504040204" pitchFamily="50" charset="-128"/>
                          <a:ea typeface="Meiryo UI" panose="020B0604030504040204" pitchFamily="50" charset="-128"/>
                        </a:rPr>
                        <a:t>事業者名</a:t>
                      </a:r>
                    </a:p>
                  </a:txBody>
                  <a:tcPr marL="75570" marR="75570"/>
                </a:tc>
                <a:tc>
                  <a:txBody>
                    <a:bodyPr/>
                    <a:lstStyle/>
                    <a:p>
                      <a:r>
                        <a:rPr kumimoji="1" lang="en-US" altLang="ja-JP" sz="1400">
                          <a:highlight>
                            <a:srgbClr val="FFFF00"/>
                          </a:highlight>
                          <a:latin typeface="Meiryo UI" panose="020B0604030504040204" pitchFamily="50" charset="-128"/>
                          <a:ea typeface="Meiryo UI" panose="020B0604030504040204" pitchFamily="50" charset="-128"/>
                        </a:rPr>
                        <a:t>XXX</a:t>
                      </a:r>
                      <a:endParaRPr kumimoji="1" lang="ja-JP" altLang="en-US" sz="140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a:latin typeface="Meiryo UI" panose="020B0604030504040204" pitchFamily="50" charset="-128"/>
                          <a:ea typeface="Meiryo UI" panose="020B0604030504040204" pitchFamily="50" charset="-128"/>
                        </a:rPr>
                        <a:t>申請メニュー</a:t>
                      </a:r>
                    </a:p>
                  </a:txBody>
                  <a:tcPr marL="75570" marR="75570"/>
                </a:tc>
                <a:tc>
                  <a:txBody>
                    <a:bodyPr/>
                    <a:lstStyle/>
                    <a:p>
                      <a:r>
                        <a:rPr kumimoji="1" lang="ja-JP" altLang="en-US" sz="1400" dirty="0">
                          <a:latin typeface="Meiryo UI" panose="020B0604030504040204" pitchFamily="50" charset="-128"/>
                          <a:ea typeface="Meiryo UI" panose="020B0604030504040204" pitchFamily="50" charset="-128"/>
                        </a:rPr>
                        <a:t>コンテンツ産業成長投資支援</a:t>
                      </a:r>
                      <a:r>
                        <a:rPr kumimoji="1" lang="zh-TW" altLang="en-US" sz="1400" dirty="0">
                          <a:latin typeface="Meiryo UI" panose="020B0604030504040204" pitchFamily="50" charset="-128"/>
                          <a:ea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rPr>
                        <a:t>スタートアップ</a:t>
                      </a:r>
                      <a:r>
                        <a:rPr kumimoji="1" lang="zh-TW" altLang="en-US" sz="1400" dirty="0">
                          <a:latin typeface="Meiryo UI" panose="020B0604030504040204" pitchFamily="50" charset="-128"/>
                          <a:ea typeface="Meiryo UI" panose="020B0604030504040204" pitchFamily="50" charset="-128"/>
                        </a:rPr>
                        <a:t>支援）</a:t>
                      </a:r>
                      <a:r>
                        <a:rPr kumimoji="1" lang="en-US" altLang="ja-JP" sz="1400" dirty="0">
                          <a:latin typeface="Meiryo UI" panose="020B0604030504040204" pitchFamily="50" charset="-128"/>
                          <a:ea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rPr>
                        <a:t>ゲーム</a:t>
                      </a:r>
                      <a:r>
                        <a:rPr kumimoji="1" lang="en-US" altLang="ja-JP" sz="1400" dirty="0">
                          <a:latin typeface="Meiryo UI" panose="020B0604030504040204" pitchFamily="50" charset="-128"/>
                          <a:ea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243670574"/>
                  </a:ext>
                </a:extLst>
              </a:tr>
              <a:tr h="370840">
                <a:tc>
                  <a:txBody>
                    <a:bodyPr/>
                    <a:lstStyle/>
                    <a:p>
                      <a:r>
                        <a:rPr kumimoji="1" lang="ja-JP" altLang="en-US" sz="1400">
                          <a:latin typeface="Meiryo UI" panose="020B0604030504040204" pitchFamily="50" charset="-128"/>
                          <a:ea typeface="Meiryo UI" panose="020B0604030504040204" pitchFamily="50" charset="-128"/>
                        </a:rPr>
                        <a:t>申請日</a:t>
                      </a:r>
                    </a:p>
                  </a:txBody>
                  <a:tcPr marL="75570" marR="75570"/>
                </a:tc>
                <a:tc>
                  <a:txBody>
                    <a:bodyPr/>
                    <a:lstStyle/>
                    <a:p>
                      <a:r>
                        <a:rPr kumimoji="1" lang="en-US" altLang="ja-JP" sz="1400" dirty="0">
                          <a:latin typeface="Meiryo UI" panose="020B0604030504040204" pitchFamily="50" charset="-128"/>
                          <a:ea typeface="Meiryo UI" panose="020B0604030504040204" pitchFamily="50" charset="-128"/>
                        </a:rPr>
                        <a:t>2026</a:t>
                      </a:r>
                      <a:r>
                        <a:rPr kumimoji="1" lang="ja-JP" altLang="en-US" sz="1400" dirty="0">
                          <a:latin typeface="Meiryo UI" panose="020B0604030504040204" pitchFamily="50" charset="-128"/>
                          <a:ea typeface="Meiryo UI" panose="020B0604030504040204" pitchFamily="50" charset="-128"/>
                        </a:rPr>
                        <a:t>年</a:t>
                      </a:r>
                      <a:r>
                        <a:rPr kumimoji="1" lang="en-US" altLang="ja-JP" sz="1400" dirty="0">
                          <a:highlight>
                            <a:srgbClr val="FFFF00"/>
                          </a:highlight>
                          <a:latin typeface="Meiryo UI" panose="020B0604030504040204" pitchFamily="50" charset="-128"/>
                          <a:ea typeface="Meiryo UI" panose="020B0604030504040204" pitchFamily="50" charset="-128"/>
                        </a:rPr>
                        <a:t>X</a:t>
                      </a:r>
                      <a:r>
                        <a:rPr kumimoji="1" lang="ja-JP" altLang="en-US" sz="1400" dirty="0">
                          <a:latin typeface="Meiryo UI" panose="020B0604030504040204" pitchFamily="50" charset="-128"/>
                          <a:ea typeface="Meiryo UI" panose="020B0604030504040204" pitchFamily="50" charset="-128"/>
                        </a:rPr>
                        <a:t>月</a:t>
                      </a:r>
                      <a:r>
                        <a:rPr kumimoji="1" lang="en-US" altLang="ja-JP" sz="1400" dirty="0">
                          <a:highlight>
                            <a:srgbClr val="FFFF00"/>
                          </a:highlight>
                          <a:latin typeface="Meiryo UI" panose="020B0604030504040204" pitchFamily="50" charset="-128"/>
                          <a:ea typeface="Meiryo UI" panose="020B0604030504040204" pitchFamily="50" charset="-128"/>
                        </a:rPr>
                        <a:t>X</a:t>
                      </a:r>
                      <a:r>
                        <a:rPr kumimoji="1" lang="ja-JP" altLang="en-US" sz="1400" dirty="0">
                          <a:latin typeface="Meiryo UI" panose="020B0604030504040204" pitchFamily="50" charset="-128"/>
                          <a:ea typeface="Meiryo UI" panose="020B0604030504040204" pitchFamily="50" charset="-128"/>
                        </a:rPr>
                        <a:t>日</a:t>
                      </a:r>
                    </a:p>
                  </a:txBody>
                  <a:tcPr marL="75570" marR="75570"/>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p>
        </p:txBody>
      </p:sp>
      <p:sp>
        <p:nvSpPr>
          <p:cNvPr id="2" name="正方形/長方形 1">
            <a:extLst>
              <a:ext uri="{FF2B5EF4-FFF2-40B4-BE49-F238E27FC236}">
                <a16:creationId xmlns:a16="http://schemas.microsoft.com/office/drawing/2014/main" id="{4273946A-388C-9B11-0F31-76A90CE515B4}"/>
              </a:ext>
            </a:extLst>
          </p:cNvPr>
          <p:cNvSpPr/>
          <p:nvPr/>
        </p:nvSpPr>
        <p:spPr bwMode="auto">
          <a:xfrm>
            <a:off x="2112816" y="370260"/>
            <a:ext cx="2425731" cy="595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eiryo UI" panose="020B0604030504040204" pitchFamily="50" charset="-128"/>
                <a:ea typeface="Meiryo UI" panose="020B0604030504040204" pitchFamily="50" charset="-128"/>
              </a:rPr>
              <a:t>←個人応募の場合は、記載不要</a:t>
            </a:r>
          </a:p>
        </p:txBody>
      </p:sp>
    </p:spTree>
    <p:extLst>
      <p:ext uri="{BB962C8B-B14F-4D97-AF65-F5344CB8AC3E}">
        <p14:creationId xmlns:p14="http://schemas.microsoft.com/office/powerpoint/2010/main" val="1975367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投資額</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grpSp>
        <p:nvGrpSpPr>
          <p:cNvPr id="7" name="グループ化 6">
            <a:extLst>
              <a:ext uri="{FF2B5EF4-FFF2-40B4-BE49-F238E27FC236}">
                <a16:creationId xmlns:a16="http://schemas.microsoft.com/office/drawing/2014/main" id="{871D50F0-8B6F-584E-454B-D800942BC4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A908B64-35E4-0123-73E0-840F124A60E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7CE65E2-09CC-BCBB-B6F6-6A14B2ED25C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5711E08-61FF-3792-388D-3E255EE01C9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27670AF-D23D-756B-0598-6C073F8CA68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84B4113-0DCF-5BC0-E1AA-404470E693B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6" name="正方形/長方形 5">
            <a:extLst>
              <a:ext uri="{FF2B5EF4-FFF2-40B4-BE49-F238E27FC236}">
                <a16:creationId xmlns:a16="http://schemas.microsoft.com/office/drawing/2014/main" id="{9217AE79-3D9F-9AEB-E69F-041545272A3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本補助金以外の補助金支給を想定していますか？</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 想定している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 想定していない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25F1B3BB-9DE0-4371-5E19-736D1237ED45}"/>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285750" lvl="0" indent="-285750" algn="ctr">
              <a:buFont typeface="Arial" panose="020B0604020202020204" pitchFamily="34" charset="0"/>
              <a:buChar char="•"/>
              <a:defRPr/>
            </a:pPr>
            <a:r>
              <a:rPr lang="ja-JP" altLang="en-US" sz="1400" kern="0" dirty="0">
                <a:solidFill>
                  <a:srgbClr val="FF0000"/>
                </a:solidFill>
                <a:latin typeface="Meiryo UI" panose="020B0604030504040204" pitchFamily="50" charset="-128"/>
                <a:ea typeface="Meiryo UI" panose="020B0604030504040204" pitchFamily="50" charset="-128"/>
              </a:rPr>
              <a:t>本補助金以外からも補助金を支給されている</a:t>
            </a: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支給される予定の場合 ➡ 補助金支給概要を記載してください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marL="285750" lvl="0" indent="-285750" algn="ctr">
              <a:buFont typeface="Arial" panose="020B0604020202020204" pitchFamily="34" charset="0"/>
              <a:buChar char="•"/>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285750" lvl="0" indent="-285750" algn="ctr">
              <a:buFont typeface="Arial" panose="020B0604020202020204" pitchFamily="34" charset="0"/>
              <a:buChar char="•"/>
              <a:defRPr/>
            </a:pPr>
            <a:r>
              <a:rPr lang="ja-JP" altLang="en-US" sz="1400" kern="0" dirty="0">
                <a:solidFill>
                  <a:srgbClr val="FF0000"/>
                </a:solidFill>
                <a:latin typeface="Meiryo UI" panose="020B0604030504040204" pitchFamily="50" charset="-128"/>
                <a:ea typeface="Meiryo UI" panose="020B0604030504040204" pitchFamily="50" charset="-128"/>
              </a:rPr>
              <a:t>本補助金により投資額がどれだけ増える見込みか、過去実績や売上増加ロジックを用いて説明してください</a:t>
            </a:r>
          </a:p>
          <a:p>
            <a:pPr marL="285750" lvl="0" indent="-285750" algn="ctr">
              <a:buFont typeface="Arial" panose="020B0604020202020204" pitchFamily="34" charset="0"/>
              <a:buChar char="•"/>
              <a:defRPr/>
            </a:pPr>
            <a:r>
              <a:rPr lang="ja-JP" altLang="en-US" sz="1400" kern="0" dirty="0">
                <a:solidFill>
                  <a:srgbClr val="FF0000"/>
                </a:solidFill>
                <a:latin typeface="Meiryo UI" panose="020B0604030504040204" pitchFamily="50" charset="-128"/>
                <a:ea typeface="Meiryo UI" panose="020B0604030504040204" pitchFamily="50" charset="-128"/>
              </a:rPr>
              <a:t>補助金を活用した場合の投資額と、補助金を活用しなかった場合の投資額を比較してください</a:t>
            </a:r>
          </a:p>
          <a:p>
            <a:pPr lvl="0" algn="ctr">
              <a:defRPr/>
            </a:pPr>
            <a:endParaRPr lang="ja-JP" altLang="en-US" sz="1400" kern="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8293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売上高</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CA8326-85AE-C14D-FC35-589C160D35AD}"/>
              </a:ext>
            </a:extLst>
          </p:cNvPr>
          <p:cNvSpPr>
            <a:spLocks noGrp="1"/>
          </p:cNvSpPr>
          <p:nvPr>
            <p:ph type="sldNum" sz="quarter" idx="12"/>
          </p:nvPr>
        </p:nvSpPr>
        <p:spPr/>
        <p:txBody>
          <a:bodyPr/>
          <a:lstStyle/>
          <a:p>
            <a:fld id="{D9550142-B990-490A-A107-ED7302A7FD52}" type="slidenum">
              <a:rPr lang="en-US" altLang="ja-JP" smtClean="0"/>
              <a:pPr/>
              <a:t>11</a:t>
            </a:fld>
            <a:endParaRPr lang="en-US"/>
          </a:p>
        </p:txBody>
      </p:sp>
      <p:grpSp>
        <p:nvGrpSpPr>
          <p:cNvPr id="7" name="グループ化 6">
            <a:extLst>
              <a:ext uri="{FF2B5EF4-FFF2-40B4-BE49-F238E27FC236}">
                <a16:creationId xmlns:a16="http://schemas.microsoft.com/office/drawing/2014/main" id="{2F1CC1C7-CEA0-54C9-C50D-14E0FAEF9DAE}"/>
              </a:ext>
            </a:extLst>
          </p:cNvPr>
          <p:cNvGrpSpPr/>
          <p:nvPr/>
        </p:nvGrpSpPr>
        <p:grpSpPr>
          <a:xfrm>
            <a:off x="539643" y="1874672"/>
            <a:ext cx="5243006" cy="270703"/>
            <a:chOff x="436484" y="1013524"/>
            <a:chExt cx="5457319" cy="270703"/>
          </a:xfrm>
        </p:grpSpPr>
        <p:sp>
          <p:nvSpPr>
            <p:cNvPr id="8" name="正方形/長方形 7">
              <a:extLst>
                <a:ext uri="{FF2B5EF4-FFF2-40B4-BE49-F238E27FC236}">
                  <a16:creationId xmlns:a16="http://schemas.microsoft.com/office/drawing/2014/main" id="{4D4C3F4A-E65C-8BBC-06C4-6198B7BFC4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a:solidFill>
                    <a:srgbClr val="000000"/>
                  </a:solidFill>
                  <a:latin typeface="Meiryo UI" panose="020B0604030504040204" pitchFamily="50" charset="-128"/>
                  <a:ea typeface="Meiryo UI" panose="020B0604030504040204" pitchFamily="50" charset="-128"/>
                </a:rPr>
                <a:t>補助金ありの場合</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2F8335F-7C61-E3AC-474D-85555EDE47F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A10D9BB-4191-7A35-7E74-86271E4DF160}"/>
              </a:ext>
            </a:extLst>
          </p:cNvPr>
          <p:cNvGrpSpPr/>
          <p:nvPr/>
        </p:nvGrpSpPr>
        <p:grpSpPr>
          <a:xfrm>
            <a:off x="6505913" y="1874672"/>
            <a:ext cx="5243006" cy="270703"/>
            <a:chOff x="436484" y="1013524"/>
            <a:chExt cx="5457319" cy="270703"/>
          </a:xfrm>
        </p:grpSpPr>
        <p:sp>
          <p:nvSpPr>
            <p:cNvPr id="12" name="正方形/長方形 11">
              <a:extLst>
                <a:ext uri="{FF2B5EF4-FFF2-40B4-BE49-F238E27FC236}">
                  <a16:creationId xmlns:a16="http://schemas.microsoft.com/office/drawing/2014/main" id="{84150636-EDB2-7774-D63B-03E9B4ABFD5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chemeClr val="accent5"/>
                  </a:solidFill>
                  <a:latin typeface="Meiryo UI" panose="020B0604030504040204" pitchFamily="50" charset="-128"/>
                  <a:ea typeface="Meiryo UI" panose="020B0604030504040204" pitchFamily="50" charset="-128"/>
                </a:rPr>
                <a:t>補助金なしの場合</a:t>
              </a:r>
            </a:p>
          </p:txBody>
        </p:sp>
        <p:cxnSp>
          <p:nvCxnSpPr>
            <p:cNvPr id="13" name="直線コネクタ 12">
              <a:extLst>
                <a:ext uri="{FF2B5EF4-FFF2-40B4-BE49-F238E27FC236}">
                  <a16:creationId xmlns:a16="http://schemas.microsoft.com/office/drawing/2014/main" id="{CEBDD357-5707-A2C7-A1D7-03FE943EE1C5}"/>
                </a:ext>
              </a:extLst>
            </p:cNvPr>
            <p:cNvCxnSpPr>
              <a:cxnSpLocks/>
            </p:cNvCxnSpPr>
            <p:nvPr/>
          </p:nvCxnSpPr>
          <p:spPr>
            <a:xfrm>
              <a:off x="436484" y="1284227"/>
              <a:ext cx="5377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CDD90946-C9F5-AE94-8997-1F090DC6579B}"/>
              </a:ext>
            </a:extLst>
          </p:cNvPr>
          <p:cNvSpPr/>
          <p:nvPr/>
        </p:nvSpPr>
        <p:spPr bwMode="auto">
          <a:xfrm>
            <a:off x="442912" y="944413"/>
            <a:ext cx="11398212" cy="801255"/>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本補助金により売上高がどれだけ増える見込みか、過去実績や売上増加ロジックを用いて説明する</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kumimoji="0" lang="ja-JP" altLang="en-US" sz="1600" kern="0" dirty="0">
                <a:solidFill>
                  <a:srgbClr val="FF0000"/>
                </a:solidFill>
                <a:uFill>
                  <a:solidFill>
                    <a:srgbClr val="FF0000"/>
                  </a:solidFill>
                </a:uFill>
                <a:latin typeface="Meiryo UI" panose="020B0604030504040204" pitchFamily="50" charset="-128"/>
                <a:ea typeface="Meiryo UI" panose="020B0604030504040204" pitchFamily="50" charset="-128"/>
              </a:rPr>
              <a:t>補助金を活用した場合の売上高と、補助金を活用しなかった場合の売上高を比較する</a:t>
            </a:r>
            <a:endParaRPr kumimoji="0" lang="en-US" altLang="ja-JP" sz="1600" kern="0" dirty="0">
              <a:solidFill>
                <a:srgbClr val="FF0000"/>
              </a:solidFill>
              <a:uFill>
                <a:solidFill>
                  <a:srgbClr val="FF0000"/>
                </a:solidFill>
              </a:u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指定されている売上高の計上期間・範囲を超えて、本追加投資による売上高に及ぼす効果を追加的に説明することも可</a:t>
            </a:r>
          </a:p>
          <a:p>
            <a:pPr marL="285750" indent="-285750">
              <a:buFont typeface="Wingdings" panose="05000000000000000000" pitchFamily="2" charset="2"/>
              <a:buChar char="ü"/>
            </a:pP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4" name="表 13">
            <a:extLst>
              <a:ext uri="{FF2B5EF4-FFF2-40B4-BE49-F238E27FC236}">
                <a16:creationId xmlns:a16="http://schemas.microsoft.com/office/drawing/2014/main" id="{B0C14707-8CC4-D7EA-5C50-30A4DB2F373C}"/>
              </a:ext>
            </a:extLst>
          </p:cNvPr>
          <p:cNvGraphicFramePr>
            <a:graphicFrameLocks noGrp="1"/>
          </p:cNvGraphicFramePr>
          <p:nvPr>
            <p:extLst>
              <p:ext uri="{D42A27DB-BD31-4B8C-83A1-F6EECF244321}">
                <p14:modId xmlns:p14="http://schemas.microsoft.com/office/powerpoint/2010/main" val="2045729339"/>
              </p:ext>
            </p:extLst>
          </p:nvPr>
        </p:nvGraphicFramePr>
        <p:xfrm>
          <a:off x="539644"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dirty="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dirty="0">
                        <a:solidFill>
                          <a:srgbClr val="FF0000"/>
                        </a:solidFill>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kumimoji="0" lang="en-US" altLang="ja-JP" sz="1200" kern="1200" dirty="0">
                          <a:solidFill>
                            <a:srgbClr val="FF0000"/>
                          </a:solidFill>
                          <a:latin typeface="Meiryo UI"/>
                          <a:ea typeface="Meiryo UI"/>
                          <a:cs typeface="+mn-cs"/>
                        </a:rPr>
                        <a:t>xxx(BGM</a:t>
                      </a:r>
                      <a:r>
                        <a:rPr kumimoji="0" lang="ja-JP" altLang="en-US" sz="1200" kern="1200" dirty="0">
                          <a:solidFill>
                            <a:srgbClr val="FF0000"/>
                          </a:solidFill>
                          <a:latin typeface="Meiryo UI"/>
                          <a:ea typeface="Meiryo UI"/>
                          <a:cs typeface="+mn-cs"/>
                        </a:rPr>
                        <a:t>、イラスト</a:t>
                      </a:r>
                      <a:r>
                        <a:rPr kumimoji="0" lang="en-US" altLang="ja-JP" sz="1200" kern="1200" dirty="0">
                          <a:solidFill>
                            <a:srgbClr val="FF0000"/>
                          </a:solidFill>
                          <a:latin typeface="Meiryo UI"/>
                          <a:ea typeface="Meiryo UI"/>
                          <a:cs typeface="+mn-cs"/>
                        </a:rPr>
                        <a:t>)</a:t>
                      </a:r>
                      <a:r>
                        <a:rPr kumimoji="0" lang="ja-JP" altLang="en-US" sz="1200" kern="1200" dirty="0">
                          <a:solidFill>
                            <a:srgbClr val="FF0000"/>
                          </a:solidFill>
                          <a:latin typeface="Meiryo UI"/>
                          <a:ea typeface="Meiryo UI"/>
                          <a:cs typeface="+mn-cs"/>
                        </a:rPr>
                        <a:t>への投資額が増え、ウィッシュリスト追加数が</a:t>
                      </a:r>
                      <a:r>
                        <a:rPr kumimoji="0" lang="en-US" altLang="ja-JP" sz="1200" kern="1200" dirty="0">
                          <a:solidFill>
                            <a:srgbClr val="FF0000"/>
                          </a:solidFill>
                          <a:latin typeface="Meiryo UI"/>
                          <a:ea typeface="Meiryo UI"/>
                          <a:cs typeface="+mn-cs"/>
                        </a:rPr>
                        <a:t>xx</a:t>
                      </a:r>
                      <a:r>
                        <a:rPr kumimoji="0" lang="ja-JP" altLang="en-US" sz="1200" kern="1200" dirty="0">
                          <a:solidFill>
                            <a:srgbClr val="FF0000"/>
                          </a:solidFill>
                          <a:latin typeface="Meiryo UI"/>
                          <a:ea typeface="Meiryo UI"/>
                          <a:cs typeface="+mn-cs"/>
                        </a:rPr>
                        <a:t>程度増加。</a:t>
                      </a:r>
                      <a:br>
                        <a:rPr kumimoji="0" lang="en-US" altLang="ja-JP" sz="1200" kern="1200" dirty="0">
                          <a:solidFill>
                            <a:srgbClr val="FF0000"/>
                          </a:solidFill>
                          <a:latin typeface="Meiryo UI"/>
                          <a:ea typeface="Meiryo UI"/>
                          <a:cs typeface="+mn-cs"/>
                        </a:rPr>
                      </a:br>
                      <a:r>
                        <a:rPr kumimoji="0" lang="ja-JP" altLang="en-US" sz="1200" kern="1200" dirty="0">
                          <a:solidFill>
                            <a:srgbClr val="FF0000"/>
                          </a:solidFill>
                          <a:latin typeface="Meiryo UI"/>
                          <a:ea typeface="Meiryo UI"/>
                          <a:cs typeface="+mn-cs"/>
                        </a:rPr>
                        <a:t>過去実績に基づくと、ウィッシュリスト数</a:t>
                      </a:r>
                      <a:r>
                        <a:rPr kumimoji="0" lang="en-US" altLang="ja-JP" sz="1200" kern="1200" dirty="0">
                          <a:solidFill>
                            <a:srgbClr val="FF0000"/>
                          </a:solidFill>
                          <a:latin typeface="Meiryo UI"/>
                          <a:ea typeface="Meiryo UI"/>
                          <a:cs typeface="+mn-cs"/>
                        </a:rPr>
                        <a:t>xx</a:t>
                      </a:r>
                      <a:r>
                        <a:rPr kumimoji="0" lang="ja-JP" altLang="en-US" sz="1200" kern="1200" dirty="0">
                          <a:solidFill>
                            <a:srgbClr val="FF0000"/>
                          </a:solidFill>
                          <a:latin typeface="Meiryo UI"/>
                          <a:ea typeface="Meiryo UI"/>
                          <a:cs typeface="+mn-cs"/>
                        </a:rPr>
                        <a:t>人増加により売上高</a:t>
                      </a:r>
                      <a:r>
                        <a:rPr kumimoji="0" lang="en-US" altLang="ja-JP" sz="1200" kern="1200" dirty="0">
                          <a:solidFill>
                            <a:srgbClr val="FF0000"/>
                          </a:solidFill>
                          <a:latin typeface="Meiryo UI"/>
                          <a:ea typeface="Meiryo UI"/>
                          <a:cs typeface="+mn-cs"/>
                        </a:rPr>
                        <a:t>xx</a:t>
                      </a:r>
                      <a:r>
                        <a:rPr kumimoji="0" lang="ja-JP" altLang="en-US" sz="1200" kern="1200" dirty="0">
                          <a:solidFill>
                            <a:srgbClr val="FF0000"/>
                          </a:solidFill>
                          <a:latin typeface="Meiryo UI"/>
                          <a:ea typeface="Meiryo UI"/>
                          <a:cs typeface="+mn-cs"/>
                        </a:rPr>
                        <a:t>円増加が見込める。</a:t>
                      </a:r>
                      <a:endParaRPr kumimoji="0" lang="en-US" altLang="ja-JP" sz="1200" kern="1200" dirty="0">
                        <a:solidFill>
                          <a:srgbClr val="FF0000"/>
                        </a:solidFill>
                        <a:latin typeface="Meiryo UI"/>
                        <a:ea typeface="Meiryo UI"/>
                        <a:cs typeface="+mn-cs"/>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171450" marR="0" lvl="0" indent="-171450" algn="l" rtl="0" eaLnBrk="1" fontAlgn="auto" latinLnBrk="0" hangingPunct="1">
                        <a:lnSpc>
                          <a:spcPct val="100000"/>
                        </a:lnSpc>
                        <a:spcBef>
                          <a:spcPts val="0"/>
                        </a:spcBef>
                        <a:spcAft>
                          <a:spcPts val="0"/>
                        </a:spcAft>
                        <a:buClrTx/>
                        <a:buSzTx/>
                        <a:buFont typeface="Arial" panose="020B0604020202020204" pitchFamily="34" charset="0"/>
                        <a:buChar char="•"/>
                      </a:pPr>
                      <a:r>
                        <a:rPr lang="ja-JP" altLang="en-US" sz="1200" b="0" i="0" u="none" strike="noStrike" kern="1200" noProof="0" dirty="0">
                          <a:solidFill>
                            <a:srgbClr val="FF0000"/>
                          </a:solidFill>
                          <a:latin typeface="Meiryo UI" panose="020B0400000000000000" pitchFamily="50" charset="-128"/>
                          <a:ea typeface="Meiryo UI" panose="020B0400000000000000" pitchFamily="50" charset="-128"/>
                        </a:rPr>
                        <a:t>自身の人件費を計上することにより</a:t>
                      </a:r>
                      <a:r>
                        <a:rPr lang="en-US" sz="1200" b="0" i="0" u="none" strike="noStrike" kern="1200" noProof="0" dirty="0">
                          <a:solidFill>
                            <a:srgbClr val="FF0000"/>
                          </a:solidFill>
                          <a:latin typeface="Meiryo UI" panose="020B0400000000000000" pitchFamily="50" charset="-128"/>
                          <a:ea typeface="Meiryo UI" panose="020B0400000000000000" pitchFamily="50" charset="-128"/>
                        </a:rPr>
                        <a:t>、</a:t>
                      </a:r>
                      <a:r>
                        <a:rPr lang="en-US" sz="1200" b="0" i="0" u="none" strike="noStrike" kern="1200" noProof="0" dirty="0" err="1">
                          <a:solidFill>
                            <a:srgbClr val="FF0000"/>
                          </a:solidFill>
                          <a:latin typeface="Meiryo UI" panose="020B0400000000000000" pitchFamily="50" charset="-128"/>
                          <a:ea typeface="Meiryo UI" panose="020B0400000000000000" pitchFamily="50" charset="-128"/>
                        </a:rPr>
                        <a:t>他業務の制約を受けず開発に専念できる</a:t>
                      </a:r>
                      <a:br>
                        <a:rPr lang="en-US" sz="1200" b="0" i="0" u="none" strike="noStrike" kern="1200" noProof="0" dirty="0">
                          <a:solidFill>
                            <a:srgbClr val="FF0000"/>
                          </a:solidFill>
                          <a:latin typeface="Meiryo UI" panose="020B0400000000000000" pitchFamily="50" charset="-128"/>
                          <a:ea typeface="Meiryo UI" panose="020B0400000000000000" pitchFamily="50" charset="-128"/>
                        </a:rPr>
                      </a:br>
                      <a:r>
                        <a:rPr lang="en-US" sz="1200" b="0" i="0" u="none" strike="noStrike" kern="1200" noProof="0" dirty="0" err="1">
                          <a:solidFill>
                            <a:srgbClr val="FF0000"/>
                          </a:solidFill>
                          <a:latin typeface="Meiryo UI" panose="020B0400000000000000" pitchFamily="50" charset="-128"/>
                          <a:ea typeface="Meiryo UI" panose="020B0400000000000000" pitchFamily="50" charset="-128"/>
                        </a:rPr>
                        <a:t>体制を構築</a:t>
                      </a:r>
                      <a:endParaRPr lang="en-US" sz="1200" b="0" i="0" u="none" strike="noStrike" kern="1200" noProof="0" dirty="0">
                        <a:solidFill>
                          <a:srgbClr val="FF0000"/>
                        </a:solidFill>
                        <a:latin typeface="Meiryo UI" panose="020B0400000000000000" pitchFamily="50" charset="-128"/>
                        <a:ea typeface="Meiryo UI" panose="020B0400000000000000" pitchFamily="50" charset="-128"/>
                      </a:endParaRPr>
                    </a:p>
                    <a:p>
                      <a:pPr marL="171450" marR="0" lvl="0" indent="-171450" algn="l" rtl="0" eaLnBrk="1" fontAlgn="auto" latinLnBrk="0" hangingPunct="1">
                        <a:lnSpc>
                          <a:spcPct val="100000"/>
                        </a:lnSpc>
                        <a:spcBef>
                          <a:spcPts val="0"/>
                        </a:spcBef>
                        <a:spcAft>
                          <a:spcPts val="0"/>
                        </a:spcAft>
                        <a:buClrTx/>
                        <a:buSzTx/>
                        <a:buFont typeface="Arial" panose="020B0604020202020204" pitchFamily="34" charset="0"/>
                        <a:buChar char="•"/>
                      </a:pPr>
                      <a:r>
                        <a:rPr lang="en-US" sz="1200" b="0" i="0" u="none" strike="noStrike" kern="1200" noProof="0" dirty="0" err="1">
                          <a:solidFill>
                            <a:srgbClr val="FF0000"/>
                          </a:solidFill>
                          <a:latin typeface="Meiryo UI" panose="020B0400000000000000" pitchFamily="50" charset="-128"/>
                          <a:ea typeface="Meiryo UI" panose="020B0400000000000000" pitchFamily="50" charset="-128"/>
                        </a:rPr>
                        <a:t>これにより開発スピードおよびゲームの完成度が向上し、ストアページの訴求力向上およびウィッシュリスト追加数がxx程度増加</a:t>
                      </a:r>
                      <a:r>
                        <a:rPr lang="en-US" sz="1200" b="0" i="0" u="none" strike="noStrike" kern="1200" noProof="0" dirty="0">
                          <a:solidFill>
                            <a:srgbClr val="FF0000"/>
                          </a:solidFill>
                          <a:latin typeface="Meiryo UI" panose="020B0400000000000000" pitchFamily="50" charset="-128"/>
                          <a:ea typeface="Meiryo UI" panose="020B0400000000000000" pitchFamily="50" charset="-128"/>
                        </a:rPr>
                        <a:t>。</a:t>
                      </a:r>
                    </a:p>
                    <a:p>
                      <a:pPr marL="171450" marR="0" lvl="0" indent="-171450" algn="l" rtl="0" eaLnBrk="1" fontAlgn="auto" latinLnBrk="0" hangingPunct="1">
                        <a:lnSpc>
                          <a:spcPct val="100000"/>
                        </a:lnSpc>
                        <a:spcBef>
                          <a:spcPts val="0"/>
                        </a:spcBef>
                        <a:spcAft>
                          <a:spcPts val="0"/>
                        </a:spcAft>
                        <a:buClrTx/>
                        <a:buSzTx/>
                        <a:buFont typeface="Arial" panose="020B0604020202020204" pitchFamily="34" charset="0"/>
                        <a:buChar char="•"/>
                      </a:pPr>
                      <a:r>
                        <a:rPr lang="en-US" sz="1200" b="0" i="0" u="none" strike="noStrike" kern="1200" noProof="0" dirty="0" err="1">
                          <a:solidFill>
                            <a:srgbClr val="FF0000"/>
                          </a:solidFill>
                          <a:latin typeface="Meiryo UI" panose="020B0400000000000000" pitchFamily="50" charset="-128"/>
                          <a:ea typeface="Meiryo UI" panose="020B0400000000000000" pitchFamily="50" charset="-128"/>
                        </a:rPr>
                        <a:t>過去実績に基づくと、ウィッシュリスト数xx人増加により売上高xx円増加が</a:t>
                      </a:r>
                      <a:br>
                        <a:rPr lang="en-US" sz="1200" b="0" i="0" u="none" strike="noStrike" kern="1200" noProof="0" dirty="0">
                          <a:solidFill>
                            <a:srgbClr val="FF0000"/>
                          </a:solidFill>
                          <a:latin typeface="Meiryo UI" panose="020B0400000000000000" pitchFamily="50" charset="-128"/>
                          <a:ea typeface="Meiryo UI" panose="020B0400000000000000" pitchFamily="50" charset="-128"/>
                        </a:rPr>
                      </a:br>
                      <a:r>
                        <a:rPr lang="en-US" sz="1200" b="0" i="0" u="none" strike="noStrike" kern="1200" noProof="0" dirty="0" err="1">
                          <a:solidFill>
                            <a:srgbClr val="FF0000"/>
                          </a:solidFill>
                          <a:latin typeface="Meiryo UI" panose="020B0400000000000000" pitchFamily="50" charset="-128"/>
                          <a:ea typeface="Meiryo UI" panose="020B0400000000000000" pitchFamily="50" charset="-128"/>
                        </a:rPr>
                        <a:t>見込める</a:t>
                      </a:r>
                      <a:r>
                        <a:rPr lang="en-US" sz="1200" b="0" i="0" u="none" strike="noStrike" kern="1200" noProof="0" dirty="0">
                          <a:solidFill>
                            <a:srgbClr val="FF0000"/>
                          </a:solidFill>
                          <a:latin typeface="Meiryo UI" panose="020B0400000000000000" pitchFamily="50" charset="-128"/>
                          <a:ea typeface="Meiryo UI" panose="020B0400000000000000" pitchFamily="50" charset="-128"/>
                        </a:rPr>
                        <a:t>。</a:t>
                      </a:r>
                      <a:endParaRPr kumimoji="1" lang="ja-JP" altLang="en-US" sz="1200" dirty="0">
                        <a:solidFill>
                          <a:srgbClr val="FF0000"/>
                        </a:solidFill>
                        <a:latin typeface="Meiryo UI" panose="020B0400000000000000" pitchFamily="50" charset="-128"/>
                        <a:ea typeface="Meiryo UI" panose="020B0400000000000000"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dirty="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dirty="0">
                          <a:solidFill>
                            <a:srgbClr val="FF0000"/>
                          </a:solidFill>
                          <a:latin typeface="Meiryo UI" panose="020B0604030504040204" pitchFamily="50" charset="-128"/>
                          <a:ea typeface="Meiryo UI" panose="020B0604030504040204" pitchFamily="50" charset="-128"/>
                          <a:cs typeface="+mn-cs"/>
                        </a:rPr>
                        <a:t>xxx</a:t>
                      </a:r>
                      <a:endParaRPr kumimoji="1" lang="ja-JP" altLang="en-US" sz="1200" dirty="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graphicFrame>
        <p:nvGraphicFramePr>
          <p:cNvPr id="15" name="表 14">
            <a:extLst>
              <a:ext uri="{FF2B5EF4-FFF2-40B4-BE49-F238E27FC236}">
                <a16:creationId xmlns:a16="http://schemas.microsoft.com/office/drawing/2014/main" id="{56AB7619-341D-BA57-4E66-30EF3A3D9E0F}"/>
              </a:ext>
            </a:extLst>
          </p:cNvPr>
          <p:cNvGraphicFramePr>
            <a:graphicFrameLocks noGrp="1"/>
          </p:cNvGraphicFramePr>
          <p:nvPr>
            <p:extLst>
              <p:ext uri="{D42A27DB-BD31-4B8C-83A1-F6EECF244321}">
                <p14:modId xmlns:p14="http://schemas.microsoft.com/office/powerpoint/2010/main" val="174203657"/>
              </p:ext>
            </p:extLst>
          </p:nvPr>
        </p:nvGraphicFramePr>
        <p:xfrm>
          <a:off x="6505913"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制作素材への投資が制限されるため、</a:t>
                      </a:r>
                      <a:br>
                        <a:rPr kumimoji="0" lang="en-US" altLang="ja-JP" sz="1200" kern="1200">
                          <a:solidFill>
                            <a:srgbClr val="FF0000"/>
                          </a:solidFill>
                          <a:latin typeface="Meiryo UI" panose="020B0604030504040204" pitchFamily="50" charset="-128"/>
                          <a:ea typeface="Meiryo UI" panose="020B0604030504040204" pitchFamily="50" charset="-128"/>
                          <a:cs typeface="+mn-cs"/>
                        </a:rPr>
                      </a:br>
                      <a:r>
                        <a:rPr kumimoji="0" lang="ja-JP" altLang="en-US" sz="1200" kern="1200">
                          <a:solidFill>
                            <a:srgbClr val="FF0000"/>
                          </a:solidFill>
                          <a:latin typeface="Meiryo UI" panose="020B0604030504040204" pitchFamily="50" charset="-128"/>
                          <a:ea typeface="Meiryo UI" panose="020B0604030504040204" pitchFamily="50" charset="-128"/>
                          <a:cs typeface="+mn-cs"/>
                        </a:rPr>
                        <a:t>ウィッシュリスト追加数は横ばい</a:t>
                      </a:r>
                      <a:r>
                        <a:rPr kumimoji="0" lang="en-US" altLang="ja-JP" sz="1200" kern="1200">
                          <a:solidFill>
                            <a:srgbClr val="FF0000"/>
                          </a:solidFill>
                          <a:latin typeface="Meiryo UI" panose="020B0604030504040204" pitchFamily="50" charset="-128"/>
                          <a:ea typeface="Meiryo UI" panose="020B0604030504040204" pitchFamily="50" charset="-128"/>
                          <a:cs typeface="+mn-cs"/>
                        </a:rPr>
                        <a:t>/</a:t>
                      </a:r>
                      <a:r>
                        <a:rPr kumimoji="0" lang="ja-JP" altLang="en-US" sz="1200" kern="1200">
                          <a:solidFill>
                            <a:srgbClr val="FF0000"/>
                          </a:solidFill>
                          <a:latin typeface="Meiryo UI" panose="020B0604030504040204" pitchFamily="50" charset="-128"/>
                          <a:ea typeface="Meiryo UI" panose="020B0604030504040204" pitchFamily="50" charset="-128"/>
                          <a:cs typeface="+mn-cs"/>
                        </a:rPr>
                        <a:t>微増となり、過去実績ベースで売上高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円にとどまる。</a:t>
                      </a: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US" sz="1200" b="0" i="0" u="none" strike="noStrike" kern="1200" noProof="0" dirty="0">
                          <a:solidFill>
                            <a:srgbClr val="FF0000"/>
                          </a:solidFill>
                          <a:latin typeface="Meiryo UI" panose="020B0400000000000000" pitchFamily="50" charset="-128"/>
                          <a:ea typeface="Meiryo UI" panose="020B0400000000000000" pitchFamily="50" charset="-128"/>
                        </a:rPr>
                        <a:t>自身の人件費を確保できないため、他業務と並行した開発となり、開発に十分な工数を割くことができない。その結果、実装量およびクオリティの向上が限定的となり、ストアページの訴求力も伸び悩むため、ウィッシュリスト追加数は横ばい/</a:t>
                      </a:r>
                      <a:r>
                        <a:rPr lang="en-US" sz="1200" b="0" i="0" u="none" strike="noStrike" kern="1200" noProof="0" dirty="0" err="1">
                          <a:solidFill>
                            <a:srgbClr val="FF0000"/>
                          </a:solidFill>
                          <a:latin typeface="Meiryo UI" panose="020B0400000000000000" pitchFamily="50" charset="-128"/>
                          <a:ea typeface="Meiryo UI" panose="020B0400000000000000" pitchFamily="50" charset="-128"/>
                        </a:rPr>
                        <a:t>微増にとどまる</a:t>
                      </a:r>
                      <a:r>
                        <a:rPr lang="en-US" sz="1200" b="0" i="0" u="none" strike="noStrike" kern="1200" noProof="0" dirty="0">
                          <a:solidFill>
                            <a:srgbClr val="FF0000"/>
                          </a:solidFill>
                          <a:latin typeface="Meiryo UI" panose="020B0400000000000000" pitchFamily="50" charset="-128"/>
                          <a:ea typeface="Meiryo UI" panose="020B0400000000000000" pitchFamily="50" charset="-128"/>
                        </a:rPr>
                        <a:t>。</a:t>
                      </a:r>
                    </a:p>
                    <a:p>
                      <a:pPr marL="285750" marR="0" lvl="0" indent="-285750" algn="l" rtl="0" eaLnBrk="1" fontAlgn="auto" latinLnBrk="0" hangingPunct="1">
                        <a:lnSpc>
                          <a:spcPct val="100000"/>
                        </a:lnSpc>
                        <a:spcBef>
                          <a:spcPts val="0"/>
                        </a:spcBef>
                        <a:spcAft>
                          <a:spcPts val="0"/>
                        </a:spcAft>
                        <a:buClrTx/>
                        <a:buSzTx/>
                        <a:buFont typeface="Arial" panose="020B0604020202020204" pitchFamily="34" charset="0"/>
                        <a:buChar char="•"/>
                      </a:pPr>
                      <a:r>
                        <a:rPr lang="en-US" sz="1200" b="0" i="0" u="none" strike="noStrike" kern="1200" noProof="0" dirty="0" err="1">
                          <a:solidFill>
                            <a:srgbClr val="FF0000"/>
                          </a:solidFill>
                          <a:latin typeface="Meiryo UI" panose="020B0400000000000000" pitchFamily="50" charset="-128"/>
                          <a:ea typeface="Meiryo UI" panose="020B0400000000000000" pitchFamily="50" charset="-128"/>
                        </a:rPr>
                        <a:t>過去実績ベースでは、売上高xx円程度にとどまる見込み</a:t>
                      </a:r>
                      <a:r>
                        <a:rPr lang="en-US" sz="1200" b="0" i="0" u="none" strike="noStrike" kern="1200" noProof="0" dirty="0">
                          <a:solidFill>
                            <a:srgbClr val="FF0000"/>
                          </a:solidFill>
                          <a:latin typeface="Meiryo UI" panose="020B0400000000000000" pitchFamily="50" charset="-128"/>
                          <a:ea typeface="Meiryo UI" panose="020B0400000000000000" pitchFamily="50" charset="-128"/>
                        </a:rPr>
                        <a:t>。</a:t>
                      </a:r>
                      <a:endParaRPr kumimoji="1" lang="ja-JP" altLang="en-US" sz="1200" dirty="0">
                        <a:solidFill>
                          <a:srgbClr val="FF0000"/>
                        </a:solidFill>
                        <a:latin typeface="Meiryo UI" panose="020B0400000000000000" pitchFamily="50" charset="-128"/>
                        <a:ea typeface="Meiryo UI" panose="020B0400000000000000"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dirty="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dirty="0">
                          <a:solidFill>
                            <a:srgbClr val="FF0000"/>
                          </a:solidFill>
                          <a:latin typeface="Meiryo UI" panose="020B0604030504040204" pitchFamily="50" charset="-128"/>
                          <a:ea typeface="Meiryo UI" panose="020B0604030504040204" pitchFamily="50" charset="-128"/>
                          <a:cs typeface="+mn-cs"/>
                        </a:rPr>
                        <a:t>xxx</a:t>
                      </a:r>
                      <a:endParaRPr kumimoji="1" lang="ja-JP" altLang="en-US" sz="1200" dirty="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spTree>
    <p:extLst>
      <p:ext uri="{BB962C8B-B14F-4D97-AF65-F5344CB8AC3E}">
        <p14:creationId xmlns:p14="http://schemas.microsoft.com/office/powerpoint/2010/main" val="3069371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120713D2-A700-DC13-864B-4BA4BA88849A}"/>
              </a:ext>
            </a:extLst>
          </p:cNvPr>
          <p:cNvSpPr/>
          <p:nvPr/>
        </p:nvSpPr>
        <p:spPr bwMode="auto">
          <a:xfrm>
            <a:off x="0" y="1628800"/>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申請者</a:t>
            </a:r>
          </a:p>
        </p:txBody>
      </p:sp>
      <p:sp>
        <p:nvSpPr>
          <p:cNvPr id="51" name="正方形/長方形 50">
            <a:extLst>
              <a:ext uri="{FF2B5EF4-FFF2-40B4-BE49-F238E27FC236}">
                <a16:creationId xmlns:a16="http://schemas.microsoft.com/office/drawing/2014/main" id="{41419C98-8425-F3DE-8F94-B118879B063F}"/>
              </a:ext>
            </a:extLst>
          </p:cNvPr>
          <p:cNvSpPr/>
          <p:nvPr/>
        </p:nvSpPr>
        <p:spPr bwMode="auto">
          <a:xfrm>
            <a:off x="0" y="5157192"/>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再委託・</a:t>
            </a:r>
            <a:endParaRPr kumimoji="0" lang="en-US" altLang="ja-JP" sz="1200">
              <a:latin typeface="Meiryo UI" panose="020B0604030504040204" pitchFamily="50" charset="-128"/>
              <a:ea typeface="Meiryo UI" panose="020B0604030504040204" pitchFamily="50" charset="-128"/>
            </a:endParaRPr>
          </a:p>
          <a:p>
            <a:pPr algn="l"/>
            <a:r>
              <a:rPr kumimoji="0" lang="ja-JP" altLang="en-US" sz="1200">
                <a:latin typeface="Meiryo UI" panose="020B0604030504040204" pitchFamily="50" charset="-128"/>
                <a:ea typeface="Meiryo UI" panose="020B0604030504040204" pitchFamily="50" charset="-128"/>
              </a:rPr>
              <a:t>再外注先</a:t>
            </a:r>
          </a:p>
        </p:txBody>
      </p:sp>
      <p:sp>
        <p:nvSpPr>
          <p:cNvPr id="50" name="正方形/長方形 49">
            <a:extLst>
              <a:ext uri="{FF2B5EF4-FFF2-40B4-BE49-F238E27FC236}">
                <a16:creationId xmlns:a16="http://schemas.microsoft.com/office/drawing/2014/main" id="{8CE1B2B7-070B-6884-5693-69F9F83A87C9}"/>
              </a:ext>
            </a:extLst>
          </p:cNvPr>
          <p:cNvSpPr/>
          <p:nvPr/>
        </p:nvSpPr>
        <p:spPr bwMode="auto">
          <a:xfrm>
            <a:off x="0" y="3414715"/>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委託・外注先</a:t>
            </a:r>
          </a:p>
        </p:txBody>
      </p:sp>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実施体制</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4FEB4D2-D5A4-B4F2-3833-413ED42338DB}"/>
              </a:ext>
            </a:extLst>
          </p:cNvPr>
          <p:cNvSpPr/>
          <p:nvPr/>
        </p:nvSpPr>
        <p:spPr bwMode="auto">
          <a:xfrm>
            <a:off x="465953" y="908549"/>
            <a:ext cx="11129526" cy="548905"/>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下図は、作成イメージを示しているため、変更可。</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9CB9B48-8817-AA7F-0F4A-847CA48DB56C}"/>
              </a:ext>
            </a:extLst>
          </p:cNvPr>
          <p:cNvSpPr/>
          <p:nvPr/>
        </p:nvSpPr>
        <p:spPr bwMode="auto">
          <a:xfrm>
            <a:off x="5159896" y="1988840"/>
            <a:ext cx="2592288" cy="74411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A</a:t>
            </a:r>
            <a:r>
              <a:rPr kumimoji="0" lang="ja-JP" altLang="en-US" sz="1200">
                <a:latin typeface="Meiryo UI" panose="020B0604030504040204" pitchFamily="50" charset="-128"/>
                <a:ea typeface="Meiryo UI" panose="020B0604030504040204" pitchFamily="50" charset="-128"/>
              </a:rPr>
              <a:t>（代表者：</a:t>
            </a:r>
            <a:r>
              <a:rPr kumimoji="0" lang="en-US" altLang="ja-JP" sz="1200">
                <a:latin typeface="Meiryo UI" panose="020B0604030504040204" pitchFamily="50" charset="-128"/>
                <a:ea typeface="Meiryo UI" panose="020B0604030504040204" pitchFamily="50" charset="-128"/>
              </a:rPr>
              <a:t>xxx</a:t>
            </a:r>
            <a:r>
              <a:rPr kumimoji="0" lang="ja-JP" altLang="en-US" sz="1200">
                <a:latin typeface="Meiryo UI" panose="020B0604030504040204" pitchFamily="50" charset="-128"/>
                <a:ea typeface="Meiryo UI" panose="020B0604030504040204" pitchFamily="50" charset="-128"/>
              </a:rPr>
              <a:t>）</a:t>
            </a:r>
            <a:endParaRPr kumimoji="0" lang="en-US" altLang="ja-JP" sz="12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5" name="正方形/長方形 4">
            <a:extLst>
              <a:ext uri="{FF2B5EF4-FFF2-40B4-BE49-F238E27FC236}">
                <a16:creationId xmlns:a16="http://schemas.microsoft.com/office/drawing/2014/main" id="{3AAEE93A-4E20-F5E1-BFBC-C4E2EB58A14D}"/>
              </a:ext>
            </a:extLst>
          </p:cNvPr>
          <p:cNvSpPr/>
          <p:nvPr/>
        </p:nvSpPr>
        <p:spPr bwMode="auto">
          <a:xfrm>
            <a:off x="1055440" y="3766855"/>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B</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7" name="正方形/長方形 6">
            <a:extLst>
              <a:ext uri="{FF2B5EF4-FFF2-40B4-BE49-F238E27FC236}">
                <a16:creationId xmlns:a16="http://schemas.microsoft.com/office/drawing/2014/main" id="{D6B8295E-B3AB-F34A-C5A5-CA4328F9938E}"/>
              </a:ext>
            </a:extLst>
          </p:cNvPr>
          <p:cNvSpPr/>
          <p:nvPr/>
        </p:nvSpPr>
        <p:spPr bwMode="auto">
          <a:xfrm>
            <a:off x="9264352"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D</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9" name="コネクタ: カギ線 8">
            <a:extLst>
              <a:ext uri="{FF2B5EF4-FFF2-40B4-BE49-F238E27FC236}">
                <a16:creationId xmlns:a16="http://schemas.microsoft.com/office/drawing/2014/main" id="{BA542D6D-D2D3-B24E-9A15-AD226ECFD5BC}"/>
              </a:ext>
            </a:extLst>
          </p:cNvPr>
          <p:cNvCxnSpPr>
            <a:cxnSpLocks/>
            <a:stCxn id="3" idx="2"/>
            <a:endCxn id="5" idx="0"/>
          </p:cNvCxnSpPr>
          <p:nvPr/>
        </p:nvCxnSpPr>
        <p:spPr>
          <a:xfrm rot="5400000">
            <a:off x="3886861" y="1197676"/>
            <a:ext cx="1033902" cy="4104456"/>
          </a:xfrm>
          <a:prstGeom prst="bentConnector3">
            <a:avLst/>
          </a:prstGeom>
        </p:spPr>
        <p:style>
          <a:lnRef idx="1">
            <a:schemeClr val="dk1"/>
          </a:lnRef>
          <a:fillRef idx="0">
            <a:schemeClr val="dk1"/>
          </a:fillRef>
          <a:effectRef idx="0">
            <a:schemeClr val="dk1"/>
          </a:effectRef>
          <a:fontRef idx="minor">
            <a:schemeClr val="tx1"/>
          </a:fontRef>
        </p:style>
      </p:cxnSp>
      <p:cxnSp>
        <p:nvCxnSpPr>
          <p:cNvPr id="10" name="コネクタ: カギ線 9">
            <a:extLst>
              <a:ext uri="{FF2B5EF4-FFF2-40B4-BE49-F238E27FC236}">
                <a16:creationId xmlns:a16="http://schemas.microsoft.com/office/drawing/2014/main" id="{09383929-0B3B-57F7-C2F3-F0C8E6EBB821}"/>
              </a:ext>
            </a:extLst>
          </p:cNvPr>
          <p:cNvCxnSpPr>
            <a:cxnSpLocks/>
            <a:stCxn id="3" idx="2"/>
            <a:endCxn id="93" idx="0"/>
          </p:cNvCxnSpPr>
          <p:nvPr/>
        </p:nvCxnSpPr>
        <p:spPr>
          <a:xfrm rot="5400000">
            <a:off x="5927997" y="3260996"/>
            <a:ext cx="1056086" cy="12700"/>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3" name="コネクタ: カギ線 12">
            <a:extLst>
              <a:ext uri="{FF2B5EF4-FFF2-40B4-BE49-F238E27FC236}">
                <a16:creationId xmlns:a16="http://schemas.microsoft.com/office/drawing/2014/main" id="{9050F62B-0CB1-EE7F-17E0-7B74E9D7B6BB}"/>
              </a:ext>
            </a:extLst>
          </p:cNvPr>
          <p:cNvCxnSpPr>
            <a:cxnSpLocks/>
            <a:stCxn id="3" idx="2"/>
            <a:endCxn id="7" idx="0"/>
          </p:cNvCxnSpPr>
          <p:nvPr/>
        </p:nvCxnSpPr>
        <p:spPr>
          <a:xfrm rot="16200000" flipH="1">
            <a:off x="7980225" y="1208768"/>
            <a:ext cx="1056086" cy="410445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9" name="正方形/長方形 18">
            <a:extLst>
              <a:ext uri="{FF2B5EF4-FFF2-40B4-BE49-F238E27FC236}">
                <a16:creationId xmlns:a16="http://schemas.microsoft.com/office/drawing/2014/main" id="{0003C9F7-80B9-531B-1078-3099D4946871}"/>
              </a:ext>
            </a:extLst>
          </p:cNvPr>
          <p:cNvSpPr/>
          <p:nvPr/>
        </p:nvSpPr>
        <p:spPr bwMode="auto">
          <a:xfrm>
            <a:off x="1055440"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E</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2" name="直線コネクタ 21">
            <a:extLst>
              <a:ext uri="{FF2B5EF4-FFF2-40B4-BE49-F238E27FC236}">
                <a16:creationId xmlns:a16="http://schemas.microsoft.com/office/drawing/2014/main" id="{EFEAB208-1207-66CB-92B4-BFAA746F3846}"/>
              </a:ext>
            </a:extLst>
          </p:cNvPr>
          <p:cNvCxnSpPr>
            <a:stCxn id="5" idx="2"/>
            <a:endCxn id="19" idx="0"/>
          </p:cNvCxnSpPr>
          <p:nvPr/>
        </p:nvCxnSpPr>
        <p:spPr>
          <a:xfrm>
            <a:off x="2351584" y="4486936"/>
            <a:ext cx="0" cy="1106454"/>
          </a:xfrm>
          <a:prstGeom prst="line">
            <a:avLst/>
          </a:prstGeom>
        </p:spPr>
        <p:style>
          <a:lnRef idx="1">
            <a:schemeClr val="dk1"/>
          </a:lnRef>
          <a:fillRef idx="0">
            <a:schemeClr val="dk1"/>
          </a:fillRef>
          <a:effectRef idx="0">
            <a:schemeClr val="dk1"/>
          </a:effectRef>
          <a:fontRef idx="minor">
            <a:schemeClr val="tx1"/>
          </a:fontRef>
        </p:style>
      </p:cxnSp>
      <p:sp>
        <p:nvSpPr>
          <p:cNvPr id="23" name="正方形/長方形 22">
            <a:extLst>
              <a:ext uri="{FF2B5EF4-FFF2-40B4-BE49-F238E27FC236}">
                <a16:creationId xmlns:a16="http://schemas.microsoft.com/office/drawing/2014/main" id="{62569681-6CDD-A1EB-6418-5447082B5111}"/>
              </a:ext>
            </a:extLst>
          </p:cNvPr>
          <p:cNvSpPr/>
          <p:nvPr/>
        </p:nvSpPr>
        <p:spPr bwMode="auto">
          <a:xfrm>
            <a:off x="3791744"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F</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4" name="正方形/長方形 23">
            <a:extLst>
              <a:ext uri="{FF2B5EF4-FFF2-40B4-BE49-F238E27FC236}">
                <a16:creationId xmlns:a16="http://schemas.microsoft.com/office/drawing/2014/main" id="{B3773070-0B2B-2DE2-B520-B33A6E5B1C5B}"/>
              </a:ext>
            </a:extLst>
          </p:cNvPr>
          <p:cNvSpPr/>
          <p:nvPr/>
        </p:nvSpPr>
        <p:spPr bwMode="auto">
          <a:xfrm>
            <a:off x="6528048"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G</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5" name="正方形/長方形 24">
            <a:extLst>
              <a:ext uri="{FF2B5EF4-FFF2-40B4-BE49-F238E27FC236}">
                <a16:creationId xmlns:a16="http://schemas.microsoft.com/office/drawing/2014/main" id="{B5C16C93-207D-99AF-AB35-2D63D67A388F}"/>
              </a:ext>
            </a:extLst>
          </p:cNvPr>
          <p:cNvSpPr/>
          <p:nvPr/>
        </p:nvSpPr>
        <p:spPr bwMode="auto">
          <a:xfrm>
            <a:off x="9264352" y="558924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H</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6" name="コネクタ: カギ線 25">
            <a:extLst>
              <a:ext uri="{FF2B5EF4-FFF2-40B4-BE49-F238E27FC236}">
                <a16:creationId xmlns:a16="http://schemas.microsoft.com/office/drawing/2014/main" id="{14C487E4-74C3-8FD8-9286-83DCA50D0AE7}"/>
              </a:ext>
            </a:extLst>
          </p:cNvPr>
          <p:cNvCxnSpPr>
            <a:cxnSpLocks/>
            <a:stCxn id="93" idx="2"/>
            <a:endCxn id="23" idx="0"/>
          </p:cNvCxnSpPr>
          <p:nvPr/>
        </p:nvCxnSpPr>
        <p:spPr>
          <a:xfrm rot="5400000">
            <a:off x="5229829"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9" name="コネクタ: カギ線 28">
            <a:extLst>
              <a:ext uri="{FF2B5EF4-FFF2-40B4-BE49-F238E27FC236}">
                <a16:creationId xmlns:a16="http://schemas.microsoft.com/office/drawing/2014/main" id="{583FF34D-EB29-A603-C5FC-B0742DA9EEAD}"/>
              </a:ext>
            </a:extLst>
          </p:cNvPr>
          <p:cNvCxnSpPr>
            <a:cxnSpLocks/>
            <a:stCxn id="93" idx="2"/>
            <a:endCxn id="24" idx="0"/>
          </p:cNvCxnSpPr>
          <p:nvPr/>
        </p:nvCxnSpPr>
        <p:spPr>
          <a:xfrm rot="16200000" flipH="1">
            <a:off x="6597981"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191E31A-09C1-1BF5-4F2C-15FAFF087B39}"/>
              </a:ext>
            </a:extLst>
          </p:cNvPr>
          <p:cNvCxnSpPr>
            <a:cxnSpLocks/>
            <a:stCxn id="7" idx="2"/>
            <a:endCxn id="25" idx="0"/>
          </p:cNvCxnSpPr>
          <p:nvPr/>
        </p:nvCxnSpPr>
        <p:spPr>
          <a:xfrm>
            <a:off x="10560496" y="4509120"/>
            <a:ext cx="0" cy="1080120"/>
          </a:xfrm>
          <a:prstGeom prst="line">
            <a:avLst/>
          </a:prstGeom>
        </p:spPr>
        <p:style>
          <a:lnRef idx="1">
            <a:schemeClr val="dk1"/>
          </a:lnRef>
          <a:fillRef idx="0">
            <a:schemeClr val="dk1"/>
          </a:fillRef>
          <a:effectRef idx="0">
            <a:schemeClr val="dk1"/>
          </a:effectRef>
          <a:fontRef idx="minor">
            <a:schemeClr val="tx1"/>
          </a:fontRef>
        </p:style>
      </p:cxnSp>
      <p:sp>
        <p:nvSpPr>
          <p:cNvPr id="93" name="正方形/長方形 92">
            <a:extLst>
              <a:ext uri="{FF2B5EF4-FFF2-40B4-BE49-F238E27FC236}">
                <a16:creationId xmlns:a16="http://schemas.microsoft.com/office/drawing/2014/main" id="{8DD84F7F-A38B-4B4B-751E-BB59F098616A}"/>
              </a:ext>
            </a:extLst>
          </p:cNvPr>
          <p:cNvSpPr/>
          <p:nvPr/>
        </p:nvSpPr>
        <p:spPr bwMode="auto">
          <a:xfrm>
            <a:off x="5159896"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C</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Tree>
    <p:extLst>
      <p:ext uri="{BB962C8B-B14F-4D97-AF65-F5344CB8AC3E}">
        <p14:creationId xmlns:p14="http://schemas.microsoft.com/office/powerpoint/2010/main" val="1026224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スケジュール</a:t>
            </a:r>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3C944FEB-C399-FA71-2479-1ECB811C685D}"/>
              </a:ext>
            </a:extLst>
          </p:cNvPr>
          <p:cNvSpPr/>
          <p:nvPr/>
        </p:nvSpPr>
        <p:spPr bwMode="auto">
          <a:xfrm>
            <a:off x="465953" y="1552575"/>
            <a:ext cx="11129526" cy="4907932"/>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こちらでの記載は不要。</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別途、事務局が指定する「申請書（</a:t>
            </a:r>
            <a:r>
              <a:rPr lang="en-US" altLang="ja-JP" sz="1400" kern="0" dirty="0">
                <a:solidFill>
                  <a:srgbClr val="FF0000"/>
                </a:solidFill>
                <a:latin typeface="Meiryo UI" panose="020B0604030504040204" pitchFamily="50" charset="-128"/>
                <a:ea typeface="Meiryo UI" panose="020B0604030504040204" pitchFamily="50" charset="-128"/>
              </a:rPr>
              <a:t>Excel</a:t>
            </a:r>
            <a:r>
              <a:rPr lang="ja-JP" altLang="en-US" sz="1400" kern="0" dirty="0">
                <a:solidFill>
                  <a:srgbClr val="FF0000"/>
                </a:solidFill>
                <a:latin typeface="Meiryo UI" panose="020B0604030504040204" pitchFamily="50" charset="-128"/>
                <a:ea typeface="Meiryo UI" panose="020B0604030504040204" pitchFamily="50" charset="-128"/>
              </a:rPr>
              <a:t>）」にスケジュールを記載ください。</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13927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dirty="0">
                <a:solidFill>
                  <a:srgbClr val="000000"/>
                </a:solidFill>
                <a:latin typeface="Meiryo UI" panose="020B0604030504040204" pitchFamily="50" charset="-128"/>
                <a:ea typeface="Meiryo UI" panose="020B0604030504040204" pitchFamily="50" charset="-128"/>
              </a:rPr>
              <a:t>XXX</a:t>
            </a:r>
            <a:r>
              <a:rPr kumimoji="0" lang="ja-JP" altLang="en-US" sz="1600" kern="0" dirty="0">
                <a:solidFill>
                  <a:srgbClr val="000000"/>
                </a:solidFill>
                <a:latin typeface="Meiryo UI" panose="020B0604030504040204" pitchFamily="50" charset="-128"/>
                <a:ea typeface="Meiryo UI" panose="020B0604030504040204" pitchFamily="50" charset="-128"/>
              </a:rPr>
              <a:t>　</a:t>
            </a:r>
            <a:r>
              <a:rPr kumimoji="0" lang="ja-JP" altLang="en-US" sz="1600" kern="0" dirty="0">
                <a:solidFill>
                  <a:srgbClr val="FF0000"/>
                </a:solidFill>
                <a:latin typeface="Meiryo UI" panose="020B0604030504040204" pitchFamily="50" charset="-128"/>
                <a:ea typeface="Meiryo UI" panose="020B0604030504040204" pitchFamily="50" charset="-128"/>
              </a:rPr>
              <a:t>事業者の社風や理念、目指している方向性などを自由に記載。</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ゲームリリース数（有料・無料問わず）を記載ください。</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基本情報</a:t>
              </a: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実績①</a:t>
              </a: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6555697" y="4653136"/>
            <a:ext cx="5156927"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dirty="0">
                <a:solidFill>
                  <a:srgbClr val="FF0000"/>
                </a:solidFill>
                <a:latin typeface="Meiryo UI" panose="020B0604030504040204" pitchFamily="50" charset="-128"/>
                <a:ea typeface="Meiryo UI" panose="020B0604030504040204" pitchFamily="50" charset="-128"/>
              </a:rPr>
              <a:t>申請する法人の申請事業（ゲーム）に関する過去の主なゲームタイトルの販売実績等を記載する。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r>
              <a:rPr lang="ja-JP" altLang="en-US" sz="1400" kern="0" dirty="0">
                <a:solidFill>
                  <a:srgbClr val="FF0000"/>
                </a:solidFill>
                <a:latin typeface="Meiryo UI" panose="020B0604030504040204" pitchFamily="50" charset="-128"/>
                <a:ea typeface="Meiryo UI" panose="020B0604030504040204" pitchFamily="50" charset="-128"/>
              </a:rPr>
              <a:t>具体例：販売実績、出展履歴　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graphicFrame>
        <p:nvGraphicFramePr>
          <p:cNvPr id="7" name="表 6">
            <a:extLst>
              <a:ext uri="{FF2B5EF4-FFF2-40B4-BE49-F238E27FC236}">
                <a16:creationId xmlns:a16="http://schemas.microsoft.com/office/drawing/2014/main" id="{AC803529-3118-C5FA-C398-F708CD385898}"/>
              </a:ext>
            </a:extLst>
          </p:cNvPr>
          <p:cNvGraphicFramePr>
            <a:graphicFrameLocks noGrp="1"/>
          </p:cNvGraphicFramePr>
          <p:nvPr>
            <p:extLst>
              <p:ext uri="{D42A27DB-BD31-4B8C-83A1-F6EECF244321}">
                <p14:modId xmlns:p14="http://schemas.microsoft.com/office/powerpoint/2010/main" val="2820550869"/>
              </p:ext>
            </p:extLst>
          </p:nvPr>
        </p:nvGraphicFramePr>
        <p:xfrm>
          <a:off x="519987" y="2511285"/>
          <a:ext cx="5236676" cy="2931160"/>
        </p:xfrm>
        <a:graphic>
          <a:graphicData uri="http://schemas.openxmlformats.org/drawingml/2006/table">
            <a:tbl>
              <a:tblPr firstRow="1" bandRow="1">
                <a:tableStyleId>{3B4B98B0-60AC-42C2-AFA5-B58CD77FA1E5}</a:tableStyleId>
              </a:tblPr>
              <a:tblGrid>
                <a:gridCol w="1183525">
                  <a:extLst>
                    <a:ext uri="{9D8B030D-6E8A-4147-A177-3AD203B41FA5}">
                      <a16:colId xmlns:a16="http://schemas.microsoft.com/office/drawing/2014/main" val="2020573040"/>
                    </a:ext>
                  </a:extLst>
                </a:gridCol>
                <a:gridCol w="4053151">
                  <a:extLst>
                    <a:ext uri="{9D8B030D-6E8A-4147-A177-3AD203B41FA5}">
                      <a16:colId xmlns:a16="http://schemas.microsoft.com/office/drawing/2014/main" val="2401545852"/>
                    </a:ext>
                  </a:extLst>
                </a:gridCol>
              </a:tblGrid>
              <a:tr h="370840">
                <a:tc>
                  <a:txBody>
                    <a:bodyPr/>
                    <a:lstStyle/>
                    <a:p>
                      <a:r>
                        <a:rPr kumimoji="1" lang="ja-JP" altLang="en-US" sz="1200"/>
                        <a:t>項目</a:t>
                      </a:r>
                    </a:p>
                  </a:txBody>
                  <a:tcPr/>
                </a:tc>
                <a:tc>
                  <a:txBody>
                    <a:bodyPr/>
                    <a:lstStyle/>
                    <a:p>
                      <a:r>
                        <a:rPr kumimoji="1" lang="ja-JP" altLang="en-US" sz="1200"/>
                        <a:t>内容</a:t>
                      </a:r>
                    </a:p>
                  </a:txBody>
                  <a:tcPr/>
                </a:tc>
                <a:extLst>
                  <a:ext uri="{0D108BD9-81ED-4DB2-BD59-A6C34878D82A}">
                    <a16:rowId xmlns:a16="http://schemas.microsoft.com/office/drawing/2014/main" val="3775723266"/>
                  </a:ext>
                </a:extLst>
              </a:tr>
              <a:tr h="185420">
                <a:tc>
                  <a:txBody>
                    <a:bodyPr/>
                    <a:lstStyle/>
                    <a:p>
                      <a:r>
                        <a:rPr kumimoji="1" lang="ja-JP" altLang="en-US" sz="1200"/>
                        <a:t>資本金</a:t>
                      </a:r>
                    </a:p>
                  </a:txBody>
                  <a:tcPr/>
                </a:tc>
                <a:tc>
                  <a:txBody>
                    <a:bodyPr/>
                    <a:lstStyle/>
                    <a:p>
                      <a:pPr algn="r"/>
                      <a:r>
                        <a:rPr kumimoji="1" lang="ja-JP" altLang="en-US" sz="1200"/>
                        <a:t>〇円</a:t>
                      </a:r>
                    </a:p>
                  </a:txBody>
                  <a:tcPr/>
                </a:tc>
                <a:extLst>
                  <a:ext uri="{0D108BD9-81ED-4DB2-BD59-A6C34878D82A}">
                    <a16:rowId xmlns:a16="http://schemas.microsoft.com/office/drawing/2014/main" val="1582932298"/>
                  </a:ext>
                </a:extLst>
              </a:tr>
              <a:tr h="185420">
                <a:tc>
                  <a:txBody>
                    <a:bodyPr/>
                    <a:lstStyle/>
                    <a:p>
                      <a:r>
                        <a:rPr kumimoji="1" lang="ja-JP" altLang="en-US" sz="1200"/>
                        <a:t>従業員数</a:t>
                      </a:r>
                    </a:p>
                  </a:txBody>
                  <a:tcPr/>
                </a:tc>
                <a:tc>
                  <a:txBody>
                    <a:bodyPr/>
                    <a:lstStyle/>
                    <a:p>
                      <a:pPr algn="r"/>
                      <a:r>
                        <a:rPr kumimoji="1" lang="ja-JP" altLang="en-US" sz="1200"/>
                        <a:t>〇人（</a:t>
                      </a:r>
                      <a:r>
                        <a:rPr kumimoji="1" lang="en-US" altLang="ja-JP" sz="1200"/>
                        <a:t>20</a:t>
                      </a:r>
                      <a:r>
                        <a:rPr kumimoji="1" lang="ja-JP" altLang="en-US" sz="1200"/>
                        <a:t>〇〇年〇〇月時点）</a:t>
                      </a:r>
                    </a:p>
                  </a:txBody>
                  <a:tcPr/>
                </a:tc>
                <a:extLst>
                  <a:ext uri="{0D108BD9-81ED-4DB2-BD59-A6C34878D82A}">
                    <a16:rowId xmlns:a16="http://schemas.microsoft.com/office/drawing/2014/main" val="154477786"/>
                  </a:ext>
                </a:extLst>
              </a:tr>
              <a:tr h="185420">
                <a:tc>
                  <a:txBody>
                    <a:bodyPr/>
                    <a:lstStyle/>
                    <a:p>
                      <a:r>
                        <a:rPr kumimoji="1" lang="ja-JP" altLang="en-US" sz="1200"/>
                        <a:t>役員・顧問</a:t>
                      </a:r>
                    </a:p>
                  </a:txBody>
                  <a:tcPr/>
                </a:tc>
                <a:tc>
                  <a:txBody>
                    <a:bodyPr/>
                    <a:lstStyle/>
                    <a:p>
                      <a:r>
                        <a:rPr kumimoji="1" lang="ja-JP" altLang="en-US" sz="1200"/>
                        <a:t>代表取締役社長：</a:t>
                      </a:r>
                      <a:endParaRPr kumimoji="1" lang="en-US" altLang="ja-JP" sz="1200"/>
                    </a:p>
                    <a:p>
                      <a:r>
                        <a:rPr kumimoji="1" lang="ja-JP" altLang="en-US" sz="1200"/>
                        <a:t>取締役副社長：</a:t>
                      </a:r>
                      <a:endParaRPr kumimoji="1" lang="en-US" altLang="ja-JP" sz="1200"/>
                    </a:p>
                    <a:p>
                      <a:r>
                        <a:rPr kumimoji="1" lang="ja-JP" altLang="en-US" sz="1200"/>
                        <a:t>・・・</a:t>
                      </a:r>
                      <a:endParaRPr kumimoji="1" lang="en-US" altLang="ja-JP" sz="1200"/>
                    </a:p>
                    <a:p>
                      <a:endParaRPr kumimoji="1" lang="en-US" altLang="ja-JP" sz="1200"/>
                    </a:p>
                    <a:p>
                      <a:endParaRPr kumimoji="1" lang="ja-JP" altLang="en-US" sz="1200"/>
                    </a:p>
                  </a:txBody>
                  <a:tcPr/>
                </a:tc>
                <a:extLst>
                  <a:ext uri="{0D108BD9-81ED-4DB2-BD59-A6C34878D82A}">
                    <a16:rowId xmlns:a16="http://schemas.microsoft.com/office/drawing/2014/main" val="1504444571"/>
                  </a:ext>
                </a:extLst>
              </a:tr>
              <a:tr h="185420">
                <a:tc>
                  <a:txBody>
                    <a:bodyPr/>
                    <a:lstStyle/>
                    <a:p>
                      <a:r>
                        <a:rPr kumimoji="1" lang="ja-JP" altLang="en-US" sz="1200"/>
                        <a:t>主な事業内容</a:t>
                      </a:r>
                      <a:br>
                        <a:rPr kumimoji="1" lang="en-US" altLang="ja-JP" sz="1200"/>
                      </a:br>
                      <a:r>
                        <a:rPr kumimoji="1" lang="ja-JP" altLang="en-US" sz="1200"/>
                        <a:t>（業務内容）</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endParaRPr kumimoji="1" lang="en-US" altLang="ja-JP" sz="1200"/>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p>
                  </a:txBody>
                  <a:tcPr/>
                </a:tc>
                <a:extLst>
                  <a:ext uri="{0D108BD9-81ED-4DB2-BD59-A6C34878D82A}">
                    <a16:rowId xmlns:a16="http://schemas.microsoft.com/office/drawing/2014/main" val="3416941498"/>
                  </a:ext>
                </a:extLst>
              </a:tr>
            </a:tbl>
          </a:graphicData>
        </a:graphic>
      </p:graphicFrame>
      <p:sp>
        <p:nvSpPr>
          <p:cNvPr id="8" name="正方形/長方形 7">
            <a:extLst>
              <a:ext uri="{FF2B5EF4-FFF2-40B4-BE49-F238E27FC236}">
                <a16:creationId xmlns:a16="http://schemas.microsoft.com/office/drawing/2014/main" id="{A12C2452-9DC2-6054-9181-4F920258DBD2}"/>
              </a:ext>
            </a:extLst>
          </p:cNvPr>
          <p:cNvSpPr/>
          <p:nvPr/>
        </p:nvSpPr>
        <p:spPr bwMode="auto">
          <a:xfrm>
            <a:off x="518453" y="5589719"/>
            <a:ext cx="5236676" cy="115164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上表を記載</a:t>
            </a:r>
          </a:p>
        </p:txBody>
      </p:sp>
      <p:sp>
        <p:nvSpPr>
          <p:cNvPr id="10" name="正方形/長方形 9">
            <a:extLst>
              <a:ext uri="{FF2B5EF4-FFF2-40B4-BE49-F238E27FC236}">
                <a16:creationId xmlns:a16="http://schemas.microsoft.com/office/drawing/2014/main" id="{6FD79023-4997-C512-7E0F-98B8A8840C09}"/>
              </a:ext>
            </a:extLst>
          </p:cNvPr>
          <p:cNvSpPr/>
          <p:nvPr/>
        </p:nvSpPr>
        <p:spPr bwMode="auto">
          <a:xfrm>
            <a:off x="6600056"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1" name="正方形/長方形 10">
            <a:extLst>
              <a:ext uri="{FF2B5EF4-FFF2-40B4-BE49-F238E27FC236}">
                <a16:creationId xmlns:a16="http://schemas.microsoft.com/office/drawing/2014/main" id="{D3BFD71E-F8B8-CE19-55DD-F36E47090E64}"/>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eiryo UI" panose="020B0604030504040204" pitchFamily="50" charset="-128"/>
                <a:ea typeface="Meiryo UI" panose="020B0604030504040204" pitchFamily="50" charset="-128"/>
              </a:rPr>
              <a:t>個人応募の場合は、記載不要</a:t>
            </a:r>
          </a:p>
        </p:txBody>
      </p:sp>
    </p:spTree>
    <p:extLst>
      <p:ext uri="{BB962C8B-B14F-4D97-AF65-F5344CB8AC3E}">
        <p14:creationId xmlns:p14="http://schemas.microsoft.com/office/powerpoint/2010/main" val="1210996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2C5D-59F6-646F-1FA7-1DB2251BE65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B00FB20-1EAC-51C5-8D23-A60BBC108588}"/>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法人概要②</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58D872-AA5D-0A98-B9EC-3E9EA2628732}"/>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grpSp>
        <p:nvGrpSpPr>
          <p:cNvPr id="3" name="グループ化 2">
            <a:extLst>
              <a:ext uri="{FF2B5EF4-FFF2-40B4-BE49-F238E27FC236}">
                <a16:creationId xmlns:a16="http://schemas.microsoft.com/office/drawing/2014/main" id="{41792CCE-485F-6981-0BEC-19CCE4314638}"/>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911450BD-1163-B36A-1358-EC835B5072B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実績②</a:t>
              </a:r>
            </a:p>
          </p:txBody>
        </p:sp>
        <p:cxnSp>
          <p:nvCxnSpPr>
            <p:cNvPr id="5" name="直線コネクタ 4">
              <a:extLst>
                <a:ext uri="{FF2B5EF4-FFF2-40B4-BE49-F238E27FC236}">
                  <a16:creationId xmlns:a16="http://schemas.microsoft.com/office/drawing/2014/main" id="{E3FDCDA1-13E6-40DA-6099-F7D6B985082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A1F4393B-76B5-C281-3CE6-6C9DC70111E7}"/>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DADD07D5-738E-4AFE-45A0-228934402E7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実績③</a:t>
              </a:r>
            </a:p>
          </p:txBody>
        </p:sp>
        <p:cxnSp>
          <p:nvCxnSpPr>
            <p:cNvPr id="16" name="直線コネクタ 15">
              <a:extLst>
                <a:ext uri="{FF2B5EF4-FFF2-40B4-BE49-F238E27FC236}">
                  <a16:creationId xmlns:a16="http://schemas.microsoft.com/office/drawing/2014/main" id="{40348C7F-5250-9B64-FB0A-A7ED590423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5D44D108-48B6-F18F-DFE4-F2E769150082}"/>
              </a:ext>
            </a:extLst>
          </p:cNvPr>
          <p:cNvSpPr/>
          <p:nvPr/>
        </p:nvSpPr>
        <p:spPr bwMode="auto">
          <a:xfrm>
            <a:off x="551384"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3" name="正方形/長方形 12">
            <a:extLst>
              <a:ext uri="{FF2B5EF4-FFF2-40B4-BE49-F238E27FC236}">
                <a16:creationId xmlns:a16="http://schemas.microsoft.com/office/drawing/2014/main" id="{58C3A7B5-0BE9-E088-3748-EEC22BB9A3A4}"/>
              </a:ext>
            </a:extLst>
          </p:cNvPr>
          <p:cNvSpPr/>
          <p:nvPr/>
        </p:nvSpPr>
        <p:spPr bwMode="auto">
          <a:xfrm>
            <a:off x="6528048"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9" name="正方形/長方形 8">
            <a:extLst>
              <a:ext uri="{FF2B5EF4-FFF2-40B4-BE49-F238E27FC236}">
                <a16:creationId xmlns:a16="http://schemas.microsoft.com/office/drawing/2014/main" id="{62989910-E42A-8E10-954E-CA67662F124D}"/>
              </a:ext>
            </a:extLst>
          </p:cNvPr>
          <p:cNvSpPr/>
          <p:nvPr/>
        </p:nvSpPr>
        <p:spPr bwMode="auto">
          <a:xfrm>
            <a:off x="6555697" y="4653136"/>
            <a:ext cx="5156927"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dirty="0">
                <a:solidFill>
                  <a:srgbClr val="FF0000"/>
                </a:solidFill>
                <a:latin typeface="Meiryo UI" panose="020B0604030504040204" pitchFamily="50" charset="-128"/>
                <a:ea typeface="Meiryo UI" panose="020B0604030504040204" pitchFamily="50" charset="-128"/>
              </a:rPr>
              <a:t>申請する法人の申請事業（ゲーム）に関する過去の主なゲームタイトルの販売実績を記載する。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r>
              <a:rPr lang="ja-JP" altLang="en-US" sz="1400" kern="0" dirty="0">
                <a:solidFill>
                  <a:srgbClr val="FF0000"/>
                </a:solidFill>
                <a:latin typeface="Meiryo UI" panose="020B0604030504040204" pitchFamily="50" charset="-128"/>
                <a:ea typeface="Meiryo UI" panose="020B0604030504040204" pitchFamily="50" charset="-128"/>
              </a:rPr>
              <a:t>具体例：ゲームタイトル、出展履歴　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lvl="0">
              <a:defRPr/>
            </a:pP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sp>
        <p:nvSpPr>
          <p:cNvPr id="14" name="正方形/長方形 13">
            <a:extLst>
              <a:ext uri="{FF2B5EF4-FFF2-40B4-BE49-F238E27FC236}">
                <a16:creationId xmlns:a16="http://schemas.microsoft.com/office/drawing/2014/main" id="{9788D770-88EE-34B8-915D-0F3CB50D33F4}"/>
              </a:ext>
            </a:extLst>
          </p:cNvPr>
          <p:cNvSpPr/>
          <p:nvPr/>
        </p:nvSpPr>
        <p:spPr bwMode="auto">
          <a:xfrm>
            <a:off x="551384" y="4653136"/>
            <a:ext cx="5156927"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申請する法人の申請事業（ゲーム）に関する過去の主なゲームタイトルの販売実績を記載する。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具体例：ゲームタイトル、出展履歴　等</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sp>
        <p:nvSpPr>
          <p:cNvPr id="7" name="正方形/長方形 6">
            <a:extLst>
              <a:ext uri="{FF2B5EF4-FFF2-40B4-BE49-F238E27FC236}">
                <a16:creationId xmlns:a16="http://schemas.microsoft.com/office/drawing/2014/main" id="{A93C2396-DE1A-B523-6A49-7AC17BEA8AAE}"/>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個人応募の場合は、記載不要</a:t>
            </a:r>
          </a:p>
        </p:txBody>
      </p:sp>
    </p:spTree>
    <p:extLst>
      <p:ext uri="{BB962C8B-B14F-4D97-AF65-F5344CB8AC3E}">
        <p14:creationId xmlns:p14="http://schemas.microsoft.com/office/powerpoint/2010/main" val="1337724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B103D2C1-7802-49F1-4728-FF03FD2ECCC7}"/>
              </a:ext>
            </a:extLst>
          </p:cNvPr>
          <p:cNvGraphicFramePr>
            <a:graphicFrameLocks noChangeAspect="1"/>
          </p:cNvGraphicFramePr>
          <p:nvPr>
            <p:custDataLst>
              <p:tags r:id="rId1"/>
            </p:custDataLst>
            <p:extLst>
              <p:ext uri="{D42A27DB-BD31-4B8C-83A1-F6EECF244321}">
                <p14:modId xmlns:p14="http://schemas.microsoft.com/office/powerpoint/2010/main" val="30092185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18" name="think-cell data - do not delete" hidden="1">
                        <a:extLst>
                          <a:ext uri="{FF2B5EF4-FFF2-40B4-BE49-F238E27FC236}">
                            <a16:creationId xmlns:a16="http://schemas.microsoft.com/office/drawing/2014/main" id="{B103D2C1-7802-49F1-4728-FF03FD2ECC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作品関係者概要①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関係者のアピールポイントがあれば、簡潔に記載。</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主なスタッフ名（職種（マネージャー等））①</a:t>
              </a: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主なスタッフ名（職種（マネージャー等））②</a:t>
              </a: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p>
        </p:txBody>
      </p:sp>
      <p:sp>
        <p:nvSpPr>
          <p:cNvPr id="10" name="正方形/長方形 9">
            <a:extLst>
              <a:ext uri="{FF2B5EF4-FFF2-40B4-BE49-F238E27FC236}">
                <a16:creationId xmlns:a16="http://schemas.microsoft.com/office/drawing/2014/main" id="{756C19E6-3432-94E8-686D-44E6017049A2}"/>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2" name="正方形/長方形 11">
            <a:extLst>
              <a:ext uri="{FF2B5EF4-FFF2-40B4-BE49-F238E27FC236}">
                <a16:creationId xmlns:a16="http://schemas.microsoft.com/office/drawing/2014/main" id="{A9219265-908E-B3FE-6130-8A0DACC5EF64}"/>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8" name="正方形/長方形 7">
            <a:extLst>
              <a:ext uri="{FF2B5EF4-FFF2-40B4-BE49-F238E27FC236}">
                <a16:creationId xmlns:a16="http://schemas.microsoft.com/office/drawing/2014/main" id="{A6430A94-4ECE-52F6-42D0-61BA017EE226}"/>
              </a:ext>
            </a:extLst>
          </p:cNvPr>
          <p:cNvSpPr/>
          <p:nvPr/>
        </p:nvSpPr>
        <p:spPr bwMode="auto">
          <a:xfrm>
            <a:off x="6539789"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p>
        </p:txBody>
      </p:sp>
      <p:sp>
        <p:nvSpPr>
          <p:cNvPr id="7" name="正方形/長方形 6">
            <a:extLst>
              <a:ext uri="{FF2B5EF4-FFF2-40B4-BE49-F238E27FC236}">
                <a16:creationId xmlns:a16="http://schemas.microsoft.com/office/drawing/2014/main" id="{334FC471-809F-821F-4D85-4708A9BF7E4C}"/>
              </a:ext>
            </a:extLst>
          </p:cNvPr>
          <p:cNvSpPr/>
          <p:nvPr/>
        </p:nvSpPr>
        <p:spPr bwMode="auto">
          <a:xfrm>
            <a:off x="9395024" y="4256436"/>
            <a:ext cx="2388638" cy="833836"/>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チーム応募の場合はチームメンバーについても記載ください</a:t>
            </a:r>
          </a:p>
        </p:txBody>
      </p:sp>
      <p:sp>
        <p:nvSpPr>
          <p:cNvPr id="11" name="正方形/長方形 10">
            <a:extLst>
              <a:ext uri="{FF2B5EF4-FFF2-40B4-BE49-F238E27FC236}">
                <a16:creationId xmlns:a16="http://schemas.microsoft.com/office/drawing/2014/main" id="{1A441347-DA8D-AAF4-DCD8-28F9A8F34346}"/>
              </a:ext>
            </a:extLst>
          </p:cNvPr>
          <p:cNvSpPr/>
          <p:nvPr/>
        </p:nvSpPr>
        <p:spPr bwMode="auto">
          <a:xfrm>
            <a:off x="3458818" y="4204253"/>
            <a:ext cx="2323832" cy="944215"/>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応募主体について記載ください</a:t>
            </a:r>
          </a:p>
        </p:txBody>
      </p:sp>
    </p:spTree>
    <p:extLst>
      <p:ext uri="{BB962C8B-B14F-4D97-AF65-F5344CB8AC3E}">
        <p14:creationId xmlns:p14="http://schemas.microsoft.com/office/powerpoint/2010/main" val="136864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7C371-D9C5-08F7-D285-F6CA82275A66}"/>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EE8019B-8D7B-B41D-7D4D-A0F9FE50DFC7}"/>
              </a:ext>
            </a:extLst>
          </p:cNvPr>
          <p:cNvGraphicFramePr>
            <a:graphicFrameLocks noChangeAspect="1"/>
          </p:cNvGraphicFramePr>
          <p:nvPr>
            <p:custDataLst>
              <p:tags r:id="rId1"/>
            </p:custDataLst>
            <p:extLst>
              <p:ext uri="{D42A27DB-BD31-4B8C-83A1-F6EECF244321}">
                <p14:modId xmlns:p14="http://schemas.microsoft.com/office/powerpoint/2010/main" val="19718685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7" name="think-cell data - do not delete" hidden="1">
                        <a:extLst>
                          <a:ext uri="{FF2B5EF4-FFF2-40B4-BE49-F238E27FC236}">
                            <a16:creationId xmlns:a16="http://schemas.microsoft.com/office/drawing/2014/main" id="{0EE8019B-8D7B-B41D-7D4D-A0F9FE50DF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AAAF17AE-3393-967D-0654-DC223817AF97}"/>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作品関係者概要②</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4F016EA-1B5D-006A-5D00-1AF602AAE8C4}"/>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grpSp>
        <p:nvGrpSpPr>
          <p:cNvPr id="3" name="グループ化 2">
            <a:extLst>
              <a:ext uri="{FF2B5EF4-FFF2-40B4-BE49-F238E27FC236}">
                <a16:creationId xmlns:a16="http://schemas.microsoft.com/office/drawing/2014/main" id="{628EE399-E2B2-1D19-74D2-A5FC726F0180}"/>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8A57E52F-4DB4-7A12-7041-1B8304AF385E}"/>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a:t>
              </a:r>
              <a:r>
                <a:rPr kumimoji="0" lang="ja-JP" altLang="en-US" sz="1200" b="1">
                  <a:solidFill>
                    <a:srgbClr val="000000"/>
                  </a:solidFill>
                  <a:latin typeface="Meiryo UI" panose="020B0604030504040204" pitchFamily="50" charset="-128"/>
                  <a:ea typeface="Meiryo UI" panose="020B0604030504040204" pitchFamily="50" charset="-128"/>
                </a:rPr>
                <a:t>マネージャー</a:t>
              </a: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等））③</a:t>
              </a:r>
            </a:p>
          </p:txBody>
        </p:sp>
        <p:cxnSp>
          <p:nvCxnSpPr>
            <p:cNvPr id="5" name="直線コネクタ 4">
              <a:extLst>
                <a:ext uri="{FF2B5EF4-FFF2-40B4-BE49-F238E27FC236}">
                  <a16:creationId xmlns:a16="http://schemas.microsoft.com/office/drawing/2014/main" id="{013F8308-EAC6-293E-992C-0669D478B80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F0FB75A0-0D30-CBE3-2868-4742B851DAF2}"/>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AC896D4B-F456-D02E-B254-C3ED2E90388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主なスタッフ名（職種（マネージャー等））④</a:t>
              </a:r>
            </a:p>
          </p:txBody>
        </p:sp>
        <p:cxnSp>
          <p:nvCxnSpPr>
            <p:cNvPr id="16" name="直線コネクタ 15">
              <a:extLst>
                <a:ext uri="{FF2B5EF4-FFF2-40B4-BE49-F238E27FC236}">
                  <a16:creationId xmlns:a16="http://schemas.microsoft.com/office/drawing/2014/main" id="{234FE9B2-985C-A213-1C7E-D6B4B1FAE612}"/>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2A3C9012-A919-8E7A-77E8-58DA5B6EAAAB}"/>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2" name="正方形/長方形 11">
            <a:extLst>
              <a:ext uri="{FF2B5EF4-FFF2-40B4-BE49-F238E27FC236}">
                <a16:creationId xmlns:a16="http://schemas.microsoft.com/office/drawing/2014/main" id="{9A79310E-AB69-0B55-3185-899EABF7A34C}"/>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3" name="正方形/長方形 12">
            <a:extLst>
              <a:ext uri="{FF2B5EF4-FFF2-40B4-BE49-F238E27FC236}">
                <a16:creationId xmlns:a16="http://schemas.microsoft.com/office/drawing/2014/main" id="{43626AB3-929C-6F5D-AD6B-4EB5B970422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400" kern="0" dirty="0">
                <a:solidFill>
                  <a:srgbClr val="FF0000"/>
                </a:solidFill>
                <a:latin typeface="Meiryo UI" panose="020B0604030504040204" pitchFamily="50" charset="-128"/>
                <a:ea typeface="Meiryo UI" panose="020B0604030504040204" pitchFamily="50" charset="-128"/>
              </a:rPr>
              <a:t>ゲーム開発の経験年数を記載ください。また、ゲーム会社に務めている方は勤続年数も記載ください。</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14" name="正方形/長方形 13">
            <a:extLst>
              <a:ext uri="{FF2B5EF4-FFF2-40B4-BE49-F238E27FC236}">
                <a16:creationId xmlns:a16="http://schemas.microsoft.com/office/drawing/2014/main" id="{1946CF52-7453-47E9-6E01-EF607675FB7D}"/>
              </a:ext>
            </a:extLst>
          </p:cNvPr>
          <p:cNvSpPr/>
          <p:nvPr/>
        </p:nvSpPr>
        <p:spPr bwMode="auto">
          <a:xfrm>
            <a:off x="6539789" y="4670464"/>
            <a:ext cx="5243006" cy="2069840"/>
          </a:xfrm>
          <a:prstGeom prst="rect">
            <a:avLst/>
          </a:prstGeom>
          <a:noFill/>
          <a:ln w="9525">
            <a:solidFill>
              <a:srgbClr val="FF0000"/>
            </a:solidFill>
            <a:miter lim="800000"/>
            <a:headEnd/>
            <a:tailEnd/>
          </a:ln>
          <a:effectLst/>
        </p:spPr>
        <p:txBody>
          <a:bodyPr wrap="square"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申請する作品の主なスタッフ（マネージャー等）の過去の実績（従事した作品タイトルや受賞歴など）を記載する。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ゲーム開発の経験年数を記載ください。また、ゲーム会社に務めている方は勤続年数も記載ください。</a:t>
            </a:r>
            <a:endParaRPr kumimoji="1" lang="en-US" altLang="ja-JP" sz="14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8" name="正方形/長方形 7">
            <a:extLst>
              <a:ext uri="{FF2B5EF4-FFF2-40B4-BE49-F238E27FC236}">
                <a16:creationId xmlns:a16="http://schemas.microsoft.com/office/drawing/2014/main" id="{43061C98-31C4-CD3A-CFC2-FE051D706C9C}"/>
              </a:ext>
            </a:extLst>
          </p:cNvPr>
          <p:cNvSpPr/>
          <p:nvPr/>
        </p:nvSpPr>
        <p:spPr bwMode="auto">
          <a:xfrm>
            <a:off x="7231225" y="160077"/>
            <a:ext cx="4758613"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必要に応じてページ数を増やして記載ください。</a:t>
            </a:r>
          </a:p>
        </p:txBody>
      </p:sp>
      <p:sp>
        <p:nvSpPr>
          <p:cNvPr id="9" name="正方形/長方形 8">
            <a:extLst>
              <a:ext uri="{FF2B5EF4-FFF2-40B4-BE49-F238E27FC236}">
                <a16:creationId xmlns:a16="http://schemas.microsoft.com/office/drawing/2014/main" id="{043EA553-DD69-DBED-DC87-CC592EA079DC}"/>
              </a:ext>
            </a:extLst>
          </p:cNvPr>
          <p:cNvSpPr/>
          <p:nvPr/>
        </p:nvSpPr>
        <p:spPr bwMode="auto">
          <a:xfrm>
            <a:off x="9395024" y="4256436"/>
            <a:ext cx="2388638" cy="833836"/>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チーム応募の場合はチームメンバーについても記載ください</a:t>
            </a:r>
          </a:p>
        </p:txBody>
      </p:sp>
      <p:sp>
        <p:nvSpPr>
          <p:cNvPr id="11" name="正方形/長方形 10">
            <a:extLst>
              <a:ext uri="{FF2B5EF4-FFF2-40B4-BE49-F238E27FC236}">
                <a16:creationId xmlns:a16="http://schemas.microsoft.com/office/drawing/2014/main" id="{55A726B0-CD2B-2630-E0AC-909A5BE312AD}"/>
              </a:ext>
            </a:extLst>
          </p:cNvPr>
          <p:cNvSpPr/>
          <p:nvPr/>
        </p:nvSpPr>
        <p:spPr bwMode="auto">
          <a:xfrm>
            <a:off x="3406619" y="4256436"/>
            <a:ext cx="2388638" cy="833836"/>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eiryo UI" panose="020B0604030504040204" pitchFamily="50" charset="-128"/>
                <a:ea typeface="Meiryo UI" panose="020B0604030504040204" pitchFamily="50" charset="-128"/>
              </a:rPr>
              <a:t>チーム応募の場合はチームメンバーについても記載ください</a:t>
            </a:r>
          </a:p>
        </p:txBody>
      </p:sp>
    </p:spTree>
    <p:extLst>
      <p:ext uri="{BB962C8B-B14F-4D97-AF65-F5344CB8AC3E}">
        <p14:creationId xmlns:p14="http://schemas.microsoft.com/office/powerpoint/2010/main" val="149734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6A6ACD5F-FF5D-E12A-40DE-5B1BC4261AB3}"/>
              </a:ext>
            </a:extLst>
          </p:cNvPr>
          <p:cNvGraphicFramePr>
            <a:graphicFrameLocks noChangeAspect="1"/>
          </p:cNvGraphicFramePr>
          <p:nvPr>
            <p:custDataLst>
              <p:tags r:id="rId1"/>
            </p:custDataLst>
            <p:extLst>
              <p:ext uri="{D42A27DB-BD31-4B8C-83A1-F6EECF244321}">
                <p14:modId xmlns:p14="http://schemas.microsoft.com/office/powerpoint/2010/main" val="27887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86" imgH="486" progId="TCLayout.ActiveDocument.1">
                  <p:embed/>
                </p:oleObj>
              </mc:Choice>
              <mc:Fallback>
                <p:oleObj name="think-cellスライド" r:id="rId3" imgW="486" imgH="486" progId="TCLayout.ActiveDocument.1">
                  <p:embed/>
                  <p:pic>
                    <p:nvPicPr>
                      <p:cNvPr id="8" name="think-cell data - do not delete" hidden="1">
                        <a:extLst>
                          <a:ext uri="{FF2B5EF4-FFF2-40B4-BE49-F238E27FC236}">
                            <a16:creationId xmlns:a16="http://schemas.microsoft.com/office/drawing/2014/main" id="{6A6ACD5F-FF5D-E12A-40DE-5B1BC4261A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vert="horz"/>
          <a:lstStyle/>
          <a:p>
            <a:r>
              <a:rPr lang="ja-JP" altLang="en-US" sz="2800" dirty="0">
                <a:latin typeface="Meiryo UI" panose="020B0604030504040204" pitchFamily="50" charset="-128"/>
                <a:ea typeface="Meiryo UI" panose="020B0604030504040204" pitchFamily="50" charset="-128"/>
              </a:rPr>
              <a:t>作品一覧・作品概要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fld id="{D9550142-B990-490A-A107-ED7302A7FD52}" type="slidenum">
              <a:rPr lang="en-US" altLang="ja-JP" smtClean="0"/>
              <a:pPr/>
              <a:t>6</a:t>
            </a:fld>
            <a:endParaRPr lang="en-US"/>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1988841"/>
            <a:ext cx="11129526" cy="4404808"/>
          </a:xfrm>
          <a:prstGeom prst="rect">
            <a:avLst/>
          </a:prstGeom>
          <a:noFill/>
          <a:ln w="9525">
            <a:solidFill>
              <a:srgbClr val="FF0000"/>
            </a:solidFill>
            <a:miter lim="800000"/>
            <a:headEnd/>
            <a:tailEnd/>
          </a:ln>
          <a:effectLst/>
        </p:spPr>
        <p:txBody>
          <a:bodyPr wrap="square" lIns="91440" tIns="45720" rIns="91440" bIns="4572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申請する</a:t>
            </a:r>
            <a:r>
              <a:rPr lang="ja-JP" altLang="en-US" sz="1400" kern="0" dirty="0">
                <a:solidFill>
                  <a:srgbClr val="FF0000"/>
                </a:solidFill>
                <a:latin typeface="Meiryo UI" panose="020B0400000000000000" pitchFamily="50" charset="-128"/>
                <a:ea typeface="Meiryo UI" panose="020B0400000000000000" pitchFamily="50" charset="-128"/>
              </a:rPr>
              <a:t>プロジェクト</a:t>
            </a:r>
            <a:r>
              <a:rPr lang="en-US" altLang="ja-JP" sz="1400" kern="0" dirty="0">
                <a:solidFill>
                  <a:srgbClr val="FF0000"/>
                </a:solidFill>
                <a:latin typeface="Meiryo UI" panose="020B0400000000000000" pitchFamily="50" charset="-128"/>
                <a:ea typeface="Meiryo UI" panose="020B0400000000000000" pitchFamily="50" charset="-128"/>
              </a:rPr>
              <a:t>/</a:t>
            </a:r>
            <a:r>
              <a:rPr lang="ja-JP" altLang="en-US" sz="1400" kern="0" dirty="0">
                <a:solidFill>
                  <a:srgbClr val="FF0000"/>
                </a:solidFill>
                <a:latin typeface="Meiryo UI" panose="020B0400000000000000" pitchFamily="50" charset="-128"/>
                <a:ea typeface="Meiryo UI" panose="020B0400000000000000" pitchFamily="50" charset="-128"/>
              </a:rPr>
              <a:t>プロモーション</a:t>
            </a: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の概要を記載する。</a:t>
            </a:r>
            <a:endPar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具体的には、</a:t>
            </a:r>
            <a:endPar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endParaRPr>
          </a:p>
          <a:p>
            <a:pPr lvl="0">
              <a:defRPr/>
            </a:pP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・ジャンル：</a:t>
            </a:r>
            <a:r>
              <a:rPr lang="ja-JP" altLang="en-US" sz="1400" kern="0" dirty="0">
                <a:solidFill>
                  <a:srgbClr val="FF0000"/>
                </a:solidFill>
                <a:latin typeface="Meiryo UI" panose="020B0400000000000000" pitchFamily="50" charset="-128"/>
                <a:ea typeface="Meiryo UI" panose="020B0400000000000000" pitchFamily="50" charset="-128"/>
              </a:rPr>
              <a:t> （例）アクション／</a:t>
            </a:r>
            <a:r>
              <a:rPr lang="en-US" altLang="ja-JP" sz="1400" kern="0" dirty="0">
                <a:solidFill>
                  <a:srgbClr val="FF0000"/>
                </a:solidFill>
                <a:latin typeface="Meiryo UI" panose="020B0400000000000000" pitchFamily="50" charset="-128"/>
                <a:ea typeface="Meiryo UI" panose="020B0400000000000000" pitchFamily="50" charset="-128"/>
              </a:rPr>
              <a:t>RPG</a:t>
            </a:r>
            <a:r>
              <a:rPr lang="ja-JP" altLang="en-US" sz="1400" kern="0" dirty="0">
                <a:solidFill>
                  <a:srgbClr val="FF0000"/>
                </a:solidFill>
                <a:latin typeface="Meiryo UI" panose="020B0400000000000000" pitchFamily="50" charset="-128"/>
                <a:ea typeface="Meiryo UI" panose="020B0400000000000000" pitchFamily="50" charset="-128"/>
              </a:rPr>
              <a:t>／</a:t>
            </a:r>
            <a:r>
              <a:rPr lang="en-US" altLang="ja-JP" sz="1400" kern="0" dirty="0">
                <a:solidFill>
                  <a:srgbClr val="FF0000"/>
                </a:solidFill>
                <a:latin typeface="Meiryo UI" panose="020B0400000000000000" pitchFamily="50" charset="-128"/>
                <a:ea typeface="Meiryo UI" panose="020B0400000000000000" pitchFamily="50" charset="-128"/>
              </a:rPr>
              <a:t>XXX</a:t>
            </a:r>
            <a:r>
              <a:rPr lang="ja-JP" altLang="en-US" sz="1400" kern="0" dirty="0">
                <a:solidFill>
                  <a:srgbClr val="FF0000"/>
                </a:solidFill>
                <a:latin typeface="Meiryo UI" panose="020B0400000000000000" pitchFamily="50" charset="-128"/>
                <a:ea typeface="Meiryo UI" panose="020B0400000000000000" pitchFamily="50" charset="-128"/>
              </a:rPr>
              <a:t>／</a:t>
            </a:r>
            <a:r>
              <a:rPr lang="en-US" altLang="ja-JP" sz="1400" kern="0" dirty="0">
                <a:solidFill>
                  <a:srgbClr val="FF0000"/>
                </a:solidFill>
                <a:latin typeface="Meiryo UI" panose="020B0400000000000000" pitchFamily="50" charset="-128"/>
                <a:ea typeface="Meiryo UI" panose="020B0400000000000000" pitchFamily="50" charset="-128"/>
              </a:rPr>
              <a:t>XXX</a:t>
            </a:r>
            <a:r>
              <a:rPr lang="ja-JP" altLang="en-US" sz="1400" kern="0" dirty="0">
                <a:solidFill>
                  <a:srgbClr val="FF0000"/>
                </a:solidFill>
                <a:latin typeface="Meiryo UI" panose="020B0400000000000000" pitchFamily="50" charset="-128"/>
                <a:ea typeface="Meiryo UI" panose="020B0400000000000000" pitchFamily="50" charset="-128"/>
              </a:rPr>
              <a:t>／</a:t>
            </a:r>
            <a:r>
              <a:rPr lang="en-US" altLang="ja-JP" sz="1400" kern="0" dirty="0">
                <a:solidFill>
                  <a:srgbClr val="FF0000"/>
                </a:solidFill>
                <a:latin typeface="Meiryo UI" panose="020B0400000000000000" pitchFamily="50" charset="-128"/>
                <a:ea typeface="Meiryo UI" panose="020B0400000000000000" pitchFamily="50" charset="-128"/>
              </a:rPr>
              <a:t>XXX</a:t>
            </a: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など</a:t>
            </a:r>
            <a:endPar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endParaRPr>
          </a:p>
          <a:p>
            <a:pPr lvl="0">
              <a:defRPr/>
            </a:pP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・開催／リリース予定：</a:t>
            </a:r>
            <a:r>
              <a:rPr lang="ja-JP" altLang="en-US" sz="1400" kern="0" dirty="0">
                <a:solidFill>
                  <a:srgbClr val="FF0000"/>
                </a:solidFill>
                <a:latin typeface="Meiryo UI" panose="020B0400000000000000" pitchFamily="50" charset="-128"/>
                <a:ea typeface="Meiryo UI" panose="020B0400000000000000" pitchFamily="50" charset="-128"/>
              </a:rPr>
              <a:t> （例） </a:t>
            </a:r>
            <a:r>
              <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2029</a:t>
            </a: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年</a:t>
            </a:r>
            <a:r>
              <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4</a:t>
            </a: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月予定</a:t>
            </a:r>
            <a:endPar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endParaRPr>
          </a:p>
          <a:p>
            <a:pPr>
              <a:defRPr/>
            </a:pPr>
            <a:r>
              <a:rPr kumimoji="1" lang="ja-JP" altLang="en-US" sz="1400" i="0" u="none" strike="noStrike" kern="0" cap="none" spc="0" normalizeH="0" baseline="0" noProof="0">
                <a:ln>
                  <a:noFill/>
                </a:ln>
                <a:solidFill>
                  <a:srgbClr val="FF0000"/>
                </a:solidFill>
                <a:effectLst/>
                <a:uLnTx/>
                <a:uFillTx/>
                <a:latin typeface="Meiryo UI"/>
                <a:ea typeface="Meiryo UI"/>
              </a:rPr>
              <a:t>・</a:t>
            </a:r>
            <a:r>
              <a:rPr lang="ja-JP" altLang="en-US" sz="1400" kern="0">
                <a:solidFill>
                  <a:srgbClr val="FF0000"/>
                </a:solidFill>
                <a:latin typeface="Meiryo UI"/>
                <a:ea typeface="Meiryo UI"/>
              </a:rPr>
              <a:t>ゲームの内容</a:t>
            </a:r>
            <a:r>
              <a:rPr kumimoji="1" lang="ja-JP" altLang="en-US" sz="1400" i="0" u="none" strike="noStrike" kern="0" cap="none" spc="0" normalizeH="0" baseline="0" noProof="0">
                <a:ln>
                  <a:noFill/>
                </a:ln>
                <a:solidFill>
                  <a:srgbClr val="FF0000"/>
                </a:solidFill>
                <a:effectLst/>
                <a:uLnTx/>
                <a:uFillTx/>
                <a:latin typeface="Meiryo UI"/>
                <a:ea typeface="Meiryo UI"/>
              </a:rPr>
              <a:t>：</a:t>
            </a:r>
            <a:r>
              <a:rPr kumimoji="1" lang="en-US" altLang="ja-JP" sz="1400" i="0" u="none" strike="noStrike" kern="0" cap="none" spc="0" normalizeH="0" baseline="0" noProof="0">
                <a:ln>
                  <a:noFill/>
                </a:ln>
                <a:solidFill>
                  <a:srgbClr val="FF0000"/>
                </a:solidFill>
                <a:effectLst/>
                <a:uLnTx/>
                <a:uFillTx/>
                <a:latin typeface="Meiryo UI"/>
                <a:ea typeface="Meiryo UI"/>
              </a:rPr>
              <a:t>200</a:t>
            </a:r>
            <a:r>
              <a:rPr kumimoji="1" lang="ja-JP" altLang="en-US" sz="1400" i="0" u="none" strike="noStrike" kern="0" cap="none" spc="0" normalizeH="0" baseline="0" noProof="0">
                <a:ln>
                  <a:noFill/>
                </a:ln>
                <a:solidFill>
                  <a:srgbClr val="FF0000"/>
                </a:solidFill>
                <a:effectLst/>
                <a:uLnTx/>
                <a:uFillTx/>
                <a:latin typeface="Meiryo UI"/>
                <a:ea typeface="Meiryo UI"/>
              </a:rPr>
              <a:t>字以内を目安に記載</a:t>
            </a:r>
            <a:br>
              <a:rPr lang="ja-JP" altLang="en-US" sz="1400" kern="0">
                <a:latin typeface="Meiryo UI" panose="020B0400000000000000" pitchFamily="50" charset="-128"/>
                <a:ea typeface="Meiryo UI" panose="020B0400000000000000" pitchFamily="50" charset="-128"/>
              </a:rPr>
            </a:br>
            <a:r>
              <a:rPr lang="ja-JP" altLang="en-US" sz="1400" kern="0">
                <a:solidFill>
                  <a:srgbClr val="FF0000"/>
                </a:solidFill>
                <a:latin typeface="Meiryo UI"/>
                <a:ea typeface="Meiryo UI"/>
              </a:rPr>
              <a:t>・ゲームの特徴を50文字以内で</a:t>
            </a:r>
            <a:r>
              <a:rPr lang="ja-JP" sz="1400" kern="0">
                <a:solidFill>
                  <a:srgbClr val="FF0000"/>
                </a:solidFill>
                <a:latin typeface="Meiryo UI"/>
                <a:ea typeface="Meiryo UI"/>
                <a:cs typeface="+mn-lt"/>
              </a:rPr>
              <a:t>(例</a:t>
            </a:r>
            <a:r>
              <a:rPr lang="ja-JP" altLang="en-US" sz="1400" kern="0">
                <a:solidFill>
                  <a:srgbClr val="FF0000"/>
                </a:solidFill>
                <a:latin typeface="Meiryo UI"/>
                <a:ea typeface="Meiryo UI"/>
                <a:cs typeface="+mn-lt"/>
              </a:rPr>
              <a:t>：</a:t>
            </a:r>
            <a:r>
              <a:rPr lang="ja-JP" sz="1400" kern="0">
                <a:solidFill>
                  <a:srgbClr val="FF0000"/>
                </a:solidFill>
                <a:latin typeface="Meiryo UI"/>
                <a:ea typeface="Meiryo UI"/>
                <a:cs typeface="+mn-lt"/>
              </a:rPr>
              <a:t> 〜なので、〜できる )</a:t>
            </a:r>
            <a:endParaRPr kumimoji="1" lang="en-US" altLang="ja-JP" sz="1400" i="0" u="none" strike="noStrike" kern="0" cap="none" spc="0" normalizeH="0" baseline="0" noProof="0">
              <a:ln>
                <a:noFill/>
              </a:ln>
              <a:solidFill>
                <a:srgbClr val="FF0000"/>
              </a:solidFill>
              <a:effectLst/>
              <a:uLnTx/>
              <a:uFillTx/>
              <a:latin typeface="Meiryo UI"/>
              <a:ea typeface="Meiryo UI"/>
            </a:endParaRPr>
          </a:p>
          <a:p>
            <a:pPr>
              <a:defRPr/>
            </a:pPr>
            <a:r>
              <a:rPr kumimoji="1" lang="ja-JP" altLang="en-US" sz="1400" i="0" u="none" strike="noStrike" kern="0" cap="none" spc="0" normalizeH="0" baseline="0" noProof="0">
                <a:ln>
                  <a:noFill/>
                </a:ln>
                <a:solidFill>
                  <a:srgbClr val="FF0000"/>
                </a:solidFill>
                <a:effectLst/>
                <a:uLnTx/>
                <a:uFillTx/>
                <a:latin typeface="Meiryo UI"/>
                <a:ea typeface="Meiryo UI"/>
              </a:rPr>
              <a:t>・ターゲット：</a:t>
            </a:r>
            <a:r>
              <a:rPr lang="ja-JP" altLang="en-US" sz="1400" kern="0">
                <a:solidFill>
                  <a:srgbClr val="FF0000"/>
                </a:solidFill>
                <a:latin typeface="Meiryo UI"/>
                <a:ea typeface="Meiryo UI"/>
              </a:rPr>
              <a:t> （例） </a:t>
            </a:r>
            <a:r>
              <a:rPr kumimoji="1" lang="en-US" altLang="ja-JP" sz="1400" i="0" u="none" strike="noStrike" kern="0" cap="none" spc="0" normalizeH="0" baseline="0" noProof="0">
                <a:ln>
                  <a:noFill/>
                </a:ln>
                <a:solidFill>
                  <a:srgbClr val="FF0000"/>
                </a:solidFill>
                <a:effectLst/>
                <a:uLnTx/>
                <a:uFillTx/>
                <a:latin typeface="Meiryo UI"/>
                <a:ea typeface="Meiryo UI"/>
              </a:rPr>
              <a:t>10</a:t>
            </a:r>
            <a:r>
              <a:rPr kumimoji="1" lang="ja-JP" altLang="en-US" sz="1400" i="0" u="none" strike="noStrike" kern="0" cap="none" spc="0" normalizeH="0" baseline="0" noProof="0">
                <a:ln>
                  <a:noFill/>
                </a:ln>
                <a:solidFill>
                  <a:srgbClr val="FF0000"/>
                </a:solidFill>
                <a:effectLst/>
                <a:uLnTx/>
                <a:uFillTx/>
                <a:latin typeface="Meiryo UI"/>
                <a:ea typeface="Meiryo UI"/>
              </a:rPr>
              <a:t>～</a:t>
            </a:r>
            <a:r>
              <a:rPr kumimoji="1" lang="en-US" altLang="ja-JP" sz="1400" i="0" u="none" strike="noStrike" kern="0" cap="none" spc="0" normalizeH="0" baseline="0" noProof="0">
                <a:ln>
                  <a:noFill/>
                </a:ln>
                <a:solidFill>
                  <a:srgbClr val="FF0000"/>
                </a:solidFill>
                <a:effectLst/>
                <a:uLnTx/>
                <a:uFillTx/>
                <a:latin typeface="Meiryo UI"/>
                <a:ea typeface="Meiryo UI"/>
              </a:rPr>
              <a:t>30</a:t>
            </a:r>
            <a:r>
              <a:rPr kumimoji="1" lang="ja-JP" altLang="en-US" sz="1400" i="0" u="none" strike="noStrike" kern="0" cap="none" spc="0" normalizeH="0" baseline="0" noProof="0">
                <a:ln>
                  <a:noFill/>
                </a:ln>
                <a:solidFill>
                  <a:srgbClr val="FF0000"/>
                </a:solidFill>
                <a:effectLst/>
                <a:uLnTx/>
                <a:uFillTx/>
                <a:latin typeface="Meiryo UI"/>
                <a:ea typeface="Meiryo UI"/>
              </a:rPr>
              <a:t>代の</a:t>
            </a:r>
            <a:r>
              <a:rPr lang="ja-JP" altLang="en-US" sz="1400" kern="0">
                <a:solidFill>
                  <a:srgbClr val="FF0000"/>
                </a:solidFill>
                <a:latin typeface="Meiryo UI"/>
                <a:ea typeface="Meiryo UI"/>
              </a:rPr>
              <a:t>カジュアル</a:t>
            </a:r>
            <a:r>
              <a:rPr kumimoji="1" lang="ja-JP" altLang="en-US" sz="1400" i="0" u="none" strike="noStrike" kern="0" cap="none" spc="0" normalizeH="0" baseline="0" noProof="0">
                <a:ln>
                  <a:noFill/>
                </a:ln>
                <a:solidFill>
                  <a:srgbClr val="FF0000"/>
                </a:solidFill>
                <a:effectLst/>
                <a:uLnTx/>
                <a:uFillTx/>
                <a:latin typeface="Meiryo UI"/>
                <a:ea typeface="Meiryo UI"/>
              </a:rPr>
              <a:t>層／海外</a:t>
            </a:r>
            <a:r>
              <a:rPr kumimoji="1" lang="en-US" altLang="ja-JP" sz="1400" i="0" u="none" strike="noStrike" kern="0" cap="none" spc="0" normalizeH="0" baseline="0" noProof="0">
                <a:ln>
                  <a:noFill/>
                </a:ln>
                <a:solidFill>
                  <a:srgbClr val="FF0000"/>
                </a:solidFill>
                <a:effectLst/>
                <a:uLnTx/>
                <a:uFillTx/>
                <a:latin typeface="Meiryo UI"/>
                <a:ea typeface="Meiryo UI"/>
              </a:rPr>
              <a:t>xxx</a:t>
            </a:r>
            <a:r>
              <a:rPr kumimoji="1" lang="ja-JP" altLang="en-US" sz="1400" i="0" u="none" strike="noStrike" kern="0" cap="none" spc="0" normalizeH="0" baseline="0" noProof="0">
                <a:ln>
                  <a:noFill/>
                </a:ln>
                <a:solidFill>
                  <a:srgbClr val="FF0000"/>
                </a:solidFill>
                <a:effectLst/>
                <a:uLnTx/>
                <a:uFillTx/>
                <a:latin typeface="Meiryo UI"/>
                <a:ea typeface="Meiryo UI"/>
              </a:rPr>
              <a:t>市場 </a:t>
            </a:r>
            <a:br>
              <a:rPr lang="ja-JP" altLang="en-US" sz="1400" kern="0">
                <a:solidFill>
                  <a:srgbClr val="FF0000"/>
                </a:solidFill>
                <a:latin typeface="Meiryo UI"/>
                <a:ea typeface="Meiryo UI"/>
              </a:rPr>
            </a:br>
            <a:r>
              <a:rPr lang="ja-JP" altLang="en-US" sz="1400" kern="0">
                <a:solidFill>
                  <a:srgbClr val="FF0000"/>
                </a:solidFill>
                <a:latin typeface="Meiryo UI"/>
                <a:ea typeface="Meiryo UI"/>
              </a:rPr>
              <a:t>・プラットフォーム</a:t>
            </a:r>
            <a:endParaRPr kumimoji="1" lang="en-US" altLang="ja-JP" sz="1400" i="0" u="none" strike="noStrike" kern="0" cap="none" spc="0" normalizeH="0" baseline="0" noProof="0">
              <a:ln>
                <a:noFill/>
              </a:ln>
              <a:solidFill>
                <a:srgbClr val="FF0000"/>
              </a:solidFill>
              <a:effectLst/>
              <a:uLnTx/>
              <a:uFillTx/>
              <a:latin typeface="Meiryo UI" panose="020B0400000000000000" pitchFamily="50" charset="-128"/>
              <a:ea typeface="Meiryo UI" panose="020B0400000000000000"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などを想定している。</a:t>
            </a:r>
            <a:endParaRPr kumimoji="1" lang="en-US" altLang="ja-JP"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400000000000000" pitchFamily="50" charset="-128"/>
              <a:ea typeface="Meiryo UI" panose="020B0400000000000000"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400000000000000" pitchFamily="50" charset="-128"/>
                <a:ea typeface="Meiryo UI" panose="020B0400000000000000" pitchFamily="50" charset="-128"/>
              </a:rPr>
              <a:t>適宜、図表を挿入してもよい。</a:t>
            </a:r>
          </a:p>
        </p:txBody>
      </p:sp>
      <p:sp>
        <p:nvSpPr>
          <p:cNvPr id="3" name="正方形/長方形 2">
            <a:extLst>
              <a:ext uri="{FF2B5EF4-FFF2-40B4-BE49-F238E27FC236}">
                <a16:creationId xmlns:a16="http://schemas.microsoft.com/office/drawing/2014/main" id="{50196AE4-47DC-DE67-8116-3306452421CD}"/>
              </a:ext>
            </a:extLst>
          </p:cNvPr>
          <p:cNvSpPr/>
          <p:nvPr/>
        </p:nvSpPr>
        <p:spPr bwMode="auto">
          <a:xfrm>
            <a:off x="539643" y="920713"/>
            <a:ext cx="11129526" cy="924234"/>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r>
              <a:rPr kumimoji="0" lang="ja-JP" altLang="en-US" sz="1600" b="1">
                <a:latin typeface="+mj-ea"/>
                <a:ea typeface="+mj-ea"/>
              </a:rPr>
              <a:t>作品名（事業名）：〇〇〇〇</a:t>
            </a:r>
          </a:p>
        </p:txBody>
      </p:sp>
      <p:sp>
        <p:nvSpPr>
          <p:cNvPr id="4" name="正方形/長方形 3">
            <a:extLst>
              <a:ext uri="{FF2B5EF4-FFF2-40B4-BE49-F238E27FC236}">
                <a16:creationId xmlns:a16="http://schemas.microsoft.com/office/drawing/2014/main" id="{EB30DEDB-C2F1-A318-EDDA-C6CBFF430219}"/>
              </a:ext>
            </a:extLst>
          </p:cNvPr>
          <p:cNvSpPr/>
          <p:nvPr/>
        </p:nvSpPr>
        <p:spPr bwMode="auto">
          <a:xfrm>
            <a:off x="3287684" y="1559409"/>
            <a:ext cx="5616624" cy="231156"/>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作品名が決定していない場合は仮称を記載する。</a:t>
            </a:r>
          </a:p>
        </p:txBody>
      </p:sp>
    </p:spTree>
    <p:extLst>
      <p:ext uri="{BB962C8B-B14F-4D97-AF65-F5344CB8AC3E}">
        <p14:creationId xmlns:p14="http://schemas.microsoft.com/office/powerpoint/2010/main" val="2090104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海外展開国</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fld id="{D9550142-B990-490A-A107-ED7302A7FD52}" type="slidenum">
              <a:rPr lang="en-US" altLang="ja-JP" smtClean="0"/>
              <a:pPr/>
              <a:t>7</a:t>
            </a:fld>
            <a:endParaRPr lang="en-US"/>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492954" y="935055"/>
            <a:ext cx="5243006" cy="545859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作品を提供</a:t>
            </a: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販売</a:t>
            </a: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またはターゲットとする国の一覧を記載</a:t>
            </a:r>
            <a:endParaRPr lang="ja-JP" altLang="en-US" sz="1400" kern="0" dirty="0">
              <a:solidFill>
                <a:srgbClr val="FF0000"/>
              </a:solidFill>
              <a:highlight>
                <a:srgbClr val="FFFF00"/>
              </a:highlight>
              <a:latin typeface="Meiryo UI" panose="020B0604030504040204" pitchFamily="50" charset="-128"/>
              <a:ea typeface="Meiryo UI" panose="020B0604030504040204" pitchFamily="50" charset="-128"/>
            </a:endParaRPr>
          </a:p>
        </p:txBody>
      </p:sp>
      <p:sp>
        <p:nvSpPr>
          <p:cNvPr id="20" name="タイトル 2">
            <a:extLst>
              <a:ext uri="{FF2B5EF4-FFF2-40B4-BE49-F238E27FC236}">
                <a16:creationId xmlns:a16="http://schemas.microsoft.com/office/drawing/2014/main" id="{309431F3-54AE-6A8F-0517-BDC4A21B6688}"/>
              </a:ext>
            </a:extLst>
          </p:cNvPr>
          <p:cNvSpPr txBox="1">
            <a:spLocks/>
          </p:cNvSpPr>
          <p:nvPr/>
        </p:nvSpPr>
        <p:spPr>
          <a:xfrm>
            <a:off x="6237826" y="404664"/>
            <a:ext cx="3962630" cy="523220"/>
          </a:xfrm>
          <a:prstGeom prst="rect">
            <a:avLst/>
          </a:prstGeom>
        </p:spPr>
        <p:txBody>
          <a:bodyPr vert="horz" wrap="square" lIns="91440" tIns="45720" rIns="91440" bIns="45720" rtlCol="0" anchor="ctr">
            <a:spAutoFit/>
          </a:bodyPr>
          <a:lstStyle>
            <a:lvl1pPr algn="l" defTabSz="914423" rtl="0" eaLnBrk="1" latinLnBrk="0" hangingPunct="1">
              <a:spcBef>
                <a:spcPct val="0"/>
              </a:spcBef>
              <a:buNone/>
              <a:defRPr kumimoji="1" lang="ja-JP" altLang="en-US"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a:latin typeface="Meiryo UI" panose="020B0604030504040204" pitchFamily="50" charset="-128"/>
                <a:ea typeface="Meiryo UI" panose="020B0604030504040204" pitchFamily="50" charset="-128"/>
              </a:rPr>
              <a:t>ローカライズ言語</a:t>
            </a:r>
          </a:p>
        </p:txBody>
      </p:sp>
      <p:sp>
        <p:nvSpPr>
          <p:cNvPr id="21" name="正方形/長方形 20">
            <a:extLst>
              <a:ext uri="{FF2B5EF4-FFF2-40B4-BE49-F238E27FC236}">
                <a16:creationId xmlns:a16="http://schemas.microsoft.com/office/drawing/2014/main" id="{352F7CF9-9337-7052-120C-4BF1E6518683}"/>
              </a:ext>
            </a:extLst>
          </p:cNvPr>
          <p:cNvSpPr/>
          <p:nvPr/>
        </p:nvSpPr>
        <p:spPr bwMode="auto">
          <a:xfrm>
            <a:off x="6520618" y="935055"/>
            <a:ext cx="5192006" cy="545859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ローカライズする場合に翻訳する言語を記載する。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　ーローカライズする言語数が多い場合は、</a:t>
            </a:r>
            <a:b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b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代表的な言語及び言語総数を記載</a:t>
            </a:r>
            <a:b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b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　ー未確定の言語がある場合は、</a:t>
            </a:r>
            <a:b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b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現時点での見込みの数量等を記載</a:t>
            </a:r>
          </a:p>
        </p:txBody>
      </p:sp>
    </p:spTree>
    <p:extLst>
      <p:ext uri="{BB962C8B-B14F-4D97-AF65-F5344CB8AC3E}">
        <p14:creationId xmlns:p14="http://schemas.microsoft.com/office/powerpoint/2010/main" val="2161593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支出計画根拠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87AC69F-7C21-BA32-4DCA-584353DDD4B8}"/>
              </a:ext>
            </a:extLst>
          </p:cNvPr>
          <p:cNvSpPr>
            <a:spLocks noGrp="1"/>
          </p:cNvSpPr>
          <p:nvPr>
            <p:ph type="sldNum" sz="quarter" idx="12"/>
          </p:nvPr>
        </p:nvSpPr>
        <p:spPr/>
        <p:txBody>
          <a:bodyPr/>
          <a:lstStyle/>
          <a:p>
            <a:fld id="{D9550142-B990-490A-A107-ED7302A7FD52}" type="slidenum">
              <a:rPr lang="en-US" altLang="ja-JP" smtClean="0"/>
              <a:pPr/>
              <a:t>8</a:t>
            </a:fld>
            <a:endParaRPr lang="en-US"/>
          </a:p>
        </p:txBody>
      </p:sp>
      <p:sp>
        <p:nvSpPr>
          <p:cNvPr id="9" name="正方形/長方形 8">
            <a:extLst>
              <a:ext uri="{FF2B5EF4-FFF2-40B4-BE49-F238E27FC236}">
                <a16:creationId xmlns:a16="http://schemas.microsoft.com/office/drawing/2014/main" id="{EC3EA0B3-43A9-6531-2A5B-96B6BDF6CAD6}"/>
              </a:ext>
            </a:extLst>
          </p:cNvPr>
          <p:cNvSpPr/>
          <p:nvPr/>
        </p:nvSpPr>
        <p:spPr bwMode="auto">
          <a:xfrm>
            <a:off x="539643" y="2091600"/>
            <a:ext cx="5243006" cy="4452879"/>
          </a:xfrm>
          <a:prstGeom prst="rect">
            <a:avLst/>
          </a:prstGeom>
          <a:noFill/>
          <a:ln w="9525">
            <a:solidFill>
              <a:srgbClr val="FF0000"/>
            </a:solidFill>
            <a:miter lim="800000"/>
            <a:headEnd/>
            <a:tailEnd/>
          </a:ln>
          <a:effectLst/>
        </p:spPr>
        <p:txBody>
          <a:bodyPr wrap="square" rtlCol="0" anchor="ctr"/>
          <a:lstStyle/>
          <a:p>
            <a:pPr algn="ctr">
              <a:defRPr/>
            </a:pPr>
            <a:r>
              <a:rPr lang="ja-JP" altLang="en-US" sz="1400" kern="0" dirty="0">
                <a:solidFill>
                  <a:srgbClr val="FF0000"/>
                </a:solidFill>
                <a:latin typeface="Meiryo UI" panose="020B0604030504040204" pitchFamily="50" charset="-128"/>
                <a:ea typeface="Meiryo UI" panose="020B0604030504040204" pitchFamily="50" charset="-128"/>
              </a:rPr>
              <a:t>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現時点で見積書がある費目があれば添付する。</a:t>
            </a:r>
            <a:br>
              <a:rPr lang="en-US" altLang="ja-JP" sz="1400" kern="0" dirty="0">
                <a:solidFill>
                  <a:srgbClr val="FF0000"/>
                </a:solidFill>
                <a:latin typeface="Meiryo UI" panose="020B0604030504040204" pitchFamily="50" charset="-128"/>
                <a:ea typeface="Meiryo UI" panose="020B0604030504040204" pitchFamily="50" charset="-128"/>
              </a:rPr>
            </a:b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（必要に応じて本スライドを複製して記載する。）</a:t>
            </a:r>
          </a:p>
        </p:txBody>
      </p:sp>
      <p:grpSp>
        <p:nvGrpSpPr>
          <p:cNvPr id="19" name="グループ化 18">
            <a:extLst>
              <a:ext uri="{FF2B5EF4-FFF2-40B4-BE49-F238E27FC236}">
                <a16:creationId xmlns:a16="http://schemas.microsoft.com/office/drawing/2014/main" id="{5EFA55A7-85C0-F54F-0D3A-520D1A7AFD80}"/>
              </a:ext>
            </a:extLst>
          </p:cNvPr>
          <p:cNvGrpSpPr/>
          <p:nvPr/>
        </p:nvGrpSpPr>
        <p:grpSpPr>
          <a:xfrm>
            <a:off x="539643" y="1622723"/>
            <a:ext cx="5243006" cy="270703"/>
            <a:chOff x="436484" y="1013524"/>
            <a:chExt cx="5457319" cy="270703"/>
          </a:xfrm>
        </p:grpSpPr>
        <p:sp>
          <p:nvSpPr>
            <p:cNvPr id="20" name="正方形/長方形 19">
              <a:extLst>
                <a:ext uri="{FF2B5EF4-FFF2-40B4-BE49-F238E27FC236}">
                  <a16:creationId xmlns:a16="http://schemas.microsoft.com/office/drawing/2014/main" id="{A69C6950-F74E-3E03-A227-2CD9FA1FD66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〇〇費</a:t>
              </a:r>
            </a:p>
          </p:txBody>
        </p:sp>
        <p:cxnSp>
          <p:nvCxnSpPr>
            <p:cNvPr id="21" name="直線コネクタ 20">
              <a:extLst>
                <a:ext uri="{FF2B5EF4-FFF2-40B4-BE49-F238E27FC236}">
                  <a16:creationId xmlns:a16="http://schemas.microsoft.com/office/drawing/2014/main" id="{7D3152AC-9D71-E793-7D58-B7850912A4E8}"/>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3DC946EE-25F5-AD24-E948-27684D2BC7D3}"/>
              </a:ext>
            </a:extLst>
          </p:cNvPr>
          <p:cNvGrpSpPr/>
          <p:nvPr/>
        </p:nvGrpSpPr>
        <p:grpSpPr>
          <a:xfrm>
            <a:off x="6505913" y="1622723"/>
            <a:ext cx="5243006" cy="270703"/>
            <a:chOff x="436484" y="1013524"/>
            <a:chExt cx="5457319" cy="270703"/>
          </a:xfrm>
        </p:grpSpPr>
        <p:sp>
          <p:nvSpPr>
            <p:cNvPr id="23" name="正方形/長方形 22">
              <a:extLst>
                <a:ext uri="{FF2B5EF4-FFF2-40B4-BE49-F238E27FC236}">
                  <a16:creationId xmlns:a16="http://schemas.microsoft.com/office/drawing/2014/main" id="{DCC2433A-919E-F30F-9676-4214F5D323F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◇◇費</a:t>
              </a:r>
            </a:p>
          </p:txBody>
        </p:sp>
        <p:cxnSp>
          <p:nvCxnSpPr>
            <p:cNvPr id="24" name="直線コネクタ 23">
              <a:extLst>
                <a:ext uri="{FF2B5EF4-FFF2-40B4-BE49-F238E27FC236}">
                  <a16:creationId xmlns:a16="http://schemas.microsoft.com/office/drawing/2014/main" id="{658F1664-F942-A206-E9E6-1D92ED3BAB38}"/>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73E49FEE-074F-4706-4140-4665DE69F1C9}"/>
              </a:ext>
            </a:extLst>
          </p:cNvPr>
          <p:cNvSpPr/>
          <p:nvPr/>
        </p:nvSpPr>
        <p:spPr bwMode="auto">
          <a:xfrm>
            <a:off x="6505913" y="2091600"/>
            <a:ext cx="5243006" cy="4452879"/>
          </a:xfrm>
          <a:prstGeom prst="rect">
            <a:avLst/>
          </a:prstGeom>
          <a:noFill/>
          <a:ln w="9525">
            <a:solidFill>
              <a:srgbClr val="FF0000"/>
            </a:solidFill>
            <a:miter lim="800000"/>
            <a:headEnd/>
            <a:tailEnd/>
          </a:ln>
          <a:effectLst/>
        </p:spPr>
        <p:txBody>
          <a:bodyPr wrap="square" rtlCol="0" anchor="ctr"/>
          <a:lstStyle/>
          <a:p>
            <a:pPr algn="ctr">
              <a:defRPr/>
            </a:pPr>
            <a:r>
              <a:rPr lang="ja-JP" altLang="en-US" sz="1400" kern="0" dirty="0">
                <a:solidFill>
                  <a:srgbClr val="FF0000"/>
                </a:solidFill>
                <a:latin typeface="Meiryo UI" panose="020B0604030504040204" pitchFamily="50" charset="-128"/>
                <a:ea typeface="Meiryo UI" panose="020B0604030504040204" pitchFamily="50" charset="-128"/>
              </a:rPr>
              <a:t>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現時点で見積書がある費目があれば添付する。</a:t>
            </a:r>
            <a:br>
              <a:rPr lang="en-US" altLang="ja-JP" sz="1400" kern="0" dirty="0">
                <a:solidFill>
                  <a:srgbClr val="FF0000"/>
                </a:solidFill>
                <a:latin typeface="Meiryo UI" panose="020B0604030504040204" pitchFamily="50" charset="-128"/>
                <a:ea typeface="Meiryo UI" panose="020B0604030504040204" pitchFamily="50" charset="-128"/>
              </a:rPr>
            </a:b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（必要に応じて本スライドを複製して記載する。）</a:t>
            </a:r>
          </a:p>
        </p:txBody>
      </p:sp>
      <p:sp>
        <p:nvSpPr>
          <p:cNvPr id="30" name="正方形/長方形 29">
            <a:extLst>
              <a:ext uri="{FF2B5EF4-FFF2-40B4-BE49-F238E27FC236}">
                <a16:creationId xmlns:a16="http://schemas.microsoft.com/office/drawing/2014/main" id="{3367767B-0684-0BC5-79AC-DB717DF1483E}"/>
              </a:ext>
            </a:extLst>
          </p:cNvPr>
          <p:cNvSpPr/>
          <p:nvPr/>
        </p:nvSpPr>
        <p:spPr bwMode="auto">
          <a:xfrm>
            <a:off x="465953" y="1121942"/>
            <a:ext cx="11129526" cy="423780"/>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補助対象経費費目：人件費、補助員人件費、旅費、備品費、借料及び損料、通信費、運搬費、諸経費、受託・外注費</a:t>
            </a:r>
            <a:endParaRPr lang="en-US" altLang="ja-JP" sz="1400" kern="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5D0906B8-6AB1-6F65-C07D-FE2AECDCFCFC}"/>
              </a:ext>
            </a:extLst>
          </p:cNvPr>
          <p:cNvSpPr/>
          <p:nvPr/>
        </p:nvSpPr>
        <p:spPr bwMode="auto">
          <a:xfrm>
            <a:off x="8382000" y="160077"/>
            <a:ext cx="3607838"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j-ea"/>
                <a:ea typeface="+mj-ea"/>
              </a:rPr>
              <a:t>見積書は任意</a:t>
            </a:r>
          </a:p>
        </p:txBody>
      </p:sp>
    </p:spTree>
    <p:extLst>
      <p:ext uri="{BB962C8B-B14F-4D97-AF65-F5344CB8AC3E}">
        <p14:creationId xmlns:p14="http://schemas.microsoft.com/office/powerpoint/2010/main" val="187014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収入計画根拠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p:txBody>
          <a:bodyPr/>
          <a:lstStyle/>
          <a:p>
            <a:fld id="{D9550142-B990-490A-A107-ED7302A7FD52}" type="slidenum">
              <a:rPr lang="en-US" altLang="ja-JP" smtClean="0"/>
              <a:pPr/>
              <a:t>9</a:t>
            </a:fld>
            <a:endParaRPr lang="en-US"/>
          </a:p>
        </p:txBody>
      </p:sp>
      <p:sp>
        <p:nvSpPr>
          <p:cNvPr id="9" name="正方形/長方形 8">
            <a:extLst>
              <a:ext uri="{FF2B5EF4-FFF2-40B4-BE49-F238E27FC236}">
                <a16:creationId xmlns:a16="http://schemas.microsoft.com/office/drawing/2014/main" id="{0F5AC645-A2B9-C569-0240-3090FD79190A}"/>
              </a:ext>
            </a:extLst>
          </p:cNvPr>
          <p:cNvSpPr/>
          <p:nvPr/>
        </p:nvSpPr>
        <p:spPr bwMode="auto">
          <a:xfrm>
            <a:off x="539643" y="5613400"/>
            <a:ext cx="11129526" cy="780247"/>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売上等の収入計画に加えて、他の行政機関からの補助・助成等を受けている場合、その詳細を記載する。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a:solidFill>
                  <a:srgbClr val="FF0000"/>
                </a:solidFill>
                <a:latin typeface="Meiryo UI" panose="020B0604030504040204" pitchFamily="50" charset="-128"/>
                <a:ea typeface="Meiryo UI" panose="020B0604030504040204" pitchFamily="50" charset="-128"/>
              </a:rPr>
              <a:t>他の行政機関からの補助・助成等を受けていない場合、「補助・助成の該当無し」と記載する。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a:solidFill>
                  <a:srgbClr val="FF0000"/>
                </a:solidFill>
                <a:latin typeface="Meiryo UI" panose="020B0604030504040204" pitchFamily="50" charset="-128"/>
                <a:ea typeface="Meiryo UI" panose="020B0604030504040204" pitchFamily="50" charset="-128"/>
              </a:rPr>
              <a:t>解説：他の行政機関からの重複支援を確認するために、収入計画の記載を設けているものである。</a:t>
            </a:r>
          </a:p>
        </p:txBody>
      </p:sp>
      <p:grpSp>
        <p:nvGrpSpPr>
          <p:cNvPr id="16" name="グループ化 15">
            <a:extLst>
              <a:ext uri="{FF2B5EF4-FFF2-40B4-BE49-F238E27FC236}">
                <a16:creationId xmlns:a16="http://schemas.microsoft.com/office/drawing/2014/main" id="{F959A42D-838E-D719-3BDE-0A2007BF35F6}"/>
              </a:ext>
            </a:extLst>
          </p:cNvPr>
          <p:cNvGrpSpPr/>
          <p:nvPr/>
        </p:nvGrpSpPr>
        <p:grpSpPr>
          <a:xfrm>
            <a:off x="539643" y="2132856"/>
            <a:ext cx="5243006" cy="270703"/>
            <a:chOff x="436484" y="1013524"/>
            <a:chExt cx="5457319" cy="270703"/>
          </a:xfrm>
        </p:grpSpPr>
        <p:sp>
          <p:nvSpPr>
            <p:cNvPr id="17" name="正方形/長方形 16">
              <a:extLst>
                <a:ext uri="{FF2B5EF4-FFF2-40B4-BE49-F238E27FC236}">
                  <a16:creationId xmlns:a16="http://schemas.microsoft.com/office/drawing/2014/main" id="{693F0BA6-F03D-980A-20CB-2858625A954C}"/>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収入計画（売上など）</a:t>
              </a:r>
            </a:p>
          </p:txBody>
        </p:sp>
        <p:cxnSp>
          <p:nvCxnSpPr>
            <p:cNvPr id="18" name="直線コネクタ 17">
              <a:extLst>
                <a:ext uri="{FF2B5EF4-FFF2-40B4-BE49-F238E27FC236}">
                  <a16:creationId xmlns:a16="http://schemas.microsoft.com/office/drawing/2014/main" id="{4B116D6C-5407-C0F6-D140-798A4F743848}"/>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9" name="グループ化 18">
            <a:extLst>
              <a:ext uri="{FF2B5EF4-FFF2-40B4-BE49-F238E27FC236}">
                <a16:creationId xmlns:a16="http://schemas.microsoft.com/office/drawing/2014/main" id="{009654DE-E573-A796-57F6-9E948E69150D}"/>
              </a:ext>
            </a:extLst>
          </p:cNvPr>
          <p:cNvGrpSpPr/>
          <p:nvPr/>
        </p:nvGrpSpPr>
        <p:grpSpPr>
          <a:xfrm>
            <a:off x="6505913" y="2132856"/>
            <a:ext cx="5243006" cy="270703"/>
            <a:chOff x="436484" y="1013524"/>
            <a:chExt cx="5457319" cy="270703"/>
          </a:xfrm>
        </p:grpSpPr>
        <p:sp>
          <p:nvSpPr>
            <p:cNvPr id="20" name="正方形/長方形 19">
              <a:extLst>
                <a:ext uri="{FF2B5EF4-FFF2-40B4-BE49-F238E27FC236}">
                  <a16:creationId xmlns:a16="http://schemas.microsoft.com/office/drawing/2014/main" id="{128FED34-8276-9220-12EB-1DF824EB2EF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◇◇県　△△助成金</a:t>
              </a:r>
            </a:p>
          </p:txBody>
        </p:sp>
        <p:cxnSp>
          <p:nvCxnSpPr>
            <p:cNvPr id="21" name="直線コネクタ 20">
              <a:extLst>
                <a:ext uri="{FF2B5EF4-FFF2-40B4-BE49-F238E27FC236}">
                  <a16:creationId xmlns:a16="http://schemas.microsoft.com/office/drawing/2014/main" id="{F6FE25C2-4937-EA08-3AB5-561F27B6410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aphicFrame>
        <p:nvGraphicFramePr>
          <p:cNvPr id="22" name="表 21">
            <a:extLst>
              <a:ext uri="{FF2B5EF4-FFF2-40B4-BE49-F238E27FC236}">
                <a16:creationId xmlns:a16="http://schemas.microsoft.com/office/drawing/2014/main" id="{28409309-C0A3-FD98-946B-F308FE7186E8}"/>
              </a:ext>
            </a:extLst>
          </p:cNvPr>
          <p:cNvGraphicFramePr>
            <a:graphicFrameLocks noGrp="1"/>
          </p:cNvGraphicFramePr>
          <p:nvPr>
            <p:extLst>
              <p:ext uri="{D42A27DB-BD31-4B8C-83A1-F6EECF244321}">
                <p14:modId xmlns:p14="http://schemas.microsoft.com/office/powerpoint/2010/main" val="3010686210"/>
              </p:ext>
            </p:extLst>
          </p:nvPr>
        </p:nvGraphicFramePr>
        <p:xfrm>
          <a:off x="539643" y="2676930"/>
          <a:ext cx="5374932" cy="2824800"/>
        </p:xfrm>
        <a:graphic>
          <a:graphicData uri="http://schemas.openxmlformats.org/drawingml/2006/table">
            <a:tbl>
              <a:tblPr firstRow="1" bandRow="1">
                <a:tableStyleId>{7DF18680-E054-41AD-8BC1-D1AEF772440D}</a:tableStyleId>
              </a:tblPr>
              <a:tblGrid>
                <a:gridCol w="3534517">
                  <a:extLst>
                    <a:ext uri="{9D8B030D-6E8A-4147-A177-3AD203B41FA5}">
                      <a16:colId xmlns:a16="http://schemas.microsoft.com/office/drawing/2014/main" val="4294274749"/>
                    </a:ext>
                  </a:extLst>
                </a:gridCol>
                <a:gridCol w="1840415">
                  <a:extLst>
                    <a:ext uri="{9D8B030D-6E8A-4147-A177-3AD203B41FA5}">
                      <a16:colId xmlns:a16="http://schemas.microsoft.com/office/drawing/2014/main" val="2573570758"/>
                    </a:ext>
                  </a:extLst>
                </a:gridCol>
              </a:tblGrid>
              <a:tr h="0">
                <a:tc>
                  <a:txBody>
                    <a:bodyPr/>
                    <a:lstStyle/>
                    <a:p>
                      <a:pPr algn="ctr"/>
                      <a:r>
                        <a:rPr kumimoji="1" lang="ja-JP" altLang="en-US" sz="1400">
                          <a:solidFill>
                            <a:schemeClr val="tx1"/>
                          </a:solidFill>
                        </a:rPr>
                        <a:t>収入費目</a:t>
                      </a:r>
                    </a:p>
                  </a:txBody>
                  <a:tcPr>
                    <a:solidFill>
                      <a:schemeClr val="accent1">
                        <a:lumMod val="90000"/>
                      </a:schemeClr>
                    </a:solidFill>
                  </a:tcPr>
                </a:tc>
                <a:tc>
                  <a:txBody>
                    <a:bodyPr/>
                    <a:lstStyle/>
                    <a:p>
                      <a:pPr algn="ctr"/>
                      <a:r>
                        <a:rPr kumimoji="1" lang="ja-JP" altLang="en-US" sz="1400">
                          <a:solidFill>
                            <a:schemeClr val="tx1"/>
                          </a:solidFill>
                        </a:rPr>
                        <a:t>金額</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781204250"/>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2339613685"/>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429309042"/>
                  </a:ext>
                </a:extLst>
              </a:tr>
            </a:tbl>
          </a:graphicData>
        </a:graphic>
      </p:graphicFrame>
      <p:graphicFrame>
        <p:nvGraphicFramePr>
          <p:cNvPr id="23" name="表 22">
            <a:extLst>
              <a:ext uri="{FF2B5EF4-FFF2-40B4-BE49-F238E27FC236}">
                <a16:creationId xmlns:a16="http://schemas.microsoft.com/office/drawing/2014/main" id="{780D029E-4EA4-284B-9237-D5743F62D690}"/>
              </a:ext>
            </a:extLst>
          </p:cNvPr>
          <p:cNvGraphicFramePr>
            <a:graphicFrameLocks noGrp="1"/>
          </p:cNvGraphicFramePr>
          <p:nvPr>
            <p:extLst>
              <p:ext uri="{D42A27DB-BD31-4B8C-83A1-F6EECF244321}">
                <p14:modId xmlns:p14="http://schemas.microsoft.com/office/powerpoint/2010/main" val="839984950"/>
              </p:ext>
            </p:extLst>
          </p:nvPr>
        </p:nvGraphicFramePr>
        <p:xfrm>
          <a:off x="6439576" y="2676930"/>
          <a:ext cx="5374932" cy="2841864"/>
        </p:xfrm>
        <a:graphic>
          <a:graphicData uri="http://schemas.openxmlformats.org/drawingml/2006/table">
            <a:tbl>
              <a:tblPr firstRow="1" bandRow="1">
                <a:tableStyleId>{7DF18680-E054-41AD-8BC1-D1AEF772440D}</a:tableStyleId>
              </a:tblPr>
              <a:tblGrid>
                <a:gridCol w="1774932">
                  <a:extLst>
                    <a:ext uri="{9D8B030D-6E8A-4147-A177-3AD203B41FA5}">
                      <a16:colId xmlns:a16="http://schemas.microsoft.com/office/drawing/2014/main" val="4294274749"/>
                    </a:ext>
                  </a:extLst>
                </a:gridCol>
                <a:gridCol w="3600000">
                  <a:extLst>
                    <a:ext uri="{9D8B030D-6E8A-4147-A177-3AD203B41FA5}">
                      <a16:colId xmlns:a16="http://schemas.microsoft.com/office/drawing/2014/main" val="2573570758"/>
                    </a:ext>
                  </a:extLst>
                </a:gridCol>
              </a:tblGrid>
              <a:tr h="321864">
                <a:tc>
                  <a:txBody>
                    <a:bodyPr/>
                    <a:lstStyle/>
                    <a:p>
                      <a:pPr algn="ctr"/>
                      <a:r>
                        <a:rPr kumimoji="1" lang="ja-JP" altLang="en-US" sz="1400">
                          <a:solidFill>
                            <a:schemeClr val="tx1"/>
                          </a:solidFill>
                        </a:rPr>
                        <a:t>項目</a:t>
                      </a:r>
                    </a:p>
                  </a:txBody>
                  <a:tcPr>
                    <a:solidFill>
                      <a:schemeClr val="accent1">
                        <a:lumMod val="90000"/>
                      </a:schemeClr>
                    </a:solidFill>
                  </a:tcPr>
                </a:tc>
                <a:tc>
                  <a:txBody>
                    <a:bodyPr/>
                    <a:lstStyle/>
                    <a:p>
                      <a:pPr algn="ctr"/>
                      <a:r>
                        <a:rPr kumimoji="1" lang="ja-JP" altLang="en-US" sz="1400">
                          <a:solidFill>
                            <a:schemeClr val="tx1"/>
                          </a:solidFill>
                        </a:rPr>
                        <a:t>概要</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r>
                        <a:rPr kumimoji="1" lang="ja-JP" altLang="en-US" sz="1400"/>
                        <a:t>支給元</a:t>
                      </a:r>
                    </a:p>
                  </a:txBody>
                  <a:tcPr>
                    <a:solidFill>
                      <a:schemeClr val="bg1">
                        <a:lumMod val="95000"/>
                      </a:schemeClr>
                    </a:solidFill>
                  </a:tcPr>
                </a:tc>
                <a:tc>
                  <a:txBody>
                    <a:bodyPr/>
                    <a:lstStyle/>
                    <a:p>
                      <a:r>
                        <a:rPr kumimoji="1" lang="ja-JP" altLang="en-US" sz="1400"/>
                        <a:t>（例）○○省、○○県等</a:t>
                      </a:r>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r>
                        <a:rPr kumimoji="1" lang="ja-JP" altLang="en-US" sz="1400"/>
                        <a:t>補助金・助成金名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r>
                        <a:rPr kumimoji="1" lang="ja-JP" altLang="en-US" sz="1400"/>
                        <a:t>金額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1440000">
                <a:tc>
                  <a:txBody>
                    <a:bodyPr/>
                    <a:lstStyle/>
                    <a:p>
                      <a:r>
                        <a:rPr kumimoji="1" lang="ja-JP" altLang="en-US" sz="1400"/>
                        <a:t>仕様用途</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bl>
          </a:graphicData>
        </a:graphic>
      </p:graphicFrame>
      <p:sp>
        <p:nvSpPr>
          <p:cNvPr id="24" name="正方形/長方形 23">
            <a:extLst>
              <a:ext uri="{FF2B5EF4-FFF2-40B4-BE49-F238E27FC236}">
                <a16:creationId xmlns:a16="http://schemas.microsoft.com/office/drawing/2014/main" id="{83CCF49F-428E-A6A7-0AE9-B2A66175E75F}"/>
              </a:ext>
            </a:extLst>
          </p:cNvPr>
          <p:cNvSpPr/>
          <p:nvPr/>
        </p:nvSpPr>
        <p:spPr bwMode="auto">
          <a:xfrm>
            <a:off x="8206670" y="3317966"/>
            <a:ext cx="3607838" cy="67548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dirty="0">
                <a:solidFill>
                  <a:schemeClr val="bg1"/>
                </a:solidFill>
                <a:latin typeface="+mj-ea"/>
                <a:ea typeface="+mj-ea"/>
              </a:rPr>
              <a:t>補助・助成の該当がない場合は記載不要</a:t>
            </a:r>
          </a:p>
        </p:txBody>
      </p:sp>
      <p:sp>
        <p:nvSpPr>
          <p:cNvPr id="3" name="正方形/長方形 2">
            <a:extLst>
              <a:ext uri="{FF2B5EF4-FFF2-40B4-BE49-F238E27FC236}">
                <a16:creationId xmlns:a16="http://schemas.microsoft.com/office/drawing/2014/main" id="{6352E90B-9EF1-4BFB-56B2-04E05FB9B016}"/>
              </a:ext>
            </a:extLst>
          </p:cNvPr>
          <p:cNvSpPr/>
          <p:nvPr/>
        </p:nvSpPr>
        <p:spPr bwMode="auto">
          <a:xfrm>
            <a:off x="6439576" y="915838"/>
            <a:ext cx="5401548" cy="1064351"/>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dirty="0">
                <a:uFill>
                  <a:solidFill>
                    <a:srgbClr val="FF0000"/>
                  </a:solidFill>
                </a:uFill>
                <a:latin typeface="Meiryo UI" panose="020B0604030504040204" pitchFamily="50" charset="-128"/>
                <a:ea typeface="Meiryo UI" panose="020B0604030504040204" pitchFamily="50" charset="-128"/>
              </a:rPr>
              <a:t>他の補助金・助成金を受けていますか？</a:t>
            </a:r>
            <a:endParaRPr lang="en-US" altLang="ja-JP" sz="1600" dirty="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補助・助成の該当あり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補助・助成の該当なし　</a:t>
            </a:r>
            <a:r>
              <a:rPr lang="en-US" altLang="ja-JP" sz="1600" dirty="0">
                <a:uFill>
                  <a:solidFill>
                    <a:srgbClr val="FF0000"/>
                  </a:solidFill>
                </a:uFill>
                <a:latin typeface="Meiryo UI" panose="020B0604030504040204" pitchFamily="50" charset="-128"/>
                <a:ea typeface="Meiryo UI" panose="020B0604030504040204" pitchFamily="50" charset="-128"/>
              </a:rPr>
              <a:t>】</a:t>
            </a:r>
          </a:p>
          <a:p>
            <a:pPr>
              <a:spcAft>
                <a:spcPts val="600"/>
              </a:spcAft>
            </a:pPr>
            <a:r>
              <a:rPr lang="ja-JP" altLang="en-US" sz="1600" dirty="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dirty="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5EC2BA48-9DAD-99C5-0E22-2FB3900586D5}"/>
              </a:ext>
            </a:extLst>
          </p:cNvPr>
          <p:cNvSpPr/>
          <p:nvPr/>
        </p:nvSpPr>
        <p:spPr bwMode="auto">
          <a:xfrm>
            <a:off x="442912" y="915839"/>
            <a:ext cx="5653088" cy="868675"/>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売上などの収入計画（プロジェクトに紐づく映像配信収入など）を、記載ください。</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数値の蓋然性を説明する根拠を記載ください。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463277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STOMLAYOUT" val="F"/>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機○・記載例なし】">
  <a:themeElements>
    <a:clrScheme name="グレースケール">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B586FD-2218-4488-9BD2-8CF2CA96F8EB}">
  <ds:schemaRefs>
    <ds:schemaRef ds:uri="http://www.w3.org/XML/1998/namespace"/>
    <ds:schemaRef ds:uri="http://purl.org/dc/elements/1.1/"/>
    <ds:schemaRef ds:uri="http://schemas.microsoft.com/office/2006/documentManagement/types"/>
    <ds:schemaRef ds:uri="bb60d2a5-e683-489e-b26f-0e0cec2f8f54"/>
    <ds:schemaRef ds:uri="http://purl.org/dc/terms/"/>
    <ds:schemaRef ds:uri="http://schemas.microsoft.com/office/infopath/2007/PartnerControls"/>
    <ds:schemaRef ds:uri="http://schemas.openxmlformats.org/package/2006/metadata/core-properties"/>
    <ds:schemaRef ds:uri="http://purl.org/dc/dcmitype/"/>
    <ds:schemaRef ds:uri="http://schemas.microsoft.com/office/2006/metadata/properties"/>
  </ds:schemaRefs>
</ds:datastoreItem>
</file>

<file path=customXml/itemProps2.xml><?xml version="1.0" encoding="utf-8"?>
<ds:datastoreItem xmlns:ds="http://schemas.openxmlformats.org/officeDocument/2006/customXml" ds:itemID="{2B8FB58D-2E3D-4D74-9661-C0940A7A1ABC}"/>
</file>

<file path=customXml/itemProps3.xml><?xml version="1.0" encoding="utf-8"?>
<ds:datastoreItem xmlns:ds="http://schemas.openxmlformats.org/officeDocument/2006/customXml" ds:itemID="{D8CA455B-B30B-4386-B4B2-E4CFAE0671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1586</TotalTime>
  <Words>1972</Words>
  <Application>Microsoft Office PowerPoint</Application>
  <PresentationFormat>ワイド画面</PresentationFormat>
  <Paragraphs>209</Paragraphs>
  <Slides>13</Slides>
  <Notes>1</Notes>
  <HiddenSlides>0</HiddenSlides>
  <MMClips>0</MMClips>
  <ScaleCrop>false</ScaleCrop>
  <HeadingPairs>
    <vt:vector size="8" baseType="variant">
      <vt:variant>
        <vt:lpstr>使用されているフォント</vt:lpstr>
      </vt:variant>
      <vt:variant>
        <vt:i4>4</vt:i4>
      </vt:variant>
      <vt:variant>
        <vt:lpstr>テーマ</vt:lpstr>
      </vt:variant>
      <vt:variant>
        <vt:i4>1</vt:i4>
      </vt:variant>
      <vt:variant>
        <vt:lpstr>埋め込まれた OLE サーバー</vt:lpstr>
      </vt:variant>
      <vt:variant>
        <vt:i4>1</vt:i4>
      </vt:variant>
      <vt:variant>
        <vt:lpstr>スライド タイトル</vt:lpstr>
      </vt:variant>
      <vt:variant>
        <vt:i4>13</vt:i4>
      </vt:variant>
    </vt:vector>
  </HeadingPairs>
  <TitlesOfParts>
    <vt:vector size="19" baseType="lpstr">
      <vt:lpstr>Meiryo UI</vt:lpstr>
      <vt:lpstr>メイリオ</vt:lpstr>
      <vt:lpstr>Arial</vt:lpstr>
      <vt:lpstr>Wingdings</vt:lpstr>
      <vt:lpstr>【機○・記載例なし】</vt:lpstr>
      <vt:lpstr>think-cellスライド</vt:lpstr>
      <vt:lpstr>【事業名】</vt:lpstr>
      <vt:lpstr>法人概要①</vt:lpstr>
      <vt:lpstr>法人概要②</vt:lpstr>
      <vt:lpstr>作品関係者概要①</vt:lpstr>
      <vt:lpstr>作品関係者概要②</vt:lpstr>
      <vt:lpstr>作品一覧・作品概要</vt:lpstr>
      <vt:lpstr>海外展開国</vt:lpstr>
      <vt:lpstr>支出計画根拠</vt:lpstr>
      <vt:lpstr>収入計画根拠</vt:lpstr>
      <vt:lpstr>投資額ROI根拠</vt:lpstr>
      <vt:lpstr>売上高ROI根拠</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【新規IP企画支援事業】事業計画書（ゲーム・アニメ・実写）</dc:title>
  <dc:subject/>
  <dc:creator>Ayaka Shindo</dc:creator>
  <cp:keywords/>
  <dc:description/>
  <cp:lastModifiedBy>Windows ユーザー</cp:lastModifiedBy>
  <cp:revision>3</cp:revision>
  <cp:lastPrinted>2024-03-13T08:20:44Z</cp:lastPrinted>
  <dcterms:created xsi:type="dcterms:W3CDTF">2025-09-28T01:15:25Z</dcterms:created>
  <dcterms:modified xsi:type="dcterms:W3CDTF">2026-03-31T10:24:51Z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y fmtid="{D5CDD505-2E9C-101B-9397-08002B2CF9AE}" pid="3" name="Order">
    <vt:r8>900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MediaServiceImageTags">
    <vt:lpwstr/>
  </property>
</Properties>
</file>