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7"/>
  </p:notesMasterIdLst>
  <p:handoutMasterIdLst>
    <p:handoutMasterId r:id="rId18"/>
  </p:handoutMasterIdLst>
  <p:sldIdLst>
    <p:sldId id="259" r:id="rId5"/>
    <p:sldId id="273" r:id="rId6"/>
    <p:sldId id="298" r:id="rId7"/>
    <p:sldId id="274" r:id="rId8"/>
    <p:sldId id="299" r:id="rId9"/>
    <p:sldId id="275" r:id="rId10"/>
    <p:sldId id="278" r:id="rId11"/>
    <p:sldId id="291" r:id="rId12"/>
    <p:sldId id="290" r:id="rId13"/>
    <p:sldId id="293" r:id="rId14"/>
    <p:sldId id="296" r:id="rId15"/>
    <p:sldId id="297" r:id="rId16"/>
  </p:sldIdLst>
  <p:sldSz cx="12192000" cy="6858000"/>
  <p:notesSz cx="6735763" cy="9866313"/>
  <p:custDataLst>
    <p:tags r:id="rId19"/>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386854C-17B3-71D7-4F7B-DB826E80215D}" name="Windows ユーザー1" initials="W" userId="Windows ユーザー1" providerId="None"/>
  <p188:author id="{36F0469F-CD08-1E84-8F30-1AE9BBFD3085}" name="Ayaka Shindo" initials="AS" userId="S::Ayaka.Shindo@jp.ey.com::a887bd6b-edfb-4724-9d82-3694ec8f906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CFF"/>
    <a:srgbClr val="FFFFCC"/>
    <a:srgbClr val="016F96"/>
    <a:srgbClr val="A0153A"/>
    <a:srgbClr val="0064C8"/>
    <a:srgbClr val="C8E6E6"/>
    <a:srgbClr val="99D6EC"/>
    <a:srgbClr val="FFBE3C"/>
    <a:srgbClr val="E1BE3C"/>
    <a:srgbClr val="A0C8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727919-7AB2-468E-ACB8-BF34ABF1023C}" v="2" dt="2026-03-31T05:18:43.059"/>
    <p1510:client id="{79C8F601-421C-49EA-9B8B-186FD174CA36}" v="1" dt="2026-03-31T08:24:34.821"/>
    <p1510:client id="{949F70D1-9C56-4922-A00C-1BDABDEF4625}" v="24" dt="2026-03-31T09:56:51.655"/>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淡色スタイル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878" autoAdjust="0"/>
    <p:restoredTop sz="94660"/>
  </p:normalViewPr>
  <p:slideViewPr>
    <p:cSldViewPr>
      <p:cViewPr varScale="1">
        <p:scale>
          <a:sx n="110" d="100"/>
          <a:sy n="110" d="100"/>
        </p:scale>
        <p:origin x="1038" y="114"/>
      </p:cViewPr>
      <p:guideLst>
        <p:guide pos="3840"/>
        <p:guide orient="horz" pos="2160"/>
      </p:guideLst>
    </p:cSldViewPr>
  </p:slideViewPr>
  <p:notesTextViewPr>
    <p:cViewPr>
      <p:scale>
        <a:sx n="1" d="1"/>
        <a:sy n="1" d="1"/>
      </p:scale>
      <p:origin x="0" y="0"/>
    </p:cViewPr>
  </p:notesTextViewPr>
  <p:notesViewPr>
    <p:cSldViewPr>
      <p:cViewPr>
        <p:scale>
          <a:sx n="1" d="2"/>
          <a:sy n="1" d="2"/>
        </p:scale>
        <p:origin x="0" y="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原品 利治" userId="c6d85e7d-bb62-4bbd-bb13-b5234cdae73f" providerId="ADAL" clId="{E8DE9775-231F-4449-ACC3-14282B285823}"/>
    <pc:docChg chg="undo custSel addSld delSld modSld sldOrd">
      <pc:chgData name="原品 利治" userId="c6d85e7d-bb62-4bbd-bb13-b5234cdae73f" providerId="ADAL" clId="{E8DE9775-231F-4449-ACC3-14282B285823}" dt="2026-03-31T09:57:04.257" v="194" actId="1076"/>
      <pc:docMkLst>
        <pc:docMk/>
      </pc:docMkLst>
      <pc:sldChg chg="modSp mod">
        <pc:chgData name="原品 利治" userId="c6d85e7d-bb62-4bbd-bb13-b5234cdae73f" providerId="ADAL" clId="{E8DE9775-231F-4449-ACC3-14282B285823}" dt="2026-03-31T09:52:03.966" v="188" actId="14100"/>
        <pc:sldMkLst>
          <pc:docMk/>
          <pc:sldMk cId="1975367416" sldId="259"/>
        </pc:sldMkLst>
        <pc:spChg chg="mod">
          <ac:chgData name="原品 利治" userId="c6d85e7d-bb62-4bbd-bb13-b5234cdae73f" providerId="ADAL" clId="{E8DE9775-231F-4449-ACC3-14282B285823}" dt="2026-03-31T09:52:03.966" v="188" actId="14100"/>
          <ac:spMkLst>
            <pc:docMk/>
            <pc:sldMk cId="1975367416" sldId="259"/>
            <ac:spMk id="5" creationId="{61949D6D-18B4-2846-4AB0-163E34C2682B}"/>
          </ac:spMkLst>
        </pc:spChg>
        <pc:graphicFrameChg chg="modGraphic">
          <ac:chgData name="原品 利治" userId="c6d85e7d-bb62-4bbd-bb13-b5234cdae73f" providerId="ADAL" clId="{E8DE9775-231F-4449-ACC3-14282B285823}" dt="2026-03-31T09:51:13.428" v="164" actId="13926"/>
          <ac:graphicFrameMkLst>
            <pc:docMk/>
            <pc:sldMk cId="1975367416" sldId="259"/>
            <ac:graphicFrameMk id="6" creationId="{50E6A6EA-3626-227F-72A7-D9570B2C8E4C}"/>
          </ac:graphicFrameMkLst>
        </pc:graphicFrameChg>
      </pc:sldChg>
      <pc:sldChg chg="delSp modSp add mod ord">
        <pc:chgData name="原品 利治" userId="c6d85e7d-bb62-4bbd-bb13-b5234cdae73f" providerId="ADAL" clId="{E8DE9775-231F-4449-ACC3-14282B285823}" dt="2026-03-31T09:53:21.959" v="190"/>
        <pc:sldMkLst>
          <pc:docMk/>
          <pc:sldMk cId="1870145442" sldId="291"/>
        </pc:sldMkLst>
        <pc:spChg chg="mod">
          <ac:chgData name="原品 利治" userId="c6d85e7d-bb62-4bbd-bb13-b5234cdae73f" providerId="ADAL" clId="{E8DE9775-231F-4449-ACC3-14282B285823}" dt="2026-03-31T09:38:36.628" v="154"/>
          <ac:spMkLst>
            <pc:docMk/>
            <pc:sldMk cId="1870145442" sldId="291"/>
            <ac:spMk id="4" creationId="{59B219ED-785B-0195-78CA-F57E704F45A9}"/>
          </ac:spMkLst>
        </pc:spChg>
        <pc:spChg chg="del">
          <ac:chgData name="原品 利治" userId="c6d85e7d-bb62-4bbd-bb13-b5234cdae73f" providerId="ADAL" clId="{E8DE9775-231F-4449-ACC3-14282B285823}" dt="2026-03-31T09:38:43.446" v="157" actId="478"/>
          <ac:spMkLst>
            <pc:docMk/>
            <pc:sldMk cId="1870145442" sldId="291"/>
            <ac:spMk id="9" creationId="{EC3EA0B3-43A9-6531-2A5B-96B6BDF6CAD6}"/>
          </ac:spMkLst>
        </pc:spChg>
        <pc:spChg chg="mod">
          <ac:chgData name="原品 利治" userId="c6d85e7d-bb62-4bbd-bb13-b5234cdae73f" providerId="ADAL" clId="{E8DE9775-231F-4449-ACC3-14282B285823}" dt="2026-03-31T09:38:41.167" v="156"/>
          <ac:spMkLst>
            <pc:docMk/>
            <pc:sldMk cId="1870145442" sldId="291"/>
            <ac:spMk id="12" creationId="{18243089-23D1-06A2-80A0-96CD60333D9B}"/>
          </ac:spMkLst>
        </pc:spChg>
      </pc:sldChg>
      <pc:sldChg chg="del ord">
        <pc:chgData name="原品 利治" userId="c6d85e7d-bb62-4bbd-bb13-b5234cdae73f" providerId="ADAL" clId="{E8DE9775-231F-4449-ACC3-14282B285823}" dt="2026-03-31T09:09:17.100" v="116" actId="47"/>
        <pc:sldMkLst>
          <pc:docMk/>
          <pc:sldMk cId="3069371489" sldId="292"/>
        </pc:sldMkLst>
      </pc:sldChg>
      <pc:sldChg chg="addSp delSp modSp mod ord">
        <pc:chgData name="原品 利治" userId="c6d85e7d-bb62-4bbd-bb13-b5234cdae73f" providerId="ADAL" clId="{E8DE9775-231F-4449-ACC3-14282B285823}" dt="2026-03-31T09:57:04.257" v="194" actId="1076"/>
        <pc:sldMkLst>
          <pc:docMk/>
          <pc:sldMk cId="370938487" sldId="293"/>
        </pc:sldMkLst>
        <pc:spChg chg="add mod">
          <ac:chgData name="原品 利治" userId="c6d85e7d-bb62-4bbd-bb13-b5234cdae73f" providerId="ADAL" clId="{E8DE9775-231F-4449-ACC3-14282B285823}" dt="2026-03-31T09:57:04.257" v="194" actId="1076"/>
          <ac:spMkLst>
            <pc:docMk/>
            <pc:sldMk cId="370938487" sldId="293"/>
            <ac:spMk id="3" creationId="{0170FB02-20F9-9D3A-E53E-D7995E10264F}"/>
          </ac:spMkLst>
        </pc:spChg>
        <pc:spChg chg="mod">
          <ac:chgData name="原品 利治" userId="c6d85e7d-bb62-4bbd-bb13-b5234cdae73f" providerId="ADAL" clId="{E8DE9775-231F-4449-ACC3-14282B285823}" dt="2026-03-31T09:40:52.925" v="162" actId="20577"/>
          <ac:spMkLst>
            <pc:docMk/>
            <pc:sldMk cId="370938487" sldId="293"/>
            <ac:spMk id="9" creationId="{C79CE772-AAF4-F81C-CACD-517355ADDE0D}"/>
          </ac:spMkLst>
        </pc:spChg>
        <pc:spChg chg="del">
          <ac:chgData name="原品 利治" userId="c6d85e7d-bb62-4bbd-bb13-b5234cdae73f" providerId="ADAL" clId="{E8DE9775-231F-4449-ACC3-14282B285823}" dt="2026-03-31T09:56:50.745" v="191" actId="478"/>
          <ac:spMkLst>
            <pc:docMk/>
            <pc:sldMk cId="370938487" sldId="293"/>
            <ac:spMk id="81" creationId="{2285722D-1FFA-084C-57A8-4515E1FC392B}"/>
          </ac:spMkLst>
        </pc:spChg>
      </pc:sldChg>
      <pc:sldChg chg="modSp mod">
        <pc:chgData name="原品 利治" userId="c6d85e7d-bb62-4bbd-bb13-b5234cdae73f" providerId="ADAL" clId="{E8DE9775-231F-4449-ACC3-14282B285823}" dt="2026-03-31T09:22:07.861" v="120" actId="20577"/>
        <pc:sldMkLst>
          <pc:docMk/>
          <pc:sldMk cId="1026224414" sldId="296"/>
        </pc:sldMkLst>
        <pc:spChg chg="mod">
          <ac:chgData name="原品 利治" userId="c6d85e7d-bb62-4bbd-bb13-b5234cdae73f" providerId="ADAL" clId="{E8DE9775-231F-4449-ACC3-14282B285823}" dt="2026-03-31T09:22:07.861" v="120" actId="20577"/>
          <ac:spMkLst>
            <pc:docMk/>
            <pc:sldMk cId="1026224414" sldId="296"/>
            <ac:spMk id="2" creationId="{D4FEB4D2-D5A4-B4F2-3833-413ED42338D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132525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dirty="0"/>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dirty="0"/>
              <a:t>20XX</a:t>
            </a:r>
            <a:r>
              <a:rPr kumimoji="1" lang="ja-JP" altLang="en-US" dirty="0"/>
              <a:t>年</a:t>
            </a:r>
            <a:r>
              <a:rPr kumimoji="1" lang="en-US" altLang="ja-JP" dirty="0"/>
              <a:t>XX</a:t>
            </a:r>
            <a:r>
              <a:rPr kumimoji="1" lang="ja-JP" altLang="en-US" dirty="0"/>
              <a:t>月</a:t>
            </a:r>
            <a:r>
              <a:rPr kumimoji="1" lang="en-US" altLang="ja-JP" dirty="0"/>
              <a:t>XX</a:t>
            </a:r>
            <a:r>
              <a:rPr kumimoji="1" lang="ja-JP" altLang="en-US" dirty="0"/>
              <a:t>日</a:t>
            </a:r>
            <a:br>
              <a:rPr kumimoji="1" lang="en-US" altLang="ja-JP" dirty="0"/>
            </a:br>
            <a:r>
              <a:rPr lang="en-US" altLang="zh-TW" dirty="0"/>
              <a:t>XXXX</a:t>
            </a:r>
            <a:r>
              <a:rPr lang="zh-TW" altLang="en-US" dirty="0"/>
              <a:t>部局 </a:t>
            </a:r>
            <a:r>
              <a:rPr lang="en-US" altLang="zh-TW" dirty="0"/>
              <a:t>XXXX</a:t>
            </a:r>
            <a:r>
              <a:rPr lang="zh-TW" altLang="en-US" dirty="0"/>
              <a:t>課</a:t>
            </a:r>
          </a:p>
        </p:txBody>
      </p:sp>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42572179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dirty="0"/>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dirty="0"/>
              <a:t>セクション</a:t>
            </a:r>
            <a:r>
              <a:rPr kumimoji="1" lang="en-US" altLang="ja-JP" dirty="0"/>
              <a:t> 01</a:t>
            </a:r>
          </a:p>
          <a:p>
            <a:pPr lvl="0"/>
            <a:r>
              <a:rPr kumimoji="1" lang="ja-JP" altLang="en-US" dirty="0"/>
              <a:t>セクション</a:t>
            </a:r>
            <a:r>
              <a:rPr kumimoji="1" lang="en-US" altLang="ja-JP" dirty="0"/>
              <a:t> 02</a:t>
            </a:r>
          </a:p>
          <a:p>
            <a:pPr lvl="0"/>
            <a:r>
              <a:rPr kumimoji="1" lang="ja-JP" altLang="en-US" dirty="0"/>
              <a:t>セクション</a:t>
            </a:r>
            <a:r>
              <a:rPr kumimoji="1" lang="en-US" altLang="ja-JP" dirty="0"/>
              <a:t> 03</a:t>
            </a:r>
          </a:p>
          <a:p>
            <a:pPr lvl="0"/>
            <a:r>
              <a:rPr kumimoji="1" lang="ja-JP" altLang="en-US" dirty="0"/>
              <a:t>セクション</a:t>
            </a:r>
            <a:r>
              <a:rPr kumimoji="1" lang="en-US" altLang="ja-JP" dirty="0"/>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dirty="0"/>
              <a:t>セクション</a:t>
            </a:r>
            <a:r>
              <a:rPr kumimoji="1" lang="en-US" altLang="ja-JP" dirty="0"/>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spTree>
    <p:extLst>
      <p:ext uri="{BB962C8B-B14F-4D97-AF65-F5344CB8AC3E}">
        <p14:creationId xmlns:p14="http://schemas.microsoft.com/office/powerpoint/2010/main" val="43507870"/>
      </p:ext>
    </p:extLst>
  </p:cSld>
  <p:clrMapOvr>
    <a:masterClrMapping/>
  </p:clrMapOvr>
  <p:extLst>
    <p:ext uri="{DCECCB84-F9BA-43D5-87BE-67443E8EF086}">
      <p15:sldGuideLst xmlns:p15="http://schemas.microsoft.com/office/powerpoint/2012/main">
        <p15:guide id="1" orient="horz" pos="232" userDrawn="1">
          <p15:clr>
            <a:srgbClr val="FBAE40"/>
          </p15:clr>
        </p15:guide>
        <p15:guide id="2" pos="2939" userDrawn="1">
          <p15:clr>
            <a:srgbClr val="FBAE40"/>
          </p15:clr>
        </p15:guide>
        <p15:guide id="3" pos="3301" userDrawn="1">
          <p15:clr>
            <a:srgbClr val="FBAE40"/>
          </p15:clr>
        </p15:guide>
        <p15:guide id="4" pos="3120" userDrawn="1">
          <p15:clr>
            <a:srgbClr val="FBAE40"/>
          </p15:clr>
        </p15:guide>
        <p15:guide id="5" pos="1646" userDrawn="1">
          <p15:clr>
            <a:srgbClr val="FBAE40"/>
          </p15:clr>
        </p15:guide>
        <p15:guide id="6" pos="1510" userDrawn="1">
          <p15:clr>
            <a:srgbClr val="FBAE40"/>
          </p15:clr>
        </p15:guide>
        <p15:guide id="7" pos="217" userDrawn="1">
          <p15:clr>
            <a:srgbClr val="FBAE40"/>
          </p15:clr>
        </p15:guide>
        <p15:guide id="8" pos="4594" userDrawn="1">
          <p15:clr>
            <a:srgbClr val="FBAE40"/>
          </p15:clr>
        </p15:guide>
        <p15:guide id="9" pos="4730" userDrawn="1">
          <p15:clr>
            <a:srgbClr val="FBAE40"/>
          </p15:clr>
        </p15:guide>
        <p15:guide id="10" pos="6023" userDrawn="1">
          <p15:clr>
            <a:srgbClr val="FBAE40"/>
          </p15:clr>
        </p15:guide>
        <p15:guide id="12" orient="horz" pos="4088" userDrawn="1">
          <p15:clr>
            <a:srgbClr val="FBAE40"/>
          </p15:clr>
        </p15:guide>
        <p15:guide id="13" orient="horz" pos="3861" userDrawn="1">
          <p15:clr>
            <a:srgbClr val="FBAE40"/>
          </p15:clr>
        </p15:guide>
        <p15:guide id="14" orient="horz" pos="595" userDrawn="1">
          <p15:clr>
            <a:srgbClr val="FBAE40"/>
          </p15:clr>
        </p15:guide>
        <p15:guide id="15" orient="horz" pos="709" userDrawn="1">
          <p15:clr>
            <a:srgbClr val="FBAE40"/>
          </p15:clr>
        </p15:guide>
        <p15:guide id="16" orient="horz" pos="1366" userDrawn="1">
          <p15:clr>
            <a:srgbClr val="FBAE40"/>
          </p15:clr>
        </p15:guide>
        <p15:guide id="17" orient="horz" pos="2614" userDrawn="1">
          <p15:clr>
            <a:srgbClr val="FBAE40"/>
          </p15:clr>
        </p15:guide>
        <p15:guide id="18" orient="horz" pos="1480" userDrawn="1">
          <p15:clr>
            <a:srgbClr val="FBAE40"/>
          </p15:clr>
        </p15:guide>
        <p15:guide id="19" orient="horz" pos="272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dirty="0"/>
              <a:t>01. </a:t>
            </a:r>
            <a:r>
              <a:rPr kumimoji="1" lang="ja-JP" altLang="en-US" dirty="0"/>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19464481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dirty="0"/>
              <a:t>キーメッセージ：</a:t>
            </a:r>
            <a:r>
              <a:rPr kumimoji="1" lang="en-US" altLang="ja-JP" dirty="0"/>
              <a:t>1</a:t>
            </a:r>
            <a:r>
              <a:rPr kumimoji="1" lang="ja-JP" altLang="en-US" dirty="0"/>
              <a:t>行以内（約</a:t>
            </a:r>
            <a:r>
              <a:rPr kumimoji="1" lang="en-US" altLang="ja-JP" dirty="0"/>
              <a:t>35</a:t>
            </a:r>
            <a:r>
              <a:rPr kumimoji="1" lang="ja-JP" altLang="en-US" dirty="0"/>
              <a:t>字）３ポツまで </a:t>
            </a:r>
            <a:r>
              <a:rPr kumimoji="1" lang="en-US" altLang="ja-JP" dirty="0"/>
              <a:t>20pt</a:t>
            </a:r>
            <a:r>
              <a:rPr kumimoji="1" lang="ja-JP" altLang="en-US" dirty="0"/>
              <a:t>　行間はいじらない</a:t>
            </a:r>
            <a:endParaRPr kumimoji="1" lang="en-US" altLang="ja-JP" dirty="0"/>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dirty="0"/>
              <a:t>本文：</a:t>
            </a:r>
            <a:r>
              <a:rPr kumimoji="1" lang="en-US" altLang="ja-JP" dirty="0"/>
              <a:t>40</a:t>
            </a:r>
            <a:r>
              <a:rPr kumimoji="1" lang="ja-JP" altLang="en-US" dirty="0"/>
              <a:t>字以内 </a:t>
            </a:r>
            <a:r>
              <a:rPr kumimoji="1" lang="en-US" altLang="ja-JP" dirty="0"/>
              <a:t>12pt /</a:t>
            </a:r>
            <a:r>
              <a:rPr kumimoji="1" lang="ja-JP" altLang="en-US" dirty="0"/>
              <a:t>プレゼン用 </a:t>
            </a:r>
            <a:r>
              <a:rPr kumimoji="1" lang="en-US" altLang="ja-JP" dirty="0"/>
              <a:t>16pt</a:t>
            </a:r>
            <a:endParaRPr kumimoji="1" lang="ja-JP" altLang="en-US" dirty="0"/>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tx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dirty="0"/>
              <a:t>見出し：</a:t>
            </a:r>
            <a:r>
              <a:rPr kumimoji="1" lang="en-US" altLang="ja-JP" dirty="0"/>
              <a:t>13</a:t>
            </a:r>
            <a:r>
              <a:rPr kumimoji="1" lang="ja-JP" altLang="en-US" dirty="0"/>
              <a:t>字以内 </a:t>
            </a:r>
            <a:r>
              <a:rPr kumimoji="1" lang="en-US" altLang="ja-JP" dirty="0"/>
              <a:t>16pt /</a:t>
            </a:r>
            <a:r>
              <a:rPr kumimoji="1" lang="ja-JP" altLang="en-US" dirty="0"/>
              <a:t>プレゼン用 </a:t>
            </a:r>
            <a:r>
              <a:rPr kumimoji="1" lang="en-US" altLang="ja-JP" dirty="0"/>
              <a:t>20pt</a:t>
            </a:r>
            <a:r>
              <a:rPr kumimoji="1" lang="ja-JP" altLang="en-US" dirty="0"/>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dirty="0"/>
              <a:t>見出し：</a:t>
            </a:r>
            <a:r>
              <a:rPr kumimoji="1" lang="en-US" altLang="ja-JP" dirty="0"/>
              <a:t>13</a:t>
            </a:r>
            <a:r>
              <a:rPr kumimoji="1" lang="ja-JP" altLang="en-US" dirty="0"/>
              <a:t>字以内 </a:t>
            </a:r>
            <a:r>
              <a:rPr kumimoji="1" lang="en-US" altLang="ja-JP" dirty="0"/>
              <a:t>16pt /</a:t>
            </a:r>
            <a:r>
              <a:rPr kumimoji="1" lang="ja-JP" altLang="en-US" dirty="0"/>
              <a:t>プレゼン用 </a:t>
            </a:r>
            <a:r>
              <a:rPr kumimoji="1" lang="en-US" altLang="ja-JP" dirty="0"/>
              <a:t>20pt</a:t>
            </a:r>
            <a:endParaRPr kumimoji="1" lang="ja-JP" altLang="en-US" dirty="0"/>
          </a:p>
        </p:txBody>
      </p:sp>
    </p:spTree>
    <p:extLst>
      <p:ext uri="{BB962C8B-B14F-4D97-AF65-F5344CB8AC3E}">
        <p14:creationId xmlns:p14="http://schemas.microsoft.com/office/powerpoint/2010/main" val="2913739683"/>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68" userDrawn="1">
          <p15:clr>
            <a:srgbClr val="FBAE40"/>
          </p15:clr>
        </p15:guide>
        <p15:guide id="10" pos="7412" userDrawn="1">
          <p15:clr>
            <a:srgbClr val="FBAE40"/>
          </p15:clr>
        </p15:guide>
        <p15:guide id="13" orient="horz" pos="4065" userDrawn="1">
          <p15:clr>
            <a:srgbClr val="FBAE40"/>
          </p15:clr>
        </p15:guide>
        <p15:guide id="14"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dirty="0"/>
              <a:t>強調箇所は太字</a:t>
            </a:r>
            <a:endParaRPr kumimoji="1" lang="en-US" altLang="ja-JP" dirty="0"/>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dirty="0"/>
              <a:t>本文：</a:t>
            </a:r>
            <a:r>
              <a:rPr kumimoji="1" lang="en-US" altLang="ja-JP" dirty="0"/>
              <a:t>40</a:t>
            </a:r>
            <a:r>
              <a:rPr kumimoji="1" lang="ja-JP" altLang="en-US" dirty="0"/>
              <a:t>字以内 </a:t>
            </a:r>
            <a:r>
              <a:rPr kumimoji="1" lang="en-US" altLang="ja-JP" dirty="0"/>
              <a:t>16pt /</a:t>
            </a:r>
            <a:r>
              <a:rPr kumimoji="1" lang="ja-JP" altLang="en-US" dirty="0"/>
              <a:t>プレゼン用 </a:t>
            </a:r>
            <a:r>
              <a:rPr kumimoji="1" lang="en-US" altLang="ja-JP" dirty="0"/>
              <a:t>16pt</a:t>
            </a:r>
            <a:r>
              <a:rPr kumimoji="1" lang="ja-JP" altLang="en-US" dirty="0"/>
              <a:t>　詳細はこの大きさで記載　</a:t>
            </a:r>
            <a:endParaRPr kumimoji="1" lang="en-US" altLang="ja-JP" dirty="0"/>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dirty="0"/>
              <a:t>見出し：</a:t>
            </a:r>
            <a:r>
              <a:rPr kumimoji="1" lang="en-US" altLang="ja-JP" dirty="0"/>
              <a:t>13</a:t>
            </a:r>
            <a:r>
              <a:rPr kumimoji="1" lang="ja-JP" altLang="en-US" dirty="0"/>
              <a:t>字以内 </a:t>
            </a:r>
            <a:r>
              <a:rPr kumimoji="1" lang="en-US" altLang="ja-JP" dirty="0"/>
              <a:t>16pt /</a:t>
            </a:r>
            <a:r>
              <a:rPr kumimoji="1" lang="ja-JP" altLang="en-US" dirty="0"/>
              <a:t>プレゼン用 </a:t>
            </a:r>
            <a:r>
              <a:rPr kumimoji="1" lang="en-US" altLang="ja-JP" dirty="0"/>
              <a:t>20pt</a:t>
            </a:r>
            <a:r>
              <a:rPr kumimoji="1" lang="ja-JP" altLang="en-US" dirty="0"/>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dirty="0"/>
              <a:t>スライドタイトル：</a:t>
            </a:r>
            <a:r>
              <a:rPr kumimoji="1" lang="en-US" altLang="ja-JP" dirty="0"/>
              <a:t>13</a:t>
            </a:r>
            <a:r>
              <a:rPr kumimoji="1" lang="ja-JP" altLang="en-US" dirty="0"/>
              <a:t>字以内 </a:t>
            </a:r>
            <a:r>
              <a:rPr kumimoji="1" lang="en-US" altLang="ja-JP" dirty="0"/>
              <a:t>32pt</a:t>
            </a:r>
            <a:endParaRPr kumimoji="1" lang="ja-JP" altLang="en-US" dirty="0"/>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Tree>
    <p:extLst>
      <p:ext uri="{BB962C8B-B14F-4D97-AF65-F5344CB8AC3E}">
        <p14:creationId xmlns:p14="http://schemas.microsoft.com/office/powerpoint/2010/main" val="2879147189"/>
      </p:ext>
    </p:extLst>
  </p:cSld>
  <p:clrMapOvr>
    <a:masterClrMapping/>
  </p:clrMapOvr>
  <p:extLst>
    <p:ext uri="{DCECCB84-F9BA-43D5-87BE-67443E8EF086}">
      <p15:sldGuideLst xmlns:p15="http://schemas.microsoft.com/office/powerpoint/2012/main">
        <p15:guide id="1" orient="horz" pos="232" userDrawn="1">
          <p15:clr>
            <a:srgbClr val="FBAE40"/>
          </p15:clr>
        </p15:guide>
        <p15:guide id="7" pos="249" userDrawn="1">
          <p15:clr>
            <a:srgbClr val="FBAE40"/>
          </p15:clr>
        </p15:guide>
        <p15:guide id="10" pos="7393" userDrawn="1">
          <p15:clr>
            <a:srgbClr val="FBAE40"/>
          </p15:clr>
        </p15:guide>
        <p15:guide id="13" orient="horz" pos="4050" userDrawn="1">
          <p15:clr>
            <a:srgbClr val="FBAE40"/>
          </p15:clr>
        </p15:guide>
        <p15:guide id="14"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endParaRPr kumimoji="1" lang="en-US" altLang="ja-JP" dirty="0"/>
          </a:p>
          <a:p>
            <a:pPr lvl="3"/>
            <a:r>
              <a:rPr kumimoji="1" lang="ja-JP" altLang="en-US" dirty="0"/>
              <a:t>第４レベル</a:t>
            </a:r>
            <a:endParaRPr kumimoji="1" lang="en-US" altLang="ja-JP" dirty="0"/>
          </a:p>
          <a:p>
            <a:pPr lvl="4"/>
            <a:r>
              <a:rPr kumimoji="1" lang="ja-JP" altLang="en-US" dirty="0"/>
              <a:t>第５レベル</a:t>
            </a:r>
            <a:endParaRPr kumimoji="1" lang="en-US" altLang="ja-JP" dirty="0"/>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dirty="0"/>
          </a:p>
        </p:txBody>
      </p:sp>
    </p:spTree>
    <p:extLst>
      <p:ext uri="{BB962C8B-B14F-4D97-AF65-F5344CB8AC3E}">
        <p14:creationId xmlns:p14="http://schemas.microsoft.com/office/powerpoint/2010/main" val="2712574064"/>
      </p:ext>
    </p:extLst>
  </p:cSld>
  <p:clrMap bg1="lt1" tx1="dk1" bg2="lt2" tx2="dk2" accent1="accent1" accent2="accent2" accent3="accent3" accent4="accent4" accent5="accent5" accent6="accent6" hlink="hlink" folHlink="folHlink"/>
  <p:sldLayoutIdLst>
    <p:sldLayoutId id="2147483664" r:id="rId1"/>
    <p:sldLayoutId id="2147483679" r:id="rId2"/>
    <p:sldLayoutId id="2147483676" r:id="rId3"/>
    <p:sldLayoutId id="2147483681" r:id="rId4"/>
    <p:sldLayoutId id="2147483697"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a:lstStyle/>
          <a:p>
            <a:r>
              <a:rPr lang="en-US" altLang="ja-JP" dirty="0">
                <a:highlight>
                  <a:srgbClr val="FFFF00"/>
                </a:highlight>
                <a:latin typeface="Meiryo UI" panose="020B0604030504040204" pitchFamily="50" charset="-128"/>
                <a:ea typeface="Meiryo UI" panose="020B0604030504040204" pitchFamily="50" charset="-128"/>
              </a:rPr>
              <a:t>【</a:t>
            </a:r>
            <a:r>
              <a:rPr lang="ja-JP" altLang="en-US" dirty="0">
                <a:highlight>
                  <a:srgbClr val="FFFF00"/>
                </a:highlight>
                <a:latin typeface="Meiryo UI" panose="020B0604030504040204" pitchFamily="50" charset="-128"/>
                <a:ea typeface="Meiryo UI" panose="020B0604030504040204" pitchFamily="50" charset="-128"/>
              </a:rPr>
              <a:t>事業名</a:t>
            </a:r>
            <a:r>
              <a:rPr lang="en-US" altLang="ja-JP" dirty="0">
                <a:highlight>
                  <a:srgbClr val="FFFF00"/>
                </a:highlight>
                <a:latin typeface="Meiryo UI" panose="020B0604030504040204" pitchFamily="50" charset="-128"/>
                <a:ea typeface="Meiryo UI" panose="020B0604030504040204" pitchFamily="50" charset="-128"/>
              </a:rPr>
              <a:t>】</a:t>
            </a:r>
            <a:endParaRPr lang="ja-JP" altLang="en-US" dirty="0">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1</a:t>
            </a:fld>
            <a:endParaRPr lang="en-US"/>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1091443" y="1196752"/>
            <a:ext cx="10009111" cy="144016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事業計画書の様式は任意（</a:t>
            </a:r>
            <a:r>
              <a:rPr lang="ja-JP" altLang="en-US" sz="1600" kern="0" dirty="0">
                <a:solidFill>
                  <a:srgbClr val="FF0000"/>
                </a:solidFill>
                <a:latin typeface="Meiryo UI" panose="020B0604030504040204" pitchFamily="50" charset="-128"/>
                <a:ea typeface="Meiryo UI" panose="020B0604030504040204" pitchFamily="50" charset="-128"/>
              </a:rPr>
              <a:t>本資料は記載項目例を示すもの</a:t>
            </a: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✓必要に応じて複数のファイルに分割して提出することも可とするが、可能な限り、１つのファイルにまとめること。</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✓記載項目例以外に事業戦略など追加情報を記載することも可</a:t>
            </a:r>
            <a:endParaRPr kumimoji="1" lang="en-US" altLang="ja-JP" sz="1600" i="0" u="none" strike="noStrike" kern="0" cap="none" spc="0" normalizeH="0" baseline="0" noProof="0" dirty="0">
              <a:ln>
                <a:noFill/>
              </a:ln>
              <a:solidFill>
                <a:srgbClr val="FF0000"/>
              </a:solidFill>
              <a:effectLst/>
              <a:highlight>
                <a:srgbClr val="00FF00"/>
              </a:highligh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✓１つの記載項目に複数ページを割くことも可</a:t>
            </a:r>
            <a:endParaRPr kumimoji="1" lang="en-US" altLang="ja-JP" sz="16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366166136"/>
              </p:ext>
            </p:extLst>
          </p:nvPr>
        </p:nvGraphicFramePr>
        <p:xfrm>
          <a:off x="1091443" y="4797152"/>
          <a:ext cx="10009112" cy="1112520"/>
        </p:xfrm>
        <a:graphic>
          <a:graphicData uri="http://schemas.openxmlformats.org/drawingml/2006/table">
            <a:tbl>
              <a:tblPr firstRow="1" bandRow="1">
                <a:tableStyleId>{2D5ABB26-0587-4C30-8999-92F81FD0307C}</a:tableStyleId>
              </a:tblPr>
              <a:tblGrid>
                <a:gridCol w="3803463">
                  <a:extLst>
                    <a:ext uri="{9D8B030D-6E8A-4147-A177-3AD203B41FA5}">
                      <a16:colId xmlns:a16="http://schemas.microsoft.com/office/drawing/2014/main" val="4290099040"/>
                    </a:ext>
                  </a:extLst>
                </a:gridCol>
                <a:gridCol w="6205649">
                  <a:extLst>
                    <a:ext uri="{9D8B030D-6E8A-4147-A177-3AD203B41FA5}">
                      <a16:colId xmlns:a16="http://schemas.microsoft.com/office/drawing/2014/main" val="1014541924"/>
                    </a:ext>
                  </a:extLst>
                </a:gridCol>
              </a:tblGrid>
              <a:tr h="370840">
                <a:tc>
                  <a:txBody>
                    <a:bodyPr/>
                    <a:lstStyle/>
                    <a:p>
                      <a:r>
                        <a:rPr kumimoji="1" lang="ja-JP" altLang="en-US" sz="1400" dirty="0">
                          <a:latin typeface="Meiryo UI" panose="020B0604030504040204" pitchFamily="50" charset="-128"/>
                          <a:ea typeface="Meiryo UI" panose="020B0604030504040204" pitchFamily="50" charset="-128"/>
                        </a:rPr>
                        <a:t>事業者名</a:t>
                      </a:r>
                    </a:p>
                  </a:txBody>
                  <a:tcPr marL="75570" marR="75570"/>
                </a:tc>
                <a:tc>
                  <a:txBody>
                    <a:bodyPr/>
                    <a:lstStyle/>
                    <a:p>
                      <a:r>
                        <a:rPr kumimoji="1" lang="en-US" altLang="ja-JP" sz="1400" dirty="0">
                          <a:highlight>
                            <a:srgbClr val="FFFF00"/>
                          </a:highlight>
                          <a:latin typeface="Meiryo UI" panose="020B0604030504040204" pitchFamily="50" charset="-128"/>
                          <a:ea typeface="Meiryo UI" panose="020B0604030504040204" pitchFamily="50" charset="-128"/>
                        </a:rPr>
                        <a:t>XXX</a:t>
                      </a:r>
                      <a:endParaRPr kumimoji="1" lang="ja-JP" altLang="en-US" sz="1400" dirty="0">
                        <a:highlight>
                          <a:srgbClr val="FFFF00"/>
                        </a:highlight>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dirty="0">
                          <a:latin typeface="Meiryo UI" panose="020B0604030504040204" pitchFamily="50" charset="-128"/>
                          <a:ea typeface="Meiryo UI" panose="020B0604030504040204" pitchFamily="50" charset="-128"/>
                        </a:rPr>
                        <a:t>申請メニュー</a:t>
                      </a:r>
                    </a:p>
                  </a:txBody>
                  <a:tcPr marL="75570" marR="75570"/>
                </a:tc>
                <a:tc>
                  <a:txBody>
                    <a:bodyPr/>
                    <a:lstStyle/>
                    <a:p>
                      <a:r>
                        <a:rPr kumimoji="1" lang="zh-TW" altLang="en-US" sz="1400" dirty="0">
                          <a:latin typeface="Meiryo UI" panose="020B0604030504040204" pitchFamily="50" charset="-128"/>
                          <a:ea typeface="Meiryo UI" panose="020B0604030504040204" pitchFamily="50" charset="-128"/>
                        </a:rPr>
                        <a:t>ＩＰ新規創出支援（新規ＩＰ企画支援）</a:t>
                      </a:r>
                      <a:r>
                        <a:rPr kumimoji="1" lang="en-US" altLang="ja-JP" sz="1400" dirty="0">
                          <a:latin typeface="Meiryo UI" panose="020B0604030504040204" pitchFamily="50" charset="-128"/>
                          <a:ea typeface="Meiryo UI" panose="020B0604030504040204" pitchFamily="50" charset="-128"/>
                        </a:rPr>
                        <a:t>【</a:t>
                      </a:r>
                      <a:r>
                        <a:rPr kumimoji="1" lang="ja-JP" altLang="en-US" sz="1400" dirty="0">
                          <a:latin typeface="Meiryo UI" panose="020B0604030504040204" pitchFamily="50" charset="-128"/>
                          <a:ea typeface="Meiryo UI" panose="020B0604030504040204" pitchFamily="50" charset="-128"/>
                        </a:rPr>
                        <a:t>ゲーム／アニメ／実写</a:t>
                      </a:r>
                      <a:r>
                        <a:rPr kumimoji="1" lang="en-US" altLang="ja-JP" sz="1400" dirty="0">
                          <a:latin typeface="Meiryo UI" panose="020B0604030504040204" pitchFamily="50" charset="-128"/>
                          <a:ea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endParaRPr>
                    </a:p>
                  </a:txBody>
                  <a:tcPr marL="75570" marR="75570"/>
                </a:tc>
                <a:extLst>
                  <a:ext uri="{0D108BD9-81ED-4DB2-BD59-A6C34878D82A}">
                    <a16:rowId xmlns:a16="http://schemas.microsoft.com/office/drawing/2014/main" val="3243670574"/>
                  </a:ext>
                </a:extLst>
              </a:tr>
              <a:tr h="370840">
                <a:tc>
                  <a:txBody>
                    <a:bodyPr/>
                    <a:lstStyle/>
                    <a:p>
                      <a:r>
                        <a:rPr kumimoji="1" lang="ja-JP" altLang="en-US" sz="1400" dirty="0">
                          <a:latin typeface="Meiryo UI" panose="020B0604030504040204" pitchFamily="50" charset="-128"/>
                          <a:ea typeface="Meiryo UI" panose="020B0604030504040204" pitchFamily="50" charset="-128"/>
                        </a:rPr>
                        <a:t>申請日</a:t>
                      </a:r>
                    </a:p>
                  </a:txBody>
                  <a:tcPr marL="75570" marR="75570"/>
                </a:tc>
                <a:tc>
                  <a:txBody>
                    <a:bodyPr/>
                    <a:lstStyle/>
                    <a:p>
                      <a:r>
                        <a:rPr kumimoji="1" lang="en-US" altLang="ja-JP" sz="1400" dirty="0">
                          <a:latin typeface="Meiryo UI" panose="020B0604030504040204" pitchFamily="50" charset="-128"/>
                          <a:ea typeface="Meiryo UI" panose="020B0604030504040204" pitchFamily="50" charset="-128"/>
                        </a:rPr>
                        <a:t>2026</a:t>
                      </a:r>
                      <a:r>
                        <a:rPr kumimoji="1" lang="ja-JP" altLang="en-US" sz="1400" dirty="0">
                          <a:latin typeface="Meiryo UI" panose="020B0604030504040204" pitchFamily="50" charset="-128"/>
                          <a:ea typeface="Meiryo UI" panose="020B0604030504040204" pitchFamily="50" charset="-128"/>
                        </a:rPr>
                        <a:t>年</a:t>
                      </a:r>
                      <a:r>
                        <a:rPr kumimoji="1" lang="en-US" altLang="ja-JP" sz="1400" dirty="0">
                          <a:highlight>
                            <a:srgbClr val="FFFF00"/>
                          </a:highlight>
                          <a:latin typeface="Meiryo UI" panose="020B0604030504040204" pitchFamily="50" charset="-128"/>
                          <a:ea typeface="Meiryo UI" panose="020B0604030504040204" pitchFamily="50" charset="-128"/>
                        </a:rPr>
                        <a:t>X</a:t>
                      </a:r>
                      <a:r>
                        <a:rPr kumimoji="1" lang="ja-JP" altLang="en-US" sz="1400" dirty="0">
                          <a:latin typeface="Meiryo UI" panose="020B0604030504040204" pitchFamily="50" charset="-128"/>
                          <a:ea typeface="Meiryo UI" panose="020B0604030504040204" pitchFamily="50" charset="-128"/>
                        </a:rPr>
                        <a:t>月</a:t>
                      </a:r>
                      <a:r>
                        <a:rPr kumimoji="1" lang="en-US" altLang="ja-JP" sz="1400" dirty="0">
                          <a:highlight>
                            <a:srgbClr val="FFFF00"/>
                          </a:highlight>
                          <a:latin typeface="Meiryo UI" panose="020B0604030504040204" pitchFamily="50" charset="-128"/>
                          <a:ea typeface="Meiryo UI" panose="020B0604030504040204" pitchFamily="50" charset="-128"/>
                        </a:rPr>
                        <a:t>X</a:t>
                      </a:r>
                      <a:r>
                        <a:rPr kumimoji="1" lang="ja-JP" altLang="en-US" sz="1400" dirty="0">
                          <a:latin typeface="Meiryo UI" panose="020B0604030504040204" pitchFamily="50" charset="-128"/>
                          <a:ea typeface="Meiryo UI" panose="020B0604030504040204" pitchFamily="50" charset="-128"/>
                        </a:rPr>
                        <a:t>日</a:t>
                      </a:r>
                    </a:p>
                  </a:txBody>
                  <a:tcPr marL="75570" marR="75570"/>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i="0" u="none" strike="noStrike" kern="0" cap="none" spc="0" normalizeH="0" baseline="0" noProof="0" dirty="0">
                <a:ln>
                  <a:noFill/>
                </a:ln>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i="0" u="none" strike="noStrike" kern="0" cap="none" spc="0" normalizeH="0" baseline="0" noProof="0" dirty="0">
                <a:ln>
                  <a:noFill/>
                </a:ln>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i="0" u="none" strike="noStrike" kern="0" cap="none" spc="0" normalizeH="0" baseline="0" noProof="0" dirty="0">
                <a:ln>
                  <a:noFill/>
                </a:ln>
                <a:effectLst/>
                <a:highlight>
                  <a:srgbClr val="FFFF00"/>
                </a:highlight>
                <a:uLnTx/>
                <a:uFillTx/>
                <a:latin typeface="Meiryo UI" panose="020B0604030504040204" pitchFamily="50" charset="-128"/>
                <a:ea typeface="Meiryo UI" panose="020B0604030504040204" pitchFamily="50" charset="-128"/>
                <a:cs typeface="+mn-cs"/>
              </a:rPr>
              <a:t>】</a:t>
            </a:r>
          </a:p>
        </p:txBody>
      </p:sp>
    </p:spTree>
    <p:extLst>
      <p:ext uri="{BB962C8B-B14F-4D97-AF65-F5344CB8AC3E}">
        <p14:creationId xmlns:p14="http://schemas.microsoft.com/office/powerpoint/2010/main" val="1975367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投資額</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9" name="正方形/長方形 8">
            <a:extLst>
              <a:ext uri="{FF2B5EF4-FFF2-40B4-BE49-F238E27FC236}">
                <a16:creationId xmlns:a16="http://schemas.microsoft.com/office/drawing/2014/main" id="{C79CE772-AAF4-F81C-CACD-517355ADDE0D}"/>
              </a:ext>
            </a:extLst>
          </p:cNvPr>
          <p:cNvSpPr/>
          <p:nvPr/>
        </p:nvSpPr>
        <p:spPr bwMode="auto">
          <a:xfrm>
            <a:off x="539643" y="2651915"/>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補助金を活用した投資額の見通しと、補助金を活用しなかった場合の投資額の見通しの数値の蓋然性を説明する根拠を記載する。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algn="ctr">
              <a:defRPr/>
            </a:pPr>
            <a:r>
              <a:rPr lang="ja-JP" altLang="en-US" sz="1400" kern="0" dirty="0">
                <a:solidFill>
                  <a:srgbClr val="FF0000"/>
                </a:solidFill>
                <a:latin typeface="Meiryo UI" panose="020B0604030504040204" pitchFamily="50" charset="-128"/>
                <a:ea typeface="Meiryo UI" panose="020B0604030504040204" pitchFamily="50" charset="-128"/>
              </a:rPr>
              <a:t>一定の仮定・仮説を置いている場合には、可能は限り詳しく記載する。</a:t>
            </a:r>
            <a:endParaRPr lang="en-US" altLang="ja-JP" sz="1400" kern="0" dirty="0">
              <a:solidFill>
                <a:srgbClr val="FF0000"/>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871D50F0-8B6F-584E-454B-D800942BC4B0}"/>
              </a:ext>
            </a:extLst>
          </p:cNvPr>
          <p:cNvGrpSpPr/>
          <p:nvPr/>
        </p:nvGrpSpPr>
        <p:grpSpPr>
          <a:xfrm>
            <a:off x="539643" y="2132856"/>
            <a:ext cx="5243006" cy="270703"/>
            <a:chOff x="436484" y="1013524"/>
            <a:chExt cx="5457319" cy="270703"/>
          </a:xfrm>
        </p:grpSpPr>
        <p:sp>
          <p:nvSpPr>
            <p:cNvPr id="8" name="正方形/長方形 7">
              <a:extLst>
                <a:ext uri="{FF2B5EF4-FFF2-40B4-BE49-F238E27FC236}">
                  <a16:creationId xmlns:a16="http://schemas.microsoft.com/office/drawing/2014/main" id="{3A908B64-35E4-0123-73E0-840F124A60E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E7CE65E2-09CC-BCBB-B6F6-6A14B2ED25C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A5711E08-61FF-3792-388D-3E255EE01C99}"/>
              </a:ext>
            </a:extLst>
          </p:cNvPr>
          <p:cNvGrpSpPr/>
          <p:nvPr/>
        </p:nvGrpSpPr>
        <p:grpSpPr>
          <a:xfrm>
            <a:off x="6505913" y="2132856"/>
            <a:ext cx="5243006" cy="270703"/>
            <a:chOff x="436484" y="1013524"/>
            <a:chExt cx="5457319" cy="270703"/>
          </a:xfrm>
        </p:grpSpPr>
        <p:sp>
          <p:nvSpPr>
            <p:cNvPr id="12" name="正方形/長方形 11">
              <a:extLst>
                <a:ext uri="{FF2B5EF4-FFF2-40B4-BE49-F238E27FC236}">
                  <a16:creationId xmlns:a16="http://schemas.microsoft.com/office/drawing/2014/main" id="{C27670AF-D23D-756B-0598-6C073F8CA683}"/>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dirty="0">
                  <a:solidFill>
                    <a:srgbClr val="000000"/>
                  </a:solidFill>
                  <a:latin typeface="Meiryo UI" panose="020B0604030504040204" pitchFamily="50" charset="-128"/>
                  <a:ea typeface="Meiryo UI" panose="020B0604030504040204" pitchFamily="50" charset="-128"/>
                </a:rPr>
                <a:t>XXX</a:t>
              </a:r>
              <a:endParaRPr kumimoji="0" lang="ja-JP" altLang="en-US" sz="1200" b="1" dirty="0">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D84B4113-0DCF-5BC0-E1AA-404470E693B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0170FB02-20F9-9D3A-E53E-D7995E10264F}"/>
              </a:ext>
            </a:extLst>
          </p:cNvPr>
          <p:cNvSpPr/>
          <p:nvPr/>
        </p:nvSpPr>
        <p:spPr bwMode="auto">
          <a:xfrm>
            <a:off x="532372" y="930569"/>
            <a:ext cx="11398212" cy="673372"/>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dirty="0">
                <a:uFill>
                  <a:solidFill>
                    <a:srgbClr val="FF0000"/>
                  </a:solidFill>
                </a:uFill>
                <a:latin typeface="Meiryo UI" panose="020B0604030504040204" pitchFamily="50" charset="-128"/>
                <a:ea typeface="Meiryo UI" panose="020B0604030504040204" pitchFamily="50" charset="-128"/>
              </a:rPr>
              <a:t>本補助金以外の補助金支給を想定していますか？</a:t>
            </a:r>
            <a:endParaRPr lang="en-US" altLang="ja-JP" sz="1600" dirty="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想定している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想定していない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0938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120713D2-A700-DC13-864B-4BA4BA88849A}"/>
              </a:ext>
            </a:extLst>
          </p:cNvPr>
          <p:cNvSpPr/>
          <p:nvPr/>
        </p:nvSpPr>
        <p:spPr bwMode="auto">
          <a:xfrm>
            <a:off x="0" y="1628800"/>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dirty="0">
                <a:latin typeface="Meiryo UI" panose="020B0604030504040204" pitchFamily="50" charset="-128"/>
                <a:ea typeface="Meiryo UI" panose="020B0604030504040204" pitchFamily="50" charset="-128"/>
              </a:rPr>
              <a:t>申請者</a:t>
            </a:r>
          </a:p>
        </p:txBody>
      </p:sp>
      <p:sp>
        <p:nvSpPr>
          <p:cNvPr id="51" name="正方形/長方形 50">
            <a:extLst>
              <a:ext uri="{FF2B5EF4-FFF2-40B4-BE49-F238E27FC236}">
                <a16:creationId xmlns:a16="http://schemas.microsoft.com/office/drawing/2014/main" id="{41419C98-8425-F3DE-8F94-B118879B063F}"/>
              </a:ext>
            </a:extLst>
          </p:cNvPr>
          <p:cNvSpPr/>
          <p:nvPr/>
        </p:nvSpPr>
        <p:spPr bwMode="auto">
          <a:xfrm>
            <a:off x="0" y="5157192"/>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dirty="0">
                <a:latin typeface="Meiryo UI" panose="020B0604030504040204" pitchFamily="50" charset="-128"/>
                <a:ea typeface="Meiryo UI" panose="020B0604030504040204" pitchFamily="50" charset="-128"/>
              </a:rPr>
              <a:t>再委託・</a:t>
            </a:r>
            <a:endParaRPr kumimoji="0" lang="en-US" altLang="ja-JP" sz="1200" dirty="0">
              <a:latin typeface="Meiryo UI" panose="020B0604030504040204" pitchFamily="50" charset="-128"/>
              <a:ea typeface="Meiryo UI" panose="020B0604030504040204" pitchFamily="50" charset="-128"/>
            </a:endParaRPr>
          </a:p>
          <a:p>
            <a:pPr algn="l"/>
            <a:r>
              <a:rPr kumimoji="0" lang="ja-JP" altLang="en-US" sz="1200" dirty="0">
                <a:latin typeface="Meiryo UI" panose="020B0604030504040204" pitchFamily="50" charset="-128"/>
                <a:ea typeface="Meiryo UI" panose="020B0604030504040204" pitchFamily="50" charset="-128"/>
              </a:rPr>
              <a:t>再外注先</a:t>
            </a:r>
          </a:p>
        </p:txBody>
      </p:sp>
      <p:sp>
        <p:nvSpPr>
          <p:cNvPr id="50" name="正方形/長方形 49">
            <a:extLst>
              <a:ext uri="{FF2B5EF4-FFF2-40B4-BE49-F238E27FC236}">
                <a16:creationId xmlns:a16="http://schemas.microsoft.com/office/drawing/2014/main" id="{8CE1B2B7-070B-6884-5693-69F9F83A87C9}"/>
              </a:ext>
            </a:extLst>
          </p:cNvPr>
          <p:cNvSpPr/>
          <p:nvPr/>
        </p:nvSpPr>
        <p:spPr bwMode="auto">
          <a:xfrm>
            <a:off x="0" y="3414715"/>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dirty="0">
                <a:latin typeface="Meiryo UI" panose="020B0604030504040204" pitchFamily="50" charset="-128"/>
                <a:ea typeface="Meiryo UI" panose="020B0604030504040204" pitchFamily="50" charset="-128"/>
              </a:rPr>
              <a:t>委託・外注先</a:t>
            </a:r>
          </a:p>
        </p:txBody>
      </p:sp>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実施体制</a:t>
            </a:r>
            <a:endParaRPr kumimoji="1" lang="ja-JP" altLang="en-US" sz="1200" dirty="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4FEB4D2-D5A4-B4F2-3833-413ED42338DB}"/>
              </a:ext>
            </a:extLst>
          </p:cNvPr>
          <p:cNvSpPr/>
          <p:nvPr/>
        </p:nvSpPr>
        <p:spPr bwMode="auto">
          <a:xfrm>
            <a:off x="465953" y="908549"/>
            <a:ext cx="11129526"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下図は、作成イメージを示している。</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9CB9B48-8817-AA7F-0F4A-847CA48DB56C}"/>
              </a:ext>
            </a:extLst>
          </p:cNvPr>
          <p:cNvSpPr/>
          <p:nvPr/>
        </p:nvSpPr>
        <p:spPr bwMode="auto">
          <a:xfrm>
            <a:off x="5159896" y="1988840"/>
            <a:ext cx="2592288" cy="74411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A</a:t>
            </a: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sp>
        <p:nvSpPr>
          <p:cNvPr id="5" name="正方形/長方形 4">
            <a:extLst>
              <a:ext uri="{FF2B5EF4-FFF2-40B4-BE49-F238E27FC236}">
                <a16:creationId xmlns:a16="http://schemas.microsoft.com/office/drawing/2014/main" id="{3AAEE93A-4E20-F5E1-BFBC-C4E2EB58A14D}"/>
              </a:ext>
            </a:extLst>
          </p:cNvPr>
          <p:cNvSpPr/>
          <p:nvPr/>
        </p:nvSpPr>
        <p:spPr bwMode="auto">
          <a:xfrm>
            <a:off x="1055440" y="3766855"/>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B</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sp>
        <p:nvSpPr>
          <p:cNvPr id="7" name="正方形/長方形 6">
            <a:extLst>
              <a:ext uri="{FF2B5EF4-FFF2-40B4-BE49-F238E27FC236}">
                <a16:creationId xmlns:a16="http://schemas.microsoft.com/office/drawing/2014/main" id="{D6B8295E-B3AB-F34A-C5A5-CA4328F9938E}"/>
              </a:ext>
            </a:extLst>
          </p:cNvPr>
          <p:cNvSpPr/>
          <p:nvPr/>
        </p:nvSpPr>
        <p:spPr bwMode="auto">
          <a:xfrm>
            <a:off x="9264352"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D</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cxnSp>
        <p:nvCxnSpPr>
          <p:cNvPr id="9" name="コネクタ: カギ線 8">
            <a:extLst>
              <a:ext uri="{FF2B5EF4-FFF2-40B4-BE49-F238E27FC236}">
                <a16:creationId xmlns:a16="http://schemas.microsoft.com/office/drawing/2014/main" id="{BA542D6D-D2D3-B24E-9A15-AD226ECFD5BC}"/>
              </a:ext>
            </a:extLst>
          </p:cNvPr>
          <p:cNvCxnSpPr>
            <a:cxnSpLocks/>
            <a:stCxn id="3" idx="2"/>
            <a:endCxn id="5" idx="0"/>
          </p:cNvCxnSpPr>
          <p:nvPr/>
        </p:nvCxnSpPr>
        <p:spPr>
          <a:xfrm rot="5400000">
            <a:off x="3886861" y="1197676"/>
            <a:ext cx="1033902" cy="4104456"/>
          </a:xfrm>
          <a:prstGeom prst="bentConnector3">
            <a:avLst/>
          </a:prstGeom>
        </p:spPr>
        <p:style>
          <a:lnRef idx="1">
            <a:schemeClr val="dk1"/>
          </a:lnRef>
          <a:fillRef idx="0">
            <a:schemeClr val="dk1"/>
          </a:fillRef>
          <a:effectRef idx="0">
            <a:schemeClr val="dk1"/>
          </a:effectRef>
          <a:fontRef idx="minor">
            <a:schemeClr val="tx1"/>
          </a:fontRef>
        </p:style>
      </p:cxnSp>
      <p:cxnSp>
        <p:nvCxnSpPr>
          <p:cNvPr id="10" name="コネクタ: カギ線 9">
            <a:extLst>
              <a:ext uri="{FF2B5EF4-FFF2-40B4-BE49-F238E27FC236}">
                <a16:creationId xmlns:a16="http://schemas.microsoft.com/office/drawing/2014/main" id="{09383929-0B3B-57F7-C2F3-F0C8E6EBB821}"/>
              </a:ext>
            </a:extLst>
          </p:cNvPr>
          <p:cNvCxnSpPr>
            <a:cxnSpLocks/>
            <a:stCxn id="3" idx="2"/>
            <a:endCxn id="93" idx="0"/>
          </p:cNvCxnSpPr>
          <p:nvPr/>
        </p:nvCxnSpPr>
        <p:spPr>
          <a:xfrm rot="5400000">
            <a:off x="5927997" y="3260996"/>
            <a:ext cx="1056086" cy="12700"/>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3" name="コネクタ: カギ線 12">
            <a:extLst>
              <a:ext uri="{FF2B5EF4-FFF2-40B4-BE49-F238E27FC236}">
                <a16:creationId xmlns:a16="http://schemas.microsoft.com/office/drawing/2014/main" id="{9050F62B-0CB1-EE7F-17E0-7B74E9D7B6BB}"/>
              </a:ext>
            </a:extLst>
          </p:cNvPr>
          <p:cNvCxnSpPr>
            <a:cxnSpLocks/>
            <a:stCxn id="3" idx="2"/>
            <a:endCxn id="7" idx="0"/>
          </p:cNvCxnSpPr>
          <p:nvPr/>
        </p:nvCxnSpPr>
        <p:spPr>
          <a:xfrm rot="16200000" flipH="1">
            <a:off x="7980225" y="1208768"/>
            <a:ext cx="1056086" cy="410445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0003C9F7-80B9-531B-1078-3099D4946871}"/>
              </a:ext>
            </a:extLst>
          </p:cNvPr>
          <p:cNvSpPr/>
          <p:nvPr/>
        </p:nvSpPr>
        <p:spPr bwMode="auto">
          <a:xfrm>
            <a:off x="1055440"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E</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cxnSp>
        <p:nvCxnSpPr>
          <p:cNvPr id="22" name="直線コネクタ 21">
            <a:extLst>
              <a:ext uri="{FF2B5EF4-FFF2-40B4-BE49-F238E27FC236}">
                <a16:creationId xmlns:a16="http://schemas.microsoft.com/office/drawing/2014/main" id="{EFEAB208-1207-66CB-92B4-BFAA746F3846}"/>
              </a:ext>
            </a:extLst>
          </p:cNvPr>
          <p:cNvCxnSpPr>
            <a:stCxn id="5" idx="2"/>
            <a:endCxn id="19" idx="0"/>
          </p:cNvCxnSpPr>
          <p:nvPr/>
        </p:nvCxnSpPr>
        <p:spPr>
          <a:xfrm>
            <a:off x="2351584" y="4486936"/>
            <a:ext cx="0" cy="1106454"/>
          </a:xfrm>
          <a:prstGeom prst="line">
            <a:avLst/>
          </a:prstGeom>
        </p:spPr>
        <p:style>
          <a:lnRef idx="1">
            <a:schemeClr val="dk1"/>
          </a:lnRef>
          <a:fillRef idx="0">
            <a:schemeClr val="dk1"/>
          </a:fillRef>
          <a:effectRef idx="0">
            <a:schemeClr val="dk1"/>
          </a:effectRef>
          <a:fontRef idx="minor">
            <a:schemeClr val="tx1"/>
          </a:fontRef>
        </p:style>
      </p:cxnSp>
      <p:sp>
        <p:nvSpPr>
          <p:cNvPr id="23" name="正方形/長方形 22">
            <a:extLst>
              <a:ext uri="{FF2B5EF4-FFF2-40B4-BE49-F238E27FC236}">
                <a16:creationId xmlns:a16="http://schemas.microsoft.com/office/drawing/2014/main" id="{62569681-6CDD-A1EB-6418-5447082B5111}"/>
              </a:ext>
            </a:extLst>
          </p:cNvPr>
          <p:cNvSpPr/>
          <p:nvPr/>
        </p:nvSpPr>
        <p:spPr bwMode="auto">
          <a:xfrm>
            <a:off x="3791744"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F</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sp>
        <p:nvSpPr>
          <p:cNvPr id="24" name="正方形/長方形 23">
            <a:extLst>
              <a:ext uri="{FF2B5EF4-FFF2-40B4-BE49-F238E27FC236}">
                <a16:creationId xmlns:a16="http://schemas.microsoft.com/office/drawing/2014/main" id="{B3773070-0B2B-2DE2-B520-B33A6E5B1C5B}"/>
              </a:ext>
            </a:extLst>
          </p:cNvPr>
          <p:cNvSpPr/>
          <p:nvPr/>
        </p:nvSpPr>
        <p:spPr bwMode="auto">
          <a:xfrm>
            <a:off x="6528048"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G</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sp>
        <p:nvSpPr>
          <p:cNvPr id="25" name="正方形/長方形 24">
            <a:extLst>
              <a:ext uri="{FF2B5EF4-FFF2-40B4-BE49-F238E27FC236}">
                <a16:creationId xmlns:a16="http://schemas.microsoft.com/office/drawing/2014/main" id="{B5C16C93-207D-99AF-AB35-2D63D67A388F}"/>
              </a:ext>
            </a:extLst>
          </p:cNvPr>
          <p:cNvSpPr/>
          <p:nvPr/>
        </p:nvSpPr>
        <p:spPr bwMode="auto">
          <a:xfrm>
            <a:off x="9264352" y="558924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H</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cxnSp>
        <p:nvCxnSpPr>
          <p:cNvPr id="26" name="コネクタ: カギ線 25">
            <a:extLst>
              <a:ext uri="{FF2B5EF4-FFF2-40B4-BE49-F238E27FC236}">
                <a16:creationId xmlns:a16="http://schemas.microsoft.com/office/drawing/2014/main" id="{14C487E4-74C3-8FD8-9286-83DCA50D0AE7}"/>
              </a:ext>
            </a:extLst>
          </p:cNvPr>
          <p:cNvCxnSpPr>
            <a:cxnSpLocks/>
            <a:stCxn id="93" idx="2"/>
            <a:endCxn id="23" idx="0"/>
          </p:cNvCxnSpPr>
          <p:nvPr/>
        </p:nvCxnSpPr>
        <p:spPr>
          <a:xfrm rot="5400000">
            <a:off x="5229829"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9" name="コネクタ: カギ線 28">
            <a:extLst>
              <a:ext uri="{FF2B5EF4-FFF2-40B4-BE49-F238E27FC236}">
                <a16:creationId xmlns:a16="http://schemas.microsoft.com/office/drawing/2014/main" id="{583FF34D-EB29-A603-C5FC-B0742DA9EEAD}"/>
              </a:ext>
            </a:extLst>
          </p:cNvPr>
          <p:cNvCxnSpPr>
            <a:cxnSpLocks/>
            <a:stCxn id="93" idx="2"/>
            <a:endCxn id="24" idx="0"/>
          </p:cNvCxnSpPr>
          <p:nvPr/>
        </p:nvCxnSpPr>
        <p:spPr>
          <a:xfrm rot="16200000" flipH="1">
            <a:off x="6597981"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191E31A-09C1-1BF5-4F2C-15FAFF087B39}"/>
              </a:ext>
            </a:extLst>
          </p:cNvPr>
          <p:cNvCxnSpPr>
            <a:cxnSpLocks/>
            <a:stCxn id="7" idx="2"/>
            <a:endCxn id="25" idx="0"/>
          </p:cNvCxnSpPr>
          <p:nvPr/>
        </p:nvCxnSpPr>
        <p:spPr>
          <a:xfrm>
            <a:off x="10560496" y="4509120"/>
            <a:ext cx="0" cy="1080120"/>
          </a:xfrm>
          <a:prstGeom prst="line">
            <a:avLst/>
          </a:prstGeom>
        </p:spPr>
        <p:style>
          <a:lnRef idx="1">
            <a:schemeClr val="dk1"/>
          </a:lnRef>
          <a:fillRef idx="0">
            <a:schemeClr val="dk1"/>
          </a:fillRef>
          <a:effectRef idx="0">
            <a:schemeClr val="dk1"/>
          </a:effectRef>
          <a:fontRef idx="minor">
            <a:schemeClr val="tx1"/>
          </a:fontRef>
        </p:style>
      </p:cxnSp>
      <p:sp>
        <p:nvSpPr>
          <p:cNvPr id="93" name="正方形/長方形 92">
            <a:extLst>
              <a:ext uri="{FF2B5EF4-FFF2-40B4-BE49-F238E27FC236}">
                <a16:creationId xmlns:a16="http://schemas.microsoft.com/office/drawing/2014/main" id="{8DD84F7F-A38B-4B4B-751E-BB59F098616A}"/>
              </a:ext>
            </a:extLst>
          </p:cNvPr>
          <p:cNvSpPr/>
          <p:nvPr/>
        </p:nvSpPr>
        <p:spPr bwMode="auto">
          <a:xfrm>
            <a:off x="5159896"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eiryo UI" panose="020B0604030504040204" pitchFamily="50" charset="-128"/>
                <a:ea typeface="Meiryo UI" panose="020B0604030504040204" pitchFamily="50" charset="-128"/>
              </a:rPr>
              <a:t>事業者</a:t>
            </a:r>
            <a:r>
              <a:rPr kumimoji="0" lang="en-US" altLang="ja-JP" sz="1200" dirty="0">
                <a:latin typeface="Meiryo UI" panose="020B0604030504040204" pitchFamily="50" charset="-128"/>
                <a:ea typeface="Meiryo UI" panose="020B0604030504040204" pitchFamily="50" charset="-128"/>
              </a:rPr>
              <a:t>C</a:t>
            </a:r>
          </a:p>
          <a:p>
            <a:pPr algn="ctr"/>
            <a:r>
              <a:rPr kumimoji="0" lang="ja-JP" altLang="en-US" sz="1100" dirty="0">
                <a:latin typeface="Meiryo UI" panose="020B0604030504040204" pitchFamily="50" charset="-128"/>
                <a:ea typeface="Meiryo UI" panose="020B0604030504040204" pitchFamily="50" charset="-128"/>
              </a:rPr>
              <a:t>発注予定金額：〇〇〇〇万円（税込）</a:t>
            </a:r>
            <a:endParaRPr kumimoji="0" lang="en-US" altLang="ja-JP" sz="1100" dirty="0">
              <a:latin typeface="Meiryo UI" panose="020B0604030504040204" pitchFamily="50" charset="-128"/>
              <a:ea typeface="Meiryo UI" panose="020B0604030504040204" pitchFamily="50" charset="-128"/>
            </a:endParaRPr>
          </a:p>
          <a:p>
            <a:pPr algn="ctr"/>
            <a:r>
              <a:rPr kumimoji="0" lang="ja-JP" altLang="en-US" sz="1100" dirty="0">
                <a:latin typeface="Meiryo UI" panose="020B0604030504040204" pitchFamily="50" charset="-128"/>
                <a:ea typeface="Meiryo UI" panose="020B0604030504040204" pitchFamily="50" charset="-128"/>
              </a:rPr>
              <a:t>業務内容：〇〇〇〇〇〇〇〇〇〇〇〇〇〇〇〇〇</a:t>
            </a:r>
          </a:p>
        </p:txBody>
      </p:sp>
    </p:spTree>
    <p:extLst>
      <p:ext uri="{BB962C8B-B14F-4D97-AF65-F5344CB8AC3E}">
        <p14:creationId xmlns:p14="http://schemas.microsoft.com/office/powerpoint/2010/main" val="1026224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スケジュール</a:t>
            </a:r>
            <a:endParaRPr kumimoji="1" lang="ja-JP" altLang="en-US" sz="12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B42134-9C47-5F1C-340B-F0E0C8A9CE05}"/>
              </a:ext>
            </a:extLst>
          </p:cNvPr>
          <p:cNvSpPr>
            <a:spLocks noGrp="1"/>
          </p:cNvSpPr>
          <p:nvPr>
            <p:ph type="sldNum" sz="quarter" idx="12"/>
          </p:nvPr>
        </p:nvSpPr>
        <p:spPr>
          <a:xfrm>
            <a:off x="11640616" y="6453336"/>
            <a:ext cx="522831" cy="424800"/>
          </a:xfrm>
        </p:spPr>
        <p:txBody>
          <a:bodyPr/>
          <a:lstStyle/>
          <a:p>
            <a:fld id="{D9550142-B990-490A-A107-ED7302A7FD52}" type="slidenum">
              <a:rPr lang="en-US" altLang="ja-JP" smtClean="0"/>
              <a:pPr/>
              <a:t>12</a:t>
            </a:fld>
            <a:endParaRPr lang="en-US" dirty="0"/>
          </a:p>
        </p:txBody>
      </p:sp>
      <p:graphicFrame>
        <p:nvGraphicFramePr>
          <p:cNvPr id="7" name="表 6">
            <a:extLst>
              <a:ext uri="{FF2B5EF4-FFF2-40B4-BE49-F238E27FC236}">
                <a16:creationId xmlns:a16="http://schemas.microsoft.com/office/drawing/2014/main" id="{DA0AD036-4506-BCFD-AA06-9DCDA35A5625}"/>
              </a:ext>
            </a:extLst>
          </p:cNvPr>
          <p:cNvGraphicFramePr>
            <a:graphicFrameLocks noGrp="1"/>
          </p:cNvGraphicFramePr>
          <p:nvPr>
            <p:extLst>
              <p:ext uri="{D42A27DB-BD31-4B8C-83A1-F6EECF244321}">
                <p14:modId xmlns:p14="http://schemas.microsoft.com/office/powerpoint/2010/main" val="4193532267"/>
              </p:ext>
            </p:extLst>
          </p:nvPr>
        </p:nvGraphicFramePr>
        <p:xfrm>
          <a:off x="335359" y="1255568"/>
          <a:ext cx="11521276" cy="5197772"/>
        </p:xfrm>
        <a:graphic>
          <a:graphicData uri="http://schemas.openxmlformats.org/drawingml/2006/table">
            <a:tbl>
              <a:tblPr firstRow="1" bandRow="1">
                <a:tableStyleId>{5940675A-B579-460E-94D1-54222C63F5DA}</a:tableStyleId>
              </a:tblPr>
              <a:tblGrid>
                <a:gridCol w="3031914">
                  <a:extLst>
                    <a:ext uri="{9D8B030D-6E8A-4147-A177-3AD203B41FA5}">
                      <a16:colId xmlns:a16="http://schemas.microsoft.com/office/drawing/2014/main" val="3204209497"/>
                    </a:ext>
                  </a:extLst>
                </a:gridCol>
                <a:gridCol w="606383">
                  <a:extLst>
                    <a:ext uri="{9D8B030D-6E8A-4147-A177-3AD203B41FA5}">
                      <a16:colId xmlns:a16="http://schemas.microsoft.com/office/drawing/2014/main" val="1641378195"/>
                    </a:ext>
                  </a:extLst>
                </a:gridCol>
                <a:gridCol w="606383">
                  <a:extLst>
                    <a:ext uri="{9D8B030D-6E8A-4147-A177-3AD203B41FA5}">
                      <a16:colId xmlns:a16="http://schemas.microsoft.com/office/drawing/2014/main" val="1907007225"/>
                    </a:ext>
                  </a:extLst>
                </a:gridCol>
                <a:gridCol w="606383">
                  <a:extLst>
                    <a:ext uri="{9D8B030D-6E8A-4147-A177-3AD203B41FA5}">
                      <a16:colId xmlns:a16="http://schemas.microsoft.com/office/drawing/2014/main" val="107329643"/>
                    </a:ext>
                  </a:extLst>
                </a:gridCol>
                <a:gridCol w="606383">
                  <a:extLst>
                    <a:ext uri="{9D8B030D-6E8A-4147-A177-3AD203B41FA5}">
                      <a16:colId xmlns:a16="http://schemas.microsoft.com/office/drawing/2014/main" val="4162205867"/>
                    </a:ext>
                  </a:extLst>
                </a:gridCol>
                <a:gridCol w="606383">
                  <a:extLst>
                    <a:ext uri="{9D8B030D-6E8A-4147-A177-3AD203B41FA5}">
                      <a16:colId xmlns:a16="http://schemas.microsoft.com/office/drawing/2014/main" val="3260943678"/>
                    </a:ext>
                  </a:extLst>
                </a:gridCol>
                <a:gridCol w="606383">
                  <a:extLst>
                    <a:ext uri="{9D8B030D-6E8A-4147-A177-3AD203B41FA5}">
                      <a16:colId xmlns:a16="http://schemas.microsoft.com/office/drawing/2014/main" val="3906507500"/>
                    </a:ext>
                  </a:extLst>
                </a:gridCol>
                <a:gridCol w="606383">
                  <a:extLst>
                    <a:ext uri="{9D8B030D-6E8A-4147-A177-3AD203B41FA5}">
                      <a16:colId xmlns:a16="http://schemas.microsoft.com/office/drawing/2014/main" val="573006686"/>
                    </a:ext>
                  </a:extLst>
                </a:gridCol>
                <a:gridCol w="606383">
                  <a:extLst>
                    <a:ext uri="{9D8B030D-6E8A-4147-A177-3AD203B41FA5}">
                      <a16:colId xmlns:a16="http://schemas.microsoft.com/office/drawing/2014/main" val="727499114"/>
                    </a:ext>
                  </a:extLst>
                </a:gridCol>
                <a:gridCol w="606383">
                  <a:extLst>
                    <a:ext uri="{9D8B030D-6E8A-4147-A177-3AD203B41FA5}">
                      <a16:colId xmlns:a16="http://schemas.microsoft.com/office/drawing/2014/main" val="1460838456"/>
                    </a:ext>
                  </a:extLst>
                </a:gridCol>
                <a:gridCol w="606383">
                  <a:extLst>
                    <a:ext uri="{9D8B030D-6E8A-4147-A177-3AD203B41FA5}">
                      <a16:colId xmlns:a16="http://schemas.microsoft.com/office/drawing/2014/main" val="420708855"/>
                    </a:ext>
                  </a:extLst>
                </a:gridCol>
                <a:gridCol w="606383">
                  <a:extLst>
                    <a:ext uri="{9D8B030D-6E8A-4147-A177-3AD203B41FA5}">
                      <a16:colId xmlns:a16="http://schemas.microsoft.com/office/drawing/2014/main" val="4230097825"/>
                    </a:ext>
                  </a:extLst>
                </a:gridCol>
                <a:gridCol w="1819149">
                  <a:extLst>
                    <a:ext uri="{9D8B030D-6E8A-4147-A177-3AD203B41FA5}">
                      <a16:colId xmlns:a16="http://schemas.microsoft.com/office/drawing/2014/main" val="1302499891"/>
                    </a:ext>
                  </a:extLst>
                </a:gridCol>
              </a:tblGrid>
              <a:tr h="653612">
                <a:tc>
                  <a:txBody>
                    <a:bodyPr/>
                    <a:lstStyle/>
                    <a:p>
                      <a:pPr algn="ctr"/>
                      <a:r>
                        <a:rPr kumimoji="1" lang="ja-JP" altLang="en-US" sz="1200" dirty="0">
                          <a:latin typeface="Meiryo UI" panose="020B0604030504040204" pitchFamily="50" charset="-128"/>
                          <a:ea typeface="Meiryo UI" panose="020B0604030504040204" pitchFamily="50" charset="-128"/>
                        </a:rPr>
                        <a:t>実施内容</a:t>
                      </a:r>
                    </a:p>
                  </a:txBody>
                  <a:tcPr anchor="ctr"/>
                </a:tc>
                <a:tc>
                  <a:txBody>
                    <a:bodyPr/>
                    <a:lstStyle/>
                    <a:p>
                      <a:pPr algn="ctr"/>
                      <a:r>
                        <a:rPr kumimoji="1" lang="en-US" altLang="ja-JP" sz="1200" dirty="0">
                          <a:latin typeface="Meiryo UI" panose="020B0604030504040204" pitchFamily="50" charset="-128"/>
                          <a:ea typeface="Meiryo UI" panose="020B0604030504040204" pitchFamily="50" charset="-128"/>
                        </a:rPr>
                        <a:t>2026</a:t>
                      </a:r>
                    </a:p>
                    <a:p>
                      <a:pPr algn="ct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Q1</a:t>
                      </a:r>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2026</a:t>
                      </a: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Q2</a:t>
                      </a:r>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2026</a:t>
                      </a:r>
                    </a:p>
                    <a:p>
                      <a:pPr algn="ct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Q3</a:t>
                      </a:r>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2026</a:t>
                      </a: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Q4</a:t>
                      </a:r>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2027</a:t>
                      </a:r>
                    </a:p>
                    <a:p>
                      <a:pPr algn="ct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Q1</a:t>
                      </a:r>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2027</a:t>
                      </a: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Q2</a:t>
                      </a:r>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2027</a:t>
                      </a: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Q3</a:t>
                      </a:r>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200" dirty="0">
                          <a:latin typeface="Meiryo UI" panose="020B0604030504040204" pitchFamily="50" charset="-128"/>
                          <a:ea typeface="Meiryo UI" panose="020B0604030504040204" pitchFamily="50" charset="-128"/>
                        </a:rPr>
                        <a:t>2027</a:t>
                      </a:r>
                      <a:r>
                        <a:rPr kumimoji="1" lang="ja-JP" altLang="en-US" sz="1200" dirty="0">
                          <a:latin typeface="Meiryo UI" panose="020B0604030504040204" pitchFamily="50" charset="-128"/>
                          <a:ea typeface="Meiryo UI" panose="020B0604030504040204" pitchFamily="50" charset="-128"/>
                        </a:rPr>
                        <a:t>年度</a:t>
                      </a:r>
                      <a:r>
                        <a:rPr kumimoji="1" lang="en-US" altLang="ja-JP" sz="1200" dirty="0">
                          <a:latin typeface="Meiryo UI" panose="020B0604030504040204" pitchFamily="50" charset="-128"/>
                          <a:ea typeface="Meiryo UI" panose="020B0604030504040204" pitchFamily="50" charset="-128"/>
                        </a:rPr>
                        <a:t>Q4</a:t>
                      </a:r>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2028</a:t>
                      </a:r>
                      <a:r>
                        <a:rPr kumimoji="1" lang="ja-JP" altLang="en-US" sz="1200" dirty="0">
                          <a:latin typeface="Meiryo UI" panose="020B0604030504040204" pitchFamily="50" charset="-128"/>
                          <a:ea typeface="Meiryo UI" panose="020B0604030504040204" pitchFamily="50" charset="-128"/>
                        </a:rPr>
                        <a:t>年度</a:t>
                      </a:r>
                    </a:p>
                  </a:txBody>
                  <a:tcPr anchor="ctr">
                    <a:solidFill>
                      <a:srgbClr val="CCECFF"/>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2029</a:t>
                      </a:r>
                      <a:r>
                        <a:rPr kumimoji="1" lang="ja-JP" altLang="en-US" sz="1200" dirty="0">
                          <a:latin typeface="Meiryo UI" panose="020B0604030504040204" pitchFamily="50" charset="-128"/>
                          <a:ea typeface="Meiryo UI" panose="020B0604030504040204" pitchFamily="50" charset="-128"/>
                        </a:rPr>
                        <a:t>年度</a:t>
                      </a:r>
                    </a:p>
                  </a:txBody>
                  <a:tcPr anchor="ctr">
                    <a:solidFill>
                      <a:srgbClr val="CCECFF"/>
                    </a:solidFill>
                  </a:tcPr>
                </a:tc>
                <a:tc>
                  <a:txBody>
                    <a:bodyPr/>
                    <a:lstStyle/>
                    <a:p>
                      <a:pPr algn="ctr"/>
                      <a:r>
                        <a:rPr kumimoji="1" lang="en-US" altLang="ja-JP" sz="1200" dirty="0">
                          <a:latin typeface="Meiryo UI" panose="020B0604030504040204" pitchFamily="50" charset="-128"/>
                          <a:ea typeface="Meiryo UI" panose="020B0604030504040204" pitchFamily="50" charset="-128"/>
                        </a:rPr>
                        <a:t>2030</a:t>
                      </a:r>
                      <a:r>
                        <a:rPr kumimoji="1" lang="ja-JP" altLang="en-US" sz="1200" dirty="0">
                          <a:latin typeface="Meiryo UI" panose="020B0604030504040204" pitchFamily="50" charset="-128"/>
                          <a:ea typeface="Meiryo UI" panose="020B0604030504040204" pitchFamily="50" charset="-128"/>
                        </a:rPr>
                        <a:t>年度</a:t>
                      </a:r>
                    </a:p>
                  </a:txBody>
                  <a:tcPr anchor="ctr">
                    <a:solidFill>
                      <a:srgbClr val="CCEC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備考</a:t>
                      </a:r>
                    </a:p>
                  </a:txBody>
                  <a:tcPr anchor="ctr"/>
                </a:tc>
                <a:extLst>
                  <a:ext uri="{0D108BD9-81ED-4DB2-BD59-A6C34878D82A}">
                    <a16:rowId xmlns:a16="http://schemas.microsoft.com/office/drawing/2014/main" val="866018092"/>
                  </a:ext>
                </a:extLst>
              </a:tr>
              <a:tr h="378680">
                <a:tc>
                  <a:txBody>
                    <a:bodyPr/>
                    <a:lstStyle/>
                    <a:p>
                      <a:r>
                        <a:rPr kumimoji="1" lang="ja-JP" altLang="en-US" sz="1200" dirty="0">
                          <a:latin typeface="Meiryo UI" panose="020B0604030504040204" pitchFamily="50" charset="-128"/>
                          <a:ea typeface="Meiryo UI" panose="020B0604030504040204" pitchFamily="50" charset="-128"/>
                        </a:rPr>
                        <a:t>〇〇〇〇</a:t>
                      </a: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707162456"/>
                  </a:ext>
                </a:extLst>
              </a:tr>
              <a:tr h="378680">
                <a:tc>
                  <a:txBody>
                    <a:bodyPr/>
                    <a:lstStyle/>
                    <a:p>
                      <a:r>
                        <a:rPr kumimoji="1" lang="ja-JP" altLang="en-US" sz="1200" dirty="0">
                          <a:latin typeface="Meiryo UI" panose="020B0604030504040204" pitchFamily="50" charset="-128"/>
                          <a:ea typeface="Meiryo UI" panose="020B0604030504040204" pitchFamily="50" charset="-128"/>
                        </a:rPr>
                        <a:t>△△△△</a:t>
                      </a:r>
                    </a:p>
                  </a:txBody>
                  <a:tcPr anchor="ct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540579293"/>
                  </a:ext>
                </a:extLst>
              </a:tr>
              <a:tr h="378680">
                <a:tc>
                  <a:txBody>
                    <a:bodyPr/>
                    <a:lstStyle/>
                    <a:p>
                      <a:r>
                        <a:rPr kumimoji="1" lang="ja-JP" altLang="en-US" sz="1200" dirty="0">
                          <a:latin typeface="Meiryo UI" panose="020B0604030504040204" pitchFamily="50" charset="-128"/>
                          <a:ea typeface="Meiryo UI" panose="020B0604030504040204" pitchFamily="50" charset="-128"/>
                        </a:rPr>
                        <a:t>□□□□</a:t>
                      </a: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294320452"/>
                  </a:ext>
                </a:extLst>
              </a:tr>
              <a:tr h="378680">
                <a:tc>
                  <a:txBody>
                    <a:bodyPr/>
                    <a:lstStyle/>
                    <a:p>
                      <a:r>
                        <a:rPr kumimoji="1" lang="ja-JP" altLang="en-US" sz="1200" dirty="0">
                          <a:latin typeface="Meiryo UI" panose="020B0604030504040204" pitchFamily="50" charset="-128"/>
                          <a:ea typeface="Meiryo UI" panose="020B0604030504040204" pitchFamily="50" charset="-128"/>
                        </a:rPr>
                        <a:t>◇◇◇◇</a:t>
                      </a: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706162320"/>
                  </a:ext>
                </a:extLst>
              </a:tr>
              <a:tr h="378680">
                <a:tc>
                  <a:txBody>
                    <a:bodyPr/>
                    <a:lstStyle/>
                    <a:p>
                      <a:r>
                        <a:rPr kumimoji="1" lang="ja-JP" altLang="en-US" sz="1200" dirty="0">
                          <a:latin typeface="Meiryo UI" panose="020B0604030504040204" pitchFamily="50" charset="-128"/>
                          <a:ea typeface="Meiryo UI" panose="020B0604030504040204" pitchFamily="50" charset="-128"/>
                        </a:rPr>
                        <a:t>☆☆☆☆</a:t>
                      </a: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993785979"/>
                  </a:ext>
                </a:extLst>
              </a:tr>
              <a:tr h="378680">
                <a:tc>
                  <a:txBody>
                    <a:bodyPr/>
                    <a:lstStyle/>
                    <a:p>
                      <a:r>
                        <a:rPr kumimoji="1" lang="ja-JP" altLang="en-US" sz="1200" dirty="0">
                          <a:latin typeface="Meiryo UI" panose="020B0604030504040204" pitchFamily="50" charset="-128"/>
                          <a:ea typeface="Meiryo UI" panose="020B0604030504040204" pitchFamily="50" charset="-128"/>
                        </a:rPr>
                        <a:t>プロダクション移行</a:t>
                      </a: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241497657"/>
                  </a:ext>
                </a:extLst>
              </a:tr>
              <a:tr h="378680">
                <a:tc>
                  <a:txBody>
                    <a:bodyPr/>
                    <a:lstStyle/>
                    <a:p>
                      <a:r>
                        <a:rPr kumimoji="1" lang="ja-JP" altLang="en-US" sz="1200" dirty="0">
                          <a:latin typeface="Meiryo UI" panose="020B0604030504040204" pitchFamily="50" charset="-128"/>
                          <a:ea typeface="Meiryo UI" panose="020B0604030504040204" pitchFamily="50" charset="-128"/>
                        </a:rPr>
                        <a:t>リリース・公開</a:t>
                      </a: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r>
                        <a:rPr kumimoji="1" lang="ja-JP" altLang="en-US" sz="1200" dirty="0">
                          <a:latin typeface="Meiryo UI" panose="020B0604030504040204" pitchFamily="50" charset="-128"/>
                          <a:ea typeface="Meiryo UI" panose="020B0604030504040204" pitchFamily="50" charset="-128"/>
                        </a:rPr>
                        <a:t>〇〇年</a:t>
                      </a:r>
                      <a:r>
                        <a:rPr kumimoji="1" lang="en-US" altLang="ja-JP" sz="1200" dirty="0">
                          <a:latin typeface="Meiryo UI" panose="020B0604030504040204" pitchFamily="50" charset="-128"/>
                          <a:ea typeface="Meiryo UI" panose="020B0604030504040204" pitchFamily="50" charset="-128"/>
                        </a:rPr>
                        <a:t>7</a:t>
                      </a:r>
                      <a:r>
                        <a:rPr kumimoji="1" lang="ja-JP" altLang="en-US" sz="1200" dirty="0">
                          <a:latin typeface="Meiryo UI" panose="020B0604030504040204" pitchFamily="50" charset="-128"/>
                          <a:ea typeface="Meiryo UI" panose="020B0604030504040204" pitchFamily="50" charset="-128"/>
                        </a:rPr>
                        <a:t>月公開を目指す</a:t>
                      </a:r>
                    </a:p>
                  </a:txBody>
                  <a:tcPr anchor="ctr"/>
                </a:tc>
                <a:extLst>
                  <a:ext uri="{0D108BD9-81ED-4DB2-BD59-A6C34878D82A}">
                    <a16:rowId xmlns:a16="http://schemas.microsoft.com/office/drawing/2014/main" val="3580752678"/>
                  </a:ext>
                </a:extLst>
              </a:tr>
              <a:tr h="378680">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144653047"/>
                  </a:ext>
                </a:extLst>
              </a:tr>
              <a:tr h="378680">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2391679142"/>
                  </a:ext>
                </a:extLst>
              </a:tr>
              <a:tr h="378680">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527349504"/>
                  </a:ext>
                </a:extLst>
              </a:tr>
              <a:tr h="378680">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3206314867"/>
                  </a:ext>
                </a:extLst>
              </a:tr>
              <a:tr h="378680">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FFFFCC"/>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solidFill>
                      <a:srgbClr val="CCECFF"/>
                    </a:solidFill>
                  </a:tcPr>
                </a:tc>
                <a:tc>
                  <a:txBody>
                    <a:bodyPr/>
                    <a:lstStyle/>
                    <a:p>
                      <a:endParaRPr kumimoji="1" lang="ja-JP" altLang="en-US" sz="1200" dirty="0">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781685683"/>
                  </a:ext>
                </a:extLst>
              </a:tr>
            </a:tbl>
          </a:graphicData>
        </a:graphic>
      </p:graphicFrame>
      <p:sp>
        <p:nvSpPr>
          <p:cNvPr id="8" name="テキスト ボックス 7">
            <a:extLst>
              <a:ext uri="{FF2B5EF4-FFF2-40B4-BE49-F238E27FC236}">
                <a16:creationId xmlns:a16="http://schemas.microsoft.com/office/drawing/2014/main" id="{F79344BC-C78C-5954-0E67-EE5CB826E463}"/>
              </a:ext>
            </a:extLst>
          </p:cNvPr>
          <p:cNvSpPr txBox="1"/>
          <p:nvPr/>
        </p:nvSpPr>
        <p:spPr>
          <a:xfrm>
            <a:off x="10776520" y="308767"/>
            <a:ext cx="1232353" cy="938719"/>
          </a:xfrm>
          <a:prstGeom prst="rect">
            <a:avLst/>
          </a:prstGeom>
          <a:noFill/>
        </p:spPr>
        <p:txBody>
          <a:bodyPr wrap="square" rtlCol="0">
            <a:spAutoFit/>
          </a:bodyPr>
          <a:lstStyle/>
          <a:p>
            <a:pPr algn="l"/>
            <a:r>
              <a:rPr kumimoji="1" lang="en-US" altLang="ja-JP" sz="11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100" dirty="0">
                <a:latin typeface="Meiryo UI" panose="020B0604030504040204" pitchFamily="50" charset="-128"/>
                <a:ea typeface="Meiryo UI" panose="020B0604030504040204" pitchFamily="50" charset="-128"/>
                <a:cs typeface="Meiryo UI" panose="020B0604030504040204" pitchFamily="50" charset="-128"/>
              </a:rPr>
              <a:t>凡例</a:t>
            </a:r>
            <a:r>
              <a:rPr kumimoji="1" lang="en-US" altLang="ja-JP" sz="1100" dirty="0">
                <a:latin typeface="Meiryo UI" panose="020B0604030504040204" pitchFamily="50" charset="-128"/>
                <a:ea typeface="Meiryo UI" panose="020B0604030504040204" pitchFamily="50" charset="-128"/>
                <a:cs typeface="Meiryo UI" panose="020B0604030504040204" pitchFamily="50" charset="-128"/>
              </a:rPr>
              <a:t>】</a:t>
            </a:r>
          </a:p>
          <a:p>
            <a:pPr algn="l"/>
            <a:r>
              <a:rPr kumimoji="1" lang="en-US" altLang="ja-JP" sz="1100" dirty="0">
                <a:latin typeface="Meiryo UI" panose="020B0604030504040204" pitchFamily="50" charset="-128"/>
                <a:ea typeface="Meiryo UI" panose="020B0604030504040204" pitchFamily="50" charset="-128"/>
                <a:cs typeface="Meiryo UI" panose="020B0604030504040204" pitchFamily="50" charset="-128"/>
              </a:rPr>
              <a:t>Q1:4~6</a:t>
            </a:r>
            <a:r>
              <a:rPr kumimoji="1" lang="ja-JP" altLang="en-US" sz="1100" dirty="0">
                <a:latin typeface="Meiryo UI" panose="020B0604030504040204" pitchFamily="50" charset="-128"/>
                <a:ea typeface="Meiryo UI" panose="020B0604030504040204" pitchFamily="50" charset="-128"/>
                <a:cs typeface="Meiryo UI" panose="020B0604030504040204" pitchFamily="50" charset="-128"/>
              </a:rPr>
              <a:t>月</a:t>
            </a:r>
            <a:endParaRPr kumimoji="1"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pPr algn="l"/>
            <a:r>
              <a:rPr lang="en-US" altLang="ja-JP" sz="1100" dirty="0">
                <a:latin typeface="Meiryo UI" panose="020B0604030504040204" pitchFamily="50" charset="-128"/>
                <a:ea typeface="Meiryo UI" panose="020B0604030504040204" pitchFamily="50" charset="-128"/>
                <a:cs typeface="Meiryo UI" panose="020B0604030504040204" pitchFamily="50" charset="-128"/>
              </a:rPr>
              <a:t>Q2:7</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9</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月</a:t>
            </a:r>
            <a:endParaRPr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100" dirty="0">
                <a:latin typeface="Meiryo UI" panose="020B0604030504040204" pitchFamily="50" charset="-128"/>
                <a:ea typeface="Meiryo UI" panose="020B0604030504040204" pitchFamily="50" charset="-128"/>
                <a:cs typeface="Meiryo UI" panose="020B0604030504040204" pitchFamily="50" charset="-128"/>
              </a:rPr>
              <a:t>Q3:10</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12</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月</a:t>
            </a:r>
            <a:endParaRPr kumimoji="1" lang="en-US" altLang="ja-JP" sz="1100" dirty="0">
              <a:latin typeface="Meiryo UI" panose="020B0604030504040204" pitchFamily="50" charset="-128"/>
              <a:ea typeface="Meiryo UI" panose="020B0604030504040204" pitchFamily="50" charset="-128"/>
              <a:cs typeface="Meiryo UI" panose="020B0604030504040204" pitchFamily="50" charset="-128"/>
            </a:endParaRPr>
          </a:p>
          <a:p>
            <a:r>
              <a:rPr lang="en-US" altLang="ja-JP" sz="1100" dirty="0">
                <a:latin typeface="Meiryo UI" panose="020B0604030504040204" pitchFamily="50" charset="-128"/>
                <a:ea typeface="Meiryo UI" panose="020B0604030504040204" pitchFamily="50" charset="-128"/>
                <a:cs typeface="Meiryo UI" panose="020B0604030504040204" pitchFamily="50" charset="-128"/>
              </a:rPr>
              <a:t>Q4:</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翌年</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1</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100" dirty="0">
                <a:latin typeface="Meiryo UI" panose="020B0604030504040204" pitchFamily="50" charset="-128"/>
                <a:ea typeface="Meiryo UI" panose="020B0604030504040204" pitchFamily="50" charset="-128"/>
                <a:cs typeface="Meiryo UI" panose="020B0604030504040204" pitchFamily="50" charset="-128"/>
              </a:rPr>
              <a:t>月</a:t>
            </a:r>
            <a:endParaRPr kumimoji="1"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矢印: 右 8">
            <a:extLst>
              <a:ext uri="{FF2B5EF4-FFF2-40B4-BE49-F238E27FC236}">
                <a16:creationId xmlns:a16="http://schemas.microsoft.com/office/drawing/2014/main" id="{FCE6995A-8999-FC96-1A2C-88BF6C17D5FA}"/>
              </a:ext>
            </a:extLst>
          </p:cNvPr>
          <p:cNvSpPr/>
          <p:nvPr/>
        </p:nvSpPr>
        <p:spPr bwMode="auto">
          <a:xfrm>
            <a:off x="3575720" y="1988840"/>
            <a:ext cx="792088"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0" name="矢印: 右 9">
            <a:extLst>
              <a:ext uri="{FF2B5EF4-FFF2-40B4-BE49-F238E27FC236}">
                <a16:creationId xmlns:a16="http://schemas.microsoft.com/office/drawing/2014/main" id="{AA9F5F6E-D96D-1ECB-65A8-33ACDC94CB4C}"/>
              </a:ext>
            </a:extLst>
          </p:cNvPr>
          <p:cNvSpPr/>
          <p:nvPr/>
        </p:nvSpPr>
        <p:spPr bwMode="auto">
          <a:xfrm>
            <a:off x="4295800" y="2345254"/>
            <a:ext cx="792088"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1" name="矢印: 右 10">
            <a:extLst>
              <a:ext uri="{FF2B5EF4-FFF2-40B4-BE49-F238E27FC236}">
                <a16:creationId xmlns:a16="http://schemas.microsoft.com/office/drawing/2014/main" id="{3B19AA38-E797-49A2-FFEC-4DD7A795A63C}"/>
              </a:ext>
            </a:extLst>
          </p:cNvPr>
          <p:cNvSpPr/>
          <p:nvPr/>
        </p:nvSpPr>
        <p:spPr bwMode="auto">
          <a:xfrm>
            <a:off x="4943872" y="2731505"/>
            <a:ext cx="648072"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2" name="矢印: 右 11">
            <a:extLst>
              <a:ext uri="{FF2B5EF4-FFF2-40B4-BE49-F238E27FC236}">
                <a16:creationId xmlns:a16="http://schemas.microsoft.com/office/drawing/2014/main" id="{03C88CA1-247A-BA2F-7E42-4648E273CABA}"/>
              </a:ext>
            </a:extLst>
          </p:cNvPr>
          <p:cNvSpPr/>
          <p:nvPr/>
        </p:nvSpPr>
        <p:spPr bwMode="auto">
          <a:xfrm>
            <a:off x="5880962" y="3087702"/>
            <a:ext cx="1368152"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3" name="矢印: 右 12">
            <a:extLst>
              <a:ext uri="{FF2B5EF4-FFF2-40B4-BE49-F238E27FC236}">
                <a16:creationId xmlns:a16="http://schemas.microsoft.com/office/drawing/2014/main" id="{A4E669B4-3F49-C4AF-7A82-027B33B9EE42}"/>
              </a:ext>
            </a:extLst>
          </p:cNvPr>
          <p:cNvSpPr/>
          <p:nvPr/>
        </p:nvSpPr>
        <p:spPr bwMode="auto">
          <a:xfrm>
            <a:off x="6744072" y="3448309"/>
            <a:ext cx="1368152"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4" name="矢印: 右 13">
            <a:extLst>
              <a:ext uri="{FF2B5EF4-FFF2-40B4-BE49-F238E27FC236}">
                <a16:creationId xmlns:a16="http://schemas.microsoft.com/office/drawing/2014/main" id="{D8DA5465-FE27-BF0F-9D8E-DC815C64E976}"/>
              </a:ext>
            </a:extLst>
          </p:cNvPr>
          <p:cNvSpPr/>
          <p:nvPr/>
        </p:nvSpPr>
        <p:spPr bwMode="auto">
          <a:xfrm>
            <a:off x="8328248" y="3864364"/>
            <a:ext cx="1008112"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5" name="矢印: 右 14">
            <a:extLst>
              <a:ext uri="{FF2B5EF4-FFF2-40B4-BE49-F238E27FC236}">
                <a16:creationId xmlns:a16="http://schemas.microsoft.com/office/drawing/2014/main" id="{F21F7C10-ECA1-F8EF-F895-DA2969639A2B}"/>
              </a:ext>
            </a:extLst>
          </p:cNvPr>
          <p:cNvSpPr/>
          <p:nvPr/>
        </p:nvSpPr>
        <p:spPr bwMode="auto">
          <a:xfrm>
            <a:off x="9480376" y="4221088"/>
            <a:ext cx="504056" cy="288032"/>
          </a:xfrm>
          <a:prstGeom prst="rightArrow">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endParaRPr kumimoji="0" lang="ja-JP" altLang="en-US" sz="1200" dirty="0">
              <a:latin typeface="+mj-ea"/>
              <a:ea typeface="+mj-ea"/>
            </a:endParaRPr>
          </a:p>
        </p:txBody>
      </p:sp>
      <p:sp>
        <p:nvSpPr>
          <p:cNvPr id="16" name="正方形/長方形 15">
            <a:extLst>
              <a:ext uri="{FF2B5EF4-FFF2-40B4-BE49-F238E27FC236}">
                <a16:creationId xmlns:a16="http://schemas.microsoft.com/office/drawing/2014/main" id="{20FE9732-DBA8-6A33-084F-9B6E8D3F17DC}"/>
              </a:ext>
            </a:extLst>
          </p:cNvPr>
          <p:cNvSpPr/>
          <p:nvPr/>
        </p:nvSpPr>
        <p:spPr bwMode="auto">
          <a:xfrm>
            <a:off x="2486512" y="523868"/>
            <a:ext cx="8157051"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下表に、主な想定スケジュールを記載する。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可能であれば、プリプロダクション後のスケジュール感（プロダクション・ポストプロダクション・リリース等）も記載する。</a:t>
            </a:r>
            <a:endParaRPr lang="en-US" altLang="ja-JP" sz="1400" kern="0" dirty="0">
              <a:solidFill>
                <a:srgbClr val="FF0000"/>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13927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法人概要①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dirty="0">
                <a:solidFill>
                  <a:srgbClr val="000000"/>
                </a:solidFill>
                <a:latin typeface="Meiryo UI" panose="020B0604030504040204" pitchFamily="50" charset="-128"/>
                <a:ea typeface="Meiryo UI" panose="020B0604030504040204" pitchFamily="50" charset="-128"/>
              </a:rPr>
              <a:t>XXX</a:t>
            </a:r>
            <a:r>
              <a:rPr kumimoji="0" lang="ja-JP" altLang="en-US" sz="1600" kern="0" dirty="0">
                <a:solidFill>
                  <a:srgbClr val="000000"/>
                </a:solidFill>
                <a:latin typeface="Meiryo UI" panose="020B0604030504040204" pitchFamily="50" charset="-128"/>
                <a:ea typeface="Meiryo UI" panose="020B0604030504040204" pitchFamily="50" charset="-128"/>
              </a:rPr>
              <a:t>　</a:t>
            </a:r>
            <a:r>
              <a:rPr kumimoji="0" lang="ja-JP" altLang="en-US" sz="1600" kern="0" dirty="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dirty="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dirty="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基本情報</a:t>
              </a: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dirty="0">
                  <a:solidFill>
                    <a:srgbClr val="000000"/>
                  </a:solidFill>
                  <a:latin typeface="Meiryo UI" panose="020B0604030504040204" pitchFamily="50" charset="-128"/>
                  <a:ea typeface="Meiryo UI" panose="020B0604030504040204" pitchFamily="50" charset="-128"/>
                </a:rPr>
                <a:t>実績①</a:t>
              </a: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6555697"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申請する法人の申請事業と同種の事業（ゲーム、アニメ、実写）に関する過去の主な実績を最大３件まで記載する。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具体的には、作品タイトル、主なスタッフ、主なキャスト、媒体（パッケージ、映画、テレビ、配信）、成果（売上額、売上本数、興行収入、累計再生数など、表現可能なもの）等を記載する。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graphicFrame>
        <p:nvGraphicFramePr>
          <p:cNvPr id="7" name="表 6">
            <a:extLst>
              <a:ext uri="{FF2B5EF4-FFF2-40B4-BE49-F238E27FC236}">
                <a16:creationId xmlns:a16="http://schemas.microsoft.com/office/drawing/2014/main" id="{AC803529-3118-C5FA-C398-F708CD385898}"/>
              </a:ext>
            </a:extLst>
          </p:cNvPr>
          <p:cNvGraphicFramePr>
            <a:graphicFrameLocks noGrp="1"/>
          </p:cNvGraphicFramePr>
          <p:nvPr>
            <p:extLst>
              <p:ext uri="{D42A27DB-BD31-4B8C-83A1-F6EECF244321}">
                <p14:modId xmlns:p14="http://schemas.microsoft.com/office/powerpoint/2010/main" val="2820550869"/>
              </p:ext>
            </p:extLst>
          </p:nvPr>
        </p:nvGraphicFramePr>
        <p:xfrm>
          <a:off x="519987" y="2511285"/>
          <a:ext cx="5236676" cy="2931160"/>
        </p:xfrm>
        <a:graphic>
          <a:graphicData uri="http://schemas.openxmlformats.org/drawingml/2006/table">
            <a:tbl>
              <a:tblPr firstRow="1" bandRow="1">
                <a:tableStyleId>{3B4B98B0-60AC-42C2-AFA5-B58CD77FA1E5}</a:tableStyleId>
              </a:tblPr>
              <a:tblGrid>
                <a:gridCol w="1183525">
                  <a:extLst>
                    <a:ext uri="{9D8B030D-6E8A-4147-A177-3AD203B41FA5}">
                      <a16:colId xmlns:a16="http://schemas.microsoft.com/office/drawing/2014/main" val="2020573040"/>
                    </a:ext>
                  </a:extLst>
                </a:gridCol>
                <a:gridCol w="4053151">
                  <a:extLst>
                    <a:ext uri="{9D8B030D-6E8A-4147-A177-3AD203B41FA5}">
                      <a16:colId xmlns:a16="http://schemas.microsoft.com/office/drawing/2014/main" val="2401545852"/>
                    </a:ext>
                  </a:extLst>
                </a:gridCol>
              </a:tblGrid>
              <a:tr h="370840">
                <a:tc>
                  <a:txBody>
                    <a:bodyPr/>
                    <a:lstStyle/>
                    <a:p>
                      <a:r>
                        <a:rPr kumimoji="1" lang="ja-JP" altLang="en-US" sz="1200" dirty="0"/>
                        <a:t>項目</a:t>
                      </a:r>
                    </a:p>
                  </a:txBody>
                  <a:tcPr/>
                </a:tc>
                <a:tc>
                  <a:txBody>
                    <a:bodyPr/>
                    <a:lstStyle/>
                    <a:p>
                      <a:r>
                        <a:rPr kumimoji="1" lang="ja-JP" altLang="en-US" sz="1200" dirty="0"/>
                        <a:t>内容</a:t>
                      </a:r>
                    </a:p>
                  </a:txBody>
                  <a:tcPr/>
                </a:tc>
                <a:extLst>
                  <a:ext uri="{0D108BD9-81ED-4DB2-BD59-A6C34878D82A}">
                    <a16:rowId xmlns:a16="http://schemas.microsoft.com/office/drawing/2014/main" val="3775723266"/>
                  </a:ext>
                </a:extLst>
              </a:tr>
              <a:tr h="185420">
                <a:tc>
                  <a:txBody>
                    <a:bodyPr/>
                    <a:lstStyle/>
                    <a:p>
                      <a:r>
                        <a:rPr kumimoji="1" lang="ja-JP" altLang="en-US" sz="1200" dirty="0"/>
                        <a:t>資本金</a:t>
                      </a:r>
                    </a:p>
                  </a:txBody>
                  <a:tcPr/>
                </a:tc>
                <a:tc>
                  <a:txBody>
                    <a:bodyPr/>
                    <a:lstStyle/>
                    <a:p>
                      <a:pPr algn="r"/>
                      <a:r>
                        <a:rPr kumimoji="1" lang="ja-JP" altLang="en-US" sz="1200" dirty="0"/>
                        <a:t>〇円</a:t>
                      </a:r>
                    </a:p>
                  </a:txBody>
                  <a:tcPr/>
                </a:tc>
                <a:extLst>
                  <a:ext uri="{0D108BD9-81ED-4DB2-BD59-A6C34878D82A}">
                    <a16:rowId xmlns:a16="http://schemas.microsoft.com/office/drawing/2014/main" val="1582932298"/>
                  </a:ext>
                </a:extLst>
              </a:tr>
              <a:tr h="185420">
                <a:tc>
                  <a:txBody>
                    <a:bodyPr/>
                    <a:lstStyle/>
                    <a:p>
                      <a:r>
                        <a:rPr kumimoji="1" lang="ja-JP" altLang="en-US" sz="1200" dirty="0"/>
                        <a:t>従業員数</a:t>
                      </a:r>
                    </a:p>
                  </a:txBody>
                  <a:tcPr/>
                </a:tc>
                <a:tc>
                  <a:txBody>
                    <a:bodyPr/>
                    <a:lstStyle/>
                    <a:p>
                      <a:pPr algn="r"/>
                      <a:r>
                        <a:rPr kumimoji="1" lang="ja-JP" altLang="en-US" sz="1200" dirty="0"/>
                        <a:t>〇人（</a:t>
                      </a:r>
                      <a:r>
                        <a:rPr kumimoji="1" lang="en-US" altLang="ja-JP" sz="1200" dirty="0"/>
                        <a:t>20</a:t>
                      </a:r>
                      <a:r>
                        <a:rPr kumimoji="1" lang="ja-JP" altLang="en-US" sz="1200" dirty="0"/>
                        <a:t>〇〇年〇〇月時点）</a:t>
                      </a:r>
                    </a:p>
                  </a:txBody>
                  <a:tcPr/>
                </a:tc>
                <a:extLst>
                  <a:ext uri="{0D108BD9-81ED-4DB2-BD59-A6C34878D82A}">
                    <a16:rowId xmlns:a16="http://schemas.microsoft.com/office/drawing/2014/main" val="154477786"/>
                  </a:ext>
                </a:extLst>
              </a:tr>
              <a:tr h="185420">
                <a:tc>
                  <a:txBody>
                    <a:bodyPr/>
                    <a:lstStyle/>
                    <a:p>
                      <a:r>
                        <a:rPr kumimoji="1" lang="ja-JP" altLang="en-US" sz="1200" dirty="0"/>
                        <a:t>役員・顧問</a:t>
                      </a:r>
                    </a:p>
                  </a:txBody>
                  <a:tcPr/>
                </a:tc>
                <a:tc>
                  <a:txBody>
                    <a:bodyPr/>
                    <a:lstStyle/>
                    <a:p>
                      <a:r>
                        <a:rPr kumimoji="1" lang="ja-JP" altLang="en-US" sz="1200" dirty="0"/>
                        <a:t>代表取締役社長：</a:t>
                      </a:r>
                      <a:endParaRPr kumimoji="1" lang="en-US" altLang="ja-JP" sz="1200" dirty="0"/>
                    </a:p>
                    <a:p>
                      <a:r>
                        <a:rPr kumimoji="1" lang="ja-JP" altLang="en-US" sz="1200" dirty="0"/>
                        <a:t>取締役副社長：</a:t>
                      </a:r>
                      <a:endParaRPr kumimoji="1" lang="en-US" altLang="ja-JP" sz="1200" dirty="0"/>
                    </a:p>
                    <a:p>
                      <a:r>
                        <a:rPr kumimoji="1" lang="ja-JP" altLang="en-US" sz="1200" dirty="0"/>
                        <a:t>・・・</a:t>
                      </a:r>
                      <a:endParaRPr kumimoji="1" lang="en-US" altLang="ja-JP" sz="1200" dirty="0"/>
                    </a:p>
                    <a:p>
                      <a:endParaRPr kumimoji="1" lang="en-US" altLang="ja-JP" sz="1200" dirty="0"/>
                    </a:p>
                    <a:p>
                      <a:endParaRPr kumimoji="1" lang="ja-JP" altLang="en-US" sz="1200" dirty="0"/>
                    </a:p>
                  </a:txBody>
                  <a:tcPr/>
                </a:tc>
                <a:extLst>
                  <a:ext uri="{0D108BD9-81ED-4DB2-BD59-A6C34878D82A}">
                    <a16:rowId xmlns:a16="http://schemas.microsoft.com/office/drawing/2014/main" val="1504444571"/>
                  </a:ext>
                </a:extLst>
              </a:tr>
              <a:tr h="185420">
                <a:tc>
                  <a:txBody>
                    <a:bodyPr/>
                    <a:lstStyle/>
                    <a:p>
                      <a:r>
                        <a:rPr kumimoji="1" lang="ja-JP" altLang="en-US" sz="1200" dirty="0"/>
                        <a:t>主な事業内容</a:t>
                      </a:r>
                      <a:br>
                        <a:rPr kumimoji="1" lang="en-US" altLang="ja-JP" sz="1200" dirty="0"/>
                      </a:br>
                      <a:r>
                        <a:rPr kumimoji="1" lang="ja-JP" altLang="en-US" sz="1200" dirty="0"/>
                        <a:t>（業務内容）</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a:t>
                      </a:r>
                      <a:endParaRPr kumimoji="1" lang="en-US" altLang="ja-JP" sz="1200" dirty="0"/>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dirty="0"/>
                        <a:t>・・・・・・・・・・・・・・・・・・・・・・・・・</a:t>
                      </a:r>
                    </a:p>
                  </a:txBody>
                  <a:tcPr/>
                </a:tc>
                <a:extLst>
                  <a:ext uri="{0D108BD9-81ED-4DB2-BD59-A6C34878D82A}">
                    <a16:rowId xmlns:a16="http://schemas.microsoft.com/office/drawing/2014/main" val="3416941498"/>
                  </a:ext>
                </a:extLst>
              </a:tr>
            </a:tbl>
          </a:graphicData>
        </a:graphic>
      </p:graphicFrame>
      <p:sp>
        <p:nvSpPr>
          <p:cNvPr id="8" name="正方形/長方形 7">
            <a:extLst>
              <a:ext uri="{FF2B5EF4-FFF2-40B4-BE49-F238E27FC236}">
                <a16:creationId xmlns:a16="http://schemas.microsoft.com/office/drawing/2014/main" id="{A12C2452-9DC2-6054-9181-4F920258DBD2}"/>
              </a:ext>
            </a:extLst>
          </p:cNvPr>
          <p:cNvSpPr/>
          <p:nvPr/>
        </p:nvSpPr>
        <p:spPr bwMode="auto">
          <a:xfrm>
            <a:off x="518453" y="5589719"/>
            <a:ext cx="5236676" cy="115164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上表を記載</a:t>
            </a:r>
          </a:p>
        </p:txBody>
      </p:sp>
      <p:sp>
        <p:nvSpPr>
          <p:cNvPr id="10" name="正方形/長方形 9">
            <a:extLst>
              <a:ext uri="{FF2B5EF4-FFF2-40B4-BE49-F238E27FC236}">
                <a16:creationId xmlns:a16="http://schemas.microsoft.com/office/drawing/2014/main" id="{6FD79023-4997-C512-7E0F-98B8A8840C09}"/>
              </a:ext>
            </a:extLst>
          </p:cNvPr>
          <p:cNvSpPr/>
          <p:nvPr/>
        </p:nvSpPr>
        <p:spPr bwMode="auto">
          <a:xfrm>
            <a:off x="6600056"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作品イメージ</a:t>
            </a:r>
          </a:p>
        </p:txBody>
      </p:sp>
    </p:spTree>
    <p:extLst>
      <p:ext uri="{BB962C8B-B14F-4D97-AF65-F5344CB8AC3E}">
        <p14:creationId xmlns:p14="http://schemas.microsoft.com/office/powerpoint/2010/main" val="1210996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2C5D-59F6-646F-1FA7-1DB2251BE65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B00FB20-1EAC-51C5-8D23-A60BBC108588}"/>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法人概要②</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58D872-AA5D-0A98-B9EC-3E9EA2628732}"/>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grpSp>
        <p:nvGrpSpPr>
          <p:cNvPr id="3" name="グループ化 2">
            <a:extLst>
              <a:ext uri="{FF2B5EF4-FFF2-40B4-BE49-F238E27FC236}">
                <a16:creationId xmlns:a16="http://schemas.microsoft.com/office/drawing/2014/main" id="{41792CCE-485F-6981-0BEC-19CCE4314638}"/>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911450BD-1163-B36A-1358-EC835B5072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dirty="0">
                  <a:solidFill>
                    <a:srgbClr val="000000"/>
                  </a:solidFill>
                  <a:latin typeface="Meiryo UI" panose="020B0604030504040204" pitchFamily="50" charset="-128"/>
                  <a:ea typeface="Meiryo UI" panose="020B0604030504040204" pitchFamily="50" charset="-128"/>
                </a:rPr>
                <a:t>実績②</a:t>
              </a:r>
            </a:p>
          </p:txBody>
        </p:sp>
        <p:cxnSp>
          <p:nvCxnSpPr>
            <p:cNvPr id="5" name="直線コネクタ 4">
              <a:extLst>
                <a:ext uri="{FF2B5EF4-FFF2-40B4-BE49-F238E27FC236}">
                  <a16:creationId xmlns:a16="http://schemas.microsoft.com/office/drawing/2014/main" id="{E3FDCDA1-13E6-40DA-6099-F7D6B985082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A1F4393B-76B5-C281-3CE6-6C9DC70111E7}"/>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DADD07D5-738E-4AFE-45A0-228934402E7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dirty="0">
                  <a:solidFill>
                    <a:srgbClr val="000000"/>
                  </a:solidFill>
                  <a:latin typeface="Meiryo UI" panose="020B0604030504040204" pitchFamily="50" charset="-128"/>
                  <a:ea typeface="Meiryo UI" panose="020B0604030504040204" pitchFamily="50" charset="-128"/>
                </a:rPr>
                <a:t>実績③</a:t>
              </a:r>
            </a:p>
          </p:txBody>
        </p:sp>
        <p:cxnSp>
          <p:nvCxnSpPr>
            <p:cNvPr id="16" name="直線コネクタ 15">
              <a:extLst>
                <a:ext uri="{FF2B5EF4-FFF2-40B4-BE49-F238E27FC236}">
                  <a16:creationId xmlns:a16="http://schemas.microsoft.com/office/drawing/2014/main" id="{40348C7F-5250-9B64-FB0A-A7ED590423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0" name="正方形/長方形 9">
            <a:extLst>
              <a:ext uri="{FF2B5EF4-FFF2-40B4-BE49-F238E27FC236}">
                <a16:creationId xmlns:a16="http://schemas.microsoft.com/office/drawing/2014/main" id="{10612D44-1D02-F43F-5A82-E12B348E68EF}"/>
              </a:ext>
            </a:extLst>
          </p:cNvPr>
          <p:cNvSpPr/>
          <p:nvPr/>
        </p:nvSpPr>
        <p:spPr bwMode="auto">
          <a:xfrm>
            <a:off x="507025"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申請する法人の申請事業と同種の事業（ゲーム、アニメ、実写）に関する過去の主な実績を最大３件まで記載する。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具体的には、作品タイトル、主なスタッフ、主なキャスト、媒体（パッケージ、映画、テレビ、配信）、成果（売上額、売上本数、興行収入、累計再生数など、表現可能なもの）等を記載。</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sp>
        <p:nvSpPr>
          <p:cNvPr id="11" name="正方形/長方形 10">
            <a:extLst>
              <a:ext uri="{FF2B5EF4-FFF2-40B4-BE49-F238E27FC236}">
                <a16:creationId xmlns:a16="http://schemas.microsoft.com/office/drawing/2014/main" id="{5D44D108-48B6-F18F-DFE4-F2E769150082}"/>
              </a:ext>
            </a:extLst>
          </p:cNvPr>
          <p:cNvSpPr/>
          <p:nvPr/>
        </p:nvSpPr>
        <p:spPr bwMode="auto">
          <a:xfrm>
            <a:off x="551384"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作品イメージ</a:t>
            </a:r>
          </a:p>
        </p:txBody>
      </p:sp>
      <p:sp>
        <p:nvSpPr>
          <p:cNvPr id="12" name="正方形/長方形 11">
            <a:extLst>
              <a:ext uri="{FF2B5EF4-FFF2-40B4-BE49-F238E27FC236}">
                <a16:creationId xmlns:a16="http://schemas.microsoft.com/office/drawing/2014/main" id="{5EDF798F-B0EA-BB87-D59D-DEC92B5F1E8A}"/>
              </a:ext>
            </a:extLst>
          </p:cNvPr>
          <p:cNvSpPr/>
          <p:nvPr/>
        </p:nvSpPr>
        <p:spPr bwMode="auto">
          <a:xfrm>
            <a:off x="6483689" y="4653136"/>
            <a:ext cx="5156927"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申請する法人の申請事業と同種の事業（ゲーム、アニメ、実写）に関する過去の主な実績を最大３件まで記載する。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具体的には、作品タイトル、主なスタッフ、主なキャスト、媒体（パッケージ、映画、テレビ、配信）、成果（売上額、売上本数、興行収入、累計再生数など、表現可能なもの）等を記載。</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製作・開発事業者から独立した法人や合弁会社については、設立５年以内であれば、法人実績として、独立する前の法人又は親会社において、自らがプロデューサー等として主導した作品の実績も提出できる。</a:t>
            </a:r>
          </a:p>
        </p:txBody>
      </p:sp>
      <p:sp>
        <p:nvSpPr>
          <p:cNvPr id="13" name="正方形/長方形 12">
            <a:extLst>
              <a:ext uri="{FF2B5EF4-FFF2-40B4-BE49-F238E27FC236}">
                <a16:creationId xmlns:a16="http://schemas.microsoft.com/office/drawing/2014/main" id="{58C3A7B5-0BE9-E088-3748-EEC22BB9A3A4}"/>
              </a:ext>
            </a:extLst>
          </p:cNvPr>
          <p:cNvSpPr/>
          <p:nvPr/>
        </p:nvSpPr>
        <p:spPr bwMode="auto">
          <a:xfrm>
            <a:off x="6528048"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作品イメージ</a:t>
            </a:r>
          </a:p>
        </p:txBody>
      </p:sp>
    </p:spTree>
    <p:extLst>
      <p:ext uri="{BB962C8B-B14F-4D97-AF65-F5344CB8AC3E}">
        <p14:creationId xmlns:p14="http://schemas.microsoft.com/office/powerpoint/2010/main" val="1337724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作品関係者概要①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000000"/>
                </a:solidFill>
                <a:latin typeface="Meiryo UI" panose="020B0604030504040204" pitchFamily="50" charset="-128"/>
                <a:ea typeface="Meiryo UI" panose="020B0604030504040204" pitchFamily="50" charset="-128"/>
              </a:rPr>
              <a:t>　</a:t>
            </a:r>
            <a:r>
              <a:rPr kumimoji="0" lang="ja-JP" altLang="en-US" sz="1600" kern="0" dirty="0">
                <a:solidFill>
                  <a:srgbClr val="FF0000"/>
                </a:solidFill>
                <a:latin typeface="Meiryo UI" panose="020B0604030504040204" pitchFamily="50" charset="-128"/>
                <a:ea typeface="Meiryo UI" panose="020B0604030504040204" pitchFamily="50" charset="-128"/>
              </a:rPr>
              <a:t>作品関係者のアピールポイントがあれば、簡潔に記載。</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主なスタッフ名（職種（監督、プロデューサー等））①</a:t>
              </a: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dirty="0">
                  <a:solidFill>
                    <a:srgbClr val="000000"/>
                  </a:solidFill>
                  <a:latin typeface="Meiryo UI" panose="020B0604030504040204" pitchFamily="50" charset="-128"/>
                  <a:ea typeface="Meiryo UI" panose="020B0604030504040204" pitchFamily="50" charset="-128"/>
                </a:rPr>
                <a:t>主なスタッフ名（職種（監督、プロデューサー等））②</a:t>
              </a: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申請する作品の主なスタッフ（監督、プロデューサー等）の過去の実績（従事した作品タイトルや受賞歴など）を記載する。</a:t>
            </a:r>
          </a:p>
        </p:txBody>
      </p:sp>
      <p:sp>
        <p:nvSpPr>
          <p:cNvPr id="10" name="正方形/長方形 9">
            <a:extLst>
              <a:ext uri="{FF2B5EF4-FFF2-40B4-BE49-F238E27FC236}">
                <a16:creationId xmlns:a16="http://schemas.microsoft.com/office/drawing/2014/main" id="{756C19E6-3432-94E8-686D-44E6017049A2}"/>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人物写真</a:t>
            </a:r>
            <a:endParaRPr kumimoji="0" lang="en-US" altLang="ja-JP" sz="1200" dirty="0">
              <a:latin typeface="+mj-ea"/>
              <a:ea typeface="+mj-ea"/>
            </a:endParaRPr>
          </a:p>
          <a:p>
            <a:pPr algn="ctr"/>
            <a:r>
              <a:rPr kumimoji="0" lang="ja-JP" altLang="en-US" sz="1200" dirty="0">
                <a:latin typeface="+mj-ea"/>
                <a:ea typeface="+mj-ea"/>
              </a:rPr>
              <a:t>（公表ベースのものでよい。省略可。）</a:t>
            </a:r>
          </a:p>
        </p:txBody>
      </p:sp>
      <p:sp>
        <p:nvSpPr>
          <p:cNvPr id="11" name="正方形/長方形 10">
            <a:extLst>
              <a:ext uri="{FF2B5EF4-FFF2-40B4-BE49-F238E27FC236}">
                <a16:creationId xmlns:a16="http://schemas.microsoft.com/office/drawing/2014/main" id="{1CF6FA87-7DD1-993A-8DFF-DE95542F9335}"/>
              </a:ext>
            </a:extLst>
          </p:cNvPr>
          <p:cNvSpPr/>
          <p:nvPr/>
        </p:nvSpPr>
        <p:spPr bwMode="auto">
          <a:xfrm>
            <a:off x="6528048"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申請する作品の主なスタッフ（監督、プロデューサー等）の過去の実績（従事した作品タイトルや受賞歴など）を記載する。</a:t>
            </a:r>
          </a:p>
        </p:txBody>
      </p:sp>
      <p:sp>
        <p:nvSpPr>
          <p:cNvPr id="12" name="正方形/長方形 11">
            <a:extLst>
              <a:ext uri="{FF2B5EF4-FFF2-40B4-BE49-F238E27FC236}">
                <a16:creationId xmlns:a16="http://schemas.microsoft.com/office/drawing/2014/main" id="{A9219265-908E-B3FE-6130-8A0DACC5EF64}"/>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人物写真</a:t>
            </a:r>
            <a:endParaRPr kumimoji="0" lang="en-US" altLang="ja-JP" sz="1200" dirty="0">
              <a:latin typeface="+mj-ea"/>
              <a:ea typeface="+mj-ea"/>
            </a:endParaRPr>
          </a:p>
          <a:p>
            <a:pPr algn="ctr"/>
            <a:r>
              <a:rPr kumimoji="0" lang="ja-JP" altLang="en-US" sz="1200" dirty="0">
                <a:latin typeface="+mj-ea"/>
                <a:ea typeface="+mj-ea"/>
              </a:rPr>
              <a:t>（公表ベースのものでよい。省略可。）</a:t>
            </a:r>
          </a:p>
        </p:txBody>
      </p:sp>
    </p:spTree>
    <p:extLst>
      <p:ext uri="{BB962C8B-B14F-4D97-AF65-F5344CB8AC3E}">
        <p14:creationId xmlns:p14="http://schemas.microsoft.com/office/powerpoint/2010/main" val="136864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C371-D9C5-08F7-D285-F6CA82275A66}"/>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AAF17AE-3393-967D-0654-DC223817AF97}"/>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作品関係者概要②</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4F016EA-1B5D-006A-5D00-1AF602AAE8C4}"/>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grpSp>
        <p:nvGrpSpPr>
          <p:cNvPr id="3" name="グループ化 2">
            <a:extLst>
              <a:ext uri="{FF2B5EF4-FFF2-40B4-BE49-F238E27FC236}">
                <a16:creationId xmlns:a16="http://schemas.microsoft.com/office/drawing/2014/main" id="{628EE399-E2B2-1D19-74D2-A5FC726F0180}"/>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8A57E52F-4DB4-7A12-7041-1B8304AF385E}"/>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主なスタッフ名（職種（監督、プロデューサー等））①</a:t>
              </a:r>
            </a:p>
          </p:txBody>
        </p:sp>
        <p:cxnSp>
          <p:nvCxnSpPr>
            <p:cNvPr id="5" name="直線コネクタ 4">
              <a:extLst>
                <a:ext uri="{FF2B5EF4-FFF2-40B4-BE49-F238E27FC236}">
                  <a16:creationId xmlns:a16="http://schemas.microsoft.com/office/drawing/2014/main" id="{013F8308-EAC6-293E-992C-0669D478B800}"/>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F0FB75A0-0D30-CBE3-2868-4742B851DAF2}"/>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AC896D4B-F456-D02E-B254-C3ED2E90388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dirty="0">
                  <a:solidFill>
                    <a:srgbClr val="000000"/>
                  </a:solidFill>
                  <a:latin typeface="Meiryo UI" panose="020B0604030504040204" pitchFamily="50" charset="-128"/>
                  <a:ea typeface="Meiryo UI" panose="020B0604030504040204" pitchFamily="50" charset="-128"/>
                </a:rPr>
                <a:t>主なスタッフ名（職種（監督、プロデューサー等））②</a:t>
              </a:r>
            </a:p>
          </p:txBody>
        </p:sp>
        <p:cxnSp>
          <p:nvCxnSpPr>
            <p:cNvPr id="16" name="直線コネクタ 15">
              <a:extLst>
                <a:ext uri="{FF2B5EF4-FFF2-40B4-BE49-F238E27FC236}">
                  <a16:creationId xmlns:a16="http://schemas.microsoft.com/office/drawing/2014/main" id="{234FE9B2-985C-A213-1C7E-D6B4B1FAE612}"/>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3843706-B5D3-D9F0-3D6E-F242D5355314}"/>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申請する作品の主なスタッフ（監督、プロデューサー等）の過去の実績（従事した作品タイトルや受賞歴など）を記載する。</a:t>
            </a:r>
          </a:p>
        </p:txBody>
      </p:sp>
      <p:sp>
        <p:nvSpPr>
          <p:cNvPr id="10" name="正方形/長方形 9">
            <a:extLst>
              <a:ext uri="{FF2B5EF4-FFF2-40B4-BE49-F238E27FC236}">
                <a16:creationId xmlns:a16="http://schemas.microsoft.com/office/drawing/2014/main" id="{2A3C9012-A919-8E7A-77E8-58DA5B6EAAAB}"/>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人物写真</a:t>
            </a:r>
            <a:endParaRPr kumimoji="0" lang="en-US" altLang="ja-JP" sz="1200" dirty="0">
              <a:latin typeface="+mj-ea"/>
              <a:ea typeface="+mj-ea"/>
            </a:endParaRPr>
          </a:p>
          <a:p>
            <a:pPr algn="ctr"/>
            <a:r>
              <a:rPr kumimoji="0" lang="ja-JP" altLang="en-US" sz="1200" dirty="0">
                <a:latin typeface="+mj-ea"/>
                <a:ea typeface="+mj-ea"/>
              </a:rPr>
              <a:t>（公表ベースのものでよい。省略可。）</a:t>
            </a:r>
          </a:p>
        </p:txBody>
      </p:sp>
      <p:sp>
        <p:nvSpPr>
          <p:cNvPr id="11" name="正方形/長方形 10">
            <a:extLst>
              <a:ext uri="{FF2B5EF4-FFF2-40B4-BE49-F238E27FC236}">
                <a16:creationId xmlns:a16="http://schemas.microsoft.com/office/drawing/2014/main" id="{845D56B6-5E27-C9FB-B693-2388E87BFDC0}"/>
              </a:ext>
            </a:extLst>
          </p:cNvPr>
          <p:cNvSpPr/>
          <p:nvPr/>
        </p:nvSpPr>
        <p:spPr bwMode="auto">
          <a:xfrm>
            <a:off x="6528048"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申請する作品の主なスタッフ（監督、プロデューサー等）の過去の実績（従事した作品タイトルや受賞歴など）を記載する。</a:t>
            </a:r>
          </a:p>
        </p:txBody>
      </p:sp>
      <p:sp>
        <p:nvSpPr>
          <p:cNvPr id="12" name="正方形/長方形 11">
            <a:extLst>
              <a:ext uri="{FF2B5EF4-FFF2-40B4-BE49-F238E27FC236}">
                <a16:creationId xmlns:a16="http://schemas.microsoft.com/office/drawing/2014/main" id="{9A79310E-AB69-0B55-3185-899EABF7A34C}"/>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dirty="0">
                <a:latin typeface="+mj-ea"/>
                <a:ea typeface="+mj-ea"/>
              </a:rPr>
              <a:t>人物写真</a:t>
            </a:r>
            <a:endParaRPr kumimoji="0" lang="en-US" altLang="ja-JP" sz="1200" dirty="0">
              <a:latin typeface="+mj-ea"/>
              <a:ea typeface="+mj-ea"/>
            </a:endParaRPr>
          </a:p>
          <a:p>
            <a:pPr algn="ctr"/>
            <a:r>
              <a:rPr kumimoji="0" lang="ja-JP" altLang="en-US" sz="1200" dirty="0">
                <a:latin typeface="+mj-ea"/>
                <a:ea typeface="+mj-ea"/>
              </a:rPr>
              <a:t>（公表ベースのものでよい。省略可。）</a:t>
            </a:r>
          </a:p>
        </p:txBody>
      </p:sp>
    </p:spTree>
    <p:extLst>
      <p:ext uri="{BB962C8B-B14F-4D97-AF65-F5344CB8AC3E}">
        <p14:creationId xmlns:p14="http://schemas.microsoft.com/office/powerpoint/2010/main" val="149734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作品一覧・作品概要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fld id="{D9550142-B990-490A-A107-ED7302A7FD52}" type="slidenum">
              <a:rPr lang="en-US" altLang="ja-JP" smtClean="0"/>
              <a:pPr/>
              <a:t>6</a:t>
            </a:fld>
            <a:endParaRPr lang="en-US"/>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1988841"/>
            <a:ext cx="11129526" cy="4404808"/>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申請する作品の概要を記載する。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具体的には、</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・媒体・形式：（例）</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TV</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アニメ／全</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12</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話（各</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24</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分）</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・ジャンル：</a:t>
            </a:r>
            <a:r>
              <a:rPr lang="ja-JP" altLang="en-US" sz="1400" kern="0" dirty="0">
                <a:solidFill>
                  <a:srgbClr val="FF0000"/>
                </a:solidFill>
                <a:latin typeface="Meiryo UI" panose="020B0604030504040204" pitchFamily="50" charset="-128"/>
                <a:ea typeface="Meiryo UI" panose="020B0604030504040204" pitchFamily="50" charset="-128"/>
              </a:rPr>
              <a:t> （例）</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ファンタジー／バトル／日常系／アクション／</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RPG</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 など</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・制作：</a:t>
            </a:r>
            <a:r>
              <a:rPr lang="ja-JP" altLang="en-US" sz="1400" kern="0" dirty="0">
                <a:solidFill>
                  <a:srgbClr val="FF0000"/>
                </a:solidFill>
                <a:latin typeface="Meiryo UI" panose="020B0604030504040204" pitchFamily="50" charset="-128"/>
                <a:ea typeface="Meiryo UI" panose="020B0604030504040204" pitchFamily="50" charset="-128"/>
              </a:rPr>
              <a:t> （例）</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制作会社名、制作委員会 など</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・プロダクション移行予定：</a:t>
            </a:r>
            <a:r>
              <a:rPr lang="ja-JP" altLang="en-US" sz="1400" kern="0" dirty="0">
                <a:solidFill>
                  <a:srgbClr val="FF0000"/>
                </a:solidFill>
                <a:latin typeface="Meiryo UI" panose="020B0604030504040204" pitchFamily="50" charset="-128"/>
                <a:ea typeface="Meiryo UI" panose="020B0604030504040204" pitchFamily="50" charset="-128"/>
              </a:rPr>
              <a:t> （例） </a:t>
            </a:r>
            <a:r>
              <a:rPr lang="en-US" altLang="ja-JP" sz="1400" kern="0" dirty="0">
                <a:solidFill>
                  <a:srgbClr val="FF0000"/>
                </a:solidFill>
                <a:latin typeface="Meiryo UI" panose="020B0604030504040204" pitchFamily="50" charset="-128"/>
                <a:ea typeface="Meiryo UI" panose="020B0604030504040204" pitchFamily="50" charset="-128"/>
              </a:rPr>
              <a:t>2027</a:t>
            </a:r>
            <a:r>
              <a:rPr lang="ja-JP" altLang="en-US" sz="1400" kern="0" dirty="0">
                <a:solidFill>
                  <a:srgbClr val="FF0000"/>
                </a:solidFill>
                <a:latin typeface="Meiryo UI" panose="020B0604030504040204" pitchFamily="50" charset="-128"/>
                <a:ea typeface="Meiryo UI" panose="020B0604030504040204" pitchFamily="50" charset="-128"/>
              </a:rPr>
              <a:t>年</a:t>
            </a:r>
            <a:r>
              <a:rPr lang="en-US" altLang="ja-JP" sz="1400" kern="0" dirty="0">
                <a:solidFill>
                  <a:srgbClr val="FF0000"/>
                </a:solidFill>
                <a:latin typeface="Meiryo UI" panose="020B0604030504040204" pitchFamily="50" charset="-128"/>
                <a:ea typeface="Meiryo UI" panose="020B0604030504040204" pitchFamily="50" charset="-128"/>
              </a:rPr>
              <a:t>4</a:t>
            </a:r>
            <a:r>
              <a:rPr lang="ja-JP" altLang="en-US" sz="1400" kern="0" dirty="0">
                <a:solidFill>
                  <a:srgbClr val="FF0000"/>
                </a:solidFill>
                <a:latin typeface="Meiryo UI" panose="020B0604030504040204" pitchFamily="50" charset="-128"/>
                <a:ea typeface="Meiryo UI" panose="020B0604030504040204" pitchFamily="50" charset="-128"/>
              </a:rPr>
              <a:t>月予定</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・公開／放送／リリース予定：</a:t>
            </a:r>
            <a:r>
              <a:rPr lang="ja-JP" altLang="en-US" sz="1400" kern="0" dirty="0">
                <a:solidFill>
                  <a:srgbClr val="FF0000"/>
                </a:solidFill>
                <a:latin typeface="Meiryo UI" panose="020B0604030504040204" pitchFamily="50" charset="-128"/>
                <a:ea typeface="Meiryo UI" panose="020B0604030504040204" pitchFamily="50" charset="-128"/>
              </a:rPr>
              <a:t> （例） </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2029</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年</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4</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月予定</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・あらすじ：</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200</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字以内を目安に記載</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・ターゲット：</a:t>
            </a:r>
            <a:r>
              <a:rPr lang="ja-JP" altLang="en-US" sz="1400" kern="0" dirty="0">
                <a:solidFill>
                  <a:srgbClr val="FF0000"/>
                </a:solidFill>
                <a:latin typeface="Meiryo UI" panose="020B0604030504040204" pitchFamily="50" charset="-128"/>
                <a:ea typeface="Meiryo UI" panose="020B0604030504040204" pitchFamily="50" charset="-128"/>
              </a:rPr>
              <a:t> （例） </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10</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30</a:t>
            </a: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代のアニメ視聴層／海外ファンタジー市場 </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などを想定している。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適宜、図表を挿入してもよい。</a:t>
            </a:r>
          </a:p>
        </p:txBody>
      </p:sp>
      <p:sp>
        <p:nvSpPr>
          <p:cNvPr id="3" name="正方形/長方形 2">
            <a:extLst>
              <a:ext uri="{FF2B5EF4-FFF2-40B4-BE49-F238E27FC236}">
                <a16:creationId xmlns:a16="http://schemas.microsoft.com/office/drawing/2014/main" id="{50196AE4-47DC-DE67-8116-3306452421CD}"/>
              </a:ext>
            </a:extLst>
          </p:cNvPr>
          <p:cNvSpPr/>
          <p:nvPr/>
        </p:nvSpPr>
        <p:spPr bwMode="auto">
          <a:xfrm>
            <a:off x="539643" y="920713"/>
            <a:ext cx="11129526" cy="924234"/>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r>
              <a:rPr kumimoji="0" lang="ja-JP" altLang="en-US" sz="1600" b="1" dirty="0">
                <a:latin typeface="+mj-ea"/>
                <a:ea typeface="+mj-ea"/>
              </a:rPr>
              <a:t>作品名（事業名）：〇〇〇〇</a:t>
            </a:r>
          </a:p>
        </p:txBody>
      </p:sp>
      <p:sp>
        <p:nvSpPr>
          <p:cNvPr id="4" name="正方形/長方形 3">
            <a:extLst>
              <a:ext uri="{FF2B5EF4-FFF2-40B4-BE49-F238E27FC236}">
                <a16:creationId xmlns:a16="http://schemas.microsoft.com/office/drawing/2014/main" id="{EB30DEDB-C2F1-A318-EDDA-C6CBFF430219}"/>
              </a:ext>
            </a:extLst>
          </p:cNvPr>
          <p:cNvSpPr/>
          <p:nvPr/>
        </p:nvSpPr>
        <p:spPr bwMode="auto">
          <a:xfrm>
            <a:off x="3287684" y="1559409"/>
            <a:ext cx="5616624" cy="231156"/>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作品名が決定していない場合は仮称を記載する。</a:t>
            </a:r>
          </a:p>
        </p:txBody>
      </p:sp>
    </p:spTree>
    <p:extLst>
      <p:ext uri="{BB962C8B-B14F-4D97-AF65-F5344CB8AC3E}">
        <p14:creationId xmlns:p14="http://schemas.microsoft.com/office/powerpoint/2010/main" val="2090104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海外展開国</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fld id="{D9550142-B990-490A-A107-ED7302A7FD52}" type="slidenum">
              <a:rPr lang="en-US" altLang="ja-JP" smtClean="0"/>
              <a:pPr/>
              <a:t>7</a:t>
            </a:fld>
            <a:endParaRPr lang="en-US"/>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492954" y="935055"/>
            <a:ext cx="5243006" cy="545859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作品を提供する国の一覧を記載する。</a:t>
            </a:r>
          </a:p>
        </p:txBody>
      </p:sp>
      <p:sp>
        <p:nvSpPr>
          <p:cNvPr id="20" name="タイトル 2">
            <a:extLst>
              <a:ext uri="{FF2B5EF4-FFF2-40B4-BE49-F238E27FC236}">
                <a16:creationId xmlns:a16="http://schemas.microsoft.com/office/drawing/2014/main" id="{309431F3-54AE-6A8F-0517-BDC4A21B6688}"/>
              </a:ext>
            </a:extLst>
          </p:cNvPr>
          <p:cNvSpPr txBox="1">
            <a:spLocks/>
          </p:cNvSpPr>
          <p:nvPr/>
        </p:nvSpPr>
        <p:spPr>
          <a:xfrm>
            <a:off x="6237826" y="404664"/>
            <a:ext cx="3962630" cy="523220"/>
          </a:xfrm>
          <a:prstGeom prst="rect">
            <a:avLst/>
          </a:prstGeom>
        </p:spPr>
        <p:txBody>
          <a:bodyPr vert="horz" wrap="square" lIns="91440" tIns="45720" rIns="91440" bIns="45720" rtlCol="0" anchor="ctr">
            <a:spAutoFit/>
          </a:bodyPr>
          <a:lstStyle>
            <a:lvl1pPr algn="l" defTabSz="914423" rtl="0" eaLnBrk="1" latinLnBrk="0" hangingPunct="1">
              <a:spcBef>
                <a:spcPct val="0"/>
              </a:spcBef>
              <a:buNone/>
              <a:defRPr kumimoji="1" lang="ja-JP" altLang="en-US"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sz="2800">
                <a:latin typeface="Meiryo UI" panose="020B0604030504040204" pitchFamily="50" charset="-128"/>
                <a:ea typeface="Meiryo UI" panose="020B0604030504040204" pitchFamily="50" charset="-128"/>
              </a:rPr>
              <a:t>ローカライズ言語</a:t>
            </a:r>
            <a:endParaRPr lang="ja-JP" altLang="en-US" sz="2800" dirty="0">
              <a:latin typeface="Meiryo UI" panose="020B0604030504040204" pitchFamily="50" charset="-128"/>
              <a:ea typeface="Meiryo UI" panose="020B0604030504040204" pitchFamily="50" charset="-128"/>
            </a:endParaRPr>
          </a:p>
        </p:txBody>
      </p:sp>
      <p:sp>
        <p:nvSpPr>
          <p:cNvPr id="21" name="正方形/長方形 20">
            <a:extLst>
              <a:ext uri="{FF2B5EF4-FFF2-40B4-BE49-F238E27FC236}">
                <a16:creationId xmlns:a16="http://schemas.microsoft.com/office/drawing/2014/main" id="{352F7CF9-9337-7052-120C-4BF1E6518683}"/>
              </a:ext>
            </a:extLst>
          </p:cNvPr>
          <p:cNvSpPr/>
          <p:nvPr/>
        </p:nvSpPr>
        <p:spPr bwMode="auto">
          <a:xfrm>
            <a:off x="6520618" y="935055"/>
            <a:ext cx="5192006" cy="5458593"/>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ローカライズする場合は作品毎に翻訳する言語を記載する。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ローカライズする言語数が多い場合は、代表的な言語及び言語総数を記載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ローカライズする作品数が多い場合は、代表的な作品及び作品総数を記載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未確定の作品や言語がある場合は、現時点での見込みの数量等を記載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161593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3" name="スライド番号プレースホルダー 1">
            <a:extLst>
              <a:ext uri="{FF2B5EF4-FFF2-40B4-BE49-F238E27FC236}">
                <a16:creationId xmlns:a16="http://schemas.microsoft.com/office/drawing/2014/main" id="{F9866C5A-162F-EC5F-D0A2-FEDC26591D4D}"/>
              </a:ext>
            </a:extLst>
          </p:cNvPr>
          <p:cNvSpPr txBox="1">
            <a:spLocks/>
          </p:cNvSpPr>
          <p:nvPr/>
        </p:nvSpPr>
        <p:spPr>
          <a:xfrm>
            <a:off x="11669169" y="6433200"/>
            <a:ext cx="522831" cy="424800"/>
          </a:xfrm>
          <a:prstGeom prst="rect">
            <a:avLst/>
          </a:prstGeom>
          <a:noFill/>
          <a:ln w="9525">
            <a:noFill/>
            <a:miter lim="800000"/>
            <a:headEnd/>
            <a:tailEnd/>
          </a:ln>
          <a:effectLst/>
        </p:spPr>
        <p:txBody>
          <a:bodyPr wrap="none" lIns="0" tIns="0" rIns="144000" bIns="144000" rtlCol="0" anchor="ctr"/>
          <a:lstStyle>
            <a:defPPr>
              <a:defRPr lang="ja-JP"/>
            </a:defPPr>
            <a:lvl1pPr marL="0" algn="r" defTabSz="914400" rtl="0" eaLnBrk="1" latinLnBrk="0" hangingPunct="1">
              <a:defRPr kumimoji="0" lang="ja-JP" altLang="en-US" sz="1400" b="0" i="0" kern="120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9550142-B990-490A-A107-ED7302A7FD52}" type="slidenum">
              <a:rPr lang="en-US" altLang="ja-JP" smtClean="0"/>
              <a:pPr/>
              <a:t>8</a:t>
            </a:fld>
            <a:endParaRPr lang="en-US"/>
          </a:p>
        </p:txBody>
      </p:sp>
      <p:sp>
        <p:nvSpPr>
          <p:cNvPr id="4" name="正方形/長方形 3">
            <a:extLst>
              <a:ext uri="{FF2B5EF4-FFF2-40B4-BE49-F238E27FC236}">
                <a16:creationId xmlns:a16="http://schemas.microsoft.com/office/drawing/2014/main" id="{59B219ED-785B-0195-78CA-F57E704F45A9}"/>
              </a:ext>
            </a:extLst>
          </p:cNvPr>
          <p:cNvSpPr/>
          <p:nvPr/>
        </p:nvSpPr>
        <p:spPr bwMode="auto">
          <a:xfrm>
            <a:off x="53964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a:ea typeface="Meiryo UI"/>
              </a:rPr>
              <a:t>支出計画の数値の蓋然性を説明する根拠を記載する。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（必要に応じて本スライドを複製して記載）</a:t>
            </a:r>
          </a:p>
        </p:txBody>
      </p:sp>
      <p:grpSp>
        <p:nvGrpSpPr>
          <p:cNvPr id="5" name="グループ化 4">
            <a:extLst>
              <a:ext uri="{FF2B5EF4-FFF2-40B4-BE49-F238E27FC236}">
                <a16:creationId xmlns:a16="http://schemas.microsoft.com/office/drawing/2014/main" id="{2B77E645-3A48-BF37-9D0B-82775264AC9D}"/>
              </a:ext>
            </a:extLst>
          </p:cNvPr>
          <p:cNvGrpSpPr/>
          <p:nvPr/>
        </p:nvGrpSpPr>
        <p:grpSpPr>
          <a:xfrm>
            <a:off x="539643" y="1622723"/>
            <a:ext cx="5243006" cy="270703"/>
            <a:chOff x="436484" y="1013524"/>
            <a:chExt cx="5457319" cy="270703"/>
          </a:xfrm>
        </p:grpSpPr>
        <p:sp>
          <p:nvSpPr>
            <p:cNvPr id="6" name="正方形/長方形 5">
              <a:extLst>
                <a:ext uri="{FF2B5EF4-FFF2-40B4-BE49-F238E27FC236}">
                  <a16:creationId xmlns:a16="http://schemas.microsoft.com/office/drawing/2014/main" id="{DF4F9760-40A9-555C-A5F9-D051D5FC4B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〇〇費</a:t>
              </a:r>
            </a:p>
          </p:txBody>
        </p:sp>
        <p:cxnSp>
          <p:nvCxnSpPr>
            <p:cNvPr id="7" name="直線コネクタ 6">
              <a:extLst>
                <a:ext uri="{FF2B5EF4-FFF2-40B4-BE49-F238E27FC236}">
                  <a16:creationId xmlns:a16="http://schemas.microsoft.com/office/drawing/2014/main" id="{BEC8EAAD-5225-F96C-0B17-33F0C6020E1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A8948422-51E9-31F7-94CD-7E5DD88E71B6}"/>
              </a:ext>
            </a:extLst>
          </p:cNvPr>
          <p:cNvGrpSpPr/>
          <p:nvPr/>
        </p:nvGrpSpPr>
        <p:grpSpPr>
          <a:xfrm>
            <a:off x="6505913" y="1622723"/>
            <a:ext cx="5243006" cy="270703"/>
            <a:chOff x="436484" y="1013524"/>
            <a:chExt cx="5457319" cy="270703"/>
          </a:xfrm>
        </p:grpSpPr>
        <p:sp>
          <p:nvSpPr>
            <p:cNvPr id="10" name="正方形/長方形 9">
              <a:extLst>
                <a:ext uri="{FF2B5EF4-FFF2-40B4-BE49-F238E27FC236}">
                  <a16:creationId xmlns:a16="http://schemas.microsoft.com/office/drawing/2014/main" id="{957DFE4A-A7C7-1935-CE4B-1139F226B67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◇◇費</a:t>
              </a:r>
            </a:p>
          </p:txBody>
        </p:sp>
        <p:cxnSp>
          <p:nvCxnSpPr>
            <p:cNvPr id="11" name="直線コネクタ 10">
              <a:extLst>
                <a:ext uri="{FF2B5EF4-FFF2-40B4-BE49-F238E27FC236}">
                  <a16:creationId xmlns:a16="http://schemas.microsoft.com/office/drawing/2014/main" id="{261AD0F2-FF10-5165-4EBC-EA138907415E}"/>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18243089-23D1-06A2-80A0-96CD60333D9B}"/>
              </a:ext>
            </a:extLst>
          </p:cNvPr>
          <p:cNvSpPr/>
          <p:nvPr/>
        </p:nvSpPr>
        <p:spPr bwMode="auto">
          <a:xfrm>
            <a:off x="650591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a:ea typeface="Meiryo UI"/>
              </a:rPr>
              <a:t>支出計画の数値の蓋然性を説明する根拠を記載する。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（必要に応じて本スライドを複製して記載）</a:t>
            </a:r>
          </a:p>
        </p:txBody>
      </p:sp>
      <p:sp>
        <p:nvSpPr>
          <p:cNvPr id="13" name="正方形/長方形 12">
            <a:extLst>
              <a:ext uri="{FF2B5EF4-FFF2-40B4-BE49-F238E27FC236}">
                <a16:creationId xmlns:a16="http://schemas.microsoft.com/office/drawing/2014/main" id="{AF4915DA-21CE-9983-18C9-A40F48476998}"/>
              </a:ext>
            </a:extLst>
          </p:cNvPr>
          <p:cNvSpPr/>
          <p:nvPr/>
        </p:nvSpPr>
        <p:spPr bwMode="auto">
          <a:xfrm>
            <a:off x="465953" y="1121942"/>
            <a:ext cx="11129526" cy="423780"/>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補助対象経費費目：人件費、補助員人件費、旅費、備品費、借料及び損料、通信費、運搬費、諸経費、受託・外注費</a:t>
            </a:r>
            <a:endParaRPr lang="en-US" altLang="ja-JP" sz="1400" kern="0">
              <a:solidFill>
                <a:srgbClr val="FF0000"/>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F0D7566F-7DBC-DAB2-11E3-7D63202D11CD}"/>
              </a:ext>
            </a:extLst>
          </p:cNvPr>
          <p:cNvSpPr/>
          <p:nvPr/>
        </p:nvSpPr>
        <p:spPr bwMode="auto">
          <a:xfrm>
            <a:off x="8382000" y="379884"/>
            <a:ext cx="3607838" cy="575454"/>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見積書は任意</a:t>
            </a:r>
          </a:p>
        </p:txBody>
      </p:sp>
    </p:spTree>
    <p:extLst>
      <p:ext uri="{BB962C8B-B14F-4D97-AF65-F5344CB8AC3E}">
        <p14:creationId xmlns:p14="http://schemas.microsoft.com/office/powerpoint/2010/main" val="187014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116632"/>
            <a:ext cx="11305846" cy="523220"/>
          </a:xfrm>
        </p:spPr>
        <p:txBody>
          <a:bodyPr/>
          <a:lstStyle/>
          <a:p>
            <a:r>
              <a:rPr lang="ja-JP" altLang="en-US" sz="2800" dirty="0">
                <a:latin typeface="Meiryo UI" panose="020B0604030504040204" pitchFamily="50" charset="-128"/>
                <a:ea typeface="Meiryo UI" panose="020B0604030504040204" pitchFamily="50" charset="-128"/>
              </a:rPr>
              <a:t>収入計画根拠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a:xfrm>
            <a:off x="11621841" y="6388576"/>
            <a:ext cx="522831" cy="424800"/>
          </a:xfrm>
        </p:spPr>
        <p:txBody>
          <a:bodyPr/>
          <a:lstStyle/>
          <a:p>
            <a:fld id="{D9550142-B990-490A-A107-ED7302A7FD52}" type="slidenum">
              <a:rPr lang="en-US" altLang="ja-JP" smtClean="0"/>
              <a:pPr/>
              <a:t>9</a:t>
            </a:fld>
            <a:endParaRPr lang="en-US"/>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627859"/>
            <a:ext cx="11129526" cy="1192232"/>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他の行政機関からの補助・助成等を受けている場合、その詳細を記載する。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他の行政機関からの補助・助成等を受けていない場合、「該当無し」と記載する。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解説：他の行政機関からの重複支援を確認するために、収入計画の記載を設けているものである。</a:t>
            </a:r>
            <a:br>
              <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したがって、製作委員会による制作予算などは、収入に計上する必要はない。</a:t>
            </a:r>
          </a:p>
        </p:txBody>
      </p:sp>
      <p:grpSp>
        <p:nvGrpSpPr>
          <p:cNvPr id="3" name="グループ化 2">
            <a:extLst>
              <a:ext uri="{FF2B5EF4-FFF2-40B4-BE49-F238E27FC236}">
                <a16:creationId xmlns:a16="http://schemas.microsoft.com/office/drawing/2014/main" id="{61838495-15F3-4AF0-488E-819C4B7613AE}"/>
              </a:ext>
            </a:extLst>
          </p:cNvPr>
          <p:cNvGrpSpPr/>
          <p:nvPr/>
        </p:nvGrpSpPr>
        <p:grpSpPr>
          <a:xfrm>
            <a:off x="539643" y="3061842"/>
            <a:ext cx="5243006" cy="270703"/>
            <a:chOff x="436484" y="1013524"/>
            <a:chExt cx="5457319" cy="270703"/>
          </a:xfrm>
        </p:grpSpPr>
        <p:sp>
          <p:nvSpPr>
            <p:cNvPr id="4" name="正方形/長方形 3">
              <a:extLst>
                <a:ext uri="{FF2B5EF4-FFF2-40B4-BE49-F238E27FC236}">
                  <a16:creationId xmlns:a16="http://schemas.microsoft.com/office/drawing/2014/main" id="{16A2042B-041F-CDB4-F315-26101E1C0431}"/>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収入計画（売上など）</a:t>
              </a:r>
            </a:p>
          </p:txBody>
        </p:sp>
        <p:cxnSp>
          <p:nvCxnSpPr>
            <p:cNvPr id="5" name="直線コネクタ 4">
              <a:extLst>
                <a:ext uri="{FF2B5EF4-FFF2-40B4-BE49-F238E27FC236}">
                  <a16:creationId xmlns:a16="http://schemas.microsoft.com/office/drawing/2014/main" id="{75B0203D-808E-11E0-ABAC-13D97ABCF24B}"/>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884BDABD-3FCD-A5B8-7C77-375AB11039E5}"/>
              </a:ext>
            </a:extLst>
          </p:cNvPr>
          <p:cNvGrpSpPr/>
          <p:nvPr/>
        </p:nvGrpSpPr>
        <p:grpSpPr>
          <a:xfrm>
            <a:off x="6505913" y="3061842"/>
            <a:ext cx="5243006" cy="270703"/>
            <a:chOff x="436484" y="1013524"/>
            <a:chExt cx="5457319" cy="270703"/>
          </a:xfrm>
        </p:grpSpPr>
        <p:sp>
          <p:nvSpPr>
            <p:cNvPr id="14" name="正方形/長方形 13">
              <a:extLst>
                <a:ext uri="{FF2B5EF4-FFF2-40B4-BE49-F238E27FC236}">
                  <a16:creationId xmlns:a16="http://schemas.microsoft.com/office/drawing/2014/main" id="{B2B1A8E1-9027-44C6-1A87-005FB528DA2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◇◇県　△△助成金</a:t>
              </a:r>
            </a:p>
          </p:txBody>
        </p:sp>
        <p:cxnSp>
          <p:nvCxnSpPr>
            <p:cNvPr id="15" name="直線コネクタ 14">
              <a:extLst>
                <a:ext uri="{FF2B5EF4-FFF2-40B4-BE49-F238E27FC236}">
                  <a16:creationId xmlns:a16="http://schemas.microsoft.com/office/drawing/2014/main" id="{F73878C4-EB5A-C206-DDD4-E44C095033EB}"/>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6" name="正方形/長方形 15">
            <a:extLst>
              <a:ext uri="{FF2B5EF4-FFF2-40B4-BE49-F238E27FC236}">
                <a16:creationId xmlns:a16="http://schemas.microsoft.com/office/drawing/2014/main" id="{9E48F403-4CC2-FC72-862A-562EDA613212}"/>
              </a:ext>
            </a:extLst>
          </p:cNvPr>
          <p:cNvSpPr/>
          <p:nvPr/>
        </p:nvSpPr>
        <p:spPr bwMode="auto">
          <a:xfrm>
            <a:off x="6439576" y="1844824"/>
            <a:ext cx="5401548" cy="1064351"/>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uFill>
                  <a:solidFill>
                    <a:srgbClr val="FF0000"/>
                  </a:solidFill>
                </a:uFill>
                <a:latin typeface="Meiryo UI" panose="020B0604030504040204" pitchFamily="50" charset="-128"/>
                <a:ea typeface="Meiryo UI" panose="020B0604030504040204" pitchFamily="50" charset="-128"/>
              </a:rPr>
              <a:t>他の補助金・助成金を受けていますか？</a:t>
            </a:r>
            <a:endParaRPr lang="en-US" altLang="ja-JP" sz="160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補助・助成の該当あり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補助・助成の該当なし　</a:t>
            </a:r>
            <a:r>
              <a:rPr lang="en-US" altLang="ja-JP" sz="1600">
                <a:uFill>
                  <a:solidFill>
                    <a:srgbClr val="FF0000"/>
                  </a:solidFill>
                </a:uFill>
                <a:latin typeface="Meiryo UI" panose="020B0604030504040204" pitchFamily="50" charset="-128"/>
                <a:ea typeface="Meiryo UI" panose="020B0604030504040204" pitchFamily="50" charset="-128"/>
              </a:rPr>
              <a:t>】</a:t>
            </a:r>
          </a:p>
          <a:p>
            <a:pPr>
              <a:spcAft>
                <a:spcPts val="600"/>
              </a:spcAft>
            </a:pP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7" name="表 16">
            <a:extLst>
              <a:ext uri="{FF2B5EF4-FFF2-40B4-BE49-F238E27FC236}">
                <a16:creationId xmlns:a16="http://schemas.microsoft.com/office/drawing/2014/main" id="{7164D675-97B9-1F0C-0904-5E81FAE2CCB7}"/>
              </a:ext>
            </a:extLst>
          </p:cNvPr>
          <p:cNvGraphicFramePr>
            <a:graphicFrameLocks noGrp="1"/>
          </p:cNvGraphicFramePr>
          <p:nvPr>
            <p:extLst>
              <p:ext uri="{D42A27DB-BD31-4B8C-83A1-F6EECF244321}">
                <p14:modId xmlns:p14="http://schemas.microsoft.com/office/powerpoint/2010/main" val="1107690896"/>
              </p:ext>
            </p:extLst>
          </p:nvPr>
        </p:nvGraphicFramePr>
        <p:xfrm>
          <a:off x="539643" y="3605916"/>
          <a:ext cx="5374932" cy="2824800"/>
        </p:xfrm>
        <a:graphic>
          <a:graphicData uri="http://schemas.openxmlformats.org/drawingml/2006/table">
            <a:tbl>
              <a:tblPr firstRow="1" bandRow="1">
                <a:tableStyleId>{7DF18680-E054-41AD-8BC1-D1AEF772440D}</a:tableStyleId>
              </a:tblPr>
              <a:tblGrid>
                <a:gridCol w="3534517">
                  <a:extLst>
                    <a:ext uri="{9D8B030D-6E8A-4147-A177-3AD203B41FA5}">
                      <a16:colId xmlns:a16="http://schemas.microsoft.com/office/drawing/2014/main" val="4294274749"/>
                    </a:ext>
                  </a:extLst>
                </a:gridCol>
                <a:gridCol w="1840415">
                  <a:extLst>
                    <a:ext uri="{9D8B030D-6E8A-4147-A177-3AD203B41FA5}">
                      <a16:colId xmlns:a16="http://schemas.microsoft.com/office/drawing/2014/main" val="2573570758"/>
                    </a:ext>
                  </a:extLst>
                </a:gridCol>
              </a:tblGrid>
              <a:tr h="0">
                <a:tc>
                  <a:txBody>
                    <a:bodyPr/>
                    <a:lstStyle/>
                    <a:p>
                      <a:pPr algn="ctr"/>
                      <a:r>
                        <a:rPr kumimoji="1" lang="ja-JP" altLang="en-US" sz="1400">
                          <a:solidFill>
                            <a:schemeClr val="tx1"/>
                          </a:solidFill>
                        </a:rPr>
                        <a:t>収入費目</a:t>
                      </a:r>
                    </a:p>
                  </a:txBody>
                  <a:tcPr>
                    <a:solidFill>
                      <a:schemeClr val="accent1">
                        <a:lumMod val="90000"/>
                      </a:schemeClr>
                    </a:solidFill>
                  </a:tcPr>
                </a:tc>
                <a:tc>
                  <a:txBody>
                    <a:bodyPr/>
                    <a:lstStyle/>
                    <a:p>
                      <a:pPr algn="ctr"/>
                      <a:r>
                        <a:rPr kumimoji="1" lang="ja-JP" altLang="en-US" sz="1400">
                          <a:solidFill>
                            <a:schemeClr val="tx1"/>
                          </a:solidFill>
                        </a:rPr>
                        <a:t>金額</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781204250"/>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2339613685"/>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429309042"/>
                  </a:ext>
                </a:extLst>
              </a:tr>
            </a:tbl>
          </a:graphicData>
        </a:graphic>
      </p:graphicFrame>
      <p:graphicFrame>
        <p:nvGraphicFramePr>
          <p:cNvPr id="18" name="表 17">
            <a:extLst>
              <a:ext uri="{FF2B5EF4-FFF2-40B4-BE49-F238E27FC236}">
                <a16:creationId xmlns:a16="http://schemas.microsoft.com/office/drawing/2014/main" id="{7E51D1F9-45D6-CC62-4FF4-11B7E90E1AA9}"/>
              </a:ext>
            </a:extLst>
          </p:cNvPr>
          <p:cNvGraphicFramePr>
            <a:graphicFrameLocks noGrp="1"/>
          </p:cNvGraphicFramePr>
          <p:nvPr>
            <p:extLst>
              <p:ext uri="{D42A27DB-BD31-4B8C-83A1-F6EECF244321}">
                <p14:modId xmlns:p14="http://schemas.microsoft.com/office/powerpoint/2010/main" val="4065097985"/>
              </p:ext>
            </p:extLst>
          </p:nvPr>
        </p:nvGraphicFramePr>
        <p:xfrm>
          <a:off x="6439576" y="3605916"/>
          <a:ext cx="5374932" cy="2841864"/>
        </p:xfrm>
        <a:graphic>
          <a:graphicData uri="http://schemas.openxmlformats.org/drawingml/2006/table">
            <a:tbl>
              <a:tblPr firstRow="1" bandRow="1">
                <a:tableStyleId>{7DF18680-E054-41AD-8BC1-D1AEF772440D}</a:tableStyleId>
              </a:tblPr>
              <a:tblGrid>
                <a:gridCol w="1774932">
                  <a:extLst>
                    <a:ext uri="{9D8B030D-6E8A-4147-A177-3AD203B41FA5}">
                      <a16:colId xmlns:a16="http://schemas.microsoft.com/office/drawing/2014/main" val="4294274749"/>
                    </a:ext>
                  </a:extLst>
                </a:gridCol>
                <a:gridCol w="3600000">
                  <a:extLst>
                    <a:ext uri="{9D8B030D-6E8A-4147-A177-3AD203B41FA5}">
                      <a16:colId xmlns:a16="http://schemas.microsoft.com/office/drawing/2014/main" val="2573570758"/>
                    </a:ext>
                  </a:extLst>
                </a:gridCol>
              </a:tblGrid>
              <a:tr h="321864">
                <a:tc>
                  <a:txBody>
                    <a:bodyPr/>
                    <a:lstStyle/>
                    <a:p>
                      <a:pPr algn="ctr"/>
                      <a:r>
                        <a:rPr kumimoji="1" lang="ja-JP" altLang="en-US" sz="1400">
                          <a:solidFill>
                            <a:schemeClr val="tx1"/>
                          </a:solidFill>
                        </a:rPr>
                        <a:t>項目</a:t>
                      </a:r>
                    </a:p>
                  </a:txBody>
                  <a:tcPr>
                    <a:solidFill>
                      <a:schemeClr val="accent1">
                        <a:lumMod val="90000"/>
                      </a:schemeClr>
                    </a:solidFill>
                  </a:tcPr>
                </a:tc>
                <a:tc>
                  <a:txBody>
                    <a:bodyPr/>
                    <a:lstStyle/>
                    <a:p>
                      <a:pPr algn="ctr"/>
                      <a:r>
                        <a:rPr kumimoji="1" lang="ja-JP" altLang="en-US" sz="1400">
                          <a:solidFill>
                            <a:schemeClr val="tx1"/>
                          </a:solidFill>
                        </a:rPr>
                        <a:t>概要</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r>
                        <a:rPr kumimoji="1" lang="ja-JP" altLang="en-US" sz="1400"/>
                        <a:t>支給元</a:t>
                      </a:r>
                    </a:p>
                  </a:txBody>
                  <a:tcPr>
                    <a:solidFill>
                      <a:schemeClr val="bg1">
                        <a:lumMod val="95000"/>
                      </a:schemeClr>
                    </a:solidFill>
                  </a:tcPr>
                </a:tc>
                <a:tc>
                  <a:txBody>
                    <a:bodyPr/>
                    <a:lstStyle/>
                    <a:p>
                      <a:r>
                        <a:rPr kumimoji="1" lang="ja-JP" altLang="en-US" sz="1400"/>
                        <a:t>（例）○○省、○○県等</a:t>
                      </a:r>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r>
                        <a:rPr kumimoji="1" lang="ja-JP" altLang="en-US" sz="1400"/>
                        <a:t>補助金・助成金名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r>
                        <a:rPr kumimoji="1" lang="ja-JP" altLang="en-US" sz="1400"/>
                        <a:t>金額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1440000">
                <a:tc>
                  <a:txBody>
                    <a:bodyPr/>
                    <a:lstStyle/>
                    <a:p>
                      <a:r>
                        <a:rPr kumimoji="1" lang="ja-JP" altLang="en-US" sz="1400"/>
                        <a:t>仕様用途</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bl>
          </a:graphicData>
        </a:graphic>
      </p:graphicFrame>
      <p:sp>
        <p:nvSpPr>
          <p:cNvPr id="19" name="正方形/長方形 18">
            <a:extLst>
              <a:ext uri="{FF2B5EF4-FFF2-40B4-BE49-F238E27FC236}">
                <a16:creationId xmlns:a16="http://schemas.microsoft.com/office/drawing/2014/main" id="{B50A4EB1-17CA-6020-7551-265ADD5F59D2}"/>
              </a:ext>
            </a:extLst>
          </p:cNvPr>
          <p:cNvSpPr/>
          <p:nvPr/>
        </p:nvSpPr>
        <p:spPr bwMode="auto">
          <a:xfrm>
            <a:off x="7285106" y="4214674"/>
            <a:ext cx="3607838" cy="159699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補助・助成の該当がない場合は記載不要</a:t>
            </a:r>
          </a:p>
        </p:txBody>
      </p:sp>
      <p:sp>
        <p:nvSpPr>
          <p:cNvPr id="21" name="正方形/長方形 20">
            <a:extLst>
              <a:ext uri="{FF2B5EF4-FFF2-40B4-BE49-F238E27FC236}">
                <a16:creationId xmlns:a16="http://schemas.microsoft.com/office/drawing/2014/main" id="{EADCDF0A-9FF4-0290-EEBB-76ACF52AD782}"/>
              </a:ext>
            </a:extLst>
          </p:cNvPr>
          <p:cNvSpPr/>
          <p:nvPr/>
        </p:nvSpPr>
        <p:spPr bwMode="auto">
          <a:xfrm>
            <a:off x="1299056" y="4219952"/>
            <a:ext cx="3607838" cy="1591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売上などの収入のほか、</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応募者主体者以外の組織等から出資を受けている方は、こちらに出資額を記載ください。</a:t>
            </a:r>
          </a:p>
        </p:txBody>
      </p:sp>
    </p:spTree>
    <p:extLst>
      <p:ext uri="{BB962C8B-B14F-4D97-AF65-F5344CB8AC3E}">
        <p14:creationId xmlns:p14="http://schemas.microsoft.com/office/powerpoint/2010/main" val="219683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heme/theme1.xml><?xml version="1.0" encoding="utf-8"?>
<a:theme xmlns:a="http://schemas.openxmlformats.org/drawingml/2006/main" name="【機○・記載例なし】">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Props1.xml><?xml version="1.0" encoding="utf-8"?>
<ds:datastoreItem xmlns:ds="http://schemas.openxmlformats.org/officeDocument/2006/customXml" ds:itemID="{D8CA455B-B30B-4386-B4B2-E4CFAE067136}">
  <ds:schemaRefs>
    <ds:schemaRef ds:uri="http://schemas.microsoft.com/sharepoint/v3/contenttype/forms"/>
  </ds:schemaRefs>
</ds:datastoreItem>
</file>

<file path=customXml/itemProps2.xml><?xml version="1.0" encoding="utf-8"?>
<ds:datastoreItem xmlns:ds="http://schemas.openxmlformats.org/officeDocument/2006/customXml" ds:itemID="{CE490046-7209-4D68-919A-14D0915100C4}"/>
</file>

<file path=customXml/itemProps3.xml><?xml version="1.0" encoding="utf-8"?>
<ds:datastoreItem xmlns:ds="http://schemas.openxmlformats.org/officeDocument/2006/customXml" ds:itemID="{54B586FD-2218-4488-9BD2-8CF2CA96F8EB}">
  <ds:schemaRefs>
    <ds:schemaRef ds:uri="http://purl.org/dc/terms/"/>
    <ds:schemaRef ds:uri="http://purl.org/dc/elements/1.1/"/>
    <ds:schemaRef ds:uri="http://schemas.microsoft.com/office/2006/documentManagement/types"/>
    <ds:schemaRef ds:uri="http://www.w3.org/XML/1998/namespace"/>
    <ds:schemaRef ds:uri="http://schemas.microsoft.com/office/2006/metadata/properties"/>
    <ds:schemaRef ds:uri="http://purl.org/dc/dcmitype/"/>
    <ds:schemaRef ds:uri="http://schemas.microsoft.com/office/infopath/2007/PartnerControls"/>
    <ds:schemaRef ds:uri="http://schemas.openxmlformats.org/package/2006/metadata/core-properties"/>
    <ds:schemaRef ds:uri="bb60d2a5-e683-489e-b26f-0e0cec2f8f54"/>
  </ds:schemaRefs>
</ds:datastoreItem>
</file>

<file path=docProps/app.xml><?xml version="1.0" encoding="utf-8"?>
<Properties xmlns="http://schemas.openxmlformats.org/officeDocument/2006/extended-properties" xmlns:vt="http://schemas.openxmlformats.org/officeDocument/2006/docPropsVTypes">
  <Template>blank</Template>
  <TotalTime>6880</TotalTime>
  <Words>1888</Words>
  <Application>Microsoft Office PowerPoint</Application>
  <PresentationFormat>ワイド画面</PresentationFormat>
  <Paragraphs>210</Paragraphs>
  <Slides>12</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12</vt:i4>
      </vt:variant>
    </vt:vector>
  </HeadingPairs>
  <TitlesOfParts>
    <vt:vector size="17" baseType="lpstr">
      <vt:lpstr>Meiryo UI</vt:lpstr>
      <vt:lpstr>メイリオ</vt:lpstr>
      <vt:lpstr>Arial</vt:lpstr>
      <vt:lpstr>Wingdings</vt:lpstr>
      <vt:lpstr>【機○・記載例なし】</vt:lpstr>
      <vt:lpstr>【事業名】</vt:lpstr>
      <vt:lpstr>法人概要①</vt:lpstr>
      <vt:lpstr>法人概要②</vt:lpstr>
      <vt:lpstr>作品関係者概要①</vt:lpstr>
      <vt:lpstr>作品関係者概要②</vt:lpstr>
      <vt:lpstr>作品一覧・作品概要</vt:lpstr>
      <vt:lpstr>海外展開国</vt:lpstr>
      <vt:lpstr>支出計画根拠</vt:lpstr>
      <vt:lpstr>収入計画根拠</vt:lpstr>
      <vt:lpstr>投資額ROI根拠</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Ayaka Shindo</dc:creator>
  <cp:keywords/>
  <dc:description/>
  <cp:lastModifiedBy>Windows ユーザー</cp:lastModifiedBy>
  <cp:revision>30</cp:revision>
  <cp:lastPrinted>2024-03-13T08:20:44Z</cp:lastPrinted>
  <dcterms:created xsi:type="dcterms:W3CDTF">2025-09-28T01:15:25Z</dcterms:created>
  <dcterms:modified xsi:type="dcterms:W3CDTF">2026-03-31T09:57:09Z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ies>
</file>