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handoutMasterIdLst>
    <p:handoutMasterId r:id="rId29"/>
  </p:handoutMasterIdLst>
  <p:sldIdLst>
    <p:sldId id="259" r:id="rId2"/>
    <p:sldId id="273" r:id="rId3"/>
    <p:sldId id="274" r:id="rId4"/>
    <p:sldId id="275" r:id="rId5"/>
    <p:sldId id="276" r:id="rId6"/>
    <p:sldId id="277" r:id="rId7"/>
    <p:sldId id="278" r:id="rId8"/>
    <p:sldId id="279" r:id="rId9"/>
    <p:sldId id="281" r:id="rId10"/>
    <p:sldId id="280"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F96"/>
    <a:srgbClr val="A0153A"/>
    <a:srgbClr val="0064C8"/>
    <a:srgbClr val="C8E6E6"/>
    <a:srgbClr val="99D6EC"/>
    <a:srgbClr val="FFBE3C"/>
    <a:srgbClr val="E1BE3C"/>
    <a:srgbClr val="A0C84D"/>
    <a:srgbClr val="B197D3"/>
    <a:srgbClr val="0028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p:cViewPr varScale="1">
        <p:scale>
          <a:sx n="107" d="100"/>
          <a:sy n="107" d="100"/>
        </p:scale>
        <p:origin x="612" y="102"/>
      </p:cViewPr>
      <p:guideLst>
        <p:guide pos="3840"/>
        <p:guide orient="horz" pos="2160"/>
      </p:guideLst>
    </p:cSldViewPr>
  </p:slideViewPr>
  <p:notesTextViewPr>
    <p:cViewPr>
      <p:scale>
        <a:sx n="1" d="1"/>
        <a:sy n="1" d="1"/>
      </p:scale>
      <p:origin x="0" y="0"/>
    </p:cViewPr>
  </p:notesTextViewPr>
  <p:notesViewPr>
    <p:cSldViewPr>
      <p:cViewPr>
        <p:scale>
          <a:sx n="1" d="2"/>
          <a:sy n="1" d="2"/>
        </p:scale>
        <p:origin x="0" y="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pic>
        <p:nvPicPr>
          <p:cNvPr id="5" name="図 4" descr="アイコン&#10;&#10;低い精度で自動的に生成された説明">
            <a:extLst>
              <a:ext uri="{FF2B5EF4-FFF2-40B4-BE49-F238E27FC236}">
                <a16:creationId xmlns:a16="http://schemas.microsoft.com/office/drawing/2014/main" id="{FC794AD5-6155-63B8-738F-1B694503F74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71151"/>
          <a:stretch/>
        </p:blipFill>
        <p:spPr>
          <a:xfrm>
            <a:off x="1413164" y="0"/>
            <a:ext cx="10787026" cy="1978429"/>
          </a:xfrm>
          <a:prstGeom prst="rect">
            <a:avLst/>
          </a:prstGeom>
        </p:spPr>
      </p:pic>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dirty="0"/>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dirty="0"/>
              <a:t>20XX</a:t>
            </a:r>
            <a:r>
              <a:rPr kumimoji="1" lang="ja-JP" altLang="en-US" dirty="0"/>
              <a:t>年</a:t>
            </a:r>
            <a:r>
              <a:rPr kumimoji="1" lang="en-US" altLang="ja-JP" dirty="0"/>
              <a:t>XX</a:t>
            </a:r>
            <a:r>
              <a:rPr kumimoji="1" lang="ja-JP" altLang="en-US" dirty="0"/>
              <a:t>月</a:t>
            </a:r>
            <a:r>
              <a:rPr kumimoji="1" lang="en-US" altLang="ja-JP" dirty="0"/>
              <a:t>XX</a:t>
            </a:r>
            <a:r>
              <a:rPr kumimoji="1" lang="ja-JP" altLang="en-US" dirty="0"/>
              <a:t>日</a:t>
            </a:r>
            <a:br>
              <a:rPr kumimoji="1" lang="en-US" altLang="ja-JP" dirty="0"/>
            </a:br>
            <a:r>
              <a:rPr lang="en-US" altLang="zh-TW" dirty="0"/>
              <a:t>XXXX</a:t>
            </a:r>
            <a:r>
              <a:rPr lang="zh-TW" altLang="en-US" dirty="0"/>
              <a:t>部局 </a:t>
            </a:r>
            <a:r>
              <a:rPr lang="en-US" altLang="zh-TW" dirty="0"/>
              <a:t>XXXX</a:t>
            </a:r>
            <a:r>
              <a:rPr lang="zh-TW" altLang="en-US" dirty="0"/>
              <a:t>課</a:t>
            </a:r>
          </a:p>
        </p:txBody>
      </p:sp>
      <p:pic>
        <p:nvPicPr>
          <p:cNvPr id="4" name="図 3" descr="アイコン&#10;&#10;低い精度で自動的に生成された説明">
            <a:extLst>
              <a:ext uri="{FF2B5EF4-FFF2-40B4-BE49-F238E27FC236}">
                <a16:creationId xmlns:a16="http://schemas.microsoft.com/office/drawing/2014/main" id="{16991417-B160-3E3B-5F4C-35DA0F1759B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0566"/>
          <a:stretch/>
        </p:blipFill>
        <p:spPr>
          <a:xfrm>
            <a:off x="-8190" y="4164576"/>
            <a:ext cx="10507165" cy="2704407"/>
          </a:xfrm>
          <a:prstGeom prst="rect">
            <a:avLst/>
          </a:prstGeom>
        </p:spPr>
      </p:pic>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425721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dirty="0"/>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dirty="0"/>
              <a:t>セクション</a:t>
            </a:r>
            <a:r>
              <a:rPr kumimoji="1" lang="en-US" altLang="ja-JP" dirty="0"/>
              <a:t> 01</a:t>
            </a:r>
          </a:p>
          <a:p>
            <a:pPr lvl="0"/>
            <a:r>
              <a:rPr kumimoji="1" lang="ja-JP" altLang="en-US" dirty="0"/>
              <a:t>セクション</a:t>
            </a:r>
            <a:r>
              <a:rPr kumimoji="1" lang="en-US" altLang="ja-JP" dirty="0"/>
              <a:t> 02</a:t>
            </a:r>
          </a:p>
          <a:p>
            <a:pPr lvl="0"/>
            <a:r>
              <a:rPr kumimoji="1" lang="ja-JP" altLang="en-US" dirty="0"/>
              <a:t>セクション</a:t>
            </a:r>
            <a:r>
              <a:rPr kumimoji="1" lang="en-US" altLang="ja-JP" dirty="0"/>
              <a:t> 03</a:t>
            </a:r>
          </a:p>
          <a:p>
            <a:pPr lvl="0"/>
            <a:r>
              <a:rPr kumimoji="1" lang="ja-JP" altLang="en-US" dirty="0"/>
              <a:t>セクション</a:t>
            </a:r>
            <a:r>
              <a:rPr kumimoji="1" lang="en-US" altLang="ja-JP" dirty="0"/>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dirty="0"/>
              <a:t>セクション</a:t>
            </a:r>
            <a:r>
              <a:rPr kumimoji="1" lang="en-US" altLang="ja-JP" dirty="0"/>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pic>
        <p:nvPicPr>
          <p:cNvPr id="5" name="図 4" descr="図形 が含まれている画像&#10;&#10;自動的に生成された説明">
            <a:extLst>
              <a:ext uri="{FF2B5EF4-FFF2-40B4-BE49-F238E27FC236}">
                <a16:creationId xmlns:a16="http://schemas.microsoft.com/office/drawing/2014/main" id="{DB3F85C5-509B-257D-8B3C-FC178DFD6638}"/>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94693"/>
          <a:stretch/>
        </p:blipFill>
        <p:spPr>
          <a:xfrm>
            <a:off x="-4452" y="-1"/>
            <a:ext cx="12192000" cy="489049"/>
          </a:xfrm>
          <a:prstGeom prst="rect">
            <a:avLst/>
          </a:prstGeom>
          <a:noFill/>
        </p:spPr>
      </p:pic>
    </p:spTree>
    <p:extLst>
      <p:ext uri="{BB962C8B-B14F-4D97-AF65-F5344CB8AC3E}">
        <p14:creationId xmlns:p14="http://schemas.microsoft.com/office/powerpoint/2010/main" val="43507870"/>
      </p:ext>
    </p:extLst>
  </p:cSld>
  <p:clrMapOvr>
    <a:masterClrMapping/>
  </p:clrMapOvr>
  <p:extLst>
    <p:ext uri="{DCECCB84-F9BA-43D5-87BE-67443E8EF086}">
      <p15:sldGuideLst xmlns:p15="http://schemas.microsoft.com/office/powerpoint/2012/main">
        <p15:guide id="1" orient="horz" pos="232" userDrawn="1">
          <p15:clr>
            <a:srgbClr val="FBAE40"/>
          </p15:clr>
        </p15:guide>
        <p15:guide id="2" pos="2939" userDrawn="1">
          <p15:clr>
            <a:srgbClr val="FBAE40"/>
          </p15:clr>
        </p15:guide>
        <p15:guide id="3" pos="3301" userDrawn="1">
          <p15:clr>
            <a:srgbClr val="FBAE40"/>
          </p15:clr>
        </p15:guide>
        <p15:guide id="4" pos="3120" userDrawn="1">
          <p15:clr>
            <a:srgbClr val="FBAE40"/>
          </p15:clr>
        </p15:guide>
        <p15:guide id="5" pos="1646" userDrawn="1">
          <p15:clr>
            <a:srgbClr val="FBAE40"/>
          </p15:clr>
        </p15:guide>
        <p15:guide id="6" pos="1510" userDrawn="1">
          <p15:clr>
            <a:srgbClr val="FBAE40"/>
          </p15:clr>
        </p15:guide>
        <p15:guide id="7" pos="217" userDrawn="1">
          <p15:clr>
            <a:srgbClr val="FBAE40"/>
          </p15:clr>
        </p15:guide>
        <p15:guide id="8" pos="4594" userDrawn="1">
          <p15:clr>
            <a:srgbClr val="FBAE40"/>
          </p15:clr>
        </p15:guide>
        <p15:guide id="9" pos="4730" userDrawn="1">
          <p15:clr>
            <a:srgbClr val="FBAE40"/>
          </p15:clr>
        </p15:guide>
        <p15:guide id="10" pos="6023" userDrawn="1">
          <p15:clr>
            <a:srgbClr val="FBAE40"/>
          </p15:clr>
        </p15:guide>
        <p15:guide id="12" orient="horz" pos="4088" userDrawn="1">
          <p15:clr>
            <a:srgbClr val="FBAE40"/>
          </p15:clr>
        </p15:guide>
        <p15:guide id="13" orient="horz" pos="3861" userDrawn="1">
          <p15:clr>
            <a:srgbClr val="FBAE40"/>
          </p15:clr>
        </p15:guide>
        <p15:guide id="14" orient="horz" pos="595" userDrawn="1">
          <p15:clr>
            <a:srgbClr val="FBAE40"/>
          </p15:clr>
        </p15:guide>
        <p15:guide id="15" orient="horz" pos="709" userDrawn="1">
          <p15:clr>
            <a:srgbClr val="FBAE40"/>
          </p15:clr>
        </p15:guide>
        <p15:guide id="16" orient="horz" pos="1366" userDrawn="1">
          <p15:clr>
            <a:srgbClr val="FBAE40"/>
          </p15:clr>
        </p15:guide>
        <p15:guide id="17" orient="horz" pos="2614" userDrawn="1">
          <p15:clr>
            <a:srgbClr val="FBAE40"/>
          </p15:clr>
        </p15:guide>
        <p15:guide id="18" orient="horz" pos="1480" userDrawn="1">
          <p15:clr>
            <a:srgbClr val="FBAE40"/>
          </p15:clr>
        </p15:guide>
        <p15:guide id="19" orient="horz" pos="27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pic>
        <p:nvPicPr>
          <p:cNvPr id="11" name="図 10" descr="図形&#10;&#10;低い精度で自動的に生成された説明">
            <a:extLst>
              <a:ext uri="{FF2B5EF4-FFF2-40B4-BE49-F238E27FC236}">
                <a16:creationId xmlns:a16="http://schemas.microsoft.com/office/drawing/2014/main" id="{F10D23A2-2E8E-9DA5-6CF5-DDC0A8455B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21724" y="0"/>
            <a:ext cx="10870276" cy="6858000"/>
          </a:xfrm>
          <a:prstGeom prst="rect">
            <a:avLst/>
          </a:prstGeom>
        </p:spPr>
      </p:pic>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dirty="0"/>
              <a:t>01. </a:t>
            </a:r>
            <a:r>
              <a:rPr kumimoji="1" lang="ja-JP" altLang="en-US" dirty="0"/>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19464481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dirty="0"/>
              <a:t>キーメッセージ：</a:t>
            </a:r>
            <a:r>
              <a:rPr kumimoji="1" lang="en-US" altLang="ja-JP" dirty="0"/>
              <a:t>1</a:t>
            </a:r>
            <a:r>
              <a:rPr kumimoji="1" lang="ja-JP" altLang="en-US" dirty="0"/>
              <a:t>行以内（約</a:t>
            </a:r>
            <a:r>
              <a:rPr kumimoji="1" lang="en-US" altLang="ja-JP" dirty="0"/>
              <a:t>35</a:t>
            </a:r>
            <a:r>
              <a:rPr kumimoji="1" lang="ja-JP" altLang="en-US" dirty="0"/>
              <a:t>字）３ポツまで </a:t>
            </a:r>
            <a:r>
              <a:rPr kumimoji="1" lang="en-US" altLang="ja-JP" dirty="0"/>
              <a:t>20pt</a:t>
            </a:r>
            <a:r>
              <a:rPr kumimoji="1" lang="ja-JP" altLang="en-US" dirty="0"/>
              <a:t>　行間はいじらない</a:t>
            </a:r>
            <a:endParaRPr kumimoji="1" lang="en-US" altLang="ja-JP" dirty="0"/>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dirty="0"/>
              <a:t>本文：</a:t>
            </a:r>
            <a:r>
              <a:rPr kumimoji="1" lang="en-US" altLang="ja-JP" dirty="0"/>
              <a:t>40</a:t>
            </a:r>
            <a:r>
              <a:rPr kumimoji="1" lang="ja-JP" altLang="en-US" dirty="0"/>
              <a:t>字以内 </a:t>
            </a:r>
            <a:r>
              <a:rPr kumimoji="1" lang="en-US" altLang="ja-JP" dirty="0"/>
              <a:t>12pt /</a:t>
            </a:r>
            <a:r>
              <a:rPr kumimoji="1" lang="ja-JP" altLang="en-US" dirty="0"/>
              <a:t>プレゼン用 </a:t>
            </a:r>
            <a:r>
              <a:rPr kumimoji="1" lang="en-US" altLang="ja-JP" dirty="0"/>
              <a:t>16pt</a:t>
            </a:r>
            <a:endParaRPr kumimoji="1" lang="ja-JP" altLang="en-US" dirty="0"/>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accent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dirty="0"/>
              <a:t>見出し：</a:t>
            </a:r>
            <a:r>
              <a:rPr kumimoji="1" lang="en-US" altLang="ja-JP" dirty="0"/>
              <a:t>13</a:t>
            </a:r>
            <a:r>
              <a:rPr kumimoji="1" lang="ja-JP" altLang="en-US" dirty="0"/>
              <a:t>字以内 </a:t>
            </a:r>
            <a:r>
              <a:rPr kumimoji="1" lang="en-US" altLang="ja-JP" dirty="0"/>
              <a:t>16pt /</a:t>
            </a:r>
            <a:r>
              <a:rPr kumimoji="1" lang="ja-JP" altLang="en-US" dirty="0"/>
              <a:t>プレゼン用 </a:t>
            </a:r>
            <a:r>
              <a:rPr kumimoji="1" lang="en-US" altLang="ja-JP" dirty="0"/>
              <a:t>20pt</a:t>
            </a:r>
            <a:r>
              <a:rPr kumimoji="1" lang="ja-JP" altLang="en-US" dirty="0"/>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accent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dirty="0"/>
              <a:t>見出し：</a:t>
            </a:r>
            <a:r>
              <a:rPr kumimoji="1" lang="en-US" altLang="ja-JP" dirty="0"/>
              <a:t>13</a:t>
            </a:r>
            <a:r>
              <a:rPr kumimoji="1" lang="ja-JP" altLang="en-US" dirty="0"/>
              <a:t>字以内 </a:t>
            </a:r>
            <a:r>
              <a:rPr kumimoji="1" lang="en-US" altLang="ja-JP" dirty="0"/>
              <a:t>16pt /</a:t>
            </a:r>
            <a:r>
              <a:rPr kumimoji="1" lang="ja-JP" altLang="en-US" dirty="0"/>
              <a:t>プレゼン用 </a:t>
            </a:r>
            <a:r>
              <a:rPr kumimoji="1" lang="en-US" altLang="ja-JP" dirty="0"/>
              <a:t>20pt</a:t>
            </a:r>
            <a:endParaRPr kumimoji="1" lang="ja-JP" altLang="en-US" dirty="0"/>
          </a:p>
        </p:txBody>
      </p:sp>
      <p:pic>
        <p:nvPicPr>
          <p:cNvPr id="3" name="図 2" descr="図形 が含まれている画像&#10;&#10;自動的に生成された説明">
            <a:extLst>
              <a:ext uri="{FF2B5EF4-FFF2-40B4-BE49-F238E27FC236}">
                <a16:creationId xmlns:a16="http://schemas.microsoft.com/office/drawing/2014/main" id="{5C792116-0207-2182-A1A5-BB2256A73537}"/>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94693"/>
          <a:stretch/>
        </p:blipFill>
        <p:spPr>
          <a:xfrm>
            <a:off x="-4452" y="-1"/>
            <a:ext cx="12192000" cy="489049"/>
          </a:xfrm>
          <a:prstGeom prst="rect">
            <a:avLst/>
          </a:prstGeom>
          <a:noFill/>
        </p:spPr>
      </p:pic>
    </p:spTree>
    <p:extLst>
      <p:ext uri="{BB962C8B-B14F-4D97-AF65-F5344CB8AC3E}">
        <p14:creationId xmlns:p14="http://schemas.microsoft.com/office/powerpoint/2010/main" val="2913739683"/>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68" userDrawn="1">
          <p15:clr>
            <a:srgbClr val="FBAE40"/>
          </p15:clr>
        </p15:guide>
        <p15:guide id="10" pos="7412" userDrawn="1">
          <p15:clr>
            <a:srgbClr val="FBAE40"/>
          </p15:clr>
        </p15:guide>
        <p15:guide id="13" orient="horz" pos="4065" userDrawn="1">
          <p15:clr>
            <a:srgbClr val="FBAE40"/>
          </p15:clr>
        </p15:guide>
        <p15:guide id="1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dirty="0"/>
              <a:t>強調箇所は太字</a:t>
            </a:r>
            <a:endParaRPr kumimoji="1" lang="en-US" altLang="ja-JP" dirty="0"/>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dirty="0"/>
              <a:t>本文：</a:t>
            </a:r>
            <a:r>
              <a:rPr kumimoji="1" lang="en-US" altLang="ja-JP" dirty="0"/>
              <a:t>40</a:t>
            </a:r>
            <a:r>
              <a:rPr kumimoji="1" lang="ja-JP" altLang="en-US" dirty="0"/>
              <a:t>字以内 </a:t>
            </a:r>
            <a:r>
              <a:rPr kumimoji="1" lang="en-US" altLang="ja-JP" dirty="0"/>
              <a:t>16pt /</a:t>
            </a:r>
            <a:r>
              <a:rPr kumimoji="1" lang="ja-JP" altLang="en-US" dirty="0"/>
              <a:t>プレゼン用 </a:t>
            </a:r>
            <a:r>
              <a:rPr kumimoji="1" lang="en-US" altLang="ja-JP" dirty="0"/>
              <a:t>16pt</a:t>
            </a:r>
            <a:r>
              <a:rPr kumimoji="1" lang="ja-JP" altLang="en-US" dirty="0"/>
              <a:t>　詳細はこの大きさで記載　</a:t>
            </a:r>
            <a:endParaRPr kumimoji="1" lang="en-US" altLang="ja-JP" dirty="0"/>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accent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dirty="0"/>
              <a:t>見出し：</a:t>
            </a:r>
            <a:r>
              <a:rPr kumimoji="1" lang="en-US" altLang="ja-JP" dirty="0"/>
              <a:t>13</a:t>
            </a:r>
            <a:r>
              <a:rPr kumimoji="1" lang="ja-JP" altLang="en-US" dirty="0"/>
              <a:t>字以内 </a:t>
            </a:r>
            <a:r>
              <a:rPr kumimoji="1" lang="en-US" altLang="ja-JP" dirty="0"/>
              <a:t>16pt /</a:t>
            </a:r>
            <a:r>
              <a:rPr kumimoji="1" lang="ja-JP" altLang="en-US" dirty="0"/>
              <a:t>プレゼン用 </a:t>
            </a:r>
            <a:r>
              <a:rPr kumimoji="1" lang="en-US" altLang="ja-JP" dirty="0"/>
              <a:t>20pt</a:t>
            </a:r>
            <a:r>
              <a:rPr kumimoji="1" lang="ja-JP" altLang="en-US" dirty="0"/>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dirty="0"/>
              <a:t>スライドタイトル：</a:t>
            </a:r>
            <a:r>
              <a:rPr kumimoji="1" lang="en-US" altLang="ja-JP" dirty="0"/>
              <a:t>13</a:t>
            </a:r>
            <a:r>
              <a:rPr kumimoji="1" lang="ja-JP" altLang="en-US" dirty="0"/>
              <a:t>字以内 </a:t>
            </a:r>
            <a:r>
              <a:rPr kumimoji="1" lang="en-US" altLang="ja-JP" dirty="0"/>
              <a:t>32pt</a:t>
            </a:r>
            <a:endParaRPr kumimoji="1" lang="ja-JP" altLang="en-US" dirty="0"/>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pic>
        <p:nvPicPr>
          <p:cNvPr id="2" name="図 1" descr="図形 が含まれている画像&#10;&#10;自動的に生成された説明">
            <a:extLst>
              <a:ext uri="{FF2B5EF4-FFF2-40B4-BE49-F238E27FC236}">
                <a16:creationId xmlns:a16="http://schemas.microsoft.com/office/drawing/2014/main" id="{01092CD6-290C-18A9-7C62-6C49FBE9228A}"/>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94693"/>
          <a:stretch/>
        </p:blipFill>
        <p:spPr>
          <a:xfrm>
            <a:off x="-4452" y="-1"/>
            <a:ext cx="12192000" cy="489049"/>
          </a:xfrm>
          <a:prstGeom prst="rect">
            <a:avLst/>
          </a:prstGeom>
          <a:noFill/>
        </p:spPr>
      </p:pic>
    </p:spTree>
    <p:extLst>
      <p:ext uri="{BB962C8B-B14F-4D97-AF65-F5344CB8AC3E}">
        <p14:creationId xmlns:p14="http://schemas.microsoft.com/office/powerpoint/2010/main" val="2879147189"/>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49" userDrawn="1">
          <p15:clr>
            <a:srgbClr val="FBAE40"/>
          </p15:clr>
        </p15:guide>
        <p15:guide id="10" pos="7393" userDrawn="1">
          <p15:clr>
            <a:srgbClr val="FBAE40"/>
          </p15:clr>
        </p15:guide>
        <p15:guide id="13" orient="horz" pos="4050" userDrawn="1">
          <p15:clr>
            <a:srgbClr val="FBAE40"/>
          </p15:clr>
        </p15:guide>
        <p15:guide id="14"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endParaRPr kumimoji="1" lang="en-US" altLang="ja-JP" dirty="0"/>
          </a:p>
          <a:p>
            <a:pPr lvl="3"/>
            <a:r>
              <a:rPr kumimoji="1" lang="ja-JP" altLang="en-US" dirty="0"/>
              <a:t>第４レベル</a:t>
            </a:r>
            <a:endParaRPr kumimoji="1" lang="en-US" altLang="ja-JP" dirty="0"/>
          </a:p>
          <a:p>
            <a:pPr lvl="4"/>
            <a:r>
              <a:rPr kumimoji="1" lang="ja-JP" altLang="en-US" dirty="0"/>
              <a:t>第５レベル</a:t>
            </a:r>
            <a:endParaRPr kumimoji="1" lang="en-US" altLang="ja-JP" dirty="0"/>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dirty="0"/>
          </a:p>
        </p:txBody>
      </p:sp>
    </p:spTree>
    <p:extLst>
      <p:ext uri="{BB962C8B-B14F-4D97-AF65-F5344CB8AC3E}">
        <p14:creationId xmlns:p14="http://schemas.microsoft.com/office/powerpoint/2010/main" val="2712574064"/>
      </p:ext>
    </p:extLst>
  </p:cSld>
  <p:clrMap bg1="lt1" tx1="dk1" bg2="lt2" tx2="dk2" accent1="accent1" accent2="accent2" accent3="accent3" accent4="accent4" accent5="accent5" accent6="accent6" hlink="hlink" folHlink="folHlink"/>
  <p:sldLayoutIdLst>
    <p:sldLayoutId id="2147483664" r:id="rId1"/>
    <p:sldLayoutId id="2147483679" r:id="rId2"/>
    <p:sldLayoutId id="2147483676" r:id="rId3"/>
    <p:sldLayoutId id="2147483681" r:id="rId4"/>
    <p:sldLayoutId id="2147483697"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a:lstStyle/>
          <a:p>
            <a:r>
              <a:rPr lang="en-US" altLang="ja-JP" dirty="0">
                <a:highlight>
                  <a:srgbClr val="FFFF00"/>
                </a:highlight>
                <a:latin typeface="Meiryo UI" panose="020B0604030504040204" pitchFamily="50" charset="-128"/>
                <a:ea typeface="Meiryo UI" panose="020B0604030504040204" pitchFamily="50" charset="-128"/>
              </a:rPr>
              <a:t>【</a:t>
            </a:r>
            <a:r>
              <a:rPr lang="ja-JP" altLang="en-US" dirty="0">
                <a:highlight>
                  <a:srgbClr val="FFFF00"/>
                </a:highlight>
                <a:latin typeface="Meiryo UI" panose="020B0604030504040204" pitchFamily="50" charset="-128"/>
                <a:ea typeface="Meiryo UI" panose="020B0604030504040204" pitchFamily="50" charset="-128"/>
              </a:rPr>
              <a:t>事業名</a:t>
            </a:r>
            <a:r>
              <a:rPr lang="en-US" altLang="ja-JP" dirty="0">
                <a:highlight>
                  <a:srgbClr val="FFFF00"/>
                </a:highlight>
                <a:latin typeface="Meiryo UI" panose="020B0604030504040204" pitchFamily="50" charset="-128"/>
                <a:ea typeface="Meiryo UI" panose="020B0604030504040204" pitchFamily="50" charset="-128"/>
              </a:rPr>
              <a:t>】</a:t>
            </a:r>
            <a:endParaRPr lang="ja-JP" altLang="en-US" dirty="0">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1</a:t>
            </a:fld>
            <a:endParaRPr lang="en-US"/>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3508747" y="1340768"/>
            <a:ext cx="5174505" cy="1584176"/>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✓事業計画書の様式は任意</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✓必要に応じて複数のファイルで提出することも可</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✓本資料は記載項目例を示すもの</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✓１つの記載項目に複数ページを割くことも可</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✓支援メニュー毎に記載項目が異なるので要注意</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1613534657"/>
              </p:ext>
            </p:extLst>
          </p:nvPr>
        </p:nvGraphicFramePr>
        <p:xfrm>
          <a:off x="4600769" y="4781984"/>
          <a:ext cx="2975539" cy="1112520"/>
        </p:xfrm>
        <a:graphic>
          <a:graphicData uri="http://schemas.openxmlformats.org/drawingml/2006/table">
            <a:tbl>
              <a:tblPr firstRow="1" bandRow="1">
                <a:tableStyleId>{2D5ABB26-0587-4C30-8999-92F81FD0307C}</a:tableStyleId>
              </a:tblPr>
              <a:tblGrid>
                <a:gridCol w="1130705">
                  <a:extLst>
                    <a:ext uri="{9D8B030D-6E8A-4147-A177-3AD203B41FA5}">
                      <a16:colId xmlns:a16="http://schemas.microsoft.com/office/drawing/2014/main" val="4290099040"/>
                    </a:ext>
                  </a:extLst>
                </a:gridCol>
                <a:gridCol w="1844834">
                  <a:extLst>
                    <a:ext uri="{9D8B030D-6E8A-4147-A177-3AD203B41FA5}">
                      <a16:colId xmlns:a16="http://schemas.microsoft.com/office/drawing/2014/main" val="1014541924"/>
                    </a:ext>
                  </a:extLst>
                </a:gridCol>
              </a:tblGrid>
              <a:tr h="370840">
                <a:tc>
                  <a:txBody>
                    <a:bodyPr/>
                    <a:lstStyle/>
                    <a:p>
                      <a:r>
                        <a:rPr kumimoji="1" lang="ja-JP" altLang="en-US" sz="1400" dirty="0">
                          <a:latin typeface="Meiryo UI" panose="020B0604030504040204" pitchFamily="50" charset="-128"/>
                          <a:ea typeface="Meiryo UI" panose="020B0604030504040204" pitchFamily="50" charset="-128"/>
                        </a:rPr>
                        <a:t>事業者名</a:t>
                      </a:r>
                    </a:p>
                  </a:txBody>
                  <a:tcPr marL="75570" marR="75570"/>
                </a:tc>
                <a:tc>
                  <a:txBody>
                    <a:bodyPr/>
                    <a:lstStyle/>
                    <a:p>
                      <a:r>
                        <a:rPr kumimoji="1" lang="en-US" altLang="ja-JP" sz="1400" dirty="0">
                          <a:highlight>
                            <a:srgbClr val="FFFF00"/>
                          </a:highlight>
                          <a:latin typeface="Meiryo UI" panose="020B0604030504040204" pitchFamily="50" charset="-128"/>
                          <a:ea typeface="Meiryo UI" panose="020B0604030504040204" pitchFamily="50" charset="-128"/>
                        </a:rPr>
                        <a:t>XXX</a:t>
                      </a:r>
                      <a:endParaRPr kumimoji="1" lang="ja-JP" altLang="en-US" sz="1400" dirty="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dirty="0">
                          <a:latin typeface="Meiryo UI" panose="020B0604030504040204" pitchFamily="50" charset="-128"/>
                          <a:ea typeface="Meiryo UI" panose="020B0604030504040204" pitchFamily="50" charset="-128"/>
                        </a:rPr>
                        <a:t>申請メニュー</a:t>
                      </a:r>
                    </a:p>
                  </a:txBody>
                  <a:tcPr marL="75570" marR="75570"/>
                </a:tc>
                <a:tc>
                  <a:txBody>
                    <a:bodyPr/>
                    <a:lstStyle/>
                    <a:p>
                      <a:r>
                        <a:rPr kumimoji="1" lang="en-US" altLang="ja-JP" sz="1400" dirty="0">
                          <a:highlight>
                            <a:srgbClr val="FFFF00"/>
                          </a:highlight>
                          <a:latin typeface="Meiryo UI" panose="020B0604030504040204" pitchFamily="50" charset="-128"/>
                          <a:ea typeface="Meiryo UI" panose="020B0604030504040204" pitchFamily="50" charset="-128"/>
                        </a:rPr>
                        <a:t>XXX</a:t>
                      </a:r>
                      <a:endParaRPr kumimoji="1" lang="ja-JP" altLang="en-US" sz="1400" dirty="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243670574"/>
                  </a:ext>
                </a:extLst>
              </a:tr>
              <a:tr h="370840">
                <a:tc>
                  <a:txBody>
                    <a:bodyPr/>
                    <a:lstStyle/>
                    <a:p>
                      <a:r>
                        <a:rPr kumimoji="1" lang="ja-JP" altLang="en-US" sz="1400" dirty="0">
                          <a:latin typeface="Meiryo UI" panose="020B0604030504040204" pitchFamily="50" charset="-128"/>
                          <a:ea typeface="Meiryo UI" panose="020B0604030504040204" pitchFamily="50" charset="-128"/>
                        </a:rPr>
                        <a:t>申請日</a:t>
                      </a:r>
                    </a:p>
                  </a:txBody>
                  <a:tcPr marL="75570" marR="75570"/>
                </a:tc>
                <a:tc>
                  <a:txBody>
                    <a:bodyPr/>
                    <a:lstStyle/>
                    <a:p>
                      <a:r>
                        <a:rPr kumimoji="1" lang="en-US" altLang="ja-JP" sz="1400" dirty="0">
                          <a:latin typeface="Meiryo UI" panose="020B0604030504040204" pitchFamily="50" charset="-128"/>
                          <a:ea typeface="Meiryo UI" panose="020B0604030504040204" pitchFamily="50" charset="-128"/>
                        </a:rPr>
                        <a:t>2026</a:t>
                      </a:r>
                      <a:r>
                        <a:rPr kumimoji="1" lang="ja-JP" altLang="en-US" sz="1400" dirty="0">
                          <a:latin typeface="Meiryo UI" panose="020B0604030504040204" pitchFamily="50" charset="-128"/>
                          <a:ea typeface="Meiryo UI" panose="020B0604030504040204" pitchFamily="50" charset="-128"/>
                        </a:rPr>
                        <a:t>年</a:t>
                      </a:r>
                      <a:r>
                        <a:rPr kumimoji="1" lang="en-US" altLang="ja-JP" sz="1400" dirty="0">
                          <a:highlight>
                            <a:srgbClr val="FFFF00"/>
                          </a:highlight>
                          <a:latin typeface="Meiryo UI" panose="020B0604030504040204" pitchFamily="50" charset="-128"/>
                          <a:ea typeface="Meiryo UI" panose="020B0604030504040204" pitchFamily="50" charset="-128"/>
                        </a:rPr>
                        <a:t>X</a:t>
                      </a:r>
                      <a:r>
                        <a:rPr kumimoji="1" lang="ja-JP" altLang="en-US" sz="1400" dirty="0">
                          <a:latin typeface="Meiryo UI" panose="020B0604030504040204" pitchFamily="50" charset="-128"/>
                          <a:ea typeface="Meiryo UI" panose="020B0604030504040204" pitchFamily="50" charset="-128"/>
                        </a:rPr>
                        <a:t>月</a:t>
                      </a:r>
                      <a:r>
                        <a:rPr kumimoji="1" lang="en-US" altLang="ja-JP" sz="1400" dirty="0">
                          <a:highlight>
                            <a:srgbClr val="FFFF00"/>
                          </a:highlight>
                          <a:latin typeface="Meiryo UI" panose="020B0604030504040204" pitchFamily="50" charset="-128"/>
                          <a:ea typeface="Meiryo UI" panose="020B0604030504040204" pitchFamily="50" charset="-128"/>
                        </a:rPr>
                        <a:t>X</a:t>
                      </a:r>
                      <a:r>
                        <a:rPr kumimoji="1" lang="ja-JP" altLang="en-US" sz="1400" dirty="0">
                          <a:latin typeface="Meiryo UI" panose="020B0604030504040204" pitchFamily="50" charset="-128"/>
                          <a:ea typeface="Meiryo UI" panose="020B0604030504040204" pitchFamily="50" charset="-128"/>
                        </a:rPr>
                        <a:t>日</a:t>
                      </a:r>
                    </a:p>
                  </a:txBody>
                  <a:tcPr marL="75570" marR="75570"/>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i="0" u="none" strike="noStrike" kern="0" cap="none" spc="0" normalizeH="0" baseline="0" noProof="0" dirty="0">
                <a:ln>
                  <a:noFill/>
                </a:ln>
                <a:effectLst/>
                <a:highlight>
                  <a:srgbClr val="FFFF00"/>
                </a:highlight>
                <a:uLnTx/>
                <a:uFillTx/>
                <a:latin typeface="Meiryo UI" panose="020B0604030504040204" pitchFamily="50" charset="-128"/>
                <a:ea typeface="Meiryo UI" panose="020B0604030504040204" pitchFamily="50" charset="-128"/>
                <a:cs typeface="+mn-cs"/>
              </a:rPr>
              <a:t>】</a:t>
            </a:r>
          </a:p>
        </p:txBody>
      </p:sp>
    </p:spTree>
    <p:extLst>
      <p:ext uri="{BB962C8B-B14F-4D97-AF65-F5344CB8AC3E}">
        <p14:creationId xmlns:p14="http://schemas.microsoft.com/office/powerpoint/2010/main" val="197536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10116-5D67-8E71-C048-0DF03822D2FB}"/>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0B2DC97F-3EE8-4366-3177-8021165F936D}"/>
              </a:ext>
            </a:extLst>
          </p:cNvPr>
          <p:cNvSpPr>
            <a:spLocks noGrp="1"/>
          </p:cNvSpPr>
          <p:nvPr>
            <p:ph type="title"/>
          </p:nvPr>
        </p:nvSpPr>
        <p:spPr>
          <a:xfrm>
            <a:off x="443073" y="397493"/>
            <a:ext cx="11305846" cy="523220"/>
          </a:xfrm>
        </p:spPr>
        <p:txBody>
          <a:bodyPr/>
          <a:lstStyle/>
          <a:p>
            <a:r>
              <a:rPr kumimoji="1" lang="ja-JP" altLang="en-US" sz="2800" dirty="0">
                <a:latin typeface="Meiryo UI" panose="020B0604030504040204" pitchFamily="50" charset="-128"/>
                <a:ea typeface="Meiryo UI" panose="020B0604030504040204" pitchFamily="50" charset="-128"/>
              </a:rPr>
              <a:t>レベニューシェア</a:t>
            </a:r>
          </a:p>
        </p:txBody>
      </p:sp>
      <p:sp>
        <p:nvSpPr>
          <p:cNvPr id="2" name="スライド番号プレースホルダー 1">
            <a:extLst>
              <a:ext uri="{FF2B5EF4-FFF2-40B4-BE49-F238E27FC236}">
                <a16:creationId xmlns:a16="http://schemas.microsoft.com/office/drawing/2014/main" id="{FE64D31F-55DA-D106-2A76-EA62AF70E14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81" name="正方形/長方形 80">
            <a:extLst>
              <a:ext uri="{FF2B5EF4-FFF2-40B4-BE49-F238E27FC236}">
                <a16:creationId xmlns:a16="http://schemas.microsoft.com/office/drawing/2014/main" id="{A6AF92C4-A789-C2C2-F6B6-88E8F5446A8C}"/>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BD612828-EC1D-6443-CA9A-6231554400E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制作印税等の成果に応じて得られる報酬の比率を記載</a:t>
            </a:r>
          </a:p>
        </p:txBody>
      </p:sp>
      <p:grpSp>
        <p:nvGrpSpPr>
          <p:cNvPr id="7" name="グループ化 6">
            <a:extLst>
              <a:ext uri="{FF2B5EF4-FFF2-40B4-BE49-F238E27FC236}">
                <a16:creationId xmlns:a16="http://schemas.microsoft.com/office/drawing/2014/main" id="{04E13566-F79C-6E85-49F9-E63069BA0883}"/>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C6DAF45-4268-18E5-4AC1-65BBD3EBF74C}"/>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88A0EA7F-D89C-1522-C418-C10E5D89D3A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CA645D8-5941-80FD-B928-D5AC9051B933}"/>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22E8DA6-3678-6179-6A41-2FD8CE49E9BA}"/>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5D00AC8-8245-4188-E70C-7664ECBF58FA}"/>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48CB142-07EB-981F-B7DA-A51ACDE7BF35}"/>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3DF15774-59EA-3113-FCBF-39FC28833801}"/>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1F83344A-6D7B-D923-8D57-C76EF66932A6}"/>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874ABF8F-D13B-C3C7-4AF8-EB619E0BC65A}"/>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A91740AB-A4B4-1EC8-49B6-52A69C0314CC}"/>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8A9E578D-9A6F-D26F-CE45-80CA34368DA4}"/>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D765D196-949C-D4B4-F0DF-630BBB8045BE}"/>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1A1B28E7-A951-DC1C-C6B1-2312C42E925A}"/>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BDCD7A08-278F-5FEF-38D2-52B35F19ECC7}"/>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D54C8417-0AF8-9629-7574-919BEAEF86C2}"/>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459252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84B47-CC75-067F-4597-7C029DE3423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E13B638-D414-8CD8-124F-19984682468E}"/>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資金調達比率</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1F6AA7A1-BBB1-BBC2-6848-54189D4D17E3}"/>
              </a:ext>
            </a:extLst>
          </p:cNvPr>
          <p:cNvSpPr>
            <a:spLocks noGrp="1"/>
          </p:cNvSpPr>
          <p:nvPr>
            <p:ph type="sldNum" sz="quarter" idx="12"/>
          </p:nvPr>
        </p:nvSpPr>
        <p:spPr/>
        <p:txBody>
          <a:bodyPr/>
          <a:lstStyle/>
          <a:p>
            <a:fld id="{D9550142-B990-490A-A107-ED7302A7FD52}" type="slidenum">
              <a:rPr lang="en-US" altLang="ja-JP" smtClean="0"/>
              <a:pPr/>
              <a:t>11</a:t>
            </a:fld>
            <a:endParaRPr lang="en-US"/>
          </a:p>
        </p:txBody>
      </p:sp>
      <p:sp>
        <p:nvSpPr>
          <p:cNvPr id="81" name="正方形/長方形 80">
            <a:extLst>
              <a:ext uri="{FF2B5EF4-FFF2-40B4-BE49-F238E27FC236}">
                <a16:creationId xmlns:a16="http://schemas.microsoft.com/office/drawing/2014/main" id="{E56CF744-B477-3801-207B-FD52FD527B8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8A848D3-1CB6-82B5-D16A-FF1C37284430}"/>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作品への資金提供について資金提供者毎にコミット額を記載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6FAE038D-6FCF-D371-49D4-FE93DCE2A189}"/>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EC5F5362-ACD3-57D7-157F-8A7A1A95FA0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1D6A9C3-8D0A-EE2F-91FF-D11FE1E2F4AB}"/>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E2D25E0-78E5-5589-5580-47E9029FDE3C}"/>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D15DF079-4887-0951-272A-489695ACD8C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42B8C0BA-4E6E-0F16-B46C-9FC129210FB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8D506548-F3D0-BB0A-06E4-82BB49E11936}"/>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EDAC554-9CB6-F1E2-27CC-AE2A526FA71C}"/>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36AAF9C2-919C-74B4-18A6-99355215594D}"/>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CE73460A-72C7-3FFF-EE00-DCEDF95EBC94}"/>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6CC37650-8027-60DE-6484-69DA621548D0}"/>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3A0670E3-DE21-CA27-4BCD-513405FD6624}"/>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34FBFC05-DD54-3B7C-CE80-83257088CEAA}"/>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8EE994A-9D41-EAC6-AE82-1218EA5898D2}"/>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1FEA3245-1CD3-C8A0-2792-9F646C63ED98}"/>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BC3E04A9-F4DE-CE48-34EA-CF68E7B2E307}"/>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626186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7A836-0FBA-9D02-7DC2-09FE8F56843E}"/>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EE8AAB0-56AB-5964-CC2B-02F60BFBA1F6}"/>
              </a:ext>
            </a:extLst>
          </p:cNvPr>
          <p:cNvSpPr>
            <a:spLocks noGrp="1"/>
          </p:cNvSpPr>
          <p:nvPr>
            <p:ph type="title"/>
          </p:nvPr>
        </p:nvSpPr>
        <p:spPr>
          <a:xfrm>
            <a:off x="443073" y="397493"/>
            <a:ext cx="11305846" cy="523220"/>
          </a:xfrm>
        </p:spPr>
        <p:txBody>
          <a:bodyPr/>
          <a:lstStyle/>
          <a:p>
            <a:r>
              <a:rPr kumimoji="1" lang="ja-JP" altLang="en-US" sz="2800" dirty="0">
                <a:latin typeface="Meiryo UI" panose="020B0604030504040204" pitchFamily="50" charset="-128"/>
                <a:ea typeface="Meiryo UI" panose="020B0604030504040204" pitchFamily="50" charset="-128"/>
              </a:rPr>
              <a:t>就業環境</a:t>
            </a:r>
          </a:p>
        </p:txBody>
      </p:sp>
      <p:sp>
        <p:nvSpPr>
          <p:cNvPr id="2" name="スライド番号プレースホルダー 1">
            <a:extLst>
              <a:ext uri="{FF2B5EF4-FFF2-40B4-BE49-F238E27FC236}">
                <a16:creationId xmlns:a16="http://schemas.microsoft.com/office/drawing/2014/main" id="{FF22D6CA-7821-E9F5-B8CD-09AD335783E1}"/>
              </a:ext>
            </a:extLst>
          </p:cNvPr>
          <p:cNvSpPr>
            <a:spLocks noGrp="1"/>
          </p:cNvSpPr>
          <p:nvPr>
            <p:ph type="sldNum" sz="quarter" idx="12"/>
          </p:nvPr>
        </p:nvSpPr>
        <p:spPr/>
        <p:txBody>
          <a:bodyPr/>
          <a:lstStyle/>
          <a:p>
            <a:fld id="{D9550142-B990-490A-A107-ED7302A7FD52}" type="slidenum">
              <a:rPr lang="en-US" altLang="ja-JP" smtClean="0"/>
              <a:pPr/>
              <a:t>12</a:t>
            </a:fld>
            <a:endParaRPr lang="en-US"/>
          </a:p>
        </p:txBody>
      </p:sp>
      <p:sp>
        <p:nvSpPr>
          <p:cNvPr id="81" name="正方形/長方形 80">
            <a:extLst>
              <a:ext uri="{FF2B5EF4-FFF2-40B4-BE49-F238E27FC236}">
                <a16:creationId xmlns:a16="http://schemas.microsoft.com/office/drawing/2014/main" id="{5E7C668D-D77A-371F-8258-82E0EB0A46A4}"/>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90A460E-5885-3EBB-C38C-22BB8B13F2D2}"/>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映適に申請する旨及び就業改善の改善に関する取組を記載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（実写のみ）</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A3C50397-EAAB-1BEF-72AB-5344DE715847}"/>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956F0AA-985C-3215-AD25-ADF898B0FEC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31F18F8D-AD95-3F79-5F35-ED6EA9A4854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8814F28-209E-DB0B-30F3-B53552ED96C5}"/>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1284CAE6-B4AF-33FD-7493-5A4B07DB072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473E37A-9ECC-3B8A-F56B-9A12E0957E0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D292DC0F-9EBD-F643-1EE7-151546E922E5}"/>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D417BB5E-0F71-3740-E594-05E31CBF762C}"/>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C7166C7B-4558-7FE3-F13B-3C104AC27216}"/>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0032A087-9C78-D31C-852B-E0847FA814AF}"/>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AFF18D1-F981-84D6-E7CD-E2B52FC201EE}"/>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B216F2E5-3E39-39D7-B929-8553F44EEAD9}"/>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D83473B3-B16E-D97D-8D6B-8FFCEA807747}"/>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88EC9804-3082-4346-54D3-1B92A95C9F12}"/>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C57A1FB2-69C1-7996-3CAB-F54D4DD58102}"/>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0B633081-0F47-C58D-24F3-279B80668A61}"/>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926784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E318B-CB92-3A6A-F6D3-8E0857756593}"/>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4DCA5A33-4469-3048-5A57-84AB156B01F4}"/>
              </a:ext>
            </a:extLst>
          </p:cNvPr>
          <p:cNvSpPr>
            <a:spLocks noGrp="1"/>
          </p:cNvSpPr>
          <p:nvPr>
            <p:ph type="title"/>
          </p:nvPr>
        </p:nvSpPr>
        <p:spPr>
          <a:xfrm>
            <a:off x="443073" y="397493"/>
            <a:ext cx="11305846" cy="523220"/>
          </a:xfrm>
        </p:spPr>
        <p:txBody>
          <a:bodyPr/>
          <a:lstStyle/>
          <a:p>
            <a:r>
              <a:rPr lang="en-US" altLang="ja-JP" sz="2800" dirty="0">
                <a:latin typeface="Meiryo UI" panose="020B0604030504040204" pitchFamily="50" charset="-128"/>
                <a:ea typeface="Meiryo UI" panose="020B0604030504040204" pitchFamily="50" charset="-128"/>
              </a:rPr>
              <a:t>MAU/</a:t>
            </a:r>
            <a:r>
              <a:rPr lang="ja-JP" altLang="en-US" sz="2800" dirty="0">
                <a:latin typeface="Meiryo UI" panose="020B0604030504040204" pitchFamily="50" charset="-128"/>
                <a:ea typeface="Meiryo UI" panose="020B0604030504040204" pitchFamily="50" charset="-128"/>
              </a:rPr>
              <a:t>有料会員数</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36206B-D7A6-BEAE-4020-03378718B8E6}"/>
              </a:ext>
            </a:extLst>
          </p:cNvPr>
          <p:cNvSpPr>
            <a:spLocks noGrp="1"/>
          </p:cNvSpPr>
          <p:nvPr>
            <p:ph type="sldNum" sz="quarter" idx="12"/>
          </p:nvPr>
        </p:nvSpPr>
        <p:spPr/>
        <p:txBody>
          <a:bodyPr/>
          <a:lstStyle/>
          <a:p>
            <a:fld id="{D9550142-B990-490A-A107-ED7302A7FD52}" type="slidenum">
              <a:rPr lang="en-US" altLang="ja-JP" smtClean="0"/>
              <a:pPr/>
              <a:t>13</a:t>
            </a:fld>
            <a:endParaRPr lang="en-US"/>
          </a:p>
        </p:txBody>
      </p:sp>
      <p:sp>
        <p:nvSpPr>
          <p:cNvPr id="81" name="正方形/長方形 80">
            <a:extLst>
              <a:ext uri="{FF2B5EF4-FFF2-40B4-BE49-F238E27FC236}">
                <a16:creationId xmlns:a16="http://schemas.microsoft.com/office/drawing/2014/main" id="{D82A6DE1-D57B-DC20-E902-44A7155BA726}"/>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8D7DF9E-8B2C-6871-F039-9DEBA96FECEF}"/>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en-US" altLang="ja-JP" sz="1400" kern="0" dirty="0">
                <a:solidFill>
                  <a:srgbClr val="FF0000"/>
                </a:solidFill>
                <a:latin typeface="Meiryo UI" panose="020B0604030504040204" pitchFamily="50" charset="-128"/>
                <a:ea typeface="Meiryo UI" panose="020B0604030504040204" pitchFamily="50" charset="-128"/>
              </a:rPr>
              <a:t>MAU/</a:t>
            </a:r>
            <a:r>
              <a:rPr lang="ja-JP" altLang="en-US" sz="1400" kern="0" dirty="0">
                <a:solidFill>
                  <a:srgbClr val="FF0000"/>
                </a:solidFill>
                <a:latin typeface="Meiryo UI" panose="020B0604030504040204" pitchFamily="50" charset="-128"/>
                <a:ea typeface="Meiryo UI" panose="020B0604030504040204" pitchFamily="50" charset="-128"/>
              </a:rPr>
              <a:t>有料会員数といった事業上重要な指標に関して、過去の推移と今後の伸張について課題と対策を記載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9CBDF052-825B-2002-5F8B-4E9CCE876F3B}"/>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9583C00B-D64F-675D-A5B5-93F4CF3CE7F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8BD7959B-0D30-F2EB-93B4-4D24051EFB6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891E5227-D62A-5659-78CA-0DAD76D7F7F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0A1766F6-678C-641A-7C8C-CB996F434AE0}"/>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218C2C84-23CF-862C-6700-FD51B2D8A6D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DB3AF89B-FB2B-998F-73EF-1FB7A3F65A9A}"/>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C2AA18B8-41E2-C37F-F173-45F630C9EBF4}"/>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A9E25457-F4AD-599B-5203-D96AED4B1DAE}"/>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87FA9A13-D6B2-4C06-D86F-30608BC7A71D}"/>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3627BF45-F380-5C2F-CF78-32B5A16EC8E9}"/>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EFEEAA9E-4FF8-A4E4-F5A6-39D5B7659E3B}"/>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645DA966-BDDF-F22F-E171-2B6A40E9059C}"/>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7555F09F-C467-CC42-2CD6-8DA80E473B3C}"/>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6454ADEC-2F04-C919-4D14-D14875A6E828}"/>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53DE9381-A635-709D-D74D-2BC423F3B538}"/>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513915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EB348-FE20-261E-664D-6B92911397FE}"/>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C6E54CBE-48B2-52B1-7504-3DF4009C1052}"/>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訴求する海外ユーザー数</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A4ADFD-D69F-627F-B29D-134B17F26D18}"/>
              </a:ext>
            </a:extLst>
          </p:cNvPr>
          <p:cNvSpPr>
            <a:spLocks noGrp="1"/>
          </p:cNvSpPr>
          <p:nvPr>
            <p:ph type="sldNum" sz="quarter" idx="12"/>
          </p:nvPr>
        </p:nvSpPr>
        <p:spPr/>
        <p:txBody>
          <a:bodyPr/>
          <a:lstStyle/>
          <a:p>
            <a:fld id="{D9550142-B990-490A-A107-ED7302A7FD52}" type="slidenum">
              <a:rPr lang="en-US" altLang="ja-JP" smtClean="0"/>
              <a:pPr/>
              <a:t>14</a:t>
            </a:fld>
            <a:endParaRPr lang="en-US"/>
          </a:p>
        </p:txBody>
      </p:sp>
      <p:sp>
        <p:nvSpPr>
          <p:cNvPr id="81" name="正方形/長方形 80">
            <a:extLst>
              <a:ext uri="{FF2B5EF4-FFF2-40B4-BE49-F238E27FC236}">
                <a16:creationId xmlns:a16="http://schemas.microsoft.com/office/drawing/2014/main" id="{07FCE943-C25F-D0E8-1003-1369EF0CD151}"/>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7C2ED9A-4F05-8B16-EB4A-198D49C3C5D9}"/>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プロモーション・ローカライズを実施する場合に個人又は法人のターゲット層や、訴求内容、訴求方法等のマーケティング戦略を記載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D5AB51A5-92E8-C5F6-7C07-F1753180382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5CB83224-FB97-A257-7682-110E35F2D0A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D59FA5D-044E-51E5-21ED-1216834AA413}"/>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4E4DC71E-1F7A-6B8B-2D03-B58891A89C9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5C049AEA-1A2D-37EE-CF27-CFFB76AA71A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395C1F2-9036-ABB7-461E-7E54A1367F0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A10BC133-10AE-B114-4F95-2CCF2CFC9AAF}"/>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BE50395-F4F7-7FA4-FA21-E194B7935F59}"/>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FF3A747C-4748-AF3A-AC15-51D2ABF8A133}"/>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1073F899-9566-58D6-12CE-758D37CB3E94}"/>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BF27766E-30C7-CCAA-D761-BF2B2687462A}"/>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7286EAA0-B9E7-5BFF-8120-75B0C7B6728B}"/>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F8EA2DD7-95BA-EE57-85C2-9D682BC16B92}"/>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9D2A989C-7C5A-13B4-62BF-9789B9DC6352}"/>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15AD022C-2F72-A953-1917-3E9EF0A34394}"/>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55B93480-F35C-5C22-761E-DF3BA0950DD5}"/>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137210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A1AC8-492D-4A5A-DABA-7CE68F8C5EDB}"/>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F011B791-E2BC-768D-6E9F-51271696A0E6}"/>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イベント・メディア概要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7018304-883E-EDCC-D726-BCD2FA72A05B}"/>
              </a:ext>
            </a:extLst>
          </p:cNvPr>
          <p:cNvSpPr>
            <a:spLocks noGrp="1"/>
          </p:cNvSpPr>
          <p:nvPr>
            <p:ph type="sldNum" sz="quarter" idx="12"/>
          </p:nvPr>
        </p:nvSpPr>
        <p:spPr/>
        <p:txBody>
          <a:bodyPr/>
          <a:lstStyle/>
          <a:p>
            <a:fld id="{D9550142-B990-490A-A107-ED7302A7FD52}" type="slidenum">
              <a:rPr lang="en-US" altLang="ja-JP" smtClean="0"/>
              <a:pPr/>
              <a:t>15</a:t>
            </a:fld>
            <a:endParaRPr lang="en-US"/>
          </a:p>
        </p:txBody>
      </p:sp>
      <p:sp>
        <p:nvSpPr>
          <p:cNvPr id="81" name="正方形/長方形 80">
            <a:extLst>
              <a:ext uri="{FF2B5EF4-FFF2-40B4-BE49-F238E27FC236}">
                <a16:creationId xmlns:a16="http://schemas.microsoft.com/office/drawing/2014/main" id="{1B9EF66C-86B8-B351-088B-6D7728E9CB4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AEB1E02B-C108-4573-1446-05BDD800D4B3}"/>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プロモーションを実施する場合に主催又は出展するイベントや広告を出稿するメディアといったプロモーション内容を記載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AC2B1E21-1867-D124-98F9-8B72EAFA47B5}"/>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6D8F5AD2-AC93-4AF7-67C0-3A110A2FD30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99890D3A-87EF-94F2-B8E8-E7D479F9168E}"/>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85498CB-43E5-E9B6-9CEF-01FC8851897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A0FB7080-21CE-95A8-64D0-34956FB445F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04C6F53B-219B-D02B-5213-CE7E2B683D8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8B3338D8-7399-3EB3-A1D0-9A31F5D141F1}"/>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D4F745C5-045D-21A7-AAF5-842EA07B0D5F}"/>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691B7A71-E2B7-F617-925F-8E62BBC829E1}"/>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56FBC199-E9E3-F8B5-F98A-1848D51A5B87}"/>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7D8F6D8D-9378-0402-DFD0-208E403F153C}"/>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31207722-DCF4-8E56-E4B4-05AB7AAEC120}"/>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9209679A-912D-9EC0-D9DC-3AC879FEFE05}"/>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BF994F4D-1AF8-FE60-6372-40215BC33D65}"/>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96C3865B-09AC-5254-149D-385F25806E64}"/>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8AF6B0A6-CCAF-C0FA-916B-9575B40520F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81789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B0575-A66B-4A3A-C1F1-72CC2814D9B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CE6C35B-D1E7-D934-FF39-BCBA71DF1B38}"/>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高度な技術の活用</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30B37D50-43C3-BF4D-68E3-AE71EBF809E2}"/>
              </a:ext>
            </a:extLst>
          </p:cNvPr>
          <p:cNvSpPr>
            <a:spLocks noGrp="1"/>
          </p:cNvSpPr>
          <p:nvPr>
            <p:ph type="sldNum" sz="quarter" idx="12"/>
          </p:nvPr>
        </p:nvSpPr>
        <p:spPr/>
        <p:txBody>
          <a:bodyPr/>
          <a:lstStyle/>
          <a:p>
            <a:fld id="{D9550142-B990-490A-A107-ED7302A7FD52}" type="slidenum">
              <a:rPr lang="en-US" altLang="ja-JP" smtClean="0"/>
              <a:pPr/>
              <a:t>16</a:t>
            </a:fld>
            <a:endParaRPr lang="en-US"/>
          </a:p>
        </p:txBody>
      </p:sp>
      <p:sp>
        <p:nvSpPr>
          <p:cNvPr id="81" name="正方形/長方形 80">
            <a:extLst>
              <a:ext uri="{FF2B5EF4-FFF2-40B4-BE49-F238E27FC236}">
                <a16:creationId xmlns:a16="http://schemas.microsoft.com/office/drawing/2014/main" id="{DB64E28D-B776-7070-8642-DF4942E5B965}"/>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8D03007-1514-A739-23B2-E4B216F7BA6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開発プラットフォームにおける</a:t>
            </a:r>
            <a:r>
              <a:rPr lang="en-US" altLang="ja-JP" sz="1400" kern="0" dirty="0">
                <a:solidFill>
                  <a:srgbClr val="FF0000"/>
                </a:solidFill>
                <a:latin typeface="Meiryo UI" panose="020B0604030504040204" pitchFamily="50" charset="-128"/>
                <a:ea typeface="Meiryo UI" panose="020B0604030504040204" pitchFamily="50" charset="-128"/>
              </a:rPr>
              <a:t>AI</a:t>
            </a:r>
            <a:r>
              <a:rPr lang="ja-JP" altLang="en-US" sz="1400" kern="0" dirty="0">
                <a:solidFill>
                  <a:srgbClr val="FF0000"/>
                </a:solidFill>
                <a:latin typeface="Meiryo UI" panose="020B0604030504040204" pitchFamily="50" charset="-128"/>
                <a:ea typeface="Meiryo UI" panose="020B0604030504040204" pitchFamily="50" charset="-128"/>
              </a:rPr>
              <a:t>、</a:t>
            </a:r>
            <a:r>
              <a:rPr lang="en-US" altLang="ja-JP" sz="1400" kern="0" dirty="0">
                <a:solidFill>
                  <a:srgbClr val="FF0000"/>
                </a:solidFill>
                <a:latin typeface="Meiryo UI" panose="020B0604030504040204" pitchFamily="50" charset="-128"/>
                <a:ea typeface="Meiryo UI" panose="020B0604030504040204" pitchFamily="50" charset="-128"/>
              </a:rPr>
              <a:t>XR</a:t>
            </a:r>
            <a:r>
              <a:rPr lang="ja-JP" altLang="en-US" sz="1400" kern="0" dirty="0">
                <a:solidFill>
                  <a:srgbClr val="FF0000"/>
                </a:solidFill>
                <a:latin typeface="Meiryo UI" panose="020B0604030504040204" pitchFamily="50" charset="-128"/>
                <a:ea typeface="Meiryo UI" panose="020B0604030504040204" pitchFamily="50" charset="-128"/>
              </a:rPr>
              <a:t>又はブロックチェーンといった高度な技術の活用内容を記載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516DCC87-8D52-8572-7737-31C41C799062}"/>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01D1DB2C-F217-FF13-8F07-7CC4EEEF6B5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F989F0DE-BF29-8614-9A39-06D9A2B25B5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FACE996A-855E-4B2C-B6F5-8E4E9220BE17}"/>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330D6C3-297D-1129-9B60-06D4CC73AC3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9046B68-B658-0B4E-653C-49B6AF2695A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005514FA-8660-CA54-0CFD-5EA5D0CACF75}"/>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1CFA5311-2E48-DA52-BAD2-C51014FCE3DA}"/>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30D93520-6562-2A9B-1523-D7D8485A3F7D}"/>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D38828F9-CEF0-D471-7920-940E2715BE1E}"/>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18457B30-A340-6F33-02A9-037CDA384F91}"/>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2159CD5A-4A5A-2E9C-0DA3-8638DA0F3957}"/>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E4372FA0-4C46-934C-1CB4-CBA1444AD1A9}"/>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B802EF7-94C8-42F4-E2D7-CFC21604BCF7}"/>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F6D96F2E-6ADA-18F0-A2DF-B1DF955111ED}"/>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7EEF00A1-D9AA-CC1F-7B78-10FEBAEDBF3E}"/>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744728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21AAD-0C2D-98F9-C275-1C86BEA9AA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0A627443-9BFB-A972-8B6A-E9EDA23C5282}"/>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コンテンツ産業への裨益</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29AAD2-FAB8-2BBB-6113-FDB689D5CF7C}"/>
              </a:ext>
            </a:extLst>
          </p:cNvPr>
          <p:cNvSpPr>
            <a:spLocks noGrp="1"/>
          </p:cNvSpPr>
          <p:nvPr>
            <p:ph type="sldNum" sz="quarter" idx="12"/>
          </p:nvPr>
        </p:nvSpPr>
        <p:spPr/>
        <p:txBody>
          <a:bodyPr/>
          <a:lstStyle/>
          <a:p>
            <a:fld id="{D9550142-B990-490A-A107-ED7302A7FD52}" type="slidenum">
              <a:rPr lang="en-US" altLang="ja-JP" smtClean="0"/>
              <a:pPr/>
              <a:t>17</a:t>
            </a:fld>
            <a:endParaRPr lang="en-US"/>
          </a:p>
        </p:txBody>
      </p:sp>
      <p:sp>
        <p:nvSpPr>
          <p:cNvPr id="81" name="正方形/長方形 80">
            <a:extLst>
              <a:ext uri="{FF2B5EF4-FFF2-40B4-BE49-F238E27FC236}">
                <a16:creationId xmlns:a16="http://schemas.microsoft.com/office/drawing/2014/main" id="{18E35DE4-554B-AAAE-7D01-9F656F45D381}"/>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7992F2E-9586-EDEA-CF4C-FE02241BA6B9}"/>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開発プラットフォームの構築を通じて解決するコンテンツ産業の構造課題とその効果を記載あ</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1A40E5A9-6956-14C0-CCF0-0CFDF6CFCC61}"/>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A0B412D1-784A-FC60-EE57-3D30F929271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F56CDC86-375F-8E07-B651-8E611150F08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FFF13C9-1BB4-8A70-D339-3D411A86E248}"/>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35E6D85-6FAD-E664-8AA8-804105873DE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1FBC9430-F218-1A39-7602-7C6E317CAF5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114544C-8260-F086-660E-2DCC6E1D8134}"/>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963BEF6D-C54B-01C2-9427-568C39EC3FD6}"/>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AE50DC4E-C8D9-120B-7BAF-78BF16469DFA}"/>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5C28282D-275C-9B2E-7C4D-A6C885B97C75}"/>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000433EA-7F6B-CE0C-CA3C-14D87F3A7A0D}"/>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B5BE0C86-5649-58BD-A660-60F0190AB0A6}"/>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582EA3E2-7919-D25E-46E7-296A8CD1CEC0}"/>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3AD4C33C-0882-4112-801E-C6BEB0F78CC3}"/>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5D8A564F-B987-C2AC-657F-34A0A0C10594}"/>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63925D18-B56E-99ED-FD5E-D5D5E54636D5}"/>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25474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24C8E-E712-7489-7545-81E3A52C977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9AFA40C8-0DEF-559E-B485-088E9724E524}"/>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生産性向上</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0C9927-F4D2-EBA8-9316-A1B0D9F6A8DD}"/>
              </a:ext>
            </a:extLst>
          </p:cNvPr>
          <p:cNvSpPr>
            <a:spLocks noGrp="1"/>
          </p:cNvSpPr>
          <p:nvPr>
            <p:ph type="sldNum" sz="quarter" idx="12"/>
          </p:nvPr>
        </p:nvSpPr>
        <p:spPr/>
        <p:txBody>
          <a:bodyPr/>
          <a:lstStyle/>
          <a:p>
            <a:fld id="{D9550142-B990-490A-A107-ED7302A7FD52}" type="slidenum">
              <a:rPr lang="en-US" altLang="ja-JP" smtClean="0"/>
              <a:pPr/>
              <a:t>18</a:t>
            </a:fld>
            <a:endParaRPr lang="en-US"/>
          </a:p>
        </p:txBody>
      </p:sp>
      <p:sp>
        <p:nvSpPr>
          <p:cNvPr id="81" name="正方形/長方形 80">
            <a:extLst>
              <a:ext uri="{FF2B5EF4-FFF2-40B4-BE49-F238E27FC236}">
                <a16:creationId xmlns:a16="http://schemas.microsoft.com/office/drawing/2014/main" id="{74ABC274-8A76-6B92-F8A6-DF4E4047DC4A}"/>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F3C13A2-9D95-79A9-3ABF-EB279574B021}"/>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開発プラットフォームが社内利用の場合は、活用前と後の生産性（一人当たり付加価値額）及びその改善が期待される論理を記載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（内販の場合）</a:t>
            </a:r>
          </a:p>
        </p:txBody>
      </p:sp>
      <p:grpSp>
        <p:nvGrpSpPr>
          <p:cNvPr id="7" name="グループ化 6">
            <a:extLst>
              <a:ext uri="{FF2B5EF4-FFF2-40B4-BE49-F238E27FC236}">
                <a16:creationId xmlns:a16="http://schemas.microsoft.com/office/drawing/2014/main" id="{06B43981-7F29-311A-E52B-8367CE8A502D}"/>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7D1A458-5551-CDBC-9D02-E65B07F9537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9FC58738-C832-DDF9-D75C-C7F6DAD5D14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013D3701-DE65-65BD-4146-E6EA0F81243F}"/>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5940DA94-900E-B8D6-77B0-74EE1340129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00FCF81-24EF-82BB-DAE5-BC284663228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F24AAC9C-D79C-E1E5-F4FF-F626C9461148}"/>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8AC6154-4E14-FD82-F83D-5DE2817039FE}"/>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5919C8F4-B249-14D6-F921-D8EA14598ACE}"/>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8D1EA1A-3F39-2CE0-5E4F-E38F4268AFF9}"/>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8A46769D-DEB3-E2AA-884A-03982654C1B3}"/>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8875CB4C-EC08-1DC0-DC3C-6C3530A88A05}"/>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3E315B98-3B85-9687-EFFC-C630C6D8EB96}"/>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0B2B7729-36A7-450A-8C5B-69147BE7BFEE}"/>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254EA877-8A92-4075-2E4E-2A022261C789}"/>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3B6A084-9B35-A87B-16CE-9F5099CFF511}"/>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518649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収入計画根拠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19</a:t>
            </a:fld>
            <a:endParaRPr lang="en-US"/>
          </a:p>
        </p:txBody>
      </p:sp>
      <p:sp>
        <p:nvSpPr>
          <p:cNvPr id="81" name="正方形/長方形 80">
            <a:extLst>
              <a:ext uri="{FF2B5EF4-FFF2-40B4-BE49-F238E27FC236}">
                <a16:creationId xmlns:a16="http://schemas.microsoft.com/office/drawing/2014/main" id="{F53B45C1-807C-2175-3837-63C95BD73D3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収入計画の数値の蓋然性を説明する根拠を記載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3DFB25E8-C582-9616-62A2-034547F2E3F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E5283BA0-1933-FF18-6AFF-D28AB8F02B8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058DA420-5C1C-34A2-9DA1-122C8640D64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13C0758E-F3CF-1C5C-50A3-F6CE1DC9A43B}"/>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FAAD5BA4-0945-034E-7E5E-DB1EF0AA667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419E303-5CEC-4A46-FDCD-FB3E35B86586}"/>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4F39CB4-D5CD-0284-6053-006C6C2B1D4A}"/>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1F0C1A7D-4225-7C59-2702-BE94FF730AAB}"/>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623DA8EE-7F6C-CF3A-F300-086615C7D719}"/>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C18A5296-9C13-7966-E0A3-75347E2F57F0}"/>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AC42797D-749C-ADEC-CC66-79C5C1583C74}"/>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6EC19A91-C29B-6450-712F-EE1E4BBCA87B}"/>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35E25B9E-6118-15F5-09EB-441398297430}"/>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1C74F1C-7E3F-D028-2B42-171995802D1F}"/>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5F065F00-33B6-F925-97CA-47DAC530AF96}"/>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B914DF6-C811-E923-C59D-2E57560248C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196839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法人概要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申請する法人の申請事業と同種の事業（ゲーム開発、アニメ製作、マンガ配信等）に関する過去の実績を記載</a:t>
            </a:r>
          </a:p>
        </p:txBody>
      </p:sp>
      <p:sp>
        <p:nvSpPr>
          <p:cNvPr id="10" name="四角形: 角を丸くする 9">
            <a:extLst>
              <a:ext uri="{FF2B5EF4-FFF2-40B4-BE49-F238E27FC236}">
                <a16:creationId xmlns:a16="http://schemas.microsoft.com/office/drawing/2014/main" id="{8975E704-6ADC-EA95-8676-EA9024E04E14}"/>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11" name="四角形: 角を丸くする 10">
            <a:extLst>
              <a:ext uri="{FF2B5EF4-FFF2-40B4-BE49-F238E27FC236}">
                <a16:creationId xmlns:a16="http://schemas.microsoft.com/office/drawing/2014/main" id="{66435F42-E471-7E58-5D0B-F257D49FDDDA}"/>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2" name="四角形: 角を丸くする 11">
            <a:extLst>
              <a:ext uri="{FF2B5EF4-FFF2-40B4-BE49-F238E27FC236}">
                <a16:creationId xmlns:a16="http://schemas.microsoft.com/office/drawing/2014/main" id="{A6808760-191A-39D3-9753-680FFA59B9EB}"/>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3" name="四角形: 角を丸くする 12">
            <a:extLst>
              <a:ext uri="{FF2B5EF4-FFF2-40B4-BE49-F238E27FC236}">
                <a16:creationId xmlns:a16="http://schemas.microsoft.com/office/drawing/2014/main" id="{15E3CE4F-8A8B-E18C-E3B8-0123A5F99E3C}"/>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4FDC9250-FADE-313F-1B2C-0FA680813138}"/>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9ECE2EA8-4509-C11B-3A24-9BEEABC304EF}"/>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3B31E433-6B09-AA06-E4DC-BA1632983F3F}"/>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2D1B581-CCBE-F96D-9DA2-94075E158716}"/>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0" name="四角形: 角を丸くする 19">
            <a:extLst>
              <a:ext uri="{FF2B5EF4-FFF2-40B4-BE49-F238E27FC236}">
                <a16:creationId xmlns:a16="http://schemas.microsoft.com/office/drawing/2014/main" id="{EE9834FE-9B3C-92A3-87A1-3A935899FF9D}"/>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1" name="四角形: 角を丸くする 20">
            <a:extLst>
              <a:ext uri="{FF2B5EF4-FFF2-40B4-BE49-F238E27FC236}">
                <a16:creationId xmlns:a16="http://schemas.microsoft.com/office/drawing/2014/main" id="{C9F8647F-AAAF-9EA4-79C7-31A5F3CB5097}"/>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10996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支出計画根拠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20</a:t>
            </a:fld>
            <a:endParaRPr lang="en-US"/>
          </a:p>
        </p:txBody>
      </p:sp>
      <p:sp>
        <p:nvSpPr>
          <p:cNvPr id="81" name="正方形/長方形 80">
            <a:extLst>
              <a:ext uri="{FF2B5EF4-FFF2-40B4-BE49-F238E27FC236}">
                <a16:creationId xmlns:a16="http://schemas.microsoft.com/office/drawing/2014/main" id="{A1E9CD53-CB12-1CE2-EDF6-5B58BF5D3435}"/>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C3EA0B3-43A9-6531-2A5B-96B6BDF6CAD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支出計画の数値の蓋然性を説明する根拠を記載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722B78A5-FC04-E331-0404-068D55BE6C84}"/>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768BC58E-13AE-E607-5CD9-B87997556C5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E50E998-2591-4932-BC9D-7657D9F3925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EF33D6DE-8865-00E6-BC54-EA795535CABC}"/>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BF1277FF-9465-814A-3DC2-471018B4642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58A5BB6A-BBB1-84E3-CE9F-F399050F8897}"/>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F71214EA-0A3B-D4AD-8344-86A2A7969F65}"/>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253B0CB-FC1D-9F0C-383E-4376793275C6}"/>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BDE207EB-9161-DC4C-BC3B-5E4131DFE770}"/>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5DF1AA9-C9C4-E603-26D4-3FED2FDB9553}"/>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99F799CD-FEB5-EAFC-955B-F9E77D54552C}"/>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AAA0FC24-F1F6-C902-4399-CF5AEE72B4AF}"/>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FB94414B-6C15-750A-DD7B-E116F5F254D1}"/>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6062ECD7-82FE-FAA9-6D3D-87463106C63C}"/>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6E809595-1968-08CA-62CB-AB7E79DDAF54}"/>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BD5EE930-0D9F-FEF6-2506-4B371D6FC7B1}"/>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701454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売上高</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21</a:t>
            </a:fld>
            <a:endParaRPr lang="en-US"/>
          </a:p>
        </p:txBody>
      </p:sp>
      <p:sp>
        <p:nvSpPr>
          <p:cNvPr id="81" name="正方形/長方形 80">
            <a:extLst>
              <a:ext uri="{FF2B5EF4-FFF2-40B4-BE49-F238E27FC236}">
                <a16:creationId xmlns:a16="http://schemas.microsoft.com/office/drawing/2014/main" id="{7E7B1E01-FE06-DF21-263C-5F27FF1F6772}"/>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35E8E3D-6D08-B5C7-D2BF-C992B4C25BA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補助金を活用した売上高の見通しと、補助金を活用しなかった場合の売上高の見通しの数値の蓋然性を説明する根拠を記載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2F1CC1C7-CEA0-54C9-C50D-14E0FAEF9DA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D4C3F4A-E65C-8BBC-06C4-6198B7BFC4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2F8335F-7C61-E3AC-474D-85555EDE47F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A10D9BB-4191-7A35-7E74-86271E4DF16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84150636-EDB2-7774-D63B-03E9B4ABFD5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DD357-5707-A2C7-A1D7-03FE943EE1C5}"/>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9C81C5D2-5547-DC2F-DD5F-283AA18BFF18}"/>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0C41913-FCFF-41CF-311D-D9F575F8CB9E}"/>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D975F1BB-6288-CA4D-5FBA-D68D427A981F}"/>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7E8E6B7-7787-5671-C3AC-2E91946162EE}"/>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46DB2E87-255B-9293-F5CA-49A0452DBABD}"/>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C221C87B-B847-3944-A96C-FA98F2203023}"/>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602A9D15-D556-F3C1-D155-D7953D2071B0}"/>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09637D03-C658-1824-BFAE-28D5C1E021BB}"/>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D49D07D5-D835-350D-76A4-7FC274606F9E}"/>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BF1AA220-717E-CAE5-A60A-4B79433E03FA}"/>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069371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投資額</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22</a:t>
            </a:fld>
            <a:endParaRPr lang="en-US"/>
          </a:p>
        </p:txBody>
      </p:sp>
      <p:sp>
        <p:nvSpPr>
          <p:cNvPr id="81" name="正方形/長方形 80">
            <a:extLst>
              <a:ext uri="{FF2B5EF4-FFF2-40B4-BE49-F238E27FC236}">
                <a16:creationId xmlns:a16="http://schemas.microsoft.com/office/drawing/2014/main" id="{2285722D-1FFA-084C-57A8-4515E1FC392B}"/>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79CE772-AAF4-F81C-CACD-517355ADDE0D}"/>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補助金を活用した投資額の見通しと、補助金を活用しなかった場合の投資額の見通しの数値の蓋然性を説明する根拠を記載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871D50F0-8B6F-584E-454B-D800942BC4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A908B64-35E4-0123-73E0-840F124A60E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7CE65E2-09CC-BCBB-B6F6-6A14B2ED25C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5711E08-61FF-3792-388D-3E255EE01C9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27670AF-D23D-756B-0598-6C073F8CA68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84B4113-0DCF-5BC0-E1AA-404470E693B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53DEED9E-D11D-1F10-31B3-B9822E433740}"/>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944A9CCA-EEF5-B153-289E-4F593E32C6E5}"/>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9D33878C-816A-97BC-668A-5B1D221A8975}"/>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A6AF7835-1EE1-9FA2-7826-6AF7F85D3B19}"/>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1BA1F031-C7AF-71E7-70C5-CE8EF21D05DD}"/>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195D4B6B-0BC3-DAC0-7E58-966AF9ABA38D}"/>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246FD152-75C3-1AEC-A0AF-8FD79ADE50CD}"/>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7054E739-EEC7-0F7B-8B5D-08AAC797BBCF}"/>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56E86AED-DDC9-2ABD-36FD-7939A996C50C}"/>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17CDE785-2F50-6F04-11C0-FCF725D82110}"/>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70938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0B996-A9B0-4EF9-E61C-028009C294B7}"/>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A76DB84-8276-515D-6A00-8996D31ED9EB}"/>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社内ベンチャー</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575F77E1-AB54-BA09-ADC6-DD64D8991111}"/>
              </a:ext>
            </a:extLst>
          </p:cNvPr>
          <p:cNvSpPr>
            <a:spLocks noGrp="1"/>
          </p:cNvSpPr>
          <p:nvPr>
            <p:ph type="sldNum" sz="quarter" idx="12"/>
          </p:nvPr>
        </p:nvSpPr>
        <p:spPr/>
        <p:txBody>
          <a:bodyPr/>
          <a:lstStyle/>
          <a:p>
            <a:fld id="{D9550142-B990-490A-A107-ED7302A7FD52}" type="slidenum">
              <a:rPr lang="en-US" altLang="ja-JP" smtClean="0"/>
              <a:pPr/>
              <a:t>23</a:t>
            </a:fld>
            <a:endParaRPr lang="en-US"/>
          </a:p>
        </p:txBody>
      </p:sp>
      <p:sp>
        <p:nvSpPr>
          <p:cNvPr id="81" name="正方形/長方形 80">
            <a:extLst>
              <a:ext uri="{FF2B5EF4-FFF2-40B4-BE49-F238E27FC236}">
                <a16:creationId xmlns:a16="http://schemas.microsoft.com/office/drawing/2014/main" id="{72BC89B0-77B8-BD9F-8071-12231EE971EA}"/>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B5DBF2D6-3F6B-D460-D6EC-2BC5D0E19CBB}"/>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採択された場合に設定する採択アーティストや採択作品に特化した会社、部署又はプロジェクトチームの体制を記載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（ゲーム及び音楽のみ）</a:t>
            </a:r>
          </a:p>
        </p:txBody>
      </p:sp>
      <p:grpSp>
        <p:nvGrpSpPr>
          <p:cNvPr id="7" name="グループ化 6">
            <a:extLst>
              <a:ext uri="{FF2B5EF4-FFF2-40B4-BE49-F238E27FC236}">
                <a16:creationId xmlns:a16="http://schemas.microsoft.com/office/drawing/2014/main" id="{DA5ACC53-F0DD-3E09-AF96-85330D30C66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C13166E3-D27A-EB78-6DA5-37812060CA0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D50E2E14-F5FB-D14E-F37C-691AC407BEA7}"/>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FD209B8-F29A-8F49-2B0E-D9A81E0BA9CD}"/>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4FDA8E5E-F731-3C25-A963-8BB82E150ED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5FCBB427-4805-F502-9E52-6DD60427F30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9AD1FC98-9457-5E8E-42B5-5B4A18BF2C00}"/>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C537C1E9-41CC-B812-F26F-C671113F7D55}"/>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B3C9F3DD-9F63-8521-15E3-8FD3C1EE3A65}"/>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3EF09519-2A72-B419-5870-85CAA9DB8C15}"/>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CE1EA07B-DC25-2046-AFEB-C1FC73ACD0AA}"/>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ED1F348D-CE98-FE67-A6A4-327B5EC752FC}"/>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E6CB7F1A-7346-8F50-6144-51E5BA725344}"/>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10052A0A-D223-EEDB-1B07-AB89A5B1CCD4}"/>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7B21F4B4-96BE-B736-FE2C-97D71360BAF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6262FB7F-3631-4876-5EB1-E9665FF529A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035850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B258E-D6EC-40D8-9295-1B106F71AB24}"/>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98329848-D166-18BA-5EC2-0AB897B6FF3D}"/>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新規性</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7BF2235-0749-F0A7-43CB-7B18FB11F02E}"/>
              </a:ext>
            </a:extLst>
          </p:cNvPr>
          <p:cNvSpPr>
            <a:spLocks noGrp="1"/>
          </p:cNvSpPr>
          <p:nvPr>
            <p:ph type="sldNum" sz="quarter" idx="12"/>
          </p:nvPr>
        </p:nvSpPr>
        <p:spPr/>
        <p:txBody>
          <a:bodyPr/>
          <a:lstStyle/>
          <a:p>
            <a:fld id="{D9550142-B990-490A-A107-ED7302A7FD52}" type="slidenum">
              <a:rPr lang="en-US" altLang="ja-JP" smtClean="0"/>
              <a:pPr/>
              <a:t>24</a:t>
            </a:fld>
            <a:endParaRPr lang="en-US"/>
          </a:p>
        </p:txBody>
      </p:sp>
      <p:sp>
        <p:nvSpPr>
          <p:cNvPr id="81" name="正方形/長方形 80">
            <a:extLst>
              <a:ext uri="{FF2B5EF4-FFF2-40B4-BE49-F238E27FC236}">
                <a16:creationId xmlns:a16="http://schemas.microsoft.com/office/drawing/2014/main" id="{4D9A8447-86E8-028E-0DF9-7A3A7FB47F86}"/>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A7942E-F0F2-5BC7-A65D-0D80FE817D37}"/>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新市場への進出や新しいゲーム性の実装等の新規性を有する取組を記載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（ゲーム及び音楽のみ）</a:t>
            </a:r>
          </a:p>
        </p:txBody>
      </p:sp>
      <p:grpSp>
        <p:nvGrpSpPr>
          <p:cNvPr id="7" name="グループ化 6">
            <a:extLst>
              <a:ext uri="{FF2B5EF4-FFF2-40B4-BE49-F238E27FC236}">
                <a16:creationId xmlns:a16="http://schemas.microsoft.com/office/drawing/2014/main" id="{0329F2D3-A4D2-8A84-8DD7-C5BB5481B39D}"/>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AEE792F1-BBD3-824F-0077-7918B60F6C71}"/>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4CD15873-C748-8C97-E152-C8513A58D4A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9FFB62-B9FA-78B5-2CED-9C4F0B96D8DD}"/>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5C1D2E5-2CEF-A694-4A7B-5DC8B763D4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7702479-257E-A620-CFAE-5EECD947AEFC}"/>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9A0B304-9C0F-03DD-F10B-575012732A51}"/>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BEE467BC-1BE4-39E3-2CD3-FEE5568EC33B}"/>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CDF8688D-DF1F-A1A2-ED1B-44BA96F5DA57}"/>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B4755321-8A70-0720-9544-01ED1004B28A}"/>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6CC4DD6-255E-CC46-2CDA-D69BBC6A23CF}"/>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B370C19E-02B1-D3F7-EDE4-009D06318F08}"/>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2EC6C3E9-F2A3-5949-B0A7-2C754C06C029}"/>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645AE5A3-D4C6-CD58-EF9B-89E36A18B394}"/>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712F54AB-2746-4079-B8DA-34B74477EE9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16373298-637F-C365-E636-1C2B0CC1FB33}"/>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355752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実施体制</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05F0233C-41B5-E1A7-F90A-C8BF54A3D92D}"/>
              </a:ext>
            </a:extLst>
          </p:cNvPr>
          <p:cNvSpPr>
            <a:spLocks noGrp="1"/>
          </p:cNvSpPr>
          <p:nvPr>
            <p:ph type="sldNum" sz="quarter" idx="12"/>
          </p:nvPr>
        </p:nvSpPr>
        <p:spPr/>
        <p:txBody>
          <a:bodyPr/>
          <a:lstStyle/>
          <a:p>
            <a:fld id="{D9550142-B990-490A-A107-ED7302A7FD52}" type="slidenum">
              <a:rPr lang="en-US" altLang="ja-JP" smtClean="0"/>
              <a:pPr/>
              <a:t>25</a:t>
            </a:fld>
            <a:endParaRPr lang="en-US"/>
          </a:p>
        </p:txBody>
      </p:sp>
      <p:sp>
        <p:nvSpPr>
          <p:cNvPr id="81" name="正方形/長方形 80">
            <a:extLst>
              <a:ext uri="{FF2B5EF4-FFF2-40B4-BE49-F238E27FC236}">
                <a16:creationId xmlns:a16="http://schemas.microsoft.com/office/drawing/2014/main" id="{872B0A98-07C1-0FF9-F6C9-FCBA1062FF3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54525440-DC46-CF4D-D4A7-8AC473D68A6E}"/>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33784D77-88A8-3F52-453C-3027DE4DE0C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A60A3715-C242-5CE0-96CD-201D593C2BF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8D686C9A-2D13-B578-7F3B-EDC96DD80EBC}"/>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66D7E0E-C50C-A405-55C0-189143112EEB}"/>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F98D6141-3280-580C-1981-A92147A6243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B9431A0-7CAE-187C-422C-ABC71D8596C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D2B66FAA-A571-176C-3E77-951D9F0BD50F}"/>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A01B97A-D656-92EE-F298-11FD632FB68D}"/>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B85EBF16-9A02-6D41-8952-2F20BBB3F901}"/>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9289985D-ACFC-A400-BAE0-EF614FE24339}"/>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07135F93-3D7E-CF1C-0B45-AEFF186D31C5}"/>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6995D29E-9156-17D7-6CD0-A19F173F77BF}"/>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9715886D-C9D2-1A23-5E02-768BD7C52C37}"/>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0E130B63-CE23-38E0-A6B0-EA4B19BE4DA6}"/>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8F2A71E6-E9EE-F9B6-7213-35D2C768BF67}"/>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AEF9FD6D-4061-C6DE-FC98-3B516099ECB5}"/>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026224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スケジュール</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B42134-9C47-5F1C-340B-F0E0C8A9CE05}"/>
              </a:ext>
            </a:extLst>
          </p:cNvPr>
          <p:cNvSpPr>
            <a:spLocks noGrp="1"/>
          </p:cNvSpPr>
          <p:nvPr>
            <p:ph type="sldNum" sz="quarter" idx="12"/>
          </p:nvPr>
        </p:nvSpPr>
        <p:spPr/>
        <p:txBody>
          <a:bodyPr/>
          <a:lstStyle/>
          <a:p>
            <a:fld id="{D9550142-B990-490A-A107-ED7302A7FD52}" type="slidenum">
              <a:rPr lang="en-US" altLang="ja-JP" smtClean="0"/>
              <a:pPr/>
              <a:t>26</a:t>
            </a:fld>
            <a:endParaRPr lang="en-US"/>
          </a:p>
        </p:txBody>
      </p:sp>
      <p:sp>
        <p:nvSpPr>
          <p:cNvPr id="81" name="正方形/長方形 80">
            <a:extLst>
              <a:ext uri="{FF2B5EF4-FFF2-40B4-BE49-F238E27FC236}">
                <a16:creationId xmlns:a16="http://schemas.microsoft.com/office/drawing/2014/main" id="{BA85D9C7-6A91-791D-DFC8-FD0B63B87AF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D24480C-DFB2-052B-3680-026ACAA95274}"/>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事業全体の工程毎に予定しているスケジュール（このうち補助対象期間の工程は</a:t>
            </a:r>
            <a:r>
              <a:rPr lang="en-US" altLang="ja-JP" sz="1400" kern="0" dirty="0">
                <a:solidFill>
                  <a:srgbClr val="FF0000"/>
                </a:solidFill>
                <a:latin typeface="Meiryo UI" panose="020B0604030504040204" pitchFamily="50" charset="-128"/>
                <a:ea typeface="Meiryo UI" panose="020B0604030504040204" pitchFamily="50" charset="-128"/>
              </a:rPr>
              <a:t>WBS</a:t>
            </a:r>
            <a:r>
              <a:rPr lang="ja-JP" altLang="en-US" sz="1400" kern="0" dirty="0">
                <a:solidFill>
                  <a:srgbClr val="FF0000"/>
                </a:solidFill>
                <a:latin typeface="Meiryo UI" panose="020B0604030504040204" pitchFamily="50" charset="-128"/>
                <a:ea typeface="Meiryo UI" panose="020B0604030504040204" pitchFamily="50" charset="-128"/>
              </a:rPr>
              <a:t>として詳細を記載）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5D5FA229-F97A-6037-4D4E-F2CA504B537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13FF8F4D-9A5A-BABE-AA0C-860C34F938C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A064CB22-4599-9B0C-D8B5-4A0AED3EE64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E5F32F0-DCFA-3DDD-977C-DAE8908AB655}"/>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A5A373A-9B28-BE5D-9786-90C557F8200A}"/>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2FE9AB1-EF9D-A7CB-4B22-ABB413B47EB4}"/>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458CC31A-AD15-D4E3-B8A5-4CFFD7DC3032}"/>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D988B52-FEB3-2DF4-2DEB-7B90B44F3F42}"/>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C06D4213-CE78-0EAD-1753-0A9185A133D4}"/>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EA967859-61D2-81FE-3B1A-1C61FEA44B7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F4CF813E-4BD6-0F6B-346B-B903ED9595AA}"/>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05331814-923B-CC9B-6911-BA3EEE27D2E6}"/>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09565508-79FA-EAC5-1881-67984253C988}"/>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F74E3019-96AD-A8EA-0A87-D828AA0A6B3B}"/>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EB9504C5-1D5B-EF59-2879-2C1E157FB9A7}"/>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D240C410-08CA-AAAC-B237-302C2FAFB87D}"/>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813927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作品関係者概要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申請する作品の関係者（監督、プロデューサー等）の過去の実績を記載</a:t>
            </a:r>
          </a:p>
        </p:txBody>
      </p:sp>
      <p:sp>
        <p:nvSpPr>
          <p:cNvPr id="7" name="四角形: 角を丸くする 6">
            <a:extLst>
              <a:ext uri="{FF2B5EF4-FFF2-40B4-BE49-F238E27FC236}">
                <a16:creationId xmlns:a16="http://schemas.microsoft.com/office/drawing/2014/main" id="{2344D87A-75FD-E7EB-C30D-E7707F8B6E79}"/>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8" name="四角形: 角を丸くする 7">
            <a:extLst>
              <a:ext uri="{FF2B5EF4-FFF2-40B4-BE49-F238E27FC236}">
                <a16:creationId xmlns:a16="http://schemas.microsoft.com/office/drawing/2014/main" id="{203449D0-89CB-6FCF-0389-2C238514007B}"/>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0" name="四角形: 角を丸くする 9">
            <a:extLst>
              <a:ext uri="{FF2B5EF4-FFF2-40B4-BE49-F238E27FC236}">
                <a16:creationId xmlns:a16="http://schemas.microsoft.com/office/drawing/2014/main" id="{EA9C5D1B-6A4B-E995-10A7-B2B39F3BAD16}"/>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1" name="四角形: 角を丸くする 10">
            <a:extLst>
              <a:ext uri="{FF2B5EF4-FFF2-40B4-BE49-F238E27FC236}">
                <a16:creationId xmlns:a16="http://schemas.microsoft.com/office/drawing/2014/main" id="{4780821A-CD2E-8A64-B8EE-1D3F32AB5B94}"/>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2" name="四角形: 角を丸くする 11">
            <a:extLst>
              <a:ext uri="{FF2B5EF4-FFF2-40B4-BE49-F238E27FC236}">
                <a16:creationId xmlns:a16="http://schemas.microsoft.com/office/drawing/2014/main" id="{19BF2D64-EBFF-2918-6510-4CE34038A8A8}"/>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3" name="四角形: 角を丸くする 12">
            <a:extLst>
              <a:ext uri="{FF2B5EF4-FFF2-40B4-BE49-F238E27FC236}">
                <a16:creationId xmlns:a16="http://schemas.microsoft.com/office/drawing/2014/main" id="{389A59E5-A0E9-0A8E-A72F-BBEE952B97F4}"/>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E8B54255-C080-5787-9348-8FF3ED92B79B}"/>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458C0779-D43F-C794-8DE7-2C3EB67BE4CA}"/>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FE84B67C-EB84-BE79-90CF-9E0A3A257D73}"/>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29B28824-EC6A-2935-587F-EBC9D769B42E}"/>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368641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作品一覧</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EAE349CF-07E3-50A2-D4B9-ACB887631DFA}"/>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申請する作品の一覧を記載（ローカライズやプロモーションで大量の作品を取り扱う場合は確定している作品及び作品総数を記載）</a:t>
            </a:r>
          </a:p>
        </p:txBody>
      </p:sp>
      <p:grpSp>
        <p:nvGrpSpPr>
          <p:cNvPr id="7" name="グループ化 6">
            <a:extLst>
              <a:ext uri="{FF2B5EF4-FFF2-40B4-BE49-F238E27FC236}">
                <a16:creationId xmlns:a16="http://schemas.microsoft.com/office/drawing/2014/main" id="{7698DA58-B1DD-7750-4156-BE67DE279E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7335562-1B6F-63E1-59EE-EACBA4D38AF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8F2E9C2-5D7A-9E25-D96B-C0ECB373737C}"/>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96971CF0-BD18-3AE9-AB4A-8A6A1F088381}"/>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B8BD6F53-7606-0C9D-26C4-3F99D5149CB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5649E7CD-2EC5-4218-721E-E93DBBCBC28F}"/>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4" name="四角形: 角を丸くする 13">
            <a:extLst>
              <a:ext uri="{FF2B5EF4-FFF2-40B4-BE49-F238E27FC236}">
                <a16:creationId xmlns:a16="http://schemas.microsoft.com/office/drawing/2014/main" id="{2461A6B4-8668-D3D7-4CEF-80636C6F9BD0}"/>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17" name="四角形: 角を丸くする 16">
            <a:extLst>
              <a:ext uri="{FF2B5EF4-FFF2-40B4-BE49-F238E27FC236}">
                <a16:creationId xmlns:a16="http://schemas.microsoft.com/office/drawing/2014/main" id="{A5AECA8E-8AAD-E6A8-1E0F-D2015093EF34}"/>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E597985F-BE3E-266A-E00B-967FC414B4CD}"/>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77D046DF-F9E2-4B99-9003-88E4FD73DE4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0" name="四角形: 角を丸くする 19">
            <a:extLst>
              <a:ext uri="{FF2B5EF4-FFF2-40B4-BE49-F238E27FC236}">
                <a16:creationId xmlns:a16="http://schemas.microsoft.com/office/drawing/2014/main" id="{37B50AE5-7261-F8AA-B588-E512C98087FA}"/>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1" name="四角形: 角を丸くする 20">
            <a:extLst>
              <a:ext uri="{FF2B5EF4-FFF2-40B4-BE49-F238E27FC236}">
                <a16:creationId xmlns:a16="http://schemas.microsoft.com/office/drawing/2014/main" id="{B66FDDFD-CAC1-63DD-4674-015AB7937BFA}"/>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2" name="四角形: 角を丸くする 21">
            <a:extLst>
              <a:ext uri="{FF2B5EF4-FFF2-40B4-BE49-F238E27FC236}">
                <a16:creationId xmlns:a16="http://schemas.microsoft.com/office/drawing/2014/main" id="{AEE9E4C3-FEEE-47F5-3582-EFBAF1FCF1FE}"/>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3" name="四角形: 角を丸くする 22">
            <a:extLst>
              <a:ext uri="{FF2B5EF4-FFF2-40B4-BE49-F238E27FC236}">
                <a16:creationId xmlns:a16="http://schemas.microsoft.com/office/drawing/2014/main" id="{6E8CF327-7A23-BB2D-00F7-E6954FC54FF9}"/>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4" name="四角形: 角を丸くする 23">
            <a:extLst>
              <a:ext uri="{FF2B5EF4-FFF2-40B4-BE49-F238E27FC236}">
                <a16:creationId xmlns:a16="http://schemas.microsoft.com/office/drawing/2014/main" id="{7CEF112F-CC05-055D-02DE-3EADC7DB316E}"/>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5" name="四角形: 角を丸くする 24">
            <a:extLst>
              <a:ext uri="{FF2B5EF4-FFF2-40B4-BE49-F238E27FC236}">
                <a16:creationId xmlns:a16="http://schemas.microsoft.com/office/drawing/2014/main" id="{6CEC6D08-BAD1-27CA-40E7-B4E33752839B}"/>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090104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CEFE5-86B1-E089-E121-8C7D911A2DF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9F6E5B9-E7ED-2941-5BFB-CADD56BCA737}"/>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企業一覧</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45CBFAC4-7BAC-77E7-D551-EF0C8A667053}"/>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sp>
        <p:nvSpPr>
          <p:cNvPr id="81" name="正方形/長方形 80">
            <a:extLst>
              <a:ext uri="{FF2B5EF4-FFF2-40B4-BE49-F238E27FC236}">
                <a16:creationId xmlns:a16="http://schemas.microsoft.com/office/drawing/2014/main" id="{3B1BC16C-8A4B-734B-6787-93939F92CEC8}"/>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93CCA55-0C13-C3AA-B479-38541E124A6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IP</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エコシステム世界展開支援で複数社で合同でプロモーションする場合はプロモーションする企業の一覧を記載</a:t>
            </a:r>
          </a:p>
        </p:txBody>
      </p:sp>
      <p:grpSp>
        <p:nvGrpSpPr>
          <p:cNvPr id="7" name="グループ化 6">
            <a:extLst>
              <a:ext uri="{FF2B5EF4-FFF2-40B4-BE49-F238E27FC236}">
                <a16:creationId xmlns:a16="http://schemas.microsoft.com/office/drawing/2014/main" id="{F7FE2EA6-51C9-D551-87DD-6ED6100C3CF8}"/>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311455B-BE4A-D119-6365-54DC2AC3386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0AC92081-40CA-2E4F-BD20-31DC786511B3}"/>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58568404-6BBC-0F31-8F24-8265F0D8C6B7}"/>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490F073F-1EEC-3C34-093C-3452A290D70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A8D8A2E0-B93E-1C79-1822-B4B0740E432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38EBE70C-9E86-C608-E79D-FDB2F2B9CB0E}"/>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F88FFAD4-CB47-AEEE-E7FB-F381F630F155}"/>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270E116E-CDA5-7AC0-B30F-0A337A3E9F10}"/>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3A2E4556-C60C-A002-D7BB-6F5646642BD6}"/>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C1B9F16-F476-60F9-AFBC-7F7BAF184B7D}"/>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C83FAF40-3F48-D063-4886-1A089B7B990F}"/>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60F65E0E-774F-7570-4D8B-EF8EA0A0F155}"/>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57E4C996-79CC-27E1-4F95-53C833204FDA}"/>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BEC4ECFF-9C03-4D55-1595-E0043B8D0B48}"/>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DF86EA64-CBFA-273F-F865-946D814B9F03}"/>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114079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5A62E-62BE-61B5-6298-CB369D0D22D5}"/>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36C0095C-C19F-621B-76CB-2C6EC8DC9C29}"/>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B96021D-C596-66A4-DC20-AF25C318BF6F}"/>
              </a:ext>
            </a:extLst>
          </p:cNvPr>
          <p:cNvSpPr>
            <a:spLocks noGrp="1"/>
          </p:cNvSpPr>
          <p:nvPr>
            <p:ph type="sldNum" sz="quarter" idx="12"/>
          </p:nvPr>
        </p:nvSpPr>
        <p:spPr/>
        <p:txBody>
          <a:bodyPr/>
          <a:lstStyle/>
          <a:p>
            <a:fld id="{D9550142-B990-490A-A107-ED7302A7FD52}" type="slidenum">
              <a:rPr lang="en-US" altLang="ja-JP" smtClean="0"/>
              <a:pPr/>
              <a:t>6</a:t>
            </a:fld>
            <a:endParaRPr lang="en-US"/>
          </a:p>
        </p:txBody>
      </p:sp>
      <p:sp>
        <p:nvSpPr>
          <p:cNvPr id="81" name="正方形/長方形 80">
            <a:extLst>
              <a:ext uri="{FF2B5EF4-FFF2-40B4-BE49-F238E27FC236}">
                <a16:creationId xmlns:a16="http://schemas.microsoft.com/office/drawing/2014/main" id="{D3DE33C5-570F-121E-E8C9-FEAD33A6A06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1A69301C-B0C5-13DA-94FD-42136F3AB7F4}"/>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申請する作品の概要を記載</a:t>
            </a:r>
          </a:p>
        </p:txBody>
      </p:sp>
      <p:grpSp>
        <p:nvGrpSpPr>
          <p:cNvPr id="7" name="グループ化 6">
            <a:extLst>
              <a:ext uri="{FF2B5EF4-FFF2-40B4-BE49-F238E27FC236}">
                <a16:creationId xmlns:a16="http://schemas.microsoft.com/office/drawing/2014/main" id="{18C50AB2-057E-A0A9-ED5F-62DD781BE8BD}"/>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ACCB16A-F099-E756-8117-5338EFA44FBC}"/>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F16A02F-ADE7-AFAF-D3BC-6EE8B707EBB6}"/>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9B8E1FD3-2C62-FB5C-DB3F-DD7C6BFE4AAF}"/>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566CCA3F-24D9-F9F3-DBB2-44E86B29841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38C14A8-13B3-47D7-3A85-A97A43AC3BA5}"/>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15333EA9-BF1A-219C-F612-553C7B2AB949}"/>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B91C3AD3-733D-FDE7-54E8-F389D52871A5}"/>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9409D8A8-6557-0BA0-9B77-758334FDCFBC}"/>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9F619169-0032-8CA4-CD45-137688783D96}"/>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8F68AC93-7DAD-6971-54F9-E167D8F8E39E}"/>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C2DFD4F2-525C-EE64-7DA9-E38DEC82CFCF}"/>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72B2ED81-E8E3-0C4A-55AD-22F1BB11C794}"/>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272D6F87-550B-A8D7-148B-3ACDE021624B}"/>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ACF18D80-37F8-B464-5698-AF6CBE5DE47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E24E862-E277-AAC3-533C-F0D49B31C74A}"/>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218536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海外展開国</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fld id="{D9550142-B990-490A-A107-ED7302A7FD52}" type="slidenum">
              <a:rPr lang="en-US" altLang="ja-JP" smtClean="0"/>
              <a:pPr/>
              <a:t>7</a:t>
            </a:fld>
            <a:endParaRPr lang="en-US"/>
          </a:p>
        </p:txBody>
      </p:sp>
      <p:sp>
        <p:nvSpPr>
          <p:cNvPr id="81" name="正方形/長方形 80">
            <a:extLst>
              <a:ext uri="{FF2B5EF4-FFF2-40B4-BE49-F238E27FC236}">
                <a16:creationId xmlns:a16="http://schemas.microsoft.com/office/drawing/2014/main" id="{086E2CCD-386C-DE78-215E-4C3237267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作品を提供する国の一覧を記載</a:t>
            </a:r>
          </a:p>
        </p:txBody>
      </p:sp>
      <p:grpSp>
        <p:nvGrpSpPr>
          <p:cNvPr id="7" name="グループ化 6">
            <a:extLst>
              <a:ext uri="{FF2B5EF4-FFF2-40B4-BE49-F238E27FC236}">
                <a16:creationId xmlns:a16="http://schemas.microsoft.com/office/drawing/2014/main" id="{D4FE79C6-8E32-76B7-AD76-7A71927D09DB}"/>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C9502ADE-FB3E-376D-EC1F-3CFAAF7C375E}"/>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A740FF49-C498-825B-B249-C587D8DF0C6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1FCFABD2-54A1-AEBE-8EC2-5AAE91301F63}"/>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A806F2D9-790F-FA52-B177-9294F142847B}"/>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17F4A32-07B5-EBC9-6CFB-B55F5E425FD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B5EC2FEA-3A71-AB0A-2EE0-352DA11C3E4D}"/>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E19341D3-491A-D3B9-5999-9134ACF0B13E}"/>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D137CACC-4D5E-8549-2E12-AE118932EBA2}"/>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BE009EA-8053-6989-6098-15E6F8B29A7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AF2D3AA8-4991-5021-D17D-67C0B897889D}"/>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D2D69D9B-A779-E130-30EA-BB91E5E353F3}"/>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509CEFD4-6B7D-08AD-E384-77636F040AEC}"/>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23FAD5A-43D7-834F-EE02-FC2B682A2D75}"/>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4F4992F6-E663-761D-A7D2-9F941FE8ABB7}"/>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489A2954-19C4-A136-3C11-362A0468718E}"/>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161593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49AB0-4DD0-6455-153E-58B81FA75253}"/>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D630C020-281D-1C1A-2AA7-C96CE8DCB6F6}"/>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ローカライズ言語</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4ECD66FF-5959-A7F2-D498-711328879D71}"/>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81" name="正方形/長方形 80">
            <a:extLst>
              <a:ext uri="{FF2B5EF4-FFF2-40B4-BE49-F238E27FC236}">
                <a16:creationId xmlns:a16="http://schemas.microsoft.com/office/drawing/2014/main" id="{871157B7-BE17-0003-80FB-B1D2DC6EBF02}"/>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63E3F46-CA95-3BDA-B682-7F67F4802FDB}"/>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ローカライズする場合は作品毎に翻訳する言語を記載</a:t>
            </a:r>
          </a:p>
        </p:txBody>
      </p:sp>
      <p:grpSp>
        <p:nvGrpSpPr>
          <p:cNvPr id="7" name="グループ化 6">
            <a:extLst>
              <a:ext uri="{FF2B5EF4-FFF2-40B4-BE49-F238E27FC236}">
                <a16:creationId xmlns:a16="http://schemas.microsoft.com/office/drawing/2014/main" id="{24C37B7C-DA19-3086-8C2F-0E1A28D36719}"/>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D177134C-FB1E-090F-40CC-D5E26A13D4D0}"/>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7E85A95-E3B8-7FB9-DFEC-DD9AB3AE03A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295B9B6A-17FD-69A6-4A1A-CD964FC60BE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3B3429F2-F17D-3E2A-D08A-508AE7D0193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2583118F-C7CE-A2D4-A3F7-E26249C6733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6AB87B37-E912-EE07-8CA1-81D42E6140B5}"/>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863BE71-89BD-052F-3F2F-0A4DED835323}"/>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2F8802F4-8FEC-9FBC-009D-2A3C488A5F35}"/>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823F6829-7BFE-E9AF-D35B-77C77BD3CBDE}"/>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ADB984D-97B2-C400-0738-1E7176E07779}"/>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5752882B-6EB7-7623-5CEA-A90AD7BB4BEE}"/>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A56C29D2-B448-D465-9ECF-0345374337B9}"/>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1425A4EF-D21F-326C-2635-6F32A3E31C9A}"/>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7C234FF2-BE8C-FE2C-D736-113318A4E50C}"/>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5C7C907F-5379-C223-7664-1185C18A613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8877752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C2ADA-FDD4-7BAA-3DF1-F847A73CE95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3F6EEEC6-A7D3-ED5E-B86D-24ADA39F7DAA}"/>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出資比率</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6C20357-9AA7-C944-AD17-8AFC702ACBD0}"/>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81" name="正方形/長方形 80">
            <a:extLst>
              <a:ext uri="{FF2B5EF4-FFF2-40B4-BE49-F238E27FC236}">
                <a16:creationId xmlns:a16="http://schemas.microsoft.com/office/drawing/2014/main" id="{ABF8EACC-95C0-FFDB-C5A0-BB7EFD502A29}"/>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dirty="0">
                <a:solidFill>
                  <a:srgbClr val="000000"/>
                </a:solidFill>
                <a:latin typeface="Meiryo UI" panose="020B0604030504040204" pitchFamily="50" charset="-128"/>
                <a:ea typeface="Meiryo UI" panose="020B0604030504040204" pitchFamily="50" charset="-128"/>
              </a:rPr>
              <a:t>✓</a:t>
            </a:r>
            <a:r>
              <a:rPr kumimoji="0" lang="en-US" altLang="ja-JP" sz="1600" kern="0" dirty="0">
                <a:solidFill>
                  <a:srgbClr val="000000"/>
                </a:solidFill>
                <a:latin typeface="Meiryo UI" panose="020B0604030504040204" pitchFamily="50" charset="-128"/>
                <a:ea typeface="Meiryo UI" panose="020B0604030504040204" pitchFamily="50" charset="-128"/>
              </a:rPr>
              <a:t>XXX</a:t>
            </a: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56EFEE2-0596-BBAB-1E87-7787D5AFCC6C}"/>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作品への出資者及び出資比率を記載</a:t>
            </a:r>
          </a:p>
        </p:txBody>
      </p:sp>
      <p:grpSp>
        <p:nvGrpSpPr>
          <p:cNvPr id="7" name="グループ化 6">
            <a:extLst>
              <a:ext uri="{FF2B5EF4-FFF2-40B4-BE49-F238E27FC236}">
                <a16:creationId xmlns:a16="http://schemas.microsoft.com/office/drawing/2014/main" id="{4FF74C13-683B-C2D0-5FCE-92581372352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9F7FD839-11C8-9473-03C4-612DDD9B75A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4BD1CAF7-D2A6-63F8-AB15-BFF1182C513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89E29317-BE24-C2BA-2754-CB9E790D2583}"/>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336AB073-977F-DA64-26F8-D550E63168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B6D79D19-5667-C8DD-53EC-4568FF28A2F2}"/>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AFF704DB-D690-4D3D-9B82-037E1146CCB3}"/>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EFC5F4FE-0095-C6B0-E8B5-B52223F7C26A}"/>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1</a:t>
            </a:r>
            <a:r>
              <a:rPr kumimoji="0" lang="ja-JP" altLang="en-US" sz="900" b="1" dirty="0">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ECA4DD96-6C7A-269F-17F0-5CA49EFF3E5B}"/>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6E2958D3-59EC-C574-11E6-9A16EFF633B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9A7CB769-788E-A382-6DD9-EA43EA21512E}"/>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38D106CB-A63A-3A02-D20D-516303E9F837}"/>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F849A1B9-B6BD-8A24-289B-DCECF868F32E}"/>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6CBA3EF3-59CA-560A-EBD3-40E410017552}"/>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dirty="0">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82B7A4BF-827F-50DC-88B6-3A8C88889E0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67A63754-C107-2D58-931A-0F14CA0E50ED}"/>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773040949"/>
      </p:ext>
    </p:extLst>
  </p:cSld>
  <p:clrMapOvr>
    <a:masterClrMapping/>
  </p:clrMapOvr>
</p:sld>
</file>

<file path=ppt/theme/theme1.xml><?xml version="1.0" encoding="utf-8"?>
<a:theme xmlns:a="http://schemas.openxmlformats.org/drawingml/2006/main" name="【機○・記載例なし】">
  <a:themeElements>
    <a:clrScheme name="METI color palette">
      <a:dk1>
        <a:srgbClr val="000000"/>
      </a:dk1>
      <a:lt1>
        <a:srgbClr val="FEFFFF"/>
      </a:lt1>
      <a:dk2>
        <a:srgbClr val="000000"/>
      </a:dk2>
      <a:lt2>
        <a:srgbClr val="F8FBFB"/>
      </a:lt2>
      <a:accent1>
        <a:srgbClr val="016F96"/>
      </a:accent1>
      <a:accent2>
        <a:srgbClr val="0098D0"/>
      </a:accent2>
      <a:accent3>
        <a:srgbClr val="01AFDC"/>
      </a:accent3>
      <a:accent4>
        <a:srgbClr val="727070"/>
      </a:accent4>
      <a:accent5>
        <a:srgbClr val="DBDDDD"/>
      </a:accent5>
      <a:accent6>
        <a:srgbClr val="F6F9F7"/>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Props1.xml><?xml version="1.0" encoding="utf-8"?>
<ds:datastoreItem xmlns:ds="http://schemas.openxmlformats.org/officeDocument/2006/customXml" ds:itemID="{A083CE61-4E9C-470A-9D63-790A71284C2E}"/>
</file>

<file path=customXml/itemProps2.xml><?xml version="1.0" encoding="utf-8"?>
<ds:datastoreItem xmlns:ds="http://schemas.openxmlformats.org/officeDocument/2006/customXml" ds:itemID="{D8CA455B-B30B-4386-B4B2-E4CFAE067136}"/>
</file>

<file path=customXml/itemProps3.xml><?xml version="1.0" encoding="utf-8"?>
<ds:datastoreItem xmlns:ds="http://schemas.openxmlformats.org/officeDocument/2006/customXml" ds:itemID="{54B586FD-2218-4488-9BD2-8CF2CA96F8EB}"/>
</file>

<file path=docProps/app.xml><?xml version="1.0" encoding="utf-8"?>
<Properties xmlns="http://schemas.openxmlformats.org/officeDocument/2006/extended-properties" xmlns:vt="http://schemas.openxmlformats.org/officeDocument/2006/docPropsVTypes">
  <Template>blank</Template>
  <TotalTime>3274</TotalTime>
  <Words>1346</Words>
  <Application>Microsoft Office PowerPoint</Application>
  <PresentationFormat>ワイド画面</PresentationFormat>
  <Paragraphs>419</Paragraphs>
  <Slides>26</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26</vt:i4>
      </vt:variant>
    </vt:vector>
  </HeadingPairs>
  <TitlesOfParts>
    <vt:vector size="31" baseType="lpstr">
      <vt:lpstr>Meiryo UI</vt:lpstr>
      <vt:lpstr>メイリオ</vt:lpstr>
      <vt:lpstr>Arial</vt:lpstr>
      <vt:lpstr>Wingdings</vt:lpstr>
      <vt:lpstr>【機○・記載例なし】</vt:lpstr>
      <vt:lpstr>【事業名】</vt:lpstr>
      <vt:lpstr>法人概要</vt:lpstr>
      <vt:lpstr>作品関係者概要</vt:lpstr>
      <vt:lpstr>作品一覧</vt:lpstr>
      <vt:lpstr>企業一覧</vt:lpstr>
      <vt:lpstr>作品概要</vt:lpstr>
      <vt:lpstr>海外展開国</vt:lpstr>
      <vt:lpstr>ローカライズ言語</vt:lpstr>
      <vt:lpstr>出資比率</vt:lpstr>
      <vt:lpstr>レベニューシェア</vt:lpstr>
      <vt:lpstr>資金調達比率</vt:lpstr>
      <vt:lpstr>就業環境</vt:lpstr>
      <vt:lpstr>MAU/有料会員数</vt:lpstr>
      <vt:lpstr>訴求する海外ユーザー数</vt:lpstr>
      <vt:lpstr>イベント・メディア概要</vt:lpstr>
      <vt:lpstr>高度な技術の活用</vt:lpstr>
      <vt:lpstr>コンテンツ産業への裨益</vt:lpstr>
      <vt:lpstr>生産性向上</vt:lpstr>
      <vt:lpstr>収入計画根拠</vt:lpstr>
      <vt:lpstr>支出計画根拠</vt:lpstr>
      <vt:lpstr>売上高ROI根拠</vt:lpstr>
      <vt:lpstr>投資額ROI根拠</vt:lpstr>
      <vt:lpstr>社内ベンチャー</vt:lpstr>
      <vt:lpstr>新規性</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Windows ユーザー</cp:lastModifiedBy>
  <cp:revision>26</cp:revision>
  <cp:lastPrinted>2024-03-13T08:20:44Z</cp:lastPrinted>
  <dcterms:created xsi:type="dcterms:W3CDTF">2025-09-28T01:15:25Z</dcterms:created>
  <dcterms:modified xsi:type="dcterms:W3CDTF">2026-03-08T06:41:41Z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ies>
</file>