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16"/>
  </p:notesMasterIdLst>
  <p:handoutMasterIdLst>
    <p:handoutMasterId r:id="rId17"/>
  </p:handoutMasterIdLst>
  <p:sldIdLst>
    <p:sldId id="539" r:id="rId2"/>
    <p:sldId id="548" r:id="rId3"/>
    <p:sldId id="546" r:id="rId4"/>
    <p:sldId id="500" r:id="rId5"/>
    <p:sldId id="540" r:id="rId6"/>
    <p:sldId id="541" r:id="rId7"/>
    <p:sldId id="542" r:id="rId8"/>
    <p:sldId id="549" r:id="rId9"/>
    <p:sldId id="503" r:id="rId10"/>
    <p:sldId id="550" r:id="rId11"/>
    <p:sldId id="535" r:id="rId12"/>
    <p:sldId id="536" r:id="rId13"/>
    <p:sldId id="537" r:id="rId14"/>
    <p:sldId id="530" r:id="rId15"/>
  </p:sldIdLst>
  <p:sldSz cx="9906000" cy="6858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822">
          <p15:clr>
            <a:srgbClr val="A4A3A4"/>
          </p15:clr>
        </p15:guide>
        <p15:guide id="2" pos="126">
          <p15:clr>
            <a:srgbClr val="A4A3A4"/>
          </p15:clr>
        </p15:guide>
      </p15:sldGuideLst>
    </p:ext>
    <p:ext uri="{2D200454-40CA-4A62-9FC3-DE9A4176ACB9}">
      <p15:notesGuideLst xmlns="" xmlns:p15="http://schemas.microsoft.com/office/powerpoint/2012/main">
        <p15:guide id="1" orient="horz" pos="3108">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99D6EC"/>
    <a:srgbClr val="0098D0"/>
    <a:srgbClr val="FF5A00"/>
    <a:srgbClr val="0064C8"/>
    <a:srgbClr val="B197D3"/>
    <a:srgbClr val="FFBE3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47" autoAdjust="0"/>
  </p:normalViewPr>
  <p:slideViewPr>
    <p:cSldViewPr>
      <p:cViewPr varScale="1">
        <p:scale>
          <a:sx n="66" d="100"/>
          <a:sy n="66" d="100"/>
        </p:scale>
        <p:origin x="-1266" y="-108"/>
      </p:cViewPr>
      <p:guideLst>
        <p:guide orient="horz" pos="822"/>
        <p:guide pos="126"/>
      </p:guideLst>
    </p:cSldViewPr>
  </p:slideViewPr>
  <p:outlineViewPr>
    <p:cViewPr>
      <p:scale>
        <a:sx n="33" d="100"/>
        <a:sy n="33" d="100"/>
      </p:scale>
      <p:origin x="0" y="7668"/>
    </p:cViewPr>
  </p:outlin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2070" y="-72"/>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file:///\\MFCI990002\00&#21830;&#21209;&#24773;&#22577;&#25919;&#31574;&#23616;&#12504;&#12523;&#12473;&#12465;&#12450;&#29987;&#26989;&#35506;00\12_&#20581;&#24247;&#65332;\00&#65343;&#27425;&#19990;&#20195;&#12504;&#12523;&#12473;&#12465;&#12450;&#29987;&#26989;&#21332;&#35696;&#20250;\&#65335;&#65319;\&#9733;&#20581;&#24247;&#25237;&#36039;WG\&#31532;&#65304;&#22238;WG\40%20&#20250;&#35696;&#36039;&#26009;\set&#29256;\&#21442;&#32771;&#36039;&#26009;&#65297;&#65306;&#21029;&#32025;&#65298;(&#35519;&#26619;&#32080;&#26524;)&#12304;&#22996;&#21729;&#38480;&#12426;&#12305;.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MFCI990002\00&#21830;&#21209;&#24773;&#22577;&#25919;&#31574;&#23616;&#12504;&#12523;&#12473;&#12465;&#12450;&#29987;&#26989;&#35506;00\12_&#20581;&#24247;&#65332;\00&#65343;&#27425;&#19990;&#20195;&#12504;&#12523;&#12473;&#12465;&#12450;&#29987;&#26989;&#21332;&#35696;&#20250;\&#65335;&#65319;\&#9733;&#20581;&#24247;&#25237;&#36039;WG\&#31532;&#65304;&#22238;WG\40%20&#20250;&#35696;&#36039;&#26009;\set&#29256;\&#21442;&#32771;&#36039;&#26009;&#65297;&#65306;&#21029;&#32025;&#65298;(&#35519;&#26619;&#32080;&#26524;)&#12304;&#22996;&#21729;&#38480;&#12426;&#12305;.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MFCI990002\00&#21830;&#21209;&#24773;&#22577;&#25919;&#31574;&#23616;&#12504;&#12523;&#12473;&#12465;&#12450;&#29987;&#26989;&#35506;00\12_&#20581;&#24247;&#65332;\00&#65343;&#27425;&#19990;&#20195;&#12504;&#12523;&#12473;&#12465;&#12450;&#29987;&#26989;&#21332;&#35696;&#20250;\&#65335;&#65319;\&#9733;&#20581;&#24247;&#25237;&#36039;WG\&#31532;&#65304;&#22238;WG\40%20&#20250;&#35696;&#36039;&#26009;\set&#29256;\&#21442;&#32771;&#36039;&#26009;&#65297;&#65306;&#21029;&#32025;&#65298;(&#35519;&#26619;&#32080;&#26524;)&#12304;&#22996;&#21729;&#38480;&#12426;&#12305;.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MFCI990002\00&#21830;&#21209;&#24773;&#22577;&#25919;&#31574;&#23616;&#12504;&#12523;&#12473;&#12465;&#12450;&#29987;&#26989;&#35506;00\12_&#20581;&#24247;&#65332;\00&#65343;&#27425;&#19990;&#20195;&#12504;&#12523;&#12473;&#12465;&#12450;&#29987;&#26989;&#21332;&#35696;&#20250;\&#65335;&#65319;\&#9733;&#20581;&#24247;&#25237;&#36039;WG\&#31532;&#65304;&#22238;WG\40%20&#20250;&#35696;&#36039;&#26009;\set&#29256;\&#21442;&#32771;&#36039;&#26009;&#65297;&#65306;&#21029;&#32025;&#65298;(&#35519;&#26619;&#32080;&#26524;)&#12304;&#22996;&#21729;&#38480;&#12426;&#12305;.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MFCI990002\00&#21830;&#21209;&#24773;&#22577;&#25919;&#31574;&#23616;&#12504;&#12523;&#12473;&#12465;&#12450;&#29987;&#26989;&#35506;00\12_&#20581;&#24247;&#65332;\00&#65343;&#27425;&#19990;&#20195;&#12504;&#12523;&#12473;&#12465;&#12450;&#29987;&#26989;&#21332;&#35696;&#20250;\&#65335;&#65319;\&#9733;&#20581;&#24247;&#25237;&#36039;WG\&#31532;&#65304;&#22238;WG\40%20&#20250;&#35696;&#36039;&#26009;\set&#29256;\&#21442;&#32771;&#36039;&#26009;&#65297;&#65306;&#21029;&#32025;&#65298;(&#35519;&#26619;&#32080;&#26524;)&#12304;&#22996;&#21729;&#38480;&#12426;&#1230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pieChart>
        <c:varyColors val="1"/>
        <c:ser>
          <c:idx val="0"/>
          <c:order val="0"/>
          <c:dLbls>
            <c:dLbl>
              <c:idx val="0"/>
              <c:layout>
                <c:manualLayout>
                  <c:x val="3.7241923845840455E-3"/>
                  <c:y val="1.9173933345024152E-2"/>
                </c:manualLayout>
              </c:layout>
              <c:tx>
                <c:rich>
                  <a:bodyPr/>
                  <a:lstStyle/>
                  <a:p>
                    <a:r>
                      <a:rPr lang="ja-JP" altLang="en-US" b="0" dirty="0"/>
                      <a:t>内容を知っており、取り組んでいる
</a:t>
                    </a:r>
                    <a:r>
                      <a:rPr lang="en-US" altLang="ja-JP" sz="1600" b="1" u="sng" dirty="0">
                        <a:solidFill>
                          <a:srgbClr val="FF0000"/>
                        </a:solidFill>
                        <a:effectLst>
                          <a:outerShdw blurRad="38100" dist="38100" dir="2700000" algn="tl">
                            <a:srgbClr val="000000">
                              <a:alpha val="43137"/>
                            </a:srgbClr>
                          </a:outerShdw>
                        </a:effectLst>
                      </a:rPr>
                      <a:t>3.7%</a:t>
                    </a:r>
                  </a:p>
                </c:rich>
              </c:tx>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1.1995578558768167E-3"/>
                  <c:y val="0.14809206188643756"/>
                </c:manualLayout>
              </c:layout>
              <c:tx>
                <c:rich>
                  <a:bodyPr/>
                  <a:lstStyle/>
                  <a:p>
                    <a:r>
                      <a:rPr lang="ja-JP" altLang="en-US" dirty="0"/>
                      <a:t>内容を知っている
</a:t>
                    </a:r>
                    <a:r>
                      <a:rPr lang="en-US" altLang="ja-JP" sz="1600" b="1" u="sng" dirty="0">
                        <a:solidFill>
                          <a:srgbClr val="FF0000"/>
                        </a:solidFill>
                        <a:effectLst>
                          <a:outerShdw blurRad="38100" dist="38100" dir="2700000" algn="tl">
                            <a:srgbClr val="000000">
                              <a:alpha val="43137"/>
                            </a:srgbClr>
                          </a:outerShdw>
                        </a:effectLst>
                      </a:rPr>
                      <a:t>9.6%</a:t>
                    </a:r>
                    <a:endParaRPr lang="ja-JP" altLang="en-US" b="1" u="sng" dirty="0">
                      <a:solidFill>
                        <a:srgbClr val="FF0000"/>
                      </a:solidFill>
                      <a:effectLst>
                        <a:outerShdw blurRad="38100" dist="38100" dir="2700000" algn="tl">
                          <a:srgbClr val="000000">
                            <a:alpha val="43137"/>
                          </a:srgbClr>
                        </a:outerShdw>
                      </a:effectLst>
                    </a:endParaRPr>
                  </a:p>
                </c:rich>
              </c:tx>
              <c:showLegendKey val="0"/>
              <c:showVal val="0"/>
              <c:showCatName val="1"/>
              <c:showSerName val="0"/>
              <c:showPercent val="1"/>
              <c:showBubbleSize val="0"/>
              <c:extLst>
                <c:ext xmlns:c15="http://schemas.microsoft.com/office/drawing/2012/chart" uri="{CE6537A1-D6FC-4f65-9D91-7224C49458BB}">
                  <c15:layout/>
                </c:ext>
              </c:extLst>
            </c:dLbl>
            <c:dLbl>
              <c:idx val="2"/>
              <c:layout>
                <c:manualLayout>
                  <c:x val="-9.3220978799006982E-2"/>
                  <c:y val="7.5287458134880678E-2"/>
                </c:manualLayout>
              </c:layout>
              <c:showLegendKey val="0"/>
              <c:showVal val="0"/>
              <c:showCatName val="1"/>
              <c:showSerName val="0"/>
              <c:showPercent val="1"/>
              <c:showBubbleSize val="0"/>
              <c:extLst>
                <c:ext xmlns:c15="http://schemas.microsoft.com/office/drawing/2012/chart" uri="{CE6537A1-D6FC-4f65-9D91-7224C49458BB}">
                  <c15:layout/>
                </c:ext>
              </c:extLst>
            </c:dLbl>
            <c:dLbl>
              <c:idx val="3"/>
              <c:layout>
                <c:manualLayout>
                  <c:x val="0.21138593613298337"/>
                  <c:y val="-4.7007594377880386E-2"/>
                </c:manualLayout>
              </c:layout>
              <c:showLegendKey val="0"/>
              <c:showVal val="0"/>
              <c:showCatName val="1"/>
              <c:showSerName val="0"/>
              <c:showPercent val="1"/>
              <c:showBubbleSize val="0"/>
              <c:extLst>
                <c:ext xmlns:c15="http://schemas.microsoft.com/office/drawing/2012/chart" uri="{CE6537A1-D6FC-4f65-9D91-7224C49458BB}">
                  <c15:layout/>
                </c:ext>
              </c:extLst>
            </c:dLbl>
            <c:dLbl>
              <c:idx val="4"/>
              <c:layout>
                <c:manualLayout>
                  <c:x val="-3.4218018939083168E-2"/>
                  <c:y val="0.29492073895912507"/>
                </c:manualLayout>
              </c:layout>
              <c:showLegendKey val="0"/>
              <c:showVal val="0"/>
              <c:showCatName val="1"/>
              <c:showSerName val="0"/>
              <c:showPercent val="1"/>
              <c:showBubbleSize val="0"/>
              <c:extLst>
                <c:ext xmlns:c15="http://schemas.microsoft.com/office/drawing/2012/chart" uri="{CE6537A1-D6FC-4f65-9D91-7224C49458BB}">
                  <c15:layout/>
                </c:ext>
              </c:extLst>
            </c:dLbl>
            <c:numFmt formatCode="0.0%" sourceLinked="0"/>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健康投資WG1029!$C$16:$C$20</c:f>
              <c:strCache>
                <c:ptCount val="5"/>
                <c:pt idx="0">
                  <c:v>内容を知っており、取り組んでいる</c:v>
                </c:pt>
                <c:pt idx="1">
                  <c:v>内容を知っている</c:v>
                </c:pt>
                <c:pt idx="2">
                  <c:v>内容は知らないが、聞いたことはある</c:v>
                </c:pt>
                <c:pt idx="3">
                  <c:v>聞いたことがない</c:v>
                </c:pt>
                <c:pt idx="4">
                  <c:v>N.A.</c:v>
                </c:pt>
              </c:strCache>
            </c:strRef>
          </c:cat>
          <c:val>
            <c:numRef>
              <c:f>健康投資WG1029!$D$16:$D$20</c:f>
              <c:numCache>
                <c:formatCode>General</c:formatCode>
                <c:ptCount val="5"/>
                <c:pt idx="0">
                  <c:v>34</c:v>
                </c:pt>
                <c:pt idx="1">
                  <c:v>88</c:v>
                </c:pt>
                <c:pt idx="2">
                  <c:v>258</c:v>
                </c:pt>
                <c:pt idx="3">
                  <c:v>533</c:v>
                </c:pt>
                <c:pt idx="4">
                  <c:v>5</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a:latin typeface="Meiryo UI" panose="020B0604030504040204" pitchFamily="50" charset="-128"/>
          <a:ea typeface="Meiryo UI" panose="020B0604030504040204" pitchFamily="50" charset="-128"/>
          <a:cs typeface="Meiryo UI" panose="020B0604030504040204" pitchFamily="50" charset="-128"/>
        </a:defRPr>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pieChart>
        <c:varyColors val="1"/>
        <c:ser>
          <c:idx val="0"/>
          <c:order val="0"/>
          <c:dLbls>
            <c:dLbl>
              <c:idx val="0"/>
              <c:layout>
                <c:manualLayout>
                  <c:x val="-0.17528631138528936"/>
                  <c:y val="0.20738903228072023"/>
                </c:manualLayout>
              </c:layout>
              <c:tx>
                <c:rich>
                  <a:bodyPr/>
                  <a:lstStyle/>
                  <a:p>
                    <a:r>
                      <a:rPr lang="ja-JP" altLang="en-US" b="0" dirty="0"/>
                      <a:t>健康経営を実践済みまたは予定</a:t>
                    </a:r>
                    <a:r>
                      <a:rPr lang="en-US" altLang="ja-JP" b="0" dirty="0"/>
                      <a:t>, </a:t>
                    </a:r>
                    <a:r>
                      <a:rPr lang="en-US" altLang="ja-JP" sz="1800" b="1" u="sng" dirty="0" smtClean="0">
                        <a:solidFill>
                          <a:srgbClr val="FF0000"/>
                        </a:solidFill>
                        <a:effectLst>
                          <a:outerShdw blurRad="38100" dist="38100" dir="2700000" algn="tl">
                            <a:srgbClr val="000000">
                              <a:alpha val="43137"/>
                            </a:srgbClr>
                          </a:outerShdw>
                        </a:effectLst>
                      </a:rPr>
                      <a:t>24.9</a:t>
                    </a:r>
                    <a:r>
                      <a:rPr lang="en-US" altLang="ja-JP" sz="1800" b="1" u="sng" dirty="0">
                        <a:solidFill>
                          <a:srgbClr val="FF0000"/>
                        </a:solidFill>
                        <a:effectLst>
                          <a:outerShdw blurRad="38100" dist="38100" dir="2700000" algn="tl">
                            <a:srgbClr val="000000">
                              <a:alpha val="43137"/>
                            </a:srgbClr>
                          </a:outerShdw>
                        </a:effectLst>
                      </a:rPr>
                      <a:t>%</a:t>
                    </a:r>
                    <a:endParaRPr lang="ja-JP" altLang="en-US" b="1" u="sng" dirty="0">
                      <a:solidFill>
                        <a:srgbClr val="FF0000"/>
                      </a:solidFill>
                      <a:effectLst>
                        <a:outerShdw blurRad="38100" dist="38100" dir="2700000" algn="tl">
                          <a:srgbClr val="000000">
                            <a:alpha val="43137"/>
                          </a:srgbClr>
                        </a:outerShdw>
                      </a:effectLst>
                    </a:endParaRPr>
                  </a:p>
                </c:rich>
              </c:tx>
              <c:showLegendKey val="0"/>
              <c:showVal val="1"/>
              <c:showCatName val="1"/>
              <c:showSerName val="0"/>
              <c:showPercent val="1"/>
              <c:showBubbleSize val="0"/>
              <c:extLst>
                <c:ext xmlns:c15="http://schemas.microsoft.com/office/drawing/2012/chart" uri="{CE6537A1-D6FC-4f65-9D91-7224C49458BB}">
                  <c15:layout/>
                </c:ext>
              </c:extLst>
            </c:dLbl>
            <c:dLbl>
              <c:idx val="1"/>
              <c:layout>
                <c:manualLayout>
                  <c:x val="-6.1612320406862327E-2"/>
                  <c:y val="-0.18045820759522838"/>
                </c:manualLayout>
              </c:layout>
              <c:tx>
                <c:rich>
                  <a:bodyPr/>
                  <a:lstStyle/>
                  <a:p>
                    <a:r>
                      <a:rPr lang="ja-JP" altLang="en-US" dirty="0"/>
                      <a:t>健康経営を</a:t>
                    </a:r>
                    <a:r>
                      <a:rPr lang="ja-JP" altLang="en-US" dirty="0" smtClean="0"/>
                      <a:t>したい</a:t>
                    </a:r>
                  </a:p>
                  <a:p>
                    <a:r>
                      <a:rPr lang="en-US" altLang="ja-JP" sz="1800" b="1" u="sng" dirty="0" smtClean="0">
                        <a:solidFill>
                          <a:srgbClr val="FF0000"/>
                        </a:solidFill>
                        <a:effectLst>
                          <a:outerShdw blurRad="38100" dist="38100" dir="2700000" algn="tl">
                            <a:srgbClr val="000000">
                              <a:alpha val="43137"/>
                            </a:srgbClr>
                          </a:outerShdw>
                        </a:effectLst>
                      </a:rPr>
                      <a:t>52.2</a:t>
                    </a:r>
                    <a:r>
                      <a:rPr lang="en-US" altLang="ja-JP" sz="1800" b="1" u="sng" dirty="0">
                        <a:solidFill>
                          <a:srgbClr val="FF0000"/>
                        </a:solidFill>
                        <a:effectLst>
                          <a:outerShdw blurRad="38100" dist="38100" dir="2700000" algn="tl">
                            <a:srgbClr val="000000">
                              <a:alpha val="43137"/>
                            </a:srgbClr>
                          </a:outerShdw>
                        </a:effectLst>
                      </a:rPr>
                      <a:t>%</a:t>
                    </a:r>
                    <a:endParaRPr lang="ja-JP" altLang="en-US" b="1" u="sng" dirty="0">
                      <a:solidFill>
                        <a:srgbClr val="FF0000"/>
                      </a:solidFill>
                      <a:effectLst>
                        <a:outerShdw blurRad="38100" dist="38100" dir="2700000" algn="tl">
                          <a:srgbClr val="000000">
                            <a:alpha val="43137"/>
                          </a:srgbClr>
                        </a:outerShdw>
                      </a:effectLst>
                    </a:endParaRPr>
                  </a:p>
                </c:rich>
              </c:tx>
              <c:showLegendKey val="0"/>
              <c:showVal val="1"/>
              <c:showCatName val="1"/>
              <c:showSerName val="0"/>
              <c:showPercent val="1"/>
              <c:showBubbleSize val="0"/>
              <c:extLst>
                <c:ext xmlns:c15="http://schemas.microsoft.com/office/drawing/2012/chart" uri="{CE6537A1-D6FC-4f65-9D91-7224C49458BB}">
                  <c15:layout/>
                </c:ext>
              </c:extLst>
            </c:dLbl>
            <c:dLbl>
              <c:idx val="2"/>
              <c:layout>
                <c:manualLayout>
                  <c:x val="9.6005947456607593E-2"/>
                  <c:y val="0.11237689109319485"/>
                </c:manualLayout>
              </c:layout>
              <c:tx>
                <c:rich>
                  <a:bodyPr/>
                  <a:lstStyle/>
                  <a:p>
                    <a:r>
                      <a:rPr lang="ja-JP" altLang="en-US" dirty="0"/>
                      <a:t>予定</a:t>
                    </a:r>
                    <a:r>
                      <a:rPr lang="ja-JP" altLang="en-US" dirty="0" smtClean="0"/>
                      <a:t>なし</a:t>
                    </a:r>
                  </a:p>
                  <a:p>
                    <a:r>
                      <a:rPr lang="en-US" altLang="ja-JP" dirty="0" smtClean="0"/>
                      <a:t>22.9</a:t>
                    </a:r>
                    <a:r>
                      <a:rPr lang="en-US" altLang="ja-JP" dirty="0"/>
                      <a:t>%</a:t>
                    </a:r>
                  </a:p>
                </c:rich>
              </c:tx>
              <c:showLegendKey val="0"/>
              <c:showVal val="1"/>
              <c:showCatName val="1"/>
              <c:showSerName val="0"/>
              <c:showPercent val="1"/>
              <c:showBubbleSize val="0"/>
              <c:extLst>
                <c:ext xmlns:c15="http://schemas.microsoft.com/office/drawing/2012/chart" uri="{CE6537A1-D6FC-4f65-9D91-7224C49458BB}">
                  <c15:layout/>
                </c:ext>
              </c:extLst>
            </c:dLbl>
            <c:numFmt formatCode="0.0%" sourceLinked="0"/>
            <c:spPr>
              <a:noFill/>
              <a:ln>
                <a:noFill/>
              </a:ln>
              <a:effectLst/>
            </c:spPr>
            <c:showLegendKey val="0"/>
            <c:showVal val="1"/>
            <c:showCatName val="1"/>
            <c:showSerName val="0"/>
            <c:showPercent val="1"/>
            <c:showBubbleSize val="0"/>
            <c:showLeaderLines val="1"/>
            <c:extLst>
              <c:ext xmlns:c15="http://schemas.microsoft.com/office/drawing/2012/chart" uri="{CE6537A1-D6FC-4f65-9D91-7224C49458BB}"/>
            </c:extLst>
          </c:dLbls>
          <c:cat>
            <c:strRef>
              <c:f>健康投資WG1029!$G$466:$G$468</c:f>
              <c:strCache>
                <c:ptCount val="3"/>
                <c:pt idx="0">
                  <c:v>健康経営を実践済みまたは予定</c:v>
                </c:pt>
                <c:pt idx="1">
                  <c:v>健康経営をしたい</c:v>
                </c:pt>
                <c:pt idx="2">
                  <c:v>予定なし</c:v>
                </c:pt>
              </c:strCache>
            </c:strRef>
          </c:cat>
          <c:val>
            <c:numRef>
              <c:f>健康投資WG1029!$H$466:$H$468</c:f>
              <c:numCache>
                <c:formatCode>General</c:formatCode>
                <c:ptCount val="3"/>
                <c:pt idx="0">
                  <c:v>229</c:v>
                </c:pt>
                <c:pt idx="1">
                  <c:v>479</c:v>
                </c:pt>
                <c:pt idx="2">
                  <c:v>210</c:v>
                </c:pt>
              </c:numCache>
            </c:numRef>
          </c:val>
        </c:ser>
        <c:dLbls>
          <c:showLegendKey val="0"/>
          <c:showVal val="0"/>
          <c:showCatName val="0"/>
          <c:showSerName val="0"/>
          <c:showPercent val="1"/>
          <c:showBubbleSize val="0"/>
          <c:showLeaderLines val="1"/>
        </c:dLbls>
        <c:firstSliceAng val="0"/>
      </c:pieChart>
    </c:plotArea>
    <c:plotVisOnly val="1"/>
    <c:dispBlanksAs val="gap"/>
    <c:showDLblsOverMax val="0"/>
  </c:chart>
  <c:txPr>
    <a:bodyPr/>
    <a:lstStyle/>
    <a:p>
      <a:pPr>
        <a:defRPr sz="1400">
          <a:latin typeface="Meiryo UI" panose="020B0604030504040204" pitchFamily="50" charset="-128"/>
          <a:ea typeface="Meiryo UI" panose="020B0604030504040204" pitchFamily="50" charset="-128"/>
          <a:cs typeface="Meiryo UI" panose="020B0604030504040204" pitchFamily="50" charset="-128"/>
        </a:defRPr>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100"/>
            </a:pPr>
            <a:r>
              <a:rPr lang="en-US" altLang="ja-JP" sz="1100"/>
              <a:t>(n=918)</a:t>
            </a:r>
            <a:endParaRPr lang="ja-JP" altLang="en-US" sz="1100"/>
          </a:p>
        </c:rich>
      </c:tx>
      <c:layout>
        <c:manualLayout>
          <c:xMode val="edge"/>
          <c:yMode val="edge"/>
          <c:x val="0.258904617481168"/>
          <c:y val="3.949444631949714E-2"/>
        </c:manualLayout>
      </c:layout>
      <c:overlay val="0"/>
    </c:title>
    <c:autoTitleDeleted val="0"/>
    <c:plotArea>
      <c:layout/>
      <c:barChart>
        <c:barDir val="bar"/>
        <c:grouping val="percentStacked"/>
        <c:varyColors val="0"/>
        <c:ser>
          <c:idx val="0"/>
          <c:order val="0"/>
          <c:tx>
            <c:strRef>
              <c:f>'[参考資料１：別紙２(調査結果)【委員限り】.xlsx]健康投資WG1029'!$K$477</c:f>
              <c:strCache>
                <c:ptCount val="1"/>
                <c:pt idx="0">
                  <c:v>yes</c:v>
                </c:pt>
              </c:strCache>
            </c:strRef>
          </c:tx>
          <c:spPr>
            <a:solidFill>
              <a:schemeClr val="accent6">
                <a:lumMod val="50000"/>
              </a:schemeClr>
            </a:solidFill>
            <a:ln>
              <a:solidFill>
                <a:schemeClr val="accent6">
                  <a:lumMod val="50000"/>
                </a:schemeClr>
              </a:solidFill>
            </a:ln>
          </c:spPr>
          <c:invertIfNegative val="0"/>
          <c:dLbls>
            <c:dLbl>
              <c:idx val="0"/>
              <c:layout>
                <c:manualLayout>
                  <c:x val="0.15291087585503318"/>
                  <c:y val="3.40854027196882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1512481218097172"/>
                  <c:y val="2.788810113215428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1876391067477963"/>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14743072673041144"/>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11839134116230009"/>
                  <c:y val="-1.0200364883918643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0.10052095004346234"/>
                  <c:y val="-5.1001824419593215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8.7118156704334024E-2"/>
                  <c:y val="-9.3502264623114445E-17"/>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8.7118156704334024E-2"/>
                  <c:y val="-5.1001824419592279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8"/>
              <c:layout>
                <c:manualLayout>
                  <c:x val="8.2650558924624584E-2"/>
                  <c:y val="-5.1001824419593215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9"/>
              <c:layout>
                <c:manualLayout>
                  <c:x val="4.2442178907239655E-2"/>
                  <c:y val="-5.1001824419593215E-3"/>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'[参考資料１：別紙２(調査結果)【委員限り】.xlsx]健康投資WG1029'!$J$478:$J$487</c:f>
              <c:strCache>
                <c:ptCount val="10"/>
                <c:pt idx="0">
                  <c:v>社員満足度・モチベーションの向上</c:v>
                </c:pt>
                <c:pt idx="1">
                  <c:v>社員の生産性の向上</c:v>
                </c:pt>
                <c:pt idx="2">
                  <c:v>福利厚生の充実</c:v>
                </c:pt>
                <c:pt idx="3">
                  <c:v>事故・訴訟リスクの低減</c:v>
                </c:pt>
                <c:pt idx="4">
                  <c:v>優秀な社員の採用・定着</c:v>
                </c:pt>
                <c:pt idx="5">
                  <c:v>医療費などのコスト削減</c:v>
                </c:pt>
                <c:pt idx="6">
                  <c:v>企業ブランドイメージの向上</c:v>
                </c:pt>
                <c:pt idx="7">
                  <c:v>特に考えていない</c:v>
                </c:pt>
                <c:pt idx="8">
                  <c:v>法令遵守</c:v>
                </c:pt>
                <c:pt idx="9">
                  <c:v>その他</c:v>
                </c:pt>
              </c:strCache>
            </c:strRef>
          </c:cat>
          <c:val>
            <c:numRef>
              <c:f>'[参考資料１：別紙２(調査結果)【委員限り】.xlsx]健康投資WG1029'!$K$478:$K$487</c:f>
              <c:numCache>
                <c:formatCode>General</c:formatCode>
                <c:ptCount val="10"/>
                <c:pt idx="0">
                  <c:v>441</c:v>
                </c:pt>
                <c:pt idx="1">
                  <c:v>415</c:v>
                </c:pt>
                <c:pt idx="2">
                  <c:v>254</c:v>
                </c:pt>
                <c:pt idx="3">
                  <c:v>230</c:v>
                </c:pt>
                <c:pt idx="4">
                  <c:v>176</c:v>
                </c:pt>
                <c:pt idx="5">
                  <c:v>135</c:v>
                </c:pt>
                <c:pt idx="6">
                  <c:v>132</c:v>
                </c:pt>
                <c:pt idx="7">
                  <c:v>109</c:v>
                </c:pt>
                <c:pt idx="8">
                  <c:v>104</c:v>
                </c:pt>
                <c:pt idx="9">
                  <c:v>4</c:v>
                </c:pt>
              </c:numCache>
            </c:numRef>
          </c:val>
        </c:ser>
        <c:ser>
          <c:idx val="1"/>
          <c:order val="1"/>
          <c:tx>
            <c:strRef>
              <c:f>'[参考資料１：別紙２(調査結果)【委員限り】.xlsx]健康投資WG1029'!$L$477</c:f>
              <c:strCache>
                <c:ptCount val="1"/>
                <c:pt idx="0">
                  <c:v>no</c:v>
                </c:pt>
              </c:strCache>
            </c:strRef>
          </c:tx>
          <c:spPr>
            <a:solidFill>
              <a:schemeClr val="accent6">
                <a:lumMod val="60000"/>
                <a:lumOff val="40000"/>
              </a:schemeClr>
            </a:solidFill>
            <a:ln>
              <a:solidFill>
                <a:schemeClr val="accent6">
                  <a:lumMod val="50000"/>
                </a:schemeClr>
              </a:solidFill>
            </a:ln>
          </c:spPr>
          <c:invertIfNegative val="0"/>
          <c:cat>
            <c:strRef>
              <c:f>'[参考資料１：別紙２(調査結果)【委員限り】.xlsx]健康投資WG1029'!$J$478:$J$487</c:f>
              <c:strCache>
                <c:ptCount val="10"/>
                <c:pt idx="0">
                  <c:v>社員満足度・モチベーションの向上</c:v>
                </c:pt>
                <c:pt idx="1">
                  <c:v>社員の生産性の向上</c:v>
                </c:pt>
                <c:pt idx="2">
                  <c:v>福利厚生の充実</c:v>
                </c:pt>
                <c:pt idx="3">
                  <c:v>事故・訴訟リスクの低減</c:v>
                </c:pt>
                <c:pt idx="4">
                  <c:v>優秀な社員の採用・定着</c:v>
                </c:pt>
                <c:pt idx="5">
                  <c:v>医療費などのコスト削減</c:v>
                </c:pt>
                <c:pt idx="6">
                  <c:v>企業ブランドイメージの向上</c:v>
                </c:pt>
                <c:pt idx="7">
                  <c:v>特に考えていない</c:v>
                </c:pt>
                <c:pt idx="8">
                  <c:v>法令遵守</c:v>
                </c:pt>
                <c:pt idx="9">
                  <c:v>その他</c:v>
                </c:pt>
              </c:strCache>
            </c:strRef>
          </c:cat>
          <c:val>
            <c:numRef>
              <c:f>'[参考資料１：別紙２(調査結果)【委員限り】.xlsx]健康投資WG1029'!$L$478:$L$487</c:f>
              <c:numCache>
                <c:formatCode>General</c:formatCode>
                <c:ptCount val="10"/>
                <c:pt idx="0">
                  <c:v>443</c:v>
                </c:pt>
                <c:pt idx="1">
                  <c:v>469</c:v>
                </c:pt>
                <c:pt idx="2">
                  <c:v>630</c:v>
                </c:pt>
                <c:pt idx="3">
                  <c:v>654</c:v>
                </c:pt>
                <c:pt idx="4">
                  <c:v>708</c:v>
                </c:pt>
                <c:pt idx="5">
                  <c:v>749</c:v>
                </c:pt>
                <c:pt idx="6">
                  <c:v>752</c:v>
                </c:pt>
                <c:pt idx="7">
                  <c:v>775</c:v>
                </c:pt>
                <c:pt idx="8">
                  <c:v>780</c:v>
                </c:pt>
                <c:pt idx="9">
                  <c:v>914</c:v>
                </c:pt>
              </c:numCache>
            </c:numRef>
          </c:val>
        </c:ser>
        <c:ser>
          <c:idx val="2"/>
          <c:order val="2"/>
          <c:tx>
            <c:strRef>
              <c:f>'[参考資料１：別紙２(調査結果)【委員限り】.xlsx]健康投資WG1029'!$M$477</c:f>
              <c:strCache>
                <c:ptCount val="1"/>
                <c:pt idx="0">
                  <c:v>N.A</c:v>
                </c:pt>
              </c:strCache>
            </c:strRef>
          </c:tx>
          <c:invertIfNegative val="0"/>
          <c:cat>
            <c:strRef>
              <c:f>'[参考資料１：別紙２(調査結果)【委員限り】.xlsx]健康投資WG1029'!$J$478:$J$487</c:f>
              <c:strCache>
                <c:ptCount val="10"/>
                <c:pt idx="0">
                  <c:v>社員満足度・モチベーションの向上</c:v>
                </c:pt>
                <c:pt idx="1">
                  <c:v>社員の生産性の向上</c:v>
                </c:pt>
                <c:pt idx="2">
                  <c:v>福利厚生の充実</c:v>
                </c:pt>
                <c:pt idx="3">
                  <c:v>事故・訴訟リスクの低減</c:v>
                </c:pt>
                <c:pt idx="4">
                  <c:v>優秀な社員の採用・定着</c:v>
                </c:pt>
                <c:pt idx="5">
                  <c:v>医療費などのコスト削減</c:v>
                </c:pt>
                <c:pt idx="6">
                  <c:v>企業ブランドイメージの向上</c:v>
                </c:pt>
                <c:pt idx="7">
                  <c:v>特に考えていない</c:v>
                </c:pt>
                <c:pt idx="8">
                  <c:v>法令遵守</c:v>
                </c:pt>
                <c:pt idx="9">
                  <c:v>その他</c:v>
                </c:pt>
              </c:strCache>
            </c:strRef>
          </c:cat>
          <c:val>
            <c:numRef>
              <c:f>'[参考資料１：別紙２(調査結果)【委員限り】.xlsx]健康投資WG1029'!$M$478:$M$487</c:f>
              <c:numCache>
                <c:formatCode>General</c:formatCode>
                <c:ptCount val="10"/>
                <c:pt idx="0">
                  <c:v>34</c:v>
                </c:pt>
                <c:pt idx="1">
                  <c:v>34</c:v>
                </c:pt>
                <c:pt idx="2">
                  <c:v>34</c:v>
                </c:pt>
                <c:pt idx="3">
                  <c:v>34</c:v>
                </c:pt>
                <c:pt idx="4">
                  <c:v>34</c:v>
                </c:pt>
                <c:pt idx="5">
                  <c:v>34</c:v>
                </c:pt>
                <c:pt idx="6">
                  <c:v>34</c:v>
                </c:pt>
                <c:pt idx="7">
                  <c:v>34</c:v>
                </c:pt>
                <c:pt idx="8">
                  <c:v>34</c:v>
                </c:pt>
                <c:pt idx="9">
                  <c:v>34</c:v>
                </c:pt>
              </c:numCache>
            </c:numRef>
          </c:val>
        </c:ser>
        <c:dLbls>
          <c:showLegendKey val="0"/>
          <c:showVal val="0"/>
          <c:showCatName val="0"/>
          <c:showSerName val="0"/>
          <c:showPercent val="0"/>
          <c:showBubbleSize val="0"/>
        </c:dLbls>
        <c:gapWidth val="300"/>
        <c:overlap val="100"/>
        <c:serLines/>
        <c:axId val="50813952"/>
        <c:axId val="50844416"/>
      </c:barChart>
      <c:catAx>
        <c:axId val="50813952"/>
        <c:scaling>
          <c:orientation val="maxMin"/>
        </c:scaling>
        <c:delete val="0"/>
        <c:axPos val="l"/>
        <c:numFmt formatCode="General" sourceLinked="0"/>
        <c:majorTickMark val="none"/>
        <c:minorTickMark val="none"/>
        <c:tickLblPos val="nextTo"/>
        <c:txPr>
          <a:bodyPr/>
          <a:lstStyle/>
          <a:p>
            <a:pPr>
              <a:defRPr sz="900"/>
            </a:pPr>
            <a:endParaRPr lang="ja-JP"/>
          </a:p>
        </c:txPr>
        <c:crossAx val="50844416"/>
        <c:crosses val="autoZero"/>
        <c:auto val="1"/>
        <c:lblAlgn val="ctr"/>
        <c:lblOffset val="100"/>
        <c:noMultiLvlLbl val="0"/>
      </c:catAx>
      <c:valAx>
        <c:axId val="50844416"/>
        <c:scaling>
          <c:orientation val="minMax"/>
          <c:max val="0.5"/>
        </c:scaling>
        <c:delete val="0"/>
        <c:axPos val="t"/>
        <c:majorGridlines/>
        <c:numFmt formatCode="0%" sourceLinked="1"/>
        <c:majorTickMark val="out"/>
        <c:minorTickMark val="none"/>
        <c:tickLblPos val="nextTo"/>
        <c:crossAx val="50813952"/>
        <c:crosses val="autoZero"/>
        <c:crossBetween val="between"/>
      </c:valAx>
    </c:plotArea>
    <c:legend>
      <c:legendPos val="r"/>
      <c:layout>
        <c:manualLayout>
          <c:xMode val="edge"/>
          <c:yMode val="edge"/>
          <c:x val="0.38769112256387439"/>
          <c:y val="2.331251601901219E-2"/>
          <c:w val="0.36761365344969121"/>
          <c:h val="6.8481181942988814E-2"/>
        </c:manualLayout>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100"/>
            </a:pPr>
            <a:r>
              <a:rPr lang="en-US" altLang="ja-JP" sz="1100"/>
              <a:t>(n=918)</a:t>
            </a:r>
            <a:endParaRPr lang="ja-JP" altLang="en-US" sz="1100"/>
          </a:p>
        </c:rich>
      </c:tx>
      <c:layout>
        <c:manualLayout>
          <c:xMode val="edge"/>
          <c:yMode val="edge"/>
          <c:x val="9.3179737765806792E-2"/>
          <c:y val="4.3101599822241973E-2"/>
        </c:manualLayout>
      </c:layout>
      <c:overlay val="0"/>
    </c:title>
    <c:autoTitleDeleted val="0"/>
    <c:plotArea>
      <c:layout>
        <c:manualLayout>
          <c:layoutTarget val="inner"/>
          <c:xMode val="edge"/>
          <c:yMode val="edge"/>
          <c:x val="0.27350402373410426"/>
          <c:y val="0.16748611265414953"/>
          <c:w val="0.68821967052795874"/>
          <c:h val="0.79371264303966227"/>
        </c:manualLayout>
      </c:layout>
      <c:barChart>
        <c:barDir val="bar"/>
        <c:grouping val="percentStacked"/>
        <c:varyColors val="0"/>
        <c:ser>
          <c:idx val="0"/>
          <c:order val="0"/>
          <c:tx>
            <c:strRef>
              <c:f>健康投資WG1029!$K$508</c:f>
              <c:strCache>
                <c:ptCount val="1"/>
                <c:pt idx="0">
                  <c:v>yes</c:v>
                </c:pt>
              </c:strCache>
            </c:strRef>
          </c:tx>
          <c:spPr>
            <a:solidFill>
              <a:schemeClr val="accent6">
                <a:lumMod val="50000"/>
              </a:schemeClr>
            </a:solidFill>
            <a:ln>
              <a:solidFill>
                <a:schemeClr val="accent6">
                  <a:lumMod val="50000"/>
                </a:schemeClr>
              </a:solidFill>
            </a:ln>
          </c:spPr>
          <c:invertIfNegative val="0"/>
          <c:dLbls>
            <c:dLbl>
              <c:idx val="0"/>
              <c:layout>
                <c:manualLayout>
                  <c:x val="1.1100232300767041E-2"/>
                  <c:y val="6.452586430272010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1.5540325221073801E-2"/>
                  <c:y val="5.8072871416711629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6.6601393804601996E-3"/>
                  <c:y val="5.8073379486382207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5.1620386600373734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健康投資WG1029!$J$509:$J$512</c:f>
              <c:strCache>
                <c:ptCount val="4"/>
                <c:pt idx="0">
                  <c:v>ノウハウの提供</c:v>
                </c:pt>
                <c:pt idx="1">
                  <c:v>金銭的インセンティブ</c:v>
                </c:pt>
                <c:pt idx="2">
                  <c:v>特に必要ない</c:v>
                </c:pt>
                <c:pt idx="3">
                  <c:v>表彰・認定制度</c:v>
                </c:pt>
              </c:strCache>
            </c:strRef>
          </c:cat>
          <c:val>
            <c:numRef>
              <c:f>健康投資WG1029!$K$509:$K$512</c:f>
              <c:numCache>
                <c:formatCode>General</c:formatCode>
                <c:ptCount val="4"/>
                <c:pt idx="0">
                  <c:v>701</c:v>
                </c:pt>
                <c:pt idx="1">
                  <c:v>362</c:v>
                </c:pt>
                <c:pt idx="2">
                  <c:v>161</c:v>
                </c:pt>
                <c:pt idx="3">
                  <c:v>60</c:v>
                </c:pt>
              </c:numCache>
            </c:numRef>
          </c:val>
        </c:ser>
        <c:ser>
          <c:idx val="1"/>
          <c:order val="1"/>
          <c:tx>
            <c:strRef>
              <c:f>健康投資WG1029!$L$508</c:f>
              <c:strCache>
                <c:ptCount val="1"/>
                <c:pt idx="0">
                  <c:v>no</c:v>
                </c:pt>
              </c:strCache>
            </c:strRef>
          </c:tx>
          <c:spPr>
            <a:solidFill>
              <a:schemeClr val="accent6">
                <a:lumMod val="60000"/>
                <a:lumOff val="40000"/>
              </a:schemeClr>
            </a:solidFill>
            <a:ln>
              <a:solidFill>
                <a:schemeClr val="accent6">
                  <a:lumMod val="50000"/>
                </a:schemeClr>
              </a:solidFill>
            </a:ln>
          </c:spPr>
          <c:invertIfNegative val="0"/>
          <c:cat>
            <c:strRef>
              <c:f>健康投資WG1029!$J$509:$J$512</c:f>
              <c:strCache>
                <c:ptCount val="4"/>
                <c:pt idx="0">
                  <c:v>ノウハウの提供</c:v>
                </c:pt>
                <c:pt idx="1">
                  <c:v>金銭的インセンティブ</c:v>
                </c:pt>
                <c:pt idx="2">
                  <c:v>特に必要ない</c:v>
                </c:pt>
                <c:pt idx="3">
                  <c:v>表彰・認定制度</c:v>
                </c:pt>
              </c:strCache>
            </c:strRef>
          </c:cat>
          <c:val>
            <c:numRef>
              <c:f>健康投資WG1029!$L$509:$L$512</c:f>
              <c:numCache>
                <c:formatCode>General</c:formatCode>
                <c:ptCount val="4"/>
                <c:pt idx="0">
                  <c:v>1855</c:v>
                </c:pt>
                <c:pt idx="1">
                  <c:v>1342</c:v>
                </c:pt>
                <c:pt idx="2">
                  <c:v>691</c:v>
                </c:pt>
                <c:pt idx="3">
                  <c:v>792</c:v>
                </c:pt>
              </c:numCache>
            </c:numRef>
          </c:val>
        </c:ser>
        <c:ser>
          <c:idx val="2"/>
          <c:order val="2"/>
          <c:tx>
            <c:strRef>
              <c:f>健康投資WG1029!$M$508</c:f>
              <c:strCache>
                <c:ptCount val="1"/>
                <c:pt idx="0">
                  <c:v>N.A</c:v>
                </c:pt>
              </c:strCache>
            </c:strRef>
          </c:tx>
          <c:spPr>
            <a:solidFill>
              <a:schemeClr val="accent4">
                <a:lumMod val="40000"/>
                <a:lumOff val="60000"/>
              </a:schemeClr>
            </a:solidFill>
            <a:ln>
              <a:solidFill>
                <a:schemeClr val="accent6">
                  <a:lumMod val="50000"/>
                </a:schemeClr>
              </a:solidFill>
            </a:ln>
          </c:spPr>
          <c:invertIfNegative val="0"/>
          <c:cat>
            <c:strRef>
              <c:f>健康投資WG1029!$J$509:$J$512</c:f>
              <c:strCache>
                <c:ptCount val="4"/>
                <c:pt idx="0">
                  <c:v>ノウハウの提供</c:v>
                </c:pt>
                <c:pt idx="1">
                  <c:v>金銭的インセンティブ</c:v>
                </c:pt>
                <c:pt idx="2">
                  <c:v>特に必要ない</c:v>
                </c:pt>
                <c:pt idx="3">
                  <c:v>表彰・認定制度</c:v>
                </c:pt>
              </c:strCache>
            </c:strRef>
          </c:cat>
          <c:val>
            <c:numRef>
              <c:f>健康投資WG1029!$M$509:$M$512</c:f>
              <c:numCache>
                <c:formatCode>General</c:formatCode>
                <c:ptCount val="4"/>
                <c:pt idx="0">
                  <c:v>198</c:v>
                </c:pt>
                <c:pt idx="1">
                  <c:v>132</c:v>
                </c:pt>
                <c:pt idx="2">
                  <c:v>66</c:v>
                </c:pt>
                <c:pt idx="3">
                  <c:v>66</c:v>
                </c:pt>
              </c:numCache>
            </c:numRef>
          </c:val>
        </c:ser>
        <c:dLbls>
          <c:showLegendKey val="0"/>
          <c:showVal val="0"/>
          <c:showCatName val="0"/>
          <c:showSerName val="0"/>
          <c:showPercent val="0"/>
          <c:showBubbleSize val="0"/>
        </c:dLbls>
        <c:gapWidth val="300"/>
        <c:overlap val="100"/>
        <c:serLines/>
        <c:axId val="50752896"/>
        <c:axId val="50766976"/>
      </c:barChart>
      <c:catAx>
        <c:axId val="50752896"/>
        <c:scaling>
          <c:orientation val="maxMin"/>
        </c:scaling>
        <c:delete val="0"/>
        <c:axPos val="l"/>
        <c:numFmt formatCode="General" sourceLinked="0"/>
        <c:majorTickMark val="none"/>
        <c:minorTickMark val="none"/>
        <c:tickLblPos val="nextTo"/>
        <c:crossAx val="50766976"/>
        <c:crosses val="autoZero"/>
        <c:auto val="1"/>
        <c:lblAlgn val="ctr"/>
        <c:lblOffset val="100"/>
        <c:noMultiLvlLbl val="0"/>
      </c:catAx>
      <c:valAx>
        <c:axId val="50766976"/>
        <c:scaling>
          <c:orientation val="minMax"/>
          <c:max val="0.5"/>
        </c:scaling>
        <c:delete val="0"/>
        <c:axPos val="t"/>
        <c:majorGridlines/>
        <c:numFmt formatCode="0%" sourceLinked="1"/>
        <c:majorTickMark val="out"/>
        <c:minorTickMark val="none"/>
        <c:tickLblPos val="nextTo"/>
        <c:crossAx val="50752896"/>
        <c:crosses val="autoZero"/>
        <c:crossBetween val="between"/>
      </c:valAx>
    </c:plotArea>
    <c:legend>
      <c:legendPos val="r"/>
      <c:layout>
        <c:manualLayout>
          <c:xMode val="edge"/>
          <c:yMode val="edge"/>
          <c:x val="0.32895508037589977"/>
          <c:y val="2.059521164315076E-2"/>
          <c:w val="0.44888754618074533"/>
          <c:h val="7.8479891123208537E-2"/>
        </c:manualLayout>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100"/>
            </a:pPr>
            <a:r>
              <a:rPr lang="en-US" altLang="ja-JP" sz="1100"/>
              <a:t>(n=918)</a:t>
            </a:r>
            <a:endParaRPr lang="ja-JP" altLang="en-US" sz="1100"/>
          </a:p>
        </c:rich>
      </c:tx>
      <c:layout>
        <c:manualLayout>
          <c:xMode val="edge"/>
          <c:yMode val="edge"/>
          <c:x val="0.11064147172395659"/>
          <c:y val="2.6203411874212486E-2"/>
        </c:manualLayout>
      </c:layout>
      <c:overlay val="0"/>
    </c:title>
    <c:autoTitleDeleted val="0"/>
    <c:plotArea>
      <c:layout/>
      <c:barChart>
        <c:barDir val="bar"/>
        <c:grouping val="percentStacked"/>
        <c:varyColors val="0"/>
        <c:ser>
          <c:idx val="0"/>
          <c:order val="0"/>
          <c:tx>
            <c:strRef>
              <c:f>健康投資WG1029!$K$491</c:f>
              <c:strCache>
                <c:ptCount val="1"/>
                <c:pt idx="0">
                  <c:v>yes</c:v>
                </c:pt>
              </c:strCache>
            </c:strRef>
          </c:tx>
          <c:spPr>
            <a:solidFill>
              <a:schemeClr val="accent6">
                <a:lumMod val="50000"/>
              </a:schemeClr>
            </a:solidFill>
            <a:ln>
              <a:solidFill>
                <a:schemeClr val="accent6">
                  <a:lumMod val="50000"/>
                </a:schemeClr>
              </a:solidFill>
            </a:ln>
          </c:spPr>
          <c:invertIfNegative val="0"/>
          <c:dLbls>
            <c:dLbl>
              <c:idx val="0"/>
              <c:layout>
                <c:manualLayout>
                  <c:x val="0.2938270913414161"/>
                  <c:y val="-5.4300747469029336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26952560258385538"/>
                  <c:y val="-5.4296471819622327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14801815879605171"/>
                  <c:y val="-1.0860149493805817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12150744378780365"/>
                  <c:y val="-2.172029898761173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11929821753711631"/>
                  <c:y val="-5.4300747469029336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0.1016244075316176"/>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8.3950597526118886E-2"/>
                  <c:y val="-1.0860149493805767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7.0695240021994801E-2"/>
                  <c:y val="-1.086014949380596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8"/>
              <c:layout>
                <c:manualLayout>
                  <c:x val="4.6393751264434117E-2"/>
                  <c:y val="-5.4300747469029336E-3"/>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健康投資WG1029!$J$492:$J$500</c:f>
              <c:strCache>
                <c:ptCount val="9"/>
                <c:pt idx="0">
                  <c:v>指標の不足</c:v>
                </c:pt>
                <c:pt idx="1">
                  <c:v>ノウハウの不足</c:v>
                </c:pt>
                <c:pt idx="2">
                  <c:v>社内人員の不足</c:v>
                </c:pt>
                <c:pt idx="3">
                  <c:v>特に課題はない</c:v>
                </c:pt>
                <c:pt idx="4">
                  <c:v>予算の不足</c:v>
                </c:pt>
                <c:pt idx="5">
                  <c:v>効果・メリットが不明</c:v>
                </c:pt>
                <c:pt idx="6">
                  <c:v>社外専門家の不足</c:v>
                </c:pt>
                <c:pt idx="7">
                  <c:v>個人情報が障害</c:v>
                </c:pt>
                <c:pt idx="8">
                  <c:v>その他</c:v>
                </c:pt>
              </c:strCache>
            </c:strRef>
          </c:cat>
          <c:val>
            <c:numRef>
              <c:f>健康投資WG1029!$K$492:$K$500</c:f>
              <c:numCache>
                <c:formatCode>General</c:formatCode>
                <c:ptCount val="9"/>
                <c:pt idx="0">
                  <c:v>368</c:v>
                </c:pt>
                <c:pt idx="1">
                  <c:v>321</c:v>
                </c:pt>
                <c:pt idx="2">
                  <c:v>145</c:v>
                </c:pt>
                <c:pt idx="3">
                  <c:v>138</c:v>
                </c:pt>
                <c:pt idx="4">
                  <c:v>138</c:v>
                </c:pt>
                <c:pt idx="5">
                  <c:v>91</c:v>
                </c:pt>
                <c:pt idx="6">
                  <c:v>87</c:v>
                </c:pt>
                <c:pt idx="7">
                  <c:v>48</c:v>
                </c:pt>
                <c:pt idx="8">
                  <c:v>18</c:v>
                </c:pt>
              </c:numCache>
            </c:numRef>
          </c:val>
        </c:ser>
        <c:ser>
          <c:idx val="1"/>
          <c:order val="1"/>
          <c:tx>
            <c:strRef>
              <c:f>健康投資WG1029!$L$491</c:f>
              <c:strCache>
                <c:ptCount val="1"/>
                <c:pt idx="0">
                  <c:v>no</c:v>
                </c:pt>
              </c:strCache>
            </c:strRef>
          </c:tx>
          <c:spPr>
            <a:solidFill>
              <a:schemeClr val="accent6">
                <a:lumMod val="60000"/>
                <a:lumOff val="40000"/>
              </a:schemeClr>
            </a:solidFill>
            <a:ln>
              <a:solidFill>
                <a:schemeClr val="accent6">
                  <a:lumMod val="50000"/>
                </a:schemeClr>
              </a:solidFill>
            </a:ln>
          </c:spPr>
          <c:invertIfNegative val="0"/>
          <c:cat>
            <c:strRef>
              <c:f>健康投資WG1029!$J$492:$J$500</c:f>
              <c:strCache>
                <c:ptCount val="9"/>
                <c:pt idx="0">
                  <c:v>指標の不足</c:v>
                </c:pt>
                <c:pt idx="1">
                  <c:v>ノウハウの不足</c:v>
                </c:pt>
                <c:pt idx="2">
                  <c:v>社内人員の不足</c:v>
                </c:pt>
                <c:pt idx="3">
                  <c:v>特に課題はない</c:v>
                </c:pt>
                <c:pt idx="4">
                  <c:v>予算の不足</c:v>
                </c:pt>
                <c:pt idx="5">
                  <c:v>効果・メリットが不明</c:v>
                </c:pt>
                <c:pt idx="6">
                  <c:v>社外専門家の不足</c:v>
                </c:pt>
                <c:pt idx="7">
                  <c:v>個人情報が障害</c:v>
                </c:pt>
                <c:pt idx="8">
                  <c:v>その他</c:v>
                </c:pt>
              </c:strCache>
            </c:strRef>
          </c:cat>
          <c:val>
            <c:numRef>
              <c:f>健康投資WG1029!$L$492:$L$500</c:f>
              <c:numCache>
                <c:formatCode>General</c:formatCode>
                <c:ptCount val="9"/>
                <c:pt idx="0">
                  <c:v>492</c:v>
                </c:pt>
                <c:pt idx="1">
                  <c:v>539</c:v>
                </c:pt>
                <c:pt idx="2">
                  <c:v>715</c:v>
                </c:pt>
                <c:pt idx="3">
                  <c:v>722</c:v>
                </c:pt>
                <c:pt idx="4">
                  <c:v>722</c:v>
                </c:pt>
                <c:pt idx="5">
                  <c:v>769</c:v>
                </c:pt>
                <c:pt idx="6">
                  <c:v>773</c:v>
                </c:pt>
                <c:pt idx="7">
                  <c:v>812</c:v>
                </c:pt>
                <c:pt idx="8">
                  <c:v>900</c:v>
                </c:pt>
              </c:numCache>
            </c:numRef>
          </c:val>
        </c:ser>
        <c:ser>
          <c:idx val="2"/>
          <c:order val="2"/>
          <c:tx>
            <c:strRef>
              <c:f>健康投資WG1029!$M$491</c:f>
              <c:strCache>
                <c:ptCount val="1"/>
                <c:pt idx="0">
                  <c:v>N.A</c:v>
                </c:pt>
              </c:strCache>
            </c:strRef>
          </c:tx>
          <c:spPr>
            <a:solidFill>
              <a:schemeClr val="accent4">
                <a:lumMod val="40000"/>
                <a:lumOff val="60000"/>
              </a:schemeClr>
            </a:solidFill>
            <a:ln>
              <a:solidFill>
                <a:schemeClr val="accent6">
                  <a:lumMod val="50000"/>
                </a:schemeClr>
              </a:solidFill>
            </a:ln>
          </c:spPr>
          <c:invertIfNegative val="0"/>
          <c:cat>
            <c:strRef>
              <c:f>健康投資WG1029!$J$492:$J$500</c:f>
              <c:strCache>
                <c:ptCount val="9"/>
                <c:pt idx="0">
                  <c:v>指標の不足</c:v>
                </c:pt>
                <c:pt idx="1">
                  <c:v>ノウハウの不足</c:v>
                </c:pt>
                <c:pt idx="2">
                  <c:v>社内人員の不足</c:v>
                </c:pt>
                <c:pt idx="3">
                  <c:v>特に課題はない</c:v>
                </c:pt>
                <c:pt idx="4">
                  <c:v>予算の不足</c:v>
                </c:pt>
                <c:pt idx="5">
                  <c:v>効果・メリットが不明</c:v>
                </c:pt>
                <c:pt idx="6">
                  <c:v>社外専門家の不足</c:v>
                </c:pt>
                <c:pt idx="7">
                  <c:v>個人情報が障害</c:v>
                </c:pt>
                <c:pt idx="8">
                  <c:v>その他</c:v>
                </c:pt>
              </c:strCache>
            </c:strRef>
          </c:cat>
          <c:val>
            <c:numRef>
              <c:f>健康投資WG1029!$M$492:$M$500</c:f>
              <c:numCache>
                <c:formatCode>General</c:formatCode>
                <c:ptCount val="9"/>
                <c:pt idx="0">
                  <c:v>58</c:v>
                </c:pt>
                <c:pt idx="1">
                  <c:v>58</c:v>
                </c:pt>
                <c:pt idx="2">
                  <c:v>58</c:v>
                </c:pt>
                <c:pt idx="3">
                  <c:v>58</c:v>
                </c:pt>
                <c:pt idx="4">
                  <c:v>58</c:v>
                </c:pt>
                <c:pt idx="5">
                  <c:v>58</c:v>
                </c:pt>
                <c:pt idx="6">
                  <c:v>58</c:v>
                </c:pt>
                <c:pt idx="7">
                  <c:v>58</c:v>
                </c:pt>
                <c:pt idx="8">
                  <c:v>58</c:v>
                </c:pt>
              </c:numCache>
            </c:numRef>
          </c:val>
        </c:ser>
        <c:dLbls>
          <c:showLegendKey val="0"/>
          <c:showVal val="0"/>
          <c:showCatName val="0"/>
          <c:showSerName val="0"/>
          <c:showPercent val="0"/>
          <c:showBubbleSize val="0"/>
        </c:dLbls>
        <c:gapWidth val="300"/>
        <c:overlap val="100"/>
        <c:serLines/>
        <c:axId val="50937216"/>
        <c:axId val="50955392"/>
      </c:barChart>
      <c:catAx>
        <c:axId val="50937216"/>
        <c:scaling>
          <c:orientation val="maxMin"/>
        </c:scaling>
        <c:delete val="0"/>
        <c:axPos val="l"/>
        <c:numFmt formatCode="General" sourceLinked="0"/>
        <c:majorTickMark val="none"/>
        <c:minorTickMark val="none"/>
        <c:tickLblPos val="nextTo"/>
        <c:crossAx val="50955392"/>
        <c:crosses val="autoZero"/>
        <c:auto val="1"/>
        <c:lblAlgn val="ctr"/>
        <c:lblOffset val="100"/>
        <c:noMultiLvlLbl val="0"/>
      </c:catAx>
      <c:valAx>
        <c:axId val="50955392"/>
        <c:scaling>
          <c:orientation val="minMax"/>
          <c:max val="0.5"/>
        </c:scaling>
        <c:delete val="0"/>
        <c:axPos val="t"/>
        <c:majorGridlines/>
        <c:numFmt formatCode="0%" sourceLinked="1"/>
        <c:majorTickMark val="out"/>
        <c:minorTickMark val="none"/>
        <c:tickLblPos val="nextTo"/>
        <c:crossAx val="50937216"/>
        <c:crosses val="autoZero"/>
        <c:crossBetween val="between"/>
      </c:valAx>
    </c:plotArea>
    <c:legend>
      <c:legendPos val="r"/>
      <c:layout>
        <c:manualLayout>
          <c:xMode val="edge"/>
          <c:yMode val="edge"/>
          <c:x val="0.28115760783126098"/>
          <c:y val="7.168540836659157E-3"/>
          <c:w val="0.45367164799123855"/>
          <c:h val="8.1882836652204208E-2"/>
        </c:manualLayout>
      </c:layout>
      <c:overlay val="0"/>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91084E-DD32-4F66-9E76-ABC997603BB6}" type="doc">
      <dgm:prSet loTypeId="urn:microsoft.com/office/officeart/2005/8/layout/arrow2" loCatId="process" qsTypeId="urn:microsoft.com/office/officeart/2005/8/quickstyle/simple1" qsCatId="simple" csTypeId="urn:microsoft.com/office/officeart/2005/8/colors/accent3_2" csCatId="accent3" phldr="1"/>
      <dgm:spPr/>
    </dgm:pt>
    <dgm:pt modelId="{DAF15275-6ED4-4DEC-B8FB-C56A8760DCC8}" type="pres">
      <dgm:prSet presAssocID="{4191084E-DD32-4F66-9E76-ABC997603BB6}" presName="arrowDiagram" presStyleCnt="0">
        <dgm:presLayoutVars>
          <dgm:chMax val="5"/>
          <dgm:dir/>
          <dgm:resizeHandles val="exact"/>
        </dgm:presLayoutVars>
      </dgm:prSet>
      <dgm:spPr/>
    </dgm:pt>
  </dgm:ptLst>
  <dgm:cxnLst>
    <dgm:cxn modelId="{85B0B190-AA85-429C-AFA4-2B81E1311FBE}" type="presOf" srcId="{4191084E-DD32-4F66-9E76-ABC997603BB6}" destId="{DAF15275-6ED4-4DEC-B8FB-C56A8760DCC8}" srcOrd="0"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91084E-DD32-4F66-9E76-ABC997603BB6}" type="doc">
      <dgm:prSet loTypeId="urn:microsoft.com/office/officeart/2005/8/layout/arrow2" loCatId="process" qsTypeId="urn:microsoft.com/office/officeart/2005/8/quickstyle/simple1" qsCatId="simple" csTypeId="urn:microsoft.com/office/officeart/2005/8/colors/colorful1#2" csCatId="colorful" phldr="1"/>
      <dgm:spPr/>
    </dgm:pt>
    <dgm:pt modelId="{8D9AC052-2044-44CA-837E-E31CD5CDD320}">
      <dgm:prSet phldrT="[テキスト]"/>
      <dgm:spPr>
        <a:xfrm>
          <a:off x="556049" y="514897"/>
          <a:ext cx="163480" cy="51926"/>
        </a:xfrm>
        <a:noFill/>
        <a:ln>
          <a:noFill/>
        </a:ln>
        <a:effectLst/>
      </dgm:spPr>
      <dgm:t>
        <a:bodyPr/>
        <a:lstStyle/>
        <a:p>
          <a:pPr algn="l"/>
          <a:r>
            <a:rPr kumimoji="1" lang="ja-JP" altLang="en-US" dirty="0" smtClean="0">
              <a:solidFill>
                <a:sysClr val="windowText" lastClr="000000">
                  <a:hueOff val="0"/>
                  <a:satOff val="0"/>
                  <a:lumOff val="0"/>
                  <a:alphaOff val="0"/>
                </a:sysClr>
              </a:solidFill>
              <a:latin typeface="Calibri"/>
              <a:ea typeface="ＭＳ Ｐゴシック"/>
              <a:cs typeface="+mn-cs"/>
            </a:rPr>
            <a:t>　　　</a:t>
          </a:r>
          <a:endParaRPr kumimoji="1" lang="ja-JP" altLang="en-US" dirty="0">
            <a:solidFill>
              <a:sysClr val="windowText" lastClr="000000">
                <a:hueOff val="0"/>
                <a:satOff val="0"/>
                <a:lumOff val="0"/>
                <a:alphaOff val="0"/>
              </a:sysClr>
            </a:solidFill>
            <a:latin typeface="Calibri"/>
            <a:ea typeface="ＭＳ Ｐゴシック"/>
            <a:cs typeface="+mn-cs"/>
          </a:endParaRPr>
        </a:p>
      </dgm:t>
    </dgm:pt>
    <dgm:pt modelId="{84555F85-96E9-4439-956A-B02BD955A737}" type="sibTrans" cxnId="{A8895DBD-AF0B-483E-84A3-FBFC08B657E3}">
      <dgm:prSet/>
      <dgm:spPr/>
      <dgm:t>
        <a:bodyPr/>
        <a:lstStyle/>
        <a:p>
          <a:pPr algn="l"/>
          <a:endParaRPr kumimoji="1" lang="ja-JP" altLang="en-US"/>
        </a:p>
      </dgm:t>
    </dgm:pt>
    <dgm:pt modelId="{7CCB93D8-0F58-4027-9C05-E5F367A2911A}" type="parTrans" cxnId="{A8895DBD-AF0B-483E-84A3-FBFC08B657E3}">
      <dgm:prSet/>
      <dgm:spPr/>
      <dgm:t>
        <a:bodyPr/>
        <a:lstStyle/>
        <a:p>
          <a:pPr algn="l"/>
          <a:endParaRPr kumimoji="1" lang="ja-JP" altLang="en-US"/>
        </a:p>
      </dgm:t>
    </dgm:pt>
    <dgm:pt modelId="{DAF15275-6ED4-4DEC-B8FB-C56A8760DCC8}" type="pres">
      <dgm:prSet presAssocID="{4191084E-DD32-4F66-9E76-ABC997603BB6}" presName="arrowDiagram" presStyleCnt="0">
        <dgm:presLayoutVars>
          <dgm:chMax val="5"/>
          <dgm:dir/>
          <dgm:resizeHandles val="exact"/>
        </dgm:presLayoutVars>
      </dgm:prSet>
      <dgm:spPr/>
    </dgm:pt>
    <dgm:pt modelId="{D85AD49F-3307-4E1D-80D1-A376EAA437E4}" type="pres">
      <dgm:prSet presAssocID="{4191084E-DD32-4F66-9E76-ABC997603BB6}" presName="arrow" presStyleLbl="bgShp" presStyleIdx="0" presStyleCnt="1" custScaleX="87871" custScaleY="67723" custLinFactNeighborX="-4089" custLinFactNeighborY="136"/>
      <dgm:spPr>
        <a:xfrm>
          <a:off x="453684" y="551051"/>
          <a:ext cx="4760471" cy="2293087"/>
        </a:xfrm>
        <a:prstGeom prst="swooshArrow">
          <a:avLst>
            <a:gd name="adj1" fmla="val 25000"/>
            <a:gd name="adj2" fmla="val 25000"/>
          </a:avLst>
        </a:prstGeom>
        <a:solidFill>
          <a:srgbClr val="C0504D">
            <a:tint val="40000"/>
            <a:hueOff val="0"/>
            <a:satOff val="0"/>
            <a:lumOff val="0"/>
            <a:alphaOff val="0"/>
          </a:srgbClr>
        </a:solidFill>
        <a:ln>
          <a:noFill/>
        </a:ln>
        <a:effectLst/>
      </dgm:spPr>
    </dgm:pt>
    <dgm:pt modelId="{07D1EBAB-AF88-4AB8-A621-3E87C1EE1495}" type="pres">
      <dgm:prSet presAssocID="{4191084E-DD32-4F66-9E76-ABC997603BB6}" presName="arrowDiagram1" presStyleCnt="0">
        <dgm:presLayoutVars>
          <dgm:bulletEnabled val="1"/>
        </dgm:presLayoutVars>
      </dgm:prSet>
      <dgm:spPr/>
    </dgm:pt>
    <dgm:pt modelId="{0227E6EF-B732-4DE5-B187-502B4954507F}" type="pres">
      <dgm:prSet presAssocID="{8D9AC052-2044-44CA-837E-E31CD5CDD320}" presName="bullet1" presStyleLbl="node1" presStyleIdx="0" presStyleCnt="1" custFlipVert="1" custFlipHor="1" custScaleX="37667" custScaleY="44795" custLinFactX="-500000" custLinFactY="208910" custLinFactNeighborX="-543909" custLinFactNeighborY="300000"/>
      <dgm:spPr>
        <a:xfrm flipH="1" flipV="1">
          <a:off x="3232659" y="1101069"/>
          <a:ext cx="151007" cy="179583"/>
        </a:xfrm>
        <a:prstGeom prst="ellipse">
          <a:avLst/>
        </a:prstGeo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gm:spPr>
    </dgm:pt>
    <dgm:pt modelId="{E7499CCE-5A7B-4FC3-8D7A-10D666B40649}" type="pres">
      <dgm:prSet presAssocID="{8D9AC052-2044-44CA-837E-E31CD5CDD320}" presName="textBox1" presStyleLbl="revTx" presStyleIdx="0" presStyleCnt="1" custScaleX="7544" custScaleY="2078" custLinFactX="-37088" custLinFactNeighborX="-100000" custLinFactNeighborY="-63857">
        <dgm:presLayoutVars>
          <dgm:bulletEnabled val="1"/>
        </dgm:presLayoutVars>
      </dgm:prSet>
      <dgm:spPr>
        <a:prstGeom prst="round2DiagRect">
          <a:avLst/>
        </a:prstGeom>
      </dgm:spPr>
      <dgm:t>
        <a:bodyPr/>
        <a:lstStyle/>
        <a:p>
          <a:endParaRPr kumimoji="1" lang="ja-JP" altLang="en-US"/>
        </a:p>
      </dgm:t>
    </dgm:pt>
  </dgm:ptLst>
  <dgm:cxnLst>
    <dgm:cxn modelId="{1400565C-D58D-4568-BF16-6FFC816A8173}" type="presOf" srcId="{8D9AC052-2044-44CA-837E-E31CD5CDD320}" destId="{E7499CCE-5A7B-4FC3-8D7A-10D666B40649}" srcOrd="0" destOrd="0" presId="urn:microsoft.com/office/officeart/2005/8/layout/arrow2"/>
    <dgm:cxn modelId="{A8895DBD-AF0B-483E-84A3-FBFC08B657E3}" srcId="{4191084E-DD32-4F66-9E76-ABC997603BB6}" destId="{8D9AC052-2044-44CA-837E-E31CD5CDD320}" srcOrd="0" destOrd="0" parTransId="{7CCB93D8-0F58-4027-9C05-E5F367A2911A}" sibTransId="{84555F85-96E9-4439-956A-B02BD955A737}"/>
    <dgm:cxn modelId="{E95F517F-7AA8-4629-A2FB-ACF4F843B2C2}" type="presOf" srcId="{4191084E-DD32-4F66-9E76-ABC997603BB6}" destId="{DAF15275-6ED4-4DEC-B8FB-C56A8760DCC8}" srcOrd="0" destOrd="0" presId="urn:microsoft.com/office/officeart/2005/8/layout/arrow2"/>
    <dgm:cxn modelId="{6479EF8E-631A-4139-8CD8-7B22736A8F83}" type="presParOf" srcId="{DAF15275-6ED4-4DEC-B8FB-C56A8760DCC8}" destId="{D85AD49F-3307-4E1D-80D1-A376EAA437E4}" srcOrd="0" destOrd="0" presId="urn:microsoft.com/office/officeart/2005/8/layout/arrow2"/>
    <dgm:cxn modelId="{331E24F9-E6F3-4BBB-AB83-18F57B461202}" type="presParOf" srcId="{DAF15275-6ED4-4DEC-B8FB-C56A8760DCC8}" destId="{07D1EBAB-AF88-4AB8-A621-3E87C1EE1495}" srcOrd="1" destOrd="0" presId="urn:microsoft.com/office/officeart/2005/8/layout/arrow2"/>
    <dgm:cxn modelId="{6A67FE33-4518-4029-9B9C-CE98DC12B241}" type="presParOf" srcId="{07D1EBAB-AF88-4AB8-A621-3E87C1EE1495}" destId="{0227E6EF-B732-4DE5-B187-502B4954507F}" srcOrd="0" destOrd="0" presId="urn:microsoft.com/office/officeart/2005/8/layout/arrow2"/>
    <dgm:cxn modelId="{D291593E-EAFE-469D-A6B1-7C4E86B35BA7}" type="presParOf" srcId="{07D1EBAB-AF88-4AB8-A621-3E87C1EE1495}" destId="{E7499CCE-5A7B-4FC3-8D7A-10D666B40649}" srcOrd="1" destOrd="0" presId="urn:microsoft.com/office/officeart/2005/8/layout/arrow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96F9541-ECDA-4DED-9478-07469420A663}" type="doc">
      <dgm:prSet loTypeId="urn:microsoft.com/office/officeart/2005/8/layout/pyramid1" loCatId="pyramid" qsTypeId="urn:microsoft.com/office/officeart/2005/8/quickstyle/simple5" qsCatId="simple" csTypeId="urn:microsoft.com/office/officeart/2005/8/colors/accent6_5" csCatId="accent6" phldr="1"/>
      <dgm:spPr/>
      <dgm:t>
        <a:bodyPr/>
        <a:lstStyle/>
        <a:p>
          <a:endParaRPr kumimoji="1" lang="ja-JP" altLang="en-US"/>
        </a:p>
      </dgm:t>
    </dgm:pt>
    <dgm:pt modelId="{D5B85641-B6A8-4F25-A953-60E2290ABF05}">
      <dgm:prSet phldrT="[テキスト]" custT="1"/>
      <dgm:spPr/>
      <dgm:t>
        <a:bodyPr/>
        <a:lstStyle/>
        <a:p>
          <a:endParaRPr kumimoji="1" lang="ja-JP" altLang="en-US" sz="2400" dirty="0"/>
        </a:p>
      </dgm:t>
    </dgm:pt>
    <dgm:pt modelId="{ECFACE03-7B9E-4709-88EE-C02837B733B9}" type="parTrans" cxnId="{0A5E716E-139A-4AC5-BD08-134E5B305C5F}">
      <dgm:prSet/>
      <dgm:spPr/>
      <dgm:t>
        <a:bodyPr/>
        <a:lstStyle/>
        <a:p>
          <a:endParaRPr kumimoji="1" lang="ja-JP" altLang="en-US"/>
        </a:p>
      </dgm:t>
    </dgm:pt>
    <dgm:pt modelId="{DE26CA4A-CAF6-41C3-A092-130B52382DFC}" type="sibTrans" cxnId="{0A5E716E-139A-4AC5-BD08-134E5B305C5F}">
      <dgm:prSet/>
      <dgm:spPr/>
      <dgm:t>
        <a:bodyPr/>
        <a:lstStyle/>
        <a:p>
          <a:endParaRPr kumimoji="1" lang="ja-JP" altLang="en-US"/>
        </a:p>
      </dgm:t>
    </dgm:pt>
    <dgm:pt modelId="{B90A9274-B887-4AB1-B1C1-FAA40ABE02E8}">
      <dgm:prSet/>
      <dgm:spPr/>
      <dgm:t>
        <a:bodyPr/>
        <a:lstStyle/>
        <a:p>
          <a:endParaRPr kumimoji="1" lang="ja-JP" altLang="en-US" dirty="0"/>
        </a:p>
      </dgm:t>
    </dgm:pt>
    <dgm:pt modelId="{761C2EF0-2B59-40BF-AA1F-8C9149C6248A}" type="parTrans" cxnId="{A11281A2-C1F9-443F-A4D5-B0A141CA8366}">
      <dgm:prSet/>
      <dgm:spPr/>
      <dgm:t>
        <a:bodyPr/>
        <a:lstStyle/>
        <a:p>
          <a:endParaRPr kumimoji="1" lang="ja-JP" altLang="en-US"/>
        </a:p>
      </dgm:t>
    </dgm:pt>
    <dgm:pt modelId="{8AFD8DCD-BE68-46CE-8B48-E928DCD55292}" type="sibTrans" cxnId="{A11281A2-C1F9-443F-A4D5-B0A141CA8366}">
      <dgm:prSet/>
      <dgm:spPr/>
      <dgm:t>
        <a:bodyPr/>
        <a:lstStyle/>
        <a:p>
          <a:endParaRPr kumimoji="1" lang="ja-JP" altLang="en-US"/>
        </a:p>
      </dgm:t>
    </dgm:pt>
    <dgm:pt modelId="{7D531CA0-A690-419A-A925-EECFA803D572}">
      <dgm:prSet phldrT="[テキスト]" phldr="1"/>
      <dgm:spPr/>
      <dgm:t>
        <a:bodyPr/>
        <a:lstStyle/>
        <a:p>
          <a:endParaRPr kumimoji="1" lang="ja-JP" altLang="en-US" dirty="0"/>
        </a:p>
      </dgm:t>
    </dgm:pt>
    <dgm:pt modelId="{28316866-6173-48AC-BEA7-A639BBFCE247}" type="sibTrans" cxnId="{A468F932-C0D2-4A61-93FE-795B400CDA26}">
      <dgm:prSet/>
      <dgm:spPr/>
      <dgm:t>
        <a:bodyPr/>
        <a:lstStyle/>
        <a:p>
          <a:endParaRPr kumimoji="1" lang="ja-JP" altLang="en-US"/>
        </a:p>
      </dgm:t>
    </dgm:pt>
    <dgm:pt modelId="{A8DD82F0-F77D-4F7C-9E03-88EA8B703646}" type="parTrans" cxnId="{A468F932-C0D2-4A61-93FE-795B400CDA26}">
      <dgm:prSet/>
      <dgm:spPr/>
      <dgm:t>
        <a:bodyPr/>
        <a:lstStyle/>
        <a:p>
          <a:endParaRPr kumimoji="1" lang="ja-JP" altLang="en-US"/>
        </a:p>
      </dgm:t>
    </dgm:pt>
    <dgm:pt modelId="{A85580F7-C707-4E1A-BFD7-1E5960773DDD}" type="pres">
      <dgm:prSet presAssocID="{496F9541-ECDA-4DED-9478-07469420A663}" presName="Name0" presStyleCnt="0">
        <dgm:presLayoutVars>
          <dgm:dir/>
          <dgm:animLvl val="lvl"/>
          <dgm:resizeHandles val="exact"/>
        </dgm:presLayoutVars>
      </dgm:prSet>
      <dgm:spPr/>
      <dgm:t>
        <a:bodyPr/>
        <a:lstStyle/>
        <a:p>
          <a:endParaRPr kumimoji="1" lang="ja-JP" altLang="en-US"/>
        </a:p>
      </dgm:t>
    </dgm:pt>
    <dgm:pt modelId="{2861985C-006A-44CE-AC6B-0DEB46CBEA69}" type="pres">
      <dgm:prSet presAssocID="{7D531CA0-A690-419A-A925-EECFA803D572}" presName="Name8" presStyleCnt="0"/>
      <dgm:spPr/>
    </dgm:pt>
    <dgm:pt modelId="{17532708-ED87-4502-BA80-C2E13E917423}" type="pres">
      <dgm:prSet presAssocID="{7D531CA0-A690-419A-A925-EECFA803D572}" presName="level" presStyleLbl="node1" presStyleIdx="0" presStyleCnt="3" custLinFactNeighborX="-961" custLinFactNeighborY="4587">
        <dgm:presLayoutVars>
          <dgm:chMax val="1"/>
          <dgm:bulletEnabled val="1"/>
        </dgm:presLayoutVars>
      </dgm:prSet>
      <dgm:spPr/>
      <dgm:t>
        <a:bodyPr/>
        <a:lstStyle/>
        <a:p>
          <a:endParaRPr kumimoji="1" lang="ja-JP" altLang="en-US"/>
        </a:p>
      </dgm:t>
    </dgm:pt>
    <dgm:pt modelId="{E777D901-64A8-4105-9426-0858F5EE4CCD}" type="pres">
      <dgm:prSet presAssocID="{7D531CA0-A690-419A-A925-EECFA803D572}" presName="levelTx" presStyleLbl="revTx" presStyleIdx="0" presStyleCnt="0">
        <dgm:presLayoutVars>
          <dgm:chMax val="1"/>
          <dgm:bulletEnabled val="1"/>
        </dgm:presLayoutVars>
      </dgm:prSet>
      <dgm:spPr/>
      <dgm:t>
        <a:bodyPr/>
        <a:lstStyle/>
        <a:p>
          <a:endParaRPr kumimoji="1" lang="ja-JP" altLang="en-US"/>
        </a:p>
      </dgm:t>
    </dgm:pt>
    <dgm:pt modelId="{7792F2A1-B797-4D9A-BC8C-4637F638F8A7}" type="pres">
      <dgm:prSet presAssocID="{D5B85641-B6A8-4F25-A953-60E2290ABF05}" presName="Name8" presStyleCnt="0"/>
      <dgm:spPr/>
    </dgm:pt>
    <dgm:pt modelId="{EBCAEF02-FC5F-4612-8C92-F197D75A48AF}" type="pres">
      <dgm:prSet presAssocID="{D5B85641-B6A8-4F25-A953-60E2290ABF05}" presName="level" presStyleLbl="node1" presStyleIdx="1" presStyleCnt="3" custScaleY="119018" custLinFactNeighborY="-1462">
        <dgm:presLayoutVars>
          <dgm:chMax val="1"/>
          <dgm:bulletEnabled val="1"/>
        </dgm:presLayoutVars>
      </dgm:prSet>
      <dgm:spPr/>
      <dgm:t>
        <a:bodyPr/>
        <a:lstStyle/>
        <a:p>
          <a:endParaRPr kumimoji="1" lang="ja-JP" altLang="en-US"/>
        </a:p>
      </dgm:t>
    </dgm:pt>
    <dgm:pt modelId="{0E884DE1-E137-4BE7-AC87-B5F55C1D92FF}" type="pres">
      <dgm:prSet presAssocID="{D5B85641-B6A8-4F25-A953-60E2290ABF05}" presName="levelTx" presStyleLbl="revTx" presStyleIdx="0" presStyleCnt="0">
        <dgm:presLayoutVars>
          <dgm:chMax val="1"/>
          <dgm:bulletEnabled val="1"/>
        </dgm:presLayoutVars>
      </dgm:prSet>
      <dgm:spPr/>
      <dgm:t>
        <a:bodyPr/>
        <a:lstStyle/>
        <a:p>
          <a:endParaRPr kumimoji="1" lang="ja-JP" altLang="en-US"/>
        </a:p>
      </dgm:t>
    </dgm:pt>
    <dgm:pt modelId="{52960A0B-7059-4847-A5F4-5B7AA41A9A06}" type="pres">
      <dgm:prSet presAssocID="{B90A9274-B887-4AB1-B1C1-FAA40ABE02E8}" presName="Name8" presStyleCnt="0"/>
      <dgm:spPr/>
    </dgm:pt>
    <dgm:pt modelId="{2DBFAA8E-0A7E-4CB9-B66F-C466D66F6117}" type="pres">
      <dgm:prSet presAssocID="{B90A9274-B887-4AB1-B1C1-FAA40ABE02E8}" presName="level" presStyleLbl="node1" presStyleIdx="2" presStyleCnt="3" custScaleY="262597" custLinFactNeighborX="-221" custLinFactNeighborY="-3351">
        <dgm:presLayoutVars>
          <dgm:chMax val="1"/>
          <dgm:bulletEnabled val="1"/>
        </dgm:presLayoutVars>
      </dgm:prSet>
      <dgm:spPr/>
      <dgm:t>
        <a:bodyPr/>
        <a:lstStyle/>
        <a:p>
          <a:endParaRPr kumimoji="1" lang="ja-JP" altLang="en-US"/>
        </a:p>
      </dgm:t>
    </dgm:pt>
    <dgm:pt modelId="{9BD27CD0-73CD-48BE-887B-B17A0B9E28BE}" type="pres">
      <dgm:prSet presAssocID="{B90A9274-B887-4AB1-B1C1-FAA40ABE02E8}" presName="levelTx" presStyleLbl="revTx" presStyleIdx="0" presStyleCnt="0">
        <dgm:presLayoutVars>
          <dgm:chMax val="1"/>
          <dgm:bulletEnabled val="1"/>
        </dgm:presLayoutVars>
      </dgm:prSet>
      <dgm:spPr/>
      <dgm:t>
        <a:bodyPr/>
        <a:lstStyle/>
        <a:p>
          <a:endParaRPr kumimoji="1" lang="ja-JP" altLang="en-US"/>
        </a:p>
      </dgm:t>
    </dgm:pt>
  </dgm:ptLst>
  <dgm:cxnLst>
    <dgm:cxn modelId="{A1AEB636-D5A8-4DA0-9A11-380B9B3F823C}" type="presOf" srcId="{D5B85641-B6A8-4F25-A953-60E2290ABF05}" destId="{EBCAEF02-FC5F-4612-8C92-F197D75A48AF}" srcOrd="0" destOrd="0" presId="urn:microsoft.com/office/officeart/2005/8/layout/pyramid1"/>
    <dgm:cxn modelId="{D8841756-A561-49F0-A544-028AE6D59F42}" type="presOf" srcId="{7D531CA0-A690-419A-A925-EECFA803D572}" destId="{17532708-ED87-4502-BA80-C2E13E917423}" srcOrd="0" destOrd="0" presId="urn:microsoft.com/office/officeart/2005/8/layout/pyramid1"/>
    <dgm:cxn modelId="{0A5E716E-139A-4AC5-BD08-134E5B305C5F}" srcId="{496F9541-ECDA-4DED-9478-07469420A663}" destId="{D5B85641-B6A8-4F25-A953-60E2290ABF05}" srcOrd="1" destOrd="0" parTransId="{ECFACE03-7B9E-4709-88EE-C02837B733B9}" sibTransId="{DE26CA4A-CAF6-41C3-A092-130B52382DFC}"/>
    <dgm:cxn modelId="{709A24BC-CB83-41D7-8148-0BE19322C079}" type="presOf" srcId="{B90A9274-B887-4AB1-B1C1-FAA40ABE02E8}" destId="{2DBFAA8E-0A7E-4CB9-B66F-C466D66F6117}" srcOrd="0" destOrd="0" presId="urn:microsoft.com/office/officeart/2005/8/layout/pyramid1"/>
    <dgm:cxn modelId="{A11281A2-C1F9-443F-A4D5-B0A141CA8366}" srcId="{496F9541-ECDA-4DED-9478-07469420A663}" destId="{B90A9274-B887-4AB1-B1C1-FAA40ABE02E8}" srcOrd="2" destOrd="0" parTransId="{761C2EF0-2B59-40BF-AA1F-8C9149C6248A}" sibTransId="{8AFD8DCD-BE68-46CE-8B48-E928DCD55292}"/>
    <dgm:cxn modelId="{A468F932-C0D2-4A61-93FE-795B400CDA26}" srcId="{496F9541-ECDA-4DED-9478-07469420A663}" destId="{7D531CA0-A690-419A-A925-EECFA803D572}" srcOrd="0" destOrd="0" parTransId="{A8DD82F0-F77D-4F7C-9E03-88EA8B703646}" sibTransId="{28316866-6173-48AC-BEA7-A639BBFCE247}"/>
    <dgm:cxn modelId="{1870E441-433F-41B6-A305-0127981E1F0F}" type="presOf" srcId="{B90A9274-B887-4AB1-B1C1-FAA40ABE02E8}" destId="{9BD27CD0-73CD-48BE-887B-B17A0B9E28BE}" srcOrd="1" destOrd="0" presId="urn:microsoft.com/office/officeart/2005/8/layout/pyramid1"/>
    <dgm:cxn modelId="{BA0221A4-4B34-4486-9B6B-B18F04BC2EF5}" type="presOf" srcId="{D5B85641-B6A8-4F25-A953-60E2290ABF05}" destId="{0E884DE1-E137-4BE7-AC87-B5F55C1D92FF}" srcOrd="1" destOrd="0" presId="urn:microsoft.com/office/officeart/2005/8/layout/pyramid1"/>
    <dgm:cxn modelId="{9D03D6F8-373C-4838-BDFE-1180E9A8C948}" type="presOf" srcId="{496F9541-ECDA-4DED-9478-07469420A663}" destId="{A85580F7-C707-4E1A-BFD7-1E5960773DDD}" srcOrd="0" destOrd="0" presId="urn:microsoft.com/office/officeart/2005/8/layout/pyramid1"/>
    <dgm:cxn modelId="{AF66DDB8-E65C-44FE-AC9B-B0D13B0CD6F6}" type="presOf" srcId="{7D531CA0-A690-419A-A925-EECFA803D572}" destId="{E777D901-64A8-4105-9426-0858F5EE4CCD}" srcOrd="1" destOrd="0" presId="urn:microsoft.com/office/officeart/2005/8/layout/pyramid1"/>
    <dgm:cxn modelId="{093617C7-2E17-46E5-BC0A-793746C0E870}" type="presParOf" srcId="{A85580F7-C707-4E1A-BFD7-1E5960773DDD}" destId="{2861985C-006A-44CE-AC6B-0DEB46CBEA69}" srcOrd="0" destOrd="0" presId="urn:microsoft.com/office/officeart/2005/8/layout/pyramid1"/>
    <dgm:cxn modelId="{EAA17ECE-D294-4316-83AF-1A5249B1635F}" type="presParOf" srcId="{2861985C-006A-44CE-AC6B-0DEB46CBEA69}" destId="{17532708-ED87-4502-BA80-C2E13E917423}" srcOrd="0" destOrd="0" presId="urn:microsoft.com/office/officeart/2005/8/layout/pyramid1"/>
    <dgm:cxn modelId="{56270B01-DC4B-4C40-ABF5-2D72A5A30D50}" type="presParOf" srcId="{2861985C-006A-44CE-AC6B-0DEB46CBEA69}" destId="{E777D901-64A8-4105-9426-0858F5EE4CCD}" srcOrd="1" destOrd="0" presId="urn:microsoft.com/office/officeart/2005/8/layout/pyramid1"/>
    <dgm:cxn modelId="{8A7CA44B-690D-43B5-856F-C65D96B1D31E}" type="presParOf" srcId="{A85580F7-C707-4E1A-BFD7-1E5960773DDD}" destId="{7792F2A1-B797-4D9A-BC8C-4637F638F8A7}" srcOrd="1" destOrd="0" presId="urn:microsoft.com/office/officeart/2005/8/layout/pyramid1"/>
    <dgm:cxn modelId="{BE22DFC4-85BB-4207-87A9-B6D240FCCC3C}" type="presParOf" srcId="{7792F2A1-B797-4D9A-BC8C-4637F638F8A7}" destId="{EBCAEF02-FC5F-4612-8C92-F197D75A48AF}" srcOrd="0" destOrd="0" presId="urn:microsoft.com/office/officeart/2005/8/layout/pyramid1"/>
    <dgm:cxn modelId="{B5881E63-EB99-4FF5-8A3C-EE037891DC07}" type="presParOf" srcId="{7792F2A1-B797-4D9A-BC8C-4637F638F8A7}" destId="{0E884DE1-E137-4BE7-AC87-B5F55C1D92FF}" srcOrd="1" destOrd="0" presId="urn:microsoft.com/office/officeart/2005/8/layout/pyramid1"/>
    <dgm:cxn modelId="{544C940D-12F1-4B6C-A658-F4A5B242F110}" type="presParOf" srcId="{A85580F7-C707-4E1A-BFD7-1E5960773DDD}" destId="{52960A0B-7059-4847-A5F4-5B7AA41A9A06}" srcOrd="2" destOrd="0" presId="urn:microsoft.com/office/officeart/2005/8/layout/pyramid1"/>
    <dgm:cxn modelId="{D7BD7D0E-25E2-47FA-94EC-CF0C7464D403}" type="presParOf" srcId="{52960A0B-7059-4847-A5F4-5B7AA41A9A06}" destId="{2DBFAA8E-0A7E-4CB9-B66F-C466D66F6117}" srcOrd="0" destOrd="0" presId="urn:microsoft.com/office/officeart/2005/8/layout/pyramid1"/>
    <dgm:cxn modelId="{D3CE4CE9-CF90-4F02-829B-1C5EE4136311}" type="presParOf" srcId="{52960A0B-7059-4847-A5F4-5B7AA41A9A06}" destId="{9BD27CD0-73CD-48BE-887B-B17A0B9E28BE}"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96F9541-ECDA-4DED-9478-07469420A663}" type="doc">
      <dgm:prSet loTypeId="urn:microsoft.com/office/officeart/2005/8/layout/pyramid1" loCatId="pyramid" qsTypeId="urn:microsoft.com/office/officeart/2005/8/quickstyle/simple5" qsCatId="simple" csTypeId="urn:microsoft.com/office/officeart/2005/8/colors/accent6_5" csCatId="accent6" phldr="1"/>
      <dgm:spPr/>
      <dgm:t>
        <a:bodyPr/>
        <a:lstStyle/>
        <a:p>
          <a:endParaRPr kumimoji="1" lang="ja-JP" altLang="en-US"/>
        </a:p>
      </dgm:t>
    </dgm:pt>
    <dgm:pt modelId="{7D531CA0-A690-419A-A925-EECFA803D572}">
      <dgm:prSet phldrT="[テキスト]" custT="1"/>
      <dgm:spPr/>
      <dgm:t>
        <a:bodyPr/>
        <a:lstStyle/>
        <a:p>
          <a:r>
            <a:rPr kumimoji="1" lang="en-US" altLang="ja-JP" sz="100" dirty="0" smtClean="0"/>
            <a:t>0</a:t>
          </a:r>
          <a:endParaRPr kumimoji="1" lang="ja-JP" altLang="en-US" sz="6200" dirty="0"/>
        </a:p>
      </dgm:t>
    </dgm:pt>
    <dgm:pt modelId="{A8DD82F0-F77D-4F7C-9E03-88EA8B703646}" type="parTrans" cxnId="{A468F932-C0D2-4A61-93FE-795B400CDA26}">
      <dgm:prSet/>
      <dgm:spPr/>
      <dgm:t>
        <a:bodyPr/>
        <a:lstStyle/>
        <a:p>
          <a:endParaRPr kumimoji="1" lang="ja-JP" altLang="en-US"/>
        </a:p>
      </dgm:t>
    </dgm:pt>
    <dgm:pt modelId="{28316866-6173-48AC-BEA7-A639BBFCE247}" type="sibTrans" cxnId="{A468F932-C0D2-4A61-93FE-795B400CDA26}">
      <dgm:prSet/>
      <dgm:spPr/>
      <dgm:t>
        <a:bodyPr/>
        <a:lstStyle/>
        <a:p>
          <a:endParaRPr kumimoji="1" lang="ja-JP" altLang="en-US"/>
        </a:p>
      </dgm:t>
    </dgm:pt>
    <dgm:pt modelId="{B90A9274-B887-4AB1-B1C1-FAA40ABE02E8}">
      <dgm:prSet/>
      <dgm:spPr/>
      <dgm:t>
        <a:bodyPr/>
        <a:lstStyle/>
        <a:p>
          <a:endParaRPr kumimoji="1" lang="ja-JP" altLang="en-US" dirty="0"/>
        </a:p>
      </dgm:t>
    </dgm:pt>
    <dgm:pt modelId="{761C2EF0-2B59-40BF-AA1F-8C9149C6248A}" type="parTrans" cxnId="{A11281A2-C1F9-443F-A4D5-B0A141CA8366}">
      <dgm:prSet/>
      <dgm:spPr/>
      <dgm:t>
        <a:bodyPr/>
        <a:lstStyle/>
        <a:p>
          <a:endParaRPr kumimoji="1" lang="ja-JP" altLang="en-US"/>
        </a:p>
      </dgm:t>
    </dgm:pt>
    <dgm:pt modelId="{8AFD8DCD-BE68-46CE-8B48-E928DCD55292}" type="sibTrans" cxnId="{A11281A2-C1F9-443F-A4D5-B0A141CA8366}">
      <dgm:prSet/>
      <dgm:spPr/>
      <dgm:t>
        <a:bodyPr/>
        <a:lstStyle/>
        <a:p>
          <a:endParaRPr kumimoji="1" lang="ja-JP" altLang="en-US"/>
        </a:p>
      </dgm:t>
    </dgm:pt>
    <dgm:pt modelId="{1939F959-CB2B-44A3-8650-B07537062962}">
      <dgm:prSet custT="1"/>
      <dgm:spPr/>
      <dgm:t>
        <a:bodyPr/>
        <a:lstStyle/>
        <a:p>
          <a:endParaRPr kumimoji="1" lang="en-US" altLang="ja-JP" sz="1400" dirty="0" smtClean="0"/>
        </a:p>
      </dgm:t>
    </dgm:pt>
    <dgm:pt modelId="{4827413F-84E3-4D1A-A762-2B8A0E5842C3}" type="parTrans" cxnId="{218AB3E9-99AC-4642-ACEA-5D8B6E121660}">
      <dgm:prSet/>
      <dgm:spPr/>
      <dgm:t>
        <a:bodyPr/>
        <a:lstStyle/>
        <a:p>
          <a:endParaRPr kumimoji="1" lang="ja-JP" altLang="en-US"/>
        </a:p>
      </dgm:t>
    </dgm:pt>
    <dgm:pt modelId="{F15CF02B-DC4A-4AF9-92BD-7ADCC6E7EE6E}" type="sibTrans" cxnId="{218AB3E9-99AC-4642-ACEA-5D8B6E121660}">
      <dgm:prSet/>
      <dgm:spPr/>
      <dgm:t>
        <a:bodyPr/>
        <a:lstStyle/>
        <a:p>
          <a:endParaRPr kumimoji="1" lang="ja-JP" altLang="en-US"/>
        </a:p>
      </dgm:t>
    </dgm:pt>
    <dgm:pt modelId="{A85580F7-C707-4E1A-BFD7-1E5960773DDD}" type="pres">
      <dgm:prSet presAssocID="{496F9541-ECDA-4DED-9478-07469420A663}" presName="Name0" presStyleCnt="0">
        <dgm:presLayoutVars>
          <dgm:dir/>
          <dgm:animLvl val="lvl"/>
          <dgm:resizeHandles val="exact"/>
        </dgm:presLayoutVars>
      </dgm:prSet>
      <dgm:spPr/>
      <dgm:t>
        <a:bodyPr/>
        <a:lstStyle/>
        <a:p>
          <a:endParaRPr kumimoji="1" lang="ja-JP" altLang="en-US"/>
        </a:p>
      </dgm:t>
    </dgm:pt>
    <dgm:pt modelId="{2861985C-006A-44CE-AC6B-0DEB46CBEA69}" type="pres">
      <dgm:prSet presAssocID="{7D531CA0-A690-419A-A925-EECFA803D572}" presName="Name8" presStyleCnt="0"/>
      <dgm:spPr/>
    </dgm:pt>
    <dgm:pt modelId="{17532708-ED87-4502-BA80-C2E13E917423}" type="pres">
      <dgm:prSet presAssocID="{7D531CA0-A690-419A-A925-EECFA803D572}" presName="level" presStyleLbl="node1" presStyleIdx="0" presStyleCnt="3" custScaleY="123312">
        <dgm:presLayoutVars>
          <dgm:chMax val="1"/>
          <dgm:bulletEnabled val="1"/>
        </dgm:presLayoutVars>
      </dgm:prSet>
      <dgm:spPr/>
      <dgm:t>
        <a:bodyPr/>
        <a:lstStyle/>
        <a:p>
          <a:endParaRPr kumimoji="1" lang="ja-JP" altLang="en-US"/>
        </a:p>
      </dgm:t>
    </dgm:pt>
    <dgm:pt modelId="{E777D901-64A8-4105-9426-0858F5EE4CCD}" type="pres">
      <dgm:prSet presAssocID="{7D531CA0-A690-419A-A925-EECFA803D572}" presName="levelTx" presStyleLbl="revTx" presStyleIdx="0" presStyleCnt="0">
        <dgm:presLayoutVars>
          <dgm:chMax val="1"/>
          <dgm:bulletEnabled val="1"/>
        </dgm:presLayoutVars>
      </dgm:prSet>
      <dgm:spPr/>
      <dgm:t>
        <a:bodyPr/>
        <a:lstStyle/>
        <a:p>
          <a:endParaRPr kumimoji="1" lang="ja-JP" altLang="en-US"/>
        </a:p>
      </dgm:t>
    </dgm:pt>
    <dgm:pt modelId="{52960A0B-7059-4847-A5F4-5B7AA41A9A06}" type="pres">
      <dgm:prSet presAssocID="{B90A9274-B887-4AB1-B1C1-FAA40ABE02E8}" presName="Name8" presStyleCnt="0"/>
      <dgm:spPr/>
    </dgm:pt>
    <dgm:pt modelId="{2DBFAA8E-0A7E-4CB9-B66F-C466D66F6117}" type="pres">
      <dgm:prSet presAssocID="{B90A9274-B887-4AB1-B1C1-FAA40ABE02E8}" presName="level" presStyleLbl="node1" presStyleIdx="1" presStyleCnt="3" custScaleY="139629" custLinFactNeighborX="-221" custLinFactNeighborY="1981">
        <dgm:presLayoutVars>
          <dgm:chMax val="1"/>
          <dgm:bulletEnabled val="1"/>
        </dgm:presLayoutVars>
      </dgm:prSet>
      <dgm:spPr/>
      <dgm:t>
        <a:bodyPr/>
        <a:lstStyle/>
        <a:p>
          <a:endParaRPr kumimoji="1" lang="ja-JP" altLang="en-US"/>
        </a:p>
      </dgm:t>
    </dgm:pt>
    <dgm:pt modelId="{9BD27CD0-73CD-48BE-887B-B17A0B9E28BE}" type="pres">
      <dgm:prSet presAssocID="{B90A9274-B887-4AB1-B1C1-FAA40ABE02E8}" presName="levelTx" presStyleLbl="revTx" presStyleIdx="0" presStyleCnt="0">
        <dgm:presLayoutVars>
          <dgm:chMax val="1"/>
          <dgm:bulletEnabled val="1"/>
        </dgm:presLayoutVars>
      </dgm:prSet>
      <dgm:spPr/>
      <dgm:t>
        <a:bodyPr/>
        <a:lstStyle/>
        <a:p>
          <a:endParaRPr kumimoji="1" lang="ja-JP" altLang="en-US"/>
        </a:p>
      </dgm:t>
    </dgm:pt>
    <dgm:pt modelId="{F114AA22-ED93-4C50-8C45-58A9AA32D9A7}" type="pres">
      <dgm:prSet presAssocID="{1939F959-CB2B-44A3-8650-B07537062962}" presName="Name8" presStyleCnt="0"/>
      <dgm:spPr/>
    </dgm:pt>
    <dgm:pt modelId="{0BEED324-1040-410A-AA1F-A9067CEEA149}" type="pres">
      <dgm:prSet presAssocID="{1939F959-CB2B-44A3-8650-B07537062962}" presName="level" presStyleLbl="node1" presStyleIdx="2" presStyleCnt="3" custScaleY="124432">
        <dgm:presLayoutVars>
          <dgm:chMax val="1"/>
          <dgm:bulletEnabled val="1"/>
        </dgm:presLayoutVars>
      </dgm:prSet>
      <dgm:spPr/>
      <dgm:t>
        <a:bodyPr/>
        <a:lstStyle/>
        <a:p>
          <a:endParaRPr kumimoji="1" lang="ja-JP" altLang="en-US"/>
        </a:p>
      </dgm:t>
    </dgm:pt>
    <dgm:pt modelId="{599E35E2-99F5-4D10-A09F-DA5C3370C046}" type="pres">
      <dgm:prSet presAssocID="{1939F959-CB2B-44A3-8650-B07537062962}" presName="levelTx" presStyleLbl="revTx" presStyleIdx="0" presStyleCnt="0">
        <dgm:presLayoutVars>
          <dgm:chMax val="1"/>
          <dgm:bulletEnabled val="1"/>
        </dgm:presLayoutVars>
      </dgm:prSet>
      <dgm:spPr/>
      <dgm:t>
        <a:bodyPr/>
        <a:lstStyle/>
        <a:p>
          <a:endParaRPr kumimoji="1" lang="ja-JP" altLang="en-US"/>
        </a:p>
      </dgm:t>
    </dgm:pt>
  </dgm:ptLst>
  <dgm:cxnLst>
    <dgm:cxn modelId="{597512F2-1825-464E-BE0C-3D2FA9E17FAC}" type="presOf" srcId="{1939F959-CB2B-44A3-8650-B07537062962}" destId="{0BEED324-1040-410A-AA1F-A9067CEEA149}" srcOrd="0" destOrd="0" presId="urn:microsoft.com/office/officeart/2005/8/layout/pyramid1"/>
    <dgm:cxn modelId="{FD196318-CCCC-44A3-BB02-032AD8008CF2}" type="presOf" srcId="{7D531CA0-A690-419A-A925-EECFA803D572}" destId="{17532708-ED87-4502-BA80-C2E13E917423}" srcOrd="0" destOrd="0" presId="urn:microsoft.com/office/officeart/2005/8/layout/pyramid1"/>
    <dgm:cxn modelId="{4B3E434A-DC16-4A6A-86FA-73FF49F1C602}" type="presOf" srcId="{B90A9274-B887-4AB1-B1C1-FAA40ABE02E8}" destId="{9BD27CD0-73CD-48BE-887B-B17A0B9E28BE}" srcOrd="1" destOrd="0" presId="urn:microsoft.com/office/officeart/2005/8/layout/pyramid1"/>
    <dgm:cxn modelId="{950C5CBA-421F-48C1-AEC5-867DB26E1B59}" type="presOf" srcId="{1939F959-CB2B-44A3-8650-B07537062962}" destId="{599E35E2-99F5-4D10-A09F-DA5C3370C046}" srcOrd="1" destOrd="0" presId="urn:microsoft.com/office/officeart/2005/8/layout/pyramid1"/>
    <dgm:cxn modelId="{A11281A2-C1F9-443F-A4D5-B0A141CA8366}" srcId="{496F9541-ECDA-4DED-9478-07469420A663}" destId="{B90A9274-B887-4AB1-B1C1-FAA40ABE02E8}" srcOrd="1" destOrd="0" parTransId="{761C2EF0-2B59-40BF-AA1F-8C9149C6248A}" sibTransId="{8AFD8DCD-BE68-46CE-8B48-E928DCD55292}"/>
    <dgm:cxn modelId="{15AF77A5-9219-4A8B-A0E2-2B39B4F76E07}" type="presOf" srcId="{496F9541-ECDA-4DED-9478-07469420A663}" destId="{A85580F7-C707-4E1A-BFD7-1E5960773DDD}" srcOrd="0" destOrd="0" presId="urn:microsoft.com/office/officeart/2005/8/layout/pyramid1"/>
    <dgm:cxn modelId="{A468F932-C0D2-4A61-93FE-795B400CDA26}" srcId="{496F9541-ECDA-4DED-9478-07469420A663}" destId="{7D531CA0-A690-419A-A925-EECFA803D572}" srcOrd="0" destOrd="0" parTransId="{A8DD82F0-F77D-4F7C-9E03-88EA8B703646}" sibTransId="{28316866-6173-48AC-BEA7-A639BBFCE247}"/>
    <dgm:cxn modelId="{65B246E1-E8C0-42C6-922C-FF70C57B94BF}" type="presOf" srcId="{B90A9274-B887-4AB1-B1C1-FAA40ABE02E8}" destId="{2DBFAA8E-0A7E-4CB9-B66F-C466D66F6117}" srcOrd="0" destOrd="0" presId="urn:microsoft.com/office/officeart/2005/8/layout/pyramid1"/>
    <dgm:cxn modelId="{218AB3E9-99AC-4642-ACEA-5D8B6E121660}" srcId="{496F9541-ECDA-4DED-9478-07469420A663}" destId="{1939F959-CB2B-44A3-8650-B07537062962}" srcOrd="2" destOrd="0" parTransId="{4827413F-84E3-4D1A-A762-2B8A0E5842C3}" sibTransId="{F15CF02B-DC4A-4AF9-92BD-7ADCC6E7EE6E}"/>
    <dgm:cxn modelId="{20D7EAC9-DFEB-428A-890C-ADD479C52861}" type="presOf" srcId="{7D531CA0-A690-419A-A925-EECFA803D572}" destId="{E777D901-64A8-4105-9426-0858F5EE4CCD}" srcOrd="1" destOrd="0" presId="urn:microsoft.com/office/officeart/2005/8/layout/pyramid1"/>
    <dgm:cxn modelId="{29567FE2-8CE4-4057-8EEA-794F8D5D711D}" type="presParOf" srcId="{A85580F7-C707-4E1A-BFD7-1E5960773DDD}" destId="{2861985C-006A-44CE-AC6B-0DEB46CBEA69}" srcOrd="0" destOrd="0" presId="urn:microsoft.com/office/officeart/2005/8/layout/pyramid1"/>
    <dgm:cxn modelId="{89B43D64-64BB-4180-94E7-A12BABBB1453}" type="presParOf" srcId="{2861985C-006A-44CE-AC6B-0DEB46CBEA69}" destId="{17532708-ED87-4502-BA80-C2E13E917423}" srcOrd="0" destOrd="0" presId="urn:microsoft.com/office/officeart/2005/8/layout/pyramid1"/>
    <dgm:cxn modelId="{E63BEEA8-1CC4-4844-8C39-0EE78540E155}" type="presParOf" srcId="{2861985C-006A-44CE-AC6B-0DEB46CBEA69}" destId="{E777D901-64A8-4105-9426-0858F5EE4CCD}" srcOrd="1" destOrd="0" presId="urn:microsoft.com/office/officeart/2005/8/layout/pyramid1"/>
    <dgm:cxn modelId="{6A4F2C5A-494E-47C7-AE99-AEC06A351214}" type="presParOf" srcId="{A85580F7-C707-4E1A-BFD7-1E5960773DDD}" destId="{52960A0B-7059-4847-A5F4-5B7AA41A9A06}" srcOrd="1" destOrd="0" presId="urn:microsoft.com/office/officeart/2005/8/layout/pyramid1"/>
    <dgm:cxn modelId="{78BBBE60-CF86-41EE-A2AF-09EA3E224E3C}" type="presParOf" srcId="{52960A0B-7059-4847-A5F4-5B7AA41A9A06}" destId="{2DBFAA8E-0A7E-4CB9-B66F-C466D66F6117}" srcOrd="0" destOrd="0" presId="urn:microsoft.com/office/officeart/2005/8/layout/pyramid1"/>
    <dgm:cxn modelId="{A9B518FB-9C3F-4DA7-AC87-9EDCDA17F2B1}" type="presParOf" srcId="{52960A0B-7059-4847-A5F4-5B7AA41A9A06}" destId="{9BD27CD0-73CD-48BE-887B-B17A0B9E28BE}" srcOrd="1" destOrd="0" presId="urn:microsoft.com/office/officeart/2005/8/layout/pyramid1"/>
    <dgm:cxn modelId="{E38964FC-FB69-4286-A314-63038B1C49BA}" type="presParOf" srcId="{A85580F7-C707-4E1A-BFD7-1E5960773DDD}" destId="{F114AA22-ED93-4C50-8C45-58A9AA32D9A7}" srcOrd="2" destOrd="0" presId="urn:microsoft.com/office/officeart/2005/8/layout/pyramid1"/>
    <dgm:cxn modelId="{CF2A896D-819A-4B85-A85E-9C3FC201F133}" type="presParOf" srcId="{F114AA22-ED93-4C50-8C45-58A9AA32D9A7}" destId="{0BEED324-1040-410A-AA1F-A9067CEEA149}" srcOrd="0" destOrd="0" presId="urn:microsoft.com/office/officeart/2005/8/layout/pyramid1"/>
    <dgm:cxn modelId="{C01C7C4C-493F-49BF-BA0B-C1D3C36108D7}" type="presParOf" srcId="{F114AA22-ED93-4C50-8C45-58A9AA32D9A7}" destId="{599E35E2-99F5-4D10-A09F-DA5C3370C046}" srcOrd="1" destOrd="0" presId="urn:microsoft.com/office/officeart/2005/8/layout/pyramid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5AD49F-3307-4E1D-80D1-A376EAA437E4}">
      <dsp:nvSpPr>
        <dsp:cNvPr id="0" name=""/>
        <dsp:cNvSpPr/>
      </dsp:nvSpPr>
      <dsp:spPr>
        <a:xfrm>
          <a:off x="401153" y="676181"/>
          <a:ext cx="5841460" cy="2813792"/>
        </a:xfrm>
        <a:prstGeom prst="swooshArrow">
          <a:avLst>
            <a:gd name="adj1" fmla="val 25000"/>
            <a:gd name="adj2" fmla="val 25000"/>
          </a:avLst>
        </a:prstGeom>
        <a:solidFill>
          <a:srgbClr val="C0504D">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0227E6EF-B732-4DE5-B187-502B4954507F}">
      <dsp:nvSpPr>
        <dsp:cNvPr id="0" name=""/>
        <dsp:cNvSpPr/>
      </dsp:nvSpPr>
      <dsp:spPr>
        <a:xfrm flipH="1" flipV="1">
          <a:off x="360040" y="3481896"/>
          <a:ext cx="185297" cy="220362"/>
        </a:xfrm>
        <a:prstGeom prst="ellipse">
          <a:avLst/>
        </a:prstGeo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sp>
    <dsp:sp modelId="{E7499CCE-5A7B-4FC3-8D7A-10D666B40649}">
      <dsp:nvSpPr>
        <dsp:cNvPr id="0" name=""/>
        <dsp:cNvSpPr/>
      </dsp:nvSpPr>
      <dsp:spPr>
        <a:xfrm>
          <a:off x="512869" y="631818"/>
          <a:ext cx="200603" cy="63717"/>
        </a:xfrm>
        <a:prstGeom prst="round2Diag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60666" bIns="0" numCol="1" spcCol="1270" anchor="t" anchorCtr="0">
          <a:noAutofit/>
        </a:bodyPr>
        <a:lstStyle/>
        <a:p>
          <a:pPr lvl="0" algn="l" defTabSz="222250">
            <a:lnSpc>
              <a:spcPct val="90000"/>
            </a:lnSpc>
            <a:spcBef>
              <a:spcPct val="0"/>
            </a:spcBef>
            <a:spcAft>
              <a:spcPct val="35000"/>
            </a:spcAft>
          </a:pPr>
          <a:r>
            <a:rPr kumimoji="1" lang="ja-JP" altLang="en-US" sz="500" kern="1200" dirty="0" smtClean="0">
              <a:solidFill>
                <a:sysClr val="windowText" lastClr="000000">
                  <a:hueOff val="0"/>
                  <a:satOff val="0"/>
                  <a:lumOff val="0"/>
                  <a:alphaOff val="0"/>
                </a:sysClr>
              </a:solidFill>
              <a:latin typeface="Calibri"/>
              <a:ea typeface="ＭＳ Ｐゴシック"/>
              <a:cs typeface="+mn-cs"/>
            </a:rPr>
            <a:t>　　　</a:t>
          </a:r>
          <a:endParaRPr kumimoji="1" lang="ja-JP" altLang="en-US" sz="500" kern="1200" dirty="0">
            <a:solidFill>
              <a:sysClr val="windowText" lastClr="000000">
                <a:hueOff val="0"/>
                <a:satOff val="0"/>
                <a:lumOff val="0"/>
                <a:alphaOff val="0"/>
              </a:sysClr>
            </a:solidFill>
            <a:latin typeface="Calibri"/>
            <a:ea typeface="ＭＳ Ｐゴシック"/>
            <a:cs typeface="+mn-cs"/>
          </a:endParaRPr>
        </a:p>
      </dsp:txBody>
      <dsp:txXfrm>
        <a:off x="515979" y="634928"/>
        <a:ext cx="194383" cy="574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532708-ED87-4502-BA80-C2E13E917423}">
      <dsp:nvSpPr>
        <dsp:cNvPr id="0" name=""/>
        <dsp:cNvSpPr/>
      </dsp:nvSpPr>
      <dsp:spPr>
        <a:xfrm>
          <a:off x="801098" y="36928"/>
          <a:ext cx="421971" cy="805068"/>
        </a:xfrm>
        <a:prstGeom prst="trapezoid">
          <a:avLst>
            <a:gd name="adj" fmla="val 50000"/>
          </a:avLst>
        </a:prstGeom>
        <a:gradFill rotWithShape="0">
          <a:gsLst>
            <a:gs pos="0">
              <a:schemeClr val="accent6">
                <a:alpha val="90000"/>
                <a:hueOff val="0"/>
                <a:satOff val="0"/>
                <a:lumOff val="0"/>
                <a:alphaOff val="0"/>
                <a:shade val="51000"/>
                <a:satMod val="130000"/>
              </a:schemeClr>
            </a:gs>
            <a:gs pos="80000">
              <a:schemeClr val="accent6">
                <a:alpha val="90000"/>
                <a:hueOff val="0"/>
                <a:satOff val="0"/>
                <a:lumOff val="0"/>
                <a:alphaOff val="0"/>
                <a:shade val="93000"/>
                <a:satMod val="130000"/>
              </a:schemeClr>
            </a:gs>
            <a:gs pos="100000">
              <a:schemeClr val="accent6">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ct val="35000"/>
            </a:spcAft>
          </a:pPr>
          <a:endParaRPr kumimoji="1" lang="ja-JP" altLang="en-US" sz="700" kern="1200" dirty="0"/>
        </a:p>
      </dsp:txBody>
      <dsp:txXfrm>
        <a:off x="801098" y="36928"/>
        <a:ext cx="421971" cy="805068"/>
      </dsp:txXfrm>
    </dsp:sp>
    <dsp:sp modelId="{EBCAEF02-FC5F-4612-8C92-F197D75A48AF}">
      <dsp:nvSpPr>
        <dsp:cNvPr id="0" name=""/>
        <dsp:cNvSpPr/>
      </dsp:nvSpPr>
      <dsp:spPr>
        <a:xfrm>
          <a:off x="554042" y="793298"/>
          <a:ext cx="924193" cy="958176"/>
        </a:xfrm>
        <a:prstGeom prst="trapezoid">
          <a:avLst>
            <a:gd name="adj" fmla="val 27171"/>
          </a:avLst>
        </a:prstGeom>
        <a:gradFill rotWithShape="0">
          <a:gsLst>
            <a:gs pos="0">
              <a:schemeClr val="accent6">
                <a:alpha val="90000"/>
                <a:hueOff val="0"/>
                <a:satOff val="0"/>
                <a:lumOff val="0"/>
                <a:alphaOff val="-20000"/>
                <a:shade val="51000"/>
                <a:satMod val="130000"/>
              </a:schemeClr>
            </a:gs>
            <a:gs pos="80000">
              <a:schemeClr val="accent6">
                <a:alpha val="90000"/>
                <a:hueOff val="0"/>
                <a:satOff val="0"/>
                <a:lumOff val="0"/>
                <a:alphaOff val="-20000"/>
                <a:shade val="93000"/>
                <a:satMod val="130000"/>
              </a:schemeClr>
            </a:gs>
            <a:gs pos="100000">
              <a:schemeClr val="accent6">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kumimoji="1" lang="ja-JP" altLang="en-US" sz="2400" kern="1200" dirty="0"/>
        </a:p>
      </dsp:txBody>
      <dsp:txXfrm>
        <a:off x="715776" y="793298"/>
        <a:ext cx="600726" cy="958176"/>
      </dsp:txXfrm>
    </dsp:sp>
    <dsp:sp modelId="{2DBFAA8E-0A7E-4CB9-B66F-C466D66F6117}">
      <dsp:nvSpPr>
        <dsp:cNvPr id="0" name=""/>
        <dsp:cNvSpPr/>
      </dsp:nvSpPr>
      <dsp:spPr>
        <a:xfrm>
          <a:off x="0" y="1736266"/>
          <a:ext cx="2032278" cy="2114085"/>
        </a:xfrm>
        <a:prstGeom prst="trapezoid">
          <a:avLst>
            <a:gd name="adj" fmla="val 27262"/>
          </a:avLst>
        </a:prstGeom>
        <a:gradFill rotWithShape="0">
          <a:gsLst>
            <a:gs pos="0">
              <a:schemeClr val="accent6">
                <a:alpha val="90000"/>
                <a:hueOff val="0"/>
                <a:satOff val="0"/>
                <a:lumOff val="0"/>
                <a:alphaOff val="-40000"/>
                <a:shade val="51000"/>
                <a:satMod val="130000"/>
              </a:schemeClr>
            </a:gs>
            <a:gs pos="80000">
              <a:schemeClr val="accent6">
                <a:alpha val="90000"/>
                <a:hueOff val="0"/>
                <a:satOff val="0"/>
                <a:lumOff val="0"/>
                <a:alphaOff val="-40000"/>
                <a:shade val="93000"/>
                <a:satMod val="130000"/>
              </a:schemeClr>
            </a:gs>
            <a:gs pos="100000">
              <a:schemeClr val="accent6">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1280" tIns="81280" rIns="81280" bIns="81280" numCol="1" spcCol="1270" anchor="ctr" anchorCtr="0">
          <a:noAutofit/>
        </a:bodyPr>
        <a:lstStyle/>
        <a:p>
          <a:pPr lvl="0" algn="ctr" defTabSz="2844800">
            <a:lnSpc>
              <a:spcPct val="90000"/>
            </a:lnSpc>
            <a:spcBef>
              <a:spcPct val="0"/>
            </a:spcBef>
            <a:spcAft>
              <a:spcPct val="35000"/>
            </a:spcAft>
          </a:pPr>
          <a:endParaRPr kumimoji="1" lang="ja-JP" altLang="en-US" sz="6400" kern="1200" dirty="0"/>
        </a:p>
      </dsp:txBody>
      <dsp:txXfrm>
        <a:off x="355648" y="1736266"/>
        <a:ext cx="1320981" cy="211408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532708-ED87-4502-BA80-C2E13E917423}">
      <dsp:nvSpPr>
        <dsp:cNvPr id="0" name=""/>
        <dsp:cNvSpPr/>
      </dsp:nvSpPr>
      <dsp:spPr>
        <a:xfrm>
          <a:off x="1530574" y="0"/>
          <a:ext cx="1429505" cy="983933"/>
        </a:xfrm>
        <a:prstGeom prst="trapezoid">
          <a:avLst>
            <a:gd name="adj" fmla="val 72642"/>
          </a:avLst>
        </a:prstGeom>
        <a:gradFill rotWithShape="0">
          <a:gsLst>
            <a:gs pos="0">
              <a:schemeClr val="accent6">
                <a:alpha val="90000"/>
                <a:hueOff val="0"/>
                <a:satOff val="0"/>
                <a:lumOff val="0"/>
                <a:alphaOff val="0"/>
                <a:shade val="51000"/>
                <a:satMod val="130000"/>
              </a:schemeClr>
            </a:gs>
            <a:gs pos="80000">
              <a:schemeClr val="accent6">
                <a:alpha val="90000"/>
                <a:hueOff val="0"/>
                <a:satOff val="0"/>
                <a:lumOff val="0"/>
                <a:alphaOff val="0"/>
                <a:shade val="93000"/>
                <a:satMod val="130000"/>
              </a:schemeClr>
            </a:gs>
            <a:gs pos="100000">
              <a:schemeClr val="accent6">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70" tIns="1270" rIns="1270" bIns="1270" numCol="1" spcCol="1270" anchor="ctr" anchorCtr="0">
          <a:noAutofit/>
        </a:bodyPr>
        <a:lstStyle/>
        <a:p>
          <a:pPr lvl="0" algn="ctr" defTabSz="44450">
            <a:lnSpc>
              <a:spcPct val="90000"/>
            </a:lnSpc>
            <a:spcBef>
              <a:spcPct val="0"/>
            </a:spcBef>
            <a:spcAft>
              <a:spcPct val="35000"/>
            </a:spcAft>
          </a:pPr>
          <a:r>
            <a:rPr kumimoji="1" lang="en-US" altLang="ja-JP" sz="100" kern="1200" dirty="0" smtClean="0"/>
            <a:t>0</a:t>
          </a:r>
          <a:endParaRPr kumimoji="1" lang="ja-JP" altLang="en-US" sz="6200" kern="1200" dirty="0"/>
        </a:p>
      </dsp:txBody>
      <dsp:txXfrm>
        <a:off x="1530574" y="0"/>
        <a:ext cx="1429505" cy="983933"/>
      </dsp:txXfrm>
    </dsp:sp>
    <dsp:sp modelId="{2DBFAA8E-0A7E-4CB9-B66F-C466D66F6117}">
      <dsp:nvSpPr>
        <dsp:cNvPr id="0" name=""/>
        <dsp:cNvSpPr/>
      </dsp:nvSpPr>
      <dsp:spPr>
        <a:xfrm>
          <a:off x="714507" y="999740"/>
          <a:ext cx="3048166" cy="1114130"/>
        </a:xfrm>
        <a:prstGeom prst="trapezoid">
          <a:avLst>
            <a:gd name="adj" fmla="val 72642"/>
          </a:avLst>
        </a:prstGeom>
        <a:gradFill rotWithShape="0">
          <a:gsLst>
            <a:gs pos="0">
              <a:schemeClr val="accent6">
                <a:alpha val="90000"/>
                <a:hueOff val="0"/>
                <a:satOff val="0"/>
                <a:lumOff val="0"/>
                <a:alphaOff val="-20000"/>
                <a:shade val="51000"/>
                <a:satMod val="130000"/>
              </a:schemeClr>
            </a:gs>
            <a:gs pos="80000">
              <a:schemeClr val="accent6">
                <a:alpha val="90000"/>
                <a:hueOff val="0"/>
                <a:satOff val="0"/>
                <a:lumOff val="0"/>
                <a:alphaOff val="-20000"/>
                <a:shade val="93000"/>
                <a:satMod val="130000"/>
              </a:schemeClr>
            </a:gs>
            <a:gs pos="100000">
              <a:schemeClr val="accent6">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1280" tIns="81280" rIns="81280" bIns="81280" numCol="1" spcCol="1270" anchor="ctr" anchorCtr="0">
          <a:noAutofit/>
        </a:bodyPr>
        <a:lstStyle/>
        <a:p>
          <a:pPr lvl="0" algn="ctr" defTabSz="2844800">
            <a:lnSpc>
              <a:spcPct val="90000"/>
            </a:lnSpc>
            <a:spcBef>
              <a:spcPct val="0"/>
            </a:spcBef>
            <a:spcAft>
              <a:spcPct val="35000"/>
            </a:spcAft>
          </a:pPr>
          <a:endParaRPr kumimoji="1" lang="ja-JP" altLang="en-US" sz="6400" kern="1200" dirty="0"/>
        </a:p>
      </dsp:txBody>
      <dsp:txXfrm>
        <a:off x="1247937" y="999740"/>
        <a:ext cx="1981308" cy="1114130"/>
      </dsp:txXfrm>
    </dsp:sp>
    <dsp:sp modelId="{0BEED324-1040-410A-AA1F-A9067CEEA149}">
      <dsp:nvSpPr>
        <dsp:cNvPr id="0" name=""/>
        <dsp:cNvSpPr/>
      </dsp:nvSpPr>
      <dsp:spPr>
        <a:xfrm>
          <a:off x="0" y="2098064"/>
          <a:ext cx="4490655" cy="992870"/>
        </a:xfrm>
        <a:prstGeom prst="trapezoid">
          <a:avLst>
            <a:gd name="adj" fmla="val 72642"/>
          </a:avLst>
        </a:prstGeom>
        <a:gradFill rotWithShape="0">
          <a:gsLst>
            <a:gs pos="0">
              <a:schemeClr val="accent6">
                <a:alpha val="90000"/>
                <a:hueOff val="0"/>
                <a:satOff val="0"/>
                <a:lumOff val="0"/>
                <a:alphaOff val="-40000"/>
                <a:shade val="51000"/>
                <a:satMod val="130000"/>
              </a:schemeClr>
            </a:gs>
            <a:gs pos="80000">
              <a:schemeClr val="accent6">
                <a:alpha val="90000"/>
                <a:hueOff val="0"/>
                <a:satOff val="0"/>
                <a:lumOff val="0"/>
                <a:alphaOff val="-40000"/>
                <a:shade val="93000"/>
                <a:satMod val="130000"/>
              </a:schemeClr>
            </a:gs>
            <a:gs pos="100000">
              <a:schemeClr val="accent6">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kumimoji="1" lang="en-US" altLang="ja-JP" sz="1400" kern="1200" dirty="0" smtClean="0"/>
        </a:p>
      </dsp:txBody>
      <dsp:txXfrm>
        <a:off x="785864" y="2098064"/>
        <a:ext cx="2918925" cy="992870"/>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r>
              <a:rPr kumimoji="1" lang="ja-JP" altLang="en-US" sz="1400" dirty="0" smtClean="0">
                <a:latin typeface="ＭＳ Ｐゴシック" pitchFamily="50" charset="-128"/>
                <a:ea typeface="ＭＳ Ｐゴシック" pitchFamily="50" charset="-128"/>
              </a:rPr>
              <a:t>機密性○</a:t>
            </a:r>
            <a:endParaRPr kumimoji="1" lang="ja-JP" altLang="en-US" sz="1400" dirty="0">
              <a:latin typeface="ＭＳ Ｐゴシック" pitchFamily="50" charset="-128"/>
              <a:ea typeface="ＭＳ Ｐゴシック" pitchFamily="50" charset="-128"/>
            </a:endParaRPr>
          </a:p>
        </p:txBody>
      </p:sp>
      <p:sp>
        <p:nvSpPr>
          <p:cNvPr id="4" name="フッター プレースホルダー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A60C1D9C-4153-45A3-ABA8-5AC906D32479}" type="slidenum">
              <a:rPr kumimoji="1" lang="ja-JP" altLang="en-US" smtClean="0"/>
              <a:t>‹#›</a:t>
            </a:fld>
            <a:endParaRPr kumimoji="1" lang="ja-JP" altLang="en-US"/>
          </a:p>
        </p:txBody>
      </p:sp>
    </p:spTree>
    <p:extLst>
      <p:ext uri="{BB962C8B-B14F-4D97-AF65-F5344CB8AC3E}">
        <p14:creationId xmlns:p14="http://schemas.microsoft.com/office/powerpoint/2010/main" val="1456108798"/>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400">
                <a:latin typeface="ＭＳ Ｐゴシック" pitchFamily="50" charset="-128"/>
                <a:ea typeface="ＭＳ Ｐゴシック" pitchFamily="50" charset="-128"/>
              </a:defRPr>
            </a:lvl1pPr>
          </a:lstStyle>
          <a:p>
            <a:r>
              <a:rPr lang="ja-JP" altLang="en-US" dirty="0" smtClean="0"/>
              <a:t>機密性○</a:t>
            </a:r>
            <a:endParaRPr lang="en-US" altLang="ja-JP" dirty="0" smtClean="0"/>
          </a:p>
        </p:txBody>
      </p:sp>
      <p:sp>
        <p:nvSpPr>
          <p:cNvPr id="4" name="スライド イメージ プレースホルダー 3"/>
          <p:cNvSpPr>
            <a:spLocks noGrp="1" noRot="1" noChangeAspect="1"/>
          </p:cNvSpPr>
          <p:nvPr>
            <p:ph type="sldImg" idx="2"/>
          </p:nvPr>
        </p:nvSpPr>
        <p:spPr>
          <a:xfrm>
            <a:off x="695325" y="739775"/>
            <a:ext cx="534511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FD35E722-DCEB-4B9B-850A-0990A504E40F}" type="slidenum">
              <a:rPr kumimoji="1" lang="ja-JP" altLang="en-US" smtClean="0"/>
              <a:t>‹#›</a:t>
            </a:fld>
            <a:endParaRPr kumimoji="1" lang="ja-JP" altLang="en-US"/>
          </a:p>
        </p:txBody>
      </p:sp>
    </p:spTree>
    <p:extLst>
      <p:ext uri="{BB962C8B-B14F-4D97-AF65-F5344CB8AC3E}">
        <p14:creationId xmlns:p14="http://schemas.microsoft.com/office/powerpoint/2010/main" val="286926932"/>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68C76D5-A863-4FC3-8931-AF9DC41ABF44}" type="slidenum">
              <a:rPr kumimoji="1" lang="ja-JP" altLang="en-US" smtClean="0"/>
              <a:pPr/>
              <a:t>4</a:t>
            </a:fld>
            <a:endParaRPr kumimoji="1" lang="ja-JP" altLang="en-US"/>
          </a:p>
        </p:txBody>
      </p:sp>
    </p:spTree>
    <p:extLst>
      <p:ext uri="{BB962C8B-B14F-4D97-AF65-F5344CB8AC3E}">
        <p14:creationId xmlns:p14="http://schemas.microsoft.com/office/powerpoint/2010/main" val="787830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68C76D5-A863-4FC3-8931-AF9DC41ABF44}" type="slidenum">
              <a:rPr kumimoji="1" lang="ja-JP" altLang="en-US" smtClean="0"/>
              <a:pPr/>
              <a:t>5</a:t>
            </a:fld>
            <a:endParaRPr kumimoji="1" lang="ja-JP" altLang="en-US"/>
          </a:p>
        </p:txBody>
      </p:sp>
    </p:spTree>
    <p:extLst>
      <p:ext uri="{BB962C8B-B14F-4D97-AF65-F5344CB8AC3E}">
        <p14:creationId xmlns:p14="http://schemas.microsoft.com/office/powerpoint/2010/main" val="787830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r>
              <a:rPr lang="ja-JP" altLang="en-US" smtClean="0"/>
              <a:t>機密性○</a:t>
            </a:r>
            <a:endParaRPr lang="en-US" altLang="ja-JP" dirty="0" smtClean="0"/>
          </a:p>
        </p:txBody>
      </p:sp>
    </p:spTree>
    <p:extLst>
      <p:ext uri="{BB962C8B-B14F-4D97-AF65-F5344CB8AC3E}">
        <p14:creationId xmlns:p14="http://schemas.microsoft.com/office/powerpoint/2010/main" val="3090368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88439"/>
            <a:ext cx="8420100" cy="55399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600" b="1" dirty="0">
                <a:latin typeface="Meiryo UI" pitchFamily="50" charset="-128"/>
                <a:ea typeface="Meiryo UI" pitchFamily="50" charset="-128"/>
                <a:cs typeface="Meiryo UI" pitchFamily="50" charset="-128"/>
              </a:defRPr>
            </a:lvl1pPr>
          </a:lstStyle>
          <a:p>
            <a:pPr marL="0" lvl="0"/>
            <a:r>
              <a:rPr kumimoji="1" lang="ja-JP" altLang="en-US" smtClean="0"/>
              <a:t>マスター タイトルの書式設定</a:t>
            </a:r>
            <a:endParaRPr kumimoji="1" lang="ja-JP" altLang="en-US" dirty="0"/>
          </a:p>
        </p:txBody>
      </p:sp>
      <p:sp>
        <p:nvSpPr>
          <p:cNvPr id="3" name="サブタイトル 2"/>
          <p:cNvSpPr>
            <a:spLocks noGrp="1"/>
          </p:cNvSpPr>
          <p:nvPr>
            <p:ph type="subTitle" idx="1"/>
          </p:nvPr>
        </p:nvSpPr>
        <p:spPr>
          <a:xfrm>
            <a:off x="1485900" y="4653136"/>
            <a:ext cx="6934200" cy="125572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400" b="1">
                <a:latin typeface="Meiryo UI" pitchFamily="50" charset="-128"/>
                <a:ea typeface="Meiryo UI" pitchFamily="50" charset="-128"/>
                <a:cs typeface="Meiryo UI" pitchFamily="50" charset="-128"/>
              </a:defRPr>
            </a:lvl1pPr>
          </a:lstStyle>
          <a:p>
            <a:pPr marL="0" lvl="0" algn="ctr"/>
            <a:r>
              <a:rPr kumimoji="1" lang="ja-JP" altLang="en-US" smtClean="0"/>
              <a:t>マスター サブタイトルの書式設定</a:t>
            </a:r>
            <a:endParaRPr kumimoji="1" lang="ja-JP" altLang="en-US" dirty="0"/>
          </a:p>
        </p:txBody>
      </p:sp>
      <p:sp>
        <p:nvSpPr>
          <p:cNvPr id="4" name="日付プレースホルダー 3"/>
          <p:cNvSpPr>
            <a:spLocks noGrp="1"/>
          </p:cNvSpPr>
          <p:nvPr>
            <p:ph type="dt" sz="half" idx="10"/>
          </p:nvPr>
        </p:nvSpPr>
        <p:spPr/>
        <p:txBody>
          <a:bodyPr/>
          <a:lstStyle/>
          <a:p>
            <a:fld id="{AC438EED-0542-4C86-A18B-4CD095A08138}" type="datetime1">
              <a:rPr kumimoji="1" lang="ja-JP" altLang="en-US" smtClean="0"/>
              <a:t>2016/8/2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8066628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393439" y="1520788"/>
            <a:ext cx="7423989"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dirty="0" smtClean="0"/>
              <a:t>１．見出しの記入</a:t>
            </a:r>
            <a:endParaRPr kumimoji="1" lang="ja-JP" altLang="en-US" dirty="0"/>
          </a:p>
        </p:txBody>
      </p:sp>
      <p:sp>
        <p:nvSpPr>
          <p:cNvPr id="4" name="日付プレースホルダー 3"/>
          <p:cNvSpPr>
            <a:spLocks noGrp="1"/>
          </p:cNvSpPr>
          <p:nvPr>
            <p:ph type="dt" sz="half" idx="10"/>
          </p:nvPr>
        </p:nvSpPr>
        <p:spPr/>
        <p:txBody>
          <a:bodyPr/>
          <a:lstStyle/>
          <a:p>
            <a:fld id="{7157FD6B-AACB-4FB5-A82B-515F0D3C0BFC}" type="datetime1">
              <a:rPr kumimoji="1" lang="ja-JP" altLang="en-US" smtClean="0"/>
              <a:t>2016/8/2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1599214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A78D6CFB-7E9F-4517-9C6C-7920C3455632}" type="datetime1">
              <a:rPr kumimoji="1" lang="ja-JP" altLang="en-US" smtClean="0"/>
              <a:t>2016/8/2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
        <p:nvSpPr>
          <p:cNvPr id="6" name="タイトル 1"/>
          <p:cNvSpPr>
            <a:spLocks noGrp="1"/>
          </p:cNvSpPr>
          <p:nvPr>
            <p:ph type="title"/>
          </p:nvPr>
        </p:nvSpPr>
        <p:spPr>
          <a:xfrm>
            <a:off x="200471" y="188640"/>
            <a:ext cx="9505503" cy="461665"/>
          </a:xfrm>
        </p:spPr>
        <p:txBody>
          <a:bodyPr wrap="square">
            <a:spAutoFit/>
          </a:bodyPr>
          <a:lstStyle>
            <a:lvl1pPr algn="l">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smtClean="0"/>
              <a:t>マスター タイトルの書式設定</a:t>
            </a:r>
            <a:endParaRPr kumimoji="1" lang="ja-JP" altLang="en-US" dirty="0"/>
          </a:p>
        </p:txBody>
      </p:sp>
      <p:sp>
        <p:nvSpPr>
          <p:cNvPr id="8" name="テキスト プレースホルダー 9"/>
          <p:cNvSpPr>
            <a:spLocks noGrp="1"/>
          </p:cNvSpPr>
          <p:nvPr>
            <p:ph type="body" sz="quarter" idx="13" hasCustomPrompt="1"/>
          </p:nvPr>
        </p:nvSpPr>
        <p:spPr>
          <a:xfrm>
            <a:off x="200794" y="6309320"/>
            <a:ext cx="9396722" cy="161583"/>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smtClean="0"/>
              <a:t>（資料）●●</a:t>
            </a:r>
            <a:endParaRPr kumimoji="1" lang="ja-JP" altLang="en-US" dirty="0"/>
          </a:p>
        </p:txBody>
      </p:sp>
      <p:sp>
        <p:nvSpPr>
          <p:cNvPr id="9" name="テキスト プレースホルダー 9"/>
          <p:cNvSpPr>
            <a:spLocks noGrp="1"/>
          </p:cNvSpPr>
          <p:nvPr>
            <p:ph type="body" sz="quarter" idx="14" hasCustomPrompt="1"/>
          </p:nvPr>
        </p:nvSpPr>
        <p:spPr>
          <a:xfrm>
            <a:off x="200794" y="3104964"/>
            <a:ext cx="1853071" cy="307777"/>
          </a:xfrm>
          <a:noFill/>
        </p:spPr>
        <p:txBody>
          <a:bodyPr wrap="none" lIns="0" tIns="0" rIns="0" bIns="0">
            <a:spAutoFit/>
          </a:bodyPr>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smtClean="0"/>
              <a:t>説明文（</a:t>
            </a:r>
            <a:r>
              <a:rPr kumimoji="1" lang="en-US" altLang="ja-JP" dirty="0" smtClean="0"/>
              <a:t>20pt</a:t>
            </a:r>
            <a:r>
              <a:rPr kumimoji="1" lang="ja-JP" altLang="en-US" dirty="0" smtClean="0"/>
              <a:t>）</a:t>
            </a:r>
            <a:endParaRPr kumimoji="1" lang="ja-JP" altLang="en-US" dirty="0"/>
          </a:p>
        </p:txBody>
      </p:sp>
      <p:sp>
        <p:nvSpPr>
          <p:cNvPr id="10" name="テキスト プレースホルダー 9"/>
          <p:cNvSpPr>
            <a:spLocks noGrp="1"/>
          </p:cNvSpPr>
          <p:nvPr>
            <p:ph type="body" sz="quarter" idx="15" hasCustomPrompt="1"/>
          </p:nvPr>
        </p:nvSpPr>
        <p:spPr>
          <a:xfrm>
            <a:off x="200472" y="3769295"/>
            <a:ext cx="1298432" cy="215444"/>
          </a:xfrm>
          <a:noFill/>
        </p:spPr>
        <p:txBody>
          <a:bodyPr wrap="none" lIns="0" tIns="0" rIns="0" bIns="0">
            <a:spAutoFit/>
          </a:bodyPr>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smtClean="0"/>
              <a:t>説明文（</a:t>
            </a:r>
            <a:r>
              <a:rPr kumimoji="1" lang="en-US" altLang="ja-JP" dirty="0" smtClean="0"/>
              <a:t>14pt</a:t>
            </a:r>
            <a:r>
              <a:rPr kumimoji="1" lang="ja-JP" altLang="en-US" dirty="0" smtClean="0"/>
              <a:t>）</a:t>
            </a:r>
            <a:endParaRPr kumimoji="1" lang="ja-JP" altLang="en-US" dirty="0"/>
          </a:p>
        </p:txBody>
      </p:sp>
      <p:sp>
        <p:nvSpPr>
          <p:cNvPr id="11" name="テキスト プレースホルダー 9"/>
          <p:cNvSpPr>
            <a:spLocks noGrp="1"/>
          </p:cNvSpPr>
          <p:nvPr>
            <p:ph type="body" sz="quarter" idx="16" hasCustomPrompt="1"/>
          </p:nvPr>
        </p:nvSpPr>
        <p:spPr>
          <a:xfrm>
            <a:off x="200472" y="4365104"/>
            <a:ext cx="1102866" cy="161583"/>
          </a:xfrm>
          <a:noFill/>
        </p:spPr>
        <p:txBody>
          <a:bodyPr wrap="non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smtClean="0"/>
              <a:t>説明文（</a:t>
            </a:r>
            <a:r>
              <a:rPr kumimoji="1" lang="en-US" altLang="ja-JP" dirty="0" smtClean="0"/>
              <a:t>10.5pt</a:t>
            </a:r>
            <a:r>
              <a:rPr kumimoji="1" lang="ja-JP" altLang="en-US" dirty="0" smtClean="0"/>
              <a:t>）</a:t>
            </a:r>
            <a:endParaRPr kumimoji="1" lang="ja-JP" altLang="en-US" dirty="0"/>
          </a:p>
        </p:txBody>
      </p:sp>
      <p:sp>
        <p:nvSpPr>
          <p:cNvPr id="12" name="テキスト プレースホルダー 11"/>
          <p:cNvSpPr>
            <a:spLocks noGrp="1"/>
          </p:cNvSpPr>
          <p:nvPr>
            <p:ph type="body" sz="quarter" idx="17"/>
          </p:nvPr>
        </p:nvSpPr>
        <p:spPr>
          <a:xfrm>
            <a:off x="200025" y="764704"/>
            <a:ext cx="9505950" cy="525886"/>
          </a:xfrm>
          <a:solidFill>
            <a:srgbClr val="99D6EC"/>
          </a:solidFill>
          <a:ln>
            <a:noFill/>
          </a:ln>
        </p:spPr>
        <p:txBody>
          <a:bodyPr vert="horz" wrap="square" lIns="216000" tIns="108000" rIns="216000" bIns="108000" rtlCol="0" anchor="t" anchorCtr="0">
            <a:spAutoFit/>
          </a:bodyPr>
          <a:lstStyle>
            <a:lvl1pPr>
              <a:defRPr lang="ja-JP" altLang="en-US" sz="20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smtClean="0"/>
              <a:t>マスター テキストの書式設定</a:t>
            </a:r>
          </a:p>
        </p:txBody>
      </p:sp>
    </p:spTree>
    <p:extLst>
      <p:ext uri="{BB962C8B-B14F-4D97-AF65-F5344CB8AC3E}">
        <p14:creationId xmlns:p14="http://schemas.microsoft.com/office/powerpoint/2010/main" val="298952779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9EB9DB4-2C1C-409C-B5B4-0D38599A49DE}" type="datetime1">
              <a:rPr kumimoji="1" lang="ja-JP" altLang="en-US" smtClean="0"/>
              <a:pPr/>
              <a:t>2016/8/2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1367692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C6154C9-2F2A-4675-AECD-0E2D20C89C64}" type="datetime1">
              <a:rPr kumimoji="1" lang="ja-JP" altLang="en-US" smtClean="0"/>
              <a:pPr/>
              <a:t>2016/8/2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3531174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393439" y="1520788"/>
            <a:ext cx="7423989"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dirty="0" smtClean="0"/>
              <a:t>１．見出しの記入</a:t>
            </a:r>
            <a:endParaRPr kumimoji="1" lang="ja-JP" altLang="en-US" dirty="0"/>
          </a:p>
        </p:txBody>
      </p:sp>
      <p:sp>
        <p:nvSpPr>
          <p:cNvPr id="4" name="日付プレースホルダー 3"/>
          <p:cNvSpPr>
            <a:spLocks noGrp="1"/>
          </p:cNvSpPr>
          <p:nvPr>
            <p:ph type="dt" sz="half" idx="10"/>
          </p:nvPr>
        </p:nvSpPr>
        <p:spPr/>
        <p:txBody>
          <a:bodyPr/>
          <a:lstStyle/>
          <a:p>
            <a:fld id="{7157FD6B-AACB-4FB5-A82B-515F0D3C0BFC}" type="datetime1">
              <a:rPr kumimoji="1" lang="ja-JP" altLang="en-US" smtClean="0"/>
              <a:t>2016/8/2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56520158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00025" y="274638"/>
            <a:ext cx="9469499" cy="382587"/>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200024" y="800708"/>
            <a:ext cx="9469499" cy="1210689"/>
          </a:xfrm>
          <a:prstGeom prst="rect">
            <a:avLst/>
          </a:prstGeom>
          <a:noFill/>
        </p:spPr>
        <p:txBody>
          <a:bodyPr vert="horz" wrap="square" lIns="216000" tIns="108000" rIns="216000" bIns="108000" rtlCol="0">
            <a:sp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4" name="日付プレースホルダー 3"/>
          <p:cNvSpPr>
            <a:spLocks noGrp="1"/>
          </p:cNvSpPr>
          <p:nvPr>
            <p:ph type="dt" sz="half" idx="2"/>
          </p:nvPr>
        </p:nvSpPr>
        <p:spPr>
          <a:xfrm>
            <a:off x="-10695" y="6520260"/>
            <a:ext cx="23114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fld id="{57702473-496F-4EA5-8617-C076904D98E0}" type="datetime1">
              <a:rPr lang="ja-JP" altLang="en-US" smtClean="0"/>
              <a:t>2016/8/2</a:t>
            </a:fld>
            <a:endParaRPr lang="ja-JP" altLang="en-US" dirty="0"/>
          </a:p>
        </p:txBody>
      </p:sp>
      <p:sp>
        <p:nvSpPr>
          <p:cNvPr id="5" name="フッター プレースホルダー 4"/>
          <p:cNvSpPr>
            <a:spLocks noGrp="1"/>
          </p:cNvSpPr>
          <p:nvPr>
            <p:ph type="ftr" sz="quarter" idx="3"/>
          </p:nvPr>
        </p:nvSpPr>
        <p:spPr>
          <a:xfrm>
            <a:off x="3392827" y="652534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05295" y="6525345"/>
            <a:ext cx="2311400" cy="365125"/>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2712574064"/>
      </p:ext>
    </p:extLst>
  </p:cSld>
  <p:clrMap bg1="lt1" tx1="dk1" bg2="lt2" tx2="dk2" accent1="accent1" accent2="accent2" accent3="accent3" accent4="accent4" accent5="accent5" accent6="accent6" hlink="hlink" folHlink="folHlink"/>
  <p:sldLayoutIdLst>
    <p:sldLayoutId id="2147483659" r:id="rId1"/>
    <p:sldLayoutId id="2147483651" r:id="rId2"/>
    <p:sldLayoutId id="2147483654" r:id="rId3"/>
    <p:sldLayoutId id="2147483660" r:id="rId4"/>
    <p:sldLayoutId id="2147483661" r:id="rId5"/>
    <p:sldLayoutId id="2147483662" r:id="rId6"/>
  </p:sldLayoutIdLst>
  <p:timing>
    <p:tnLst>
      <p:par>
        <p:cTn id="1" dur="indefinite" restart="never" nodeType="tmRoot"/>
      </p:par>
    </p:tnLst>
  </p:timing>
  <p:hf hdr="0" ftr="0" dt="0"/>
  <p:txStyles>
    <p:titleStyle>
      <a:lvl1pPr algn="l" defTabSz="914400" rtl="0" eaLnBrk="1" latinLnBrk="0" hangingPunct="1">
        <a:spcBef>
          <a:spcPct val="0"/>
        </a:spcBef>
        <a:buNone/>
        <a:defRPr kumimoji="1"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5.xml"/><Relationship Id="rId4" Type="http://schemas.openxmlformats.org/officeDocument/2006/relationships/image" Target="../media/image12.emf"/></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5.xml"/><Relationship Id="rId4" Type="http://schemas.openxmlformats.org/officeDocument/2006/relationships/image" Target="../media/image15.emf"/></Relationships>
</file>

<file path=ppt/slides/_rels/slide1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5.xml"/><Relationship Id="rId4" Type="http://schemas.openxmlformats.org/officeDocument/2006/relationships/image" Target="../media/image18.emf"/></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image" Target="../media/image4.png"/><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EYAA1492\AppData\Local\Microsoft\Windows\Temporary Internet Files\Content.Outlook\LL8G6122\logoA_tate.jpg"/>
          <p:cNvPicPr>
            <a:picLocks noChangeAspect="1" noChangeArrowheads="1"/>
          </p:cNvPicPr>
          <p:nvPr/>
        </p:nvPicPr>
        <p:blipFill rotWithShape="1">
          <a:blip r:embed="rId2">
            <a:lum bright="70000" contrast="-70000"/>
            <a:extLst>
              <a:ext uri="{28A0092B-C50C-407E-A947-70E740481C1C}">
                <a14:useLocalDpi xmlns:a14="http://schemas.microsoft.com/office/drawing/2010/main" val="0"/>
              </a:ext>
            </a:extLst>
          </a:blip>
          <a:srcRect b="28075"/>
          <a:stretch/>
        </p:blipFill>
        <p:spPr bwMode="auto">
          <a:xfrm>
            <a:off x="1352600" y="60375"/>
            <a:ext cx="6624736" cy="504201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タイトル 1"/>
          <p:cNvSpPr txBox="1">
            <a:spLocks/>
          </p:cNvSpPr>
          <p:nvPr/>
        </p:nvSpPr>
        <p:spPr>
          <a:xfrm>
            <a:off x="0" y="1916832"/>
            <a:ext cx="9906000" cy="208823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4000" b="1" dirty="0" smtClean="0">
                <a:latin typeface="Meiryo UI" panose="020B0604030504040204" pitchFamily="50" charset="-128"/>
                <a:ea typeface="Meiryo UI" panose="020B0604030504040204" pitchFamily="50" charset="-128"/>
                <a:cs typeface="Meiryo UI" panose="020B0604030504040204" pitchFamily="50" charset="-128"/>
              </a:rPr>
              <a:t>健康経営の推進に向けた取組</a:t>
            </a:r>
            <a:endParaRPr lang="en-US" altLang="ja-JP" sz="4000" b="1"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サブタイトル 2"/>
          <p:cNvSpPr txBox="1">
            <a:spLocks/>
          </p:cNvSpPr>
          <p:nvPr/>
        </p:nvSpPr>
        <p:spPr>
          <a:xfrm>
            <a:off x="920552" y="4941168"/>
            <a:ext cx="8136904"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rtlCol="0">
            <a:spAutoFit/>
          </a:bodyPr>
          <a:lstStyle>
            <a:lvl1pPr marL="0" indent="0" algn="ctr" defTabSz="914400" rtl="0" eaLnBrk="1" latinLnBrk="0" hangingPunct="1">
              <a:spcBef>
                <a:spcPts val="600"/>
              </a:spcBef>
              <a:spcAft>
                <a:spcPts val="600"/>
              </a:spcAft>
              <a:buClr>
                <a:srgbClr val="002060"/>
              </a:buClr>
              <a:buFont typeface="Wingdings" panose="05000000000000000000" pitchFamily="2" charset="2"/>
              <a:buNone/>
              <a:defRPr kumimoji="1" lang="ja-JP" altLang="en-US"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spcBef>
                <a:spcPts val="0"/>
              </a:spcBef>
              <a:spcAft>
                <a:spcPts val="0"/>
              </a:spcAft>
            </a:pPr>
            <a:r>
              <a:rPr lang="ja-JP" altLang="en-US" sz="3200" dirty="0" smtClean="0"/>
              <a:t>経済産業省</a:t>
            </a:r>
            <a:endParaRPr lang="en-US" altLang="ja-JP" sz="3200" dirty="0" smtClean="0"/>
          </a:p>
          <a:p>
            <a:pPr>
              <a:spcBef>
                <a:spcPts val="0"/>
              </a:spcBef>
              <a:spcAft>
                <a:spcPts val="0"/>
              </a:spcAft>
            </a:pPr>
            <a:r>
              <a:rPr lang="ja-JP" altLang="en-US" sz="3200" dirty="0" smtClean="0"/>
              <a:t>商務情報政策局</a:t>
            </a:r>
            <a:endParaRPr lang="en-US" altLang="ja-JP" sz="3200" dirty="0" smtClean="0"/>
          </a:p>
        </p:txBody>
      </p:sp>
      <p:pic>
        <p:nvPicPr>
          <p:cNvPr id="8" name="Picture 2" descr="D:\Documents and Settings\OYAC0451\Local Settings\Temp\notes758E9C\~2255278.jpg"/>
          <p:cNvPicPr>
            <a:picLocks noChangeAspect="1" noChangeArrowheads="1"/>
          </p:cNvPicPr>
          <p:nvPr/>
        </p:nvPicPr>
        <p:blipFill>
          <a:blip r:embed="rId3" cstate="print"/>
          <a:srcRect/>
          <a:stretch>
            <a:fillRect/>
          </a:stretch>
        </p:blipFill>
        <p:spPr bwMode="auto">
          <a:xfrm>
            <a:off x="8165732" y="116632"/>
            <a:ext cx="1735941" cy="629979"/>
          </a:xfrm>
          <a:prstGeom prst="rect">
            <a:avLst/>
          </a:prstGeom>
          <a:noFill/>
        </p:spPr>
      </p:pic>
    </p:spTree>
    <p:extLst>
      <p:ext uri="{BB962C8B-B14F-4D97-AF65-F5344CB8AC3E}">
        <p14:creationId xmlns:p14="http://schemas.microsoft.com/office/powerpoint/2010/main" val="6613970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0" y="2276872"/>
            <a:ext cx="9906000" cy="208823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200" b="1" dirty="0" smtClean="0">
                <a:latin typeface="Meiryo UI" panose="020B0604030504040204" pitchFamily="50" charset="-128"/>
                <a:ea typeface="Meiryo UI" panose="020B0604030504040204" pitchFamily="50" charset="-128"/>
                <a:cs typeface="Meiryo UI" panose="020B0604030504040204" pitchFamily="50" charset="-128"/>
              </a:rPr>
              <a:t>（参考）　健康経営実施した際の</a:t>
            </a:r>
            <a:endParaRPr lang="en-US" altLang="ja-JP" sz="3200" b="1" dirty="0" smtClean="0">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3200" b="1" dirty="0">
                <a:latin typeface="Meiryo UI" panose="020B0604030504040204" pitchFamily="50" charset="-128"/>
                <a:ea typeface="Meiryo UI" panose="020B0604030504040204" pitchFamily="50" charset="-128"/>
                <a:cs typeface="Meiryo UI" panose="020B0604030504040204" pitchFamily="50" charset="-128"/>
              </a:rPr>
              <a:t>　</a:t>
            </a:r>
            <a:r>
              <a:rPr lang="ja-JP" altLang="en-US" sz="3200" b="1" dirty="0" smtClean="0">
                <a:latin typeface="Meiryo UI" panose="020B0604030504040204" pitchFamily="50" charset="-128"/>
                <a:ea typeface="Meiryo UI" panose="020B0604030504040204" pitchFamily="50" charset="-128"/>
                <a:cs typeface="Meiryo UI" panose="020B0604030504040204" pitchFamily="50" charset="-128"/>
              </a:rPr>
              <a:t>　　　　　　企業／従業員パフォーマンスへの影響</a:t>
            </a:r>
            <a:endParaRPr lang="en-US" altLang="ja-JP" sz="3200" b="1" dirty="0" smtClean="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188567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pPr/>
              <a:t>10</a:t>
            </a:fld>
            <a:endParaRPr kumimoji="1" lang="ja-JP" altLang="en-US"/>
          </a:p>
        </p:txBody>
      </p:sp>
      <p:sp>
        <p:nvSpPr>
          <p:cNvPr id="8" name="タイトル 1"/>
          <p:cNvSpPr>
            <a:spLocks noGrp="1"/>
          </p:cNvSpPr>
          <p:nvPr>
            <p:ph type="title"/>
          </p:nvPr>
        </p:nvSpPr>
        <p:spPr>
          <a:xfrm>
            <a:off x="0" y="44624"/>
            <a:ext cx="9345487" cy="404664"/>
          </a:xfrm>
        </p:spPr>
        <p:txBody>
          <a:bodyPr>
            <a:noAutofit/>
          </a:bodyPr>
          <a:lstStyle/>
          <a:p>
            <a:pPr algn="l"/>
            <a:r>
              <a:rPr lang="ja-JP" altLang="en-US" dirty="0" smtClean="0"/>
              <a:t>（参考１）　身体的リスクと各種損失との関係</a:t>
            </a:r>
            <a:endParaRPr kumimoji="1" lang="ja-JP" altLang="en-US" sz="2400" b="1" dirty="0"/>
          </a:p>
        </p:txBody>
      </p:sp>
      <p:pic>
        <p:nvPicPr>
          <p:cNvPr id="5" name="図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9983" y="620688"/>
            <a:ext cx="4682368" cy="2016760"/>
          </a:xfrm>
          <a:prstGeom prst="rect">
            <a:avLst/>
          </a:prstGeom>
          <a:noFill/>
          <a:ln>
            <a:noFill/>
          </a:ln>
        </p:spPr>
      </p:pic>
      <p:sp>
        <p:nvSpPr>
          <p:cNvPr id="9" name="テキスト ボックス 8"/>
          <p:cNvSpPr txBox="1"/>
          <p:nvPr/>
        </p:nvSpPr>
        <p:spPr>
          <a:xfrm>
            <a:off x="88394" y="548680"/>
            <a:ext cx="646331" cy="2160240"/>
          </a:xfrm>
          <a:prstGeom prst="rect">
            <a:avLst/>
          </a:prstGeom>
          <a:noFill/>
        </p:spPr>
        <p:txBody>
          <a:bodyPr vert="eaVert" wrap="square" rtlCol="0">
            <a:spAutoFit/>
          </a:bodyPr>
          <a:lstStyle/>
          <a:p>
            <a:pPr algn="ctr"/>
            <a:r>
              <a:rPr kumimoji="1" lang="ja-JP" altLang="en-US" sz="1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（アブセンティズム）</a:t>
            </a:r>
            <a:endParaRPr kumimoji="1" lang="en-US" altLang="ja-JP" sz="16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欠勤による損失</a:t>
            </a:r>
          </a:p>
        </p:txBody>
      </p:sp>
      <p:sp>
        <p:nvSpPr>
          <p:cNvPr id="12" name="テキスト ボックス 11"/>
          <p:cNvSpPr txBox="1"/>
          <p:nvPr/>
        </p:nvSpPr>
        <p:spPr>
          <a:xfrm>
            <a:off x="1767935" y="1844824"/>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0.3</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テキスト ボックス 12"/>
          <p:cNvSpPr txBox="1"/>
          <p:nvPr/>
        </p:nvSpPr>
        <p:spPr>
          <a:xfrm>
            <a:off x="2416007" y="1844824"/>
            <a:ext cx="432048" cy="216024"/>
          </a:xfrm>
          <a:prstGeom prst="ellipse">
            <a:avLst/>
          </a:prstGeom>
          <a:solidFill>
            <a:schemeClr val="bg1">
              <a:lumMod val="75000"/>
            </a:schemeClr>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0.1</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テキスト ボックス 13"/>
          <p:cNvSpPr txBox="1"/>
          <p:nvPr/>
        </p:nvSpPr>
        <p:spPr>
          <a:xfrm>
            <a:off x="3064079" y="1844824"/>
            <a:ext cx="432048" cy="216024"/>
          </a:xfrm>
          <a:prstGeom prst="ellipse">
            <a:avLst/>
          </a:prstGeom>
          <a:solidFill>
            <a:schemeClr val="bg1">
              <a:lumMod val="75000"/>
            </a:schemeClr>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0</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3712151" y="1844824"/>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0.5</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テキスト ボックス 15"/>
          <p:cNvSpPr txBox="1"/>
          <p:nvPr/>
        </p:nvSpPr>
        <p:spPr>
          <a:xfrm>
            <a:off x="4360223" y="1844824"/>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1.6</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4868519" y="764704"/>
            <a:ext cx="576159" cy="340283"/>
          </a:xfrm>
          <a:prstGeom prst="wedgeRectCallout">
            <a:avLst>
              <a:gd name="adj1" fmla="val -73735"/>
              <a:gd name="adj2" fmla="val 268028"/>
            </a:avLst>
          </a:prstGeom>
          <a:solidFill>
            <a:schemeClr val="tx1"/>
          </a:solidFill>
        </p:spPr>
        <p:txBody>
          <a:bodyPr wrap="none" rtlCol="0" anchor="ctr" anchorCtr="0">
            <a:noAutofit/>
          </a:bodyPr>
          <a:lstStyle/>
          <a:p>
            <a:pPr algn="ctr"/>
            <a:r>
              <a:rPr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差分</a:t>
            </a:r>
            <a:endParaRPr lang="en-US" altLang="ja-JP"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（日）</a:t>
            </a:r>
            <a:endParaRPr kumimoji="1"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テキスト ボックス 29"/>
          <p:cNvSpPr txBox="1"/>
          <p:nvPr/>
        </p:nvSpPr>
        <p:spPr>
          <a:xfrm>
            <a:off x="4796625" y="1737682"/>
            <a:ext cx="675948" cy="646331"/>
          </a:xfrm>
          <a:prstGeom prst="bracketPair">
            <a:avLst/>
          </a:prstGeom>
          <a:solidFill>
            <a:schemeClr val="bg1"/>
          </a:solidFill>
          <a:ln>
            <a:solidFill>
              <a:schemeClr val="tx1"/>
            </a:solidFill>
          </a:ln>
        </p:spPr>
        <p:txBody>
          <a:bodyPr wrap="none" rtlCol="0" anchor="ctr" anchorCtr="0">
            <a:noAutofit/>
          </a:bodyPr>
          <a:lstStyle/>
          <a:p>
            <a:pPr algn="ctr"/>
            <a:r>
              <a:rPr lang="ja-JP" altLang="en-US" sz="1000" dirty="0" smtClean="0">
                <a:latin typeface="Meiryo UI" panose="020B0604030504040204" pitchFamily="50" charset="-128"/>
                <a:ea typeface="Meiryo UI" panose="020B0604030504040204" pitchFamily="50" charset="-128"/>
                <a:cs typeface="Meiryo UI" panose="020B0604030504040204" pitchFamily="50" charset="-128"/>
              </a:rPr>
              <a:t>（参考）</a:t>
            </a:r>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000" dirty="0" smtClean="0">
                <a:latin typeface="Meiryo UI" panose="020B0604030504040204" pitchFamily="50" charset="-128"/>
                <a:ea typeface="Meiryo UI" panose="020B0604030504040204" pitchFamily="50" charset="-128"/>
                <a:cs typeface="Meiryo UI" panose="020B0604030504040204" pitchFamily="50" charset="-128"/>
              </a:rPr>
              <a:t>平均日給</a:t>
            </a:r>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en-US" altLang="ja-JP" sz="1000" dirty="0" smtClean="0">
                <a:latin typeface="Meiryo UI" panose="020B0604030504040204" pitchFamily="50" charset="-128"/>
                <a:ea typeface="Meiryo UI" panose="020B0604030504040204" pitchFamily="50" charset="-128"/>
                <a:cs typeface="Meiryo UI" panose="020B0604030504040204" pitchFamily="50" charset="-128"/>
              </a:rPr>
              <a:t>1.5</a:t>
            </a:r>
            <a:r>
              <a:rPr kumimoji="1" lang="ja-JP" altLang="en-US" sz="1000" dirty="0" smtClean="0">
                <a:latin typeface="Meiryo UI" panose="020B0604030504040204" pitchFamily="50" charset="-128"/>
                <a:ea typeface="Meiryo UI" panose="020B0604030504040204" pitchFamily="50" charset="-128"/>
                <a:cs typeface="Meiryo UI" panose="020B0604030504040204" pitchFamily="50" charset="-128"/>
              </a:rPr>
              <a:t>万円</a:t>
            </a:r>
          </a:p>
        </p:txBody>
      </p:sp>
      <p:sp>
        <p:nvSpPr>
          <p:cNvPr id="31" name="テキスト ボックス 30"/>
          <p:cNvSpPr txBox="1"/>
          <p:nvPr/>
        </p:nvSpPr>
        <p:spPr>
          <a:xfrm>
            <a:off x="5817096" y="1474319"/>
            <a:ext cx="1581484" cy="369332"/>
          </a:xfrm>
          <a:prstGeom prst="rect">
            <a:avLst/>
          </a:prstGeom>
          <a:noFill/>
        </p:spPr>
        <p:txBody>
          <a:bodyPr wrap="square" rtlCol="0" anchor="ctr" anchorCtr="0">
            <a:noAutofit/>
          </a:bodyPr>
          <a:lstStyle/>
          <a:p>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特に既往歴については、有意差が見られる</a:t>
            </a:r>
          </a:p>
        </p:txBody>
      </p:sp>
      <p:pic>
        <p:nvPicPr>
          <p:cNvPr id="41" name="図 4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55" y="2708920"/>
            <a:ext cx="4825812" cy="2016125"/>
          </a:xfrm>
          <a:prstGeom prst="rect">
            <a:avLst/>
          </a:prstGeom>
          <a:noFill/>
          <a:ln>
            <a:noFill/>
          </a:ln>
        </p:spPr>
      </p:pic>
      <p:sp>
        <p:nvSpPr>
          <p:cNvPr id="42" name="テキスト ボックス 41"/>
          <p:cNvSpPr txBox="1"/>
          <p:nvPr/>
        </p:nvSpPr>
        <p:spPr>
          <a:xfrm>
            <a:off x="130205" y="2708920"/>
            <a:ext cx="646331" cy="2062103"/>
          </a:xfrm>
          <a:prstGeom prst="rect">
            <a:avLst/>
          </a:prstGeom>
          <a:noFill/>
        </p:spPr>
        <p:txBody>
          <a:bodyPr vert="eaVert" wrap="square" rtlCol="0">
            <a:spAutoFit/>
          </a:bodyPr>
          <a:lstStyle/>
          <a:p>
            <a:pPr algn="ctr"/>
            <a:r>
              <a:rPr kumimoji="1" lang="ja-JP" altLang="en-US" sz="1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（プレゼンティズム）</a:t>
            </a:r>
            <a:endParaRPr kumimoji="1" lang="en-US" altLang="ja-JP" sz="1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日々の生産性損失</a:t>
            </a:r>
          </a:p>
        </p:txBody>
      </p:sp>
      <p:sp>
        <p:nvSpPr>
          <p:cNvPr id="43" name="テキスト ボックス 42"/>
          <p:cNvSpPr txBox="1"/>
          <p:nvPr/>
        </p:nvSpPr>
        <p:spPr>
          <a:xfrm>
            <a:off x="3784159" y="3717295"/>
            <a:ext cx="432048" cy="216024"/>
          </a:xfrm>
          <a:prstGeom prst="ellipse">
            <a:avLst/>
          </a:prstGeom>
          <a:solidFill>
            <a:schemeClr val="tx1"/>
          </a:solidFill>
        </p:spPr>
        <p:txBody>
          <a:bodyPr wrap="none" rtlCol="0" anchor="ctr" anchorCtr="0">
            <a:noAutofit/>
          </a:bodyPr>
          <a:lstStyle/>
          <a:p>
            <a:pPr algn="ctr"/>
            <a:r>
              <a:rPr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3.1</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テキスト ボックス 43"/>
          <p:cNvSpPr txBox="1"/>
          <p:nvPr/>
        </p:nvSpPr>
        <p:spPr>
          <a:xfrm>
            <a:off x="4792271" y="3717295"/>
            <a:ext cx="432048" cy="216024"/>
          </a:xfrm>
          <a:prstGeom prst="ellipse">
            <a:avLst/>
          </a:prstGeom>
          <a:solidFill>
            <a:schemeClr val="bg1">
              <a:lumMod val="75000"/>
            </a:schemeClr>
          </a:solidFill>
        </p:spPr>
        <p:txBody>
          <a:bodyPr wrap="none" rtlCol="0" anchor="ctr" anchorCtr="0">
            <a:noAutofit/>
          </a:bodyPr>
          <a:lstStyle/>
          <a:p>
            <a:pPr algn="ctr"/>
            <a:r>
              <a:rPr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7.3</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テキスト ボックス 44"/>
          <p:cNvSpPr txBox="1"/>
          <p:nvPr/>
        </p:nvSpPr>
        <p:spPr>
          <a:xfrm>
            <a:off x="2848055" y="3717295"/>
            <a:ext cx="432048" cy="216024"/>
          </a:xfrm>
          <a:prstGeom prst="ellipse">
            <a:avLst/>
          </a:prstGeom>
          <a:solidFill>
            <a:schemeClr val="bg1">
              <a:lumMod val="75000"/>
            </a:schemeClr>
          </a:solidFill>
          <a:ln>
            <a:noFill/>
          </a:ln>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1.2</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6" name="テキスト ボックス 45"/>
          <p:cNvSpPr txBox="1"/>
          <p:nvPr/>
        </p:nvSpPr>
        <p:spPr>
          <a:xfrm>
            <a:off x="1883485" y="3717295"/>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7.1</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テキスト ボックス 46"/>
          <p:cNvSpPr txBox="1"/>
          <p:nvPr/>
        </p:nvSpPr>
        <p:spPr>
          <a:xfrm>
            <a:off x="4921773" y="3231542"/>
            <a:ext cx="576159" cy="340283"/>
          </a:xfrm>
          <a:prstGeom prst="wedgeRectCallout">
            <a:avLst>
              <a:gd name="adj1" fmla="val -18314"/>
              <a:gd name="adj2" fmla="val 105945"/>
            </a:avLst>
          </a:prstGeom>
          <a:solidFill>
            <a:schemeClr val="tx1"/>
          </a:solidFill>
        </p:spPr>
        <p:txBody>
          <a:bodyPr wrap="none" rtlCol="0" anchor="ctr" anchorCtr="0">
            <a:noAutofit/>
          </a:bodyPr>
          <a:lstStyle/>
          <a:p>
            <a:pPr algn="ctr"/>
            <a:r>
              <a:rPr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差分</a:t>
            </a:r>
            <a:endParaRPr lang="en-US" altLang="ja-JP"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（万円）</a:t>
            </a:r>
            <a:endPar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817096" y="3706830"/>
            <a:ext cx="1581484" cy="369332"/>
          </a:xfrm>
          <a:prstGeom prst="rect">
            <a:avLst/>
          </a:prstGeom>
          <a:noFill/>
        </p:spPr>
        <p:txBody>
          <a:bodyPr wrap="square" rtlCol="0" anchor="ctr" anchorCtr="0">
            <a:noAutofit/>
          </a:bodyPr>
          <a:lstStyle/>
          <a:p>
            <a:r>
              <a:rPr kumimoji="1" lang="ja-JP" altLang="en-US" b="1" dirty="0" smtClean="0">
                <a:solidFill>
                  <a:srgbClr val="0000FF"/>
                </a:solidFill>
                <a:latin typeface="Meiryo UI" panose="020B0604030504040204" pitchFamily="50" charset="-128"/>
                <a:ea typeface="Meiryo UI" panose="020B0604030504040204" pitchFamily="50" charset="-128"/>
                <a:cs typeface="Meiryo UI" panose="020B0604030504040204" pitchFamily="50" charset="-128"/>
              </a:rPr>
              <a:t>相関は薄い。</a:t>
            </a:r>
            <a:endParaRPr kumimoji="1" lang="en-US" altLang="ja-JP" b="1" dirty="0" smtClean="0">
              <a:solidFill>
                <a:srgbClr val="0000FF"/>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特に血圧については、有意差が見られる</a:t>
            </a:r>
          </a:p>
        </p:txBody>
      </p:sp>
      <p:pic>
        <p:nvPicPr>
          <p:cNvPr id="50" name="図 4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4079" y="4797251"/>
            <a:ext cx="4678272" cy="2016125"/>
          </a:xfrm>
          <a:prstGeom prst="rect">
            <a:avLst/>
          </a:prstGeom>
          <a:noFill/>
          <a:ln>
            <a:noFill/>
          </a:ln>
        </p:spPr>
      </p:pic>
      <p:sp>
        <p:nvSpPr>
          <p:cNvPr id="51" name="テキスト ボックス 50"/>
          <p:cNvSpPr txBox="1"/>
          <p:nvPr/>
        </p:nvSpPr>
        <p:spPr>
          <a:xfrm>
            <a:off x="202794" y="5334307"/>
            <a:ext cx="430887" cy="830997"/>
          </a:xfrm>
          <a:prstGeom prst="rect">
            <a:avLst/>
          </a:prstGeom>
          <a:noFill/>
        </p:spPr>
        <p:txBody>
          <a:bodyPr vert="eaVert" wrap="square" rtlCol="0">
            <a:spAutoFit/>
          </a:bodyPr>
          <a:lstStyle/>
          <a:p>
            <a:pPr algn="ct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医療費</a:t>
            </a:r>
          </a:p>
        </p:txBody>
      </p:sp>
      <p:sp>
        <p:nvSpPr>
          <p:cNvPr id="52" name="テキスト ボックス 51"/>
          <p:cNvSpPr txBox="1"/>
          <p:nvPr/>
        </p:nvSpPr>
        <p:spPr>
          <a:xfrm>
            <a:off x="2127975" y="6093395"/>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9.3</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2776047" y="6093395"/>
            <a:ext cx="432048" cy="216024"/>
          </a:xfrm>
          <a:prstGeom prst="ellipse">
            <a:avLst/>
          </a:prstGeom>
          <a:solidFill>
            <a:schemeClr val="tx1"/>
          </a:solidFill>
        </p:spPr>
        <p:txBody>
          <a:bodyPr wrap="none" rtlCol="0" anchor="ctr" anchorCtr="0">
            <a:noAutofit/>
          </a:bodyPr>
          <a:lstStyle/>
          <a:p>
            <a:pPr algn="ctr"/>
            <a:r>
              <a:rPr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7.3</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4" name="テキスト ボックス 53"/>
          <p:cNvSpPr txBox="1"/>
          <p:nvPr/>
        </p:nvSpPr>
        <p:spPr>
          <a:xfrm>
            <a:off x="3424119" y="6093395"/>
            <a:ext cx="432048" cy="216024"/>
          </a:xfrm>
          <a:prstGeom prst="ellipse">
            <a:avLst/>
          </a:prstGeom>
          <a:solidFill>
            <a:schemeClr val="tx1"/>
          </a:solidFill>
        </p:spPr>
        <p:txBody>
          <a:bodyPr wrap="none" rtlCol="0" anchor="ctr" anchorCtr="0">
            <a:noAutofit/>
          </a:bodyPr>
          <a:lstStyle/>
          <a:p>
            <a:pPr algn="ctr"/>
            <a:r>
              <a:rPr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5.2</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5" name="テキスト ボックス 54"/>
          <p:cNvSpPr txBox="1"/>
          <p:nvPr/>
        </p:nvSpPr>
        <p:spPr>
          <a:xfrm>
            <a:off x="4072191" y="6093395"/>
            <a:ext cx="432048" cy="216024"/>
          </a:xfrm>
          <a:prstGeom prst="ellipse">
            <a:avLst/>
          </a:prstGeom>
          <a:solidFill>
            <a:schemeClr val="tx1"/>
          </a:solidFill>
        </p:spPr>
        <p:txBody>
          <a:bodyPr wrap="none" rtlCol="0" anchor="ctr" anchorCtr="0">
            <a:noAutofit/>
          </a:bodyPr>
          <a:lstStyle/>
          <a:p>
            <a:pPr algn="ctr"/>
            <a:r>
              <a:rPr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12.7</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6" name="テキスト ボックス 55"/>
          <p:cNvSpPr txBox="1"/>
          <p:nvPr/>
        </p:nvSpPr>
        <p:spPr>
          <a:xfrm>
            <a:off x="4720263" y="6093395"/>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13.7</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テキスト ボックス 56"/>
          <p:cNvSpPr txBox="1"/>
          <p:nvPr/>
        </p:nvSpPr>
        <p:spPr>
          <a:xfrm>
            <a:off x="4809944" y="5393072"/>
            <a:ext cx="576159" cy="340283"/>
          </a:xfrm>
          <a:prstGeom prst="wedgeRectCallout">
            <a:avLst>
              <a:gd name="adj1" fmla="val -35948"/>
              <a:gd name="adj2" fmla="val 144333"/>
            </a:avLst>
          </a:prstGeom>
          <a:solidFill>
            <a:schemeClr val="tx1"/>
          </a:solidFill>
        </p:spPr>
        <p:txBody>
          <a:bodyPr wrap="none" rtlCol="0" anchor="ctr" anchorCtr="0">
            <a:noAutofit/>
          </a:bodyPr>
          <a:lstStyle/>
          <a:p>
            <a:pPr algn="ctr"/>
            <a:r>
              <a:rPr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差分</a:t>
            </a:r>
            <a:endParaRPr lang="en-US" altLang="ja-JP"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（万円）</a:t>
            </a:r>
            <a:endPar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8" name="テキスト ボックス 57"/>
          <p:cNvSpPr txBox="1"/>
          <p:nvPr/>
        </p:nvSpPr>
        <p:spPr>
          <a:xfrm>
            <a:off x="5817096" y="5636368"/>
            <a:ext cx="1581484" cy="369332"/>
          </a:xfrm>
          <a:prstGeom prst="rect">
            <a:avLst/>
          </a:prstGeom>
          <a:noFill/>
        </p:spPr>
        <p:txBody>
          <a:bodyPr wrap="square" rtlCol="0" anchor="ctr" anchorCtr="0">
            <a:noAutofit/>
          </a:bodyPr>
          <a:lstStyle/>
          <a:p>
            <a:r>
              <a:rPr kumimoji="1" lang="ja-JP" altLang="en-US"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相関は高い。</a:t>
            </a:r>
            <a:endParaRPr kumimoji="1" lang="en-US" altLang="ja-JP"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特に既往歴については、有意差が見られる</a:t>
            </a:r>
          </a:p>
        </p:txBody>
      </p:sp>
      <p:sp>
        <p:nvSpPr>
          <p:cNvPr id="20" name="テキスト ボックス 19"/>
          <p:cNvSpPr txBox="1"/>
          <p:nvPr/>
        </p:nvSpPr>
        <p:spPr>
          <a:xfrm>
            <a:off x="7473280" y="692696"/>
            <a:ext cx="2304256" cy="5632311"/>
          </a:xfrm>
          <a:prstGeom prst="rect">
            <a:avLst/>
          </a:prstGeom>
          <a:noFill/>
          <a:ln w="38100">
            <a:solidFill>
              <a:srgbClr val="FF0000"/>
            </a:solidFill>
          </a:ln>
        </p:spPr>
        <p:txBody>
          <a:bodyPr wrap="square" rtlCol="0">
            <a:spAutoFit/>
          </a:bodyPr>
          <a:lstStyle/>
          <a:p>
            <a:pPr marL="144000" indent="-457200"/>
            <a:endParaRPr kumimoji="1" lang="en-US" altLang="ja-JP" sz="2000" u="sng" dirty="0" smtClean="0">
              <a:latin typeface="Meiryo UI" panose="020B0604030504040204" pitchFamily="50" charset="-128"/>
              <a:ea typeface="Meiryo UI" panose="020B0604030504040204" pitchFamily="50" charset="-128"/>
              <a:cs typeface="Meiryo UI" panose="020B0604030504040204" pitchFamily="50" charset="-128"/>
            </a:endParaRPr>
          </a:p>
          <a:p>
            <a:pPr marL="144000" indent="-457200" algn="ctr"/>
            <a:r>
              <a:rPr kumimoji="1" lang="ja-JP" altLang="en-US" sz="2000" b="1" u="sng" dirty="0" smtClean="0">
                <a:latin typeface="Meiryo UI" panose="020B0604030504040204" pitchFamily="50" charset="-128"/>
                <a:ea typeface="Meiryo UI" panose="020B0604030504040204" pitchFamily="50" charset="-128"/>
                <a:cs typeface="Meiryo UI" panose="020B0604030504040204" pitchFamily="50" charset="-128"/>
              </a:rPr>
              <a:t>＜個人的な考察＞</a:t>
            </a:r>
            <a:endParaRPr kumimoji="1" lang="en-US" altLang="ja-JP" sz="2000" b="1" u="sng" dirty="0" smtClean="0">
              <a:latin typeface="Meiryo UI" panose="020B0604030504040204" pitchFamily="50" charset="-128"/>
              <a:ea typeface="Meiryo UI" panose="020B0604030504040204" pitchFamily="50" charset="-128"/>
              <a:cs typeface="Meiryo UI" panose="020B0604030504040204" pitchFamily="50" charset="-128"/>
            </a:endParaRPr>
          </a:p>
          <a:p>
            <a:pPr marL="144000" indent="-457200"/>
            <a:endParaRPr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pPr marL="144000" indent="-457200"/>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144000" indent="-457200"/>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①医療関係の指標であることから、</a:t>
            </a:r>
            <a:r>
              <a:rPr lang="ja-JP" altLang="en-US" sz="20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医療費との相関は強い</a:t>
            </a:r>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pPr marL="144000" indent="-457200"/>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144000" indent="-457200"/>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②保健指導対象程度のリスクであることから、アブセンティズム・プレゼンティズムへの影響は少ないが、</a:t>
            </a:r>
            <a:r>
              <a:rPr kumimoji="1" lang="ja-JP" altLang="en-US" sz="20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将来的なリスクは高くなると推定</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される。</a:t>
            </a:r>
            <a:endPar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pPr marL="144000" indent="-457200"/>
            <a:endPar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0498705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pPr/>
              <a:t>11</a:t>
            </a:fld>
            <a:endParaRPr kumimoji="1" lang="ja-JP" altLang="en-US"/>
          </a:p>
        </p:txBody>
      </p:sp>
      <p:sp>
        <p:nvSpPr>
          <p:cNvPr id="8" name="タイトル 1"/>
          <p:cNvSpPr>
            <a:spLocks noGrp="1"/>
          </p:cNvSpPr>
          <p:nvPr>
            <p:ph type="title"/>
          </p:nvPr>
        </p:nvSpPr>
        <p:spPr>
          <a:xfrm>
            <a:off x="0" y="44624"/>
            <a:ext cx="9345487" cy="404664"/>
          </a:xfrm>
        </p:spPr>
        <p:txBody>
          <a:bodyPr>
            <a:noAutofit/>
          </a:bodyPr>
          <a:lstStyle/>
          <a:p>
            <a:pPr algn="l"/>
            <a:r>
              <a:rPr lang="ja-JP" altLang="en-US" dirty="0" smtClean="0"/>
              <a:t>（参考２）　生活習慣リスクと各種損失との関係</a:t>
            </a:r>
            <a:endParaRPr kumimoji="1" lang="ja-JP" altLang="en-US" sz="2400" b="1" dirty="0"/>
          </a:p>
        </p:txBody>
      </p:sp>
      <p:pic>
        <p:nvPicPr>
          <p:cNvPr id="10" name="図 9"/>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544" y="2666039"/>
            <a:ext cx="4681796" cy="2016125"/>
          </a:xfrm>
          <a:prstGeom prst="rect">
            <a:avLst/>
          </a:prstGeom>
          <a:noFill/>
          <a:ln>
            <a:noFill/>
          </a:ln>
        </p:spPr>
      </p:pic>
      <p:sp>
        <p:nvSpPr>
          <p:cNvPr id="28" name="テキスト ボックス 27"/>
          <p:cNvSpPr txBox="1"/>
          <p:nvPr/>
        </p:nvSpPr>
        <p:spPr>
          <a:xfrm>
            <a:off x="4507714" y="3702979"/>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32.9</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テキスト ボックス 29"/>
          <p:cNvSpPr txBox="1"/>
          <p:nvPr/>
        </p:nvSpPr>
        <p:spPr>
          <a:xfrm>
            <a:off x="3269064" y="3702979"/>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3.5</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1" name="テキスト ボックス 30"/>
          <p:cNvSpPr txBox="1"/>
          <p:nvPr/>
        </p:nvSpPr>
        <p:spPr>
          <a:xfrm>
            <a:off x="2044928" y="3702979"/>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26.2</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4939761" y="3054907"/>
            <a:ext cx="576159" cy="340283"/>
          </a:xfrm>
          <a:prstGeom prst="wedgeRectCallout">
            <a:avLst>
              <a:gd name="adj1" fmla="val -66178"/>
              <a:gd name="adj2" fmla="val 140068"/>
            </a:avLst>
          </a:prstGeom>
          <a:solidFill>
            <a:schemeClr val="tx1"/>
          </a:solidFill>
        </p:spPr>
        <p:txBody>
          <a:bodyPr wrap="none" rtlCol="0" anchor="ctr" anchorCtr="0">
            <a:noAutofit/>
          </a:bodyPr>
          <a:lstStyle/>
          <a:p>
            <a:pPr algn="ctr"/>
            <a:r>
              <a:rPr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差分</a:t>
            </a:r>
            <a:endParaRPr lang="en-US" altLang="ja-JP"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（万円）</a:t>
            </a:r>
            <a:endPar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6" name="テキスト ボックス 35"/>
          <p:cNvSpPr txBox="1"/>
          <p:nvPr/>
        </p:nvSpPr>
        <p:spPr>
          <a:xfrm>
            <a:off x="5674356" y="3558963"/>
            <a:ext cx="1656184" cy="369332"/>
          </a:xfrm>
          <a:prstGeom prst="rect">
            <a:avLst/>
          </a:prstGeom>
          <a:noFill/>
        </p:spPr>
        <p:txBody>
          <a:bodyPr wrap="square" rtlCol="0" anchor="ctr" anchorCtr="0">
            <a:noAutofit/>
          </a:bodyPr>
          <a:lstStyle/>
          <a:p>
            <a:r>
              <a:rPr kumimoji="1" lang="ja-JP" altLang="en-US"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相関は高い。</a:t>
            </a:r>
            <a:endParaRPr kumimoji="1" lang="en-US" altLang="ja-JP"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特に睡眠については、有意差が見られる</a:t>
            </a:r>
          </a:p>
        </p:txBody>
      </p:sp>
      <p:pic>
        <p:nvPicPr>
          <p:cNvPr id="41" name="図 4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242" y="548779"/>
            <a:ext cx="4680526" cy="2016125"/>
          </a:xfrm>
          <a:prstGeom prst="rect">
            <a:avLst/>
          </a:prstGeom>
          <a:noFill/>
          <a:ln>
            <a:noFill/>
          </a:ln>
        </p:spPr>
      </p:pic>
      <p:sp>
        <p:nvSpPr>
          <p:cNvPr id="43" name="テキスト ボックス 42"/>
          <p:cNvSpPr txBox="1"/>
          <p:nvPr/>
        </p:nvSpPr>
        <p:spPr>
          <a:xfrm>
            <a:off x="2044928" y="1772915"/>
            <a:ext cx="432048" cy="216024"/>
          </a:xfrm>
          <a:prstGeom prst="ellipse">
            <a:avLst/>
          </a:prstGeom>
          <a:solidFill>
            <a:schemeClr val="bg1">
              <a:lumMod val="75000"/>
            </a:schemeClr>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0</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テキスト ボックス 43"/>
          <p:cNvSpPr txBox="1"/>
          <p:nvPr/>
        </p:nvSpPr>
        <p:spPr>
          <a:xfrm>
            <a:off x="3111096" y="1772915"/>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0.6</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テキスト ボックス 44"/>
          <p:cNvSpPr txBox="1"/>
          <p:nvPr/>
        </p:nvSpPr>
        <p:spPr>
          <a:xfrm>
            <a:off x="4162188" y="1772915"/>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0.7</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6" name="テキスト ボックス 45"/>
          <p:cNvSpPr txBox="1"/>
          <p:nvPr/>
        </p:nvSpPr>
        <p:spPr>
          <a:xfrm>
            <a:off x="4832174" y="779319"/>
            <a:ext cx="576159" cy="340283"/>
          </a:xfrm>
          <a:prstGeom prst="wedgeRectCallout">
            <a:avLst>
              <a:gd name="adj1" fmla="val -86331"/>
              <a:gd name="adj2" fmla="val 242436"/>
            </a:avLst>
          </a:prstGeom>
          <a:solidFill>
            <a:schemeClr val="tx1"/>
          </a:solidFill>
        </p:spPr>
        <p:txBody>
          <a:bodyPr wrap="none" rtlCol="0" anchor="ctr" anchorCtr="0">
            <a:noAutofit/>
          </a:bodyPr>
          <a:lstStyle/>
          <a:p>
            <a:pPr algn="ctr"/>
            <a:r>
              <a:rPr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差分</a:t>
            </a:r>
            <a:endParaRPr lang="en-US" altLang="ja-JP"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（日）</a:t>
            </a:r>
          </a:p>
        </p:txBody>
      </p:sp>
      <p:sp>
        <p:nvSpPr>
          <p:cNvPr id="47" name="テキスト ボックス 46"/>
          <p:cNvSpPr txBox="1"/>
          <p:nvPr/>
        </p:nvSpPr>
        <p:spPr>
          <a:xfrm>
            <a:off x="5674356" y="1511595"/>
            <a:ext cx="1656184" cy="369332"/>
          </a:xfrm>
          <a:prstGeom prst="rect">
            <a:avLst/>
          </a:prstGeom>
          <a:noFill/>
        </p:spPr>
        <p:txBody>
          <a:bodyPr wrap="square" rtlCol="0" anchor="ctr" anchorCtr="0">
            <a:noAutofit/>
          </a:bodyPr>
          <a:lstStyle/>
          <a:p>
            <a:r>
              <a:rPr kumimoji="1" lang="ja-JP" altLang="en-US" b="1" dirty="0" smtClean="0">
                <a:solidFill>
                  <a:srgbClr val="0000FF"/>
                </a:solidFill>
                <a:latin typeface="Meiryo UI" panose="020B0604030504040204" pitchFamily="50" charset="-128"/>
                <a:ea typeface="Meiryo UI" panose="020B0604030504040204" pitchFamily="50" charset="-128"/>
                <a:cs typeface="Meiryo UI" panose="020B0604030504040204" pitchFamily="50" charset="-128"/>
              </a:rPr>
              <a:t>相関は低い。</a:t>
            </a:r>
            <a:endParaRPr kumimoji="1" lang="en-US" altLang="ja-JP" b="1" dirty="0" smtClean="0">
              <a:solidFill>
                <a:srgbClr val="0000FF"/>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特に睡眠については、有意差が見られる</a:t>
            </a:r>
          </a:p>
        </p:txBody>
      </p:sp>
      <p:pic>
        <p:nvPicPr>
          <p:cNvPr id="49" name="図 4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2068" y="4797251"/>
            <a:ext cx="4678272" cy="2016125"/>
          </a:xfrm>
          <a:prstGeom prst="rect">
            <a:avLst/>
          </a:prstGeom>
          <a:noFill/>
          <a:ln>
            <a:noFill/>
          </a:ln>
        </p:spPr>
      </p:pic>
      <p:sp>
        <p:nvSpPr>
          <p:cNvPr id="51" name="テキスト ボックス 50"/>
          <p:cNvSpPr txBox="1"/>
          <p:nvPr/>
        </p:nvSpPr>
        <p:spPr>
          <a:xfrm>
            <a:off x="4550694" y="5976669"/>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2.4</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p:cNvSpPr txBox="1"/>
          <p:nvPr/>
        </p:nvSpPr>
        <p:spPr>
          <a:xfrm>
            <a:off x="3442108" y="5976669"/>
            <a:ext cx="432048" cy="216024"/>
          </a:xfrm>
          <a:prstGeom prst="ellipse">
            <a:avLst/>
          </a:prstGeom>
          <a:solidFill>
            <a:schemeClr val="bg1">
              <a:lumMod val="75000"/>
            </a:schemeClr>
          </a:solidFill>
        </p:spPr>
        <p:txBody>
          <a:bodyPr wrap="none" rtlCol="0" anchor="ctr" anchorCtr="0">
            <a:noAutofit/>
          </a:bodyPr>
          <a:lstStyle/>
          <a:p>
            <a:pPr algn="ctr"/>
            <a:r>
              <a:rPr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0.7</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2361988" y="5976669"/>
            <a:ext cx="432048" cy="216024"/>
          </a:xfrm>
          <a:prstGeom prst="ellipse">
            <a:avLst/>
          </a:prstGeom>
          <a:solidFill>
            <a:schemeClr val="bg1">
              <a:lumMod val="75000"/>
            </a:schemeClr>
          </a:solidFill>
        </p:spPr>
        <p:txBody>
          <a:bodyPr wrap="none" rtlCol="0" anchor="ctr" anchorCtr="0">
            <a:noAutofit/>
          </a:bodyPr>
          <a:lstStyle/>
          <a:p>
            <a:pPr algn="ctr"/>
            <a:r>
              <a:rPr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1.1</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4" name="テキスト ボックス 53"/>
          <p:cNvSpPr txBox="1"/>
          <p:nvPr/>
        </p:nvSpPr>
        <p:spPr>
          <a:xfrm>
            <a:off x="4798721" y="5037073"/>
            <a:ext cx="576159" cy="340283"/>
          </a:xfrm>
          <a:prstGeom prst="wedgeRectCallout">
            <a:avLst>
              <a:gd name="adj1" fmla="val -51063"/>
              <a:gd name="adj2" fmla="val 212579"/>
            </a:avLst>
          </a:prstGeom>
          <a:solidFill>
            <a:schemeClr val="tx1"/>
          </a:solidFill>
        </p:spPr>
        <p:txBody>
          <a:bodyPr wrap="none" rtlCol="0" anchor="ctr" anchorCtr="0">
            <a:noAutofit/>
          </a:bodyPr>
          <a:lstStyle/>
          <a:p>
            <a:pPr algn="ctr"/>
            <a:r>
              <a:rPr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差分</a:t>
            </a:r>
            <a:endParaRPr lang="en-US" altLang="ja-JP"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（万円）</a:t>
            </a:r>
            <a:endPar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5" name="テキスト ボックス 54"/>
          <p:cNvSpPr txBox="1"/>
          <p:nvPr/>
        </p:nvSpPr>
        <p:spPr>
          <a:xfrm>
            <a:off x="5674356" y="5787357"/>
            <a:ext cx="1656184" cy="369332"/>
          </a:xfrm>
          <a:prstGeom prst="rect">
            <a:avLst/>
          </a:prstGeom>
          <a:noFill/>
        </p:spPr>
        <p:txBody>
          <a:bodyPr wrap="square" rtlCol="0" anchor="ctr" anchorCtr="0">
            <a:noAutofit/>
          </a:bodyPr>
          <a:lstStyle/>
          <a:p>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特に睡眠については、有意差が見られる</a:t>
            </a:r>
          </a:p>
        </p:txBody>
      </p:sp>
      <p:sp>
        <p:nvSpPr>
          <p:cNvPr id="56" name="テキスト ボックス 55"/>
          <p:cNvSpPr txBox="1"/>
          <p:nvPr/>
        </p:nvSpPr>
        <p:spPr>
          <a:xfrm>
            <a:off x="7473280" y="692696"/>
            <a:ext cx="2304256" cy="5940088"/>
          </a:xfrm>
          <a:prstGeom prst="rect">
            <a:avLst/>
          </a:prstGeom>
          <a:noFill/>
          <a:ln w="38100">
            <a:solidFill>
              <a:srgbClr val="FF0000"/>
            </a:solidFill>
          </a:ln>
        </p:spPr>
        <p:txBody>
          <a:bodyPr wrap="square" rtlCol="0">
            <a:spAutoFit/>
          </a:bodyPr>
          <a:lstStyle/>
          <a:p>
            <a:pPr marL="144000" indent="-457200"/>
            <a:endParaRPr kumimoji="1" lang="en-US" altLang="ja-JP" sz="2000" u="sng" dirty="0" smtClean="0">
              <a:latin typeface="Meiryo UI" panose="020B0604030504040204" pitchFamily="50" charset="-128"/>
              <a:ea typeface="Meiryo UI" panose="020B0604030504040204" pitchFamily="50" charset="-128"/>
              <a:cs typeface="Meiryo UI" panose="020B0604030504040204" pitchFamily="50" charset="-128"/>
            </a:endParaRPr>
          </a:p>
          <a:p>
            <a:pPr marL="144000" indent="-457200" algn="ctr"/>
            <a:r>
              <a:rPr kumimoji="1" lang="ja-JP" altLang="en-US" sz="2000" b="1" u="sng" dirty="0" smtClean="0">
                <a:latin typeface="Meiryo UI" panose="020B0604030504040204" pitchFamily="50" charset="-128"/>
                <a:ea typeface="Meiryo UI" panose="020B0604030504040204" pitchFamily="50" charset="-128"/>
                <a:cs typeface="Meiryo UI" panose="020B0604030504040204" pitchFamily="50" charset="-128"/>
              </a:rPr>
              <a:t>＜個人的な考察＞</a:t>
            </a:r>
            <a:endParaRPr kumimoji="1" lang="en-US" altLang="ja-JP" sz="2000" b="1" u="sng" dirty="0" smtClean="0">
              <a:latin typeface="Meiryo UI" panose="020B0604030504040204" pitchFamily="50" charset="-128"/>
              <a:ea typeface="Meiryo UI" panose="020B0604030504040204" pitchFamily="50" charset="-128"/>
              <a:cs typeface="Meiryo UI" panose="020B0604030504040204" pitchFamily="50" charset="-128"/>
            </a:endParaRPr>
          </a:p>
          <a:p>
            <a:pPr marL="144000" indent="-457200"/>
            <a:endParaRPr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pPr marL="144000" indent="-457200"/>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①</a:t>
            </a:r>
            <a:r>
              <a:rPr lang="ja-JP" altLang="en-US" sz="20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睡眠・休養が全般的に大きな影響</a:t>
            </a:r>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を与えている。</a:t>
            </a:r>
            <a:endParaRPr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pPr marL="144000" indent="-457200"/>
            <a:endParaRPr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pPr marL="144000" indent="-457200"/>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②</a:t>
            </a:r>
            <a:r>
              <a:rPr lang="ja-JP" altLang="en-US" sz="20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プレゼンティズムへの影響が大きく</a:t>
            </a:r>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、改善に向けて取り組む意義は大きい。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144000" indent="-457200"/>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144000" indent="-457200"/>
            <a:r>
              <a:rPr lang="ja-JP" altLang="en-US" sz="2000" dirty="0">
                <a:latin typeface="Meiryo UI" panose="020B0604030504040204" pitchFamily="50" charset="-128"/>
                <a:ea typeface="Meiryo UI" panose="020B0604030504040204" pitchFamily="50" charset="-128"/>
                <a:cs typeface="Meiryo UI" panose="020B0604030504040204" pitchFamily="50" charset="-128"/>
              </a:rPr>
              <a:t>②</a:t>
            </a:r>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生活習慣が直接的・短期的に疾病に繋がることはない</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が、</a:t>
            </a:r>
            <a:r>
              <a:rPr kumimoji="1" lang="ja-JP" altLang="en-US" sz="20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将来的なリスクは高くなると推定</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される。</a:t>
            </a:r>
            <a:endPar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pPr marL="144000" indent="-457200"/>
            <a:endPar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テキスト ボックス 28"/>
          <p:cNvSpPr txBox="1"/>
          <p:nvPr/>
        </p:nvSpPr>
        <p:spPr>
          <a:xfrm>
            <a:off x="88394" y="548680"/>
            <a:ext cx="646331" cy="2160240"/>
          </a:xfrm>
          <a:prstGeom prst="rect">
            <a:avLst/>
          </a:prstGeom>
          <a:noFill/>
        </p:spPr>
        <p:txBody>
          <a:bodyPr vert="eaVert" wrap="square" rtlCol="0">
            <a:spAutoFit/>
          </a:bodyPr>
          <a:lstStyle/>
          <a:p>
            <a:pPr algn="ctr"/>
            <a:r>
              <a:rPr kumimoji="1" lang="ja-JP" altLang="en-US" sz="1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（アブセンティズム）</a:t>
            </a:r>
            <a:endParaRPr kumimoji="1" lang="en-US" altLang="ja-JP" sz="16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欠勤による損失</a:t>
            </a:r>
          </a:p>
        </p:txBody>
      </p:sp>
      <p:sp>
        <p:nvSpPr>
          <p:cNvPr id="32" name="テキスト ボックス 31"/>
          <p:cNvSpPr txBox="1"/>
          <p:nvPr/>
        </p:nvSpPr>
        <p:spPr>
          <a:xfrm>
            <a:off x="130205" y="2708920"/>
            <a:ext cx="646331" cy="2062103"/>
          </a:xfrm>
          <a:prstGeom prst="rect">
            <a:avLst/>
          </a:prstGeom>
          <a:noFill/>
        </p:spPr>
        <p:txBody>
          <a:bodyPr vert="eaVert" wrap="square" rtlCol="0">
            <a:spAutoFit/>
          </a:bodyPr>
          <a:lstStyle/>
          <a:p>
            <a:pPr algn="ctr"/>
            <a:r>
              <a:rPr kumimoji="1" lang="ja-JP" altLang="en-US" sz="1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（プレゼンティズム）</a:t>
            </a:r>
            <a:endParaRPr kumimoji="1" lang="en-US" altLang="ja-JP" sz="1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日々の生産性損失</a:t>
            </a:r>
          </a:p>
        </p:txBody>
      </p:sp>
      <p:sp>
        <p:nvSpPr>
          <p:cNvPr id="34" name="テキスト ボックス 33"/>
          <p:cNvSpPr txBox="1"/>
          <p:nvPr/>
        </p:nvSpPr>
        <p:spPr>
          <a:xfrm>
            <a:off x="202794" y="5334307"/>
            <a:ext cx="430887" cy="830997"/>
          </a:xfrm>
          <a:prstGeom prst="rect">
            <a:avLst/>
          </a:prstGeom>
          <a:noFill/>
        </p:spPr>
        <p:txBody>
          <a:bodyPr vert="eaVert" wrap="square" rtlCol="0">
            <a:spAutoFit/>
          </a:bodyPr>
          <a:lstStyle/>
          <a:p>
            <a:pPr algn="ct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医療費</a:t>
            </a:r>
          </a:p>
        </p:txBody>
      </p:sp>
    </p:spTree>
    <p:extLst>
      <p:ext uri="{BB962C8B-B14F-4D97-AF65-F5344CB8AC3E}">
        <p14:creationId xmlns:p14="http://schemas.microsoft.com/office/powerpoint/2010/main" val="22557315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pPr/>
              <a:t>12</a:t>
            </a:fld>
            <a:endParaRPr kumimoji="1" lang="ja-JP" altLang="en-US"/>
          </a:p>
        </p:txBody>
      </p:sp>
      <p:sp>
        <p:nvSpPr>
          <p:cNvPr id="8" name="タイトル 1"/>
          <p:cNvSpPr>
            <a:spLocks noGrp="1"/>
          </p:cNvSpPr>
          <p:nvPr>
            <p:ph type="title"/>
          </p:nvPr>
        </p:nvSpPr>
        <p:spPr>
          <a:xfrm>
            <a:off x="0" y="44624"/>
            <a:ext cx="9345487" cy="404664"/>
          </a:xfrm>
        </p:spPr>
        <p:txBody>
          <a:bodyPr>
            <a:noAutofit/>
          </a:bodyPr>
          <a:lstStyle/>
          <a:p>
            <a:pPr algn="l"/>
            <a:r>
              <a:rPr lang="ja-JP" altLang="en-US" dirty="0" smtClean="0"/>
              <a:t>（参考３）　心理的リスクと各種損失との関係</a:t>
            </a:r>
            <a:endParaRPr kumimoji="1" lang="ja-JP" altLang="en-US" sz="2400" b="1" dirty="0"/>
          </a:p>
        </p:txBody>
      </p:sp>
      <p:pic>
        <p:nvPicPr>
          <p:cNvPr id="13" name="図 1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1896" y="4797152"/>
            <a:ext cx="4678926" cy="2016125"/>
          </a:xfrm>
          <a:prstGeom prst="rect">
            <a:avLst/>
          </a:prstGeom>
          <a:noFill/>
          <a:ln>
            <a:noFill/>
          </a:ln>
        </p:spPr>
      </p:pic>
      <p:sp>
        <p:nvSpPr>
          <p:cNvPr id="20" name="テキスト ボックス 19"/>
          <p:cNvSpPr txBox="1"/>
          <p:nvPr/>
        </p:nvSpPr>
        <p:spPr>
          <a:xfrm>
            <a:off x="3874728" y="6142046"/>
            <a:ext cx="432048" cy="216024"/>
          </a:xfrm>
          <a:prstGeom prst="ellipse">
            <a:avLst/>
          </a:prstGeom>
          <a:solidFill>
            <a:schemeClr val="bg1">
              <a:lumMod val="75000"/>
            </a:schemeClr>
          </a:solidFill>
        </p:spPr>
        <p:txBody>
          <a:bodyPr wrap="none" rtlCol="0" anchor="ctr" anchorCtr="0">
            <a:noAutofit/>
          </a:bodyPr>
          <a:lstStyle/>
          <a:p>
            <a:pPr algn="ctr"/>
            <a:r>
              <a:rPr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0.6</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テキスト ボックス 20"/>
          <p:cNvSpPr txBox="1"/>
          <p:nvPr/>
        </p:nvSpPr>
        <p:spPr>
          <a:xfrm>
            <a:off x="4695282" y="6142046"/>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2.4</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テキスト ボックス 21"/>
          <p:cNvSpPr txBox="1"/>
          <p:nvPr/>
        </p:nvSpPr>
        <p:spPr>
          <a:xfrm>
            <a:off x="3039660" y="6142046"/>
            <a:ext cx="432048" cy="216024"/>
          </a:xfrm>
          <a:prstGeom prst="ellipse">
            <a:avLst/>
          </a:prstGeom>
          <a:solidFill>
            <a:schemeClr val="bg1">
              <a:lumMod val="75000"/>
            </a:schemeClr>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1.2</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p:cNvSpPr txBox="1"/>
          <p:nvPr/>
        </p:nvSpPr>
        <p:spPr>
          <a:xfrm>
            <a:off x="2219106" y="6142046"/>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7.7</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テキスト ボックス 29"/>
          <p:cNvSpPr txBox="1"/>
          <p:nvPr/>
        </p:nvSpPr>
        <p:spPr>
          <a:xfrm>
            <a:off x="4828505" y="5061926"/>
            <a:ext cx="576159" cy="340283"/>
          </a:xfrm>
          <a:prstGeom prst="wedgeRectCallout">
            <a:avLst>
              <a:gd name="adj1" fmla="val -30910"/>
              <a:gd name="adj2" fmla="val 272294"/>
            </a:avLst>
          </a:prstGeom>
          <a:solidFill>
            <a:schemeClr val="tx1"/>
          </a:solidFill>
        </p:spPr>
        <p:txBody>
          <a:bodyPr wrap="none" rtlCol="0" anchor="ctr" anchorCtr="0">
            <a:noAutofit/>
          </a:bodyPr>
          <a:lstStyle/>
          <a:p>
            <a:pPr algn="ctr"/>
            <a:r>
              <a:rPr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差分</a:t>
            </a:r>
            <a:endParaRPr lang="en-US" altLang="ja-JP"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（万円）</a:t>
            </a:r>
            <a:endPar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602920" y="5669397"/>
            <a:ext cx="1656184" cy="369332"/>
          </a:xfrm>
          <a:prstGeom prst="rect">
            <a:avLst/>
          </a:prstGeom>
          <a:noFill/>
        </p:spPr>
        <p:txBody>
          <a:bodyPr wrap="square" rtlCol="0" anchor="ctr" anchorCtr="0">
            <a:noAutofit/>
          </a:bodyPr>
          <a:lstStyle/>
          <a:p>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全項目で、有意差が見られる</a:t>
            </a:r>
          </a:p>
        </p:txBody>
      </p:sp>
      <p:pic>
        <p:nvPicPr>
          <p:cNvPr id="37" name="図 3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544" y="476771"/>
            <a:ext cx="4680526" cy="2016125"/>
          </a:xfrm>
          <a:prstGeom prst="rect">
            <a:avLst/>
          </a:prstGeom>
          <a:noFill/>
          <a:ln>
            <a:noFill/>
          </a:ln>
        </p:spPr>
      </p:pic>
      <p:sp>
        <p:nvSpPr>
          <p:cNvPr id="39" name="テキスト ボックス 38"/>
          <p:cNvSpPr txBox="1"/>
          <p:nvPr/>
        </p:nvSpPr>
        <p:spPr>
          <a:xfrm>
            <a:off x="3514688" y="1844824"/>
            <a:ext cx="432048" cy="216024"/>
          </a:xfrm>
          <a:prstGeom prst="ellipse">
            <a:avLst/>
          </a:prstGeom>
          <a:solidFill>
            <a:schemeClr val="tx1"/>
          </a:solidFill>
        </p:spPr>
        <p:txBody>
          <a:bodyPr wrap="none" rtlCol="0" anchor="ctr" anchorCtr="0">
            <a:noAutofit/>
          </a:bodyPr>
          <a:lstStyle/>
          <a:p>
            <a:pPr algn="ctr"/>
            <a:r>
              <a:rPr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1.1</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0" name="テキスト ボックス 39"/>
          <p:cNvSpPr txBox="1"/>
          <p:nvPr/>
        </p:nvSpPr>
        <p:spPr>
          <a:xfrm>
            <a:off x="4306776" y="1844824"/>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1.7</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1" name="テキスト ボックス 40"/>
          <p:cNvSpPr txBox="1"/>
          <p:nvPr/>
        </p:nvSpPr>
        <p:spPr>
          <a:xfrm>
            <a:off x="2722600" y="1844824"/>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1.4</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テキスト ボックス 41"/>
          <p:cNvSpPr txBox="1"/>
          <p:nvPr/>
        </p:nvSpPr>
        <p:spPr>
          <a:xfrm>
            <a:off x="1902046" y="1844824"/>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2.6</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テキスト ボックス 42"/>
          <p:cNvSpPr txBox="1"/>
          <p:nvPr/>
        </p:nvSpPr>
        <p:spPr>
          <a:xfrm>
            <a:off x="4887079" y="931739"/>
            <a:ext cx="576159" cy="340283"/>
          </a:xfrm>
          <a:prstGeom prst="wedgeRectCallout">
            <a:avLst>
              <a:gd name="adj1" fmla="val -86331"/>
              <a:gd name="adj2" fmla="val 242436"/>
            </a:avLst>
          </a:prstGeom>
          <a:solidFill>
            <a:schemeClr val="tx1"/>
          </a:solidFill>
        </p:spPr>
        <p:txBody>
          <a:bodyPr wrap="none" rtlCol="0" anchor="ctr" anchorCtr="0">
            <a:noAutofit/>
          </a:bodyPr>
          <a:lstStyle/>
          <a:p>
            <a:pPr algn="ctr"/>
            <a:r>
              <a:rPr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差分</a:t>
            </a:r>
            <a:endParaRPr lang="en-US" altLang="ja-JP"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（日）</a:t>
            </a:r>
          </a:p>
        </p:txBody>
      </p:sp>
      <p:sp>
        <p:nvSpPr>
          <p:cNvPr id="44" name="テキスト ボックス 43"/>
          <p:cNvSpPr txBox="1"/>
          <p:nvPr/>
        </p:nvSpPr>
        <p:spPr>
          <a:xfrm>
            <a:off x="5602920" y="1256625"/>
            <a:ext cx="1656184" cy="369332"/>
          </a:xfrm>
          <a:prstGeom prst="rect">
            <a:avLst/>
          </a:prstGeom>
          <a:noFill/>
        </p:spPr>
        <p:txBody>
          <a:bodyPr wrap="square" rtlCol="0" anchor="ctr" anchorCtr="0">
            <a:noAutofit/>
          </a:bodyPr>
          <a:lstStyle/>
          <a:p>
            <a:r>
              <a:rPr kumimoji="1" lang="ja-JP" altLang="en-US"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相関が高い。</a:t>
            </a:r>
            <a:endParaRPr kumimoji="1" lang="en-US" altLang="ja-JP"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全項目で、有意差が見られる</a:t>
            </a:r>
          </a:p>
        </p:txBody>
      </p:sp>
      <p:pic>
        <p:nvPicPr>
          <p:cNvPr id="46" name="図 4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9116" y="2519025"/>
            <a:ext cx="4681796" cy="2238375"/>
          </a:xfrm>
          <a:prstGeom prst="rect">
            <a:avLst/>
          </a:prstGeom>
          <a:noFill/>
          <a:ln>
            <a:noFill/>
          </a:ln>
        </p:spPr>
      </p:pic>
      <p:sp>
        <p:nvSpPr>
          <p:cNvPr id="48" name="テキスト ボックス 47"/>
          <p:cNvSpPr txBox="1"/>
          <p:nvPr/>
        </p:nvSpPr>
        <p:spPr>
          <a:xfrm>
            <a:off x="3802720" y="3956435"/>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71.0</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テキスト ボックス 48"/>
          <p:cNvSpPr txBox="1"/>
          <p:nvPr/>
        </p:nvSpPr>
        <p:spPr>
          <a:xfrm>
            <a:off x="4810832" y="3956435"/>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41.5</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テキスト ボックス 49"/>
          <p:cNvSpPr txBox="1"/>
          <p:nvPr/>
        </p:nvSpPr>
        <p:spPr>
          <a:xfrm>
            <a:off x="2838150" y="3956435"/>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46.0</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1873018" y="3956435"/>
            <a:ext cx="432048" cy="216024"/>
          </a:xfrm>
          <a:prstGeom prst="ellipse">
            <a:avLst/>
          </a:prstGeom>
          <a:solidFill>
            <a:schemeClr val="tx1"/>
          </a:solidFill>
        </p:spPr>
        <p:txBody>
          <a:bodyPr wrap="none" rtlCol="0" anchor="ctr" anchorCtr="0">
            <a:noAutofit/>
          </a:bodyPr>
          <a:lstStyle/>
          <a:p>
            <a:pPr algn="ctr"/>
            <a:r>
              <a:rPr kumimoji="1" lang="en-US" altLang="ja-JP"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110.5</a:t>
            </a:r>
            <a:endParaRPr kumimoji="1" lang="ja-JP" altLang="en-US" sz="11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p:cNvSpPr txBox="1"/>
          <p:nvPr/>
        </p:nvSpPr>
        <p:spPr>
          <a:xfrm>
            <a:off x="4940332" y="2968080"/>
            <a:ext cx="576159" cy="340283"/>
          </a:xfrm>
          <a:prstGeom prst="wedgeRectCallout">
            <a:avLst>
              <a:gd name="adj1" fmla="val -33429"/>
              <a:gd name="adj2" fmla="val 238171"/>
            </a:avLst>
          </a:prstGeom>
          <a:solidFill>
            <a:schemeClr val="tx1"/>
          </a:solidFill>
        </p:spPr>
        <p:txBody>
          <a:bodyPr wrap="none" rtlCol="0" anchor="ctr" anchorCtr="0">
            <a:noAutofit/>
          </a:bodyPr>
          <a:lstStyle/>
          <a:p>
            <a:pPr algn="ctr"/>
            <a:r>
              <a:rPr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差分</a:t>
            </a:r>
            <a:endParaRPr lang="en-US" altLang="ja-JP"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0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（万円）</a:t>
            </a:r>
            <a:endPar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602920" y="3443087"/>
            <a:ext cx="1656184" cy="369332"/>
          </a:xfrm>
          <a:prstGeom prst="rect">
            <a:avLst/>
          </a:prstGeom>
          <a:noFill/>
        </p:spPr>
        <p:txBody>
          <a:bodyPr wrap="square" rtlCol="0" anchor="ctr" anchorCtr="0">
            <a:noAutofit/>
          </a:bodyPr>
          <a:lstStyle/>
          <a:p>
            <a:r>
              <a:rPr kumimoji="1" lang="ja-JP" altLang="en-US"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相関は高い。</a:t>
            </a:r>
            <a:endParaRPr kumimoji="1" lang="en-US" altLang="ja-JP"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全項目で、有意差が見られる</a:t>
            </a:r>
          </a:p>
        </p:txBody>
      </p:sp>
      <p:sp>
        <p:nvSpPr>
          <p:cNvPr id="54" name="テキスト ボックス 53"/>
          <p:cNvSpPr txBox="1"/>
          <p:nvPr/>
        </p:nvSpPr>
        <p:spPr>
          <a:xfrm>
            <a:off x="7473280" y="692696"/>
            <a:ext cx="2304256" cy="5016758"/>
          </a:xfrm>
          <a:prstGeom prst="rect">
            <a:avLst/>
          </a:prstGeom>
          <a:noFill/>
          <a:ln w="38100">
            <a:solidFill>
              <a:srgbClr val="FF0000"/>
            </a:solidFill>
          </a:ln>
        </p:spPr>
        <p:txBody>
          <a:bodyPr wrap="square" rtlCol="0">
            <a:spAutoFit/>
          </a:bodyPr>
          <a:lstStyle/>
          <a:p>
            <a:pPr marL="144000" indent="-457200"/>
            <a:endParaRPr kumimoji="1" lang="en-US" altLang="ja-JP" sz="2000" u="sng" dirty="0" smtClean="0">
              <a:latin typeface="Meiryo UI" panose="020B0604030504040204" pitchFamily="50" charset="-128"/>
              <a:ea typeface="Meiryo UI" panose="020B0604030504040204" pitchFamily="50" charset="-128"/>
              <a:cs typeface="Meiryo UI" panose="020B0604030504040204" pitchFamily="50" charset="-128"/>
            </a:endParaRPr>
          </a:p>
          <a:p>
            <a:pPr marL="144000" indent="-457200" algn="ctr"/>
            <a:r>
              <a:rPr kumimoji="1" lang="ja-JP" altLang="en-US" sz="2000" b="1" u="sng" dirty="0" smtClean="0">
                <a:latin typeface="Meiryo UI" panose="020B0604030504040204" pitchFamily="50" charset="-128"/>
                <a:ea typeface="Meiryo UI" panose="020B0604030504040204" pitchFamily="50" charset="-128"/>
                <a:cs typeface="Meiryo UI" panose="020B0604030504040204" pitchFamily="50" charset="-128"/>
              </a:rPr>
              <a:t>＜個人的な考察＞</a:t>
            </a:r>
            <a:endParaRPr kumimoji="1" lang="en-US" altLang="ja-JP" sz="2000" b="1" u="sng" dirty="0" smtClean="0">
              <a:latin typeface="Meiryo UI" panose="020B0604030504040204" pitchFamily="50" charset="-128"/>
              <a:ea typeface="Meiryo UI" panose="020B0604030504040204" pitchFamily="50" charset="-128"/>
              <a:cs typeface="Meiryo UI" panose="020B0604030504040204" pitchFamily="50" charset="-128"/>
            </a:endParaRPr>
          </a:p>
          <a:p>
            <a:pPr marL="144000" indent="-457200"/>
            <a:endParaRPr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pPr marL="144000" indent="-457200"/>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①他のリスクと比べて、全般的に損失に大きく影響している。</a:t>
            </a:r>
            <a:endParaRPr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pPr marL="144000" indent="-457200"/>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144000" indent="-457200"/>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②ストレスよりも、</a:t>
            </a:r>
            <a:r>
              <a:rPr lang="ja-JP" altLang="en-US" sz="20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主観的な健康感、満足度等の方が、及ぼす影響は大きい</a:t>
            </a:r>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ため、従業員へのアンケート等は有用な方法である可能性が高い。</a:t>
            </a:r>
            <a:endParaRPr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pPr marL="144000" indent="-457200"/>
            <a:endPar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p:cNvSpPr txBox="1"/>
          <p:nvPr/>
        </p:nvSpPr>
        <p:spPr>
          <a:xfrm>
            <a:off x="88394" y="548680"/>
            <a:ext cx="646331" cy="2160240"/>
          </a:xfrm>
          <a:prstGeom prst="rect">
            <a:avLst/>
          </a:prstGeom>
          <a:noFill/>
        </p:spPr>
        <p:txBody>
          <a:bodyPr vert="eaVert" wrap="square" rtlCol="0">
            <a:spAutoFit/>
          </a:bodyPr>
          <a:lstStyle/>
          <a:p>
            <a:pPr algn="ctr"/>
            <a:r>
              <a:rPr kumimoji="1" lang="ja-JP" altLang="en-US" sz="1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（アブセンティズム）</a:t>
            </a:r>
            <a:endParaRPr kumimoji="1" lang="en-US" altLang="ja-JP" sz="16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欠勤による損失</a:t>
            </a:r>
          </a:p>
        </p:txBody>
      </p:sp>
      <p:sp>
        <p:nvSpPr>
          <p:cNvPr id="34" name="テキスト ボックス 33"/>
          <p:cNvSpPr txBox="1"/>
          <p:nvPr/>
        </p:nvSpPr>
        <p:spPr>
          <a:xfrm>
            <a:off x="130205" y="2708920"/>
            <a:ext cx="646331" cy="2062103"/>
          </a:xfrm>
          <a:prstGeom prst="rect">
            <a:avLst/>
          </a:prstGeom>
          <a:noFill/>
        </p:spPr>
        <p:txBody>
          <a:bodyPr vert="eaVert" wrap="square" rtlCol="0">
            <a:spAutoFit/>
          </a:bodyPr>
          <a:lstStyle/>
          <a:p>
            <a:pPr algn="ctr"/>
            <a:r>
              <a:rPr kumimoji="1" lang="ja-JP" altLang="en-US" sz="1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（プレゼンティズム）</a:t>
            </a:r>
            <a:endParaRPr kumimoji="1" lang="en-US" altLang="ja-JP" sz="1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日々の生産性損失</a:t>
            </a:r>
          </a:p>
        </p:txBody>
      </p:sp>
      <p:sp>
        <p:nvSpPr>
          <p:cNvPr id="35" name="テキスト ボックス 34"/>
          <p:cNvSpPr txBox="1"/>
          <p:nvPr/>
        </p:nvSpPr>
        <p:spPr>
          <a:xfrm>
            <a:off x="202794" y="5334307"/>
            <a:ext cx="430887" cy="830997"/>
          </a:xfrm>
          <a:prstGeom prst="rect">
            <a:avLst/>
          </a:prstGeom>
          <a:noFill/>
        </p:spPr>
        <p:txBody>
          <a:bodyPr vert="eaVert" wrap="square" rtlCol="0">
            <a:spAutoFit/>
          </a:bodyPr>
          <a:lstStyle/>
          <a:p>
            <a:pPr algn="ct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医療費</a:t>
            </a:r>
          </a:p>
        </p:txBody>
      </p:sp>
    </p:spTree>
    <p:extLst>
      <p:ext uri="{BB962C8B-B14F-4D97-AF65-F5344CB8AC3E}">
        <p14:creationId xmlns:p14="http://schemas.microsoft.com/office/powerpoint/2010/main" val="15210721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
          <p:cNvSpPr>
            <a:spLocks noGrp="1"/>
          </p:cNvSpPr>
          <p:nvPr>
            <p:ph type="title"/>
          </p:nvPr>
        </p:nvSpPr>
        <p:spPr>
          <a:xfrm>
            <a:off x="-24375" y="21051"/>
            <a:ext cx="9441871" cy="417512"/>
          </a:xfrm>
        </p:spPr>
        <p:txBody>
          <a:bodyPr>
            <a:noAutofit/>
          </a:bodyPr>
          <a:lstStyle/>
          <a:p>
            <a:pPr algn="l" defTabSz="871297"/>
            <a:r>
              <a:rPr lang="ja-JP" altLang="en-US" sz="2400" b="1" dirty="0" smtClean="0">
                <a:solidFill>
                  <a:srgbClr val="000000"/>
                </a:solidFill>
                <a:latin typeface="ＭＳ Ｐゴシック"/>
              </a:rPr>
              <a:t>（参考４）健康経営銘柄のパフォーマンス</a:t>
            </a:r>
            <a:endParaRPr lang="en-US" altLang="ja-JP" sz="2400" b="1" dirty="0">
              <a:solidFill>
                <a:srgbClr val="000000"/>
              </a:solidFill>
              <a:latin typeface="ＭＳ Ｐゴシック"/>
            </a:endParaRPr>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013" y="3212976"/>
            <a:ext cx="9492531" cy="309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テキスト ボックス 3"/>
          <p:cNvSpPr txBox="1"/>
          <p:nvPr/>
        </p:nvSpPr>
        <p:spPr>
          <a:xfrm>
            <a:off x="6825208" y="6584499"/>
            <a:ext cx="2680542" cy="276999"/>
          </a:xfrm>
          <a:prstGeom prst="rect">
            <a:avLst/>
          </a:prstGeom>
          <a:noFill/>
        </p:spPr>
        <p:txBody>
          <a:bodyPr wrap="none" rtlCol="0">
            <a:spAutoFit/>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公表情報を基に岡三証券</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株</a:t>
            </a:r>
            <a:r>
              <a:rPr lang="en-US" altLang="ja-JP" sz="12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が分析</a:t>
            </a:r>
            <a:endPar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コンテンツ プレースホルダー 2"/>
          <p:cNvSpPr txBox="1">
            <a:spLocks/>
          </p:cNvSpPr>
          <p:nvPr/>
        </p:nvSpPr>
        <p:spPr>
          <a:xfrm>
            <a:off x="120038" y="496653"/>
            <a:ext cx="9517057" cy="1479993"/>
          </a:xfrm>
          <a:prstGeom prst="rect">
            <a:avLst/>
          </a:prstGeom>
          <a:solidFill>
            <a:srgbClr val="99D6EC"/>
          </a:solidFill>
          <a:ln>
            <a:noFill/>
          </a:ln>
        </p:spPr>
        <p:txBody>
          <a:bodyPr vert="horz" wrap="square" lIns="216000" tIns="108000" rIns="216000" bIns="108000" rtlCol="0" anchor="t" anchorCtr="0">
            <a:spAutoFit/>
          </a:bodyPr>
          <a:lstStyle>
            <a:defPPr>
              <a:defRPr lang="ja-JP"/>
            </a:defPPr>
            <a:lvl1pPr marL="342900" indent="-342900">
              <a:spcBef>
                <a:spcPts val="600"/>
              </a:spcBef>
              <a:spcAft>
                <a:spcPts val="600"/>
              </a:spcAft>
              <a:buClr>
                <a:srgbClr val="002060"/>
              </a:buClr>
              <a:buFont typeface="Wingdings" panose="05000000000000000000" pitchFamily="2" charset="2"/>
              <a:buChar char="l"/>
              <a:defRPr u="none">
                <a:latin typeface="Meiryo UI" panose="020B0604030504040204" pitchFamily="50" charset="-128"/>
                <a:ea typeface="Meiryo UI" panose="020B0604030504040204" pitchFamily="50" charset="-128"/>
                <a:cs typeface="Meiryo UI" panose="020B0604030504040204" pitchFamily="50" charset="-128"/>
              </a:defRPr>
            </a:lvl1pPr>
            <a:lvl2pPr marL="742950" indent="-285750">
              <a:spcBef>
                <a:spcPts val="600"/>
              </a:spcBef>
              <a:spcAft>
                <a:spcPts val="600"/>
              </a:spcAft>
              <a:buFont typeface="Arial" pitchFamily="34" charset="0"/>
              <a:buChar char="–"/>
              <a:defRPr sz="1400">
                <a:latin typeface="Meiryo UI" panose="020B0604030504040204" pitchFamily="50" charset="-128"/>
                <a:ea typeface="Meiryo UI" panose="020B0604030504040204" pitchFamily="50" charset="-128"/>
                <a:cs typeface="Meiryo UI" panose="020B0604030504040204" pitchFamily="50" charset="-128"/>
              </a:defRPr>
            </a:lvl2pPr>
            <a:lvl3pPr marL="1143000" indent="-228600">
              <a:spcBef>
                <a:spcPts val="600"/>
              </a:spcBef>
              <a:spcAft>
                <a:spcPts val="600"/>
              </a:spcAft>
              <a:buFont typeface="Arial" pitchFamily="34" charset="0"/>
              <a:buChar char="•"/>
              <a:defRPr sz="1050">
                <a:latin typeface="Meiryo UI" panose="020B0604030504040204" pitchFamily="50" charset="-128"/>
                <a:ea typeface="Meiryo UI" panose="020B0604030504040204" pitchFamily="50" charset="-128"/>
                <a:cs typeface="Meiryo UI" panose="020B0604030504040204" pitchFamily="50" charset="-128"/>
              </a:defRPr>
            </a:lvl3pPr>
            <a:lvl4pPr marL="1600200" indent="-228600">
              <a:spcBef>
                <a:spcPct val="20000"/>
              </a:spcBef>
              <a:buFont typeface="Arial" pitchFamily="34" charset="0"/>
              <a:buChar char="–"/>
              <a:defRPr sz="2000">
                <a:latin typeface="Meiryo UI" panose="020B0604030504040204" pitchFamily="50" charset="-128"/>
                <a:ea typeface="Meiryo UI" panose="020B0604030504040204" pitchFamily="50" charset="-128"/>
                <a:cs typeface="Meiryo UI" panose="020B0604030504040204" pitchFamily="50" charset="-128"/>
              </a:defRPr>
            </a:lvl4pPr>
            <a:lvl5pPr marL="2057400" indent="-228600">
              <a:spcBef>
                <a:spcPct val="20000"/>
              </a:spcBef>
              <a:buFont typeface="Arial" pitchFamily="34" charset="0"/>
              <a:buChar char="»"/>
              <a:defRPr sz="2000">
                <a:latin typeface="Meiryo UI" panose="020B0604030504040204" pitchFamily="50" charset="-128"/>
                <a:ea typeface="Meiryo UI" panose="020B0604030504040204" pitchFamily="50" charset="-128"/>
                <a:cs typeface="Meiryo UI" panose="020B0604030504040204" pitchFamily="50" charset="-128"/>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ja-JP" altLang="en-US" dirty="0" smtClean="0"/>
              <a:t>個別銘柄のパフォーマンスは、①ファクター効果（財務諸表等からわかる従来の指標）、②固有銘柄効果（財務諸表等では見えない指標）から構成。</a:t>
            </a:r>
            <a:endParaRPr lang="en-US" altLang="ja-JP" dirty="0" smtClean="0"/>
          </a:p>
          <a:p>
            <a:r>
              <a:rPr lang="ja-JP" altLang="en-US" dirty="0" smtClean="0"/>
              <a:t>健康経営銘柄については、持続的にパフォーマンスが伸びているが</a:t>
            </a:r>
            <a:r>
              <a:rPr lang="ja-JP" altLang="en-US" b="1" u="sng" dirty="0" smtClean="0">
                <a:solidFill>
                  <a:srgbClr val="FF0000"/>
                </a:solidFill>
              </a:rPr>
              <a:t>、その要因は②固有銘柄効果が大きく、「健康指標」が企業パフォーマンスの代理指標である可能性が示唆</a:t>
            </a:r>
            <a:r>
              <a:rPr lang="ja-JP" altLang="en-US" dirty="0" smtClean="0"/>
              <a:t>されている。</a:t>
            </a:r>
            <a:endParaRPr lang="en-US" altLang="ja-JP" dirty="0"/>
          </a:p>
        </p:txBody>
      </p:sp>
      <p:sp>
        <p:nvSpPr>
          <p:cNvPr id="2" name="テキスト ボックス 1"/>
          <p:cNvSpPr txBox="1"/>
          <p:nvPr/>
        </p:nvSpPr>
        <p:spPr>
          <a:xfrm flipH="1">
            <a:off x="273953" y="2120662"/>
            <a:ext cx="9363142" cy="804282"/>
          </a:xfrm>
          <a:prstGeom prst="rect">
            <a:avLst/>
          </a:prstGeom>
          <a:noFill/>
          <a:ln>
            <a:solidFill>
              <a:schemeClr val="tx1"/>
            </a:solidFill>
          </a:ln>
        </p:spPr>
        <p:txBody>
          <a:bodyPr wrap="square" rtlCol="0">
            <a:noAutofit/>
          </a:bodyPr>
          <a:lstStyle/>
          <a:p>
            <a:r>
              <a:rPr kumimoji="1" lang="ja-JP" altLang="en-US" sz="2000" b="1" dirty="0" smtClean="0">
                <a:latin typeface="Meiryo UI" panose="020B0604030504040204" pitchFamily="50" charset="-128"/>
                <a:ea typeface="Meiryo UI" panose="020B0604030504040204" pitchFamily="50" charset="-128"/>
                <a:cs typeface="Meiryo UI" panose="020B0604030504040204" pitchFamily="50" charset="-128"/>
              </a:rPr>
              <a:t>　累積超過収益率　　＝　　</a:t>
            </a:r>
            <a:r>
              <a:rPr lang="ja-JP" altLang="en-US" sz="2000" b="1" dirty="0" smtClean="0">
                <a:latin typeface="Meiryo UI" panose="020B0604030504040204" pitchFamily="50" charset="-128"/>
                <a:ea typeface="Meiryo UI" panose="020B0604030504040204" pitchFamily="50" charset="-128"/>
                <a:cs typeface="Meiryo UI" panose="020B0604030504040204" pitchFamily="50" charset="-128"/>
              </a:rPr>
              <a:t>①ファクター効果　　　　　＋　　　②</a:t>
            </a:r>
            <a:r>
              <a:rPr kumimoji="1" lang="ja-JP" altLang="en-US" sz="2000" b="1" dirty="0" smtClean="0">
                <a:latin typeface="Meiryo UI" panose="020B0604030504040204" pitchFamily="50" charset="-128"/>
                <a:ea typeface="Meiryo UI" panose="020B0604030504040204" pitchFamily="50" charset="-128"/>
                <a:cs typeface="Meiryo UI" panose="020B0604030504040204" pitchFamily="50" charset="-128"/>
              </a:rPr>
              <a:t>固有銘柄効果　　　</a:t>
            </a:r>
          </a:p>
        </p:txBody>
      </p:sp>
      <p:sp>
        <p:nvSpPr>
          <p:cNvPr id="13" name="スライド番号プレースホルダー 1"/>
          <p:cNvSpPr>
            <a:spLocks noGrp="1"/>
          </p:cNvSpPr>
          <p:nvPr>
            <p:ph type="sldNum" sz="quarter" idx="12"/>
          </p:nvPr>
        </p:nvSpPr>
        <p:spPr>
          <a:xfrm>
            <a:off x="9370412" y="6520259"/>
            <a:ext cx="504056" cy="365125"/>
          </a:xfrm>
        </p:spPr>
        <p:txBody>
          <a:bodyPr/>
          <a:lstStyle/>
          <a:p>
            <a:pPr>
              <a:defRPr/>
            </a:pPr>
            <a:fld id="{078814EF-75E7-435B-AB15-F4B53F9C88D3}" type="slidenum">
              <a:rPr lang="ja-JP" altLang="en-US" smtClean="0"/>
              <a:pPr>
                <a:defRPr/>
              </a:pPr>
              <a:t>13</a:t>
            </a:fld>
            <a:endParaRPr lang="ja-JP" altLang="en-US" dirty="0"/>
          </a:p>
        </p:txBody>
      </p:sp>
      <p:sp>
        <p:nvSpPr>
          <p:cNvPr id="5" name="正方形/長方形 4"/>
          <p:cNvSpPr/>
          <p:nvPr/>
        </p:nvSpPr>
        <p:spPr bwMode="auto">
          <a:xfrm>
            <a:off x="776536" y="3140968"/>
            <a:ext cx="1008112" cy="576064"/>
          </a:xfrm>
          <a:prstGeom prst="rect">
            <a:avLst/>
          </a:prstGeom>
          <a:solidFill>
            <a:schemeClr val="bg1"/>
          </a:solidFill>
          <a:ln w="9525">
            <a:noFill/>
            <a:miter lim="800000"/>
            <a:headEnd/>
            <a:tailEnd/>
          </a:ln>
          <a:effectLst/>
          <a:extLst/>
        </p:spPr>
        <p:txBody>
          <a:bodyPr wrap="none" rtlCol="0" anchor="ctr"/>
          <a:lstStyle/>
          <a:p>
            <a:pPr algn="l"/>
            <a:endParaRPr kumimoji="0" lang="ja-JP" altLang="en-US" sz="1800" dirty="0"/>
          </a:p>
        </p:txBody>
      </p:sp>
      <p:sp>
        <p:nvSpPr>
          <p:cNvPr id="6" name="テキスト ボックス 5"/>
          <p:cNvSpPr txBox="1"/>
          <p:nvPr/>
        </p:nvSpPr>
        <p:spPr>
          <a:xfrm>
            <a:off x="345961" y="2493775"/>
            <a:ext cx="2950855" cy="323165"/>
          </a:xfrm>
          <a:prstGeom prst="rect">
            <a:avLst/>
          </a:prstGeom>
          <a:noFill/>
        </p:spPr>
        <p:txBody>
          <a:bodyPr wrap="square" rtlCol="0">
            <a:spAutoFit/>
          </a:bodyPr>
          <a:lstStyle/>
          <a:p>
            <a:r>
              <a:rPr kumimoji="1" lang="ja-JP" altLang="en-US" sz="15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（企業株価の伸び率：実績）</a:t>
            </a:r>
          </a:p>
        </p:txBody>
      </p:sp>
      <p:sp>
        <p:nvSpPr>
          <p:cNvPr id="14" name="テキスト ボックス 13"/>
          <p:cNvSpPr txBox="1"/>
          <p:nvPr/>
        </p:nvSpPr>
        <p:spPr>
          <a:xfrm>
            <a:off x="2864768" y="2492896"/>
            <a:ext cx="3673881" cy="323165"/>
          </a:xfrm>
          <a:prstGeom prst="rect">
            <a:avLst/>
          </a:prstGeom>
          <a:noFill/>
        </p:spPr>
        <p:txBody>
          <a:bodyPr wrap="square" rtlCol="0">
            <a:spAutoFit/>
          </a:bodyPr>
          <a:lstStyle/>
          <a:p>
            <a:pPr algn="ctr"/>
            <a:r>
              <a:rPr kumimoji="1" lang="ja-JP" altLang="en-US" sz="15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（財務諸表等から見える企業の経営力）</a:t>
            </a:r>
          </a:p>
        </p:txBody>
      </p:sp>
      <p:sp>
        <p:nvSpPr>
          <p:cNvPr id="16" name="テキスト ボックス 15"/>
          <p:cNvSpPr txBox="1"/>
          <p:nvPr/>
        </p:nvSpPr>
        <p:spPr>
          <a:xfrm>
            <a:off x="6393160" y="2492896"/>
            <a:ext cx="3456384" cy="323165"/>
          </a:xfrm>
          <a:prstGeom prst="rect">
            <a:avLst/>
          </a:prstGeom>
          <a:noFill/>
        </p:spPr>
        <p:txBody>
          <a:bodyPr wrap="square" rtlCol="0">
            <a:spAutoFit/>
          </a:bodyPr>
          <a:lstStyle/>
          <a:p>
            <a:pPr algn="ctr"/>
            <a:r>
              <a:rPr kumimoji="1" lang="ja-JP" altLang="en-US" sz="15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（財務諸表から見えない無形資産　等）</a:t>
            </a:r>
          </a:p>
        </p:txBody>
      </p:sp>
      <p:sp>
        <p:nvSpPr>
          <p:cNvPr id="7" name="テキスト ボックス 6"/>
          <p:cNvSpPr txBox="1"/>
          <p:nvPr/>
        </p:nvSpPr>
        <p:spPr>
          <a:xfrm>
            <a:off x="3800872" y="3913945"/>
            <a:ext cx="2880320" cy="646331"/>
          </a:xfrm>
          <a:prstGeom prst="rect">
            <a:avLst/>
          </a:prstGeom>
          <a:noFill/>
          <a:ln w="28575">
            <a:solidFill>
              <a:srgbClr val="FF0000"/>
            </a:solidFill>
            <a:prstDash val="dash"/>
          </a:ln>
        </p:spPr>
        <p:txBody>
          <a:bodyPr wrap="square" rtlCol="0">
            <a:spAutoFit/>
          </a:bodyPr>
          <a:lstStyle/>
          <a:p>
            <a:r>
              <a:rPr kumimoji="1" lang="ja-JP" altLang="en-US"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財務諸表上では伸びるはずのない企業が伸びている</a:t>
            </a:r>
          </a:p>
        </p:txBody>
      </p:sp>
      <p:sp>
        <p:nvSpPr>
          <p:cNvPr id="8" name="上下矢印 7"/>
          <p:cNvSpPr/>
          <p:nvPr/>
        </p:nvSpPr>
        <p:spPr bwMode="auto">
          <a:xfrm>
            <a:off x="7038290" y="4659160"/>
            <a:ext cx="252028" cy="612068"/>
          </a:xfrm>
          <a:prstGeom prst="upDownArrow">
            <a:avLst/>
          </a:prstGeom>
          <a:ln>
            <a:headEnd/>
            <a:tailEnd/>
          </a:ln>
          <a:extLst/>
        </p:spPr>
        <p:style>
          <a:lnRef idx="2">
            <a:schemeClr val="dk1">
              <a:shade val="50000"/>
            </a:schemeClr>
          </a:lnRef>
          <a:fillRef idx="1">
            <a:schemeClr val="dk1"/>
          </a:fillRef>
          <a:effectRef idx="0">
            <a:schemeClr val="dk1"/>
          </a:effectRef>
          <a:fontRef idx="minor">
            <a:schemeClr val="lt1"/>
          </a:fontRef>
        </p:style>
        <p:txBody>
          <a:bodyPr wrap="none" rtlCol="0" anchor="ctr"/>
          <a:lstStyle/>
          <a:p>
            <a:pPr algn="l"/>
            <a:endParaRPr kumimoji="0" lang="ja-JP" altLang="en-US" sz="1800" dirty="0"/>
          </a:p>
        </p:txBody>
      </p:sp>
      <p:sp>
        <p:nvSpPr>
          <p:cNvPr id="10" name="テキスト ボックス 9"/>
          <p:cNvSpPr txBox="1"/>
          <p:nvPr/>
        </p:nvSpPr>
        <p:spPr>
          <a:xfrm>
            <a:off x="7260338" y="4890646"/>
            <a:ext cx="2331087" cy="338554"/>
          </a:xfrm>
          <a:prstGeom prst="rect">
            <a:avLst/>
          </a:prstGeom>
          <a:noFill/>
        </p:spPr>
        <p:txBody>
          <a:bodyPr wrap="none" rtlCol="0">
            <a:spAutoFit/>
          </a:bodyPr>
          <a:lstStyle/>
          <a:p>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ファクター効果は０に近い</a:t>
            </a:r>
          </a:p>
        </p:txBody>
      </p:sp>
      <p:sp>
        <p:nvSpPr>
          <p:cNvPr id="19" name="テキスト ボックス 18"/>
          <p:cNvSpPr txBox="1"/>
          <p:nvPr/>
        </p:nvSpPr>
        <p:spPr>
          <a:xfrm>
            <a:off x="7271722" y="4602614"/>
            <a:ext cx="2505814" cy="338554"/>
          </a:xfrm>
          <a:prstGeom prst="rect">
            <a:avLst/>
          </a:prstGeom>
          <a:noFill/>
        </p:spPr>
        <p:txBody>
          <a:bodyPr wrap="none" rtlCol="0">
            <a:spAutoFit/>
          </a:bodyPr>
          <a:lstStyle/>
          <a:p>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固有銘柄効果で伸びている</a:t>
            </a:r>
          </a:p>
        </p:txBody>
      </p:sp>
      <p:sp>
        <p:nvSpPr>
          <p:cNvPr id="11" name="テキスト ボックス 10"/>
          <p:cNvSpPr txBox="1"/>
          <p:nvPr/>
        </p:nvSpPr>
        <p:spPr>
          <a:xfrm rot="2143114">
            <a:off x="6521037" y="4022944"/>
            <a:ext cx="646331" cy="646331"/>
          </a:xfrm>
          <a:prstGeom prst="rect">
            <a:avLst/>
          </a:prstGeom>
          <a:noFill/>
        </p:spPr>
        <p:txBody>
          <a:bodyPr wrap="none" rtlCol="0">
            <a:spAutoFit/>
          </a:bodyPr>
          <a:lstStyle/>
          <a:p>
            <a:r>
              <a:rPr kumimoji="1" lang="ja-JP" altLang="en-US" sz="36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30993284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11360" y="21051"/>
            <a:ext cx="9894640" cy="417512"/>
          </a:xfrm>
          <a:prstGeom prst="rect">
            <a:avLst/>
          </a:prstGeom>
        </p:spPr>
        <p:txBody>
          <a:bodyP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defTabSz="871297"/>
            <a:r>
              <a:rPr lang="ja-JP" altLang="en-US" sz="24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中小企業における「健康経営」の認識</a:t>
            </a:r>
            <a:endParaRPr lang="en-US" altLang="ja-JP" sz="2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タイトル 1"/>
          <p:cNvSpPr txBox="1">
            <a:spLocks/>
          </p:cNvSpPr>
          <p:nvPr/>
        </p:nvSpPr>
        <p:spPr>
          <a:xfrm>
            <a:off x="11360" y="548680"/>
            <a:ext cx="9894640" cy="417512"/>
          </a:xfrm>
          <a:prstGeom prst="rect">
            <a:avLst/>
          </a:prstGeom>
        </p:spPr>
        <p:txBody>
          <a:bodyP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defTabSz="871297"/>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　健康経営の意義等について、一層の理解促進が必要</a:t>
            </a:r>
            <a:endParaRPr lang="en-US" altLang="ja-JP"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スライド番号プレースホルダー 1"/>
          <p:cNvSpPr>
            <a:spLocks noGrp="1"/>
          </p:cNvSpPr>
          <p:nvPr>
            <p:ph type="sldNum" sz="quarter" idx="12"/>
          </p:nvPr>
        </p:nvSpPr>
        <p:spPr>
          <a:xfrm>
            <a:off x="9370412" y="6520259"/>
            <a:ext cx="504056" cy="365125"/>
          </a:xfrm>
        </p:spPr>
        <p:txBody>
          <a:bodyPr/>
          <a:lstStyle/>
          <a:p>
            <a:pPr>
              <a:defRPr/>
            </a:pPr>
            <a:fld id="{078814EF-75E7-435B-AB15-F4B53F9C88D3}" type="slidenum">
              <a:rPr lang="ja-JP" altLang="en-US" smtClean="0"/>
              <a:pPr>
                <a:defRPr/>
              </a:pPr>
              <a:t>1</a:t>
            </a:fld>
            <a:endParaRPr lang="ja-JP" altLang="en-US" dirty="0"/>
          </a:p>
        </p:txBody>
      </p:sp>
      <p:grpSp>
        <p:nvGrpSpPr>
          <p:cNvPr id="9" name="グループ化 8"/>
          <p:cNvGrpSpPr/>
          <p:nvPr/>
        </p:nvGrpSpPr>
        <p:grpSpPr>
          <a:xfrm>
            <a:off x="-447600" y="1124744"/>
            <a:ext cx="4032448" cy="5733256"/>
            <a:chOff x="-447600" y="1124744"/>
            <a:chExt cx="4032448" cy="5733256"/>
          </a:xfrm>
        </p:grpSpPr>
        <p:grpSp>
          <p:nvGrpSpPr>
            <p:cNvPr id="4" name="グループ化 3"/>
            <p:cNvGrpSpPr/>
            <p:nvPr/>
          </p:nvGrpSpPr>
          <p:grpSpPr>
            <a:xfrm>
              <a:off x="-447600" y="2420888"/>
              <a:ext cx="4032448" cy="4437112"/>
              <a:chOff x="-447600" y="2420888"/>
              <a:chExt cx="4032448" cy="4437112"/>
            </a:xfrm>
          </p:grpSpPr>
          <p:graphicFrame>
            <p:nvGraphicFramePr>
              <p:cNvPr id="36" name="グラフ 35"/>
              <p:cNvGraphicFramePr>
                <a:graphicFrameLocks/>
              </p:cNvGraphicFramePr>
              <p:nvPr>
                <p:extLst>
                  <p:ext uri="{D42A27DB-BD31-4B8C-83A1-F6EECF244321}">
                    <p14:modId xmlns:p14="http://schemas.microsoft.com/office/powerpoint/2010/main" val="3382894851"/>
                  </p:ext>
                </p:extLst>
              </p:nvPr>
            </p:nvGraphicFramePr>
            <p:xfrm>
              <a:off x="-447600" y="3284984"/>
              <a:ext cx="4032448" cy="3573016"/>
            </p:xfrm>
            <a:graphic>
              <a:graphicData uri="http://schemas.openxmlformats.org/drawingml/2006/chart">
                <c:chart xmlns:c="http://schemas.openxmlformats.org/drawingml/2006/chart" xmlns:r="http://schemas.openxmlformats.org/officeDocument/2006/relationships" r:id="rId2"/>
              </a:graphicData>
            </a:graphic>
          </p:graphicFrame>
          <p:sp>
            <p:nvSpPr>
              <p:cNvPr id="6" name="正方形/長方形 5"/>
              <p:cNvSpPr/>
              <p:nvPr/>
            </p:nvSpPr>
            <p:spPr>
              <a:xfrm>
                <a:off x="416496" y="2420888"/>
                <a:ext cx="2448272" cy="338554"/>
              </a:xfrm>
              <a:prstGeom prst="rect">
                <a:avLst/>
              </a:prstGeom>
            </p:spPr>
            <p:txBody>
              <a:bodyPr wrap="square">
                <a:noAutofit/>
              </a:bodyPr>
              <a:lstStyle/>
              <a:p>
                <a:pPr algn="ctr"/>
                <a:r>
                  <a:rPr lang="ja-JP" altLang="en-US" sz="1600" u="sng" dirty="0" smtClean="0">
                    <a:latin typeface="Meiryo UI" panose="020B0604030504040204" pitchFamily="50" charset="-128"/>
                    <a:ea typeface="Meiryo UI" panose="020B0604030504040204" pitchFamily="50" charset="-128"/>
                    <a:cs typeface="Meiryo UI" panose="020B0604030504040204" pitchFamily="50" charset="-128"/>
                  </a:rPr>
                  <a:t>Ｑ１　健康</a:t>
                </a:r>
                <a:r>
                  <a:rPr lang="ja-JP" altLang="en-US" sz="1600" u="sng" dirty="0">
                    <a:latin typeface="Meiryo UI" panose="020B0604030504040204" pitchFamily="50" charset="-128"/>
                    <a:ea typeface="Meiryo UI" panose="020B0604030504040204" pitchFamily="50" charset="-128"/>
                    <a:cs typeface="Meiryo UI" panose="020B0604030504040204" pitchFamily="50" charset="-128"/>
                  </a:rPr>
                  <a:t>経営という言葉をご存知ですか</a:t>
                </a:r>
                <a:r>
                  <a:rPr lang="en-US" altLang="ja-JP" sz="1600" u="sng" dirty="0" smtClean="0">
                    <a:latin typeface="Meiryo UI" panose="020B0604030504040204" pitchFamily="50" charset="-128"/>
                    <a:ea typeface="Meiryo UI" panose="020B0604030504040204" pitchFamily="50" charset="-128"/>
                    <a:cs typeface="Meiryo UI" panose="020B0604030504040204" pitchFamily="50" charset="-128"/>
                  </a:rPr>
                  <a:t>?</a:t>
                </a:r>
                <a:endParaRPr lang="ja-JP" altLang="en-US" sz="1600" u="sng"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7" name="正方形/長方形 6"/>
            <p:cNvSpPr/>
            <p:nvPr/>
          </p:nvSpPr>
          <p:spPr>
            <a:xfrm>
              <a:off x="124696" y="1124744"/>
              <a:ext cx="2952328" cy="117361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健康経営を</a:t>
              </a:r>
              <a:r>
                <a:rPr kumimoji="1" lang="ja-JP" altLang="en-US" sz="1600"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知っている企業は</a:t>
              </a:r>
              <a:endParaRPr kumimoji="1" lang="en-US" altLang="ja-JP" sz="1600"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600"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全体の</a:t>
              </a:r>
              <a:r>
                <a:rPr lang="ja-JP" altLang="en-US" sz="1600"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１割程度</a:t>
              </a:r>
              <a:r>
                <a:rPr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に留まっている。</a:t>
              </a:r>
              <a:endPar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0" name="グループ化 9"/>
          <p:cNvGrpSpPr/>
          <p:nvPr/>
        </p:nvGrpSpPr>
        <p:grpSpPr>
          <a:xfrm>
            <a:off x="2216696" y="1124744"/>
            <a:ext cx="5142478" cy="5733257"/>
            <a:chOff x="2216696" y="1124744"/>
            <a:chExt cx="5142478" cy="5733257"/>
          </a:xfrm>
        </p:grpSpPr>
        <p:grpSp>
          <p:nvGrpSpPr>
            <p:cNvPr id="5" name="グループ化 4"/>
            <p:cNvGrpSpPr/>
            <p:nvPr/>
          </p:nvGrpSpPr>
          <p:grpSpPr>
            <a:xfrm>
              <a:off x="2216696" y="2420888"/>
              <a:ext cx="5142478" cy="4437113"/>
              <a:chOff x="2216696" y="2420888"/>
              <a:chExt cx="5142478" cy="4437113"/>
            </a:xfrm>
          </p:grpSpPr>
          <p:graphicFrame>
            <p:nvGraphicFramePr>
              <p:cNvPr id="43" name="グラフ 42"/>
              <p:cNvGraphicFramePr>
                <a:graphicFrameLocks/>
              </p:cNvGraphicFramePr>
              <p:nvPr>
                <p:extLst>
                  <p:ext uri="{D42A27DB-BD31-4B8C-83A1-F6EECF244321}">
                    <p14:modId xmlns:p14="http://schemas.microsoft.com/office/powerpoint/2010/main" val="2043672627"/>
                  </p:ext>
                </p:extLst>
              </p:nvPr>
            </p:nvGraphicFramePr>
            <p:xfrm>
              <a:off x="2216696" y="3212977"/>
              <a:ext cx="5142478" cy="3645024"/>
            </p:xfrm>
            <a:graphic>
              <a:graphicData uri="http://schemas.openxmlformats.org/drawingml/2006/chart">
                <c:chart xmlns:c="http://schemas.openxmlformats.org/drawingml/2006/chart" xmlns:r="http://schemas.openxmlformats.org/officeDocument/2006/relationships" r:id="rId3"/>
              </a:graphicData>
            </a:graphic>
          </p:graphicFrame>
          <p:sp>
            <p:nvSpPr>
              <p:cNvPr id="41" name="正方形/長方形 40"/>
              <p:cNvSpPr/>
              <p:nvPr/>
            </p:nvSpPr>
            <p:spPr>
              <a:xfrm>
                <a:off x="3440832" y="2420888"/>
                <a:ext cx="2664296" cy="338554"/>
              </a:xfrm>
              <a:prstGeom prst="rect">
                <a:avLst/>
              </a:prstGeom>
            </p:spPr>
            <p:txBody>
              <a:bodyPr wrap="square">
                <a:noAutofit/>
              </a:bodyPr>
              <a:lstStyle/>
              <a:p>
                <a:pPr algn="ctr"/>
                <a:r>
                  <a:rPr lang="ja-JP" altLang="en-US" sz="1600" u="sng" dirty="0" smtClean="0">
                    <a:latin typeface="Meiryo UI" panose="020B0604030504040204" pitchFamily="50" charset="-128"/>
                    <a:ea typeface="Meiryo UI" panose="020B0604030504040204" pitchFamily="50" charset="-128"/>
                    <a:cs typeface="Meiryo UI" panose="020B0604030504040204" pitchFamily="50" charset="-128"/>
                  </a:rPr>
                  <a:t>Ｑ９　健康</a:t>
                </a:r>
                <a:r>
                  <a:rPr lang="ja-JP" altLang="en-US" sz="1600" u="sng" dirty="0">
                    <a:latin typeface="Meiryo UI" panose="020B0604030504040204" pitchFamily="50" charset="-128"/>
                    <a:ea typeface="Meiryo UI" panose="020B0604030504040204" pitchFamily="50" charset="-128"/>
                    <a:cs typeface="Meiryo UI" panose="020B0604030504040204" pitchFamily="50" charset="-128"/>
                  </a:rPr>
                  <a:t>経営の実施状況</a:t>
                </a:r>
              </a:p>
            </p:txBody>
          </p:sp>
        </p:grpSp>
        <p:sp>
          <p:nvSpPr>
            <p:cNvPr id="42" name="正方形/長方形 41"/>
            <p:cNvSpPr/>
            <p:nvPr/>
          </p:nvSpPr>
          <p:spPr>
            <a:xfrm>
              <a:off x="3108088" y="1124744"/>
              <a:ext cx="3384376" cy="117361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（健康経営の概要を説明した上で、）</a:t>
              </a:r>
              <a:endPar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600"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健康経営に取り組んでいる、もしくは</a:t>
              </a:r>
              <a:r>
                <a:rPr lang="ja-JP" altLang="en-US" sz="1600"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今後取り組みたいと思う企業は７割超</a:t>
              </a:r>
              <a:endParaRPr kumimoji="1" lang="en-US" altLang="ja-JP"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1" name="グループ化 10"/>
          <p:cNvGrpSpPr/>
          <p:nvPr/>
        </p:nvGrpSpPr>
        <p:grpSpPr>
          <a:xfrm>
            <a:off x="5889104" y="1124744"/>
            <a:ext cx="4606505" cy="5733256"/>
            <a:chOff x="5889104" y="1124744"/>
            <a:chExt cx="4606505" cy="5733256"/>
          </a:xfrm>
        </p:grpSpPr>
        <p:sp>
          <p:nvSpPr>
            <p:cNvPr id="13" name="正方形/長方形 12"/>
            <p:cNvSpPr/>
            <p:nvPr/>
          </p:nvSpPr>
          <p:spPr>
            <a:xfrm>
              <a:off x="6537176" y="1124744"/>
              <a:ext cx="3240360" cy="117361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健康経営に取り組む目的としては、社員満足度・モチベーションの向上、生産性の向上など、</a:t>
              </a:r>
              <a:r>
                <a:rPr lang="ja-JP" altLang="en-US" sz="1600"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人材投資的な要素が大きい</a:t>
              </a:r>
              <a:endParaRPr kumimoji="1" lang="ja-JP" altLang="en-US" sz="16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8" name="グループ化 7"/>
            <p:cNvGrpSpPr/>
            <p:nvPr/>
          </p:nvGrpSpPr>
          <p:grpSpPr>
            <a:xfrm>
              <a:off x="5889104" y="2442374"/>
              <a:ext cx="4606505" cy="4415626"/>
              <a:chOff x="5889104" y="2442374"/>
              <a:chExt cx="4606505" cy="4415626"/>
            </a:xfrm>
          </p:grpSpPr>
          <p:sp>
            <p:nvSpPr>
              <p:cNvPr id="12" name="正方形/長方形 11"/>
              <p:cNvSpPr/>
              <p:nvPr/>
            </p:nvSpPr>
            <p:spPr>
              <a:xfrm>
                <a:off x="5889104" y="2442374"/>
                <a:ext cx="4464496" cy="338554"/>
              </a:xfrm>
              <a:prstGeom prst="rect">
                <a:avLst/>
              </a:prstGeom>
            </p:spPr>
            <p:txBody>
              <a:bodyPr wrap="none">
                <a:noAutofit/>
              </a:bodyPr>
              <a:lstStyle/>
              <a:p>
                <a:pPr algn="ctr"/>
                <a:r>
                  <a:rPr lang="ja-JP" altLang="en-US" sz="1600" u="sng" dirty="0" smtClean="0">
                    <a:latin typeface="Meiryo UI" panose="020B0604030504040204" pitchFamily="50" charset="-128"/>
                    <a:ea typeface="Meiryo UI" panose="020B0604030504040204" pitchFamily="50" charset="-128"/>
                    <a:cs typeface="Meiryo UI" panose="020B0604030504040204" pitchFamily="50" charset="-128"/>
                  </a:rPr>
                  <a:t>Ｑ１０　健康</a:t>
                </a:r>
                <a:r>
                  <a:rPr lang="ja-JP" altLang="en-US" sz="1600" u="sng" dirty="0">
                    <a:latin typeface="Meiryo UI" panose="020B0604030504040204" pitchFamily="50" charset="-128"/>
                    <a:ea typeface="Meiryo UI" panose="020B0604030504040204" pitchFamily="50" charset="-128"/>
                    <a:cs typeface="Meiryo UI" panose="020B0604030504040204" pitchFamily="50" charset="-128"/>
                  </a:rPr>
                  <a:t>経営実践の</a:t>
                </a:r>
                <a:r>
                  <a:rPr lang="ja-JP" altLang="en-US" sz="1600" u="sng" dirty="0" smtClean="0">
                    <a:latin typeface="Meiryo UI" panose="020B0604030504040204" pitchFamily="50" charset="-128"/>
                    <a:ea typeface="Meiryo UI" panose="020B0604030504040204" pitchFamily="50" charset="-128"/>
                    <a:cs typeface="Meiryo UI" panose="020B0604030504040204" pitchFamily="50" charset="-128"/>
                  </a:rPr>
                  <a:t>目的</a:t>
                </a:r>
                <a:endParaRPr lang="ja-JP" altLang="en-US" sz="1600" u="sng"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4" name="グラフ 13"/>
              <p:cNvGraphicFramePr>
                <a:graphicFrameLocks/>
              </p:cNvGraphicFramePr>
              <p:nvPr>
                <p:extLst>
                  <p:ext uri="{D42A27DB-BD31-4B8C-83A1-F6EECF244321}">
                    <p14:modId xmlns:p14="http://schemas.microsoft.com/office/powerpoint/2010/main" val="2950741264"/>
                  </p:ext>
                </p:extLst>
              </p:nvPr>
            </p:nvGraphicFramePr>
            <p:xfrm>
              <a:off x="5951341" y="2759442"/>
              <a:ext cx="4544268" cy="4098558"/>
            </p:xfrm>
            <a:graphic>
              <a:graphicData uri="http://schemas.openxmlformats.org/drawingml/2006/chart">
                <c:chart xmlns:c="http://schemas.openxmlformats.org/drawingml/2006/chart" xmlns:r="http://schemas.openxmlformats.org/officeDocument/2006/relationships" r:id="rId4"/>
              </a:graphicData>
            </a:graphic>
          </p:graphicFrame>
          <p:sp>
            <p:nvSpPr>
              <p:cNvPr id="2" name="正方形/長方形 1"/>
              <p:cNvSpPr/>
              <p:nvPr/>
            </p:nvSpPr>
            <p:spPr>
              <a:xfrm>
                <a:off x="5889104" y="3284984"/>
                <a:ext cx="4016896" cy="72008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cs typeface="Meiryo UI" panose="020B0604030504040204" pitchFamily="50" charset="-128"/>
                </a:endParaRPr>
              </a:p>
            </p:txBody>
          </p:sp>
        </p:grpSp>
      </p:grpSp>
    </p:spTree>
    <p:extLst>
      <p:ext uri="{BB962C8B-B14F-4D97-AF65-F5344CB8AC3E}">
        <p14:creationId xmlns:p14="http://schemas.microsoft.com/office/powerpoint/2010/main" val="8966420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 y="44624"/>
            <a:ext cx="7833320" cy="404664"/>
          </a:xfrm>
        </p:spPr>
        <p:txBody>
          <a:bodyPr>
            <a:noAutofit/>
          </a:bodyPr>
          <a:lstStyle/>
          <a:p>
            <a:pPr algn="l"/>
            <a:r>
              <a:rPr kumimoji="1" lang="ja-JP" altLang="en-US" sz="2400" b="1" dirty="0" smtClean="0"/>
              <a:t>「健康</a:t>
            </a:r>
            <a:r>
              <a:rPr lang="ja-JP" altLang="en-US" sz="2400" b="1" dirty="0"/>
              <a:t>経営</a:t>
            </a:r>
            <a:r>
              <a:rPr kumimoji="1" lang="ja-JP" altLang="en-US" sz="2400" b="1" dirty="0" smtClean="0"/>
              <a:t>」とは</a:t>
            </a:r>
            <a:endParaRPr kumimoji="1" lang="ja-JP" altLang="en-US" sz="2400" b="1" dirty="0"/>
          </a:p>
        </p:txBody>
      </p:sp>
      <p:sp>
        <p:nvSpPr>
          <p:cNvPr id="4" name="タイトル 1"/>
          <p:cNvSpPr txBox="1">
            <a:spLocks/>
          </p:cNvSpPr>
          <p:nvPr/>
        </p:nvSpPr>
        <p:spPr>
          <a:xfrm>
            <a:off x="56456" y="620688"/>
            <a:ext cx="9711529" cy="1756992"/>
          </a:xfrm>
          <a:prstGeom prst="rect">
            <a:avLst/>
          </a:prstGeom>
          <a:solidFill>
            <a:srgbClr val="99D6EC"/>
          </a:solidFill>
          <a:ln>
            <a:noFill/>
          </a:ln>
        </p:spPr>
        <p:txBody>
          <a:bodyPr vert="horz" wrap="square" lIns="216000" tIns="108000" rIns="216000" bIns="108000" rtlCol="0" anchor="t" anchorCtr="0">
            <a:spAutoFit/>
          </a:bodyPr>
          <a:lstStyle>
            <a:lvl1pPr marL="342900" indent="-342900">
              <a:spcBef>
                <a:spcPts val="600"/>
              </a:spcBef>
              <a:spcAft>
                <a:spcPts val="600"/>
              </a:spcAft>
              <a:buClr>
                <a:srgbClr val="002060"/>
              </a:buClr>
              <a:buFont typeface="Wingdings" panose="05000000000000000000" pitchFamily="2" charset="2"/>
              <a:buChar char="l"/>
              <a:def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spcBef>
                <a:spcPts val="600"/>
              </a:spcBef>
              <a:spcAft>
                <a:spcPts val="600"/>
              </a:spcAft>
              <a:buFont typeface="Arial" pitchFamily="34" charset="0"/>
              <a:buChar cha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spcBef>
                <a:spcPts val="600"/>
              </a:spcBef>
              <a:spcAft>
                <a:spcPts val="600"/>
              </a:spcAft>
              <a:buFont typeface="Arial" pitchFamily="34" charset="0"/>
              <a:buChar char="•"/>
              <a:defRPr sz="105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spcBef>
                <a:spcPct val="20000"/>
              </a:spcBef>
              <a:buFont typeface="Arial" pitchFamily="34" charset="0"/>
              <a:buChar char="–"/>
              <a:defRPr sz="20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spcBef>
                <a:spcPct val="20000"/>
              </a:spcBef>
              <a:buFont typeface="Arial" pitchFamily="34" charset="0"/>
              <a:buChar char="»"/>
              <a:defRPr sz="20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spcBef>
                <a:spcPct val="20000"/>
              </a:spcBef>
              <a:buFont typeface="Arial" pitchFamily="34" charset="0"/>
              <a:buChar char="•"/>
              <a:defRPr sz="2000">
                <a:solidFill>
                  <a:schemeClr val="tx1"/>
                </a:solidFill>
              </a:defRPr>
            </a:lvl6pPr>
            <a:lvl7pPr marL="2971800" indent="-228600">
              <a:spcBef>
                <a:spcPct val="20000"/>
              </a:spcBef>
              <a:buFont typeface="Arial" pitchFamily="34" charset="0"/>
              <a:buChar char="•"/>
              <a:defRPr sz="2000">
                <a:solidFill>
                  <a:schemeClr val="tx1"/>
                </a:solidFill>
              </a:defRPr>
            </a:lvl7pPr>
            <a:lvl8pPr marL="3429000" indent="-228600">
              <a:spcBef>
                <a:spcPct val="20000"/>
              </a:spcBef>
              <a:buFont typeface="Arial" pitchFamily="34" charset="0"/>
              <a:buChar char="•"/>
              <a:defRPr sz="2000">
                <a:solidFill>
                  <a:schemeClr val="tx1"/>
                </a:solidFill>
              </a:defRPr>
            </a:lvl8pPr>
            <a:lvl9pPr marL="3886200" indent="-228600">
              <a:spcBef>
                <a:spcPct val="20000"/>
              </a:spcBef>
              <a:buFont typeface="Arial" pitchFamily="34" charset="0"/>
              <a:buChar char="•"/>
              <a:defRPr sz="2000">
                <a:solidFill>
                  <a:schemeClr val="tx1"/>
                </a:solidFill>
              </a:defRPr>
            </a:lvl9pPr>
          </a:lstStyle>
          <a:p>
            <a:r>
              <a:rPr lang="ja-JP" altLang="en-US" sz="1800" dirty="0" smtClean="0">
                <a:solidFill>
                  <a:schemeClr val="tx1"/>
                </a:solidFill>
              </a:rPr>
              <a:t>健康</a:t>
            </a:r>
            <a:r>
              <a:rPr lang="ja-JP" altLang="en-US" sz="1800" dirty="0">
                <a:solidFill>
                  <a:schemeClr val="tx1"/>
                </a:solidFill>
              </a:rPr>
              <a:t>経営とは、</a:t>
            </a:r>
            <a:r>
              <a:rPr lang="ja-JP" altLang="ja-JP" sz="1800" dirty="0">
                <a:solidFill>
                  <a:schemeClr val="tx1"/>
                </a:solidFill>
              </a:rPr>
              <a:t>従業員の健康保持・増進の取組が、将来的に収益性等を高める投資であるとの考えの下、</a:t>
            </a:r>
            <a:r>
              <a:rPr lang="ja-JP" altLang="en-US" sz="1800" dirty="0">
                <a:solidFill>
                  <a:schemeClr val="tx1"/>
                </a:solidFill>
              </a:rPr>
              <a:t>　</a:t>
            </a:r>
            <a:r>
              <a:rPr lang="ja-JP" altLang="ja-JP" sz="1800" u="sng" dirty="0"/>
              <a:t>健康管理を経営的視点から考え、戦略的に実践</a:t>
            </a:r>
            <a:r>
              <a:rPr lang="ja-JP" altLang="ja-JP" sz="1800" dirty="0">
                <a:solidFill>
                  <a:schemeClr val="tx1"/>
                </a:solidFill>
              </a:rPr>
              <a:t>すること</a:t>
            </a:r>
            <a:r>
              <a:rPr lang="ja-JP" altLang="en-US" sz="1800" dirty="0">
                <a:solidFill>
                  <a:schemeClr val="tx1"/>
                </a:solidFill>
              </a:rPr>
              <a:t>。</a:t>
            </a:r>
            <a:endParaRPr lang="en-US" altLang="ja-JP" sz="1800" dirty="0">
              <a:solidFill>
                <a:schemeClr val="tx1"/>
              </a:solidFill>
            </a:endParaRPr>
          </a:p>
          <a:p>
            <a:r>
              <a:rPr lang="ja-JP" altLang="ja-JP" sz="1800" dirty="0" smtClean="0">
                <a:solidFill>
                  <a:schemeClr val="tx1"/>
                </a:solidFill>
              </a:rPr>
              <a:t>企業</a:t>
            </a:r>
            <a:r>
              <a:rPr lang="ja-JP" altLang="ja-JP" sz="1800" dirty="0">
                <a:solidFill>
                  <a:schemeClr val="tx1"/>
                </a:solidFill>
              </a:rPr>
              <a:t>が経営理念に基づき、</a:t>
            </a:r>
            <a:r>
              <a:rPr lang="ja-JP" altLang="ja-JP" sz="1800" u="sng" dirty="0"/>
              <a:t>従業員の健康保持・増進に取り組むこと</a:t>
            </a:r>
            <a:r>
              <a:rPr lang="ja-JP" altLang="ja-JP" sz="1800" dirty="0">
                <a:solidFill>
                  <a:schemeClr val="tx1"/>
                </a:solidFill>
              </a:rPr>
              <a:t>は、</a:t>
            </a:r>
            <a:r>
              <a:rPr lang="ja-JP" altLang="ja-JP" sz="1800" u="sng" dirty="0"/>
              <a:t>従業員の活力向上や生産性の向上等の組織の活性化</a:t>
            </a:r>
            <a:r>
              <a:rPr lang="ja-JP" altLang="ja-JP" sz="1800" dirty="0">
                <a:solidFill>
                  <a:schemeClr val="tx1"/>
                </a:solidFill>
              </a:rPr>
              <a:t>をもたらし、結果的に</a:t>
            </a:r>
            <a:r>
              <a:rPr lang="ja-JP" altLang="ja-JP" sz="1800" u="sng" dirty="0"/>
              <a:t>業績向上や組織としての価値向上へ</a:t>
            </a:r>
            <a:r>
              <a:rPr lang="ja-JP" altLang="ja-JP" sz="1800" dirty="0">
                <a:solidFill>
                  <a:schemeClr val="tx1"/>
                </a:solidFill>
              </a:rPr>
              <a:t>繋がることが期待さ</a:t>
            </a:r>
            <a:r>
              <a:rPr lang="ja-JP" altLang="en-US" sz="1800" dirty="0">
                <a:solidFill>
                  <a:schemeClr val="tx1"/>
                </a:solidFill>
              </a:rPr>
              <a:t>れる。</a:t>
            </a:r>
          </a:p>
        </p:txBody>
      </p:sp>
      <p:graphicFrame>
        <p:nvGraphicFramePr>
          <p:cNvPr id="44" name="図表 43"/>
          <p:cNvGraphicFramePr/>
          <p:nvPr>
            <p:extLst>
              <p:ext uri="{D42A27DB-BD31-4B8C-83A1-F6EECF244321}">
                <p14:modId xmlns:p14="http://schemas.microsoft.com/office/powerpoint/2010/main" val="2293286489"/>
              </p:ext>
            </p:extLst>
          </p:nvPr>
        </p:nvGraphicFramePr>
        <p:xfrm>
          <a:off x="1305339" y="2060848"/>
          <a:ext cx="7009747" cy="41548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5" name="図表 44"/>
          <p:cNvGraphicFramePr/>
          <p:nvPr>
            <p:extLst>
              <p:ext uri="{D42A27DB-BD31-4B8C-83A1-F6EECF244321}">
                <p14:modId xmlns:p14="http://schemas.microsoft.com/office/powerpoint/2010/main" val="1464579082"/>
              </p:ext>
            </p:extLst>
          </p:nvPr>
        </p:nvGraphicFramePr>
        <p:xfrm>
          <a:off x="1136576" y="2116140"/>
          <a:ext cx="7187422" cy="415485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6" name="曲折矢印 45"/>
          <p:cNvSpPr/>
          <p:nvPr/>
        </p:nvSpPr>
        <p:spPr>
          <a:xfrm flipV="1">
            <a:off x="3255227" y="4683856"/>
            <a:ext cx="2462915" cy="1320399"/>
          </a:xfrm>
          <a:prstGeom prst="bentArrow">
            <a:avLst>
              <a:gd name="adj1" fmla="val 41636"/>
              <a:gd name="adj2" fmla="val 35932"/>
              <a:gd name="adj3" fmla="val 28204"/>
              <a:gd name="adj4" fmla="val 49090"/>
            </a:avLst>
          </a:prstGeom>
          <a:solidFill>
            <a:srgbClr val="99FFC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000" b="0" i="0" u="none" strike="noStrike" kern="0" cap="none" spc="0" normalizeH="0" baseline="0" noProof="0" smtClean="0">
              <a:ln>
                <a:noFill/>
              </a:ln>
              <a:solidFill>
                <a:prstClr val="black"/>
              </a:solidFill>
              <a:effectLst/>
              <a:uLnTx/>
              <a:uFillTx/>
              <a:latin typeface="Calibri"/>
              <a:ea typeface="ＭＳ Ｐゴシック"/>
              <a:cs typeface="+mn-cs"/>
            </a:endParaRPr>
          </a:p>
        </p:txBody>
      </p:sp>
      <p:sp>
        <p:nvSpPr>
          <p:cNvPr id="47" name="角丸四角形 46"/>
          <p:cNvSpPr/>
          <p:nvPr/>
        </p:nvSpPr>
        <p:spPr>
          <a:xfrm>
            <a:off x="4456429" y="3465281"/>
            <a:ext cx="1808944" cy="657453"/>
          </a:xfrm>
          <a:prstGeom prst="roundRect">
            <a:avLst>
              <a:gd name="adj" fmla="val 11929"/>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defRPr/>
            </a:pPr>
            <a:r>
              <a:rPr kumimoji="0" lang="ja-JP" altLang="en-US" sz="16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組織の活性化</a:t>
            </a:r>
            <a:endParaRPr kumimoji="0" lang="en-US" altLang="ja-JP" sz="16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algn="ctr">
              <a:defRPr/>
            </a:pPr>
            <a:r>
              <a:rPr kumimoji="0" lang="ja-JP" altLang="en-US" sz="16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生産性の向上</a:t>
            </a:r>
            <a:endParaRPr kumimoji="0" lang="en-US" altLang="ja-JP" sz="16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角丸四角形 47"/>
          <p:cNvSpPr/>
          <p:nvPr/>
        </p:nvSpPr>
        <p:spPr>
          <a:xfrm>
            <a:off x="2292072" y="4158530"/>
            <a:ext cx="1926310" cy="710630"/>
          </a:xfrm>
          <a:prstGeom prst="roundRect">
            <a:avLst>
              <a:gd name="adj" fmla="val 8863"/>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defRPr/>
            </a:pPr>
            <a:r>
              <a:rPr kumimoji="0" lang="ja-JP" altLang="en-US" sz="16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従業員の健康増進</a:t>
            </a:r>
            <a:endParaRPr kumimoji="0" lang="en-US" altLang="ja-JP" sz="16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algn="ctr">
              <a:defRPr/>
            </a:pPr>
            <a:r>
              <a:rPr kumimoji="0" lang="ja-JP" altLang="en-US" sz="16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従業員の活力向上</a:t>
            </a:r>
          </a:p>
        </p:txBody>
      </p:sp>
      <p:sp>
        <p:nvSpPr>
          <p:cNvPr id="49" name="正方形/長方形 48"/>
          <p:cNvSpPr/>
          <p:nvPr/>
        </p:nvSpPr>
        <p:spPr>
          <a:xfrm>
            <a:off x="766503" y="6120635"/>
            <a:ext cx="7220499" cy="476717"/>
          </a:xfrm>
          <a:prstGeom prst="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企業理念（長期的なビジョンに基づいた経営）</a:t>
            </a:r>
          </a:p>
        </p:txBody>
      </p:sp>
      <p:sp>
        <p:nvSpPr>
          <p:cNvPr id="57" name="角丸四角形 56"/>
          <p:cNvSpPr/>
          <p:nvPr/>
        </p:nvSpPr>
        <p:spPr>
          <a:xfrm>
            <a:off x="766503" y="5183509"/>
            <a:ext cx="2458305" cy="759743"/>
          </a:xfrm>
          <a:prstGeom prst="round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defRPr/>
            </a:pPr>
            <a:r>
              <a:rPr kumimoji="0" lang="ja-JP" altLang="en-US" sz="16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人的資本に対する投資</a:t>
            </a:r>
            <a:endParaRPr kumimoji="0" lang="en-US" altLang="ja-JP" sz="16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algn="ctr">
              <a:defRPr/>
            </a:pPr>
            <a:r>
              <a:rPr kumimoji="0" lang="ja-JP" altLang="en-US" sz="16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（従業員への健康投資）</a:t>
            </a:r>
          </a:p>
        </p:txBody>
      </p:sp>
      <p:sp>
        <p:nvSpPr>
          <p:cNvPr id="54" name="テキスト ボックス 53"/>
          <p:cNvSpPr txBox="1"/>
          <p:nvPr/>
        </p:nvSpPr>
        <p:spPr>
          <a:xfrm rot="20228842">
            <a:off x="2948244" y="3469659"/>
            <a:ext cx="2109517" cy="34981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企業への効果</a:t>
            </a:r>
          </a:p>
        </p:txBody>
      </p:sp>
      <p:grpSp>
        <p:nvGrpSpPr>
          <p:cNvPr id="3" name="グループ化 2"/>
          <p:cNvGrpSpPr/>
          <p:nvPr/>
        </p:nvGrpSpPr>
        <p:grpSpPr>
          <a:xfrm>
            <a:off x="6748005" y="2636912"/>
            <a:ext cx="2885515" cy="1514118"/>
            <a:chOff x="6121185" y="2778978"/>
            <a:chExt cx="2885515" cy="1191789"/>
          </a:xfrm>
        </p:grpSpPr>
        <p:sp>
          <p:nvSpPr>
            <p:cNvPr id="50" name="星 12 49"/>
            <p:cNvSpPr/>
            <p:nvPr/>
          </p:nvSpPr>
          <p:spPr>
            <a:xfrm>
              <a:off x="6121185" y="2778978"/>
              <a:ext cx="2885515" cy="1191789"/>
            </a:xfrm>
            <a:prstGeom prst="star12">
              <a:avLst/>
            </a:prstGeom>
            <a:noFill/>
            <a:ln w="5715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600" b="1" i="0" u="none" strike="noStrike" kern="0" cap="none" spc="0" normalizeH="0" baseline="0" noProof="0" dirty="0" smtClean="0">
                <a:ln>
                  <a:noFill/>
                </a:ln>
                <a:solidFill>
                  <a:srgbClr val="FF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5" name="正方形/長方形 54"/>
            <p:cNvSpPr/>
            <p:nvPr/>
          </p:nvSpPr>
          <p:spPr>
            <a:xfrm>
              <a:off x="6603900" y="3026412"/>
              <a:ext cx="2037565" cy="83099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400" b="1" i="0" u="none" strike="noStrike" kern="0" cap="none" spc="0" normalizeH="0" baseline="0" noProof="0" dirty="0" smtClean="0">
                  <a:ln>
                    <a:noFill/>
                  </a:ln>
                  <a:solidFill>
                    <a:srgbClr val="FF0000"/>
                  </a:solidFill>
                  <a:effectLst/>
                  <a:uLnTx/>
                  <a:uFillTx/>
                  <a:latin typeface="Meiryo UI" panose="020B0604030504040204" pitchFamily="50" charset="-128"/>
                  <a:ea typeface="Meiryo UI" panose="020B0604030504040204" pitchFamily="50" charset="-128"/>
                  <a:cs typeface="Meiryo UI" panose="020B0604030504040204" pitchFamily="50" charset="-128"/>
                </a:rPr>
                <a:t>業績向上</a:t>
              </a:r>
              <a:endParaRPr kumimoji="0" lang="en-US" altLang="ja-JP" sz="2400" b="1" i="0" u="none" strike="noStrike" kern="0" cap="none" spc="0" normalizeH="0" baseline="0" noProof="0" dirty="0" smtClean="0">
                <a:ln>
                  <a:noFill/>
                </a:ln>
                <a:solidFill>
                  <a:srgbClr val="FF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400" b="1" i="0" u="none" strike="noStrike" kern="0" cap="none" spc="0" normalizeH="0" baseline="0" noProof="0" dirty="0" smtClean="0">
                  <a:ln>
                    <a:noFill/>
                  </a:ln>
                  <a:solidFill>
                    <a:srgbClr val="FF0000"/>
                  </a:solidFill>
                  <a:effectLst/>
                  <a:uLnTx/>
                  <a:uFillTx/>
                  <a:latin typeface="Meiryo UI" panose="020B0604030504040204" pitchFamily="50" charset="-128"/>
                  <a:ea typeface="Meiryo UI" panose="020B0604030504040204" pitchFamily="50" charset="-128"/>
                  <a:cs typeface="Meiryo UI" panose="020B0604030504040204" pitchFamily="50" charset="-128"/>
                </a:rPr>
                <a:t>企業価値向上</a:t>
              </a:r>
            </a:p>
          </p:txBody>
        </p:sp>
      </p:grpSp>
      <p:sp>
        <p:nvSpPr>
          <p:cNvPr id="56" name="テキスト ボックス 55"/>
          <p:cNvSpPr txBox="1"/>
          <p:nvPr/>
        </p:nvSpPr>
        <p:spPr>
          <a:xfrm>
            <a:off x="3449570" y="4938687"/>
            <a:ext cx="2397603" cy="34981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社会への効果</a:t>
            </a:r>
          </a:p>
        </p:txBody>
      </p:sp>
      <p:sp>
        <p:nvSpPr>
          <p:cNvPr id="59" name="正方形/長方形 58"/>
          <p:cNvSpPr/>
          <p:nvPr/>
        </p:nvSpPr>
        <p:spPr>
          <a:xfrm>
            <a:off x="5804287" y="5098360"/>
            <a:ext cx="3202414" cy="858647"/>
          </a:xfrm>
          <a:prstGeom prst="rect">
            <a:avLst/>
          </a:prstGeom>
        </p:spPr>
        <p:txBody>
          <a:bodyPr wrap="square">
            <a:spAutoFit/>
          </a:bodyPr>
          <a:lstStyle/>
          <a:p>
            <a:r>
              <a:rPr lang="ja-JP" altLang="en-US" sz="16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国民の</a:t>
            </a:r>
            <a:r>
              <a:rPr lang="en-US" altLang="ja-JP" sz="16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QOL</a:t>
            </a:r>
            <a:r>
              <a:rPr lang="ja-JP" altLang="en-US" sz="16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（生活の質）の</a:t>
            </a:r>
            <a:r>
              <a:rPr lang="ja-JP" altLang="en-US" sz="16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向上</a:t>
            </a:r>
            <a:endParaRPr lang="en-US" altLang="ja-JP" sz="16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ヘルスケア産業の創出</a:t>
            </a:r>
            <a:endParaRPr lang="en-US" altLang="ja-JP" sz="16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あるべき国民医療費の実現</a:t>
            </a:r>
          </a:p>
        </p:txBody>
      </p:sp>
      <p:sp>
        <p:nvSpPr>
          <p:cNvPr id="20" name="スライド番号プレースホルダー 1"/>
          <p:cNvSpPr>
            <a:spLocks noGrp="1"/>
          </p:cNvSpPr>
          <p:nvPr>
            <p:ph type="sldNum" sz="quarter" idx="12"/>
          </p:nvPr>
        </p:nvSpPr>
        <p:spPr>
          <a:xfrm>
            <a:off x="9370412" y="6520259"/>
            <a:ext cx="504056" cy="365125"/>
          </a:xfrm>
        </p:spPr>
        <p:txBody>
          <a:bodyPr/>
          <a:lstStyle/>
          <a:p>
            <a:pPr>
              <a:defRPr/>
            </a:pPr>
            <a:fld id="{078814EF-75E7-435B-AB15-F4B53F9C88D3}" type="slidenum">
              <a:rPr lang="ja-JP" altLang="en-US" smtClean="0"/>
              <a:pPr>
                <a:defRPr/>
              </a:pPr>
              <a:t>2</a:t>
            </a:fld>
            <a:endParaRPr lang="ja-JP" altLang="en-US" dirty="0"/>
          </a:p>
        </p:txBody>
      </p:sp>
    </p:spTree>
    <p:extLst>
      <p:ext uri="{BB962C8B-B14F-4D97-AF65-F5344CB8AC3E}">
        <p14:creationId xmlns:p14="http://schemas.microsoft.com/office/powerpoint/2010/main" val="5789145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11360" y="21051"/>
            <a:ext cx="9894640" cy="417512"/>
          </a:xfrm>
          <a:prstGeom prst="rect">
            <a:avLst/>
          </a:prstGeom>
        </p:spPr>
        <p:txBody>
          <a:bodyP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defTabSz="871297"/>
            <a:r>
              <a:rPr lang="ja-JP" altLang="en-US" sz="2400" b="1" dirty="0" smtClean="0">
                <a:latin typeface="Meiryo UI" panose="020B0604030504040204" pitchFamily="50" charset="-128"/>
                <a:ea typeface="Meiryo UI" panose="020B0604030504040204" pitchFamily="50" charset="-128"/>
                <a:cs typeface="Meiryo UI" panose="020B0604030504040204" pitchFamily="50" charset="-128"/>
              </a:rPr>
              <a:t>健康</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経営</a:t>
            </a:r>
            <a:r>
              <a:rPr lang="ja-JP" altLang="en-US" sz="2400" b="1" dirty="0" smtClean="0">
                <a:latin typeface="Meiryo UI" panose="020B0604030504040204" pitchFamily="50" charset="-128"/>
                <a:ea typeface="Meiryo UI" panose="020B0604030504040204" pitchFamily="50" charset="-128"/>
                <a:cs typeface="Meiryo UI" panose="020B0604030504040204" pitchFamily="50" charset="-128"/>
              </a:rPr>
              <a:t>の生産性等へのインパクト</a:t>
            </a:r>
            <a:endParaRPr lang="en-US" altLang="ja-JP"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テキスト ボックス 41"/>
          <p:cNvSpPr txBox="1"/>
          <p:nvPr/>
        </p:nvSpPr>
        <p:spPr>
          <a:xfrm>
            <a:off x="101901" y="476672"/>
            <a:ext cx="9741716" cy="1305587"/>
          </a:xfrm>
          <a:prstGeom prst="rect">
            <a:avLst/>
          </a:prstGeom>
          <a:solidFill>
            <a:srgbClr val="99D6EC"/>
          </a:solidFill>
          <a:ln>
            <a:noFill/>
          </a:ln>
        </p:spPr>
        <p:txBody>
          <a:bodyPr vert="horz" wrap="square" lIns="216000" tIns="108000" rIns="216000" bIns="108000" rtlCol="0" anchor="t" anchorCtr="0">
            <a:spAutoFit/>
          </a:bodyPr>
          <a:lstStyle>
            <a:defPPr>
              <a:defRPr lang="ja-JP"/>
            </a:defPPr>
            <a:lvl1pPr marL="342900" indent="-342900">
              <a:spcBef>
                <a:spcPts val="600"/>
              </a:spcBef>
              <a:spcAft>
                <a:spcPts val="600"/>
              </a:spcAft>
              <a:buClr>
                <a:srgbClr val="002060"/>
              </a:buClr>
              <a:buFont typeface="Wingdings" panose="05000000000000000000" pitchFamily="2" charset="2"/>
              <a:buChar char="l"/>
              <a:defRPr>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spcBef>
                <a:spcPts val="600"/>
              </a:spcBef>
              <a:spcAft>
                <a:spcPts val="600"/>
              </a:spcAft>
              <a:buFont typeface="Arial" pitchFamily="34" charset="0"/>
              <a:buChar cha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spcBef>
                <a:spcPts val="600"/>
              </a:spcBef>
              <a:spcAft>
                <a:spcPts val="600"/>
              </a:spcAft>
              <a:buFont typeface="Arial" pitchFamily="34" charset="0"/>
              <a:buChar char="•"/>
              <a:defRPr sz="105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spcBef>
                <a:spcPct val="20000"/>
              </a:spcBef>
              <a:buFont typeface="Arial" pitchFamily="34" charset="0"/>
              <a:buChar char="–"/>
              <a:defRPr sz="20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spcBef>
                <a:spcPct val="20000"/>
              </a:spcBef>
              <a:buFont typeface="Arial" pitchFamily="34" charset="0"/>
              <a:buChar char="»"/>
              <a:defRPr sz="20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spcBef>
                <a:spcPct val="20000"/>
              </a:spcBef>
              <a:buFont typeface="Arial" pitchFamily="34" charset="0"/>
              <a:buChar char="•"/>
              <a:defRPr sz="2000">
                <a:solidFill>
                  <a:schemeClr val="tx1"/>
                </a:solidFill>
              </a:defRPr>
            </a:lvl6pPr>
            <a:lvl7pPr marL="2971800" indent="-228600">
              <a:spcBef>
                <a:spcPct val="20000"/>
              </a:spcBef>
              <a:buFont typeface="Arial" pitchFamily="34" charset="0"/>
              <a:buChar char="•"/>
              <a:defRPr sz="2000">
                <a:solidFill>
                  <a:schemeClr val="tx1"/>
                </a:solidFill>
              </a:defRPr>
            </a:lvl7pPr>
            <a:lvl8pPr marL="3429000" indent="-228600">
              <a:spcBef>
                <a:spcPct val="20000"/>
              </a:spcBef>
              <a:buFont typeface="Arial" pitchFamily="34" charset="0"/>
              <a:buChar char="•"/>
              <a:defRPr sz="2000">
                <a:solidFill>
                  <a:schemeClr val="tx1"/>
                </a:solidFill>
              </a:defRPr>
            </a:lvl8pPr>
            <a:lvl9pPr marL="3886200" indent="-228600">
              <a:spcBef>
                <a:spcPct val="20000"/>
              </a:spcBef>
              <a:buFont typeface="Arial" pitchFamily="34" charset="0"/>
              <a:buChar char="•"/>
              <a:defRPr sz="2000">
                <a:solidFill>
                  <a:schemeClr val="tx1"/>
                </a:solidFill>
              </a:defRPr>
            </a:lvl9pPr>
          </a:lstStyle>
          <a:p>
            <a:pPr>
              <a:spcBef>
                <a:spcPts val="800"/>
              </a:spcBef>
              <a:spcAft>
                <a:spcPts val="0"/>
              </a:spcAft>
            </a:pPr>
            <a:r>
              <a:rPr lang="ja-JP" altLang="en-US" sz="1600" b="1" u="sng" dirty="0" smtClean="0"/>
              <a:t>個人の健康</a:t>
            </a:r>
            <a:r>
              <a:rPr lang="ja-JP" altLang="en-US" sz="1600" b="1" u="sng" dirty="0"/>
              <a:t>関連</a:t>
            </a:r>
            <a:r>
              <a:rPr lang="ja-JP" altLang="en-US" sz="1600" b="1" u="sng" dirty="0" smtClean="0"/>
              <a:t>因子</a:t>
            </a:r>
            <a:r>
              <a:rPr lang="en-US" altLang="ja-JP" sz="1400" u="sng" dirty="0" smtClean="0"/>
              <a:t>(</a:t>
            </a:r>
            <a:r>
              <a:rPr lang="ja-JP" altLang="en-US" sz="1400" u="sng" dirty="0" smtClean="0"/>
              <a:t>「生物学的リスク」・「生活</a:t>
            </a:r>
            <a:r>
              <a:rPr lang="ja-JP" altLang="en-US" sz="1400" u="sng" dirty="0"/>
              <a:t>習慣</a:t>
            </a:r>
            <a:r>
              <a:rPr lang="ja-JP" altLang="en-US" sz="1400" u="sng" dirty="0" smtClean="0"/>
              <a:t>リスク」・「心理的リスク」</a:t>
            </a:r>
            <a:r>
              <a:rPr lang="en-US" altLang="ja-JP" sz="1400" u="sng" dirty="0" smtClean="0"/>
              <a:t>)</a:t>
            </a:r>
            <a:r>
              <a:rPr lang="ja-JP" altLang="en-US" sz="1600" b="1" u="sng" dirty="0" smtClean="0"/>
              <a:t>とプレゼンティーイズム</a:t>
            </a:r>
            <a:r>
              <a:rPr lang="ja-JP" altLang="en-US" sz="1400" u="sng" dirty="0" smtClean="0"/>
              <a:t>（相対的生産性損失など）</a:t>
            </a:r>
            <a:r>
              <a:rPr lang="ja-JP" altLang="en-US" sz="1600" b="1" u="sng" dirty="0" smtClean="0"/>
              <a:t>・アブセンティーイズム</a:t>
            </a:r>
            <a:r>
              <a:rPr lang="ja-JP" altLang="en-US" sz="1400" u="sng" dirty="0" smtClean="0"/>
              <a:t>（欠勤など）</a:t>
            </a:r>
            <a:r>
              <a:rPr lang="ja-JP" altLang="en-US" sz="1600" b="1" u="sng" dirty="0" smtClean="0"/>
              <a:t>の相関分析</a:t>
            </a:r>
            <a:r>
              <a:rPr lang="ja-JP" altLang="en-US" sz="1600" dirty="0" smtClean="0"/>
              <a:t>を実施。</a:t>
            </a:r>
            <a:endParaRPr lang="en-US" altLang="ja-JP" sz="1600" dirty="0" smtClean="0"/>
          </a:p>
          <a:p>
            <a:pPr>
              <a:spcBef>
                <a:spcPts val="800"/>
              </a:spcBef>
              <a:spcAft>
                <a:spcPts val="0"/>
              </a:spcAft>
            </a:pPr>
            <a:r>
              <a:rPr lang="ja-JP" altLang="en-US" sz="1600" dirty="0" smtClean="0"/>
              <a:t>各リスク項目該当数が多いほど、プレゼンティーイズム・アブセンティーイズムによる生産性損失が高くなり、低リスク層に対して高リスク層は損失コストが</a:t>
            </a:r>
            <a:r>
              <a:rPr lang="en-US" altLang="ja-JP" sz="1600" dirty="0" smtClean="0"/>
              <a:t>1.4</a:t>
            </a:r>
            <a:r>
              <a:rPr lang="ja-JP" altLang="en-US" sz="1600" dirty="0" smtClean="0"/>
              <a:t>倍</a:t>
            </a:r>
            <a:r>
              <a:rPr lang="ja-JP" altLang="en-US" sz="1600" b="1" u="sng" dirty="0" smtClean="0">
                <a:solidFill>
                  <a:srgbClr val="FF0000"/>
                </a:solidFill>
              </a:rPr>
              <a:t>（一人あたり３０万円程度の損失）</a:t>
            </a:r>
            <a:r>
              <a:rPr lang="ja-JP" altLang="en-US" sz="1600" dirty="0" smtClean="0"/>
              <a:t>となることが分かった</a:t>
            </a:r>
            <a:r>
              <a:rPr lang="ja-JP" altLang="en-US" sz="1600" dirty="0"/>
              <a:t>。</a:t>
            </a:r>
            <a:endParaRPr lang="en-US" altLang="ja-JP" sz="1600" dirty="0" smtClean="0"/>
          </a:p>
        </p:txBody>
      </p:sp>
      <p:graphicFrame>
        <p:nvGraphicFramePr>
          <p:cNvPr id="2" name="表 1"/>
          <p:cNvGraphicFramePr>
            <a:graphicFrameLocks noGrp="1"/>
          </p:cNvGraphicFramePr>
          <p:nvPr>
            <p:extLst>
              <p:ext uri="{D42A27DB-BD31-4B8C-83A1-F6EECF244321}">
                <p14:modId xmlns:p14="http://schemas.microsoft.com/office/powerpoint/2010/main" val="2659233710"/>
              </p:ext>
            </p:extLst>
          </p:nvPr>
        </p:nvGraphicFramePr>
        <p:xfrm>
          <a:off x="272481" y="2183377"/>
          <a:ext cx="7416823" cy="1435491"/>
        </p:xfrm>
        <a:graphic>
          <a:graphicData uri="http://schemas.openxmlformats.org/drawingml/2006/table">
            <a:tbl>
              <a:tblPr firstRow="1">
                <a:tableStyleId>{3C2FFA5D-87B4-456A-9821-1D502468CF0F}</a:tableStyleId>
              </a:tblPr>
              <a:tblGrid>
                <a:gridCol w="1839909"/>
                <a:gridCol w="5576914"/>
              </a:tblGrid>
              <a:tr h="308154">
                <a:tc gridSpan="2">
                  <a:txBody>
                    <a:bodyPr/>
                    <a:lstStyle/>
                    <a:p>
                      <a:pPr algn="ctr">
                        <a:spcAft>
                          <a:spcPts val="0"/>
                        </a:spcAft>
                      </a:pPr>
                      <a:r>
                        <a:rPr lang="ja-JP" sz="1800" kern="100" dirty="0" smtClean="0">
                          <a:effectLst/>
                          <a:latin typeface="Meiryo UI" panose="020B0604030504040204" pitchFamily="50" charset="-128"/>
                          <a:ea typeface="Meiryo UI" panose="020B0604030504040204" pitchFamily="50" charset="-128"/>
                          <a:cs typeface="Meiryo UI" panose="020B0604030504040204" pitchFamily="50" charset="-128"/>
                        </a:rPr>
                        <a:t>健康</a:t>
                      </a:r>
                      <a:r>
                        <a:rPr lang="ja-JP" altLang="en-US" sz="1800" kern="100" dirty="0" smtClean="0">
                          <a:effectLst/>
                          <a:latin typeface="Meiryo UI" panose="020B0604030504040204" pitchFamily="50" charset="-128"/>
                          <a:ea typeface="Meiryo UI" panose="020B0604030504040204" pitchFamily="50" charset="-128"/>
                          <a:cs typeface="Meiryo UI" panose="020B0604030504040204" pitchFamily="50" charset="-128"/>
                        </a:rPr>
                        <a:t>関連リスク　（保健指導等の基準でリスク判定）</a:t>
                      </a:r>
                      <a:endParaRPr lang="ja-JP" sz="18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tc hMerge="1">
                  <a:txBody>
                    <a:bodyPr/>
                    <a:lstStyle/>
                    <a:p>
                      <a:pPr algn="ctr">
                        <a:spcAft>
                          <a:spcPts val="0"/>
                        </a:spcAft>
                      </a:pPr>
                      <a:endParaRPr lang="ja-JP" sz="11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tr>
              <a:tr h="375779">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1:</a:t>
                      </a:r>
                      <a:r>
                        <a:rPr lang="ja-JP"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生物学的</a:t>
                      </a:r>
                      <a:r>
                        <a:rPr lang="ja-JP" altLang="en-US" sz="1400" kern="100" dirty="0" smtClean="0">
                          <a:effectLst/>
                          <a:latin typeface="Meiryo UI" panose="020B0604030504040204" pitchFamily="50" charset="-128"/>
                          <a:ea typeface="Meiryo UI" panose="020B0604030504040204" pitchFamily="50" charset="-128"/>
                          <a:cs typeface="Meiryo UI" panose="020B0604030504040204" pitchFamily="50" charset="-128"/>
                        </a:rPr>
                        <a:t>リスク</a:t>
                      </a:r>
                      <a:endParaRPr lang="ja-JP"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tc>
                  <a:txBody>
                    <a:bodyPr/>
                    <a:lstStyle/>
                    <a:p>
                      <a:pPr algn="just">
                        <a:spcAft>
                          <a:spcPts val="0"/>
                        </a:spcAft>
                      </a:pPr>
                      <a:r>
                        <a:rPr lang="ja-JP" altLang="en-US" sz="1400" kern="100" dirty="0" smtClean="0">
                          <a:effectLst/>
                          <a:latin typeface="Meiryo UI" panose="020B0604030504040204" pitchFamily="50" charset="-128"/>
                          <a:ea typeface="Meiryo UI" panose="020B0604030504040204" pitchFamily="50" charset="-128"/>
                          <a:cs typeface="Meiryo UI" panose="020B0604030504040204" pitchFamily="50" charset="-128"/>
                        </a:rPr>
                        <a:t>①</a:t>
                      </a:r>
                      <a:r>
                        <a:rPr 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血圧</a:t>
                      </a:r>
                      <a:r>
                        <a:rPr lang="ja-JP" altLang="en-US" sz="1400" kern="100" dirty="0" smtClean="0">
                          <a:effectLst/>
                          <a:latin typeface="Meiryo UI" panose="020B0604030504040204" pitchFamily="50" charset="-128"/>
                          <a:ea typeface="Meiryo UI" panose="020B0604030504040204" pitchFamily="50" charset="-128"/>
                          <a:cs typeface="Meiryo UI" panose="020B0604030504040204" pitchFamily="50" charset="-128"/>
                        </a:rPr>
                        <a:t>、②</a:t>
                      </a:r>
                      <a:r>
                        <a:rPr lang="ja-JP"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血中脂質</a:t>
                      </a:r>
                      <a:r>
                        <a:rPr lang="ja-JP" altLang="en-US" sz="1400" kern="100" dirty="0" smtClean="0">
                          <a:effectLst/>
                          <a:latin typeface="Meiryo UI" panose="020B0604030504040204" pitchFamily="50" charset="-128"/>
                          <a:ea typeface="Meiryo UI" panose="020B0604030504040204" pitchFamily="50" charset="-128"/>
                          <a:cs typeface="Meiryo UI" panose="020B0604030504040204" pitchFamily="50" charset="-128"/>
                        </a:rPr>
                        <a:t>、③肥満、④血糖値、⑤既往歴</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tr>
              <a:tr h="375779">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2:</a:t>
                      </a:r>
                      <a:r>
                        <a:rPr lang="ja-JP"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生活習慣</a:t>
                      </a:r>
                      <a:r>
                        <a:rPr lang="ja-JP" altLang="en-US" sz="1400" kern="100" dirty="0" smtClean="0">
                          <a:effectLst/>
                          <a:latin typeface="Meiryo UI" panose="020B0604030504040204" pitchFamily="50" charset="-128"/>
                          <a:ea typeface="Meiryo UI" panose="020B0604030504040204" pitchFamily="50" charset="-128"/>
                          <a:cs typeface="Meiryo UI" panose="020B0604030504040204" pitchFamily="50" charset="-128"/>
                        </a:rPr>
                        <a:t>リスク</a:t>
                      </a:r>
                      <a:endParaRPr lang="ja-JP"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tc>
                  <a:txBody>
                    <a:bodyPr/>
                    <a:lstStyle/>
                    <a:p>
                      <a:pPr algn="just">
                        <a:spcAft>
                          <a:spcPts val="0"/>
                        </a:spcAft>
                      </a:pPr>
                      <a:r>
                        <a:rPr lang="ja-JP" altLang="en-US" sz="1400" kern="100" dirty="0" smtClean="0">
                          <a:effectLst/>
                          <a:latin typeface="Meiryo UI" panose="020B0604030504040204" pitchFamily="50" charset="-128"/>
                          <a:ea typeface="Meiryo UI" panose="020B0604030504040204" pitchFamily="50" charset="-128"/>
                          <a:cs typeface="Meiryo UI" panose="020B0604030504040204" pitchFamily="50" charset="-128"/>
                        </a:rPr>
                        <a:t>①</a:t>
                      </a:r>
                      <a:r>
                        <a:rPr 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喫煙習慣</a:t>
                      </a:r>
                      <a:r>
                        <a:rPr lang="ja-JP" altLang="en-US" sz="1400" kern="100" dirty="0" smtClean="0">
                          <a:effectLst/>
                          <a:latin typeface="Meiryo UI" panose="020B0604030504040204" pitchFamily="50" charset="-128"/>
                          <a:ea typeface="Meiryo UI" panose="020B0604030504040204" pitchFamily="50" charset="-128"/>
                          <a:cs typeface="Meiryo UI" panose="020B0604030504040204" pitchFamily="50" charset="-128"/>
                        </a:rPr>
                        <a:t>、②飲酒習慣、③運動習慣、④睡眠・休養</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tr>
              <a:tr h="375779">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3:</a:t>
                      </a:r>
                      <a:r>
                        <a:rPr lang="ja-JP"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心理的</a:t>
                      </a:r>
                      <a:r>
                        <a:rPr lang="ja-JP" altLang="en-US" sz="1400" kern="100" dirty="0" smtClean="0">
                          <a:effectLst/>
                          <a:latin typeface="Meiryo UI" panose="020B0604030504040204" pitchFamily="50" charset="-128"/>
                          <a:ea typeface="Meiryo UI" panose="020B0604030504040204" pitchFamily="50" charset="-128"/>
                          <a:cs typeface="Meiryo UI" panose="020B0604030504040204" pitchFamily="50" charset="-128"/>
                        </a:rPr>
                        <a:t>リスク</a:t>
                      </a:r>
                      <a:endParaRPr lang="ja-JP"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tc>
                  <a:txBody>
                    <a:bodyPr/>
                    <a:lstStyle/>
                    <a:p>
                      <a:pPr algn="just">
                        <a:spcAft>
                          <a:spcPts val="0"/>
                        </a:spcAft>
                      </a:pPr>
                      <a:r>
                        <a:rPr lang="ja-JP" altLang="en-US" sz="1400" kern="100" dirty="0" smtClean="0">
                          <a:effectLst/>
                          <a:latin typeface="Meiryo UI" panose="020B0604030504040204" pitchFamily="50" charset="-128"/>
                          <a:ea typeface="Meiryo UI" panose="020B0604030504040204" pitchFamily="50" charset="-128"/>
                          <a:cs typeface="Meiryo UI" panose="020B0604030504040204" pitchFamily="50" charset="-128"/>
                        </a:rPr>
                        <a:t>①</a:t>
                      </a:r>
                      <a:r>
                        <a:rPr 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主観的健康感</a:t>
                      </a:r>
                      <a:r>
                        <a:rPr lang="ja-JP" altLang="en-US" sz="1400" kern="100" dirty="0" smtClean="0">
                          <a:effectLst/>
                          <a:latin typeface="Meiryo UI" panose="020B0604030504040204" pitchFamily="50" charset="-128"/>
                          <a:ea typeface="Meiryo UI" panose="020B0604030504040204" pitchFamily="50" charset="-128"/>
                          <a:cs typeface="Meiryo UI" panose="020B0604030504040204" pitchFamily="50" charset="-128"/>
                        </a:rPr>
                        <a:t>、②生活満足度、③仕事満足度、④ストレス</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tr>
            </a:tbl>
          </a:graphicData>
        </a:graphic>
      </p:graphicFrame>
      <p:sp>
        <p:nvSpPr>
          <p:cNvPr id="5" name="Rectangle 2"/>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8" name="Rectangle 3"/>
          <p:cNvSpPr>
            <a:spLocks noChangeArrowheads="1"/>
          </p:cNvSpPr>
          <p:nvPr/>
        </p:nvSpPr>
        <p:spPr bwMode="auto">
          <a:xfrm>
            <a:off x="279400" y="1676400"/>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pic>
        <p:nvPicPr>
          <p:cNvPr id="11" name="図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2481" y="3645024"/>
            <a:ext cx="7416823" cy="3080102"/>
          </a:xfrm>
          <a:prstGeom prst="rect">
            <a:avLst/>
          </a:prstGeom>
          <a:noFill/>
          <a:ln>
            <a:solidFill>
              <a:schemeClr val="accent1"/>
            </a:solidFill>
          </a:ln>
        </p:spPr>
      </p:pic>
      <p:sp>
        <p:nvSpPr>
          <p:cNvPr id="16" name="正方形/長方形 15"/>
          <p:cNvSpPr/>
          <p:nvPr/>
        </p:nvSpPr>
        <p:spPr>
          <a:xfrm>
            <a:off x="283008" y="3645024"/>
            <a:ext cx="3771056" cy="307777"/>
          </a:xfrm>
          <a:prstGeom prst="rect">
            <a:avLst/>
          </a:prstGeom>
          <a:noFill/>
        </p:spPr>
        <p:txBody>
          <a:bodyPr wrap="square">
            <a:spAutoFit/>
          </a:bodyPr>
          <a:lstStyle/>
          <a:p>
            <a:pPr algn="ctr"/>
            <a:r>
              <a:rPr lang="ja-JP" altLang="en-US" sz="1400" b="1" dirty="0" smtClean="0">
                <a:latin typeface="Meiryo UI" panose="020B0604030504040204" pitchFamily="50" charset="-128"/>
                <a:ea typeface="Meiryo UI" panose="020B0604030504040204" pitchFamily="50" charset="-128"/>
                <a:cs typeface="Meiryo UI" panose="020B0604030504040204" pitchFamily="50" charset="-128"/>
              </a:rPr>
              <a:t>リスク階層別の損失コスト</a:t>
            </a:r>
            <a:r>
              <a:rPr lang="zh-TW" altLang="en-US" sz="1400" b="1" dirty="0">
                <a:latin typeface="Meiryo UI" panose="020B0604030504040204" pitchFamily="50" charset="-128"/>
                <a:ea typeface="Meiryo UI" panose="020B0604030504040204" pitchFamily="50" charset="-128"/>
                <a:cs typeface="Meiryo UI" panose="020B0604030504040204" pitchFamily="50" charset="-128"/>
              </a:rPr>
              <a:t>（</a:t>
            </a:r>
            <a:r>
              <a:rPr lang="en-US" altLang="zh-TW" sz="1400" b="1" dirty="0">
                <a:latin typeface="Meiryo UI" panose="020B0604030504040204" pitchFamily="50" charset="-128"/>
                <a:ea typeface="Meiryo UI" panose="020B0604030504040204" pitchFamily="50" charset="-128"/>
                <a:cs typeface="Meiryo UI" panose="020B0604030504040204" pitchFamily="50" charset="-128"/>
              </a:rPr>
              <a:t>3</a:t>
            </a:r>
            <a:r>
              <a:rPr lang="zh-TW" altLang="en-US" sz="1400" b="1" dirty="0">
                <a:latin typeface="Meiryo UI" panose="020B0604030504040204" pitchFamily="50" charset="-128"/>
                <a:ea typeface="Meiryo UI" panose="020B0604030504040204" pitchFamily="50" charset="-128"/>
                <a:cs typeface="Meiryo UI" panose="020B0604030504040204" pitchFamily="50" charset="-128"/>
              </a:rPr>
              <a:t>組織　</a:t>
            </a:r>
            <a:r>
              <a:rPr lang="en-US" altLang="zh-TW" sz="1400" b="1" dirty="0">
                <a:latin typeface="Meiryo UI" panose="020B0604030504040204" pitchFamily="50" charset="-128"/>
                <a:ea typeface="Meiryo UI" panose="020B0604030504040204" pitchFamily="50" charset="-128"/>
                <a:cs typeface="Meiryo UI" panose="020B0604030504040204" pitchFamily="50" charset="-128"/>
              </a:rPr>
              <a:t>3,369</a:t>
            </a:r>
            <a:r>
              <a:rPr lang="zh-TW" altLang="en-US" sz="1400" b="1" dirty="0">
                <a:latin typeface="Meiryo UI" panose="020B0604030504040204" pitchFamily="50" charset="-128"/>
                <a:ea typeface="Meiryo UI" panose="020B0604030504040204" pitchFamily="50" charset="-128"/>
                <a:cs typeface="Meiryo UI" panose="020B0604030504040204" pitchFamily="50" charset="-128"/>
              </a:rPr>
              <a:t>件）</a:t>
            </a:r>
            <a:endParaRPr lang="en-US" altLang="ja-JP" sz="14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スライド番号プレースホルダー 3"/>
          <p:cNvSpPr>
            <a:spLocks noGrp="1"/>
          </p:cNvSpPr>
          <p:nvPr>
            <p:ph type="sldNum" sz="quarter" idx="12"/>
          </p:nvPr>
        </p:nvSpPr>
        <p:spPr>
          <a:xfrm>
            <a:off x="9044385" y="6478668"/>
            <a:ext cx="799232" cy="365125"/>
          </a:xfrm>
        </p:spPr>
        <p:txBody>
          <a:bodyPr/>
          <a:lstStyle/>
          <a:p>
            <a:fld id="{3D40D473-E627-4DD0-B9DE-ED406A5B3A35}" type="slidenum">
              <a:rPr lang="ja-JP" altLang="en-US" smtClean="0">
                <a:solidFill>
                  <a:prstClr val="black">
                    <a:tint val="75000"/>
                  </a:prstClr>
                </a:solidFill>
                <a:latin typeface="Meiryo UI" panose="020B0604030504040204" pitchFamily="50" charset="-128"/>
                <a:ea typeface="Meiryo UI" panose="020B0604030504040204" pitchFamily="50" charset="-128"/>
                <a:cs typeface="Meiryo UI" panose="020B0604030504040204" pitchFamily="50" charset="-128"/>
              </a:rPr>
              <a:pPr/>
              <a:t>3</a:t>
            </a:fld>
            <a:endParaRPr lang="ja-JP" altLang="en-US">
              <a:solidFill>
                <a:prstClr val="black">
                  <a:tint val="75000"/>
                </a:prst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p:cNvSpPr txBox="1"/>
          <p:nvPr/>
        </p:nvSpPr>
        <p:spPr>
          <a:xfrm>
            <a:off x="187178" y="1844824"/>
            <a:ext cx="1808508" cy="338554"/>
          </a:xfrm>
          <a:prstGeom prst="rect">
            <a:avLst/>
          </a:prstGeom>
          <a:noFill/>
        </p:spPr>
        <p:txBody>
          <a:bodyPr wrap="none" rtlCol="0">
            <a:spAutoFit/>
          </a:bodyPr>
          <a:lstStyle/>
          <a:p>
            <a:r>
              <a:rPr kumimoji="1" lang="en-US" altLang="ja-JP" sz="1600" b="1"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研究の結果概要</a:t>
            </a:r>
            <a:r>
              <a:rPr kumimoji="1" lang="en-US" altLang="ja-JP" sz="1600" b="1"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6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テキスト ボックス 11"/>
          <p:cNvSpPr txBox="1"/>
          <p:nvPr/>
        </p:nvSpPr>
        <p:spPr>
          <a:xfrm>
            <a:off x="283008" y="3979306"/>
            <a:ext cx="807036" cy="430887"/>
          </a:xfrm>
          <a:prstGeom prst="rect">
            <a:avLst/>
          </a:prstGeom>
          <a:solidFill>
            <a:schemeClr val="bg1"/>
          </a:solidFill>
        </p:spPr>
        <p:txBody>
          <a:bodyPr wrap="none" rtlCol="0" anchor="ctr" anchorCtr="0">
            <a:noAutofit/>
          </a:bodyPr>
          <a:lstStyle/>
          <a:p>
            <a:r>
              <a:rPr kumimoji="1" lang="ja-JP" altLang="en-US" sz="1100" b="1" dirty="0" smtClean="0">
                <a:latin typeface="Meiryo UI" panose="020B0604030504040204" pitchFamily="50" charset="-128"/>
                <a:ea typeface="Meiryo UI" panose="020B0604030504040204" pitchFamily="50" charset="-128"/>
                <a:cs typeface="Meiryo UI" panose="020B0604030504040204" pitchFamily="50" charset="-128"/>
              </a:rPr>
              <a:t>高リスク</a:t>
            </a:r>
            <a:endParaRPr kumimoji="1" lang="en-US" altLang="ja-JP" sz="1100" b="1"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100" b="1" dirty="0" smtClean="0">
                <a:latin typeface="Meiryo UI" panose="020B0604030504040204" pitchFamily="50" charset="-128"/>
                <a:ea typeface="Meiryo UI" panose="020B0604030504040204" pitchFamily="50" charset="-128"/>
                <a:cs typeface="Meiryo UI" panose="020B0604030504040204" pitchFamily="50" charset="-128"/>
              </a:rPr>
              <a:t>（６以上）</a:t>
            </a:r>
            <a:endParaRPr kumimoji="1" lang="ja-JP" altLang="en-US" sz="1100" b="1"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テキスト ボックス 18"/>
          <p:cNvSpPr txBox="1"/>
          <p:nvPr/>
        </p:nvSpPr>
        <p:spPr>
          <a:xfrm>
            <a:off x="265420" y="4653136"/>
            <a:ext cx="807036" cy="430887"/>
          </a:xfrm>
          <a:prstGeom prst="rect">
            <a:avLst/>
          </a:prstGeom>
          <a:solidFill>
            <a:schemeClr val="bg1"/>
          </a:solidFill>
        </p:spPr>
        <p:txBody>
          <a:bodyPr wrap="none" rtlCol="0" anchor="ctr" anchorCtr="0">
            <a:noAutofit/>
          </a:bodyPr>
          <a:lstStyle/>
          <a:p>
            <a:r>
              <a:rPr kumimoji="1" lang="ja-JP" altLang="en-US" sz="1100" b="1" dirty="0" smtClean="0">
                <a:latin typeface="Meiryo UI" panose="020B0604030504040204" pitchFamily="50" charset="-128"/>
                <a:ea typeface="Meiryo UI" panose="020B0604030504040204" pitchFamily="50" charset="-128"/>
                <a:cs typeface="Meiryo UI" panose="020B0604030504040204" pitchFamily="50" charset="-128"/>
              </a:rPr>
              <a:t>中リスク</a:t>
            </a:r>
            <a:endParaRPr kumimoji="1" lang="en-US" altLang="ja-JP" sz="1100" b="1"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100" b="1" dirty="0" smtClean="0">
                <a:latin typeface="Meiryo UI" panose="020B0604030504040204" pitchFamily="50" charset="-128"/>
                <a:ea typeface="Meiryo UI" panose="020B0604030504040204" pitchFamily="50" charset="-128"/>
                <a:cs typeface="Meiryo UI" panose="020B0604030504040204" pitchFamily="50" charset="-128"/>
              </a:rPr>
              <a:t>（４－５）</a:t>
            </a:r>
            <a:endParaRPr kumimoji="1" lang="ja-JP" altLang="en-US" sz="1100" b="1"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テキスト ボックス 19"/>
          <p:cNvSpPr txBox="1"/>
          <p:nvPr/>
        </p:nvSpPr>
        <p:spPr>
          <a:xfrm>
            <a:off x="265420" y="5343599"/>
            <a:ext cx="807036" cy="430887"/>
          </a:xfrm>
          <a:prstGeom prst="rect">
            <a:avLst/>
          </a:prstGeom>
          <a:solidFill>
            <a:schemeClr val="bg1"/>
          </a:solidFill>
        </p:spPr>
        <p:txBody>
          <a:bodyPr wrap="none" rtlCol="0" anchor="ctr" anchorCtr="0">
            <a:noAutofit/>
          </a:bodyPr>
          <a:lstStyle/>
          <a:p>
            <a:r>
              <a:rPr lang="ja-JP" altLang="en-US" sz="1100" b="1" dirty="0">
                <a:latin typeface="Meiryo UI" panose="020B0604030504040204" pitchFamily="50" charset="-128"/>
                <a:ea typeface="Meiryo UI" panose="020B0604030504040204" pitchFamily="50" charset="-128"/>
                <a:cs typeface="Meiryo UI" panose="020B0604030504040204" pitchFamily="50" charset="-128"/>
              </a:rPr>
              <a:t>低</a:t>
            </a:r>
            <a:r>
              <a:rPr kumimoji="1" lang="ja-JP" altLang="en-US" sz="1100" b="1" dirty="0" smtClean="0">
                <a:latin typeface="Meiryo UI" panose="020B0604030504040204" pitchFamily="50" charset="-128"/>
                <a:ea typeface="Meiryo UI" panose="020B0604030504040204" pitchFamily="50" charset="-128"/>
                <a:cs typeface="Meiryo UI" panose="020B0604030504040204" pitchFamily="50" charset="-128"/>
              </a:rPr>
              <a:t>リスク</a:t>
            </a:r>
            <a:endParaRPr kumimoji="1" lang="en-US" altLang="ja-JP" sz="1100" b="1"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100" b="1" dirty="0" smtClean="0">
                <a:latin typeface="Meiryo UI" panose="020B0604030504040204" pitchFamily="50" charset="-128"/>
                <a:ea typeface="Meiryo UI" panose="020B0604030504040204" pitchFamily="50" charset="-128"/>
                <a:cs typeface="Meiryo UI" panose="020B0604030504040204" pitchFamily="50" charset="-128"/>
              </a:rPr>
              <a:t>（３以下）</a:t>
            </a:r>
            <a:endParaRPr kumimoji="1" lang="ja-JP" altLang="en-US" sz="1100" b="1"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右カーブ矢印 12"/>
          <p:cNvSpPr/>
          <p:nvPr/>
        </p:nvSpPr>
        <p:spPr bwMode="auto">
          <a:xfrm rot="13934286">
            <a:off x="8140293" y="4124161"/>
            <a:ext cx="711442" cy="2061632"/>
          </a:xfrm>
          <a:prstGeom prst="curvedRightArrow">
            <a:avLst>
              <a:gd name="adj1" fmla="val 41139"/>
              <a:gd name="adj2" fmla="val 81228"/>
              <a:gd name="adj3" fmla="val 32941"/>
            </a:avLst>
          </a:prstGeom>
          <a:solidFill>
            <a:srgbClr val="FF0000"/>
          </a:solidFill>
          <a:ln>
            <a:headEnd/>
            <a:tailEnd/>
          </a:ln>
          <a:extLst/>
        </p:spPr>
        <p:style>
          <a:lnRef idx="1">
            <a:schemeClr val="accent2"/>
          </a:lnRef>
          <a:fillRef idx="3">
            <a:schemeClr val="accent2"/>
          </a:fillRef>
          <a:effectRef idx="2">
            <a:schemeClr val="accent2"/>
          </a:effectRef>
          <a:fontRef idx="minor">
            <a:schemeClr val="lt1"/>
          </a:fontRef>
        </p:style>
        <p:txBody>
          <a:bodyPr wrap="none" rtlCol="0" anchor="ctr"/>
          <a:lstStyle/>
          <a:p>
            <a:pPr algn="l"/>
            <a:endParaRPr kumimoji="0" lang="ja-JP" altLang="en-US" sz="1800" dirty="0"/>
          </a:p>
        </p:txBody>
      </p:sp>
      <p:sp>
        <p:nvSpPr>
          <p:cNvPr id="17" name="円/楕円 16"/>
          <p:cNvSpPr/>
          <p:nvPr/>
        </p:nvSpPr>
        <p:spPr bwMode="auto">
          <a:xfrm>
            <a:off x="5255708" y="5279701"/>
            <a:ext cx="2208064" cy="457392"/>
          </a:xfrm>
          <a:prstGeom prst="ellipse">
            <a:avLst/>
          </a:prstGeom>
          <a:ln>
            <a:headEnd/>
            <a:tailEnd/>
          </a:ln>
          <a:extLst/>
        </p:spPr>
        <p:style>
          <a:lnRef idx="2">
            <a:schemeClr val="dk1">
              <a:shade val="50000"/>
            </a:schemeClr>
          </a:lnRef>
          <a:fillRef idx="1">
            <a:schemeClr val="dk1"/>
          </a:fillRef>
          <a:effectRef idx="0">
            <a:schemeClr val="dk1"/>
          </a:effectRef>
          <a:fontRef idx="minor">
            <a:schemeClr val="lt1"/>
          </a:fontRef>
        </p:style>
        <p:txBody>
          <a:bodyPr wrap="none" rtlCol="0" anchor="ctr"/>
          <a:lstStyle/>
          <a:p>
            <a:pPr algn="ctr"/>
            <a:r>
              <a:rPr kumimoji="0" lang="ja-JP" altLang="en-US" sz="1600" b="1" dirty="0" smtClean="0"/>
              <a:t>６０万円程度の損失</a:t>
            </a:r>
            <a:endParaRPr kumimoji="0" lang="ja-JP" altLang="en-US" sz="1600" b="1" dirty="0"/>
          </a:p>
        </p:txBody>
      </p:sp>
      <p:sp>
        <p:nvSpPr>
          <p:cNvPr id="23" name="円/楕円 22"/>
          <p:cNvSpPr/>
          <p:nvPr/>
        </p:nvSpPr>
        <p:spPr bwMode="auto">
          <a:xfrm>
            <a:off x="7115256" y="3979306"/>
            <a:ext cx="2208064" cy="457392"/>
          </a:xfrm>
          <a:prstGeom prst="ellipse">
            <a:avLst/>
          </a:prstGeom>
          <a:ln>
            <a:headEnd/>
            <a:tailEnd/>
          </a:ln>
          <a:extLst/>
        </p:spPr>
        <p:style>
          <a:lnRef idx="2">
            <a:schemeClr val="dk1">
              <a:shade val="50000"/>
            </a:schemeClr>
          </a:lnRef>
          <a:fillRef idx="1">
            <a:schemeClr val="dk1"/>
          </a:fillRef>
          <a:effectRef idx="0">
            <a:schemeClr val="dk1"/>
          </a:effectRef>
          <a:fontRef idx="minor">
            <a:schemeClr val="lt1"/>
          </a:fontRef>
        </p:style>
        <p:txBody>
          <a:bodyPr wrap="none" rtlCol="0" anchor="ctr"/>
          <a:lstStyle/>
          <a:p>
            <a:pPr algn="ctr"/>
            <a:r>
              <a:rPr kumimoji="0" lang="ja-JP" altLang="en-US" sz="1600" b="1" dirty="0" smtClean="0"/>
              <a:t>９０万円程度の損失</a:t>
            </a:r>
            <a:endParaRPr kumimoji="0" lang="ja-JP" altLang="en-US" sz="1600" b="1" dirty="0"/>
          </a:p>
        </p:txBody>
      </p:sp>
      <p:sp>
        <p:nvSpPr>
          <p:cNvPr id="21" name="テキスト ボックス 20"/>
          <p:cNvSpPr txBox="1"/>
          <p:nvPr/>
        </p:nvSpPr>
        <p:spPr>
          <a:xfrm>
            <a:off x="7689304" y="5733256"/>
            <a:ext cx="2154313" cy="923330"/>
          </a:xfrm>
          <a:prstGeom prst="rect">
            <a:avLst/>
          </a:prstGeom>
          <a:noFill/>
        </p:spPr>
        <p:txBody>
          <a:bodyPr wrap="square" rtlCol="0">
            <a:spAutoFit/>
          </a:bodyPr>
          <a:lstStyle/>
          <a:p>
            <a:r>
              <a:rPr kumimoji="1" lang="ja-JP" altLang="en-US" b="1" dirty="0" smtClean="0">
                <a:solidFill>
                  <a:srgbClr val="FF0000"/>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健康になることで、一人あたり３０万円の損失削減</a:t>
            </a:r>
          </a:p>
        </p:txBody>
      </p:sp>
      <p:sp>
        <p:nvSpPr>
          <p:cNvPr id="18" name="テキスト ボックス 17"/>
          <p:cNvSpPr txBox="1"/>
          <p:nvPr/>
        </p:nvSpPr>
        <p:spPr>
          <a:xfrm>
            <a:off x="1824986" y="6127828"/>
            <a:ext cx="3404963" cy="597298"/>
          </a:xfrm>
          <a:prstGeom prst="rect">
            <a:avLst/>
          </a:prstGeom>
          <a:solidFill>
            <a:schemeClr val="bg1"/>
          </a:solidFill>
        </p:spPr>
        <p:txBody>
          <a:bodyPr wrap="none" rtlCol="0" anchor="ctr" anchorCtr="0">
            <a:noAutofit/>
          </a:bodyPr>
          <a:lstStyle/>
          <a:p>
            <a:r>
              <a:rPr kumimoji="1" lang="ja-JP" altLang="en-US" sz="1100" b="1" dirty="0" smtClean="0">
                <a:latin typeface="Meiryo UI" panose="020B0604030504040204" pitchFamily="50" charset="-128"/>
                <a:ea typeface="Meiryo UI" panose="020B0604030504040204" pitchFamily="50" charset="-128"/>
                <a:cs typeface="Meiryo UI" panose="020B0604030504040204" pitchFamily="50" charset="-128"/>
              </a:rPr>
              <a:t>医療費</a:t>
            </a:r>
            <a:endParaRPr kumimoji="1" lang="en-US" altLang="ja-JP" sz="1100" b="1"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日々</a:t>
            </a:r>
            <a:r>
              <a:rPr lang="ja-JP" altLang="en-US" sz="1100" b="1" dirty="0" smtClean="0">
                <a:latin typeface="Meiryo UI" panose="020B0604030504040204" pitchFamily="50" charset="-128"/>
                <a:ea typeface="Meiryo UI" panose="020B0604030504040204" pitchFamily="50" charset="-128"/>
                <a:cs typeface="Meiryo UI" panose="020B0604030504040204" pitchFamily="50" charset="-128"/>
              </a:rPr>
              <a:t>の生産性の損失（プレゼンティズム）</a:t>
            </a:r>
            <a:endParaRPr lang="en-US" altLang="ja-JP" sz="1100" b="1"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b="1" dirty="0" smtClean="0">
                <a:latin typeface="Meiryo UI" panose="020B0604030504040204" pitchFamily="50" charset="-128"/>
                <a:ea typeface="Meiryo UI" panose="020B0604030504040204" pitchFamily="50" charset="-128"/>
                <a:cs typeface="Meiryo UI" panose="020B0604030504040204" pitchFamily="50" charset="-128"/>
              </a:rPr>
              <a:t>欠勤による損失（アブセンティズム）</a:t>
            </a:r>
          </a:p>
        </p:txBody>
      </p:sp>
    </p:spTree>
    <p:extLst>
      <p:ext uri="{BB962C8B-B14F-4D97-AF65-F5344CB8AC3E}">
        <p14:creationId xmlns:p14="http://schemas.microsoft.com/office/powerpoint/2010/main" val="19758327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正方形/長方形 50"/>
          <p:cNvSpPr/>
          <p:nvPr/>
        </p:nvSpPr>
        <p:spPr>
          <a:xfrm>
            <a:off x="820798" y="2348880"/>
            <a:ext cx="1813047" cy="858687"/>
          </a:xfrm>
          <a:prstGeom prst="rect">
            <a:avLst/>
          </a:prstGeom>
          <a:solidFill>
            <a:schemeClr val="bg1"/>
          </a:solidFill>
          <a:ln>
            <a:noFill/>
          </a:ln>
        </p:spPr>
        <p:style>
          <a:lnRef idx="2">
            <a:schemeClr val="accent2">
              <a:shade val="50000"/>
            </a:schemeClr>
          </a:lnRef>
          <a:fillRef idx="1">
            <a:schemeClr val="accent2"/>
          </a:fillRef>
          <a:effectRef idx="0">
            <a:schemeClr val="accent2"/>
          </a:effectRef>
          <a:fontRef idx="minor">
            <a:schemeClr val="lt1"/>
          </a:fontRef>
        </p:style>
        <p:txBody>
          <a:bodyPr lIns="91407" tIns="45704" rIns="91407" bIns="45704" rtlCol="0" anchor="ctr"/>
          <a:lstStyle/>
          <a:p>
            <a:pPr algn="ctr"/>
            <a:endParaRPr kumimoji="1"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正方形/長方形 33"/>
          <p:cNvSpPr/>
          <p:nvPr/>
        </p:nvSpPr>
        <p:spPr bwMode="auto">
          <a:xfrm>
            <a:off x="9057456" y="25781"/>
            <a:ext cx="848544" cy="417512"/>
          </a:xfrm>
          <a:prstGeom prst="rect">
            <a:avLst/>
          </a:prstGeom>
          <a:ln>
            <a:noFill/>
            <a:headEnd/>
            <a:tailEnd/>
          </a:ln>
          <a:extLst/>
        </p:spPr>
        <p:style>
          <a:lnRef idx="2">
            <a:schemeClr val="accent6"/>
          </a:lnRef>
          <a:fillRef idx="1">
            <a:schemeClr val="lt1"/>
          </a:fillRef>
          <a:effectRef idx="0">
            <a:schemeClr val="accent6"/>
          </a:effectRef>
          <a:fontRef idx="minor">
            <a:schemeClr val="dk1"/>
          </a:fontRef>
        </p:style>
        <p:txBody>
          <a:bodyPr wrap="none" rtlCol="0" anchor="ctr"/>
          <a:lstStyle/>
          <a:p>
            <a:pPr algn="l"/>
            <a:endParaRPr kumimoji="0" lang="ja-JP" altLang="en-US" sz="1800" dirty="0"/>
          </a:p>
        </p:txBody>
      </p:sp>
      <p:sp>
        <p:nvSpPr>
          <p:cNvPr id="43" name="スライド番号プレースホルダー 3"/>
          <p:cNvSpPr>
            <a:spLocks noGrp="1"/>
          </p:cNvSpPr>
          <p:nvPr>
            <p:ph type="sldNum" sz="quarter" idx="12"/>
          </p:nvPr>
        </p:nvSpPr>
        <p:spPr>
          <a:xfrm>
            <a:off x="9057456" y="6520259"/>
            <a:ext cx="799232" cy="365125"/>
          </a:xfrm>
        </p:spPr>
        <p:txBody>
          <a:bodyPr/>
          <a:lstStyle/>
          <a:p>
            <a:fld id="{3D40D473-E627-4DD0-B9DE-ED406A5B3A35}" type="slidenum">
              <a:rPr lang="ja-JP" altLang="en-US" smtClean="0">
                <a:solidFill>
                  <a:prstClr val="black">
                    <a:tint val="75000"/>
                  </a:prstClr>
                </a:solidFill>
                <a:latin typeface="Meiryo UI" panose="020B0604030504040204" pitchFamily="50" charset="-128"/>
                <a:ea typeface="Meiryo UI" panose="020B0604030504040204" pitchFamily="50" charset="-128"/>
                <a:cs typeface="Meiryo UI" panose="020B0604030504040204" pitchFamily="50" charset="-128"/>
              </a:rPr>
              <a:pPr/>
              <a:t>4</a:t>
            </a:fld>
            <a:endParaRPr lang="ja-JP" altLang="en-US">
              <a:solidFill>
                <a:prstClr val="black">
                  <a:tint val="75000"/>
                </a:prst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タイトル 1"/>
          <p:cNvSpPr txBox="1">
            <a:spLocks/>
          </p:cNvSpPr>
          <p:nvPr/>
        </p:nvSpPr>
        <p:spPr>
          <a:xfrm>
            <a:off x="11360" y="-27384"/>
            <a:ext cx="9757948" cy="461665"/>
          </a:xfrm>
          <a:prstGeom prst="rect">
            <a:avLst/>
          </a:prstGeom>
        </p:spPr>
        <p:txBody>
          <a:bodyPr vert="horz" wrap="square" lIns="91440" tIns="45720" rIns="91440" bIns="45720" rtlCol="0" anchor="ctr">
            <a:spAutoFit/>
          </a:bodyPr>
          <a:lstStyle>
            <a:lvl1pPr>
              <a:spcBef>
                <a:spcPct val="0"/>
              </a:spcBef>
              <a:buNone/>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dirty="0" smtClean="0"/>
              <a:t>①　健康経営の顕彰制度　（全体像）</a:t>
            </a:r>
            <a:endParaRPr lang="en-US" altLang="ja-JP" dirty="0"/>
          </a:p>
        </p:txBody>
      </p:sp>
      <p:sp>
        <p:nvSpPr>
          <p:cNvPr id="7" name="テキスト プレースホルダー 6"/>
          <p:cNvSpPr txBox="1">
            <a:spLocks/>
          </p:cNvSpPr>
          <p:nvPr/>
        </p:nvSpPr>
        <p:spPr>
          <a:xfrm>
            <a:off x="139636" y="476623"/>
            <a:ext cx="9637900" cy="1368201"/>
          </a:xfrm>
          <a:prstGeom prst="rect">
            <a:avLst/>
          </a:prstGeom>
          <a:solidFill>
            <a:srgbClr val="99D6EC"/>
          </a:solidFill>
        </p:spPr>
        <p:txBody>
          <a:bodyPr anchor="ctr" anchorCtr="0"/>
          <a:lst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800" dirty="0" smtClean="0"/>
              <a:t>大企業向けの顕彰制度は、「健康経営銘柄」をトップとして、次点に「健康経営優良法人（日本健康会議　宣言４）」。認定の前提として、「健康経営度調査」への回答が必要。</a:t>
            </a:r>
            <a:endParaRPr lang="en-US" altLang="ja-JP" sz="1800" dirty="0" smtClean="0"/>
          </a:p>
          <a:p>
            <a:r>
              <a:rPr lang="ja-JP" altLang="en-US" sz="1800" dirty="0"/>
              <a:t>中小企業向け</a:t>
            </a:r>
            <a:r>
              <a:rPr lang="ja-JP" altLang="en-US" sz="1800" dirty="0" smtClean="0"/>
              <a:t>の顕彰制度は、「健康経営優良法人」をトップとし、次点に「健康宣言法人（日本健康会議　宣言５）」。健康宣言については、各都道府県単位で実施。</a:t>
            </a:r>
            <a:endParaRPr lang="en-US" altLang="ja-JP" sz="1800" dirty="0"/>
          </a:p>
        </p:txBody>
      </p:sp>
      <p:sp>
        <p:nvSpPr>
          <p:cNvPr id="23" name="正方形/長方形 22"/>
          <p:cNvSpPr/>
          <p:nvPr/>
        </p:nvSpPr>
        <p:spPr>
          <a:xfrm>
            <a:off x="784312" y="6381329"/>
            <a:ext cx="8993224" cy="461665"/>
          </a:xfrm>
          <a:prstGeom prst="rect">
            <a:avLst/>
          </a:prstGeom>
        </p:spPr>
        <p:txBody>
          <a:bodyPr wrap="square">
            <a:spAutoFit/>
          </a:bodyPr>
          <a:lstStyle/>
          <a:p>
            <a:r>
              <a:rPr lang="en-US" altLang="ja-JP" sz="1200" dirty="0" smtClean="0">
                <a:latin typeface="ＭＳ Ｐゴシック"/>
              </a:rPr>
              <a:t>※</a:t>
            </a:r>
            <a:r>
              <a:rPr lang="ja-JP" altLang="en-US" sz="1200" dirty="0" smtClean="0">
                <a:latin typeface="ＭＳ Ｐゴシック"/>
              </a:rPr>
              <a:t>「中小企業・中小規模医療法人」とは、①製造業その他：</a:t>
            </a:r>
            <a:r>
              <a:rPr lang="en-US" altLang="ja-JP" sz="1200" dirty="0" smtClean="0">
                <a:latin typeface="ＭＳ Ｐゴシック"/>
              </a:rPr>
              <a:t>300</a:t>
            </a:r>
            <a:r>
              <a:rPr lang="ja-JP" altLang="en-US" sz="1200" dirty="0" smtClean="0">
                <a:latin typeface="ＭＳ Ｐゴシック"/>
              </a:rPr>
              <a:t>人以下、②卸売業：</a:t>
            </a:r>
            <a:r>
              <a:rPr lang="en-US" altLang="ja-JP" sz="1200" dirty="0">
                <a:latin typeface="ＭＳ Ｐゴシック"/>
              </a:rPr>
              <a:t>1</a:t>
            </a:r>
            <a:r>
              <a:rPr lang="en-US" altLang="ja-JP" sz="1200" dirty="0" smtClean="0">
                <a:latin typeface="ＭＳ Ｐゴシック"/>
              </a:rPr>
              <a:t>00</a:t>
            </a:r>
            <a:r>
              <a:rPr lang="ja-JP" altLang="en-US" sz="1200" dirty="0" smtClean="0">
                <a:latin typeface="ＭＳ Ｐゴシック"/>
              </a:rPr>
              <a:t>人以下、③小売業：</a:t>
            </a:r>
            <a:r>
              <a:rPr lang="en-US" altLang="ja-JP" sz="1200" dirty="0" smtClean="0">
                <a:latin typeface="ＭＳ Ｐゴシック"/>
              </a:rPr>
              <a:t>50</a:t>
            </a:r>
            <a:r>
              <a:rPr lang="ja-JP" altLang="en-US" sz="1200" dirty="0" smtClean="0">
                <a:latin typeface="ＭＳ Ｐゴシック"/>
              </a:rPr>
              <a:t>人以下、④</a:t>
            </a:r>
            <a:r>
              <a:rPr lang="ja-JP" altLang="en-US" sz="1200" u="sng" dirty="0" smtClean="0">
                <a:latin typeface="ＭＳ Ｐゴシック"/>
              </a:rPr>
              <a:t>医療法人</a:t>
            </a:r>
            <a:r>
              <a:rPr lang="ja-JP" altLang="en-US" sz="1200" dirty="0" smtClean="0">
                <a:latin typeface="ＭＳ Ｐゴシック"/>
              </a:rPr>
              <a:t>・サービス業：</a:t>
            </a:r>
            <a:r>
              <a:rPr lang="en-US" altLang="ja-JP" sz="1200" dirty="0" smtClean="0">
                <a:latin typeface="ＭＳ Ｐゴシック"/>
              </a:rPr>
              <a:t>100</a:t>
            </a:r>
            <a:r>
              <a:rPr lang="ja-JP" altLang="en-US" sz="1200" dirty="0" smtClean="0">
                <a:latin typeface="ＭＳ Ｐゴシック"/>
              </a:rPr>
              <a:t>人以下と</a:t>
            </a:r>
            <a:r>
              <a:rPr lang="ja-JP" altLang="en-US" sz="1200" dirty="0">
                <a:latin typeface="ＭＳ Ｐゴシック"/>
              </a:rPr>
              <a:t>し</a:t>
            </a:r>
            <a:r>
              <a:rPr lang="ja-JP" altLang="en-US" sz="1200" dirty="0" smtClean="0">
                <a:latin typeface="ＭＳ Ｐゴシック"/>
              </a:rPr>
              <a:t>、「大企業・大規模医療法人」とは、</a:t>
            </a:r>
            <a:r>
              <a:rPr lang="ja-JP" altLang="en-US" sz="1200" dirty="0">
                <a:latin typeface="ＭＳ Ｐゴシック"/>
              </a:rPr>
              <a:t> 「中小企業・中小規模医療法人</a:t>
            </a:r>
            <a:r>
              <a:rPr lang="ja-JP" altLang="en-US" sz="1200" dirty="0" smtClean="0">
                <a:latin typeface="ＭＳ Ｐゴシック"/>
              </a:rPr>
              <a:t>」以外の法人とする。</a:t>
            </a:r>
            <a:endParaRPr lang="en-US" altLang="ja-JP" sz="1200" dirty="0" smtClean="0">
              <a:latin typeface="ＭＳ Ｐゴシック"/>
            </a:endParaRPr>
          </a:p>
        </p:txBody>
      </p:sp>
      <p:sp>
        <p:nvSpPr>
          <p:cNvPr id="31" name="正方形/長方形 30"/>
          <p:cNvSpPr/>
          <p:nvPr/>
        </p:nvSpPr>
        <p:spPr bwMode="auto">
          <a:xfrm>
            <a:off x="1422233" y="1772816"/>
            <a:ext cx="2429665" cy="504056"/>
          </a:xfrm>
          <a:prstGeom prst="rect">
            <a:avLst/>
          </a:prstGeom>
          <a:noFill/>
          <a:ln>
            <a:noFill/>
            <a:headEnd/>
            <a:tailEnd/>
          </a:ln>
          <a:extLst/>
        </p:spPr>
        <p:style>
          <a:lnRef idx="1">
            <a:schemeClr val="accent6"/>
          </a:lnRef>
          <a:fillRef idx="2">
            <a:schemeClr val="accent6"/>
          </a:fillRef>
          <a:effectRef idx="1">
            <a:schemeClr val="accent6"/>
          </a:effectRef>
          <a:fontRef idx="minor">
            <a:schemeClr val="dk1"/>
          </a:fontRef>
        </p:style>
        <p:txBody>
          <a:bodyPr wrap="none" rtlCol="0" anchor="ctr"/>
          <a:lstStyle/>
          <a:p>
            <a:pPr algn="ctr"/>
            <a:r>
              <a:rPr lang="en-US" altLang="ja-JP" sz="2000" b="1"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2000" b="1" dirty="0" smtClean="0">
                <a:latin typeface="Meiryo UI" panose="020B0604030504040204" pitchFamily="50" charset="-128"/>
                <a:ea typeface="Meiryo UI" panose="020B0604030504040204" pitchFamily="50" charset="-128"/>
                <a:cs typeface="Meiryo UI" panose="020B0604030504040204" pitchFamily="50" charset="-128"/>
              </a:rPr>
              <a:t>　大企業　</a:t>
            </a: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等</a:t>
            </a:r>
            <a:r>
              <a:rPr lang="ja-JP" altLang="en-US" sz="2000" b="1" dirty="0" smtClean="0">
                <a:latin typeface="Meiryo UI" panose="020B0604030504040204" pitchFamily="50" charset="-128"/>
                <a:ea typeface="Meiryo UI" panose="020B0604030504040204" pitchFamily="50" charset="-128"/>
                <a:cs typeface="Meiryo UI" panose="020B0604030504040204" pitchFamily="50" charset="-128"/>
              </a:rPr>
              <a:t>　</a:t>
            </a:r>
            <a:r>
              <a:rPr lang="en-US" altLang="ja-JP" sz="2000" b="1"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32" name="正方形/長方形 31"/>
          <p:cNvSpPr/>
          <p:nvPr/>
        </p:nvSpPr>
        <p:spPr bwMode="auto">
          <a:xfrm>
            <a:off x="5889104" y="1772816"/>
            <a:ext cx="2429665" cy="504007"/>
          </a:xfrm>
          <a:prstGeom prst="rect">
            <a:avLst/>
          </a:prstGeom>
          <a:noFill/>
          <a:ln>
            <a:noFill/>
            <a:headEnd/>
            <a:tailEnd/>
          </a:ln>
          <a:extLst/>
        </p:spPr>
        <p:style>
          <a:lnRef idx="1">
            <a:schemeClr val="accent6"/>
          </a:lnRef>
          <a:fillRef idx="2">
            <a:schemeClr val="accent6"/>
          </a:fillRef>
          <a:effectRef idx="1">
            <a:schemeClr val="accent6"/>
          </a:effectRef>
          <a:fontRef idx="minor">
            <a:schemeClr val="dk1"/>
          </a:fontRef>
        </p:style>
        <p:txBody>
          <a:bodyPr wrap="none" rtlCol="0" anchor="ctr"/>
          <a:lstStyle/>
          <a:p>
            <a:pPr algn="ctr"/>
            <a:r>
              <a:rPr lang="en-US" altLang="ja-JP" sz="2000" b="1"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2000" b="1" dirty="0" smtClean="0">
                <a:latin typeface="Meiryo UI" panose="020B0604030504040204" pitchFamily="50" charset="-128"/>
                <a:ea typeface="Meiryo UI" panose="020B0604030504040204" pitchFamily="50" charset="-128"/>
                <a:cs typeface="Meiryo UI" panose="020B0604030504040204" pitchFamily="50" charset="-128"/>
              </a:rPr>
              <a:t>　中小企業　</a:t>
            </a: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等</a:t>
            </a:r>
            <a:r>
              <a:rPr lang="ja-JP" altLang="en-US" sz="2000" b="1" dirty="0" smtClean="0">
                <a:latin typeface="Meiryo UI" panose="020B0604030504040204" pitchFamily="50" charset="-128"/>
                <a:ea typeface="Meiryo UI" panose="020B0604030504040204" pitchFamily="50" charset="-128"/>
                <a:cs typeface="Meiryo UI" panose="020B0604030504040204" pitchFamily="50" charset="-128"/>
              </a:rPr>
              <a:t>　</a:t>
            </a:r>
            <a:r>
              <a:rPr lang="en-US" altLang="ja-JP" sz="2000" b="1" dirty="0" smtClean="0">
                <a:latin typeface="Meiryo UI" panose="020B0604030504040204" pitchFamily="50" charset="-128"/>
                <a:ea typeface="Meiryo UI" panose="020B0604030504040204" pitchFamily="50" charset="-128"/>
                <a:cs typeface="Meiryo UI" panose="020B0604030504040204" pitchFamily="50" charset="-128"/>
              </a:rPr>
              <a:t>】</a:t>
            </a:r>
          </a:p>
        </p:txBody>
      </p:sp>
      <p:grpSp>
        <p:nvGrpSpPr>
          <p:cNvPr id="62" name="グループ化 61"/>
          <p:cNvGrpSpPr/>
          <p:nvPr/>
        </p:nvGrpSpPr>
        <p:grpSpPr>
          <a:xfrm>
            <a:off x="1064568" y="2492896"/>
            <a:ext cx="8235071" cy="3888432"/>
            <a:chOff x="734842" y="2618069"/>
            <a:chExt cx="8436113" cy="3763259"/>
          </a:xfrm>
        </p:grpSpPr>
        <p:graphicFrame>
          <p:nvGraphicFramePr>
            <p:cNvPr id="9" name="図表 8"/>
            <p:cNvGraphicFramePr/>
            <p:nvPr>
              <p:extLst>
                <p:ext uri="{D42A27DB-BD31-4B8C-83A1-F6EECF244321}">
                  <p14:modId xmlns:p14="http://schemas.microsoft.com/office/powerpoint/2010/main" val="3169937453"/>
                </p:ext>
              </p:extLst>
            </p:nvPr>
          </p:nvGraphicFramePr>
          <p:xfrm>
            <a:off x="1308522" y="2618069"/>
            <a:ext cx="2081893" cy="37525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正方形/長方形 9"/>
            <p:cNvSpPr/>
            <p:nvPr/>
          </p:nvSpPr>
          <p:spPr bwMode="auto">
            <a:xfrm>
              <a:off x="734842" y="2685254"/>
              <a:ext cx="3384374" cy="699406"/>
            </a:xfrm>
            <a:prstGeom prst="rect">
              <a:avLst/>
            </a:prstGeom>
            <a:noFill/>
            <a:ln>
              <a:noFill/>
              <a:headEnd/>
              <a:tailEnd/>
            </a:ln>
            <a:extLst/>
          </p:spPr>
          <p:style>
            <a:lnRef idx="1">
              <a:schemeClr val="accent6"/>
            </a:lnRef>
            <a:fillRef idx="2">
              <a:schemeClr val="accent6"/>
            </a:fillRef>
            <a:effectRef idx="1">
              <a:schemeClr val="accent6"/>
            </a:effectRef>
            <a:fontRef idx="minor">
              <a:schemeClr val="dk1"/>
            </a:fontRef>
          </p:style>
          <p:txBody>
            <a:bodyPr wrap="none" rtlCol="0" anchor="ctr"/>
            <a:lstStyle/>
            <a:p>
              <a:pPr algn="ctr"/>
              <a:r>
                <a:rPr lang="ja-JP" altLang="en-US" sz="1400" b="1" dirty="0" smtClean="0">
                  <a:latin typeface="Meiryo UI" panose="020B0604030504040204" pitchFamily="50" charset="-128"/>
                  <a:ea typeface="Meiryo UI" panose="020B0604030504040204" pitchFamily="50" charset="-128"/>
                  <a:cs typeface="Meiryo UI" panose="020B0604030504040204" pitchFamily="50" charset="-128"/>
                </a:rPr>
                <a:t>（健康</a:t>
              </a:r>
              <a:r>
                <a:rPr lang="ja-JP" altLang="en-US" sz="1400" b="1" dirty="0">
                  <a:latin typeface="Meiryo UI" panose="020B0604030504040204" pitchFamily="50" charset="-128"/>
                  <a:ea typeface="Meiryo UI" panose="020B0604030504040204" pitchFamily="50" charset="-128"/>
                  <a:cs typeface="Meiryo UI" panose="020B0604030504040204" pitchFamily="50" charset="-128"/>
                </a:rPr>
                <a:t>経営</a:t>
              </a:r>
              <a:r>
                <a:rPr lang="ja-JP" altLang="en-US" sz="1400" b="1" dirty="0" smtClean="0">
                  <a:latin typeface="Meiryo UI" panose="020B0604030504040204" pitchFamily="50" charset="-128"/>
                  <a:ea typeface="Meiryo UI" panose="020B0604030504040204" pitchFamily="50" charset="-128"/>
                  <a:cs typeface="Meiryo UI" panose="020B0604030504040204" pitchFamily="50" charset="-128"/>
                </a:rPr>
                <a:t>の“</a:t>
              </a:r>
              <a:r>
                <a:rPr lang="ja-JP" altLang="en-US" sz="1400" b="1" dirty="0">
                  <a:latin typeface="Meiryo UI" panose="020B0604030504040204" pitchFamily="50" charset="-128"/>
                  <a:ea typeface="Meiryo UI" panose="020B0604030504040204" pitchFamily="50" charset="-128"/>
                  <a:cs typeface="Meiryo UI" panose="020B0604030504040204" pitchFamily="50" charset="-128"/>
                </a:rPr>
                <a:t>リーディングカンパニー</a:t>
              </a:r>
              <a:r>
                <a:rPr lang="ja-JP" altLang="en-US" sz="1400" b="1"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400" b="1" dirty="0" smtClean="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30" name="図表 29"/>
            <p:cNvGraphicFramePr/>
            <p:nvPr>
              <p:extLst>
                <p:ext uri="{D42A27DB-BD31-4B8C-83A1-F6EECF244321}">
                  <p14:modId xmlns:p14="http://schemas.microsoft.com/office/powerpoint/2010/main" val="2851339415"/>
                </p:ext>
              </p:extLst>
            </p:nvPr>
          </p:nvGraphicFramePr>
          <p:xfrm>
            <a:off x="4570670" y="3389894"/>
            <a:ext cx="4600285" cy="299143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40" name="正方形/長方形 39"/>
            <p:cNvSpPr/>
            <p:nvPr/>
          </p:nvSpPr>
          <p:spPr bwMode="auto">
            <a:xfrm>
              <a:off x="5677159" y="5702914"/>
              <a:ext cx="2640192" cy="338624"/>
            </a:xfrm>
            <a:prstGeom prst="rect">
              <a:avLst/>
            </a:prstGeom>
            <a:noFill/>
            <a:ln>
              <a:noFill/>
              <a:headEnd/>
              <a:tailEnd/>
            </a:ln>
            <a:extLst/>
          </p:spPr>
          <p:style>
            <a:lnRef idx="1">
              <a:schemeClr val="accent2"/>
            </a:lnRef>
            <a:fillRef idx="2">
              <a:schemeClr val="accent2"/>
            </a:fillRef>
            <a:effectRef idx="1">
              <a:schemeClr val="accent2"/>
            </a:effectRef>
            <a:fontRef idx="minor">
              <a:schemeClr val="dk1"/>
            </a:fontRef>
          </p:style>
          <p:txBody>
            <a:bodyPr wrap="none" rtlCol="0" anchor="ctr"/>
            <a:lstStyle/>
            <a:p>
              <a:pPr lvl="0" algn="ctr"/>
              <a:r>
                <a:rPr lang="ja-JP" altLang="en-US" b="1" dirty="0"/>
                <a:t>中小</a:t>
              </a:r>
              <a:r>
                <a:rPr lang="ja-JP" altLang="en-US" b="1" dirty="0" smtClean="0"/>
                <a:t>企業・中小規模</a:t>
              </a:r>
              <a:r>
                <a:rPr lang="ja-JP" altLang="en-US" b="1" dirty="0"/>
                <a:t>医療</a:t>
              </a:r>
              <a:r>
                <a:rPr lang="ja-JP" altLang="en-US" b="1" dirty="0" smtClean="0"/>
                <a:t>法人</a:t>
              </a:r>
              <a:r>
                <a:rPr lang="en-US" altLang="ja-JP" sz="1400" b="1" dirty="0" smtClean="0"/>
                <a:t>※</a:t>
              </a:r>
              <a:endParaRPr lang="en-US" altLang="ja-JP" b="1" dirty="0" smtClean="0"/>
            </a:p>
          </p:txBody>
        </p:sp>
        <p:sp>
          <p:nvSpPr>
            <p:cNvPr id="11" name="正方形/長方形 10"/>
            <p:cNvSpPr/>
            <p:nvPr/>
          </p:nvSpPr>
          <p:spPr bwMode="auto">
            <a:xfrm>
              <a:off x="5087032" y="4360319"/>
              <a:ext cx="3615298" cy="678085"/>
            </a:xfrm>
            <a:prstGeom prst="rect">
              <a:avLst/>
            </a:prstGeom>
            <a:noFill/>
            <a:ln>
              <a:noFill/>
              <a:headEnd/>
              <a:tailEnd/>
            </a:ln>
            <a:extLst/>
          </p:spPr>
          <p:style>
            <a:lnRef idx="1">
              <a:schemeClr val="accent2"/>
            </a:lnRef>
            <a:fillRef idx="2">
              <a:schemeClr val="accent2"/>
            </a:fillRef>
            <a:effectRef idx="1">
              <a:schemeClr val="accent2"/>
            </a:effectRef>
            <a:fontRef idx="minor">
              <a:schemeClr val="dk1"/>
            </a:fontRef>
          </p:style>
          <p:txBody>
            <a:bodyPr wrap="none" rtlCol="0" anchor="ctr"/>
            <a:lstStyle/>
            <a:p>
              <a:pPr algn="ctr"/>
              <a:r>
                <a:rPr lang="ja-JP" altLang="en-US" b="1" dirty="0" smtClean="0">
                  <a:latin typeface="Meiryo UI" panose="020B0604030504040204" pitchFamily="50" charset="-128"/>
                  <a:ea typeface="Meiryo UI" panose="020B0604030504040204" pitchFamily="50" charset="-128"/>
                  <a:cs typeface="Meiryo UI" panose="020B0604030504040204" pitchFamily="50" charset="-128"/>
                </a:rPr>
                <a:t>健康宣言に取り組む法人</a:t>
              </a:r>
              <a:r>
                <a:rPr lang="ja-JP" altLang="en-US" b="1" dirty="0">
                  <a:latin typeface="Meiryo UI" panose="020B0604030504040204" pitchFamily="50" charset="-128"/>
                  <a:ea typeface="Meiryo UI" panose="020B0604030504040204" pitchFamily="50" charset="-128"/>
                  <a:cs typeface="Meiryo UI" panose="020B0604030504040204" pitchFamily="50" charset="-128"/>
                </a:rPr>
                <a:t>・</a:t>
              </a:r>
              <a:r>
                <a:rPr lang="ja-JP" altLang="en-US" b="1" dirty="0" smtClean="0">
                  <a:latin typeface="Meiryo UI" panose="020B0604030504040204" pitchFamily="50" charset="-128"/>
                  <a:ea typeface="Meiryo UI" panose="020B0604030504040204" pitchFamily="50" charset="-128"/>
                  <a:cs typeface="Meiryo UI" panose="020B0604030504040204" pitchFamily="50" charset="-128"/>
                </a:rPr>
                <a:t>事業所</a:t>
              </a:r>
              <a:endParaRPr lang="en-US" altLang="ja-JP" b="1"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lang="en-US" altLang="ja-JP" sz="14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cs typeface="Meiryo UI" panose="020B0604030504040204" pitchFamily="50" charset="-128"/>
                </a:rPr>
                <a:t>日本健康会議</a:t>
              </a:r>
              <a:r>
                <a:rPr lang="en-US" altLang="ja-JP" sz="1400" b="1"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400" b="1" dirty="0" smtClean="0">
                <a:latin typeface="Meiryo UI" panose="020B0604030504040204" pitchFamily="50" charset="-128"/>
                <a:ea typeface="Meiryo UI" panose="020B0604030504040204" pitchFamily="50" charset="-128"/>
                <a:cs typeface="Meiryo UI" panose="020B0604030504040204" pitchFamily="50" charset="-128"/>
              </a:endParaRPr>
            </a:p>
          </p:txBody>
        </p:sp>
      </p:grpSp>
      <p:cxnSp>
        <p:nvCxnSpPr>
          <p:cNvPr id="48" name="直線コネクタ 47"/>
          <p:cNvCxnSpPr/>
          <p:nvPr/>
        </p:nvCxnSpPr>
        <p:spPr>
          <a:xfrm>
            <a:off x="573565" y="6381328"/>
            <a:ext cx="920397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正方形/長方形 49"/>
          <p:cNvSpPr/>
          <p:nvPr/>
        </p:nvSpPr>
        <p:spPr bwMode="auto">
          <a:xfrm>
            <a:off x="1496616" y="2847527"/>
            <a:ext cx="2371763" cy="581473"/>
          </a:xfrm>
          <a:prstGeom prst="rect">
            <a:avLst/>
          </a:prstGeom>
          <a:noFill/>
          <a:ln>
            <a:noFill/>
            <a:headEnd/>
            <a:tailEnd/>
          </a:ln>
          <a:extLst/>
        </p:spPr>
        <p:style>
          <a:lnRef idx="1">
            <a:schemeClr val="accent6"/>
          </a:lnRef>
          <a:fillRef idx="2">
            <a:schemeClr val="accent6"/>
          </a:fillRef>
          <a:effectRef idx="1">
            <a:schemeClr val="accent6"/>
          </a:effectRef>
          <a:fontRef idx="minor">
            <a:schemeClr val="dk1"/>
          </a:fontRef>
        </p:style>
        <p:txBody>
          <a:bodyPr wrap="none" rtlCol="0" anchor="ctr"/>
          <a:lstStyle/>
          <a:p>
            <a:pPr algn="ctr"/>
            <a:r>
              <a:rPr lang="ja-JP" altLang="en-US" sz="2400" b="1" dirty="0" smtClean="0">
                <a:latin typeface="Meiryo UI" panose="020B0604030504040204" pitchFamily="50" charset="-128"/>
                <a:ea typeface="Meiryo UI" panose="020B0604030504040204" pitchFamily="50" charset="-128"/>
                <a:cs typeface="Meiryo UI" panose="020B0604030504040204" pitchFamily="50" charset="-128"/>
              </a:rPr>
              <a:t>３３社</a:t>
            </a:r>
            <a:endParaRPr lang="en-US" altLang="ja-JP" sz="24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正方形/長方形 51"/>
          <p:cNvSpPr/>
          <p:nvPr/>
        </p:nvSpPr>
        <p:spPr bwMode="auto">
          <a:xfrm>
            <a:off x="1496616" y="3639615"/>
            <a:ext cx="2371763" cy="581473"/>
          </a:xfrm>
          <a:prstGeom prst="rect">
            <a:avLst/>
          </a:prstGeom>
          <a:noFill/>
          <a:ln>
            <a:noFill/>
            <a:headEnd/>
            <a:tailEnd/>
          </a:ln>
          <a:extLst/>
        </p:spPr>
        <p:style>
          <a:lnRef idx="1">
            <a:schemeClr val="accent6"/>
          </a:lnRef>
          <a:fillRef idx="2">
            <a:schemeClr val="accent6"/>
          </a:fillRef>
          <a:effectRef idx="1">
            <a:schemeClr val="accent6"/>
          </a:effectRef>
          <a:fontRef idx="minor">
            <a:schemeClr val="dk1"/>
          </a:fontRef>
        </p:style>
        <p:txBody>
          <a:bodyPr wrap="none" rtlCol="0" anchor="ctr"/>
          <a:lstStyle/>
          <a:p>
            <a:pPr algn="ct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５００</a:t>
            </a:r>
            <a:r>
              <a:rPr lang="ja-JP" altLang="en-US" sz="2400" b="1" dirty="0" smtClean="0">
                <a:latin typeface="Meiryo UI" panose="020B0604030504040204" pitchFamily="50" charset="-128"/>
                <a:ea typeface="Meiryo UI" panose="020B0604030504040204" pitchFamily="50" charset="-128"/>
                <a:cs typeface="Meiryo UI" panose="020B0604030504040204" pitchFamily="50" charset="-128"/>
              </a:rPr>
              <a:t>社</a:t>
            </a:r>
            <a:endParaRPr lang="en-US" altLang="ja-JP" sz="24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p:cNvSpPr/>
          <p:nvPr/>
        </p:nvSpPr>
        <p:spPr bwMode="auto">
          <a:xfrm>
            <a:off x="5862992" y="4791546"/>
            <a:ext cx="2371763" cy="528505"/>
          </a:xfrm>
          <a:prstGeom prst="rect">
            <a:avLst/>
          </a:prstGeom>
          <a:noFill/>
          <a:ln>
            <a:noFill/>
            <a:headEnd/>
            <a:tailEnd/>
          </a:ln>
          <a:extLst/>
        </p:spPr>
        <p:style>
          <a:lnRef idx="1">
            <a:schemeClr val="accent6"/>
          </a:lnRef>
          <a:fillRef idx="2">
            <a:schemeClr val="accent6"/>
          </a:fillRef>
          <a:effectRef idx="1">
            <a:schemeClr val="accent6"/>
          </a:effectRef>
          <a:fontRef idx="minor">
            <a:schemeClr val="dk1"/>
          </a:fontRef>
        </p:style>
        <p:txBody>
          <a:bodyPr wrap="none" rtlCol="0" anchor="ctr"/>
          <a:lstStyle/>
          <a:p>
            <a:pPr algn="ctr"/>
            <a:r>
              <a:rPr lang="en-US" altLang="ja-JP" sz="2400" b="1" dirty="0" smtClean="0">
                <a:latin typeface="Meiryo UI" panose="020B0604030504040204" pitchFamily="50" charset="-128"/>
                <a:ea typeface="Meiryo UI" panose="020B0604030504040204" pitchFamily="50" charset="-128"/>
                <a:cs typeface="Meiryo UI" panose="020B0604030504040204" pitchFamily="50" charset="-128"/>
              </a:rPr>
              <a:t>10,000</a:t>
            </a:r>
            <a:r>
              <a:rPr lang="ja-JP" altLang="en-US" sz="2400" b="1" dirty="0" smtClean="0">
                <a:latin typeface="Meiryo UI" panose="020B0604030504040204" pitchFamily="50" charset="-128"/>
                <a:ea typeface="Meiryo UI" panose="020B0604030504040204" pitchFamily="50" charset="-128"/>
                <a:cs typeface="Meiryo UI" panose="020B0604030504040204" pitchFamily="50" charset="-128"/>
              </a:rPr>
              <a:t>法人</a:t>
            </a:r>
            <a:endParaRPr lang="en-US" altLang="ja-JP" sz="24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027" name="Picture 3" descr="O:\12_健康Ｔ\00＿次世代ヘルスケア産業協議会\ＷＧ\★健康投資WG\■健康経営銘柄\★ロゴマーク\H26 ロゴマーク\A(40mm以上)\logoA_yoko.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436046" y="1983431"/>
            <a:ext cx="2220810" cy="978721"/>
          </a:xfrm>
          <a:prstGeom prst="rect">
            <a:avLst/>
          </a:prstGeom>
          <a:noFill/>
          <a:extLst>
            <a:ext uri="{909E8E84-426E-40DD-AFC4-6F175D3DCCD1}">
              <a14:hiddenFill xmlns:a14="http://schemas.microsoft.com/office/drawing/2010/main">
                <a:solidFill>
                  <a:srgbClr val="FFFFFF"/>
                </a:solidFill>
              </a14:hiddenFill>
            </a:ext>
          </a:extLst>
        </p:spPr>
      </p:pic>
      <p:sp>
        <p:nvSpPr>
          <p:cNvPr id="35" name="正方形/長方形 34"/>
          <p:cNvSpPr/>
          <p:nvPr/>
        </p:nvSpPr>
        <p:spPr bwMode="auto">
          <a:xfrm>
            <a:off x="1331618" y="5144687"/>
            <a:ext cx="2415905" cy="338624"/>
          </a:xfrm>
          <a:prstGeom prst="rect">
            <a:avLst/>
          </a:prstGeom>
          <a:noFill/>
          <a:ln>
            <a:noFill/>
            <a:headEnd/>
            <a:tailEnd/>
          </a:ln>
          <a:extLst/>
        </p:spPr>
        <p:style>
          <a:lnRef idx="1">
            <a:schemeClr val="accent2"/>
          </a:lnRef>
          <a:fillRef idx="2">
            <a:schemeClr val="accent2"/>
          </a:fillRef>
          <a:effectRef idx="1">
            <a:schemeClr val="accent2"/>
          </a:effectRef>
          <a:fontRef idx="minor">
            <a:schemeClr val="dk1"/>
          </a:fontRef>
        </p:style>
        <p:txBody>
          <a:bodyPr wrap="none" rtlCol="0" anchor="ctr"/>
          <a:lstStyle/>
          <a:p>
            <a:pPr lvl="0"/>
            <a:r>
              <a:rPr lang="ja-JP" altLang="en-US" b="1" dirty="0"/>
              <a:t>大企業・大規模医療</a:t>
            </a:r>
            <a:r>
              <a:rPr lang="ja-JP" altLang="en-US" b="1" dirty="0" smtClean="0"/>
              <a:t>法人</a:t>
            </a:r>
            <a:r>
              <a:rPr lang="en-US" altLang="ja-JP" sz="1400" b="1" dirty="0" smtClean="0"/>
              <a:t>※</a:t>
            </a:r>
            <a:endParaRPr lang="en-US" altLang="ja-JP" sz="1400" b="1" dirty="0"/>
          </a:p>
        </p:txBody>
      </p:sp>
      <p:sp>
        <p:nvSpPr>
          <p:cNvPr id="39" name="正方形/長方形 38"/>
          <p:cNvSpPr/>
          <p:nvPr/>
        </p:nvSpPr>
        <p:spPr bwMode="auto">
          <a:xfrm>
            <a:off x="5313040" y="3376655"/>
            <a:ext cx="3529142" cy="916441"/>
          </a:xfrm>
          <a:prstGeom prst="rect">
            <a:avLst/>
          </a:prstGeom>
          <a:noFill/>
          <a:ln>
            <a:noFill/>
            <a:headEnd/>
            <a:tailEnd/>
          </a:ln>
          <a:extLst/>
        </p:spPr>
        <p:style>
          <a:lnRef idx="1">
            <a:schemeClr val="accent2"/>
          </a:lnRef>
          <a:fillRef idx="2">
            <a:schemeClr val="accent2"/>
          </a:fillRef>
          <a:effectRef idx="1">
            <a:schemeClr val="accent2"/>
          </a:effectRef>
          <a:fontRef idx="minor">
            <a:schemeClr val="dk1"/>
          </a:fontRef>
        </p:style>
        <p:txBody>
          <a:bodyPr wrap="none" rtlCol="0" anchor="ctr"/>
          <a:lstStyle/>
          <a:p>
            <a:pPr algn="ctr"/>
            <a:r>
              <a:rPr lang="ja-JP" altLang="en-US" sz="2000" b="1" dirty="0" smtClean="0">
                <a:latin typeface="Meiryo UI" panose="020B0604030504040204" pitchFamily="50" charset="-128"/>
                <a:ea typeface="Meiryo UI" panose="020B0604030504040204" pitchFamily="50" charset="-128"/>
                <a:cs typeface="Meiryo UI" panose="020B0604030504040204" pitchFamily="50" charset="-128"/>
              </a:rPr>
              <a:t>中小企業版 健康経営優良法人</a:t>
            </a:r>
            <a:endParaRPr lang="en-US" altLang="ja-JP" sz="2000" b="1"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左右矢印 1"/>
          <p:cNvSpPr/>
          <p:nvPr/>
        </p:nvSpPr>
        <p:spPr>
          <a:xfrm>
            <a:off x="4154386" y="3423591"/>
            <a:ext cx="1158654" cy="581473"/>
          </a:xfrm>
          <a:prstGeom prst="leftRightArrow">
            <a:avLst/>
          </a:prstGeom>
          <a:solidFill>
            <a:srgbClr val="FFFE86"/>
          </a:solid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lIns="91407" tIns="45704" rIns="91407" bIns="45704" rtlCol="0" anchor="ctr"/>
          <a:lstStyle/>
          <a:p>
            <a:pPr algn="ctr"/>
            <a:endParaRPr kumimoji="1"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1" name="正方形/長方形 40"/>
          <p:cNvSpPr/>
          <p:nvPr/>
        </p:nvSpPr>
        <p:spPr bwMode="auto">
          <a:xfrm>
            <a:off x="818954" y="3088623"/>
            <a:ext cx="3529142" cy="916441"/>
          </a:xfrm>
          <a:prstGeom prst="rect">
            <a:avLst/>
          </a:prstGeom>
          <a:noFill/>
          <a:ln>
            <a:noFill/>
            <a:headEnd/>
            <a:tailEnd/>
          </a:ln>
          <a:extLst/>
        </p:spPr>
        <p:style>
          <a:lnRef idx="1">
            <a:schemeClr val="accent2"/>
          </a:lnRef>
          <a:fillRef idx="2">
            <a:schemeClr val="accent2"/>
          </a:fillRef>
          <a:effectRef idx="1">
            <a:schemeClr val="accent2"/>
          </a:effectRef>
          <a:fontRef idx="minor">
            <a:schemeClr val="dk1"/>
          </a:fontRef>
        </p:style>
        <p:txBody>
          <a:bodyPr wrap="none" rtlCol="0" anchor="ctr"/>
          <a:lstStyle/>
          <a:p>
            <a:pPr algn="ctr"/>
            <a:r>
              <a:rPr lang="ja-JP" altLang="en-US" b="1" dirty="0" smtClean="0">
                <a:latin typeface="Meiryo UI" panose="020B0604030504040204" pitchFamily="50" charset="-128"/>
                <a:ea typeface="Meiryo UI" panose="020B0604030504040204" pitchFamily="50" charset="-128"/>
                <a:cs typeface="Meiryo UI" panose="020B0604030504040204" pitchFamily="50" charset="-128"/>
              </a:rPr>
              <a:t>大企業版 健康経営優良法人</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 name="直線コネクタ 3"/>
          <p:cNvCxnSpPr/>
          <p:nvPr/>
        </p:nvCxnSpPr>
        <p:spPr>
          <a:xfrm>
            <a:off x="283652" y="4797152"/>
            <a:ext cx="2941156" cy="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247648" y="4535542"/>
            <a:ext cx="1753024" cy="261610"/>
          </a:xfrm>
          <a:prstGeom prst="rect">
            <a:avLst/>
          </a:prstGeom>
          <a:noFill/>
        </p:spPr>
        <p:txBody>
          <a:bodyPr wrap="square" rtlCol="0">
            <a:spAutoFit/>
          </a:bodyPr>
          <a:lstStyle/>
          <a:p>
            <a:r>
              <a:rPr kumimoji="1" lang="ja-JP" altLang="en-US" sz="1100" b="1" dirty="0" smtClean="0">
                <a:solidFill>
                  <a:srgbClr val="FF0000"/>
                </a:solidFill>
              </a:rPr>
              <a:t>健康経営度調査</a:t>
            </a:r>
            <a:r>
              <a:rPr lang="ja-JP" altLang="en-US" sz="1100" b="1" dirty="0">
                <a:solidFill>
                  <a:srgbClr val="FF0000"/>
                </a:solidFill>
              </a:rPr>
              <a:t>へ</a:t>
            </a:r>
            <a:r>
              <a:rPr lang="ja-JP" altLang="en-US" sz="1100" b="1" dirty="0" smtClean="0">
                <a:solidFill>
                  <a:srgbClr val="FF0000"/>
                </a:solidFill>
              </a:rPr>
              <a:t>の回答</a:t>
            </a:r>
            <a:endParaRPr kumimoji="1" lang="ja-JP" altLang="en-US" sz="1100" b="1" dirty="0">
              <a:solidFill>
                <a:srgbClr val="FF0000"/>
              </a:solidFill>
            </a:endParaRPr>
          </a:p>
        </p:txBody>
      </p:sp>
    </p:spTree>
    <p:extLst>
      <p:ext uri="{BB962C8B-B14F-4D97-AF65-F5344CB8AC3E}">
        <p14:creationId xmlns:p14="http://schemas.microsoft.com/office/powerpoint/2010/main" val="32132760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プレースホルダー 6"/>
          <p:cNvSpPr txBox="1">
            <a:spLocks/>
          </p:cNvSpPr>
          <p:nvPr/>
        </p:nvSpPr>
        <p:spPr>
          <a:xfrm>
            <a:off x="6133666" y="2528225"/>
            <a:ext cx="1676641" cy="684335"/>
          </a:xfrm>
          <a:prstGeom prst="rect">
            <a:avLst/>
          </a:prstGeom>
        </p:spPr>
        <p:style>
          <a:lnRef idx="1">
            <a:schemeClr val="accent6"/>
          </a:lnRef>
          <a:fillRef idx="3">
            <a:schemeClr val="accent6"/>
          </a:fillRef>
          <a:effectRef idx="2">
            <a:schemeClr val="accent6"/>
          </a:effectRef>
          <a:fontRef idx="minor">
            <a:schemeClr val="lt1"/>
          </a:fontRef>
        </p:style>
        <p:txBody>
          <a:bodyPr anchor="ctr" anchorCtr="0"/>
          <a:lst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lnSpc>
                <a:spcPts val="1500"/>
              </a:lnSpc>
              <a:buNone/>
            </a:pPr>
            <a:r>
              <a:rPr lang="ja-JP" altLang="en-US" sz="1400" b="1" dirty="0" smtClean="0">
                <a:solidFill>
                  <a:schemeClr val="bg1"/>
                </a:solidFill>
              </a:rPr>
              <a:t>健康経営優良法人</a:t>
            </a:r>
            <a:endParaRPr lang="en-US" altLang="ja-JP" sz="1400" b="1" dirty="0" smtClean="0">
              <a:solidFill>
                <a:schemeClr val="bg1"/>
              </a:solidFill>
            </a:endParaRPr>
          </a:p>
          <a:p>
            <a:pPr marL="0" indent="0" algn="ctr">
              <a:lnSpc>
                <a:spcPts val="600"/>
              </a:lnSpc>
              <a:buNone/>
            </a:pPr>
            <a:r>
              <a:rPr lang="ja-JP" altLang="en-US" sz="1400" b="1" dirty="0" smtClean="0">
                <a:solidFill>
                  <a:schemeClr val="bg1"/>
                </a:solidFill>
              </a:rPr>
              <a:t>認定委員会</a:t>
            </a:r>
            <a:endParaRPr lang="en-US" altLang="ja-JP" sz="1400" b="1" dirty="0">
              <a:solidFill>
                <a:schemeClr val="bg1"/>
              </a:solidFill>
            </a:endParaRPr>
          </a:p>
        </p:txBody>
      </p:sp>
      <p:sp>
        <p:nvSpPr>
          <p:cNvPr id="12" name="テキスト プレースホルダー 6"/>
          <p:cNvSpPr txBox="1">
            <a:spLocks/>
          </p:cNvSpPr>
          <p:nvPr/>
        </p:nvSpPr>
        <p:spPr>
          <a:xfrm>
            <a:off x="6133666" y="4112817"/>
            <a:ext cx="1676641" cy="684335"/>
          </a:xfrm>
          <a:prstGeom prst="rect">
            <a:avLst/>
          </a:prstGeom>
        </p:spPr>
        <p:style>
          <a:lnRef idx="1">
            <a:schemeClr val="accent1"/>
          </a:lnRef>
          <a:fillRef idx="2">
            <a:schemeClr val="accent1"/>
          </a:fillRef>
          <a:effectRef idx="1">
            <a:schemeClr val="accent1"/>
          </a:effectRef>
          <a:fontRef idx="minor">
            <a:schemeClr val="dk1"/>
          </a:fontRef>
        </p:style>
        <p:txBody>
          <a:bodyPr/>
          <a:lst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lnSpc>
                <a:spcPct val="150000"/>
              </a:lnSpc>
              <a:buNone/>
            </a:pPr>
            <a:r>
              <a:rPr lang="ja-JP" altLang="en-US" sz="1400" dirty="0" smtClean="0"/>
              <a:t>申請の窓口</a:t>
            </a:r>
            <a:endParaRPr lang="en-US" altLang="ja-JP" sz="1400" dirty="0"/>
          </a:p>
          <a:p>
            <a:pPr marL="0" indent="0" algn="ctr">
              <a:lnSpc>
                <a:spcPts val="600"/>
              </a:lnSpc>
              <a:buNone/>
            </a:pPr>
            <a:r>
              <a:rPr lang="en-US" altLang="ja-JP" sz="1100" dirty="0" smtClean="0"/>
              <a:t>(</a:t>
            </a:r>
            <a:r>
              <a:rPr lang="ja-JP" altLang="en-US" sz="1100" dirty="0" smtClean="0"/>
              <a:t>都道府県拠点の組織</a:t>
            </a:r>
            <a:r>
              <a:rPr lang="en-US" altLang="ja-JP" sz="1100" dirty="0"/>
              <a:t>)</a:t>
            </a:r>
            <a:endParaRPr lang="ja-JP" altLang="en-US" sz="1100" dirty="0" smtClean="0"/>
          </a:p>
        </p:txBody>
      </p:sp>
      <p:sp>
        <p:nvSpPr>
          <p:cNvPr id="15" name="テキスト プレースホルダー 6"/>
          <p:cNvSpPr txBox="1">
            <a:spLocks/>
          </p:cNvSpPr>
          <p:nvPr/>
        </p:nvSpPr>
        <p:spPr>
          <a:xfrm>
            <a:off x="6185414" y="5679126"/>
            <a:ext cx="1676641" cy="617494"/>
          </a:xfrm>
          <a:prstGeom prst="rect">
            <a:avLst/>
          </a:prstGeom>
        </p:spPr>
        <p:style>
          <a:lnRef idx="1">
            <a:schemeClr val="accent5"/>
          </a:lnRef>
          <a:fillRef idx="2">
            <a:schemeClr val="accent5"/>
          </a:fillRef>
          <a:effectRef idx="1">
            <a:schemeClr val="accent5"/>
          </a:effectRef>
          <a:fontRef idx="minor">
            <a:schemeClr val="dk1"/>
          </a:fontRef>
        </p:style>
        <p:txBody>
          <a:bodyPr anchor="ctr" anchorCtr="0"/>
          <a:lst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lnSpc>
                <a:spcPts val="1000"/>
              </a:lnSpc>
              <a:buNone/>
            </a:pPr>
            <a:r>
              <a:rPr lang="ja-JP" altLang="en-US" sz="1400" dirty="0" smtClean="0"/>
              <a:t>中小企業等</a:t>
            </a:r>
          </a:p>
        </p:txBody>
      </p:sp>
      <p:sp>
        <p:nvSpPr>
          <p:cNvPr id="3" name="フローチャート : 抜出し 2"/>
          <p:cNvSpPr/>
          <p:nvPr/>
        </p:nvSpPr>
        <p:spPr>
          <a:xfrm>
            <a:off x="6185416" y="3389652"/>
            <a:ext cx="1676641" cy="471396"/>
          </a:xfrm>
          <a:prstGeom prst="flowChartExtra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フローチャート : 抜出し 29"/>
          <p:cNvSpPr/>
          <p:nvPr/>
        </p:nvSpPr>
        <p:spPr>
          <a:xfrm>
            <a:off x="6185416" y="5013176"/>
            <a:ext cx="1676641" cy="471396"/>
          </a:xfrm>
          <a:prstGeom prst="flowChartExtra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6" name="テキスト ボックス 35"/>
          <p:cNvSpPr txBox="1"/>
          <p:nvPr/>
        </p:nvSpPr>
        <p:spPr>
          <a:xfrm>
            <a:off x="7833320" y="2461108"/>
            <a:ext cx="975187" cy="261610"/>
          </a:xfrm>
          <a:prstGeom prst="rect">
            <a:avLst/>
          </a:prstGeom>
          <a:noFill/>
        </p:spPr>
        <p:txBody>
          <a:bodyPr wrap="square" rtlCol="0">
            <a:spAutoFit/>
          </a:bodyPr>
          <a:lstStyle/>
          <a:p>
            <a:r>
              <a:rPr lang="ja-JP" altLang="en-US" sz="1100" b="1" dirty="0" smtClean="0">
                <a:latin typeface="Meiryo UI" panose="020B0604030504040204" pitchFamily="50" charset="-128"/>
                <a:ea typeface="Meiryo UI" panose="020B0604030504040204" pitchFamily="50" charset="-128"/>
                <a:cs typeface="Meiryo UI" panose="020B0604030504040204" pitchFamily="50" charset="-128"/>
              </a:rPr>
              <a:t>③ 審査</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p:cNvSpPr/>
          <p:nvPr/>
        </p:nvSpPr>
        <p:spPr>
          <a:xfrm>
            <a:off x="7907777" y="6035010"/>
            <a:ext cx="654346" cy="261610"/>
          </a:xfrm>
          <a:prstGeom prst="rect">
            <a:avLst/>
          </a:prstGeom>
        </p:spPr>
        <p:txBody>
          <a:bodyPr wrap="none">
            <a:spAutoFit/>
          </a:bodyPr>
          <a:lstStyle/>
          <a:p>
            <a:r>
              <a:rPr lang="ja-JP" altLang="en-US" sz="1100" b="1" dirty="0">
                <a:latin typeface="Meiryo UI" panose="020B0604030504040204" pitchFamily="50" charset="-128"/>
                <a:ea typeface="Meiryo UI" panose="020B0604030504040204" pitchFamily="50" charset="-128"/>
                <a:cs typeface="Meiryo UI" panose="020B0604030504040204" pitchFamily="50" charset="-128"/>
              </a:rPr>
              <a:t>④</a:t>
            </a:r>
            <a:r>
              <a:rPr lang="ja-JP" altLang="en-US" sz="1100" b="1" dirty="0" smtClean="0">
                <a:latin typeface="Meiryo UI" panose="020B0604030504040204" pitchFamily="50" charset="-128"/>
                <a:ea typeface="Meiryo UI" panose="020B0604030504040204" pitchFamily="50" charset="-128"/>
                <a:cs typeface="Meiryo UI" panose="020B0604030504040204" pitchFamily="50" charset="-128"/>
              </a:rPr>
              <a:t> 認定</a:t>
            </a:r>
            <a:endParaRPr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3" name="直線コネクタ 42"/>
          <p:cNvCxnSpPr/>
          <p:nvPr/>
        </p:nvCxnSpPr>
        <p:spPr>
          <a:xfrm flipV="1">
            <a:off x="5457056" y="3691434"/>
            <a:ext cx="3816424" cy="20032"/>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flipV="1">
            <a:off x="5529064" y="5248874"/>
            <a:ext cx="3960440" cy="25912"/>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sp>
        <p:nvSpPr>
          <p:cNvPr id="46" name="正方形/長方形 45"/>
          <p:cNvSpPr/>
          <p:nvPr/>
        </p:nvSpPr>
        <p:spPr>
          <a:xfrm>
            <a:off x="5889104" y="1916832"/>
            <a:ext cx="2781424" cy="360040"/>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kumimoji="1"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認定フロー（中小企業等）</a:t>
            </a:r>
            <a:endPar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1" name="テキスト ボックス 30"/>
          <p:cNvSpPr txBox="1"/>
          <p:nvPr/>
        </p:nvSpPr>
        <p:spPr>
          <a:xfrm>
            <a:off x="6628719" y="5170884"/>
            <a:ext cx="790713" cy="261610"/>
          </a:xfrm>
          <a:prstGeom prst="rect">
            <a:avLst/>
          </a:prstGeom>
          <a:noFill/>
        </p:spPr>
        <p:txBody>
          <a:bodyPr wrap="square" rtlCol="0">
            <a:spAutoFit/>
          </a:bodyPr>
          <a:lstStyle/>
          <a:p>
            <a:r>
              <a:rPr lang="ja-JP" altLang="en-US" sz="1100" b="1" dirty="0">
                <a:latin typeface="Meiryo UI" panose="020B0604030504040204" pitchFamily="50" charset="-128"/>
                <a:ea typeface="Meiryo UI" panose="020B0604030504040204" pitchFamily="50" charset="-128"/>
                <a:cs typeface="Meiryo UI" panose="020B0604030504040204" pitchFamily="50" charset="-128"/>
              </a:rPr>
              <a:t>①</a:t>
            </a:r>
            <a:r>
              <a:rPr kumimoji="1" lang="ja-JP" altLang="en-US" sz="1100" b="1" dirty="0" smtClean="0">
                <a:latin typeface="Meiryo UI" panose="020B0604030504040204" pitchFamily="50" charset="-128"/>
                <a:ea typeface="Meiryo UI" panose="020B0604030504040204" pitchFamily="50" charset="-128"/>
                <a:cs typeface="Meiryo UI" panose="020B0604030504040204" pitchFamily="50" charset="-128"/>
              </a:rPr>
              <a:t> 申請</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p:cNvSpPr txBox="1"/>
          <p:nvPr/>
        </p:nvSpPr>
        <p:spPr>
          <a:xfrm>
            <a:off x="6610556" y="3580661"/>
            <a:ext cx="930540" cy="261610"/>
          </a:xfrm>
          <a:prstGeom prst="rect">
            <a:avLst/>
          </a:prstGeom>
          <a:noFill/>
        </p:spPr>
        <p:txBody>
          <a:bodyPr vert="horz" wrap="square" rtlCol="0">
            <a:spAutoFit/>
          </a:bodyPr>
          <a:lstStyle/>
          <a:p>
            <a:r>
              <a:rPr lang="ja-JP" altLang="en-US" sz="1100" b="1" dirty="0" smtClean="0">
                <a:latin typeface="Meiryo UI" panose="020B0604030504040204" pitchFamily="50" charset="-128"/>
                <a:ea typeface="Meiryo UI" panose="020B0604030504040204" pitchFamily="50" charset="-128"/>
                <a:cs typeface="Meiryo UI" panose="020B0604030504040204" pitchFamily="50" charset="-128"/>
              </a:rPr>
              <a:t>② 推薦</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テキスト プレースホルダー 6"/>
          <p:cNvSpPr txBox="1">
            <a:spLocks/>
          </p:cNvSpPr>
          <p:nvPr/>
        </p:nvSpPr>
        <p:spPr>
          <a:xfrm>
            <a:off x="128464" y="443293"/>
            <a:ext cx="9649072" cy="1329523"/>
          </a:xfrm>
          <a:prstGeom prst="rect">
            <a:avLst/>
          </a:prstGeom>
          <a:solidFill>
            <a:srgbClr val="99D6EC"/>
          </a:solidFill>
        </p:spPr>
        <p:txBody>
          <a:bodyPr anchor="ctr" anchorCtr="0"/>
          <a:lstStyle>
            <a:defPPr>
              <a:defRPr lang="ja-JP"/>
            </a:defPPr>
            <a:lvl1pPr marL="342900" indent="-342900">
              <a:spcBef>
                <a:spcPts val="600"/>
              </a:spcBef>
              <a:spcAft>
                <a:spcPts val="600"/>
              </a:spcAft>
              <a:buClr>
                <a:srgbClr val="002060"/>
              </a:buClr>
              <a:buFont typeface="Wingdings" panose="05000000000000000000" pitchFamily="2" charset="2"/>
              <a:buChar char="l"/>
              <a:defRPr sz="1600">
                <a:latin typeface="Meiryo UI" panose="020B0604030504040204" pitchFamily="50" charset="-128"/>
                <a:ea typeface="Meiryo UI" panose="020B0604030504040204" pitchFamily="50" charset="-128"/>
                <a:cs typeface="Meiryo UI" panose="020B0604030504040204" pitchFamily="50" charset="-128"/>
              </a:defRPr>
            </a:lvl1pPr>
            <a:lvl2pPr marL="742950" indent="-285750">
              <a:spcBef>
                <a:spcPts val="600"/>
              </a:spcBef>
              <a:spcAft>
                <a:spcPts val="600"/>
              </a:spcAft>
              <a:buFont typeface="Arial" pitchFamily="34" charset="0"/>
              <a:buChar char="–"/>
              <a:defRPr sz="1400">
                <a:latin typeface="Meiryo UI" panose="020B0604030504040204" pitchFamily="50" charset="-128"/>
                <a:ea typeface="Meiryo UI" panose="020B0604030504040204" pitchFamily="50" charset="-128"/>
                <a:cs typeface="Meiryo UI" panose="020B0604030504040204" pitchFamily="50" charset="-128"/>
              </a:defRPr>
            </a:lvl2pPr>
            <a:lvl3pPr marL="1143000" indent="-228600">
              <a:spcBef>
                <a:spcPts val="600"/>
              </a:spcBef>
              <a:spcAft>
                <a:spcPts val="600"/>
              </a:spcAft>
              <a:buFont typeface="Arial" pitchFamily="34" charset="0"/>
              <a:buChar char="•"/>
              <a:defRPr sz="1050">
                <a:latin typeface="Meiryo UI" panose="020B0604030504040204" pitchFamily="50" charset="-128"/>
                <a:ea typeface="Meiryo UI" panose="020B0604030504040204" pitchFamily="50" charset="-128"/>
                <a:cs typeface="Meiryo UI" panose="020B0604030504040204" pitchFamily="50" charset="-128"/>
              </a:defRPr>
            </a:lvl3pPr>
            <a:lvl4pPr marL="1600200" indent="-228600">
              <a:spcBef>
                <a:spcPct val="20000"/>
              </a:spcBef>
              <a:buFont typeface="Arial" pitchFamily="34" charset="0"/>
              <a:buChar char="–"/>
              <a:defRPr sz="2000">
                <a:latin typeface="Meiryo UI" panose="020B0604030504040204" pitchFamily="50" charset="-128"/>
                <a:ea typeface="Meiryo UI" panose="020B0604030504040204" pitchFamily="50" charset="-128"/>
                <a:cs typeface="Meiryo UI" panose="020B0604030504040204" pitchFamily="50" charset="-128"/>
              </a:defRPr>
            </a:lvl4pPr>
            <a:lvl5pPr marL="2057400" indent="-228600">
              <a:spcBef>
                <a:spcPct val="20000"/>
              </a:spcBef>
              <a:buFont typeface="Arial" pitchFamily="34" charset="0"/>
              <a:buChar char="»"/>
              <a:defRPr sz="2000">
                <a:latin typeface="Meiryo UI" panose="020B0604030504040204" pitchFamily="50" charset="-128"/>
                <a:ea typeface="Meiryo UI" panose="020B0604030504040204" pitchFamily="50" charset="-128"/>
                <a:cs typeface="Meiryo UI" panose="020B0604030504040204" pitchFamily="50" charset="-128"/>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ja-JP" altLang="en-US" sz="1800" dirty="0"/>
              <a:t>地域の健康課題に即した取組や日本健康会議の進める健康増進の取組をベースに、</a:t>
            </a:r>
            <a:r>
              <a:rPr lang="ja-JP" altLang="en-US" sz="1800" b="1" u="sng" dirty="0">
                <a:solidFill>
                  <a:srgbClr val="FF0000"/>
                </a:solidFill>
              </a:rPr>
              <a:t>特に優良な健康経営を実践して</a:t>
            </a:r>
            <a:r>
              <a:rPr lang="ja-JP" altLang="en-US" sz="1800" b="1" u="sng" dirty="0" smtClean="0">
                <a:solidFill>
                  <a:srgbClr val="FF0000"/>
                </a:solidFill>
              </a:rPr>
              <a:t>いる大企業・大規模医療法人、中小企業・中小規模医療法人（中小企業等）等を</a:t>
            </a:r>
            <a:r>
              <a:rPr lang="ja-JP" altLang="en-US" sz="1800" b="1" u="sng" dirty="0">
                <a:solidFill>
                  <a:srgbClr val="FF0000"/>
                </a:solidFill>
              </a:rPr>
              <a:t>認定</a:t>
            </a:r>
            <a:r>
              <a:rPr lang="ja-JP" altLang="en-US" sz="1800" dirty="0"/>
              <a:t>。本年秋頃から申請受付を開始予定</a:t>
            </a:r>
            <a:r>
              <a:rPr lang="ja-JP" altLang="en-US" sz="1800" dirty="0" smtClean="0"/>
              <a:t>。</a:t>
            </a:r>
            <a:endParaRPr lang="en-US" altLang="ja-JP" sz="1800" dirty="0" smtClean="0"/>
          </a:p>
          <a:p>
            <a:r>
              <a:rPr lang="ja-JP" altLang="en-US" sz="1800" b="1" u="sng" dirty="0" smtClean="0">
                <a:solidFill>
                  <a:srgbClr val="FF0000"/>
                </a:solidFill>
              </a:rPr>
              <a:t>認定</a:t>
            </a:r>
            <a:r>
              <a:rPr lang="ja-JP" altLang="en-US" sz="1800" b="1" u="sng" dirty="0">
                <a:solidFill>
                  <a:srgbClr val="FF0000"/>
                </a:solidFill>
              </a:rPr>
              <a:t>を</a:t>
            </a:r>
            <a:r>
              <a:rPr lang="ja-JP" altLang="en-US" sz="1800" b="1" u="sng" dirty="0" smtClean="0">
                <a:solidFill>
                  <a:srgbClr val="FF0000"/>
                </a:solidFill>
              </a:rPr>
              <a:t>受けた</a:t>
            </a:r>
            <a:r>
              <a:rPr lang="ja-JP" altLang="en-US" sz="1800" b="1" u="sng" dirty="0">
                <a:solidFill>
                  <a:srgbClr val="FF0000"/>
                </a:solidFill>
              </a:rPr>
              <a:t>中</a:t>
            </a:r>
            <a:r>
              <a:rPr lang="ja-JP" altLang="en-US" sz="1800" b="1" u="sng" dirty="0" smtClean="0">
                <a:solidFill>
                  <a:srgbClr val="FF0000"/>
                </a:solidFill>
              </a:rPr>
              <a:t>小企業</a:t>
            </a:r>
            <a:r>
              <a:rPr lang="ja-JP" altLang="en-US" sz="1800" b="1" u="sng" dirty="0">
                <a:solidFill>
                  <a:srgbClr val="FF0000"/>
                </a:solidFill>
              </a:rPr>
              <a:t>等</a:t>
            </a:r>
            <a:r>
              <a:rPr lang="ja-JP" altLang="en-US" sz="1800" b="1" u="sng" dirty="0" smtClean="0">
                <a:solidFill>
                  <a:srgbClr val="FF0000"/>
                </a:solidFill>
              </a:rPr>
              <a:t>には</a:t>
            </a:r>
            <a:r>
              <a:rPr lang="ja-JP" altLang="en-US" sz="1800" b="1" u="sng" dirty="0">
                <a:solidFill>
                  <a:srgbClr val="FF0000"/>
                </a:solidFill>
              </a:rPr>
              <a:t>、金融市場や労働市場でのインセンティブの措置を検討</a:t>
            </a:r>
            <a:r>
              <a:rPr lang="ja-JP" altLang="en-US" sz="1800" dirty="0" smtClean="0"/>
              <a:t>。</a:t>
            </a:r>
            <a:endParaRPr lang="en-US" altLang="ja-JP" sz="1800" dirty="0" smtClean="0"/>
          </a:p>
        </p:txBody>
      </p:sp>
      <p:grpSp>
        <p:nvGrpSpPr>
          <p:cNvPr id="55" name="グループ化 54"/>
          <p:cNvGrpSpPr/>
          <p:nvPr/>
        </p:nvGrpSpPr>
        <p:grpSpPr>
          <a:xfrm>
            <a:off x="7931813" y="2829004"/>
            <a:ext cx="389099" cy="3173695"/>
            <a:chOff x="2441457" y="3779548"/>
            <a:chExt cx="368624" cy="2416189"/>
          </a:xfrm>
        </p:grpSpPr>
        <p:cxnSp>
          <p:nvCxnSpPr>
            <p:cNvPr id="14" name="直線矢印コネクタ 13"/>
            <p:cNvCxnSpPr/>
            <p:nvPr/>
          </p:nvCxnSpPr>
          <p:spPr>
            <a:xfrm flipH="1">
              <a:off x="2441457" y="6180346"/>
              <a:ext cx="368624" cy="1"/>
            </a:xfrm>
            <a:prstGeom prst="straightConnector1">
              <a:avLst/>
            </a:prstGeom>
            <a:ln w="38100">
              <a:tailEnd type="arrow"/>
            </a:ln>
          </p:spPr>
          <p:style>
            <a:lnRef idx="1">
              <a:schemeClr val="accent3"/>
            </a:lnRef>
            <a:fillRef idx="0">
              <a:schemeClr val="accent3"/>
            </a:fillRef>
            <a:effectRef idx="0">
              <a:schemeClr val="accent3"/>
            </a:effectRef>
            <a:fontRef idx="minor">
              <a:schemeClr val="tx1"/>
            </a:fontRef>
          </p:style>
        </p:cxnSp>
        <p:cxnSp>
          <p:nvCxnSpPr>
            <p:cNvPr id="19" name="直線コネクタ 18"/>
            <p:cNvCxnSpPr/>
            <p:nvPr/>
          </p:nvCxnSpPr>
          <p:spPr>
            <a:xfrm flipH="1" flipV="1">
              <a:off x="2800641" y="3779548"/>
              <a:ext cx="493" cy="2416189"/>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7" name="直線コネクタ 46"/>
            <p:cNvCxnSpPr/>
            <p:nvPr/>
          </p:nvCxnSpPr>
          <p:spPr>
            <a:xfrm flipH="1">
              <a:off x="2441457" y="3794293"/>
              <a:ext cx="368624" cy="0"/>
            </a:xfrm>
            <a:prstGeom prst="line">
              <a:avLst/>
            </a:prstGeom>
            <a:ln w="38100"/>
          </p:spPr>
          <p:style>
            <a:lnRef idx="1">
              <a:schemeClr val="accent3"/>
            </a:lnRef>
            <a:fillRef idx="0">
              <a:schemeClr val="accent3"/>
            </a:fillRef>
            <a:effectRef idx="0">
              <a:schemeClr val="accent3"/>
            </a:effectRef>
            <a:fontRef idx="minor">
              <a:schemeClr val="tx1"/>
            </a:fontRef>
          </p:style>
        </p:cxnSp>
      </p:grpSp>
      <p:sp>
        <p:nvSpPr>
          <p:cNvPr id="61" name="正方形/長方形 60"/>
          <p:cNvSpPr/>
          <p:nvPr/>
        </p:nvSpPr>
        <p:spPr>
          <a:xfrm>
            <a:off x="704527" y="1917837"/>
            <a:ext cx="4032449" cy="359035"/>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認定の</a:t>
            </a: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流れ</a:t>
            </a:r>
            <a:r>
              <a:rPr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とインセンティブ（中小企業等）</a:t>
            </a:r>
            <a:endPar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63" name="直線コネクタ 62"/>
          <p:cNvCxnSpPr/>
          <p:nvPr/>
        </p:nvCxnSpPr>
        <p:spPr>
          <a:xfrm flipH="1" flipV="1">
            <a:off x="5235968" y="1772816"/>
            <a:ext cx="5064" cy="5112568"/>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sp>
        <p:nvSpPr>
          <p:cNvPr id="84" name="正方形/長方形 83"/>
          <p:cNvSpPr/>
          <p:nvPr/>
        </p:nvSpPr>
        <p:spPr>
          <a:xfrm>
            <a:off x="636022" y="6100197"/>
            <a:ext cx="2249615" cy="42514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中小企業　等</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5" name="テキスト ボックス 84"/>
          <p:cNvSpPr txBox="1"/>
          <p:nvPr/>
        </p:nvSpPr>
        <p:spPr>
          <a:xfrm>
            <a:off x="636022" y="5858683"/>
            <a:ext cx="851352" cy="2308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kumimoji="1" lang="ja-JP" altLang="en-US" sz="900" b="1" dirty="0" smtClean="0">
                <a:latin typeface="Meiryo UI" panose="020B0604030504040204" pitchFamily="50" charset="-128"/>
                <a:ea typeface="Meiryo UI" panose="020B0604030504040204" pitchFamily="50" charset="-128"/>
                <a:cs typeface="Meiryo UI" panose="020B0604030504040204" pitchFamily="50" charset="-128"/>
              </a:rPr>
              <a:t>３８５万社</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6" name="正方形/長方形 85"/>
          <p:cNvSpPr/>
          <p:nvPr/>
        </p:nvSpPr>
        <p:spPr>
          <a:xfrm>
            <a:off x="3512840" y="2996952"/>
            <a:ext cx="1440160" cy="2655136"/>
          </a:xfrm>
          <a:prstGeom prst="rect">
            <a:avLst/>
          </a:prstGeom>
          <a:ln/>
        </p:spPr>
        <p:style>
          <a:lnRef idx="2">
            <a:schemeClr val="accent5"/>
          </a:lnRef>
          <a:fillRef idx="1">
            <a:schemeClr val="lt1"/>
          </a:fillRef>
          <a:effectRef idx="0">
            <a:schemeClr val="accent5"/>
          </a:effectRef>
          <a:fontRef idx="minor">
            <a:schemeClr val="dk1"/>
          </a:fontRef>
        </p:style>
        <p:txBody>
          <a:bodyPr vert="horz" rtlCol="0" anchor="ctr"/>
          <a:lstStyle/>
          <a:p>
            <a:pPr marL="177800" indent="-177800"/>
            <a:r>
              <a:rPr lang="ja-JP" altLang="en-US" sz="1100" b="1" u="sng" dirty="0" smtClean="0">
                <a:latin typeface="Meiryo UI" panose="020B0604030504040204" pitchFamily="50" charset="-128"/>
                <a:ea typeface="Meiryo UI" panose="020B0604030504040204" pitchFamily="50" charset="-128"/>
                <a:cs typeface="Meiryo UI" panose="020B0604030504040204" pitchFamily="50" charset="-128"/>
              </a:rPr>
              <a:t>○金融市場</a:t>
            </a:r>
            <a:endParaRPr lang="en-US" altLang="ja-JP" sz="1100" b="1" u="sng" dirty="0" smtClean="0">
              <a:latin typeface="Meiryo UI" panose="020B0604030504040204" pitchFamily="50" charset="-128"/>
              <a:ea typeface="Meiryo UI" panose="020B0604030504040204" pitchFamily="50" charset="-128"/>
              <a:cs typeface="Meiryo UI" panose="020B0604030504040204" pitchFamily="50" charset="-128"/>
            </a:endParaRPr>
          </a:p>
          <a:p>
            <a:pPr marL="177800" indent="-177800"/>
            <a:r>
              <a:rPr lang="ja-JP" altLang="en-US" sz="1100" b="1" u="sng" dirty="0" smtClean="0">
                <a:latin typeface="Meiryo UI" panose="020B0604030504040204" pitchFamily="50" charset="-128"/>
                <a:ea typeface="Meiryo UI" panose="020B0604030504040204" pitchFamily="50" charset="-128"/>
                <a:cs typeface="Meiryo UI" panose="020B0604030504040204" pitchFamily="50" charset="-128"/>
              </a:rPr>
              <a:t>（低金利融資等）</a:t>
            </a:r>
            <a:endParaRPr lang="en-US" altLang="ja-JP" sz="1100" b="1" u="sng" dirty="0" smtClean="0">
              <a:latin typeface="Meiryo UI" panose="020B0604030504040204" pitchFamily="50" charset="-128"/>
              <a:ea typeface="Meiryo UI" panose="020B0604030504040204" pitchFamily="50" charset="-128"/>
              <a:cs typeface="Meiryo UI" panose="020B0604030504040204" pitchFamily="50" charset="-128"/>
            </a:endParaRPr>
          </a:p>
          <a:p>
            <a:pPr marL="177800" indent="-177800">
              <a:spcBef>
                <a:spcPts val="600"/>
              </a:spcBef>
            </a:pPr>
            <a:r>
              <a:rPr lang="en-US" altLang="ja-JP" sz="1100" dirty="0" smtClean="0">
                <a:latin typeface="Meiryo UI" panose="020B0604030504040204" pitchFamily="50" charset="-128"/>
                <a:ea typeface="Meiryo UI" panose="020B0604030504040204" pitchFamily="50" charset="-128"/>
                <a:cs typeface="Meiryo UI" panose="020B0604030504040204" pitchFamily="50" charset="-128"/>
              </a:rPr>
              <a:t>Ex) </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地銀、信金など</a:t>
            </a:r>
            <a:endParaRPr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600" dirty="0" smtClean="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600" dirty="0" smtClean="0">
              <a:latin typeface="Meiryo UI" panose="020B0604030504040204" pitchFamily="50" charset="-128"/>
              <a:ea typeface="Meiryo UI" panose="020B0604030504040204" pitchFamily="50" charset="-128"/>
              <a:cs typeface="Meiryo UI" panose="020B0604030504040204" pitchFamily="50" charset="-128"/>
            </a:endParaRPr>
          </a:p>
          <a:p>
            <a:pPr marL="177800" indent="-177800"/>
            <a:r>
              <a:rPr kumimoji="1" lang="ja-JP" altLang="en-US" sz="1100" b="1" u="sng" dirty="0" smtClean="0">
                <a:latin typeface="Meiryo UI" panose="020B0604030504040204" pitchFamily="50" charset="-128"/>
                <a:ea typeface="Meiryo UI" panose="020B0604030504040204" pitchFamily="50" charset="-128"/>
                <a:cs typeface="Meiryo UI" panose="020B0604030504040204" pitchFamily="50" charset="-128"/>
              </a:rPr>
              <a:t>○労働市場</a:t>
            </a:r>
            <a:endParaRPr kumimoji="1" lang="en-US" altLang="ja-JP" sz="1100" b="1" u="sng" dirty="0" smtClean="0">
              <a:latin typeface="Meiryo UI" panose="020B0604030504040204" pitchFamily="50" charset="-128"/>
              <a:ea typeface="Meiryo UI" panose="020B0604030504040204" pitchFamily="50" charset="-128"/>
              <a:cs typeface="Meiryo UI" panose="020B0604030504040204" pitchFamily="50" charset="-128"/>
            </a:endParaRPr>
          </a:p>
          <a:p>
            <a:pPr marL="177800" indent="-177800"/>
            <a:r>
              <a:rPr kumimoji="1" lang="ja-JP" altLang="en-US" sz="1100" b="1" u="sng" dirty="0" smtClean="0">
                <a:latin typeface="Meiryo UI" panose="020B0604030504040204" pitchFamily="50" charset="-128"/>
                <a:ea typeface="Meiryo UI" panose="020B0604030504040204" pitchFamily="50" charset="-128"/>
                <a:cs typeface="Meiryo UI" panose="020B0604030504040204" pitchFamily="50" charset="-128"/>
              </a:rPr>
              <a:t>（採用広告等）</a:t>
            </a:r>
            <a:endParaRPr kumimoji="1" lang="en-US" altLang="ja-JP" sz="1100" b="1" u="sng" dirty="0" smtClean="0">
              <a:latin typeface="Meiryo UI" panose="020B0604030504040204" pitchFamily="50" charset="-128"/>
              <a:ea typeface="Meiryo UI" panose="020B0604030504040204" pitchFamily="50" charset="-128"/>
              <a:cs typeface="Meiryo UI" panose="020B0604030504040204" pitchFamily="50" charset="-128"/>
            </a:endParaRPr>
          </a:p>
          <a:p>
            <a:pPr marL="177800" indent="-177800">
              <a:spcBef>
                <a:spcPts val="600"/>
              </a:spcBef>
            </a:pPr>
            <a:r>
              <a:rPr lang="en-US" altLang="ja-JP" sz="1100" dirty="0" smtClean="0">
                <a:latin typeface="Meiryo UI" panose="020B0604030504040204" pitchFamily="50" charset="-128"/>
                <a:ea typeface="Meiryo UI" panose="020B0604030504040204" pitchFamily="50" charset="-128"/>
                <a:cs typeface="Meiryo UI" panose="020B0604030504040204" pitchFamily="50" charset="-128"/>
              </a:rPr>
              <a:t>Ex) </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人材紹介・派遣会社　など</a:t>
            </a:r>
            <a:endParaRPr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pPr marL="177800" indent="-177800">
              <a:spcBef>
                <a:spcPts val="600"/>
              </a:spcBef>
            </a:pPr>
            <a:endParaRPr lang="en-US" altLang="ja-JP" sz="200" dirty="0" smtClean="0">
              <a:latin typeface="Meiryo UI" panose="020B0604030504040204" pitchFamily="50" charset="-128"/>
              <a:ea typeface="Meiryo UI" panose="020B0604030504040204" pitchFamily="50" charset="-128"/>
              <a:cs typeface="Meiryo UI" panose="020B0604030504040204" pitchFamily="50" charset="-128"/>
            </a:endParaRPr>
          </a:p>
          <a:p>
            <a:pPr marL="177800" indent="-177800">
              <a:spcBef>
                <a:spcPts val="600"/>
              </a:spcBef>
            </a:pPr>
            <a:r>
              <a:rPr lang="ja-JP" altLang="en-US" sz="1100" b="1" u="sng" dirty="0" smtClean="0">
                <a:latin typeface="Meiryo UI" panose="020B0604030504040204" pitchFamily="50" charset="-128"/>
                <a:ea typeface="Meiryo UI" panose="020B0604030504040204" pitchFamily="50" charset="-128"/>
                <a:cs typeface="Meiryo UI" panose="020B0604030504040204" pitchFamily="50" charset="-128"/>
              </a:rPr>
              <a:t>○公共調達</a:t>
            </a:r>
            <a:endParaRPr lang="en-US" altLang="ja-JP" sz="1100" b="1" u="sng" dirty="0" smtClean="0">
              <a:latin typeface="Meiryo UI" panose="020B0604030504040204" pitchFamily="50" charset="-128"/>
              <a:ea typeface="Meiryo UI" panose="020B0604030504040204" pitchFamily="50" charset="-128"/>
              <a:cs typeface="Meiryo UI" panose="020B0604030504040204" pitchFamily="50" charset="-128"/>
            </a:endParaRPr>
          </a:p>
          <a:p>
            <a:pPr marL="177800" indent="-177800">
              <a:spcBef>
                <a:spcPts val="600"/>
              </a:spcBef>
            </a:pPr>
            <a:r>
              <a:rPr lang="ja-JP" altLang="en-US" sz="1100" b="1" u="sng" dirty="0" smtClean="0">
                <a:latin typeface="Meiryo UI" panose="020B0604030504040204" pitchFamily="50" charset="-128"/>
                <a:ea typeface="Meiryo UI" panose="020B0604030504040204" pitchFamily="50" charset="-128"/>
                <a:cs typeface="Meiryo UI" panose="020B0604030504040204" pitchFamily="50" charset="-128"/>
              </a:rPr>
              <a:t>（入札評価等）</a:t>
            </a:r>
            <a:endParaRPr lang="en-US" altLang="ja-JP" sz="1100" b="1" u="sng" dirty="0" smtClean="0">
              <a:latin typeface="Meiryo UI" panose="020B0604030504040204" pitchFamily="50" charset="-128"/>
              <a:ea typeface="Meiryo UI" panose="020B0604030504040204" pitchFamily="50" charset="-128"/>
              <a:cs typeface="Meiryo UI" panose="020B0604030504040204" pitchFamily="50" charset="-128"/>
            </a:endParaRPr>
          </a:p>
          <a:p>
            <a:pPr marL="177800" indent="-177800">
              <a:spcBef>
                <a:spcPts val="600"/>
              </a:spcBef>
            </a:pPr>
            <a:r>
              <a:rPr lang="en-US" altLang="ja-JP" sz="1100" dirty="0">
                <a:latin typeface="Meiryo UI" panose="020B0604030504040204" pitchFamily="50" charset="-128"/>
                <a:ea typeface="Meiryo UI" panose="020B0604030504040204" pitchFamily="50" charset="-128"/>
                <a:cs typeface="Meiryo UI" panose="020B0604030504040204" pitchFamily="50" charset="-128"/>
              </a:rPr>
              <a:t>Ex) </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地方自治体</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7" name="正方形/長方形 86"/>
          <p:cNvSpPr/>
          <p:nvPr/>
        </p:nvSpPr>
        <p:spPr>
          <a:xfrm>
            <a:off x="632521" y="2830737"/>
            <a:ext cx="2253116" cy="475614"/>
          </a:xfrm>
          <a:prstGeom prst="rect">
            <a:avLst/>
          </a:prstGeom>
          <a:ln w="12700">
            <a:solidFill>
              <a:schemeClr val="tx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健康</a:t>
            </a:r>
            <a:r>
              <a:rPr lang="ja-JP" altLang="en-US" sz="1400" b="1">
                <a:solidFill>
                  <a:schemeClr val="bg1"/>
                </a:solidFill>
                <a:latin typeface="Meiryo UI" panose="020B0604030504040204" pitchFamily="50" charset="-128"/>
                <a:ea typeface="Meiryo UI" panose="020B0604030504040204" pitchFamily="50" charset="-128"/>
                <a:cs typeface="Meiryo UI" panose="020B0604030504040204" pitchFamily="50" charset="-128"/>
              </a:rPr>
              <a:t>経営</a:t>
            </a:r>
            <a:r>
              <a:rPr lang="ja-JP" altLang="en-US" sz="1400" b="1"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優良法人</a:t>
            </a:r>
            <a:endParaRPr lang="en-US" altLang="ja-JP"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8" name="テキスト ボックス 87"/>
          <p:cNvSpPr txBox="1"/>
          <p:nvPr/>
        </p:nvSpPr>
        <p:spPr>
          <a:xfrm>
            <a:off x="632520" y="2599905"/>
            <a:ext cx="675158" cy="2308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ja-JP" altLang="en-US" sz="900" b="1" dirty="0">
                <a:latin typeface="Meiryo UI" panose="020B0604030504040204" pitchFamily="50" charset="-128"/>
                <a:ea typeface="Meiryo UI" panose="020B0604030504040204" pitchFamily="50" charset="-128"/>
                <a:cs typeface="Meiryo UI" panose="020B0604030504040204" pitchFamily="50" charset="-128"/>
              </a:rPr>
              <a:t>数百</a:t>
            </a:r>
            <a:r>
              <a:rPr kumimoji="1" lang="ja-JP" altLang="en-US" sz="900" b="1" dirty="0" smtClean="0">
                <a:latin typeface="Meiryo UI" panose="020B0604030504040204" pitchFamily="50" charset="-128"/>
                <a:ea typeface="Meiryo UI" panose="020B0604030504040204" pitchFamily="50" charset="-128"/>
                <a:cs typeface="Meiryo UI" panose="020B0604030504040204" pitchFamily="50" charset="-128"/>
              </a:rPr>
              <a:t>社</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上矢印 88"/>
          <p:cNvSpPr/>
          <p:nvPr/>
        </p:nvSpPr>
        <p:spPr>
          <a:xfrm>
            <a:off x="632522" y="3429000"/>
            <a:ext cx="2146218" cy="524868"/>
          </a:xfrm>
          <a:prstGeom prst="upArrow">
            <a:avLst>
              <a:gd name="adj1" fmla="val 76653"/>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1000" b="1" u="sng" dirty="0" smtClean="0">
                <a:latin typeface="Meiryo UI" panose="020B0604030504040204" pitchFamily="50" charset="-128"/>
                <a:ea typeface="Meiryo UI" panose="020B0604030504040204" pitchFamily="50" charset="-128"/>
                <a:cs typeface="Meiryo UI" panose="020B0604030504040204" pitchFamily="50" charset="-128"/>
              </a:rPr>
              <a:t>健康宣言内容の達成</a:t>
            </a:r>
            <a:endParaRPr kumimoji="1" lang="ja-JP" altLang="en-US" sz="1000" b="1" u="sng"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0" name="正方形/長方形 89"/>
          <p:cNvSpPr/>
          <p:nvPr/>
        </p:nvSpPr>
        <p:spPr>
          <a:xfrm>
            <a:off x="632520" y="4386555"/>
            <a:ext cx="2253117" cy="55461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健康宣言に取り組む中小企業等</a:t>
            </a:r>
            <a:endParaRPr kumimoji="1" lang="en-US" altLang="ja-JP" sz="1200" b="1"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日本健康会議　宣言５）</a:t>
            </a:r>
            <a:endParaRPr kumimoji="1"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1" name="テキスト ボックス 90"/>
          <p:cNvSpPr txBox="1"/>
          <p:nvPr/>
        </p:nvSpPr>
        <p:spPr>
          <a:xfrm>
            <a:off x="652561" y="4136165"/>
            <a:ext cx="596072" cy="2308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ja-JP" altLang="en-US" sz="900" b="1" dirty="0" smtClean="0">
                <a:latin typeface="Meiryo UI" panose="020B0604030504040204" pitchFamily="50" charset="-128"/>
                <a:ea typeface="Meiryo UI" panose="020B0604030504040204" pitchFamily="50" charset="-128"/>
                <a:cs typeface="Meiryo UI" panose="020B0604030504040204" pitchFamily="50" charset="-128"/>
              </a:rPr>
              <a:t>１万社</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2" name="上矢印 91"/>
          <p:cNvSpPr/>
          <p:nvPr/>
        </p:nvSpPr>
        <p:spPr>
          <a:xfrm>
            <a:off x="687848" y="5085184"/>
            <a:ext cx="2032904" cy="576064"/>
          </a:xfrm>
          <a:prstGeom prst="upArrow">
            <a:avLst>
              <a:gd name="adj1" fmla="val 70162"/>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1000" b="1" u="sng" dirty="0" smtClean="0">
                <a:latin typeface="Meiryo UI" panose="020B0604030504040204" pitchFamily="50" charset="-128"/>
                <a:ea typeface="Meiryo UI" panose="020B0604030504040204" pitchFamily="50" charset="-128"/>
                <a:cs typeface="Meiryo UI" panose="020B0604030504040204" pitchFamily="50" charset="-128"/>
              </a:rPr>
              <a:t>健康宣言の実施</a:t>
            </a:r>
            <a:endParaRPr lang="ja-JP" altLang="en-US" sz="1000" b="1" i="1" u="sng"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8" name="左矢印 97"/>
          <p:cNvSpPr/>
          <p:nvPr/>
        </p:nvSpPr>
        <p:spPr>
          <a:xfrm>
            <a:off x="3008784" y="2715321"/>
            <a:ext cx="339170" cy="651853"/>
          </a:xfrm>
          <a:prstGeom prst="lef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sz="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p:cNvSpPr/>
          <p:nvPr/>
        </p:nvSpPr>
        <p:spPr>
          <a:xfrm>
            <a:off x="3512840" y="2564904"/>
            <a:ext cx="1440160" cy="431632"/>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kumimoji="1" lang="ja-JP" altLang="en-US" sz="1100" b="1" dirty="0" smtClean="0">
                <a:latin typeface="Meiryo UI" panose="020B0604030504040204" pitchFamily="50" charset="-128"/>
                <a:ea typeface="Meiryo UI" panose="020B0604030504040204" pitchFamily="50" charset="-128"/>
                <a:cs typeface="Meiryo UI" panose="020B0604030504040204" pitchFamily="50" charset="-128"/>
              </a:rPr>
              <a:t>インセンティブの</a:t>
            </a:r>
            <a:endParaRPr kumimoji="1" lang="en-US" altLang="ja-JP" sz="1100" b="1"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100" b="1" dirty="0" smtClean="0">
                <a:latin typeface="Meiryo UI" panose="020B0604030504040204" pitchFamily="50" charset="-128"/>
                <a:ea typeface="Meiryo UI" panose="020B0604030504040204" pitchFamily="50" charset="-128"/>
                <a:cs typeface="Meiryo UI" panose="020B0604030504040204" pitchFamily="50" charset="-128"/>
              </a:rPr>
              <a:t>付与主体</a:t>
            </a:r>
            <a:r>
              <a:rPr lang="ja-JP" altLang="en-US" sz="1100" b="1" dirty="0" smtClean="0">
                <a:latin typeface="Meiryo UI" panose="020B0604030504040204" pitchFamily="50" charset="-128"/>
                <a:ea typeface="Meiryo UI" panose="020B0604030504040204" pitchFamily="50" charset="-128"/>
                <a:cs typeface="Meiryo UI" panose="020B0604030504040204" pitchFamily="50" charset="-128"/>
              </a:rPr>
              <a:t>（想定）</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スライド番号プレースホルダー 3"/>
          <p:cNvSpPr>
            <a:spLocks noGrp="1"/>
          </p:cNvSpPr>
          <p:nvPr>
            <p:ph type="sldNum" sz="quarter" idx="12"/>
          </p:nvPr>
        </p:nvSpPr>
        <p:spPr>
          <a:xfrm>
            <a:off x="9050312" y="6452443"/>
            <a:ext cx="799232" cy="365125"/>
          </a:xfrm>
        </p:spPr>
        <p:txBody>
          <a:bodyPr/>
          <a:lstStyle/>
          <a:p>
            <a:fld id="{3D40D473-E627-4DD0-B9DE-ED406A5B3A35}" type="slidenum">
              <a:rPr lang="ja-JP" altLang="en-US" smtClean="0">
                <a:solidFill>
                  <a:prstClr val="black">
                    <a:tint val="75000"/>
                  </a:prstClr>
                </a:solidFill>
                <a:latin typeface="Meiryo UI" panose="020B0604030504040204" pitchFamily="50" charset="-128"/>
                <a:ea typeface="Meiryo UI" panose="020B0604030504040204" pitchFamily="50" charset="-128"/>
                <a:cs typeface="Meiryo UI" panose="020B0604030504040204" pitchFamily="50" charset="-128"/>
              </a:rPr>
              <a:pPr/>
              <a:t>5</a:t>
            </a:fld>
            <a:endParaRPr lang="ja-JP" altLang="en-US">
              <a:solidFill>
                <a:prstClr val="black">
                  <a:tint val="75000"/>
                </a:prst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テキスト ボックス 48"/>
          <p:cNvSpPr txBox="1"/>
          <p:nvPr/>
        </p:nvSpPr>
        <p:spPr>
          <a:xfrm>
            <a:off x="6185416" y="6381328"/>
            <a:ext cx="1922250" cy="430887"/>
          </a:xfrm>
          <a:prstGeom prst="rect">
            <a:avLst/>
          </a:prstGeom>
          <a:noFill/>
          <a:ln w="19050">
            <a:solidFill>
              <a:srgbClr val="FF0000"/>
            </a:solidFill>
            <a:prstDash val="dash"/>
          </a:ln>
        </p:spPr>
        <p:txBody>
          <a:bodyPr wrap="square" rtlCol="0">
            <a:spAutoFit/>
          </a:bodyPr>
          <a:lstStyle/>
          <a:p>
            <a:pPr marL="252000" indent="-457200"/>
            <a:r>
              <a:rPr lang="en-US" altLang="ja-JP" sz="1100" dirty="0" smtClean="0">
                <a:solidFill>
                  <a:srgbClr val="FF0000"/>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100" dirty="0" smtClean="0">
                <a:solidFill>
                  <a:srgbClr val="FF0000"/>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　認定基準は、厚生労働省と経済産業省で策定</a:t>
            </a:r>
            <a:endParaRPr lang="en-US" altLang="ja-JP" sz="1100" dirty="0" smtClean="0">
              <a:solidFill>
                <a:srgbClr val="FF0000"/>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タイトル 1"/>
          <p:cNvSpPr txBox="1">
            <a:spLocks/>
          </p:cNvSpPr>
          <p:nvPr/>
        </p:nvSpPr>
        <p:spPr>
          <a:xfrm>
            <a:off x="11360" y="-27384"/>
            <a:ext cx="9757948" cy="461665"/>
          </a:xfrm>
          <a:prstGeom prst="rect">
            <a:avLst/>
          </a:prstGeom>
        </p:spPr>
        <p:txBody>
          <a:bodyPr vert="horz" wrap="square" lIns="91440" tIns="45720" rIns="91440" bIns="45720" rtlCol="0" anchor="ctr">
            <a:spAutoFit/>
          </a:bodyPr>
          <a:lstStyle>
            <a:lvl1pPr>
              <a:spcBef>
                <a:spcPct val="0"/>
              </a:spcBef>
              <a:buNone/>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dirty="0" smtClean="0"/>
              <a:t>①　健康経営の顕彰制度　（中小規模法人の認定体制）</a:t>
            </a:r>
            <a:endParaRPr lang="en-US" altLang="ja-JP" dirty="0"/>
          </a:p>
        </p:txBody>
      </p:sp>
    </p:spTree>
    <p:extLst>
      <p:ext uri="{BB962C8B-B14F-4D97-AF65-F5344CB8AC3E}">
        <p14:creationId xmlns:p14="http://schemas.microsoft.com/office/powerpoint/2010/main" val="39892758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extLst>
              <p:ext uri="{D42A27DB-BD31-4B8C-83A1-F6EECF244321}">
                <p14:modId xmlns:p14="http://schemas.microsoft.com/office/powerpoint/2010/main" val="395388220"/>
              </p:ext>
            </p:extLst>
          </p:nvPr>
        </p:nvGraphicFramePr>
        <p:xfrm>
          <a:off x="131125" y="620691"/>
          <a:ext cx="9574403" cy="6153512"/>
        </p:xfrm>
        <a:graphic>
          <a:graphicData uri="http://schemas.openxmlformats.org/drawingml/2006/table">
            <a:tbl>
              <a:tblPr firstRow="1" bandRow="1">
                <a:tableStyleId>{BC89EF96-8CEA-46FF-86C4-4CE0E7609802}</a:tableStyleId>
              </a:tblPr>
              <a:tblGrid>
                <a:gridCol w="507930"/>
                <a:gridCol w="1206320"/>
                <a:gridCol w="1144848"/>
                <a:gridCol w="3618961"/>
                <a:gridCol w="1296144"/>
                <a:gridCol w="864096"/>
                <a:gridCol w="936104"/>
              </a:tblGrid>
              <a:tr h="375868">
                <a:tc>
                  <a:txBody>
                    <a:bodyPr/>
                    <a:lstStyle/>
                    <a:p>
                      <a:pPr algn="ctr"/>
                      <a:r>
                        <a:rPr kumimoji="1" lang="ja-JP" altLang="en-US" sz="800" dirty="0" smtClean="0">
                          <a:latin typeface="Meiryo UI" panose="020B0604030504040204" pitchFamily="50" charset="-128"/>
                          <a:ea typeface="Meiryo UI" panose="020B0604030504040204" pitchFamily="50" charset="-128"/>
                          <a:cs typeface="Meiryo UI" panose="020B0604030504040204" pitchFamily="50" charset="-128"/>
                        </a:rPr>
                        <a:t>大</a:t>
                      </a:r>
                      <a:endParaRPr kumimoji="1" lang="en-US" altLang="ja-JP" sz="800"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800" dirty="0" smtClean="0">
                          <a:latin typeface="Meiryo UI" panose="020B0604030504040204" pitchFamily="50" charset="-128"/>
                          <a:ea typeface="Meiryo UI" panose="020B0604030504040204" pitchFamily="50" charset="-128"/>
                          <a:cs typeface="Meiryo UI" panose="020B0604030504040204" pitchFamily="50" charset="-128"/>
                        </a:rPr>
                        <a:t>項目</a:t>
                      </a:r>
                      <a:endParaRPr kumimoji="1" lang="en-US" altLang="ja-JP" sz="8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900" dirty="0" smtClean="0">
                          <a:latin typeface="Meiryo UI" panose="020B0604030504040204" pitchFamily="50" charset="-128"/>
                          <a:ea typeface="Meiryo UI" panose="020B0604030504040204" pitchFamily="50" charset="-128"/>
                          <a:cs typeface="Meiryo UI" panose="020B0604030504040204" pitchFamily="50" charset="-128"/>
                        </a:rPr>
                        <a:t>中項目</a:t>
                      </a:r>
                      <a:endParaRPr kumimoji="1" lang="ja-JP" altLang="en-US"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900" dirty="0" smtClean="0">
                          <a:latin typeface="Meiryo UI" panose="020B0604030504040204" pitchFamily="50" charset="-128"/>
                          <a:ea typeface="Meiryo UI" panose="020B0604030504040204" pitchFamily="50" charset="-128"/>
                          <a:cs typeface="Meiryo UI" panose="020B0604030504040204" pitchFamily="50" charset="-128"/>
                        </a:rPr>
                        <a:t>小項目</a:t>
                      </a:r>
                      <a:endParaRPr kumimoji="1" lang="ja-JP" altLang="en-US"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900" dirty="0" smtClean="0">
                          <a:latin typeface="Meiryo UI" panose="020B0604030504040204" pitchFamily="50" charset="-128"/>
                          <a:ea typeface="Meiryo UI" panose="020B0604030504040204" pitchFamily="50" charset="-128"/>
                          <a:cs typeface="Meiryo UI" panose="020B0604030504040204" pitchFamily="50" charset="-128"/>
                        </a:rPr>
                        <a:t>評価項目</a:t>
                      </a:r>
                      <a:endParaRPr kumimoji="1" lang="ja-JP" altLang="en-US"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lang="ja-JP" altLang="en-US" sz="900" dirty="0" smtClean="0"/>
                        <a:t>ヒアリング結果</a:t>
                      </a:r>
                      <a:endParaRPr lang="en-US" altLang="ja-JP" sz="900" dirty="0" smtClean="0"/>
                    </a:p>
                    <a:p>
                      <a:pPr algn="ctr"/>
                      <a:r>
                        <a:rPr lang="en-US" altLang="ja-JP" sz="700" dirty="0" smtClean="0"/>
                        <a:t>(</a:t>
                      </a:r>
                      <a:r>
                        <a:rPr lang="ja-JP" altLang="en-US" sz="700" dirty="0" smtClean="0"/>
                        <a:t>８社中の適合者数</a:t>
                      </a:r>
                      <a:r>
                        <a:rPr lang="en-US" altLang="ja-JP" sz="7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事務局案</a:t>
                      </a:r>
                    </a:p>
                  </a:txBody>
                  <a:tcPr anchor="ctr"/>
                </a:tc>
                <a:tc>
                  <a:txBody>
                    <a:bodyPr/>
                    <a:lstStyle/>
                    <a:p>
                      <a:pPr algn="ctr"/>
                      <a:r>
                        <a:rPr kumimoji="1" lang="en-US" altLang="ja-JP" sz="400" b="1"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400" b="1"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参考</a:t>
                      </a:r>
                      <a:r>
                        <a:rPr kumimoji="1" lang="en-US" altLang="ja-JP" sz="400" b="1"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400" b="1"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日本健康会議</a:t>
                      </a:r>
                      <a:endParaRPr kumimoji="1" lang="en-US" altLang="ja-JP" sz="300" b="1"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600" b="1"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健康宣言の基準</a:t>
                      </a:r>
                      <a:endParaRPr kumimoji="1" lang="ja-JP" altLang="en-US" sz="6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r>
              <a:tr h="256274">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latin typeface="Meiryo UI" panose="020B0604030504040204" pitchFamily="50" charset="-128"/>
                          <a:ea typeface="Meiryo UI" panose="020B0604030504040204" pitchFamily="50" charset="-128"/>
                          <a:cs typeface="Meiryo UI" panose="020B0604030504040204" pitchFamily="50" charset="-128"/>
                        </a:rPr>
                        <a:t>①経営理念</a:t>
                      </a:r>
                      <a:r>
                        <a:rPr kumimoji="1" lang="en-US" altLang="ja-JP" sz="800" b="1" kern="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b="1" kern="1200" dirty="0" smtClean="0">
                          <a:latin typeface="Meiryo UI" panose="020B0604030504040204" pitchFamily="50" charset="-128"/>
                          <a:ea typeface="Meiryo UI" panose="020B0604030504040204" pitchFamily="50" charset="-128"/>
                          <a:cs typeface="Meiryo UI" panose="020B0604030504040204" pitchFamily="50" charset="-128"/>
                        </a:rPr>
                        <a:t>経営者の自覚</a:t>
                      </a:r>
                      <a:r>
                        <a:rPr kumimoji="1" lang="en-US" altLang="ja-JP" sz="800" b="1" kern="12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700" b="1"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a:p>
                  </a:txBody>
                  <a:tcPr/>
                </a:tc>
                <a:tc hMerge="1">
                  <a:txBody>
                    <a:bodyPr/>
                    <a:lstStyle/>
                    <a:p>
                      <a:endParaRPr kumimoji="1" lang="ja-JP"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latin typeface="Meiryo UI" panose="020B0604030504040204" pitchFamily="50" charset="-128"/>
                          <a:ea typeface="Meiryo UI" panose="020B0604030504040204" pitchFamily="50" charset="-128"/>
                          <a:cs typeface="Meiryo UI" panose="020B0604030504040204" pitchFamily="50" charset="-128"/>
                        </a:rPr>
                        <a:t>健康宣言の社内外への発信</a:t>
                      </a:r>
                      <a:r>
                        <a:rPr kumimoji="1" lang="en-US" altLang="ja-JP" sz="800" kern="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kern="1200" dirty="0" smtClean="0">
                          <a:latin typeface="Meiryo UI" panose="020B0604030504040204" pitchFamily="50" charset="-128"/>
                          <a:ea typeface="Meiryo UI" panose="020B0604030504040204" pitchFamily="50" charset="-128"/>
                          <a:cs typeface="Meiryo UI" panose="020B0604030504040204" pitchFamily="50" charset="-128"/>
                        </a:rPr>
                        <a:t>経営者自身の健診受診</a:t>
                      </a:r>
                      <a:r>
                        <a:rPr kumimoji="1" lang="en-US" altLang="ja-JP" sz="800" kern="12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8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algn="ctr"/>
                      <a:r>
                        <a:rPr lang="ja-JP" altLang="en-US" sz="900" dirty="0" smtClean="0"/>
                        <a:t>全て適合</a:t>
                      </a:r>
                      <a:endParaRPr lang="ja-JP" altLang="en-US" sz="9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必須</a:t>
                      </a:r>
                      <a:endParaRPr kumimoji="1" lang="en-US" altLang="ja-JP" sz="9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必須</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tr>
              <a:tr h="256274">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latin typeface="Meiryo UI" panose="020B0604030504040204" pitchFamily="50" charset="-128"/>
                          <a:ea typeface="Meiryo UI" panose="020B0604030504040204" pitchFamily="50" charset="-128"/>
                          <a:cs typeface="Meiryo UI" panose="020B0604030504040204" pitchFamily="50" charset="-128"/>
                        </a:rPr>
                        <a:t>②組織体制</a:t>
                      </a:r>
                      <a:endParaRPr kumimoji="1" lang="ja-JP" altLang="en-US" sz="700" b="1"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a:p>
                  </a:txBody>
                  <a:tcPr/>
                </a:tc>
                <a:tc hMerge="1">
                  <a:txBody>
                    <a:bodyPr/>
                    <a:lstStyle/>
                    <a:p>
                      <a:endParaRPr kumimoji="1" lang="ja-JP"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latin typeface="Meiryo UI" panose="020B0604030504040204" pitchFamily="50" charset="-128"/>
                          <a:ea typeface="Meiryo UI" panose="020B0604030504040204" pitchFamily="50" charset="-128"/>
                          <a:cs typeface="Meiryo UI" panose="020B0604030504040204" pitchFamily="50" charset="-128"/>
                        </a:rPr>
                        <a:t>健康づくり担当者の設置</a:t>
                      </a:r>
                      <a:r>
                        <a:rPr kumimoji="1" lang="en-US" altLang="ja-JP" sz="800" kern="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kern="1200" dirty="0" smtClean="0">
                          <a:latin typeface="Meiryo UI" panose="020B0604030504040204" pitchFamily="50" charset="-128"/>
                          <a:ea typeface="Meiryo UI" panose="020B0604030504040204" pitchFamily="50" charset="-128"/>
                          <a:cs typeface="Meiryo UI" panose="020B0604030504040204" pitchFamily="50" charset="-128"/>
                        </a:rPr>
                        <a:t>健康経営アドバイザー等の活用</a:t>
                      </a:r>
                      <a:r>
                        <a:rPr kumimoji="1" lang="en-US" altLang="ja-JP" sz="800" kern="12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algn="ctr"/>
                      <a:r>
                        <a:rPr lang="ja-JP" altLang="en-US" sz="900" dirty="0" smtClean="0"/>
                        <a:t>全て適合</a:t>
                      </a:r>
                      <a:endParaRPr lang="ja-JP" altLang="en-US" sz="9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必須</a:t>
                      </a:r>
                      <a:endParaRPr kumimoji="1" lang="en-US" altLang="ja-JP" sz="9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設定が望ましい</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tr>
              <a:tr h="239189">
                <a:tc rowSpan="14">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100" b="1" kern="120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kern="1200" dirty="0" smtClean="0">
                          <a:latin typeface="Meiryo UI" panose="020B0604030504040204" pitchFamily="50" charset="-128"/>
                          <a:ea typeface="Meiryo UI" panose="020B0604030504040204" pitchFamily="50" charset="-128"/>
                          <a:cs typeface="Meiryo UI" panose="020B0604030504040204" pitchFamily="50" charset="-128"/>
                        </a:rPr>
                        <a:t>③制度・施策実行</a:t>
                      </a:r>
                      <a:endParaRPr kumimoji="1" lang="ja-JP" altLang="en-US" sz="900" b="1"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vert="eaVert" anchor="ctr"/>
                </a:tc>
                <a:tc row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従業員の健康課題の</a:t>
                      </a:r>
                      <a:endParaRPr kumimoji="1" lang="en-US" altLang="ja-JP" sz="8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把握と必要な</a:t>
                      </a:r>
                      <a:endParaRPr kumimoji="1" lang="en-US" altLang="ja-JP" sz="8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対策の検討</a:t>
                      </a:r>
                      <a:endParaRPr kumimoji="1" lang="en-US" altLang="ja-JP" sz="8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FF9F9F"/>
                    </a:solidFill>
                  </a:tcPr>
                </a:tc>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健康課題の把握</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FF9F9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latin typeface="Meiryo UI" panose="020B0604030504040204" pitchFamily="50" charset="-128"/>
                          <a:ea typeface="Meiryo UI" panose="020B0604030504040204" pitchFamily="50" charset="-128"/>
                          <a:cs typeface="Meiryo UI" panose="020B0604030504040204" pitchFamily="50" charset="-128"/>
                        </a:rPr>
                        <a:t>①定期健診受診率</a:t>
                      </a:r>
                      <a:r>
                        <a:rPr kumimoji="1" lang="en-US" altLang="ja-JP" sz="800" kern="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kern="1200" dirty="0" smtClean="0">
                          <a:latin typeface="Meiryo UI" panose="020B0604030504040204" pitchFamily="50" charset="-128"/>
                          <a:ea typeface="Meiryo UI" panose="020B0604030504040204" pitchFamily="50" charset="-128"/>
                          <a:cs typeface="Meiryo UI" panose="020B0604030504040204" pitchFamily="50" charset="-128"/>
                        </a:rPr>
                        <a:t>実質</a:t>
                      </a:r>
                      <a:r>
                        <a:rPr kumimoji="1" lang="en-US" altLang="ja-JP" sz="800" kern="1200" dirty="0" smtClean="0">
                          <a:latin typeface="Meiryo UI" panose="020B0604030504040204" pitchFamily="50" charset="-128"/>
                          <a:ea typeface="Meiryo UI" panose="020B0604030504040204" pitchFamily="50" charset="-128"/>
                          <a:cs typeface="Meiryo UI" panose="020B0604030504040204" pitchFamily="50" charset="-128"/>
                        </a:rPr>
                        <a:t>100</a:t>
                      </a:r>
                      <a:r>
                        <a:rPr kumimoji="1" lang="ja-JP" altLang="en-US" sz="800" kern="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800" kern="12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FF9F9F"/>
                    </a:solidFill>
                  </a:tcPr>
                </a:tc>
                <a:tc row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４</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４適合　０社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３</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４適合　７社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２</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４適合　１社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１</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４適合　０社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適合無し　０社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平均　</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2.9</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個</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　</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FF9F9F"/>
                    </a:solidFill>
                  </a:tcPr>
                </a:tc>
                <a:tc row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２</a:t>
                      </a:r>
                      <a:r>
                        <a:rPr kumimoji="1" lang="en-US" altLang="ja-JP"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４</a:t>
                      </a:r>
                      <a:endParaRPr kumimoji="1" lang="en-US" altLang="ja-JP"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以上</a:t>
                      </a:r>
                      <a:endParaRPr kumimoji="1" lang="ja-JP" altLang="en-US" sz="1050" kern="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FF9F9F"/>
                    </a:solidFill>
                  </a:tcPr>
                </a:tc>
                <a:tc rowSpan="1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少なくとも１つ</a:t>
                      </a:r>
                      <a:endParaRPr kumimoji="1" lang="ja-JP" altLang="en-US" sz="900" kern="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vert="eaVert" anchor="ctr">
                    <a:solidFill>
                      <a:schemeClr val="accent6">
                        <a:lumMod val="20000"/>
                        <a:lumOff val="80000"/>
                      </a:schemeClr>
                    </a:solidFill>
                  </a:tcPr>
                </a:tc>
              </a:tr>
              <a:tr h="239189">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r>
                        <a:rPr kumimoji="1" lang="ja-JP" altLang="en-US" sz="800" kern="1200" dirty="0" smtClean="0">
                          <a:latin typeface="Meiryo UI" panose="020B0604030504040204" pitchFamily="50" charset="-128"/>
                          <a:ea typeface="Meiryo UI" panose="020B0604030504040204" pitchFamily="50" charset="-128"/>
                          <a:cs typeface="Meiryo UI" panose="020B0604030504040204" pitchFamily="50" charset="-128"/>
                        </a:rPr>
                        <a:t>②受診勧奨の取り組み</a:t>
                      </a:r>
                      <a:r>
                        <a:rPr kumimoji="1" lang="en-US" altLang="ja-JP" sz="800" kern="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kern="1200" dirty="0" smtClean="0">
                          <a:latin typeface="Meiryo UI" panose="020B0604030504040204" pitchFamily="50" charset="-128"/>
                          <a:ea typeface="Meiryo UI" panose="020B0604030504040204" pitchFamily="50" charset="-128"/>
                          <a:cs typeface="Meiryo UI" panose="020B0604030504040204" pitchFamily="50" charset="-128"/>
                        </a:rPr>
                        <a:t>例：健診時間の出勤認定又は特別休暇認定　等</a:t>
                      </a:r>
                      <a:r>
                        <a:rPr kumimoji="1" lang="en-US" altLang="ja-JP" sz="800" kern="12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800" kern="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FF9F9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FF9F9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5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FF9F9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tr>
              <a:tr h="239189">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r>
                        <a:rPr kumimoji="1" lang="ja-JP" altLang="en-US" sz="8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③ストレスチェックの実施</a:t>
                      </a:r>
                      <a:endParaRPr kumimoji="1" lang="en-US" altLang="ja-JP" sz="800" kern="1200"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FF9F9F"/>
                    </a:solidFill>
                  </a:tcPr>
                </a:tc>
                <a:tc vMerge="1">
                  <a:txBody>
                    <a:bodyPr/>
                    <a:lstStyle/>
                    <a:p>
                      <a:pPr algn="ct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FF9F9F"/>
                    </a:solidFill>
                  </a:tcPr>
                </a:tc>
                <a:tc vMerge="1">
                  <a:txBody>
                    <a:bodyPr/>
                    <a:lstStyle/>
                    <a:p>
                      <a:pPr algn="ctr"/>
                      <a:endParaRPr kumimoji="1" lang="en-US" altLang="ja-JP" sz="500" b="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FF9F9F"/>
                    </a:solidFill>
                  </a:tcPr>
                </a:tc>
                <a:tc vMerge="1">
                  <a:txBody>
                    <a:bodyPr/>
                    <a:lstStyle/>
                    <a:p>
                      <a:pPr algn="ctr"/>
                      <a:endParaRPr kumimoji="1" lang="en-US" altLang="ja-JP" sz="8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44639">
                <a:tc vMerge="1">
                  <a:txBody>
                    <a:bodyPr/>
                    <a:lstStyle/>
                    <a:p>
                      <a:endParaRPr kumimoji="1" lang="ja-JP" altLang="en-US"/>
                    </a:p>
                  </a:txBody>
                  <a:tcPr/>
                </a:tc>
                <a:tc vMerge="1">
                  <a:txBody>
                    <a:bodyPr/>
                    <a:lstStyle/>
                    <a:p>
                      <a:endParaRPr kumimoji="1" lang="ja-JP" alt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対策の検討</a:t>
                      </a:r>
                      <a:endParaRPr kumimoji="1" lang="ja-JP" altLang="en-US" sz="800" kern="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FF9F9F"/>
                    </a:solidFill>
                  </a:tcPr>
                </a:tc>
                <a:tc>
                  <a:txBody>
                    <a:bodyPr/>
                    <a:lstStyle/>
                    <a:p>
                      <a:r>
                        <a:rPr kumimoji="1" lang="ja-JP" altLang="en-US" sz="800" kern="1200" dirty="0" smtClean="0">
                          <a:latin typeface="Meiryo UI" panose="020B0604030504040204" pitchFamily="50" charset="-128"/>
                          <a:ea typeface="Meiryo UI" panose="020B0604030504040204" pitchFamily="50" charset="-128"/>
                          <a:cs typeface="Meiryo UI" panose="020B0604030504040204" pitchFamily="50" charset="-128"/>
                        </a:rPr>
                        <a:t>④健康増進・過重労働防止に向けた具体的目標</a:t>
                      </a:r>
                      <a:r>
                        <a:rPr kumimoji="1" lang="en-US" altLang="ja-JP" sz="800" kern="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kern="1200" dirty="0" smtClean="0">
                          <a:latin typeface="Meiryo UI" panose="020B0604030504040204" pitchFamily="50" charset="-128"/>
                          <a:ea typeface="Meiryo UI" panose="020B0604030504040204" pitchFamily="50" charset="-128"/>
                          <a:cs typeface="Meiryo UI" panose="020B0604030504040204" pitchFamily="50" charset="-128"/>
                        </a:rPr>
                        <a:t>計画</a:t>
                      </a:r>
                      <a:r>
                        <a:rPr kumimoji="1" lang="en-US" altLang="ja-JP" sz="800" kern="12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800" kern="1200"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FF9F9F"/>
                    </a:solidFill>
                  </a:tcPr>
                </a:tc>
                <a:tc vMerge="1">
                  <a:txBody>
                    <a:bodyPr/>
                    <a:lstStyle/>
                    <a:p>
                      <a:pPr algn="ct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FF9F9F"/>
                    </a:solidFill>
                  </a:tcPr>
                </a:tc>
                <a:tc vMerge="1">
                  <a:txBody>
                    <a:bodyPr/>
                    <a:lstStyle/>
                    <a:p>
                      <a:pPr algn="ctr"/>
                      <a:endParaRPr kumimoji="1" lang="en-US" altLang="ja-JP" sz="5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FF9F9F"/>
                    </a:solidFill>
                  </a:tcPr>
                </a:tc>
                <a:tc vMerge="1">
                  <a:txBody>
                    <a:bodyPr/>
                    <a:lstStyle/>
                    <a:p>
                      <a:pPr algn="ctr"/>
                      <a:endParaRPr kumimoji="1" lang="en-US" altLang="ja-JP" sz="8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92953">
                <a:tc vMerge="1">
                  <a:txBody>
                    <a:bodyPr/>
                    <a:lstStyle/>
                    <a:p>
                      <a:endParaRPr kumimoji="1" lang="ja-JP" altLang="en-US"/>
                    </a:p>
                  </a:txBody>
                  <a:tcPr/>
                </a:tc>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健康経営の実践に</a:t>
                      </a:r>
                      <a:endParaRPr kumimoji="1" lang="en-US" altLang="ja-JP" sz="8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向けた基礎的な</a:t>
                      </a:r>
                      <a:endParaRPr kumimoji="1" lang="en-US" altLang="ja-JP" sz="8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土台づくりと</a:t>
                      </a:r>
                      <a:endParaRPr kumimoji="1" lang="en-US" altLang="ja-JP" sz="8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ワークエンゲイジメント</a:t>
                      </a:r>
                      <a:endParaRPr kumimoji="1" lang="en-US" altLang="ja-JP" sz="7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FFFF75"/>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100" kern="120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latin typeface="Meiryo UI" panose="020B0604030504040204" pitchFamily="50" charset="-128"/>
                          <a:ea typeface="Meiryo UI" panose="020B0604030504040204" pitchFamily="50" charset="-128"/>
                          <a:cs typeface="Meiryo UI" panose="020B0604030504040204" pitchFamily="50" charset="-128"/>
                        </a:rPr>
                        <a:t>ヘルスリテラシーの</a:t>
                      </a:r>
                      <a:endParaRPr kumimoji="1" lang="en-US" altLang="ja-JP" sz="800" kern="120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latin typeface="Meiryo UI" panose="020B0604030504040204" pitchFamily="50" charset="-128"/>
                          <a:ea typeface="Meiryo UI" panose="020B0604030504040204" pitchFamily="50" charset="-128"/>
                          <a:cs typeface="Meiryo UI" panose="020B0604030504040204" pitchFamily="50" charset="-128"/>
                        </a:rPr>
                        <a:t>向上</a:t>
                      </a:r>
                      <a:endParaRPr kumimoji="1" lang="en-US" altLang="ja-JP" sz="8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FFFF7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latin typeface="Meiryo UI" panose="020B0604030504040204" pitchFamily="50" charset="-128"/>
                          <a:ea typeface="Meiryo UI" panose="020B0604030504040204" pitchFamily="50" charset="-128"/>
                          <a:cs typeface="Meiryo UI" panose="020B0604030504040204" pitchFamily="50" charset="-128"/>
                        </a:rPr>
                        <a:t>⑤管理職又は一般社員に対する教育機会の設定</a:t>
                      </a:r>
                      <a:endParaRPr kumimoji="1" lang="en-US" altLang="ja-JP" sz="800" kern="1200" dirty="0" smtClean="0">
                        <a:latin typeface="Meiryo UI" panose="020B0604030504040204" pitchFamily="50" charset="-128"/>
                        <a:ea typeface="Meiryo UI" panose="020B0604030504040204" pitchFamily="50" charset="-128"/>
                        <a:cs typeface="Meiryo UI" panose="020B0604030504040204" pitchFamily="50" charset="-128"/>
                      </a:endParaRPr>
                    </a:p>
                  </a:txBody>
                  <a:tcPr>
                    <a:solidFill>
                      <a:srgbClr val="FFFF75"/>
                    </a:solidFill>
                  </a:tcPr>
                </a:tc>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３</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３適合　２社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２</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３適合　３社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１</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３適合　３社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適合無し　０社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平均</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1.9</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個</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p>
                  </a:txBody>
                  <a:tcPr anchor="ctr">
                    <a:solidFill>
                      <a:srgbClr val="FFFF75"/>
                    </a:solidFill>
                  </a:tcPr>
                </a:tc>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１</a:t>
                      </a:r>
                      <a:r>
                        <a:rPr kumimoji="1" lang="en-US" altLang="ja-JP"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３</a:t>
                      </a:r>
                      <a:endParaRPr kumimoji="1" lang="en-US" altLang="ja-JP"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以上</a:t>
                      </a:r>
                      <a:endParaRPr kumimoji="1" lang="en-US" altLang="ja-JP"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FFFF75"/>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FFFF75"/>
                    </a:solidFill>
                  </a:tcPr>
                </a:tc>
              </a:tr>
              <a:tr h="375868">
                <a:tc vMerge="1">
                  <a:txBody>
                    <a:bodyPr/>
                    <a:lstStyle/>
                    <a:p>
                      <a:endParaRPr kumimoji="1" lang="ja-JP" altLang="en-US"/>
                    </a:p>
                  </a:txBody>
                  <a:tcPr/>
                </a:tc>
                <a:tc vMerge="1">
                  <a:txBody>
                    <a:bodyPr/>
                    <a:lstStyle/>
                    <a:p>
                      <a:endParaRPr kumimoji="1" lang="ja-JP" alt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ワークライフバランス</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5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（過重労働の防止）</a:t>
                      </a:r>
                      <a:endParaRPr kumimoji="1" lang="en-US" altLang="ja-JP" sz="5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FFFF75"/>
                    </a:solidFill>
                  </a:tcPr>
                </a:tc>
                <a:tc>
                  <a:txBody>
                    <a:bodyPr/>
                    <a:lstStyle/>
                    <a:p>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⑥適切な働き方実現に向けた取り組み</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例：時消灯・退出日の設定、有休取得目標の設定　等</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800" kern="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FFFF75"/>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FFFF75"/>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500" b="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FFFF75"/>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75868">
                <a:tc vMerge="1">
                  <a:txBody>
                    <a:bodyPr/>
                    <a:lstStyle/>
                    <a:p>
                      <a:endParaRPr kumimoji="1" lang="ja-JP" altLang="en-US"/>
                    </a:p>
                  </a:txBody>
                  <a:tcPr/>
                </a:tc>
                <a:tc vMerge="1">
                  <a:txBody>
                    <a:bodyPr/>
                    <a:lstStyle/>
                    <a:p>
                      <a:endParaRPr kumimoji="1" lang="ja-JP" altLang="en-US"/>
                    </a:p>
                  </a:txBody>
                  <a:tcPr/>
                </a:tc>
                <a:tc>
                  <a:txBody>
                    <a:bodyPr/>
                    <a:lstStyle/>
                    <a:p>
                      <a:pPr algn="ct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職場の活性化</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en-US" altLang="ja-JP" sz="5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5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メンタルヘルス不調の防止</a:t>
                      </a:r>
                      <a:r>
                        <a:rPr kumimoji="1" lang="en-US" altLang="ja-JP" sz="5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500" kern="1200"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FFFF75"/>
                    </a:solidFill>
                  </a:tcPr>
                </a:tc>
                <a:tc>
                  <a:txBody>
                    <a:bodyPr/>
                    <a:lstStyle/>
                    <a:p>
                      <a:r>
                        <a:rPr kumimoji="1" lang="ja-JP" altLang="en-US" sz="800" kern="1200" dirty="0" smtClean="0">
                          <a:latin typeface="Meiryo UI" panose="020B0604030504040204" pitchFamily="50" charset="-128"/>
                          <a:ea typeface="Meiryo UI" panose="020B0604030504040204" pitchFamily="50" charset="-128"/>
                          <a:cs typeface="Meiryo UI" panose="020B0604030504040204" pitchFamily="50" charset="-128"/>
                        </a:rPr>
                        <a:t>⑦コミュニケ－ションの促進に向けた取り組み</a:t>
                      </a:r>
                      <a:endParaRPr kumimoji="1" lang="en-US" altLang="ja-JP" sz="800" kern="1200" dirty="0" smtClean="0">
                        <a:latin typeface="Meiryo UI" panose="020B0604030504040204" pitchFamily="50" charset="-128"/>
                        <a:ea typeface="Meiryo UI" panose="020B0604030504040204" pitchFamily="50" charset="-128"/>
                        <a:cs typeface="Meiryo UI" panose="020B0604030504040204" pitchFamily="50" charset="-128"/>
                      </a:endParaRPr>
                    </a:p>
                    <a:p>
                      <a:pPr marL="0" algn="l" defTabSz="914400" rtl="0" eaLnBrk="1" latinLnBrk="0" hangingPunct="1"/>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例：挨拶運動、社員旅行、社員運動会　等</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800" kern="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FFFF75"/>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FFFF75"/>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500" b="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FFFF75"/>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tc>
              </a:tr>
              <a:tr h="239189">
                <a:tc vMerge="1">
                  <a:txBody>
                    <a:bodyPr/>
                    <a:lstStyle/>
                    <a:p>
                      <a:endParaRPr kumimoji="1" lang="ja-JP" altLang="en-US"/>
                    </a:p>
                  </a:txBody>
                  <a:tcPr/>
                </a:tc>
                <a:tc rowSpan="7">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100" b="0" kern="120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100" b="0" kern="120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latin typeface="Meiryo UI" panose="020B0604030504040204" pitchFamily="50" charset="-128"/>
                          <a:ea typeface="Meiryo UI" panose="020B0604030504040204" pitchFamily="50" charset="-128"/>
                          <a:cs typeface="Meiryo UI" panose="020B0604030504040204" pitchFamily="50" charset="-128"/>
                        </a:rPr>
                        <a:t>従業員の心と身体の</a:t>
                      </a:r>
                      <a:endParaRPr kumimoji="1" lang="en-US" altLang="ja-JP" sz="800" b="0" kern="120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latin typeface="Meiryo UI" panose="020B0604030504040204" pitchFamily="50" charset="-128"/>
                          <a:ea typeface="Meiryo UI" panose="020B0604030504040204" pitchFamily="50" charset="-128"/>
                          <a:cs typeface="Meiryo UI" panose="020B0604030504040204" pitchFamily="50" charset="-128"/>
                        </a:rPr>
                        <a:t>健康づくりに向けた</a:t>
                      </a:r>
                      <a:endParaRPr kumimoji="1" lang="en-US" altLang="ja-JP" sz="800" b="0" kern="120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latin typeface="Meiryo UI" panose="020B0604030504040204" pitchFamily="50" charset="-128"/>
                          <a:ea typeface="Meiryo UI" panose="020B0604030504040204" pitchFamily="50" charset="-128"/>
                          <a:cs typeface="Meiryo UI" panose="020B0604030504040204" pitchFamily="50" charset="-128"/>
                        </a:rPr>
                        <a:t>具体的対策</a:t>
                      </a:r>
                      <a:endParaRPr kumimoji="1" lang="en-US" altLang="ja-JP" sz="7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9FE6FF"/>
                    </a:solidFill>
                  </a:tcPr>
                </a:tc>
                <a:tc>
                  <a:txBody>
                    <a:bodyPr/>
                    <a:lstStyle/>
                    <a:p>
                      <a:pPr algn="ct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保健指導</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9FE6FF"/>
                    </a:solidFill>
                  </a:tcPr>
                </a:tc>
                <a:tc>
                  <a:txBody>
                    <a:bodyPr/>
                    <a:lstStyle/>
                    <a:p>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⑧保健指導の実施及び特定保険指導実施機会の提供</a:t>
                      </a:r>
                      <a:endParaRPr kumimoji="1" lang="en-US" altLang="ja-JP" sz="800" kern="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9FE6FF"/>
                    </a:solidFill>
                  </a:tcPr>
                </a:tc>
                <a:tc rowSpan="7">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７</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７適合　０社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６</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７適合　０社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５</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７適合　１社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４</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７適合　５社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３</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７適合　２社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２</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７適合　０社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１</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７適合　０社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適合無し　０社</a:t>
                      </a: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平均</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3.9</a:t>
                      </a:r>
                      <a:r>
                        <a:rPr kumimoji="1" lang="ja-JP" altLang="en-US"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個</a:t>
                      </a:r>
                      <a:r>
                        <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900" kern="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9FE6FF"/>
                    </a:solidFill>
                  </a:tcPr>
                </a:tc>
                <a:tc rowSpan="7">
                  <a:txBody>
                    <a:bodyPr/>
                    <a:lstStyle/>
                    <a:p>
                      <a:pPr marL="0" algn="ctr" defTabSz="914400" rtl="0" eaLnBrk="1" latinLnBrk="0" hangingPunct="1"/>
                      <a:r>
                        <a:rPr kumimoji="1" lang="ja-JP" altLang="en-US"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３</a:t>
                      </a:r>
                      <a:r>
                        <a:rPr kumimoji="1" lang="en-US" altLang="ja-JP"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７</a:t>
                      </a:r>
                      <a:endParaRPr kumimoji="1" lang="en-US" altLang="ja-JP"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0" algn="ctr" defTabSz="914400" rtl="0" eaLnBrk="1" latinLnBrk="0" hangingPunct="1"/>
                      <a:r>
                        <a:rPr kumimoji="1" lang="ja-JP" altLang="en-US"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以上</a:t>
                      </a:r>
                      <a:endParaRPr kumimoji="1" lang="ja-JP" altLang="en-US" sz="1050" kern="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9FE6FF"/>
                    </a:solidFill>
                  </a:tcPr>
                </a:tc>
                <a:tc vMerge="1">
                  <a:txBody>
                    <a:bodyPr/>
                    <a:lstStyle/>
                    <a:p>
                      <a:pPr algn="ctr"/>
                      <a:endParaRPr kumimoji="1" lang="ja-JP" altLang="en-US" sz="800" kern="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9FE6FF"/>
                    </a:solidFill>
                  </a:tcPr>
                </a:tc>
              </a:tr>
              <a:tr h="375868">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11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tc>
                <a:tc vMerge="1">
                  <a:txBody>
                    <a:bodyPr/>
                    <a:lstStyle/>
                    <a:p>
                      <a:endParaRPr kumimoji="1" lang="ja-JP" altLang="en-US"/>
                    </a:p>
                  </a:txBody>
                  <a:tcPr/>
                </a:tc>
                <a:tc rowSpan="3">
                  <a:txBody>
                    <a:bodyPr/>
                    <a:lstStyle/>
                    <a:p>
                      <a:pPr algn="ct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健康増進・</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生活習慣病</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予防対策</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9FE6FF"/>
                    </a:solidFill>
                  </a:tcPr>
                </a:tc>
                <a:tc>
                  <a:txBody>
                    <a:bodyPr/>
                    <a:lstStyle/>
                    <a:p>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⑨食生活の改善に向けた取り組み</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例：自販機メニューの検討、朝食摂取を促す貼り紙　等</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800" kern="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500" b="0" kern="1200" baseline="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75868">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11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tc>
                <a:tc vMerge="1">
                  <a:txBody>
                    <a:bodyPr/>
                    <a:lstStyle/>
                    <a:p>
                      <a:endParaRPr kumimoji="1" lang="ja-JP" altLang="en-US"/>
                    </a:p>
                  </a:txBody>
                  <a:tcPr/>
                </a:tc>
                <a:tc vMerge="1">
                  <a:txBody>
                    <a:bodyPr/>
                    <a:lstStyle/>
                    <a:p>
                      <a:endParaRPr kumimoji="1" lang="ja-JP" altLang="en-US"/>
                    </a:p>
                  </a:txBody>
                  <a:tcPr/>
                </a:tc>
                <a:tc>
                  <a:txBody>
                    <a:bodyPr/>
                    <a:lstStyle/>
                    <a:p>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⑩運動機会の増進に向けた取り組み</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例：階段利用の推奨、朝ストレッチの導入　等</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800" kern="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500" b="0" kern="1200" baseline="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tc>
              </a:tr>
              <a:tr h="239189">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⑪受動喫煙対策</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禁煙又は完全分煙</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800" kern="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900" kern="1200"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500" b="0" kern="1200" baseline="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kern="1200"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75868">
                <a:tc vMerge="1">
                  <a:txBody>
                    <a:bodyPr/>
                    <a:lstStyle/>
                    <a:p>
                      <a:endParaRPr kumimoji="1" lang="ja-JP" altLang="en-US"/>
                    </a:p>
                  </a:txBody>
                  <a:tcPr/>
                </a:tc>
                <a:tc vMerge="1">
                  <a:txBody>
                    <a:bodyPr/>
                    <a:lstStyle/>
                    <a:p>
                      <a:endParaRPr kumimoji="1" lang="ja-JP" alt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感染症予防対策</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9FE6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⑫従業員の感染症予防に向けた取り組み</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例：予防接種の出勤認定、感染者の出勤停止等拡大防止　等</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a:txBody>
                  <a:tcP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500" b="0" kern="1200" baseline="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tc>
              </a:tr>
              <a:tr h="256274">
                <a:tc vMerge="1">
                  <a:txBody>
                    <a:bodyPr/>
                    <a:lstStyle/>
                    <a:p>
                      <a:endParaRPr kumimoji="1" lang="ja-JP" altLang="en-US"/>
                    </a:p>
                  </a:txBody>
                  <a:tcPr/>
                </a:tc>
                <a:tc vMerge="1">
                  <a:txBody>
                    <a:bodyPr/>
                    <a:lstStyle/>
                    <a:p>
                      <a:endParaRPr kumimoji="1" lang="ja-JP" alt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1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過重労働対策</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9FE6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⑬</a:t>
                      </a:r>
                      <a:r>
                        <a:rPr kumimoji="1" lang="zh-TW"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長時間労働者</a:t>
                      </a:r>
                      <a:r>
                        <a:rPr kumimoji="1" lang="ja-JP" altLang="en-US" sz="800" kern="1200" dirty="0" err="1"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への</a:t>
                      </a: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対応に関する取組　</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例：休暇取得の勧奨、出社制限　等</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a:txBody>
                  <a:tcP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500" b="0" kern="1200" baseline="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75868">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11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tc>
                <a:tc vMerge="1">
                  <a:txBody>
                    <a:bodyPr/>
                    <a:lstStyle/>
                    <a:p>
                      <a:endParaRPr kumimoji="1" lang="ja-JP" alt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1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メンタルヘルス対策</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9FE6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⑭不調者への対応に関する取組</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例：対応方針・職場復帰支援ルールの策定　等</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a:txBody>
                  <a:tcP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500" b="0" kern="1200" baseline="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9FE6FF"/>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tc>
              </a:tr>
              <a:tr h="256274">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④評価・改善</a:t>
                      </a:r>
                      <a:endParaRPr kumimoji="1" lang="en-US" altLang="ja-JP" sz="800" b="1"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保険者との連携</a:t>
                      </a:r>
                      <a:endParaRPr lang="en-US" altLang="ja-JP" sz="10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求めに応じて</a:t>
                      </a:r>
                      <a:r>
                        <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)40</a:t>
                      </a: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歳以上の従業員の健診のデータの提供</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必須</a:t>
                      </a:r>
                      <a:endParaRPr kumimoji="1" lang="en-US" altLang="ja-JP" sz="9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設定が望ましい</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tr>
              <a:tr h="256274">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⑤法令遵守・リスクマネジメント</a:t>
                      </a:r>
                      <a:endParaRPr kumimoji="1" lang="en-US" altLang="ja-JP" sz="700" b="1"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a:p>
                  </a:txBody>
                  <a:tcPr/>
                </a:tc>
                <a:tc hMerge="1">
                  <a:txBody>
                    <a:bodyPr/>
                    <a:lstStyle/>
                    <a:p>
                      <a:endParaRPr kumimoji="1" lang="ja-JP"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従業員の健康管理に関連する法令について重大な違反をしていないこと</a:t>
                      </a:r>
                      <a:r>
                        <a:rPr kumimoji="1" lang="en-US" altLang="ja-JP" sz="6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6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自主申告</a:t>
                      </a:r>
                      <a:r>
                        <a:rPr kumimoji="1" lang="en-US" altLang="ja-JP" sz="600" b="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必須</a:t>
                      </a:r>
                      <a:endParaRPr kumimoji="1" lang="en-US" altLang="ja-JP" sz="9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設定が望ましい</a:t>
                      </a: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07529">
                <a:tc gridSpan="5">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rPr>
                        <a:t>ヒアリング企業中　認定基準適合数</a:t>
                      </a:r>
                      <a:endParaRPr kumimoji="1" lang="en-US" altLang="ja-JP" sz="1200" b="1" kern="1200" dirty="0" smtClean="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hMerge="1">
                  <a:txBody>
                    <a:bodyPr/>
                    <a:lstStyle/>
                    <a:p>
                      <a:endParaRPr kumimoji="1" lang="ja-JP" altLang="en-US"/>
                    </a:p>
                  </a:txBody>
                  <a:tcPr/>
                </a:tc>
                <a:tc hMerge="1">
                  <a:txBody>
                    <a:bodyPr/>
                    <a:lstStyle/>
                    <a:p>
                      <a:endParaRPr kumimoji="1" lang="ja-JP" altLang="en-US"/>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700" b="0" kern="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８</a:t>
                      </a:r>
                      <a:r>
                        <a:rPr kumimoji="1" lang="en-US" altLang="ja-JP" sz="10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８社</a:t>
                      </a:r>
                      <a:endParaRPr kumimoji="1" lang="ja-JP" altLang="en-US" sz="1000" kern="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800" kern="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r>
            </a:tbl>
          </a:graphicData>
        </a:graphic>
      </p:graphicFrame>
      <p:sp>
        <p:nvSpPr>
          <p:cNvPr id="18" name="スライド番号プレースホルダー 3"/>
          <p:cNvSpPr>
            <a:spLocks noGrp="1"/>
          </p:cNvSpPr>
          <p:nvPr>
            <p:ph type="sldNum" sz="quarter" idx="12"/>
          </p:nvPr>
        </p:nvSpPr>
        <p:spPr>
          <a:xfrm>
            <a:off x="8985448" y="6520259"/>
            <a:ext cx="799232" cy="365125"/>
          </a:xfrm>
        </p:spPr>
        <p:txBody>
          <a:bodyPr/>
          <a:lstStyle/>
          <a:p>
            <a:fld id="{3D40D473-E627-4DD0-B9DE-ED406A5B3A35}" type="slidenum">
              <a:rPr lang="ja-JP" altLang="en-US" smtClean="0">
                <a:solidFill>
                  <a:prstClr val="black">
                    <a:tint val="75000"/>
                  </a:prstClr>
                </a:solidFill>
                <a:latin typeface="Meiryo UI" panose="020B0604030504040204" pitchFamily="50" charset="-128"/>
                <a:ea typeface="Meiryo UI" panose="020B0604030504040204" pitchFamily="50" charset="-128"/>
                <a:cs typeface="Meiryo UI" panose="020B0604030504040204" pitchFamily="50" charset="-128"/>
              </a:rPr>
              <a:pPr/>
              <a:t>6</a:t>
            </a:fld>
            <a:endParaRPr lang="ja-JP" altLang="en-US" dirty="0">
              <a:solidFill>
                <a:prstClr val="black">
                  <a:tint val="75000"/>
                </a:prst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正方形/長方形 1"/>
          <p:cNvSpPr/>
          <p:nvPr/>
        </p:nvSpPr>
        <p:spPr>
          <a:xfrm>
            <a:off x="6537176" y="548681"/>
            <a:ext cx="2232248" cy="6258640"/>
          </a:xfrm>
          <a:prstGeom prst="rect">
            <a:avLst/>
          </a:prstGeom>
          <a:noFill/>
          <a:ln w="53975">
            <a:solidFill>
              <a:srgbClr val="FF0000"/>
            </a:solidFill>
            <a:prstDash val="solid"/>
          </a:ln>
        </p:spPr>
        <p:style>
          <a:lnRef idx="2">
            <a:schemeClr val="accent2">
              <a:shade val="50000"/>
            </a:schemeClr>
          </a:lnRef>
          <a:fillRef idx="1">
            <a:schemeClr val="accent2"/>
          </a:fillRef>
          <a:effectRef idx="0">
            <a:schemeClr val="accent2"/>
          </a:effectRef>
          <a:fontRef idx="minor">
            <a:schemeClr val="lt1"/>
          </a:fontRef>
        </p:style>
        <p:txBody>
          <a:bodyPr lIns="91407" tIns="45704" rIns="91407" bIns="45704" rtlCol="0" anchor="ctr"/>
          <a:lstStyle/>
          <a:p>
            <a:pPr algn="ctr"/>
            <a:endParaRPr kumimoji="1"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793309" y="3157566"/>
            <a:ext cx="936104" cy="463947"/>
          </a:xfrm>
          <a:prstGeom prst="rect">
            <a:avLst/>
          </a:prstGeom>
          <a:noFill/>
          <a:ln w="31750">
            <a:solidFill>
              <a:schemeClr val="accent6">
                <a:lumMod val="75000"/>
                <a:alpha val="53000"/>
              </a:schemeClr>
            </a:solidFill>
            <a:prstDash val="sysDot"/>
          </a:ln>
        </p:spPr>
        <p:style>
          <a:lnRef idx="2">
            <a:schemeClr val="accent2">
              <a:shade val="50000"/>
            </a:schemeClr>
          </a:lnRef>
          <a:fillRef idx="1">
            <a:schemeClr val="accent2"/>
          </a:fillRef>
          <a:effectRef idx="0">
            <a:schemeClr val="accent2"/>
          </a:effectRef>
          <a:fontRef idx="minor">
            <a:schemeClr val="lt1"/>
          </a:fontRef>
        </p:style>
        <p:txBody>
          <a:bodyPr lIns="91407" tIns="45704" rIns="91407" bIns="45704" rtlCol="0" anchor="ctr"/>
          <a:lstStyle/>
          <a:p>
            <a:pPr algn="ctr"/>
            <a:endParaRPr kumimoji="1"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p:cNvSpPr/>
          <p:nvPr/>
        </p:nvSpPr>
        <p:spPr>
          <a:xfrm>
            <a:off x="6814574" y="2122223"/>
            <a:ext cx="946738" cy="432048"/>
          </a:xfrm>
          <a:prstGeom prst="rect">
            <a:avLst/>
          </a:prstGeom>
          <a:noFill/>
          <a:ln w="31750">
            <a:solidFill>
              <a:schemeClr val="accent6">
                <a:lumMod val="75000"/>
                <a:alpha val="53000"/>
              </a:schemeClr>
            </a:solidFill>
            <a:prstDash val="sysDot"/>
          </a:ln>
        </p:spPr>
        <p:style>
          <a:lnRef idx="2">
            <a:schemeClr val="accent2">
              <a:shade val="50000"/>
            </a:schemeClr>
          </a:lnRef>
          <a:fillRef idx="1">
            <a:schemeClr val="accent2"/>
          </a:fillRef>
          <a:effectRef idx="0">
            <a:schemeClr val="accent2"/>
          </a:effectRef>
          <a:fontRef idx="minor">
            <a:schemeClr val="lt1"/>
          </a:fontRef>
        </p:style>
        <p:txBody>
          <a:bodyPr lIns="91407" tIns="45704" rIns="91407" bIns="45704" rtlCol="0" anchor="ctr"/>
          <a:lstStyle/>
          <a:p>
            <a:pPr algn="ctr"/>
            <a:endParaRPr kumimoji="1"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p:cNvSpPr/>
          <p:nvPr/>
        </p:nvSpPr>
        <p:spPr>
          <a:xfrm>
            <a:off x="6792540" y="4399607"/>
            <a:ext cx="942259" cy="720081"/>
          </a:xfrm>
          <a:prstGeom prst="rect">
            <a:avLst/>
          </a:prstGeom>
          <a:noFill/>
          <a:ln w="31750">
            <a:solidFill>
              <a:schemeClr val="accent6">
                <a:lumMod val="75000"/>
                <a:alpha val="53000"/>
              </a:schemeClr>
            </a:solidFill>
            <a:prstDash val="sysDot"/>
          </a:ln>
        </p:spPr>
        <p:style>
          <a:lnRef idx="2">
            <a:schemeClr val="accent2">
              <a:shade val="50000"/>
            </a:schemeClr>
          </a:lnRef>
          <a:fillRef idx="1">
            <a:schemeClr val="accent2"/>
          </a:fillRef>
          <a:effectRef idx="0">
            <a:schemeClr val="accent2"/>
          </a:effectRef>
          <a:fontRef idx="minor">
            <a:schemeClr val="lt1"/>
          </a:fontRef>
        </p:style>
        <p:txBody>
          <a:bodyPr lIns="91407" tIns="45704" rIns="91407" bIns="45704" rtlCol="0" anchor="ctr"/>
          <a:lstStyle/>
          <a:p>
            <a:pPr algn="ctr"/>
            <a:endParaRPr kumimoji="1"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11360" y="15007"/>
            <a:ext cx="9757948" cy="461665"/>
          </a:xfrm>
          <a:prstGeom prst="rect">
            <a:avLst/>
          </a:prstGeom>
        </p:spPr>
        <p:txBody>
          <a:bodyPr vert="horz" wrap="square" lIns="91440" tIns="45720" rIns="91440" bIns="45720" rtlCol="0" anchor="ctr">
            <a:spAutoFit/>
          </a:bodyPr>
          <a:lstStyle>
            <a:lvl1pPr>
              <a:spcBef>
                <a:spcPct val="0"/>
              </a:spcBef>
              <a:buNone/>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a:tabLst>
                <a:tab pos="3767138" algn="l"/>
              </a:tabLst>
            </a:pPr>
            <a:r>
              <a:rPr lang="ja-JP" altLang="en-US" dirty="0" smtClean="0"/>
              <a:t>①　健康経営の顕彰制度（中小規模法人版　優良法人認定制度の基準）</a:t>
            </a:r>
            <a:endParaRPr lang="en-US" altLang="ja-JP" dirty="0"/>
          </a:p>
        </p:txBody>
      </p:sp>
    </p:spTree>
    <p:extLst>
      <p:ext uri="{BB962C8B-B14F-4D97-AF65-F5344CB8AC3E}">
        <p14:creationId xmlns:p14="http://schemas.microsoft.com/office/powerpoint/2010/main" val="17944330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タイトル 1"/>
          <p:cNvSpPr txBox="1">
            <a:spLocks/>
          </p:cNvSpPr>
          <p:nvPr/>
        </p:nvSpPr>
        <p:spPr>
          <a:xfrm>
            <a:off x="11360" y="548680"/>
            <a:ext cx="9894640" cy="417512"/>
          </a:xfrm>
          <a:prstGeom prst="rect">
            <a:avLst/>
          </a:prstGeom>
        </p:spPr>
        <p:txBody>
          <a:bodyP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defTabSz="871297"/>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健康経営を推進するには、ノウハウの提供が重要</a:t>
            </a:r>
            <a:endParaRPr lang="en-US" altLang="ja-JP"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 name="グループ化 3"/>
          <p:cNvGrpSpPr/>
          <p:nvPr/>
        </p:nvGrpSpPr>
        <p:grpSpPr>
          <a:xfrm>
            <a:off x="4940812" y="1132756"/>
            <a:ext cx="4877458" cy="5464596"/>
            <a:chOff x="4940812" y="1132756"/>
            <a:chExt cx="4877458" cy="5464596"/>
          </a:xfrm>
        </p:grpSpPr>
        <p:graphicFrame>
          <p:nvGraphicFramePr>
            <p:cNvPr id="48" name="グラフ 47"/>
            <p:cNvGraphicFramePr>
              <a:graphicFrameLocks/>
            </p:cNvGraphicFramePr>
            <p:nvPr>
              <p:extLst>
                <p:ext uri="{D42A27DB-BD31-4B8C-83A1-F6EECF244321}">
                  <p14:modId xmlns:p14="http://schemas.microsoft.com/office/powerpoint/2010/main" val="2223848170"/>
                </p:ext>
              </p:extLst>
            </p:nvPr>
          </p:nvGraphicFramePr>
          <p:xfrm>
            <a:off x="4940812" y="2996952"/>
            <a:ext cx="4859168" cy="3600400"/>
          </p:xfrm>
          <a:graphic>
            <a:graphicData uri="http://schemas.openxmlformats.org/drawingml/2006/chart">
              <c:chart xmlns:c="http://schemas.openxmlformats.org/drawingml/2006/chart" xmlns:r="http://schemas.openxmlformats.org/officeDocument/2006/relationships" r:id="rId2"/>
            </a:graphicData>
          </a:graphic>
        </p:graphicFrame>
        <p:sp>
          <p:nvSpPr>
            <p:cNvPr id="49" name="正方形/長方形 48"/>
            <p:cNvSpPr/>
            <p:nvPr/>
          </p:nvSpPr>
          <p:spPr>
            <a:xfrm>
              <a:off x="5097016" y="2306370"/>
              <a:ext cx="4464496" cy="338554"/>
            </a:xfrm>
            <a:prstGeom prst="rect">
              <a:avLst/>
            </a:prstGeom>
          </p:spPr>
          <p:txBody>
            <a:bodyPr wrap="none">
              <a:noAutofit/>
            </a:bodyPr>
            <a:lstStyle/>
            <a:p>
              <a:pPr algn="ctr"/>
              <a:r>
                <a:rPr lang="ja-JP" altLang="en-US" sz="1600" u="sng" dirty="0" smtClean="0">
                  <a:latin typeface="Meiryo UI" panose="020B0604030504040204" pitchFamily="50" charset="-128"/>
                  <a:ea typeface="Meiryo UI" panose="020B0604030504040204" pitchFamily="50" charset="-128"/>
                  <a:cs typeface="Meiryo UI" panose="020B0604030504040204" pitchFamily="50" charset="-128"/>
                </a:rPr>
                <a:t>Ｑ１３</a:t>
              </a:r>
              <a:r>
                <a:rPr lang="ja-JP" altLang="en-US" sz="1600" u="sng" dirty="0">
                  <a:latin typeface="Meiryo UI" panose="020B0604030504040204" pitchFamily="50" charset="-128"/>
                  <a:ea typeface="Meiryo UI" panose="020B0604030504040204" pitchFamily="50" charset="-128"/>
                  <a:cs typeface="Meiryo UI" panose="020B0604030504040204" pitchFamily="50" charset="-128"/>
                </a:rPr>
                <a:t>　健康経営を実践する上で希望するサポート</a:t>
              </a:r>
            </a:p>
          </p:txBody>
        </p:sp>
        <p:sp>
          <p:nvSpPr>
            <p:cNvPr id="50" name="正方形/長方形 49"/>
            <p:cNvSpPr/>
            <p:nvPr/>
          </p:nvSpPr>
          <p:spPr>
            <a:xfrm>
              <a:off x="5109204" y="1132756"/>
              <a:ext cx="4668332" cy="9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企業</a:t>
              </a:r>
              <a:r>
                <a:rPr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ニーズとしては、</a:t>
              </a:r>
              <a:r>
                <a:rPr lang="ja-JP" altLang="en-US"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「ノウハウの提供」が多く</a:t>
              </a:r>
              <a:r>
                <a:rPr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、インセンティブとしても</a:t>
              </a:r>
              <a:r>
                <a:rPr lang="ja-JP" altLang="en-US"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直接的なメリットとなる金銭的なもの</a:t>
              </a:r>
              <a:r>
                <a:rPr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が求められている</a:t>
              </a:r>
              <a:endParaRPr kumimoji="1" lang="en-US" altLang="ja-JP"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正方形/長方形 50"/>
            <p:cNvSpPr/>
            <p:nvPr/>
          </p:nvSpPr>
          <p:spPr>
            <a:xfrm>
              <a:off x="5109204" y="3573016"/>
              <a:ext cx="4709066" cy="72008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2" name="グループ化 1"/>
          <p:cNvGrpSpPr/>
          <p:nvPr/>
        </p:nvGrpSpPr>
        <p:grpSpPr>
          <a:xfrm>
            <a:off x="-15552" y="1124744"/>
            <a:ext cx="5507772" cy="5593623"/>
            <a:chOff x="-15552" y="1124744"/>
            <a:chExt cx="5507772" cy="5593623"/>
          </a:xfrm>
        </p:grpSpPr>
        <p:sp>
          <p:nvSpPr>
            <p:cNvPr id="41" name="正方形/長方形 40"/>
            <p:cNvSpPr/>
            <p:nvPr/>
          </p:nvSpPr>
          <p:spPr>
            <a:xfrm>
              <a:off x="158040" y="2298358"/>
              <a:ext cx="4464496" cy="338554"/>
            </a:xfrm>
            <a:prstGeom prst="rect">
              <a:avLst/>
            </a:prstGeom>
          </p:spPr>
          <p:txBody>
            <a:bodyPr wrap="none">
              <a:noAutofit/>
            </a:bodyPr>
            <a:lstStyle/>
            <a:p>
              <a:pPr algn="ctr"/>
              <a:r>
                <a:rPr lang="ja-JP" altLang="en-US" sz="1600" u="sng" dirty="0" smtClean="0">
                  <a:latin typeface="Meiryo UI" panose="020B0604030504040204" pitchFamily="50" charset="-128"/>
                  <a:ea typeface="Meiryo UI" panose="020B0604030504040204" pitchFamily="50" charset="-128"/>
                  <a:cs typeface="Meiryo UI" panose="020B0604030504040204" pitchFamily="50" charset="-128"/>
                </a:rPr>
                <a:t>Ｑ１１</a:t>
              </a:r>
              <a:r>
                <a:rPr lang="ja-JP" altLang="en-US" sz="1600" u="sng" dirty="0">
                  <a:latin typeface="Meiryo UI" panose="020B0604030504040204" pitchFamily="50" charset="-128"/>
                  <a:ea typeface="Meiryo UI" panose="020B0604030504040204" pitchFamily="50" charset="-128"/>
                  <a:cs typeface="Meiryo UI" panose="020B0604030504040204" pitchFamily="50" charset="-128"/>
                </a:rPr>
                <a:t>　健康経営を実践する上での課題</a:t>
              </a:r>
            </a:p>
          </p:txBody>
        </p:sp>
        <p:sp>
          <p:nvSpPr>
            <p:cNvPr id="42" name="正方形/長方形 41"/>
            <p:cNvSpPr/>
            <p:nvPr/>
          </p:nvSpPr>
          <p:spPr>
            <a:xfrm>
              <a:off x="170228" y="1124744"/>
              <a:ext cx="4668332" cy="9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健康経営に取り組む上での課題は、</a:t>
              </a:r>
              <a:endParaRPr kumimoji="1" lang="en-US" altLang="ja-JP"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指標、ノウハウの不足が多く、</a:t>
              </a:r>
              <a:endParaRPr lang="en-US" altLang="ja-JP"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「何をしたら良いのか分からない」</a:t>
              </a:r>
              <a:r>
                <a:rPr kumimoji="1"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ことが原因</a:t>
              </a:r>
              <a:endParaRPr kumimoji="1" lang="en-US" altLang="ja-JP"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7" name="グラフ 46"/>
            <p:cNvGraphicFramePr>
              <a:graphicFrameLocks/>
            </p:cNvGraphicFramePr>
            <p:nvPr>
              <p:extLst>
                <p:ext uri="{D42A27DB-BD31-4B8C-83A1-F6EECF244321}">
                  <p14:modId xmlns:p14="http://schemas.microsoft.com/office/powerpoint/2010/main" val="3644348075"/>
                </p:ext>
              </p:extLst>
            </p:nvPr>
          </p:nvGraphicFramePr>
          <p:xfrm>
            <a:off x="-15552" y="2996952"/>
            <a:ext cx="5507772" cy="3721415"/>
          </p:xfrm>
          <a:graphic>
            <a:graphicData uri="http://schemas.openxmlformats.org/drawingml/2006/chart">
              <c:chart xmlns:c="http://schemas.openxmlformats.org/drawingml/2006/chart" xmlns:r="http://schemas.openxmlformats.org/officeDocument/2006/relationships" r:id="rId3"/>
            </a:graphicData>
          </a:graphic>
        </p:graphicFrame>
        <p:sp>
          <p:nvSpPr>
            <p:cNvPr id="14" name="正方形/長方形 13"/>
            <p:cNvSpPr/>
            <p:nvPr/>
          </p:nvSpPr>
          <p:spPr>
            <a:xfrm>
              <a:off x="129494" y="3573016"/>
              <a:ext cx="4811318" cy="72008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5" name="スライド番号プレースホルダー 1"/>
          <p:cNvSpPr>
            <a:spLocks noGrp="1"/>
          </p:cNvSpPr>
          <p:nvPr>
            <p:ph type="sldNum" sz="quarter" idx="12"/>
          </p:nvPr>
        </p:nvSpPr>
        <p:spPr>
          <a:xfrm>
            <a:off x="9370412" y="6520259"/>
            <a:ext cx="504056" cy="365125"/>
          </a:xfrm>
        </p:spPr>
        <p:txBody>
          <a:bodyPr/>
          <a:lstStyle/>
          <a:p>
            <a:pPr>
              <a:defRPr/>
            </a:pPr>
            <a:fld id="{078814EF-75E7-435B-AB15-F4B53F9C88D3}" type="slidenum">
              <a:rPr lang="ja-JP" altLang="en-US" smtClean="0"/>
              <a:pPr>
                <a:defRPr/>
              </a:pPr>
              <a:t>7</a:t>
            </a:fld>
            <a:endParaRPr lang="ja-JP" altLang="en-US" dirty="0"/>
          </a:p>
        </p:txBody>
      </p:sp>
      <p:sp>
        <p:nvSpPr>
          <p:cNvPr id="17" name="タイトル 1"/>
          <p:cNvSpPr txBox="1">
            <a:spLocks/>
          </p:cNvSpPr>
          <p:nvPr/>
        </p:nvSpPr>
        <p:spPr>
          <a:xfrm>
            <a:off x="11360" y="-27384"/>
            <a:ext cx="9894640" cy="417512"/>
          </a:xfrm>
          <a:prstGeom prst="rect">
            <a:avLst/>
          </a:prstGeom>
        </p:spPr>
        <p:txBody>
          <a:bodyP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defTabSz="871297"/>
            <a:r>
              <a:rPr lang="ja-JP" altLang="en-US" sz="24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③　</a:t>
            </a:r>
            <a:r>
              <a:rPr lang="ja-JP" altLang="en-US" sz="2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健康経営</a:t>
            </a:r>
            <a:r>
              <a:rPr lang="ja-JP" altLang="en-US" sz="24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実施に</a:t>
            </a:r>
            <a:r>
              <a:rPr lang="ja-JP" altLang="en-US" sz="2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向けた</a:t>
            </a:r>
            <a:r>
              <a:rPr lang="ja-JP" altLang="en-US" sz="24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ノウハウ　（中小企業の現状分析）　</a:t>
            </a:r>
            <a:endParaRPr lang="ja-JP" altLang="en-US" sz="2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6449727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テキスト ボックス 41"/>
          <p:cNvSpPr txBox="1"/>
          <p:nvPr/>
        </p:nvSpPr>
        <p:spPr>
          <a:xfrm>
            <a:off x="159956" y="452540"/>
            <a:ext cx="9617579" cy="1403049"/>
          </a:xfrm>
          <a:prstGeom prst="rect">
            <a:avLst/>
          </a:prstGeom>
          <a:solidFill>
            <a:srgbClr val="99D6EC"/>
          </a:solidFill>
          <a:ln>
            <a:noFill/>
          </a:ln>
        </p:spPr>
        <p:txBody>
          <a:bodyPr vert="horz" wrap="square" lIns="216000" tIns="108000" rIns="216000" bIns="108000" rtlCol="0" anchor="t" anchorCtr="0">
            <a:spAutoFit/>
          </a:bodyPr>
          <a:lstStyle>
            <a:defPPr>
              <a:defRPr lang="ja-JP"/>
            </a:defPPr>
            <a:lvl1pPr marL="342900" indent="-342900">
              <a:spcBef>
                <a:spcPts val="600"/>
              </a:spcBef>
              <a:spcAft>
                <a:spcPts val="600"/>
              </a:spcAft>
              <a:buClr>
                <a:srgbClr val="002060"/>
              </a:buClr>
              <a:buFont typeface="Wingdings" panose="05000000000000000000" pitchFamily="2" charset="2"/>
              <a:buChar char="l"/>
              <a:defRPr>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spcBef>
                <a:spcPts val="600"/>
              </a:spcBef>
              <a:spcAft>
                <a:spcPts val="600"/>
              </a:spcAft>
              <a:buFont typeface="Arial" pitchFamily="34" charset="0"/>
              <a:buChar cha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spcBef>
                <a:spcPts val="600"/>
              </a:spcBef>
              <a:spcAft>
                <a:spcPts val="600"/>
              </a:spcAft>
              <a:buFont typeface="Arial" pitchFamily="34" charset="0"/>
              <a:buChar char="•"/>
              <a:defRPr sz="105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spcBef>
                <a:spcPct val="20000"/>
              </a:spcBef>
              <a:buFont typeface="Arial" pitchFamily="34" charset="0"/>
              <a:buChar char="–"/>
              <a:defRPr sz="20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spcBef>
                <a:spcPct val="20000"/>
              </a:spcBef>
              <a:buFont typeface="Arial" pitchFamily="34" charset="0"/>
              <a:buChar char="»"/>
              <a:defRPr sz="20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spcBef>
                <a:spcPct val="20000"/>
              </a:spcBef>
              <a:buFont typeface="Arial" pitchFamily="34" charset="0"/>
              <a:buChar char="•"/>
              <a:defRPr sz="2000">
                <a:solidFill>
                  <a:schemeClr val="tx1"/>
                </a:solidFill>
              </a:defRPr>
            </a:lvl6pPr>
            <a:lvl7pPr marL="2971800" indent="-228600">
              <a:spcBef>
                <a:spcPct val="20000"/>
              </a:spcBef>
              <a:buFont typeface="Arial" pitchFamily="34" charset="0"/>
              <a:buChar char="•"/>
              <a:defRPr sz="2000">
                <a:solidFill>
                  <a:schemeClr val="tx1"/>
                </a:solidFill>
              </a:defRPr>
            </a:lvl7pPr>
            <a:lvl8pPr marL="3429000" indent="-228600">
              <a:spcBef>
                <a:spcPct val="20000"/>
              </a:spcBef>
              <a:buFont typeface="Arial" pitchFamily="34" charset="0"/>
              <a:buChar char="•"/>
              <a:defRPr sz="2000">
                <a:solidFill>
                  <a:schemeClr val="tx1"/>
                </a:solidFill>
              </a:defRPr>
            </a:lvl8pPr>
            <a:lvl9pPr marL="3886200" indent="-228600">
              <a:spcBef>
                <a:spcPct val="20000"/>
              </a:spcBef>
              <a:buFont typeface="Arial" pitchFamily="34" charset="0"/>
              <a:buChar char="•"/>
              <a:defRPr sz="2000">
                <a:solidFill>
                  <a:schemeClr val="tx1"/>
                </a:solidFill>
              </a:defRPr>
            </a:lvl9pPr>
          </a:lstStyle>
          <a:p>
            <a:pPr>
              <a:spcAft>
                <a:spcPts val="0"/>
              </a:spcAft>
            </a:pPr>
            <a:r>
              <a:rPr lang="ja-JP" altLang="en-US" dirty="0" smtClean="0"/>
              <a:t>商工会議所と共に</a:t>
            </a:r>
            <a:r>
              <a:rPr lang="ja-JP" altLang="en-US" b="1" u="sng" dirty="0" smtClean="0">
                <a:solidFill>
                  <a:srgbClr val="FF0000"/>
                </a:solidFill>
              </a:rPr>
              <a:t>中</a:t>
            </a:r>
            <a:r>
              <a:rPr lang="ja-JP" altLang="en-US" b="1" u="sng" dirty="0">
                <a:solidFill>
                  <a:srgbClr val="FF0000"/>
                </a:solidFill>
              </a:rPr>
              <a:t>小</a:t>
            </a:r>
            <a:r>
              <a:rPr lang="ja-JP" altLang="en-US" b="1" u="sng" dirty="0" smtClean="0">
                <a:solidFill>
                  <a:srgbClr val="FF0000"/>
                </a:solidFill>
              </a:rPr>
              <a:t>企業に、健康経営のノウハウを提供</a:t>
            </a:r>
            <a:r>
              <a:rPr lang="ja-JP" altLang="en-US" b="1" u="sng" dirty="0">
                <a:solidFill>
                  <a:srgbClr val="FF0000"/>
                </a:solidFill>
              </a:rPr>
              <a:t>する支援</a:t>
            </a:r>
            <a:r>
              <a:rPr lang="ja-JP" altLang="en-US" b="1" u="sng" dirty="0" smtClean="0">
                <a:solidFill>
                  <a:srgbClr val="FF0000"/>
                </a:solidFill>
              </a:rPr>
              <a:t>スキーム</a:t>
            </a:r>
            <a:r>
              <a:rPr lang="ja-JP" altLang="en-US" dirty="0" smtClean="0"/>
              <a:t>を構築。</a:t>
            </a:r>
            <a:endParaRPr lang="en-US" altLang="ja-JP" dirty="0" smtClean="0"/>
          </a:p>
          <a:p>
            <a:pPr>
              <a:spcAft>
                <a:spcPts val="0"/>
              </a:spcAft>
            </a:pPr>
            <a:r>
              <a:rPr lang="ja-JP" altLang="en-US" dirty="0" smtClean="0"/>
              <a:t>具体的には、</a:t>
            </a:r>
            <a:r>
              <a:rPr lang="ja-JP" altLang="en-US" b="1" dirty="0">
                <a:solidFill>
                  <a:srgbClr val="FF0000"/>
                </a:solidFill>
              </a:rPr>
              <a:t>優良</a:t>
            </a:r>
            <a:r>
              <a:rPr lang="ja-JP" altLang="en-US" b="1" dirty="0" smtClean="0">
                <a:solidFill>
                  <a:srgbClr val="FF0000"/>
                </a:solidFill>
              </a:rPr>
              <a:t>事例集としての「健康経営ハンドブック」の策定</a:t>
            </a:r>
            <a:r>
              <a:rPr lang="ja-JP" altLang="en-US" dirty="0" smtClean="0"/>
              <a:t>と、</a:t>
            </a:r>
            <a:r>
              <a:rPr lang="ja-JP" altLang="en-US" b="1" u="sng" dirty="0" smtClean="0">
                <a:solidFill>
                  <a:srgbClr val="FF0000"/>
                </a:solidFill>
              </a:rPr>
              <a:t>企業に健康経営を普及・啓発していく「健康経営アドバイザー（初級）」を整備</a:t>
            </a:r>
            <a:r>
              <a:rPr lang="ja-JP" altLang="en-US" dirty="0" smtClean="0"/>
              <a:t>。平成</a:t>
            </a:r>
            <a:r>
              <a:rPr lang="en-US" altLang="ja-JP" dirty="0" smtClean="0"/>
              <a:t>28</a:t>
            </a:r>
            <a:r>
              <a:rPr lang="ja-JP" altLang="en-US" dirty="0"/>
              <a:t>年度</a:t>
            </a:r>
            <a:r>
              <a:rPr lang="ja-JP" altLang="en-US" dirty="0" smtClean="0"/>
              <a:t>から、まずは東京において本格的</a:t>
            </a:r>
            <a:r>
              <a:rPr lang="ja-JP" altLang="en-US" dirty="0"/>
              <a:t>運用を</a:t>
            </a:r>
            <a:r>
              <a:rPr lang="ja-JP" altLang="en-US" dirty="0" smtClean="0"/>
              <a:t>開始し、</a:t>
            </a:r>
            <a:r>
              <a:rPr lang="ja-JP" altLang="en-US" b="1" u="sng" dirty="0" smtClean="0"/>
              <a:t>今後提供地域の拡大やアドバイザーの上級資格の設計</a:t>
            </a:r>
            <a:r>
              <a:rPr lang="ja-JP" altLang="en-US" dirty="0" smtClean="0"/>
              <a:t>などを進めていく。</a:t>
            </a:r>
            <a:endParaRPr lang="en-US" altLang="ja-JP" dirty="0"/>
          </a:p>
        </p:txBody>
      </p:sp>
      <p:sp>
        <p:nvSpPr>
          <p:cNvPr id="41" name="スライド番号プレースホルダー 3"/>
          <p:cNvSpPr>
            <a:spLocks noGrp="1"/>
          </p:cNvSpPr>
          <p:nvPr>
            <p:ph type="sldNum" sz="quarter" idx="12"/>
          </p:nvPr>
        </p:nvSpPr>
        <p:spPr>
          <a:xfrm>
            <a:off x="9050312" y="6453336"/>
            <a:ext cx="799232" cy="365125"/>
          </a:xfrm>
        </p:spPr>
        <p:txBody>
          <a:bodyPr/>
          <a:lstStyle/>
          <a:p>
            <a:fld id="{3D40D473-E627-4DD0-B9DE-ED406A5B3A35}" type="slidenum">
              <a:rPr lang="ja-JP" altLang="en-US" smtClean="0">
                <a:solidFill>
                  <a:prstClr val="black">
                    <a:tint val="75000"/>
                  </a:prstClr>
                </a:solidFill>
                <a:latin typeface="Meiryo UI" panose="020B0604030504040204" pitchFamily="50" charset="-128"/>
                <a:ea typeface="Meiryo UI" panose="020B0604030504040204" pitchFamily="50" charset="-128"/>
                <a:cs typeface="Meiryo UI" panose="020B0604030504040204" pitchFamily="50" charset="-128"/>
              </a:rPr>
              <a:pPr/>
              <a:t>8</a:t>
            </a:fld>
            <a:endParaRPr lang="ja-JP" altLang="en-US">
              <a:solidFill>
                <a:prstClr val="black">
                  <a:tint val="75000"/>
                </a:prstClr>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 name="グループ化 3"/>
          <p:cNvGrpSpPr/>
          <p:nvPr/>
        </p:nvGrpSpPr>
        <p:grpSpPr>
          <a:xfrm>
            <a:off x="200472" y="3330368"/>
            <a:ext cx="9492171" cy="3410999"/>
            <a:chOff x="200472" y="3330368"/>
            <a:chExt cx="9492171" cy="3410999"/>
          </a:xfrm>
        </p:grpSpPr>
        <p:sp>
          <p:nvSpPr>
            <p:cNvPr id="15" name="正方形/長方形 14"/>
            <p:cNvSpPr/>
            <p:nvPr/>
          </p:nvSpPr>
          <p:spPr>
            <a:xfrm>
              <a:off x="200472" y="3330368"/>
              <a:ext cx="1620372" cy="3410999"/>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健康経営</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アドバイザー</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algn="ct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lgn="ctr"/>
              <a:endParaRPr kumimoji="1" lang="en-US" altLang="ja-JP" dirty="0" smtClean="0">
                <a:latin typeface="Meiryo UI" panose="020B0604030504040204" pitchFamily="50" charset="-128"/>
                <a:ea typeface="Meiryo UI" panose="020B0604030504040204" pitchFamily="50" charset="-128"/>
                <a:cs typeface="Meiryo UI" panose="020B0604030504040204" pitchFamily="50" charset="-128"/>
              </a:endParaRPr>
            </a:p>
            <a:p>
              <a:pPr algn="ctr"/>
              <a:endParaRPr kumimoji="1" lang="en-US" altLang="ja-JP" dirty="0" smtClean="0">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lgn="ctr"/>
              <a:endParaRPr kumimoji="1" lang="en-US" altLang="ja-JP" dirty="0" smtClean="0">
                <a:latin typeface="Meiryo UI" panose="020B0604030504040204" pitchFamily="50" charset="-128"/>
                <a:ea typeface="Meiryo UI" panose="020B0604030504040204" pitchFamily="50" charset="-128"/>
                <a:cs typeface="Meiryo UI" panose="020B0604030504040204" pitchFamily="50" charset="-128"/>
              </a:endParaRPr>
            </a:p>
            <a:p>
              <a:pPr algn="ct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028" name="Picture 4" descr="C:\Users\TMAC2582\AppData\Local\Microsoft\Windows\Temporary Internet Files\Content.IE5\B53MBYVJ\gi01d2014061802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3298" y="4437112"/>
              <a:ext cx="722716" cy="1664804"/>
            </a:xfrm>
            <a:prstGeom prst="rect">
              <a:avLst/>
            </a:prstGeom>
            <a:noFill/>
            <a:extLst>
              <a:ext uri="{909E8E84-426E-40DD-AFC4-6F175D3DCCD1}">
                <a14:hiddenFill xmlns:a14="http://schemas.microsoft.com/office/drawing/2010/main">
                  <a:solidFill>
                    <a:srgbClr val="FFFFFF"/>
                  </a:solidFill>
                </a14:hiddenFill>
              </a:ext>
            </a:extLst>
          </p:spPr>
        </p:pic>
        <p:sp>
          <p:nvSpPr>
            <p:cNvPr id="20" name="テキスト ボックス 34"/>
            <p:cNvSpPr txBox="1"/>
            <p:nvPr/>
          </p:nvSpPr>
          <p:spPr>
            <a:xfrm>
              <a:off x="883966" y="6093296"/>
              <a:ext cx="1044698" cy="577081"/>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050" b="1" dirty="0">
                  <a:latin typeface="Meiryo UI" panose="020B0604030504040204" pitchFamily="50" charset="-128"/>
                  <a:ea typeface="Meiryo UI" panose="020B0604030504040204" pitchFamily="50" charset="-128"/>
                  <a:cs typeface="Meiryo UI" panose="020B0604030504040204" pitchFamily="50" charset="-128"/>
                </a:rPr>
                <a:t>健康経営</a:t>
              </a:r>
              <a:endParaRPr lang="en-US" altLang="ja-JP" sz="105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050" b="1" dirty="0">
                  <a:latin typeface="Meiryo UI" panose="020B0604030504040204" pitchFamily="50" charset="-128"/>
                  <a:ea typeface="Meiryo UI" panose="020B0604030504040204" pitchFamily="50" charset="-128"/>
                  <a:cs typeface="Meiryo UI" panose="020B0604030504040204" pitchFamily="50" charset="-128"/>
                </a:rPr>
                <a:t>チェックシート</a:t>
              </a:r>
              <a:endParaRPr lang="en-US" altLang="ja-JP" sz="1050" b="1"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05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050" b="1" dirty="0">
                  <a:latin typeface="Meiryo UI" panose="020B0604030504040204" pitchFamily="50" charset="-128"/>
                  <a:ea typeface="Meiryo UI" panose="020B0604030504040204" pitchFamily="50" charset="-128"/>
                  <a:cs typeface="Meiryo UI" panose="020B0604030504040204" pitchFamily="50" charset="-128"/>
                </a:rPr>
                <a:t>簡易版</a:t>
              </a:r>
              <a:r>
                <a:rPr lang="en-US" altLang="ja-JP" sz="1050" b="1"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05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22" name="図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7982" y="5468701"/>
              <a:ext cx="300528" cy="408571"/>
            </a:xfrm>
            <a:prstGeom prst="rect">
              <a:avLst/>
            </a:prstGeom>
          </p:spPr>
        </p:pic>
        <p:cxnSp>
          <p:nvCxnSpPr>
            <p:cNvPr id="70" name="直線コネクタ 69"/>
            <p:cNvCxnSpPr>
              <a:stCxn id="22" idx="2"/>
            </p:cNvCxnSpPr>
            <p:nvPr/>
          </p:nvCxnSpPr>
          <p:spPr>
            <a:xfrm>
              <a:off x="1178246" y="5877272"/>
              <a:ext cx="228069" cy="216024"/>
            </a:xfrm>
            <a:prstGeom prst="line">
              <a:avLst/>
            </a:prstGeom>
          </p:spPr>
          <p:style>
            <a:lnRef idx="1">
              <a:schemeClr val="dk1"/>
            </a:lnRef>
            <a:fillRef idx="0">
              <a:schemeClr val="dk1"/>
            </a:fillRef>
            <a:effectRef idx="0">
              <a:schemeClr val="dk1"/>
            </a:effectRef>
            <a:fontRef idx="minor">
              <a:schemeClr val="tx1"/>
            </a:fontRef>
          </p:style>
        </p:cxnSp>
        <p:sp>
          <p:nvSpPr>
            <p:cNvPr id="21" name="角丸四角形 20"/>
            <p:cNvSpPr/>
            <p:nvPr/>
          </p:nvSpPr>
          <p:spPr>
            <a:xfrm>
              <a:off x="1928665" y="3330368"/>
              <a:ext cx="7763978" cy="3410999"/>
            </a:xfrm>
            <a:prstGeom prst="roundRect">
              <a:avLst>
                <a:gd name="adj" fmla="val 8945"/>
              </a:avLst>
            </a:prstGeom>
            <a:ln>
              <a:solidFill>
                <a:srgbClr val="00B050"/>
              </a:solidFill>
            </a:ln>
          </p:spPr>
          <p:style>
            <a:lnRef idx="2">
              <a:schemeClr val="accent6"/>
            </a:lnRef>
            <a:fillRef idx="1">
              <a:schemeClr val="lt1"/>
            </a:fillRef>
            <a:effectRef idx="0">
              <a:schemeClr val="accent6"/>
            </a:effectRef>
            <a:fontRef idx="minor">
              <a:schemeClr val="dk1"/>
            </a:fontRef>
          </p:style>
          <p:txBody>
            <a:bodyPr tIns="0" rtlCol="0" anchor="t" anchorCtr="0">
              <a:normAutofit/>
            </a:bodyPr>
            <a:lstStyle/>
            <a:p>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400" b="1"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72" name="角丸四角形 71"/>
            <p:cNvSpPr/>
            <p:nvPr/>
          </p:nvSpPr>
          <p:spPr>
            <a:xfrm>
              <a:off x="6939135" y="5013175"/>
              <a:ext cx="1327863" cy="1692187"/>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2288704" y="5074162"/>
              <a:ext cx="1797492" cy="68814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経営</a:t>
              </a:r>
              <a:r>
                <a:rPr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に</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関する</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知識を持つ人材</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400"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lang="en-US" altLang="ja-JP" sz="8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800" dirty="0" smtClean="0">
                  <a:latin typeface="Meiryo UI" panose="020B0604030504040204" pitchFamily="50" charset="-128"/>
                  <a:ea typeface="Meiryo UI" panose="020B0604030504040204" pitchFamily="50" charset="-128"/>
                  <a:cs typeface="Meiryo UI" panose="020B0604030504040204" pitchFamily="50" charset="-128"/>
                </a:rPr>
                <a:t>経営者、中小企業診断士　等</a:t>
              </a:r>
              <a:r>
                <a:rPr lang="en-US" altLang="ja-JP" sz="8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正方形/長方形 24"/>
            <p:cNvSpPr/>
            <p:nvPr/>
          </p:nvSpPr>
          <p:spPr>
            <a:xfrm>
              <a:off x="2288703" y="5877272"/>
              <a:ext cx="1797493" cy="7200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000" b="1" dirty="0" smtClean="0">
                  <a:latin typeface="Meiryo UI" panose="020B0604030504040204" pitchFamily="50" charset="-128"/>
                  <a:ea typeface="Meiryo UI" panose="020B0604030504040204" pitchFamily="50" charset="-128"/>
                  <a:cs typeface="Meiryo UI" panose="020B0604030504040204" pitchFamily="50" charset="-128"/>
                </a:rPr>
                <a:t>健康に関する</a:t>
              </a:r>
              <a:endParaRPr kumimoji="1" lang="en-US" altLang="ja-JP" sz="1000" b="1"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000" b="1" dirty="0" smtClean="0">
                  <a:latin typeface="Meiryo UI" panose="020B0604030504040204" pitchFamily="50" charset="-128"/>
                  <a:ea typeface="Meiryo UI" panose="020B0604030504040204" pitchFamily="50" charset="-128"/>
                  <a:cs typeface="Meiryo UI" panose="020B0604030504040204" pitchFamily="50" charset="-128"/>
                </a:rPr>
                <a:t>知識を持つ人材</a:t>
              </a:r>
              <a:endParaRPr kumimoji="1" lang="en-US" altLang="ja-JP" sz="1000" b="1" dirty="0" smtClean="0">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400"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lang="en-US" altLang="ja-JP" sz="8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800" dirty="0" smtClean="0">
                  <a:latin typeface="Meiryo UI" panose="020B0604030504040204" pitchFamily="50" charset="-128"/>
                  <a:ea typeface="Meiryo UI" panose="020B0604030504040204" pitchFamily="50" charset="-128"/>
                  <a:cs typeface="Meiryo UI" panose="020B0604030504040204" pitchFamily="50" charset="-128"/>
                </a:rPr>
                <a:t>社労士、</a:t>
              </a:r>
              <a:r>
                <a:rPr lang="ja-JP" altLang="en-US" sz="800" dirty="0">
                  <a:latin typeface="Meiryo UI" panose="020B0604030504040204" pitchFamily="50" charset="-128"/>
                  <a:ea typeface="Meiryo UI" panose="020B0604030504040204" pitchFamily="50" charset="-128"/>
                  <a:cs typeface="Meiryo UI" panose="020B0604030504040204" pitchFamily="50" charset="-128"/>
                </a:rPr>
                <a:t>生保</a:t>
              </a:r>
              <a:r>
                <a:rPr lang="ja-JP" altLang="en-US" sz="800" dirty="0" smtClean="0">
                  <a:latin typeface="Meiryo UI" panose="020B0604030504040204" pitchFamily="50" charset="-128"/>
                  <a:ea typeface="Meiryo UI" panose="020B0604030504040204" pitchFamily="50" charset="-128"/>
                  <a:cs typeface="Meiryo UI" panose="020B0604030504040204" pitchFamily="50" charset="-128"/>
                </a:rPr>
                <a:t>会社、産業保健師　等</a:t>
              </a:r>
              <a:r>
                <a:rPr lang="en-US" altLang="ja-JP" sz="8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bwMode="auto">
            <a:xfrm>
              <a:off x="4482205" y="5013176"/>
              <a:ext cx="2270995" cy="1692188"/>
            </a:xfrm>
            <a:prstGeom prst="roundRect">
              <a:avLst>
                <a:gd name="adj" fmla="val 9134"/>
              </a:avLst>
            </a:prstGeom>
            <a:ln>
              <a:headEnd/>
              <a:tailEnd/>
            </a:ln>
          </p:spPr>
          <p:style>
            <a:lnRef idx="1">
              <a:schemeClr val="accent4"/>
            </a:lnRef>
            <a:fillRef idx="2">
              <a:schemeClr val="accent4"/>
            </a:fillRef>
            <a:effectRef idx="1">
              <a:schemeClr val="accent4"/>
            </a:effectRef>
            <a:fontRef idx="minor">
              <a:schemeClr val="dk1"/>
            </a:fontRef>
          </p:style>
          <p:txBody>
            <a:bodyPr wrap="none" rtlCol="0" anchor="ctr"/>
            <a:lstStyle/>
            <a:p>
              <a:pPr algn="ctr"/>
              <a:endParaRPr kumimoji="1"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p:cNvSpPr/>
            <p:nvPr/>
          </p:nvSpPr>
          <p:spPr>
            <a:xfrm>
              <a:off x="4848547" y="5127576"/>
              <a:ext cx="1544613" cy="69742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経営の知識</a:t>
              </a:r>
              <a:endParaRPr lang="en-US" altLang="ja-JP" sz="1200" b="1" dirty="0" smtClean="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4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000" dirty="0" smtClean="0">
                  <a:latin typeface="Meiryo UI" panose="020B0604030504040204" pitchFamily="50" charset="-128"/>
                  <a:ea typeface="Meiryo UI" panose="020B0604030504040204" pitchFamily="50" charset="-128"/>
                  <a:cs typeface="Meiryo UI" panose="020B0604030504040204" pitchFamily="50" charset="-128"/>
                </a:rPr>
                <a:t>　・ 従業員の生産性</a:t>
              </a:r>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000" dirty="0" smtClean="0">
                  <a:latin typeface="Meiryo UI" panose="020B0604030504040204" pitchFamily="50" charset="-128"/>
                  <a:ea typeface="Meiryo UI" panose="020B0604030504040204" pitchFamily="50" charset="-128"/>
                  <a:cs typeface="Meiryo UI" panose="020B0604030504040204" pitchFamily="50" charset="-128"/>
                </a:rPr>
                <a:t>　・ 人材育成　　等</a:t>
              </a:r>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p:cNvSpPr/>
            <p:nvPr/>
          </p:nvSpPr>
          <p:spPr>
            <a:xfrm>
              <a:off x="4848547" y="5985284"/>
              <a:ext cx="1544613" cy="63797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健康の知識</a:t>
              </a:r>
              <a:endParaRPr kumimoji="1" lang="en-US" altLang="ja-JP" sz="1200" b="1" dirty="0" smtClean="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4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00" dirty="0" smtClean="0">
                  <a:latin typeface="Meiryo UI" panose="020B0604030504040204" pitchFamily="50" charset="-128"/>
                  <a:ea typeface="Meiryo UI" panose="020B0604030504040204" pitchFamily="50" charset="-128"/>
                  <a:cs typeface="Meiryo UI" panose="020B0604030504040204" pitchFamily="50" charset="-128"/>
                </a:rPr>
                <a:t>健康投資手法等</a:t>
              </a:r>
              <a:endParaRPr kumimoji="1"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800" dirty="0" smtClean="0">
                  <a:latin typeface="Meiryo UI" panose="020B0604030504040204" pitchFamily="50" charset="-128"/>
                  <a:ea typeface="Meiryo UI" panose="020B0604030504040204" pitchFamily="50" charset="-128"/>
                  <a:cs typeface="Meiryo UI" panose="020B0604030504040204" pitchFamily="50" charset="-128"/>
                </a:rPr>
                <a:t>  （外部サービス</a:t>
              </a:r>
              <a:r>
                <a:rPr lang="ja-JP" altLang="en-US" sz="800" dirty="0" smtClean="0">
                  <a:latin typeface="Meiryo UI" panose="020B0604030504040204" pitchFamily="50" charset="-128"/>
                  <a:ea typeface="Meiryo UI" panose="020B0604030504040204" pitchFamily="50" charset="-128"/>
                  <a:cs typeface="Meiryo UI" panose="020B0604030504040204" pitchFamily="50" charset="-128"/>
                </a:rPr>
                <a:t>利用</a:t>
              </a:r>
              <a:r>
                <a:rPr kumimoji="1" lang="ja-JP" altLang="en-US" sz="800" dirty="0" smtClean="0">
                  <a:latin typeface="Meiryo UI" panose="020B0604030504040204" pitchFamily="50" charset="-128"/>
                  <a:ea typeface="Meiryo UI" panose="020B0604030504040204" pitchFamily="50" charset="-128"/>
                  <a:cs typeface="Meiryo UI" panose="020B0604030504040204" pitchFamily="50" charset="-128"/>
                </a:rPr>
                <a:t>含）</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31" name="直線矢印コネクタ 30"/>
            <p:cNvCxnSpPr>
              <a:stCxn id="24" idx="3"/>
              <a:endCxn id="28" idx="1"/>
            </p:cNvCxnSpPr>
            <p:nvPr/>
          </p:nvCxnSpPr>
          <p:spPr>
            <a:xfrm>
              <a:off x="4086196" y="5418233"/>
              <a:ext cx="762351" cy="886039"/>
            </a:xfrm>
            <a:prstGeom prst="straightConnector1">
              <a:avLst/>
            </a:prstGeom>
            <a:ln w="38100">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32" name="直線矢印コネクタ 31"/>
            <p:cNvCxnSpPr>
              <a:endCxn id="27" idx="1"/>
            </p:cNvCxnSpPr>
            <p:nvPr/>
          </p:nvCxnSpPr>
          <p:spPr>
            <a:xfrm flipV="1">
              <a:off x="4086196" y="5476286"/>
              <a:ext cx="762351" cy="761026"/>
            </a:xfrm>
            <a:prstGeom prst="straightConnector1">
              <a:avLst/>
            </a:prstGeom>
            <a:ln w="38100">
              <a:solidFill>
                <a:srgbClr val="FF0000"/>
              </a:solidFill>
              <a:tailEnd type="arrow"/>
            </a:ln>
          </p:spPr>
          <p:style>
            <a:lnRef idx="1">
              <a:schemeClr val="dk1"/>
            </a:lnRef>
            <a:fillRef idx="0">
              <a:schemeClr val="dk1"/>
            </a:fillRef>
            <a:effectRef idx="0">
              <a:schemeClr val="dk1"/>
            </a:effectRef>
            <a:fontRef idx="minor">
              <a:schemeClr val="tx1"/>
            </a:fontRef>
          </p:style>
        </p:cxnSp>
        <p:sp>
          <p:nvSpPr>
            <p:cNvPr id="39" name="角丸四角形 38"/>
            <p:cNvSpPr/>
            <p:nvPr/>
          </p:nvSpPr>
          <p:spPr>
            <a:xfrm>
              <a:off x="8559965" y="5013176"/>
              <a:ext cx="641507" cy="1655512"/>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sz="1400" b="1" dirty="0" smtClean="0">
                  <a:latin typeface="Meiryo UI" panose="020B0604030504040204" pitchFamily="50" charset="-128"/>
                  <a:ea typeface="Meiryo UI" panose="020B0604030504040204" pitchFamily="50" charset="-128"/>
                  <a:cs typeface="Meiryo UI" panose="020B0604030504040204" pitchFamily="50" charset="-128"/>
                </a:rPr>
                <a:t>中</a:t>
              </a:r>
              <a:endParaRPr lang="en-US" altLang="ja-JP" sz="1400" b="1"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smtClean="0">
                  <a:latin typeface="Meiryo UI" panose="020B0604030504040204" pitchFamily="50" charset="-128"/>
                  <a:ea typeface="Meiryo UI" panose="020B0604030504040204" pitchFamily="50" charset="-128"/>
                  <a:cs typeface="Meiryo UI" panose="020B0604030504040204" pitchFamily="50" charset="-128"/>
                </a:rPr>
                <a:t>小</a:t>
              </a:r>
              <a:endParaRPr lang="en-US" altLang="ja-JP" sz="1400" b="1"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smtClean="0">
                  <a:latin typeface="Meiryo UI" panose="020B0604030504040204" pitchFamily="50" charset="-128"/>
                  <a:ea typeface="Meiryo UI" panose="020B0604030504040204" pitchFamily="50" charset="-128"/>
                  <a:cs typeface="Meiryo UI" panose="020B0604030504040204" pitchFamily="50" charset="-128"/>
                </a:rPr>
                <a:t>企</a:t>
              </a:r>
              <a:endParaRPr lang="en-US" altLang="ja-JP" sz="1400" b="1"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smtClean="0">
                  <a:latin typeface="Meiryo UI" panose="020B0604030504040204" pitchFamily="50" charset="-128"/>
                  <a:ea typeface="Meiryo UI" panose="020B0604030504040204" pitchFamily="50" charset="-128"/>
                  <a:cs typeface="Meiryo UI" panose="020B0604030504040204" pitchFamily="50" charset="-128"/>
                </a:rPr>
                <a:t>業</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65" name="Picture 4" descr="C:\Users\TMAC2582\AppData\Local\Microsoft\Windows\Temporary Internet Files\Content.IE5\B53MBYVJ\gi01d20140618020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9006" y="5589240"/>
              <a:ext cx="596322" cy="1011627"/>
            </a:xfrm>
            <a:prstGeom prst="rect">
              <a:avLst/>
            </a:prstGeom>
            <a:noFill/>
            <a:extLst>
              <a:ext uri="{909E8E84-426E-40DD-AFC4-6F175D3DCCD1}">
                <a14:hiddenFill xmlns:a14="http://schemas.microsoft.com/office/drawing/2010/main">
                  <a:solidFill>
                    <a:srgbClr val="FFFFFF"/>
                  </a:solidFill>
                </a14:hiddenFill>
              </a:ext>
            </a:extLst>
          </p:spPr>
        </p:pic>
        <p:sp>
          <p:nvSpPr>
            <p:cNvPr id="63" name="テキスト ボックス 62"/>
            <p:cNvSpPr txBox="1"/>
            <p:nvPr/>
          </p:nvSpPr>
          <p:spPr>
            <a:xfrm>
              <a:off x="6655664" y="5127575"/>
              <a:ext cx="1942685" cy="430887"/>
            </a:xfrm>
            <a:prstGeom prst="rect">
              <a:avLst/>
            </a:prstGeom>
            <a:noFill/>
          </p:spPr>
          <p:txBody>
            <a:bodyPr wrap="square" rtlCol="0">
              <a:spAutoFit/>
            </a:bodyPr>
            <a:lstStyle/>
            <a:p>
              <a:pPr algn="ctr"/>
              <a:r>
                <a:rPr kumimoji="1" lang="ja-JP" altLang="en-US" sz="11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健康経営</a:t>
              </a:r>
              <a:endParaRPr kumimoji="1" lang="en-US" altLang="ja-JP" sz="11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1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アドバイザー</a:t>
              </a:r>
              <a:endParaRPr kumimoji="1" lang="ja-JP" altLang="en-US" sz="11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0" name="直線矢印コネクタ 39"/>
            <p:cNvCxnSpPr/>
            <p:nvPr/>
          </p:nvCxnSpPr>
          <p:spPr>
            <a:xfrm flipV="1">
              <a:off x="6712600" y="5790119"/>
              <a:ext cx="453070" cy="15145"/>
            </a:xfrm>
            <a:prstGeom prst="straightConnector1">
              <a:avLst/>
            </a:prstGeom>
            <a:ln w="38100">
              <a:solidFill>
                <a:srgbClr val="FF0000"/>
              </a:solidFill>
              <a:tailEnd type="arrow"/>
            </a:ln>
          </p:spPr>
          <p:style>
            <a:lnRef idx="1">
              <a:schemeClr val="accent2"/>
            </a:lnRef>
            <a:fillRef idx="0">
              <a:schemeClr val="accent2"/>
            </a:fillRef>
            <a:effectRef idx="0">
              <a:schemeClr val="accent2"/>
            </a:effectRef>
            <a:fontRef idx="minor">
              <a:schemeClr val="tx1"/>
            </a:fontRef>
          </p:style>
        </p:cxnSp>
        <p:sp>
          <p:nvSpPr>
            <p:cNvPr id="14" name="下矢印 13"/>
            <p:cNvSpPr/>
            <p:nvPr/>
          </p:nvSpPr>
          <p:spPr>
            <a:xfrm rot="16200000">
              <a:off x="6952763" y="2201291"/>
              <a:ext cx="380774" cy="5098983"/>
            </a:xfrm>
            <a:prstGeom prst="downArrow">
              <a:avLst>
                <a:gd name="adj1" fmla="val 48135"/>
                <a:gd name="adj2" fmla="val 68513"/>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35" name="正方形/長方形 34"/>
            <p:cNvSpPr/>
            <p:nvPr/>
          </p:nvSpPr>
          <p:spPr>
            <a:xfrm>
              <a:off x="4593658" y="4196442"/>
              <a:ext cx="4767272" cy="24067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商工</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会議所</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下矢印 6"/>
            <p:cNvSpPr/>
            <p:nvPr/>
          </p:nvSpPr>
          <p:spPr>
            <a:xfrm>
              <a:off x="5025008" y="4534841"/>
              <a:ext cx="1254035" cy="406327"/>
            </a:xfrm>
            <a:prstGeom prst="downArrow">
              <a:avLst>
                <a:gd name="adj1" fmla="val 62334"/>
                <a:gd name="adj2" fmla="val 50000"/>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en-US" altLang="ja-JP" sz="600"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研修</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四角形吹き出し 8"/>
            <p:cNvSpPr/>
            <p:nvPr/>
          </p:nvSpPr>
          <p:spPr>
            <a:xfrm>
              <a:off x="2360712" y="4395649"/>
              <a:ext cx="2008352" cy="329495"/>
            </a:xfrm>
            <a:prstGeom prst="wedgeRectCallout">
              <a:avLst>
                <a:gd name="adj1" fmla="val 67589"/>
                <a:gd name="adj2" fmla="val 47498"/>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一気通貫の運用</a:t>
              </a:r>
              <a:endParaRPr kumimoji="1" lang="ja-JP" altLang="en-US" sz="1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下矢印 44"/>
            <p:cNvSpPr/>
            <p:nvPr/>
          </p:nvSpPr>
          <p:spPr>
            <a:xfrm>
              <a:off x="6974219" y="4534841"/>
              <a:ext cx="1254035" cy="406327"/>
            </a:xfrm>
            <a:prstGeom prst="downArrow">
              <a:avLst>
                <a:gd name="adj1" fmla="val 62334"/>
                <a:gd name="adj2" fmla="val 50000"/>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en-US" altLang="ja-JP" sz="600"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cs typeface="Meiryo UI" panose="020B0604030504040204" pitchFamily="50" charset="-128"/>
                </a:rPr>
                <a:t>認定</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6" name="下矢印 45"/>
            <p:cNvSpPr/>
            <p:nvPr/>
          </p:nvSpPr>
          <p:spPr>
            <a:xfrm>
              <a:off x="8235469" y="4534841"/>
              <a:ext cx="1254035" cy="406327"/>
            </a:xfrm>
            <a:prstGeom prst="downArrow">
              <a:avLst>
                <a:gd name="adj1" fmla="val 62334"/>
                <a:gd name="adj2" fmla="val 50000"/>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en-US" altLang="ja-JP" sz="600"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cs typeface="Meiryo UI" panose="020B0604030504040204" pitchFamily="50" charset="-128"/>
                </a:rPr>
                <a:t>派遣</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38" name="直線矢印コネクタ 37"/>
            <p:cNvCxnSpPr/>
            <p:nvPr/>
          </p:nvCxnSpPr>
          <p:spPr>
            <a:xfrm>
              <a:off x="8220163" y="5805264"/>
              <a:ext cx="371151" cy="0"/>
            </a:xfrm>
            <a:prstGeom prst="straightConnector1">
              <a:avLst/>
            </a:prstGeom>
            <a:ln w="38100">
              <a:solidFill>
                <a:srgbClr val="FF0000"/>
              </a:solidFill>
              <a:tailEnd type="arrow"/>
            </a:ln>
          </p:spPr>
          <p:style>
            <a:lnRef idx="1">
              <a:schemeClr val="accent2"/>
            </a:lnRef>
            <a:fillRef idx="0">
              <a:schemeClr val="accent2"/>
            </a:fillRef>
            <a:effectRef idx="0">
              <a:schemeClr val="accent2"/>
            </a:effectRef>
            <a:fontRef idx="minor">
              <a:schemeClr val="tx1"/>
            </a:fontRef>
          </p:style>
        </p:cxnSp>
        <p:sp>
          <p:nvSpPr>
            <p:cNvPr id="53" name="正方形/長方形 52"/>
            <p:cNvSpPr/>
            <p:nvPr/>
          </p:nvSpPr>
          <p:spPr>
            <a:xfrm>
              <a:off x="2072679" y="3410416"/>
              <a:ext cx="7619959" cy="738664"/>
            </a:xfrm>
            <a:prstGeom prst="rect">
              <a:avLst/>
            </a:prstGeom>
          </p:spPr>
          <p:txBody>
            <a:bodyPr wrap="square">
              <a:spAutoFit/>
            </a:bodyPr>
            <a:lstStyle/>
            <a:p>
              <a:r>
                <a:rPr lang="ja-JP" altLang="en-US" sz="1400" dirty="0">
                  <a:latin typeface="Meiryo UI" panose="020B0604030504040204" pitchFamily="50" charset="-128"/>
                  <a:ea typeface="Meiryo UI" panose="020B0604030504040204" pitchFamily="50" charset="-128"/>
                  <a:cs typeface="Meiryo UI" panose="020B0604030504040204" pitchFamily="50" charset="-128"/>
                </a:rPr>
                <a:t>　中小</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企業経営者に健康経営の必要性を理解頂くためには、</a:t>
              </a:r>
              <a:r>
                <a:rPr lang="en-US" altLang="ja-JP" sz="14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従業員の「健康づくり」に係る知見</a:t>
              </a:r>
              <a:r>
                <a:rPr lang="en-US" altLang="ja-JP" sz="14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と</a:t>
              </a:r>
              <a:r>
                <a:rPr lang="en-US" altLang="ja-JP" sz="14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企業の「経営」に係る知見</a:t>
              </a:r>
              <a:r>
                <a:rPr lang="en-US" altLang="ja-JP" sz="14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の双方を合わせて持っておくことが重要</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。このため、商工会議所と連携し、健康経営アドバイザーを創設。</a:t>
              </a:r>
              <a:r>
                <a:rPr lang="ja-JP" altLang="en-US" sz="1400" u="sng" dirty="0" smtClean="0">
                  <a:latin typeface="Meiryo UI" panose="020B0604030504040204" pitchFamily="50" charset="-128"/>
                  <a:ea typeface="Meiryo UI" panose="020B0604030504040204" pitchFamily="50" charset="-128"/>
                  <a:cs typeface="Meiryo UI" panose="020B0604030504040204" pitchFamily="50" charset="-128"/>
                </a:rPr>
                <a:t>平成</a:t>
              </a:r>
              <a:r>
                <a:rPr lang="en-US" altLang="ja-JP" sz="1400" u="sng" dirty="0" smtClean="0">
                  <a:latin typeface="Meiryo UI" panose="020B0604030504040204" pitchFamily="50" charset="-128"/>
                  <a:ea typeface="Meiryo UI" panose="020B0604030504040204" pitchFamily="50" charset="-128"/>
                  <a:cs typeface="Meiryo UI" panose="020B0604030504040204" pitchFamily="50" charset="-128"/>
                </a:rPr>
                <a:t>28</a:t>
              </a:r>
              <a:r>
                <a:rPr lang="ja-JP" altLang="en-US" sz="1400" u="sng" dirty="0" smtClean="0">
                  <a:latin typeface="Meiryo UI" panose="020B0604030504040204" pitchFamily="50" charset="-128"/>
                  <a:ea typeface="Meiryo UI" panose="020B0604030504040204" pitchFamily="50" charset="-128"/>
                  <a:cs typeface="Meiryo UI" panose="020B0604030504040204" pitchFamily="50" charset="-128"/>
                </a:rPr>
                <a:t>年度から本格的運用を開始し、数百名程度の登録を目指す</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2" name="グループ化 1"/>
          <p:cNvGrpSpPr/>
          <p:nvPr/>
        </p:nvGrpSpPr>
        <p:grpSpPr>
          <a:xfrm>
            <a:off x="200472" y="2035751"/>
            <a:ext cx="9504136" cy="1249233"/>
            <a:chOff x="200472" y="2035751"/>
            <a:chExt cx="9504136" cy="1249233"/>
          </a:xfrm>
        </p:grpSpPr>
        <p:sp>
          <p:nvSpPr>
            <p:cNvPr id="17" name="角丸四角形 16"/>
            <p:cNvSpPr/>
            <p:nvPr/>
          </p:nvSpPr>
          <p:spPr>
            <a:xfrm>
              <a:off x="1928664" y="2035751"/>
              <a:ext cx="7763975" cy="1249233"/>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200472" y="2035751"/>
              <a:ext cx="1620372" cy="124923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健康経営</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ハンドブック</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algn="ctr"/>
              <a:endParaRPr kumimoji="1" lang="en-US" altLang="ja-JP" sz="900" dirty="0" smtClean="0">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algn="ct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027" name="Picture 3" descr="C:\Users\TMAC2582\AppData\Local\Microsoft\Windows\Temporary Internet Files\Content.IE5\B53MBYVJ\cc-library010003005[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8504" y="2617630"/>
              <a:ext cx="947252" cy="601161"/>
            </a:xfrm>
            <a:prstGeom prst="rect">
              <a:avLst/>
            </a:prstGeom>
            <a:noFill/>
            <a:extLst>
              <a:ext uri="{909E8E84-426E-40DD-AFC4-6F175D3DCCD1}">
                <a14:hiddenFill xmlns:a14="http://schemas.microsoft.com/office/drawing/2010/main">
                  <a:solidFill>
                    <a:srgbClr val="FFFFFF"/>
                  </a:solidFill>
                </a14:hiddenFill>
              </a:ext>
            </a:extLst>
          </p:spPr>
        </p:pic>
        <p:sp>
          <p:nvSpPr>
            <p:cNvPr id="23" name="正方形/長方形 22"/>
            <p:cNvSpPr/>
            <p:nvPr/>
          </p:nvSpPr>
          <p:spPr>
            <a:xfrm>
              <a:off x="2105900" y="2066663"/>
              <a:ext cx="3855211" cy="1169551"/>
            </a:xfrm>
            <a:prstGeom prst="rect">
              <a:avLst/>
            </a:prstGeom>
          </p:spPr>
          <p:txBody>
            <a:bodyPr wrap="square">
              <a:spAutoFit/>
            </a:bodyPr>
            <a:lstStyle/>
            <a:p>
              <a:r>
                <a:rPr lang="ja-JP" altLang="en-US" sz="1400" dirty="0">
                  <a:latin typeface="Meiryo UI" panose="020B0604030504040204" pitchFamily="50" charset="-128"/>
                  <a:ea typeface="Meiryo UI" panose="020B0604030504040204" pitchFamily="50" charset="-128"/>
                  <a:cs typeface="Meiryo UI" panose="020B0604030504040204" pitchFamily="50" charset="-128"/>
                </a:rPr>
                <a:t>　中小企業が実施した</a:t>
              </a:r>
              <a:r>
                <a:rPr lang="ja-JP" altLang="en-US" sz="14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健康経営の優良事例集</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を作成中。健康経営の実践に至るまでのストーリーを含め解説。</a:t>
              </a:r>
              <a:r>
                <a:rPr lang="ja-JP" altLang="en-US" sz="14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全国の商工会議所を通じて、</a:t>
              </a:r>
              <a:r>
                <a:rPr lang="ja-JP" altLang="en-US" sz="14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約</a:t>
              </a:r>
              <a:r>
                <a:rPr lang="en-US" altLang="ja-JP" sz="14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4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万冊</a:t>
              </a:r>
              <a:r>
                <a:rPr lang="ja-JP" altLang="en-US" sz="14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を配布</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予定</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。今後、優良企業認定制度の認定企業等の事例収集を一層進め、必要に応じて更新。</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正方形/長方形 47"/>
            <p:cNvSpPr/>
            <p:nvPr/>
          </p:nvSpPr>
          <p:spPr>
            <a:xfrm>
              <a:off x="7056948" y="2186885"/>
              <a:ext cx="2647660" cy="938719"/>
            </a:xfrm>
            <a:prstGeom prst="rect">
              <a:avLst/>
            </a:prstGeom>
          </p:spPr>
          <p:txBody>
            <a:bodyPr wrap="square">
              <a:spAutoFit/>
            </a:bodyPr>
            <a:lstStyle/>
            <a:p>
              <a:r>
                <a:rPr lang="en-US" altLang="ja-JP" sz="11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目次イメージ</a:t>
              </a:r>
              <a:r>
                <a:rPr lang="en-US" altLang="ja-JP" sz="1100" dirty="0" smtClean="0">
                  <a:latin typeface="Meiryo UI" panose="020B0604030504040204" pitchFamily="50" charset="-128"/>
                  <a:ea typeface="Meiryo UI" panose="020B0604030504040204" pitchFamily="50" charset="-128"/>
                  <a:cs typeface="Meiryo UI" panose="020B0604030504040204" pitchFamily="50" charset="-128"/>
                </a:rPr>
                <a:t>】</a:t>
              </a:r>
            </a:p>
            <a:p>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１．健康経営の優良事例集</a:t>
              </a:r>
              <a:endParaRPr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100" dirty="0">
                  <a:latin typeface="Meiryo UI" panose="020B0604030504040204" pitchFamily="50" charset="-128"/>
                  <a:ea typeface="Meiryo UI" panose="020B0604030504040204" pitchFamily="50" charset="-128"/>
                  <a:cs typeface="Meiryo UI" panose="020B0604030504040204" pitchFamily="50" charset="-128"/>
                </a:rPr>
                <a:t>２</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．全国の健康経営宣言の取組状況</a:t>
              </a:r>
              <a:endParaRPr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100" dirty="0">
                  <a:latin typeface="Meiryo UI" panose="020B0604030504040204" pitchFamily="50" charset="-128"/>
                  <a:ea typeface="Meiryo UI" panose="020B0604030504040204" pitchFamily="50" charset="-128"/>
                  <a:cs typeface="Meiryo UI" panose="020B0604030504040204" pitchFamily="50" charset="-128"/>
                </a:rPr>
                <a:t>３</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．健康経営の始め方ガイド</a:t>
              </a:r>
              <a:endParaRPr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100" dirty="0">
                  <a:latin typeface="Meiryo UI" panose="020B0604030504040204" pitchFamily="50" charset="-128"/>
                  <a:ea typeface="Meiryo UI" panose="020B0604030504040204" pitchFamily="50" charset="-128"/>
                  <a:cs typeface="Meiryo UI" panose="020B0604030504040204" pitchFamily="50" charset="-128"/>
                </a:rPr>
                <a:t>４</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．健康経営関連公共機関一覧　　など</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32656" y="2145301"/>
              <a:ext cx="744638" cy="1051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7" name="タイトル 1"/>
          <p:cNvSpPr txBox="1">
            <a:spLocks/>
          </p:cNvSpPr>
          <p:nvPr/>
        </p:nvSpPr>
        <p:spPr>
          <a:xfrm>
            <a:off x="11360" y="-27384"/>
            <a:ext cx="9894640" cy="417512"/>
          </a:xfrm>
          <a:prstGeom prst="rect">
            <a:avLst/>
          </a:prstGeom>
        </p:spPr>
        <p:txBody>
          <a:bodyP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defTabSz="871297"/>
            <a:r>
              <a:rPr lang="ja-JP" altLang="en-US" sz="24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③　</a:t>
            </a:r>
            <a:r>
              <a:rPr lang="ja-JP" altLang="en-US" sz="2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健康経営</a:t>
            </a:r>
            <a:r>
              <a:rPr lang="ja-JP" altLang="en-US" sz="24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実施に</a:t>
            </a:r>
            <a:r>
              <a:rPr lang="ja-JP" altLang="en-US" sz="2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向けた</a:t>
            </a:r>
            <a:r>
              <a:rPr lang="ja-JP" altLang="en-US" sz="24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ノウハウ　（具体的な支援策）　</a:t>
            </a:r>
            <a:endParaRPr lang="ja-JP" altLang="en-US" sz="2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11565056"/>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anchor="ctr"/>
      <a:lstStyle>
        <a:defPPr algn="l">
          <a:defRPr kumimoji="0" sz="1800" dirty="0"/>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2603</TotalTime>
  <Words>2092</Words>
  <Application>Microsoft Office PowerPoint</Application>
  <PresentationFormat>A4 210 x 297 mm</PresentationFormat>
  <Paragraphs>460</Paragraphs>
  <Slides>14</Slides>
  <Notes>3</Notes>
  <HiddenSlides>0</HiddenSlides>
  <MMClips>0</MMClips>
  <ScaleCrop>false</ScaleCrop>
  <HeadingPairs>
    <vt:vector size="4" baseType="variant">
      <vt:variant>
        <vt:lpstr>テーマ</vt:lpstr>
      </vt:variant>
      <vt:variant>
        <vt:i4>1</vt:i4>
      </vt:variant>
      <vt:variant>
        <vt:lpstr>スライド タイトル</vt:lpstr>
      </vt:variant>
      <vt:variant>
        <vt:i4>14</vt:i4>
      </vt:variant>
    </vt:vector>
  </HeadingPairs>
  <TitlesOfParts>
    <vt:vector size="15" baseType="lpstr">
      <vt:lpstr>blank</vt:lpstr>
      <vt:lpstr>PowerPoint プレゼンテーション</vt:lpstr>
      <vt:lpstr>PowerPoint プレゼンテーション</vt:lpstr>
      <vt:lpstr>「健康経営」とは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（参考１）　身体的リスクと各種損失との関係</vt:lpstr>
      <vt:lpstr>（参考２）　生活習慣リスクと各種損失との関係</vt:lpstr>
      <vt:lpstr>（参考３）　心理的リスクと各種損失との関係</vt:lpstr>
      <vt:lpstr>（参考４）健康経営銘柄のパフォーマンス</vt:lpstr>
    </vt:vector>
  </TitlesOfParts>
  <Company>METI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アクセラレータの必要性</dc:title>
  <dc:creator>METI</dc:creator>
  <cp:lastModifiedBy>METI</cp:lastModifiedBy>
  <cp:revision>153</cp:revision>
  <cp:lastPrinted>2016-08-01T10:16:54Z</cp:lastPrinted>
  <dcterms:created xsi:type="dcterms:W3CDTF">2016-01-08T08:53:07Z</dcterms:created>
  <dcterms:modified xsi:type="dcterms:W3CDTF">2016-08-02T02:51:55Z</dcterms:modified>
</cp:coreProperties>
</file>