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ユーザー" initials="Wユ" lastIdx="11" clrIdx="0">
    <p:extLst>
      <p:ext uri="{19B8F6BF-5375-455C-9EA6-DF929625EA0E}">
        <p15:presenceInfo xmlns:p15="http://schemas.microsoft.com/office/powerpoint/2012/main" userId="Windows ユーザ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27AE60"/>
    <a:srgbClr val="660066"/>
    <a:srgbClr val="2980B9"/>
    <a:srgbClr val="D4EFDF"/>
    <a:srgbClr val="67C68F"/>
    <a:srgbClr val="67C676"/>
    <a:srgbClr val="69A6CE"/>
    <a:srgbClr val="E74C3C"/>
    <a:srgbClr val="FF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25" autoAdjust="0"/>
    <p:restoredTop sz="98623" autoAdjust="0"/>
  </p:normalViewPr>
  <p:slideViewPr>
    <p:cSldViewPr>
      <p:cViewPr varScale="1">
        <p:scale>
          <a:sx n="112" d="100"/>
          <a:sy n="112" d="100"/>
        </p:scale>
        <p:origin x="1816" y="5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1CA5A523-C118-410C-87AB-2FDF04BCABF2}" type="datetimeFigureOut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686300"/>
            <a:ext cx="5389563" cy="4440238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9EE1CC31-0DEC-48BB-A3E6-25B0A0C1C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336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1CC31-0DEC-48BB-A3E6-25B0A0C1CD9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981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9FAC-F195-4E1B-BDB3-2211B81A2CF1}" type="datetime1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331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E029-7898-409E-9CB1-0BDC3D681B29}" type="datetime1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34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7152-D1AD-43E3-B1E0-C86ABA497A99}" type="datetime1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85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A36-9543-4325-A22F-AD1161D49E8C}" type="datetime1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53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43D-AE23-481C-8487-803EB869F121}" type="datetime1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74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F630-3F0E-4EE4-AC5D-1D221720A365}" type="datetime1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6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5D00-45FB-40F0-A0B7-781CC942E1AB}" type="datetime1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91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3D661-51C6-4B33-9D38-85DCA6FD516D}" type="datetime1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84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FAD4-A2B8-48EB-B97F-242219FB1525}" type="datetime1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61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68F-F8C7-4DC7-B7E4-B74165542077}" type="datetime1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414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5928-FBC2-4FD0-9FC5-F3C0AB718A20}" type="datetime1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82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DFA6B-B757-439D-89FD-1A9F0CA5D486}" type="datetime1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96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表 98"/>
          <p:cNvGraphicFramePr>
            <a:graphicFrameLocks noGrp="1"/>
          </p:cNvGraphicFramePr>
          <p:nvPr>
            <p:extLst/>
          </p:nvPr>
        </p:nvGraphicFramePr>
        <p:xfrm>
          <a:off x="527697" y="1289326"/>
          <a:ext cx="9323999" cy="54000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9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9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9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74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2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FY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2019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5969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189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0218321"/>
                  </a:ext>
                </a:extLst>
              </a:tr>
              <a:tr h="1727907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" name="角丸四角形 101"/>
          <p:cNvSpPr/>
          <p:nvPr/>
        </p:nvSpPr>
        <p:spPr>
          <a:xfrm>
            <a:off x="7647806" y="1324387"/>
            <a:ext cx="2160000" cy="5472000"/>
          </a:xfrm>
          <a:prstGeom prst="roundRect">
            <a:avLst>
              <a:gd name="adj" fmla="val 4753"/>
            </a:avLst>
          </a:prstGeom>
          <a:pattFill prst="ltUpDiag">
            <a:fgClr>
              <a:srgbClr val="D4EFDF"/>
            </a:fgClr>
            <a:bgClr>
              <a:prstClr val="white"/>
            </a:bgClr>
          </a:pattFill>
          <a:ln w="28575">
            <a:solidFill>
              <a:srgbClr val="27A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64800" rtlCol="0" anchor="t"/>
          <a:lstStyle/>
          <a:p>
            <a:pPr algn="ctr">
              <a:buClr>
                <a:srgbClr val="27AE60"/>
              </a:buClr>
            </a:pPr>
            <a:r>
              <a:rPr kumimoji="0" lang="en-US" altLang="ja-JP" sz="105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2020s Future Image</a:t>
            </a:r>
          </a:p>
        </p:txBody>
      </p:sp>
      <p:sp>
        <p:nvSpPr>
          <p:cNvPr id="120" name="ホームベース 119"/>
          <p:cNvSpPr/>
          <p:nvPr/>
        </p:nvSpPr>
        <p:spPr bwMode="auto">
          <a:xfrm>
            <a:off x="5052109" y="4354406"/>
            <a:ext cx="2703697" cy="432000"/>
          </a:xfrm>
          <a:prstGeom prst="homePlate">
            <a:avLst>
              <a:gd name="adj" fmla="val 22991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288000" rtlCol="0" anchor="ctr"/>
          <a:lstStyle/>
          <a:p>
            <a:pPr>
              <a:buClr>
                <a:srgbClr val="27AE60"/>
              </a:buClr>
            </a:pPr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Further improvement</a:t>
            </a:r>
          </a:p>
        </p:txBody>
      </p:sp>
      <p:sp>
        <p:nvSpPr>
          <p:cNvPr id="123" name="正方形/長方形 122"/>
          <p:cNvSpPr/>
          <p:nvPr/>
        </p:nvSpPr>
        <p:spPr>
          <a:xfrm>
            <a:off x="6260577" y="704416"/>
            <a:ext cx="125819" cy="538084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3416760" y="675842"/>
            <a:ext cx="125819" cy="5409421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9123687" y="675841"/>
            <a:ext cx="125819" cy="553181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3184340" y="735045"/>
            <a:ext cx="108046" cy="327529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3" name="ホームベース 162"/>
          <p:cNvSpPr/>
          <p:nvPr/>
        </p:nvSpPr>
        <p:spPr bwMode="auto">
          <a:xfrm>
            <a:off x="702106" y="1302752"/>
            <a:ext cx="5849533" cy="252000"/>
          </a:xfrm>
          <a:prstGeom prst="homePlate">
            <a:avLst>
              <a:gd name="adj" fmla="val 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none" lIns="36000" rtlCol="0" anchor="ctr"/>
          <a:lstStyle/>
          <a:p>
            <a:pPr algn="l"/>
            <a:endParaRPr kumimoji="0" lang="ja-JP" altLang="en-US" sz="1050" dirty="0">
              <a:solidFill>
                <a:srgbClr val="F39C12"/>
              </a:solidFill>
              <a:effectLst>
                <a:glow rad="1270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4" name="ホームベース 163"/>
          <p:cNvSpPr/>
          <p:nvPr/>
        </p:nvSpPr>
        <p:spPr bwMode="auto">
          <a:xfrm>
            <a:off x="1214704" y="1972049"/>
            <a:ext cx="6498502" cy="446400"/>
          </a:xfrm>
          <a:prstGeom prst="homePlate">
            <a:avLst>
              <a:gd name="adj" fmla="val 22116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square" lIns="288000" tIns="36000" rtlCol="0" anchor="t"/>
          <a:lstStyle/>
          <a:p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Identify issues for</a:t>
            </a:r>
          </a:p>
          <a:p>
            <a:r>
              <a:rPr kumimoji="0" lang="en-US" altLang="ja-JP" sz="100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Flights Over People</a:t>
            </a:r>
            <a:endParaRPr kumimoji="0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5" name="ホームベース 164"/>
          <p:cNvSpPr/>
          <p:nvPr/>
        </p:nvSpPr>
        <p:spPr bwMode="auto">
          <a:xfrm>
            <a:off x="1257299" y="2420774"/>
            <a:ext cx="6498503" cy="230400"/>
          </a:xfrm>
          <a:prstGeom prst="homePlate">
            <a:avLst>
              <a:gd name="adj" fmla="val 43799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228600" tIns="0" bIns="0" rtlCol="0" anchor="ctr"/>
          <a:lstStyle/>
          <a:p>
            <a:pPr marL="6350"/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Gather/analyze safety/incident data</a:t>
            </a:r>
          </a:p>
        </p:txBody>
      </p:sp>
      <p:sp>
        <p:nvSpPr>
          <p:cNvPr id="166" name="ホームベース 165"/>
          <p:cNvSpPr/>
          <p:nvPr/>
        </p:nvSpPr>
        <p:spPr bwMode="auto">
          <a:xfrm>
            <a:off x="583922" y="1978172"/>
            <a:ext cx="900000" cy="673002"/>
          </a:xfrm>
          <a:prstGeom prst="homePlate">
            <a:avLst>
              <a:gd name="adj" fmla="val 15435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square" rIns="36000" rtlCol="0" anchor="ctr"/>
          <a:lstStyle/>
          <a:p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Revise guidelines for </a:t>
            </a:r>
            <a:r>
              <a:rPr kumimoji="0" lang="en-US" altLang="ja-JP" sz="100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BVLOS</a:t>
            </a:r>
          </a:p>
        </p:txBody>
      </p:sp>
      <p:sp>
        <p:nvSpPr>
          <p:cNvPr id="177" name="ホームベース 176"/>
          <p:cNvSpPr/>
          <p:nvPr/>
        </p:nvSpPr>
        <p:spPr bwMode="auto">
          <a:xfrm>
            <a:off x="690783" y="2899662"/>
            <a:ext cx="2427045" cy="201600"/>
          </a:xfrm>
          <a:prstGeom prst="homePlate">
            <a:avLst>
              <a:gd name="adj" fmla="val 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none" lIns="36000" tIns="36000" bIns="36000" rtlCol="0" anchor="ctr"/>
          <a:lstStyle/>
          <a:p>
            <a:r>
              <a:rPr kumimoji="0" lang="en-US" altLang="ja-JP" sz="1000" b="1" dirty="0">
                <a:solidFill>
                  <a:srgbClr val="27AE60"/>
                </a:solidFill>
                <a:effectLst>
                  <a:glow rad="1016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Fukushima Robot Test Field (RTF)</a:t>
            </a:r>
          </a:p>
        </p:txBody>
      </p:sp>
      <p:sp>
        <p:nvSpPr>
          <p:cNvPr id="178" name="ホームベース 177"/>
          <p:cNvSpPr/>
          <p:nvPr/>
        </p:nvSpPr>
        <p:spPr bwMode="auto">
          <a:xfrm>
            <a:off x="583922" y="3103176"/>
            <a:ext cx="7170671" cy="230400"/>
          </a:xfrm>
          <a:prstGeom prst="homePlate">
            <a:avLst>
              <a:gd name="adj" fmla="val 42765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tIns="0" bIns="0" rtlCol="0" anchor="ctr"/>
          <a:lstStyle/>
          <a:p>
            <a:pPr algn="l"/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Open</a:t>
            </a:r>
            <a:endParaRPr kumimoji="0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9" name="ホームベース 178"/>
          <p:cNvSpPr/>
          <p:nvPr/>
        </p:nvSpPr>
        <p:spPr bwMode="auto">
          <a:xfrm>
            <a:off x="1215414" y="3103176"/>
            <a:ext cx="2023081" cy="230400"/>
          </a:xfrm>
          <a:prstGeom prst="homePlate">
            <a:avLst>
              <a:gd name="adj" fmla="val 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square" lIns="90000" tIns="0" rIns="90000" bIns="0" rtlCol="0" anchor="ctr"/>
          <a:lstStyle/>
          <a:p>
            <a:pPr marL="171450" indent="-171450" algn="l"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Wide area flight zone</a:t>
            </a:r>
          </a:p>
          <a:p>
            <a:pPr marL="171450" indent="-171450" algn="l"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Communications towers</a:t>
            </a:r>
          </a:p>
        </p:txBody>
      </p:sp>
      <p:sp>
        <p:nvSpPr>
          <p:cNvPr id="180" name="ホームベース 179"/>
          <p:cNvSpPr/>
          <p:nvPr/>
        </p:nvSpPr>
        <p:spPr bwMode="auto">
          <a:xfrm>
            <a:off x="4818439" y="3103176"/>
            <a:ext cx="2216735" cy="230400"/>
          </a:xfrm>
          <a:prstGeom prst="homePlate">
            <a:avLst>
              <a:gd name="adj" fmla="val 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square" lIns="90000" rIns="90000" rtlCol="0" anchor="ctr"/>
          <a:lstStyle/>
          <a:p>
            <a:pPr marL="171450" indent="-171450" algn="l"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Wind tunnel facility</a:t>
            </a:r>
          </a:p>
          <a:p>
            <a:pPr marL="171450" indent="-171450" algn="l"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Area for infrastructure inspection, etc.</a:t>
            </a:r>
          </a:p>
        </p:txBody>
      </p:sp>
      <p:sp>
        <p:nvSpPr>
          <p:cNvPr id="181" name="ホームベース 180"/>
          <p:cNvSpPr/>
          <p:nvPr/>
        </p:nvSpPr>
        <p:spPr bwMode="auto">
          <a:xfrm>
            <a:off x="4293402" y="3103176"/>
            <a:ext cx="252000" cy="230400"/>
          </a:xfrm>
          <a:prstGeom prst="homePlate">
            <a:avLst>
              <a:gd name="adj" fmla="val 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square" lIns="90000" rIns="90000" rtlCol="0" anchor="ctr"/>
          <a:lstStyle/>
          <a:p>
            <a:pPr marL="171450" indent="-171450" algn="l"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kumimoji="0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82" name="カギ線コネクタ 181"/>
          <p:cNvCxnSpPr>
            <a:stCxn id="199" idx="0"/>
            <a:endCxn id="177" idx="1"/>
          </p:cNvCxnSpPr>
          <p:nvPr/>
        </p:nvCxnSpPr>
        <p:spPr>
          <a:xfrm rot="5400000" flipH="1" flipV="1">
            <a:off x="614105" y="3025491"/>
            <a:ext cx="101706" cy="51649"/>
          </a:xfrm>
          <a:prstGeom prst="bentConnector2">
            <a:avLst/>
          </a:prstGeom>
          <a:ln w="9525">
            <a:solidFill>
              <a:srgbClr val="27A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ホームベース 182"/>
          <p:cNvSpPr/>
          <p:nvPr/>
        </p:nvSpPr>
        <p:spPr bwMode="auto">
          <a:xfrm>
            <a:off x="3041614" y="3103176"/>
            <a:ext cx="1104498" cy="230400"/>
          </a:xfrm>
          <a:prstGeom prst="homePlate">
            <a:avLst>
              <a:gd name="adj" fmla="val 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square" lIns="90000" rIns="90000" rtlCol="0" anchor="ctr"/>
          <a:lstStyle/>
          <a:p>
            <a:pPr marL="171450" indent="-171450" algn="l"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Runway, etc.</a:t>
            </a:r>
          </a:p>
        </p:txBody>
      </p:sp>
      <p:sp>
        <p:nvSpPr>
          <p:cNvPr id="186" name="ホームベース 185"/>
          <p:cNvSpPr/>
          <p:nvPr/>
        </p:nvSpPr>
        <p:spPr bwMode="auto">
          <a:xfrm>
            <a:off x="689721" y="1776738"/>
            <a:ext cx="7407216" cy="201600"/>
          </a:xfrm>
          <a:prstGeom prst="homePlate">
            <a:avLst>
              <a:gd name="adj" fmla="val 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none" lIns="36000" tIns="0" bIns="0" rtlCol="0" anchor="ctr"/>
          <a:lstStyle/>
          <a:p>
            <a:r>
              <a:rPr kumimoji="0" lang="en-US" altLang="ja-JP" sz="1000" b="1" dirty="0">
                <a:solidFill>
                  <a:srgbClr val="27AE60"/>
                </a:solidFill>
                <a:effectLst>
                  <a:glow rad="1016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Study requirements for UAVs, operators</a:t>
            </a:r>
            <a:r>
              <a:rPr kumimoji="0" lang="ja-JP" altLang="en-US" sz="1000" b="1">
                <a:solidFill>
                  <a:srgbClr val="27AE60"/>
                </a:solidFill>
                <a:effectLst>
                  <a:glow rad="1016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000" b="1" dirty="0">
                <a:solidFill>
                  <a:srgbClr val="27AE60"/>
                </a:solidFill>
                <a:effectLst>
                  <a:glow rad="1016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and operations</a:t>
            </a:r>
          </a:p>
        </p:txBody>
      </p:sp>
      <p:cxnSp>
        <p:nvCxnSpPr>
          <p:cNvPr id="187" name="カギ線コネクタ 186"/>
          <p:cNvCxnSpPr>
            <a:stCxn id="111" idx="0"/>
            <a:endCxn id="186" idx="1"/>
          </p:cNvCxnSpPr>
          <p:nvPr/>
        </p:nvCxnSpPr>
        <p:spPr>
          <a:xfrm rot="5400000" flipH="1" flipV="1">
            <a:off x="611707" y="1901552"/>
            <a:ext cx="102028" cy="54000"/>
          </a:xfrm>
          <a:prstGeom prst="bentConnector2">
            <a:avLst/>
          </a:prstGeom>
          <a:ln w="9525">
            <a:solidFill>
              <a:srgbClr val="27A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二等辺三角形 187"/>
          <p:cNvSpPr/>
          <p:nvPr/>
        </p:nvSpPr>
        <p:spPr>
          <a:xfrm rot="5400000">
            <a:off x="3435088" y="2052610"/>
            <a:ext cx="90000" cy="180000"/>
          </a:xfrm>
          <a:prstGeom prst="triangle">
            <a:avLst/>
          </a:prstGeom>
          <a:solidFill>
            <a:srgbClr val="67C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326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9" name="ホームベース 188"/>
          <p:cNvSpPr/>
          <p:nvPr/>
        </p:nvSpPr>
        <p:spPr bwMode="auto">
          <a:xfrm>
            <a:off x="5051062" y="2651938"/>
            <a:ext cx="2704741" cy="230400"/>
          </a:xfrm>
          <a:prstGeom prst="homePlate">
            <a:avLst>
              <a:gd name="adj" fmla="val 43799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288000" tIns="0" bIns="0" rtlCol="0" anchor="ctr"/>
          <a:lstStyle/>
          <a:p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International standardization</a:t>
            </a:r>
            <a:endParaRPr kumimoji="0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0" name="ホームベース 189"/>
          <p:cNvSpPr/>
          <p:nvPr/>
        </p:nvSpPr>
        <p:spPr bwMode="auto">
          <a:xfrm>
            <a:off x="3150939" y="2651938"/>
            <a:ext cx="2062267" cy="230400"/>
          </a:xfrm>
          <a:prstGeom prst="homePlate">
            <a:avLst/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288000" tIns="0" bIns="0" rtlCol="0" anchor="ctr"/>
          <a:lstStyle/>
          <a:p>
            <a:pPr algn="l"/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Flight testing, etc.</a:t>
            </a:r>
            <a:r>
              <a:rPr kumimoji="0" lang="ja-JP" altLang="en-US" sz="80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Test data, etc.</a:t>
            </a:r>
            <a:endParaRPr kumimoji="0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1" name="ホームベース 190"/>
          <p:cNvSpPr/>
          <p:nvPr/>
        </p:nvSpPr>
        <p:spPr bwMode="auto">
          <a:xfrm>
            <a:off x="583922" y="2651938"/>
            <a:ext cx="2770246" cy="230400"/>
          </a:xfrm>
          <a:prstGeom prst="homePlate">
            <a:avLst/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tIns="0" bIns="0" rtlCol="0" anchor="ctr"/>
          <a:lstStyle/>
          <a:p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Consider </a:t>
            </a:r>
            <a:r>
              <a:rPr kumimoji="0" lang="en-US" altLang="ja-JP" sz="80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aircraft safety and </a:t>
            </a:r>
            <a:r>
              <a:rPr kumimoji="0" lang="en-US" altLang="ja-JP" sz="800" b="1" dirty="0" smtClean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reliability </a:t>
            </a:r>
            <a:r>
              <a:rPr kumimoji="0" lang="en-US" altLang="ja-JP" sz="80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80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80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evaluation methods</a:t>
            </a:r>
            <a:endParaRPr kumimoji="0" lang="ja-JP" altLang="en-US" sz="800" baseline="30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6" name="角丸四角形 195"/>
          <p:cNvSpPr/>
          <p:nvPr/>
        </p:nvSpPr>
        <p:spPr>
          <a:xfrm>
            <a:off x="90615" y="1485455"/>
            <a:ext cx="360040" cy="3304860"/>
          </a:xfrm>
          <a:prstGeom prst="roundRect">
            <a:avLst>
              <a:gd name="adj" fmla="val 0"/>
            </a:avLst>
          </a:prstGeom>
          <a:solidFill>
            <a:srgbClr val="27AE60"/>
          </a:solidFill>
          <a:ln w="31750">
            <a:solidFill>
              <a:srgbClr val="27A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Overall Environment Improvement</a:t>
            </a:r>
          </a:p>
        </p:txBody>
      </p:sp>
      <p:sp>
        <p:nvSpPr>
          <p:cNvPr id="199" name="正方形/長方形 198"/>
          <p:cNvSpPr/>
          <p:nvPr/>
        </p:nvSpPr>
        <p:spPr>
          <a:xfrm>
            <a:off x="585134" y="3102168"/>
            <a:ext cx="108000" cy="23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0" name="角丸四角形 199"/>
          <p:cNvSpPr/>
          <p:nvPr/>
        </p:nvSpPr>
        <p:spPr>
          <a:xfrm>
            <a:off x="7755806" y="4348165"/>
            <a:ext cx="1944000" cy="2311840"/>
          </a:xfrm>
          <a:prstGeom prst="roundRect">
            <a:avLst>
              <a:gd name="adj" fmla="val 4616"/>
            </a:avLst>
          </a:prstGeom>
          <a:solidFill>
            <a:srgbClr val="CCEAF6"/>
          </a:solidFill>
          <a:ln w="19050">
            <a:solidFill>
              <a:srgbClr val="2980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algn="ctr">
              <a:spcBef>
                <a:spcPts val="600"/>
              </a:spcBef>
              <a:buClr>
                <a:srgbClr val="2980B9"/>
              </a:buClr>
            </a:pPr>
            <a:r>
              <a:rPr kumimoji="0" lang="en-US" altLang="ja-JP" sz="1000" b="1" dirty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Safe and Convenient Management of the Skies</a:t>
            </a:r>
          </a:p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Deployment of UTMS for society</a:t>
            </a:r>
          </a:p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Safety and coordination of manned and unmanned aircraft</a:t>
            </a:r>
          </a:p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International standardization</a:t>
            </a:r>
          </a:p>
          <a:p>
            <a:pPr algn="ctr">
              <a:spcBef>
                <a:spcPts val="600"/>
              </a:spcBef>
              <a:buClr>
                <a:srgbClr val="2980B9"/>
              </a:buClr>
            </a:pPr>
            <a:r>
              <a:rPr kumimoji="0" lang="en-US" altLang="ja-JP" sz="1000" b="1" dirty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Safe and Reliable UAS</a:t>
            </a:r>
          </a:p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UAVs that don’t fall from the sky, or that remain safe even in case of a fall</a:t>
            </a:r>
          </a:p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Advanced autonomous flight</a:t>
            </a:r>
          </a:p>
        </p:txBody>
      </p:sp>
      <p:sp>
        <p:nvSpPr>
          <p:cNvPr id="201" name="角丸四角形 200"/>
          <p:cNvSpPr/>
          <p:nvPr/>
        </p:nvSpPr>
        <p:spPr>
          <a:xfrm>
            <a:off x="7755806" y="1628800"/>
            <a:ext cx="1944000" cy="2617607"/>
          </a:xfrm>
          <a:prstGeom prst="roundRect">
            <a:avLst>
              <a:gd name="adj" fmla="val 5383"/>
            </a:avLst>
          </a:prstGeom>
          <a:solidFill>
            <a:srgbClr val="D4EFDF"/>
          </a:solidFill>
          <a:ln w="19050">
            <a:solidFill>
              <a:srgbClr val="27A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algn="ctr">
              <a:spcBef>
                <a:spcPts val="600"/>
              </a:spcBef>
              <a:buClr>
                <a:srgbClr val="27AE60"/>
              </a:buClr>
            </a:pPr>
            <a:r>
              <a:rPr kumimoji="0" lang="en-US" altLang="ja-JP" sz="100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Overall Environment for Safe Use of Drones</a:t>
            </a:r>
          </a:p>
          <a:p>
            <a:pPr marL="171450" indent="-171450">
              <a:spcBef>
                <a:spcPts val="8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Revision of guidelines for flights over people uninvolved in an operation</a:t>
            </a:r>
          </a:p>
          <a:p>
            <a:pPr marL="171450" indent="-171450">
              <a:spcBef>
                <a:spcPts val="8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Regime for safety/reliability certification, identification and registration of UAVs</a:t>
            </a:r>
          </a:p>
          <a:p>
            <a:pPr marL="171450" indent="-171450">
              <a:spcBef>
                <a:spcPts val="8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Qualification system for pilots and flight operators</a:t>
            </a:r>
          </a:p>
          <a:p>
            <a:pPr marL="171450" indent="-171450">
              <a:spcBef>
                <a:spcPts val="8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Obligatory accident reporting system; rules for victim relief in accidents</a:t>
            </a:r>
          </a:p>
          <a:p>
            <a:pPr marL="171450" indent="-171450">
              <a:spcBef>
                <a:spcPts val="8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Rules for UTMS</a:t>
            </a:r>
          </a:p>
        </p:txBody>
      </p:sp>
      <p:sp>
        <p:nvSpPr>
          <p:cNvPr id="203" name="ホームベース 202"/>
          <p:cNvSpPr/>
          <p:nvPr/>
        </p:nvSpPr>
        <p:spPr bwMode="auto">
          <a:xfrm>
            <a:off x="583922" y="1485455"/>
            <a:ext cx="7170672" cy="259200"/>
          </a:xfrm>
          <a:prstGeom prst="homePlate">
            <a:avLst>
              <a:gd name="adj" fmla="val 38976"/>
            </a:avLst>
          </a:prstGeom>
          <a:pattFill prst="ltUpDiag">
            <a:fgClr>
              <a:srgbClr val="D4EFDF"/>
            </a:fgClr>
            <a:bgClr>
              <a:schemeClr val="bg1"/>
            </a:bgClr>
          </a:pattFill>
          <a:ln w="28575" cmpd="sng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tIns="0" bIns="0" rtlCol="0" anchor="ctr"/>
          <a:lstStyle/>
          <a:p>
            <a:pPr>
              <a:buClr>
                <a:srgbClr val="27AE60"/>
              </a:buClr>
            </a:pPr>
            <a:r>
              <a:rPr kumimoji="0" lang="en-US" altLang="ja-JP" sz="100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Comprehensive Study	</a:t>
            </a:r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Issue Identification</a:t>
            </a:r>
            <a:r>
              <a:rPr kumimoji="0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0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                            Detailed Study</a:t>
            </a:r>
            <a:endParaRPr kumimoji="0" lang="en-US" altLang="ja-JP" sz="9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07" name="直線矢印コネクタ 206"/>
          <p:cNvCxnSpPr/>
          <p:nvPr/>
        </p:nvCxnSpPr>
        <p:spPr>
          <a:xfrm flipV="1">
            <a:off x="4702512" y="2419350"/>
            <a:ext cx="0" cy="231825"/>
          </a:xfrm>
          <a:prstGeom prst="straightConnector1">
            <a:avLst/>
          </a:prstGeom>
          <a:ln w="19050">
            <a:solidFill>
              <a:srgbClr val="27AE60"/>
            </a:solidFill>
            <a:headEnd type="oval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ホームベース 231"/>
          <p:cNvSpPr/>
          <p:nvPr/>
        </p:nvSpPr>
        <p:spPr bwMode="auto">
          <a:xfrm>
            <a:off x="4521440" y="2900619"/>
            <a:ext cx="1853977" cy="181875"/>
          </a:xfrm>
          <a:prstGeom prst="homePlate">
            <a:avLst>
              <a:gd name="adj" fmla="val 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square" lIns="36000" tIns="0" rIns="90000" bIns="0" rtlCol="0" anchor="ctr"/>
          <a:lstStyle/>
          <a:p>
            <a:pPr>
              <a:buClr>
                <a:srgbClr val="27AE60"/>
              </a:buClr>
            </a:pPr>
            <a:r>
              <a:rPr kumimoji="0" lang="en-US" altLang="ja-JP" sz="800" dirty="0">
                <a:effectLst>
                  <a:glow rad="1016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Airfield with impact absorption net</a:t>
            </a:r>
          </a:p>
        </p:txBody>
      </p:sp>
      <p:cxnSp>
        <p:nvCxnSpPr>
          <p:cNvPr id="235" name="直線矢印コネクタ 234"/>
          <p:cNvCxnSpPr/>
          <p:nvPr/>
        </p:nvCxnSpPr>
        <p:spPr>
          <a:xfrm>
            <a:off x="3748742" y="1744655"/>
            <a:ext cx="0" cy="240070"/>
          </a:xfrm>
          <a:prstGeom prst="straightConnector1">
            <a:avLst/>
          </a:prstGeom>
          <a:ln w="19050">
            <a:solidFill>
              <a:srgbClr val="27AE60"/>
            </a:solidFill>
            <a:headEnd type="oval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二等辺三角形 241"/>
          <p:cNvSpPr/>
          <p:nvPr/>
        </p:nvSpPr>
        <p:spPr>
          <a:xfrm rot="5400000">
            <a:off x="5673136" y="1533912"/>
            <a:ext cx="90000" cy="180000"/>
          </a:xfrm>
          <a:prstGeom prst="triangle">
            <a:avLst/>
          </a:prstGeom>
          <a:solidFill>
            <a:srgbClr val="67C68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3" name="角丸四角形 242"/>
          <p:cNvSpPr/>
          <p:nvPr/>
        </p:nvSpPr>
        <p:spPr>
          <a:xfrm>
            <a:off x="3397863" y="2021720"/>
            <a:ext cx="1914732" cy="26121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t"/>
          <a:lstStyle/>
          <a:p>
            <a:pPr algn="ctr"/>
            <a:r>
              <a:rPr kumimoji="0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Examine future </a:t>
            </a:r>
            <a:r>
              <a:rPr kumimoji="0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direction</a:t>
            </a:r>
          </a:p>
        </p:txBody>
      </p:sp>
      <p:sp>
        <p:nvSpPr>
          <p:cNvPr id="244" name="角丸四角形 243"/>
          <p:cNvSpPr/>
          <p:nvPr/>
        </p:nvSpPr>
        <p:spPr>
          <a:xfrm>
            <a:off x="5032879" y="2024412"/>
            <a:ext cx="2184414" cy="2559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t"/>
          <a:lstStyle/>
          <a:p>
            <a:pPr algn="ctr"/>
            <a:r>
              <a:rPr kumimoji="0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Consider requirements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6" name="ホームベース 245"/>
          <p:cNvSpPr/>
          <p:nvPr/>
        </p:nvSpPr>
        <p:spPr bwMode="auto">
          <a:xfrm>
            <a:off x="583922" y="4075035"/>
            <a:ext cx="7170672" cy="230400"/>
          </a:xfrm>
          <a:prstGeom prst="homePlate">
            <a:avLst>
              <a:gd name="adj" fmla="val 41732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tIns="0" bIns="0" rtlCol="0" anchor="ctr"/>
          <a:lstStyle/>
          <a:p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Establishment and operation of a region-based </a:t>
            </a:r>
            <a:r>
              <a:rPr kumimoji="0" lang="en-US" altLang="ja-JP" sz="100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Japanese “Regulatory Sandbox” system</a:t>
            </a:r>
            <a:endParaRPr kumimoji="0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7" name="二等辺三角形 246"/>
          <p:cNvSpPr/>
          <p:nvPr/>
        </p:nvSpPr>
        <p:spPr>
          <a:xfrm rot="5400000">
            <a:off x="5218152" y="2052610"/>
            <a:ext cx="90000" cy="180000"/>
          </a:xfrm>
          <a:prstGeom prst="triangle">
            <a:avLst/>
          </a:prstGeom>
          <a:solidFill>
            <a:srgbClr val="67C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326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50" name="直線矢印コネクタ 249"/>
          <p:cNvCxnSpPr/>
          <p:nvPr/>
        </p:nvCxnSpPr>
        <p:spPr>
          <a:xfrm>
            <a:off x="3778532" y="2881574"/>
            <a:ext cx="0" cy="219073"/>
          </a:xfrm>
          <a:prstGeom prst="straightConnector1">
            <a:avLst/>
          </a:prstGeom>
          <a:ln w="19050">
            <a:solidFill>
              <a:srgbClr val="27AE60"/>
            </a:solidFill>
            <a:headEnd type="oval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角丸四角形 250"/>
          <p:cNvSpPr/>
          <p:nvPr/>
        </p:nvSpPr>
        <p:spPr>
          <a:xfrm>
            <a:off x="4464375" y="2238514"/>
            <a:ext cx="18000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2" name="角丸四角形 251"/>
          <p:cNvSpPr/>
          <p:nvPr/>
        </p:nvSpPr>
        <p:spPr>
          <a:xfrm>
            <a:off x="4239467" y="2446429"/>
            <a:ext cx="18000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53" name="カギ線コネクタ 252"/>
          <p:cNvCxnSpPr/>
          <p:nvPr/>
        </p:nvCxnSpPr>
        <p:spPr>
          <a:xfrm flipV="1">
            <a:off x="3799796" y="2407961"/>
            <a:ext cx="249357" cy="141900"/>
          </a:xfrm>
          <a:prstGeom prst="bentConnector3">
            <a:avLst>
              <a:gd name="adj1" fmla="val 99036"/>
            </a:avLst>
          </a:prstGeom>
          <a:ln w="19050">
            <a:solidFill>
              <a:srgbClr val="27AE6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角丸四角形 259"/>
          <p:cNvSpPr/>
          <p:nvPr/>
        </p:nvSpPr>
        <p:spPr>
          <a:xfrm>
            <a:off x="5612249" y="2445974"/>
            <a:ext cx="914760" cy="180000"/>
          </a:xfrm>
          <a:prstGeom prst="roundRect">
            <a:avLst>
              <a:gd name="adj" fmla="val 50000"/>
            </a:avLst>
          </a:prstGeom>
          <a:solidFill>
            <a:srgbClr val="67C68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buClr>
                <a:srgbClr val="27AE60"/>
              </a:buClr>
            </a:pPr>
            <a:r>
              <a:rPr kumimoji="0"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ISO, JIS, etc.</a:t>
            </a:r>
            <a:endParaRPr kumimoji="0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1" name="二等辺三角形 260"/>
          <p:cNvSpPr/>
          <p:nvPr/>
        </p:nvSpPr>
        <p:spPr>
          <a:xfrm rot="10800000">
            <a:off x="6033629" y="2625810"/>
            <a:ext cx="72000" cy="72000"/>
          </a:xfrm>
          <a:prstGeom prst="triangle">
            <a:avLst/>
          </a:prstGeom>
          <a:solidFill>
            <a:srgbClr val="67C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326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7" name="ホームベース 116"/>
          <p:cNvSpPr/>
          <p:nvPr/>
        </p:nvSpPr>
        <p:spPr bwMode="auto">
          <a:xfrm>
            <a:off x="4200010" y="5086152"/>
            <a:ext cx="2703697" cy="432000"/>
          </a:xfrm>
          <a:prstGeom prst="homePlate">
            <a:avLst>
              <a:gd name="adj" fmla="val 22991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288000" rtlCol="0" anchor="ctr"/>
          <a:lstStyle/>
          <a:p>
            <a:pPr>
              <a:buClr>
                <a:srgbClr val="27AE60"/>
              </a:buClr>
            </a:pPr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Further improvement</a:t>
            </a:r>
            <a:endParaRPr kumimoji="0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5" name="ホームベース 174"/>
          <p:cNvSpPr/>
          <p:nvPr/>
        </p:nvSpPr>
        <p:spPr bwMode="auto">
          <a:xfrm>
            <a:off x="2655519" y="4354406"/>
            <a:ext cx="2581815" cy="432000"/>
          </a:xfrm>
          <a:prstGeom prst="homePlate">
            <a:avLst>
              <a:gd name="adj" fmla="val 29605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288000" rtlCol="0" anchor="ctr"/>
          <a:lstStyle/>
          <a:p>
            <a:pPr marL="171450" indent="-171450" algn="l"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Flight information sharing for</a:t>
            </a:r>
            <a:b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improved convenience</a:t>
            </a:r>
            <a:endParaRPr kumimoji="0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6" name="ホームベース 175"/>
          <p:cNvSpPr/>
          <p:nvPr/>
        </p:nvSpPr>
        <p:spPr bwMode="auto">
          <a:xfrm>
            <a:off x="583922" y="4354406"/>
            <a:ext cx="2289583" cy="432000"/>
          </a:xfrm>
          <a:prstGeom prst="homePlate">
            <a:avLst>
              <a:gd name="adj" fmla="val 29054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>
              <a:buClr>
                <a:srgbClr val="27AE60"/>
              </a:buClr>
            </a:pPr>
            <a:r>
              <a:rPr kumimoji="0" lang="en-US" altLang="ja-JP" sz="100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Drone Information Platform</a:t>
            </a:r>
          </a:p>
          <a:p>
            <a:pPr algn="l">
              <a:buClr>
                <a:srgbClr val="27AE60"/>
              </a:buClr>
            </a:pPr>
            <a:r>
              <a:rPr kumimoji="0" lang="en-US" altLang="ja-JP" sz="100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System (DIPS) </a:t>
            </a:r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operational</a:t>
            </a:r>
            <a:endParaRPr kumimoji="0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ホームベース 125"/>
          <p:cNvSpPr/>
          <p:nvPr/>
        </p:nvSpPr>
        <p:spPr bwMode="auto">
          <a:xfrm>
            <a:off x="583922" y="3385589"/>
            <a:ext cx="7171882" cy="639486"/>
          </a:xfrm>
          <a:prstGeom prst="homePlate">
            <a:avLst>
              <a:gd name="adj" fmla="val 15897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rtlCol="0" anchor="t"/>
          <a:lstStyle/>
          <a:p>
            <a:pPr algn="l">
              <a:buClr>
                <a:srgbClr val="27AE60"/>
              </a:buClr>
            </a:pPr>
            <a:r>
              <a:rPr kumimoji="0" lang="en-US" altLang="ja-JP" sz="100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Use of RF Communications </a:t>
            </a:r>
            <a:r>
              <a:rPr kumimoji="0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Research and consideration on the use of radio communications, etc.</a:t>
            </a:r>
          </a:p>
        </p:txBody>
      </p:sp>
      <p:sp>
        <p:nvSpPr>
          <p:cNvPr id="255" name="ホームベース 254"/>
          <p:cNvSpPr/>
          <p:nvPr/>
        </p:nvSpPr>
        <p:spPr bwMode="auto">
          <a:xfrm>
            <a:off x="2662305" y="3629075"/>
            <a:ext cx="5052945" cy="396000"/>
          </a:xfrm>
          <a:prstGeom prst="homePlate">
            <a:avLst>
              <a:gd name="adj" fmla="val 15878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288000" tIns="0" bIns="0" rtlCol="0" anchor="ctr"/>
          <a:lstStyle/>
          <a:p>
            <a:r>
              <a:rPr kumimoji="0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          　</a:t>
            </a:r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New system operational</a:t>
            </a:r>
            <a:endParaRPr kumimoji="0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6" name="ホームベース 255"/>
          <p:cNvSpPr/>
          <p:nvPr/>
        </p:nvSpPr>
        <p:spPr bwMode="auto">
          <a:xfrm>
            <a:off x="639072" y="3629075"/>
            <a:ext cx="2231085" cy="396000"/>
          </a:xfrm>
          <a:prstGeom prst="homePlate">
            <a:avLst>
              <a:gd name="adj" fmla="val 31359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>
              <a:spcBef>
                <a:spcPts val="200"/>
              </a:spcBef>
            </a:pPr>
            <a:r>
              <a:rPr kumimoji="0" lang="en-US" altLang="ja-JP" sz="80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Aerial use of mobile phone networks</a:t>
            </a:r>
            <a:r>
              <a:rPr kumimoji="0" lang="en-US" altLang="ja-JP" sz="90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90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Evaluation, international standardization</a:t>
            </a:r>
            <a:endParaRPr kumimoji="0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7" name="二等辺三角形 256"/>
          <p:cNvSpPr/>
          <p:nvPr/>
        </p:nvSpPr>
        <p:spPr>
          <a:xfrm rot="5400000">
            <a:off x="4131763" y="3736182"/>
            <a:ext cx="90000" cy="180000"/>
          </a:xfrm>
          <a:prstGeom prst="triangle">
            <a:avLst/>
          </a:prstGeom>
          <a:solidFill>
            <a:srgbClr val="67C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326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" name="二等辺三角形 111"/>
          <p:cNvSpPr/>
          <p:nvPr/>
        </p:nvSpPr>
        <p:spPr>
          <a:xfrm rot="5400000">
            <a:off x="2772163" y="4523837"/>
            <a:ext cx="90000" cy="288000"/>
          </a:xfrm>
          <a:prstGeom prst="triangle">
            <a:avLst/>
          </a:prstGeom>
          <a:solidFill>
            <a:srgbClr val="67C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326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8" name="ホームベース 257"/>
          <p:cNvSpPr/>
          <p:nvPr/>
        </p:nvSpPr>
        <p:spPr bwMode="auto">
          <a:xfrm rot="16200000">
            <a:off x="5445345" y="2914363"/>
            <a:ext cx="3730924" cy="396001"/>
          </a:xfrm>
          <a:prstGeom prst="homePlate">
            <a:avLst>
              <a:gd name="adj" fmla="val 35568"/>
            </a:avLst>
          </a:prstGeom>
          <a:solidFill>
            <a:srgbClr val="67C68F"/>
          </a:solidFill>
          <a:ln w="19050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9" name="角丸四角形 258"/>
          <p:cNvSpPr/>
          <p:nvPr/>
        </p:nvSpPr>
        <p:spPr>
          <a:xfrm>
            <a:off x="7113343" y="1494723"/>
            <a:ext cx="396269" cy="3130364"/>
          </a:xfrm>
          <a:prstGeom prst="roundRect">
            <a:avLst>
              <a:gd name="adj" fmla="val 0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buClr>
                <a:srgbClr val="27AE60"/>
              </a:buClr>
            </a:pPr>
            <a:r>
              <a:rPr kumimoji="0"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Clarification of requirements for Level 4</a:t>
            </a:r>
          </a:p>
          <a:p>
            <a:pPr algn="ctr">
              <a:buClr>
                <a:srgbClr val="27AE60"/>
              </a:buClr>
            </a:pPr>
            <a:r>
              <a:rPr kumimoji="0"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Preparing the overall environment related to</a:t>
            </a:r>
          </a:p>
          <a:p>
            <a:pPr algn="ctr">
              <a:buClr>
                <a:srgbClr val="27AE60"/>
              </a:buClr>
            </a:pPr>
            <a:r>
              <a:rPr kumimoji="0" lang="en-US" altLang="ja-JP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communications </a:t>
            </a:r>
            <a:r>
              <a:rPr kumimoji="0"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and testing</a:t>
            </a:r>
          </a:p>
        </p:txBody>
      </p:sp>
      <p:sp>
        <p:nvSpPr>
          <p:cNvPr id="108" name="ホームベース 107"/>
          <p:cNvSpPr/>
          <p:nvPr/>
        </p:nvSpPr>
        <p:spPr bwMode="auto">
          <a:xfrm rot="16200000">
            <a:off x="7110960" y="4808146"/>
            <a:ext cx="400107" cy="396414"/>
          </a:xfrm>
          <a:prstGeom prst="homePlate">
            <a:avLst>
              <a:gd name="adj" fmla="val 34966"/>
            </a:avLst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5" name="角丸四角形 184"/>
          <p:cNvSpPr/>
          <p:nvPr/>
        </p:nvSpPr>
        <p:spPr>
          <a:xfrm>
            <a:off x="626003" y="4841310"/>
            <a:ext cx="4709141" cy="195498"/>
          </a:xfrm>
          <a:prstGeom prst="roundRect">
            <a:avLst>
              <a:gd name="adj" fmla="val 50000"/>
            </a:avLst>
          </a:prstGeom>
          <a:solidFill>
            <a:srgbClr val="69A6CE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buClr>
                <a:srgbClr val="27AE60"/>
              </a:buClr>
            </a:pPr>
            <a:r>
              <a:rPr kumimoji="0"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Consider linking DIPS and UTMS for manned aircraft-UAS safety and coexistence</a:t>
            </a:r>
            <a:endParaRPr kumimoji="0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7" name="角丸四角形 196"/>
          <p:cNvSpPr/>
          <p:nvPr/>
        </p:nvSpPr>
        <p:spPr>
          <a:xfrm>
            <a:off x="93100" y="5067521"/>
            <a:ext cx="360040" cy="1713205"/>
          </a:xfrm>
          <a:prstGeom prst="roundRect">
            <a:avLst>
              <a:gd name="adj" fmla="val 0"/>
            </a:avLst>
          </a:prstGeom>
          <a:solidFill>
            <a:srgbClr val="2980B9"/>
          </a:solidFill>
          <a:ln w="31750">
            <a:solidFill>
              <a:srgbClr val="2980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Technology Development</a:t>
            </a:r>
          </a:p>
        </p:txBody>
      </p:sp>
      <p:sp>
        <p:nvSpPr>
          <p:cNvPr id="208" name="ホームベース 207"/>
          <p:cNvSpPr/>
          <p:nvPr/>
        </p:nvSpPr>
        <p:spPr bwMode="auto">
          <a:xfrm>
            <a:off x="583195" y="6404120"/>
            <a:ext cx="7171883" cy="376607"/>
          </a:xfrm>
          <a:prstGeom prst="homePlate">
            <a:avLst>
              <a:gd name="adj" fmla="val 27218"/>
            </a:avLst>
          </a:prstGeom>
          <a:solidFill>
            <a:srgbClr val="CCEAF6"/>
          </a:solidFill>
          <a:ln w="19050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72000" tIns="0" bIns="0" rtlCol="0" anchor="ctr"/>
          <a:lstStyle/>
          <a:p>
            <a:pPr marL="293688" indent="-293688">
              <a:spcBef>
                <a:spcPts val="300"/>
              </a:spcBef>
            </a:pPr>
            <a:r>
              <a:rPr kumimoji="0" lang="en-US" altLang="ja-JP" sz="1000" b="1" dirty="0">
                <a:solidFill>
                  <a:srgbClr val="2980B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Ⅱ.</a:t>
            </a:r>
            <a:r>
              <a:rPr kumimoji="0" lang="ja-JP" altLang="en-US" sz="1000" b="1">
                <a:solidFill>
                  <a:srgbClr val="2980B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000" b="1" dirty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Ensuring the safety of people </a:t>
            </a:r>
            <a:br>
              <a:rPr kumimoji="0" lang="en-US" altLang="ja-JP" sz="1000" b="1" dirty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1000" b="1" dirty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and property</a:t>
            </a:r>
            <a:r>
              <a:rPr kumimoji="0" lang="ja-JP" altLang="en-US" sz="8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en-US" altLang="ja-JP" sz="8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0" name="ホームベース 209"/>
          <p:cNvSpPr/>
          <p:nvPr/>
        </p:nvSpPr>
        <p:spPr bwMode="auto">
          <a:xfrm>
            <a:off x="583922" y="5071919"/>
            <a:ext cx="7170130" cy="1332736"/>
          </a:xfrm>
          <a:prstGeom prst="homePlate">
            <a:avLst>
              <a:gd name="adj" fmla="val 7758"/>
            </a:avLst>
          </a:prstGeom>
          <a:solidFill>
            <a:srgbClr val="CCEAF6"/>
          </a:solidFill>
          <a:ln w="19050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72000" rtlCol="0" anchor="t"/>
          <a:lstStyle/>
          <a:p>
            <a:r>
              <a:rPr kumimoji="0" lang="en-US" altLang="ja-JP" sz="1000" b="1" dirty="0">
                <a:solidFill>
                  <a:srgbClr val="2980B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Ⅰ.</a:t>
            </a:r>
            <a:r>
              <a:rPr kumimoji="0" lang="ja-JP" altLang="en-US" sz="1000" b="1">
                <a:solidFill>
                  <a:srgbClr val="2980B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000" b="1" dirty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Realizing a substitute for visual  function</a:t>
            </a:r>
          </a:p>
        </p:txBody>
      </p:sp>
      <p:sp>
        <p:nvSpPr>
          <p:cNvPr id="211" name="ホームベース 210"/>
          <p:cNvSpPr/>
          <p:nvPr/>
        </p:nvSpPr>
        <p:spPr bwMode="auto">
          <a:xfrm>
            <a:off x="643469" y="6092420"/>
            <a:ext cx="7036855" cy="230400"/>
          </a:xfrm>
          <a:prstGeom prst="homePlate">
            <a:avLst>
              <a:gd name="adj" fmla="val 7990"/>
            </a:avLst>
          </a:prstGeom>
          <a:solidFill>
            <a:srgbClr val="CCEAF6"/>
          </a:solidFill>
          <a:ln w="19050">
            <a:solidFill>
              <a:srgbClr val="2980B9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none" tIns="0" bIns="0" rtlCol="0" anchor="ctr"/>
          <a:lstStyle/>
          <a:p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Comparison of wireless systems</a:t>
            </a:r>
            <a:r>
              <a:rPr kumimoji="0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Demonstration</a:t>
            </a:r>
            <a:r>
              <a:rPr kumimoji="0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Consideration of future direction</a:t>
            </a:r>
            <a:r>
              <a:rPr kumimoji="0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International standardization</a:t>
            </a:r>
          </a:p>
        </p:txBody>
      </p:sp>
      <p:sp>
        <p:nvSpPr>
          <p:cNvPr id="212" name="二等辺三角形 211"/>
          <p:cNvSpPr/>
          <p:nvPr/>
        </p:nvSpPr>
        <p:spPr>
          <a:xfrm rot="5400000">
            <a:off x="2431872" y="6153620"/>
            <a:ext cx="72000" cy="108000"/>
          </a:xfrm>
          <a:prstGeom prst="triangle">
            <a:avLst/>
          </a:prstGeom>
          <a:solidFill>
            <a:srgbClr val="69A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326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3" name="二等辺三角形 212"/>
          <p:cNvSpPr/>
          <p:nvPr/>
        </p:nvSpPr>
        <p:spPr>
          <a:xfrm rot="5400000">
            <a:off x="3363455" y="6153620"/>
            <a:ext cx="72000" cy="108000"/>
          </a:xfrm>
          <a:prstGeom prst="triangle">
            <a:avLst/>
          </a:prstGeom>
          <a:solidFill>
            <a:srgbClr val="69A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326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4" name="二等辺三角形 213"/>
          <p:cNvSpPr/>
          <p:nvPr/>
        </p:nvSpPr>
        <p:spPr>
          <a:xfrm rot="5400000">
            <a:off x="5161254" y="6153620"/>
            <a:ext cx="72000" cy="108000"/>
          </a:xfrm>
          <a:prstGeom prst="triangle">
            <a:avLst/>
          </a:prstGeom>
          <a:solidFill>
            <a:srgbClr val="69A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326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5" name="ホームベース 214"/>
          <p:cNvSpPr/>
          <p:nvPr/>
        </p:nvSpPr>
        <p:spPr bwMode="auto">
          <a:xfrm>
            <a:off x="643880" y="5305980"/>
            <a:ext cx="7087652" cy="524181"/>
          </a:xfrm>
          <a:prstGeom prst="homePlate">
            <a:avLst>
              <a:gd name="adj" fmla="val 8370"/>
            </a:avLst>
          </a:prstGeom>
          <a:solidFill>
            <a:srgbClr val="CCEAF6"/>
          </a:solidFill>
          <a:ln w="19050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90000" rIns="90000" rtlCol="0" anchor="ctr"/>
          <a:lstStyle/>
          <a:p>
            <a:pPr>
              <a:spcBef>
                <a:spcPts val="300"/>
              </a:spcBef>
            </a:pPr>
            <a:endParaRPr kumimoji="0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6" name="正方形/長方形 215"/>
          <p:cNvSpPr/>
          <p:nvPr/>
        </p:nvSpPr>
        <p:spPr>
          <a:xfrm>
            <a:off x="591652" y="5378751"/>
            <a:ext cx="12600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7" name="ホームベース 216"/>
          <p:cNvSpPr/>
          <p:nvPr/>
        </p:nvSpPr>
        <p:spPr bwMode="auto">
          <a:xfrm>
            <a:off x="4509135" y="5371263"/>
            <a:ext cx="717028" cy="458981"/>
          </a:xfrm>
          <a:prstGeom prst="homePlate">
            <a:avLst>
              <a:gd name="adj" fmla="val 22064"/>
            </a:avLst>
          </a:prstGeom>
          <a:solidFill>
            <a:srgbClr val="CCEAF6"/>
          </a:solidFill>
          <a:ln w="19050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288000" rtlCol="0" anchor="ctr"/>
          <a:lstStyle/>
          <a:p>
            <a:pPr algn="ctr"/>
            <a:endParaRPr kumimoji="0" lang="en-US" altLang="ja-JP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8" name="ホームベース 217"/>
          <p:cNvSpPr/>
          <p:nvPr/>
        </p:nvSpPr>
        <p:spPr bwMode="auto">
          <a:xfrm>
            <a:off x="643473" y="5599844"/>
            <a:ext cx="4081607" cy="230400"/>
          </a:xfrm>
          <a:prstGeom prst="homePlate">
            <a:avLst/>
          </a:prstGeom>
          <a:solidFill>
            <a:srgbClr val="CCEAF6"/>
          </a:solidFill>
          <a:ln w="19050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90000" tIns="0" bIns="0" rtlCol="0" anchor="ctr"/>
          <a:lstStyle/>
          <a:p>
            <a:r>
              <a:rPr kumimoji="0" lang="en-US" altLang="ja-JP" sz="900" b="1" dirty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Detect and Avoid </a:t>
            </a:r>
            <a:r>
              <a:rPr kumimoji="0" lang="en-US" altLang="ja-JP" sz="700" b="1" dirty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(DAA)</a:t>
            </a:r>
            <a:r>
              <a:rPr kumimoji="0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Development &amp; integration of RF, optical sensors, etc.</a:t>
            </a:r>
            <a:endParaRPr kumimoji="0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9" name="ホームベース 218"/>
          <p:cNvSpPr/>
          <p:nvPr/>
        </p:nvSpPr>
        <p:spPr bwMode="auto">
          <a:xfrm>
            <a:off x="643473" y="5371263"/>
            <a:ext cx="4081605" cy="230400"/>
          </a:xfrm>
          <a:prstGeom prst="homePlate">
            <a:avLst/>
          </a:prstGeom>
          <a:solidFill>
            <a:srgbClr val="CCEAF6"/>
          </a:solidFill>
          <a:ln w="19050">
            <a:solidFill>
              <a:srgbClr val="2980B9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none" tIns="0" bIns="0" rtlCol="0" anchor="ctr"/>
          <a:lstStyle/>
          <a:p>
            <a:r>
              <a:rPr kumimoji="0" lang="en-US" altLang="ja-JP" sz="900" b="1" dirty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UAS Traffic Management System </a:t>
            </a:r>
            <a:r>
              <a:rPr kumimoji="0" lang="en-US" altLang="ja-JP" sz="700" b="1" dirty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(UTMS) </a:t>
            </a:r>
            <a:r>
              <a:rPr kumimoji="0"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Total design, integration of UTMS</a:t>
            </a:r>
            <a:endParaRPr kumimoji="0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0" name="正方形/長方形 219"/>
          <p:cNvSpPr/>
          <p:nvPr/>
        </p:nvSpPr>
        <p:spPr>
          <a:xfrm>
            <a:off x="590938" y="5374349"/>
            <a:ext cx="12600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1" name="ホームベース 220"/>
          <p:cNvSpPr/>
          <p:nvPr/>
        </p:nvSpPr>
        <p:spPr bwMode="auto">
          <a:xfrm>
            <a:off x="5222707" y="5306060"/>
            <a:ext cx="2477838" cy="532916"/>
          </a:xfrm>
          <a:prstGeom prst="homePlate">
            <a:avLst>
              <a:gd name="adj" fmla="val 22064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none" lIns="90000" tIns="46800" rIns="90000" bIns="46800" rtlCol="0" anchor="ctr"/>
          <a:lstStyle/>
          <a:p>
            <a:pPr>
              <a:spcBef>
                <a:spcPts val="300"/>
              </a:spcBef>
            </a:pPr>
            <a:r>
              <a:rPr kumimoji="0" lang="en-US" altLang="ja-JP" sz="900" b="1" dirty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Further improvement</a:t>
            </a:r>
          </a:p>
          <a:p>
            <a:pPr marL="144000" indent="-108000">
              <a:spcBef>
                <a:spcPts val="100"/>
              </a:spcBef>
              <a:buClr>
                <a:srgbClr val="2980B9"/>
              </a:buClr>
              <a:buFont typeface="Arial" panose="020B0604020202020204" pitchFamily="34" charset="0"/>
              <a:buChar char="•"/>
            </a:pPr>
            <a:r>
              <a:rPr kumimoji="0"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Aircraft autonomy</a:t>
            </a:r>
            <a:r>
              <a:rPr kumimoji="0" lang="ja-JP" altLang="en-US" sz="70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and intelligence</a:t>
            </a:r>
          </a:p>
          <a:p>
            <a:pPr marL="144000" indent="-108000">
              <a:spcBef>
                <a:spcPts val="100"/>
              </a:spcBef>
              <a:buClr>
                <a:srgbClr val="2980B9"/>
              </a:buClr>
              <a:buFont typeface="Arial" panose="020B0604020202020204" pitchFamily="34" charset="0"/>
              <a:buChar char="•"/>
            </a:pPr>
            <a:r>
              <a:rPr kumimoji="0"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Radio technology improvement, etc.</a:t>
            </a:r>
          </a:p>
        </p:txBody>
      </p:sp>
      <p:sp>
        <p:nvSpPr>
          <p:cNvPr id="222" name="二等辺三角形 221"/>
          <p:cNvSpPr/>
          <p:nvPr/>
        </p:nvSpPr>
        <p:spPr>
          <a:xfrm rot="10800000">
            <a:off x="3008792" y="5019966"/>
            <a:ext cx="72000" cy="358671"/>
          </a:xfrm>
          <a:prstGeom prst="triangle">
            <a:avLst/>
          </a:prstGeom>
          <a:solidFill>
            <a:srgbClr val="69A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326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3" name="ホームベース 222"/>
          <p:cNvSpPr/>
          <p:nvPr/>
        </p:nvSpPr>
        <p:spPr bwMode="auto">
          <a:xfrm>
            <a:off x="751220" y="5893797"/>
            <a:ext cx="5858257" cy="194400"/>
          </a:xfrm>
          <a:prstGeom prst="homePlate">
            <a:avLst/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none" lIns="36000" rtlCol="0" anchor="ctr"/>
          <a:lstStyle/>
          <a:p>
            <a:pPr algn="l"/>
            <a:r>
              <a:rPr kumimoji="0" lang="en-US" altLang="ja-JP" sz="1050" b="1" dirty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Remote ID and positioning</a:t>
            </a:r>
            <a:endParaRPr kumimoji="0" lang="ja-JP" altLang="en-US" sz="1050" dirty="0">
              <a:solidFill>
                <a:srgbClr val="2980B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4" name="正方形/長方形 223"/>
          <p:cNvSpPr/>
          <p:nvPr/>
        </p:nvSpPr>
        <p:spPr>
          <a:xfrm>
            <a:off x="643470" y="6061933"/>
            <a:ext cx="12600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25" name="カギ線コネクタ 224"/>
          <p:cNvCxnSpPr>
            <a:stCxn id="113" idx="0"/>
            <a:endCxn id="223" idx="1"/>
          </p:cNvCxnSpPr>
          <p:nvPr/>
        </p:nvCxnSpPr>
        <p:spPr>
          <a:xfrm rot="5400000" flipH="1" flipV="1">
            <a:off x="674449" y="6013768"/>
            <a:ext cx="99542" cy="54000"/>
          </a:xfrm>
          <a:prstGeom prst="bentConnector2">
            <a:avLst/>
          </a:prstGeom>
          <a:ln w="9525">
            <a:solidFill>
              <a:srgbClr val="2980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二等辺三角形 226"/>
          <p:cNvSpPr/>
          <p:nvPr/>
        </p:nvSpPr>
        <p:spPr>
          <a:xfrm>
            <a:off x="4983845" y="5715745"/>
            <a:ext cx="86418" cy="350468"/>
          </a:xfrm>
          <a:prstGeom prst="triangle">
            <a:avLst/>
          </a:prstGeom>
          <a:solidFill>
            <a:srgbClr val="69A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326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1" name="ホームベース 230"/>
          <p:cNvSpPr/>
          <p:nvPr/>
        </p:nvSpPr>
        <p:spPr bwMode="auto">
          <a:xfrm>
            <a:off x="3569250" y="5032580"/>
            <a:ext cx="3445362" cy="253200"/>
          </a:xfrm>
          <a:prstGeom prst="homePlate">
            <a:avLst>
              <a:gd name="adj" fmla="val 735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none" lIns="90000" rtlCol="0" anchor="t"/>
          <a:lstStyle/>
          <a:p>
            <a:r>
              <a:rPr kumimoji="0" lang="en-US" altLang="ja-JP" sz="700" dirty="0">
                <a:effectLst>
                  <a:glow rad="76200">
                    <a:srgbClr val="CCEAF6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Recognizing and responding to aircraft condition and surrounding environment;</a:t>
            </a:r>
          </a:p>
          <a:p>
            <a:r>
              <a:rPr kumimoji="0" lang="en-US" altLang="ja-JP" sz="700" dirty="0">
                <a:effectLst>
                  <a:glow rad="76200">
                    <a:srgbClr val="CCEAF6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Technology for radio use; Other technology issues, etc.</a:t>
            </a:r>
          </a:p>
        </p:txBody>
      </p:sp>
      <p:sp>
        <p:nvSpPr>
          <p:cNvPr id="233" name="角丸四角形 232"/>
          <p:cNvSpPr/>
          <p:nvPr/>
        </p:nvSpPr>
        <p:spPr>
          <a:xfrm>
            <a:off x="2936776" y="5868223"/>
            <a:ext cx="1836000" cy="180000"/>
          </a:xfrm>
          <a:prstGeom prst="roundRect">
            <a:avLst>
              <a:gd name="adj" fmla="val 50000"/>
            </a:avLst>
          </a:prstGeom>
          <a:solidFill>
            <a:srgbClr val="69A6CE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buClr>
                <a:srgbClr val="27AE60"/>
              </a:buClr>
            </a:pPr>
            <a:r>
              <a:rPr kumimoji="0"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Apply to UTMS, DAA, etc.</a:t>
            </a:r>
            <a:endParaRPr kumimoji="0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4" name="二等辺三角形 233"/>
          <p:cNvSpPr/>
          <p:nvPr/>
        </p:nvSpPr>
        <p:spPr>
          <a:xfrm rot="10800000">
            <a:off x="3748276" y="6046438"/>
            <a:ext cx="72000" cy="36000"/>
          </a:xfrm>
          <a:prstGeom prst="triangle">
            <a:avLst/>
          </a:prstGeom>
          <a:solidFill>
            <a:srgbClr val="69A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326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2" name="二等辺三角形 201"/>
          <p:cNvSpPr/>
          <p:nvPr/>
        </p:nvSpPr>
        <p:spPr>
          <a:xfrm>
            <a:off x="3008791" y="4790315"/>
            <a:ext cx="72000" cy="54000"/>
          </a:xfrm>
          <a:prstGeom prst="triangle">
            <a:avLst/>
          </a:prstGeom>
          <a:solidFill>
            <a:srgbClr val="69A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326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2" name="ホームベース 261"/>
          <p:cNvSpPr/>
          <p:nvPr/>
        </p:nvSpPr>
        <p:spPr bwMode="auto">
          <a:xfrm rot="16200000">
            <a:off x="6392920" y="5527388"/>
            <a:ext cx="1836599" cy="396000"/>
          </a:xfrm>
          <a:prstGeom prst="homePlate">
            <a:avLst>
              <a:gd name="adj" fmla="val 34365"/>
            </a:avLst>
          </a:prstGeom>
          <a:solidFill>
            <a:srgbClr val="69A6CE"/>
          </a:solidFill>
          <a:ln w="19050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3" name="角丸四角形 262"/>
          <p:cNvSpPr/>
          <p:nvPr/>
        </p:nvSpPr>
        <p:spPr>
          <a:xfrm>
            <a:off x="7113476" y="4839966"/>
            <a:ext cx="396002" cy="1803721"/>
          </a:xfrm>
          <a:prstGeom prst="roundRect">
            <a:avLst>
              <a:gd name="adj" fmla="val 0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buClr>
                <a:srgbClr val="27AE60"/>
              </a:buClr>
            </a:pPr>
            <a:r>
              <a:rPr kumimoji="0"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Acceptable safety and reliability for Level 4</a:t>
            </a:r>
          </a:p>
        </p:txBody>
      </p:sp>
      <p:sp>
        <p:nvSpPr>
          <p:cNvPr id="109" name="角丸四角形 108"/>
          <p:cNvSpPr/>
          <p:nvPr/>
        </p:nvSpPr>
        <p:spPr>
          <a:xfrm>
            <a:off x="6129088" y="4839966"/>
            <a:ext cx="875718" cy="180000"/>
          </a:xfrm>
          <a:prstGeom prst="roundRect">
            <a:avLst>
              <a:gd name="adj" fmla="val 50000"/>
            </a:avLst>
          </a:prstGeom>
          <a:solidFill>
            <a:srgbClr val="69A6CE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buClr>
                <a:srgbClr val="27AE60"/>
              </a:buClr>
            </a:pPr>
            <a:r>
              <a:rPr kumimoji="0"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Goal: 2020</a:t>
            </a:r>
            <a:endParaRPr kumimoji="0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0" name="二等辺三角形 109"/>
          <p:cNvSpPr/>
          <p:nvPr/>
        </p:nvSpPr>
        <p:spPr>
          <a:xfrm rot="5400000">
            <a:off x="7012695" y="4875966"/>
            <a:ext cx="72000" cy="108000"/>
          </a:xfrm>
          <a:prstGeom prst="triangle">
            <a:avLst/>
          </a:prstGeom>
          <a:solidFill>
            <a:srgbClr val="69A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326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7" name="ホームベース 126"/>
          <p:cNvSpPr/>
          <p:nvPr/>
        </p:nvSpPr>
        <p:spPr bwMode="auto">
          <a:xfrm>
            <a:off x="528164" y="730141"/>
            <a:ext cx="9279642" cy="517898"/>
          </a:xfrm>
          <a:prstGeom prst="homePlate">
            <a:avLst>
              <a:gd name="adj" fmla="val 19867"/>
            </a:avLst>
          </a:prstGeom>
          <a:solidFill>
            <a:srgbClr val="FADBD8"/>
          </a:solidFill>
          <a:ln w="19050">
            <a:solidFill>
              <a:srgbClr val="E74C3C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en-US" altLang="ja-JP" sz="105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Level</a:t>
            </a:r>
            <a:r>
              <a:rPr kumimoji="0" lang="ja-JP" altLang="en-US" sz="105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0" lang="ja-JP" altLang="en-US" sz="1050" b="1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en-US" altLang="ja-JP" sz="105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BVLOS; Less-populated Areas</a:t>
            </a:r>
            <a:r>
              <a:rPr kumimoji="0" lang="ja-JP" altLang="en-US" sz="800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800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without a safety assistant for the pilot</a:t>
            </a:r>
            <a:r>
              <a:rPr kumimoji="0" lang="ja-JP" altLang="en-US" sz="80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en-US" altLang="ja-JP" sz="800" b="1" dirty="0">
              <a:solidFill>
                <a:srgbClr val="E74C3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400"/>
              </a:spcBef>
            </a:pPr>
            <a:r>
              <a:rPr kumimoji="0" lang="en-US" altLang="ja-JP" sz="105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Level</a:t>
            </a:r>
            <a:r>
              <a:rPr kumimoji="0" lang="ja-JP" altLang="en-US" sz="105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１～２　</a:t>
            </a:r>
            <a:r>
              <a:rPr kumimoji="0" lang="en-US" altLang="ja-JP" sz="105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VLOS</a:t>
            </a:r>
            <a:r>
              <a:rPr kumimoji="0" lang="ja-JP" altLang="en-US" sz="120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</a:t>
            </a:r>
            <a:r>
              <a:rPr kumimoji="0" lang="ja-JP" altLang="en-US" sz="1200" b="1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en-US" altLang="ja-JP" sz="120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    </a:t>
            </a:r>
            <a:r>
              <a:rPr kumimoji="0" lang="en-US" altLang="ja-JP" sz="1050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Further expansion</a:t>
            </a:r>
          </a:p>
        </p:txBody>
      </p:sp>
      <p:sp>
        <p:nvSpPr>
          <p:cNvPr id="129" name="角丸四角形 128"/>
          <p:cNvSpPr/>
          <p:nvPr/>
        </p:nvSpPr>
        <p:spPr>
          <a:xfrm>
            <a:off x="90615" y="730141"/>
            <a:ext cx="360040" cy="516760"/>
          </a:xfrm>
          <a:prstGeom prst="roundRect">
            <a:avLst>
              <a:gd name="adj" fmla="val 0"/>
            </a:avLst>
          </a:prstGeom>
          <a:solidFill>
            <a:srgbClr val="E74C3C"/>
          </a:solidFill>
          <a:ln w="31750">
            <a:solidFill>
              <a:srgbClr val="E74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Use</a:t>
            </a:r>
          </a:p>
        </p:txBody>
      </p:sp>
      <p:sp>
        <p:nvSpPr>
          <p:cNvPr id="130" name="角丸四角形 129"/>
          <p:cNvSpPr/>
          <p:nvPr/>
        </p:nvSpPr>
        <p:spPr>
          <a:xfrm>
            <a:off x="469267" y="455440"/>
            <a:ext cx="1258484" cy="28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20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ja-JP" altLang="en-US" sz="1200" b="1" dirty="0">
              <a:solidFill>
                <a:srgbClr val="E74C3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5609467" y="455440"/>
            <a:ext cx="1983611" cy="28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First half of 2020’s</a:t>
            </a:r>
            <a:r>
              <a:rPr lang="ja-JP" altLang="en-US" sz="120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ja-JP" altLang="en-US" sz="1200" b="1" dirty="0">
              <a:solidFill>
                <a:srgbClr val="E74C3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" name="ホームベース 132"/>
          <p:cNvSpPr/>
          <p:nvPr/>
        </p:nvSpPr>
        <p:spPr bwMode="auto">
          <a:xfrm>
            <a:off x="5571367" y="669254"/>
            <a:ext cx="4066324" cy="577648"/>
          </a:xfrm>
          <a:prstGeom prst="homePlate">
            <a:avLst>
              <a:gd name="adj" fmla="val 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none" lIns="90000" tIns="46800" bIns="46800" rtlCol="0" anchor="ctr"/>
          <a:lstStyle/>
          <a:p>
            <a:pPr>
              <a:spcBef>
                <a:spcPts val="400"/>
              </a:spcBef>
            </a:pPr>
            <a:r>
              <a:rPr kumimoji="0" lang="en-US" altLang="ja-JP" sz="105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Level 4</a:t>
            </a:r>
            <a:r>
              <a:rPr kumimoji="0" lang="en-US" altLang="ja-JP" sz="1050" b="1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 BVLOS; </a:t>
            </a:r>
            <a:r>
              <a:rPr kumimoji="0" lang="en-US" altLang="ja-JP" sz="105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Populated Areas</a:t>
            </a:r>
            <a:endParaRPr kumimoji="0" lang="ja-JP" altLang="en-US" sz="1050" b="1" dirty="0">
              <a:solidFill>
                <a:srgbClr val="E74C3C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spcBef>
                <a:spcPts val="400"/>
              </a:spcBef>
            </a:pPr>
            <a:r>
              <a:rPr kumimoji="0" lang="ja-JP" altLang="en-US" sz="1050" dirty="0">
                <a:solidFill>
                  <a:srgbClr val="E74C3C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en-US" altLang="ja-JP" sz="1050" b="1" dirty="0">
              <a:solidFill>
                <a:srgbClr val="E74C3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5" name="二等辺三角形 134"/>
          <p:cNvSpPr/>
          <p:nvPr/>
        </p:nvSpPr>
        <p:spPr>
          <a:xfrm rot="10800000">
            <a:off x="2484812" y="667611"/>
            <a:ext cx="108000" cy="126000"/>
          </a:xfrm>
          <a:prstGeom prst="triangle">
            <a:avLst/>
          </a:prstGeom>
          <a:solidFill>
            <a:srgbClr val="EF81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326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36" name="直線コネクタ 135"/>
          <p:cNvCxnSpPr/>
          <p:nvPr/>
        </p:nvCxnSpPr>
        <p:spPr>
          <a:xfrm flipH="1">
            <a:off x="5225189" y="730141"/>
            <a:ext cx="346178" cy="517592"/>
          </a:xfrm>
          <a:prstGeom prst="line">
            <a:avLst/>
          </a:prstGeom>
          <a:ln w="19050" cap="rnd">
            <a:solidFill>
              <a:srgbClr val="E74C3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二等辺三角形 139"/>
          <p:cNvSpPr/>
          <p:nvPr/>
        </p:nvSpPr>
        <p:spPr>
          <a:xfrm rot="10800000">
            <a:off x="8637471" y="653357"/>
            <a:ext cx="108000" cy="126000"/>
          </a:xfrm>
          <a:prstGeom prst="triangle">
            <a:avLst/>
          </a:prstGeom>
          <a:solidFill>
            <a:srgbClr val="EF81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326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1" name="ホームベース 140"/>
          <p:cNvSpPr/>
          <p:nvPr/>
        </p:nvSpPr>
        <p:spPr bwMode="auto">
          <a:xfrm>
            <a:off x="7576710" y="671583"/>
            <a:ext cx="2237018" cy="577648"/>
          </a:xfrm>
          <a:prstGeom prst="homePlate">
            <a:avLst>
              <a:gd name="adj" fmla="val 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none" lIns="90000" tIns="46800" bIns="46800" rtlCol="0" anchor="ctr"/>
          <a:lstStyle/>
          <a:p>
            <a:pPr algn="ctr">
              <a:spcBef>
                <a:spcPts val="400"/>
              </a:spcBef>
            </a:pPr>
            <a:r>
              <a:rPr kumimoji="0" lang="en-US" altLang="ja-JP" sz="1050" b="1" dirty="0">
                <a:solidFill>
                  <a:srgbClr val="E74C3C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Higher Levels</a:t>
            </a:r>
          </a:p>
          <a:p>
            <a:pPr algn="ctr">
              <a:spcBef>
                <a:spcPts val="400"/>
              </a:spcBef>
            </a:pPr>
            <a:endParaRPr kumimoji="0" lang="en-US" altLang="ja-JP" sz="1050" b="1" dirty="0">
              <a:solidFill>
                <a:srgbClr val="E74C3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2" name="二等辺三角形 141"/>
          <p:cNvSpPr/>
          <p:nvPr/>
        </p:nvSpPr>
        <p:spPr>
          <a:xfrm rot="5400000">
            <a:off x="8094344" y="764435"/>
            <a:ext cx="90000" cy="180000"/>
          </a:xfrm>
          <a:prstGeom prst="triangle">
            <a:avLst/>
          </a:prstGeom>
          <a:solidFill>
            <a:srgbClr val="EF8176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3" name="ホームベース 142"/>
          <p:cNvSpPr/>
          <p:nvPr/>
        </p:nvSpPr>
        <p:spPr bwMode="auto">
          <a:xfrm>
            <a:off x="6027045" y="939087"/>
            <a:ext cx="1080000" cy="252000"/>
          </a:xfrm>
          <a:prstGeom prst="homePlate">
            <a:avLst>
              <a:gd name="adj" fmla="val 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none" lIns="90000" tIns="46800" bIns="46800" rtlCol="0" anchor="ctr"/>
          <a:lstStyle/>
          <a:p>
            <a:pPr>
              <a:spcBef>
                <a:spcPts val="400"/>
              </a:spcBef>
            </a:pPr>
            <a:r>
              <a:rPr kumimoji="0" lang="ja-JP" altLang="en-US" sz="1050" dirty="0" smtClean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1050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over populated </a:t>
            </a:r>
            <a:r>
              <a:rPr kumimoji="0" lang="en-US" altLang="ja-JP" sz="1050" dirty="0" smtClean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areas</a:t>
            </a:r>
            <a:r>
              <a:rPr kumimoji="0" lang="ja-JP" altLang="en-US" sz="1050" dirty="0" smtClean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en-US" altLang="ja-JP" sz="1050" dirty="0">
              <a:solidFill>
                <a:srgbClr val="E74C3C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581721" y="1979566"/>
            <a:ext cx="108000" cy="23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643220" y="6090539"/>
            <a:ext cx="108000" cy="23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4377234" y="3220119"/>
            <a:ext cx="108000" cy="112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1" name="カギ線コネクタ 120"/>
          <p:cNvCxnSpPr>
            <a:stCxn id="119" idx="0"/>
            <a:endCxn id="232" idx="1"/>
          </p:cNvCxnSpPr>
          <p:nvPr/>
        </p:nvCxnSpPr>
        <p:spPr>
          <a:xfrm rot="5400000" flipH="1" flipV="1">
            <a:off x="4366987" y="3065666"/>
            <a:ext cx="218700" cy="90206"/>
          </a:xfrm>
          <a:prstGeom prst="bentConnector2">
            <a:avLst/>
          </a:prstGeom>
          <a:ln w="9525">
            <a:solidFill>
              <a:srgbClr val="27A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617042" y="6492875"/>
            <a:ext cx="288958" cy="365125"/>
          </a:xfrm>
        </p:spPr>
        <p:txBody>
          <a:bodyPr anchor="b"/>
          <a:lstStyle/>
          <a:p>
            <a:fld id="{671E46BE-B482-4C23-8D2D-6CAEC5EB56A1}" type="slidenum">
              <a:rPr kumimoji="1" lang="ja-JP" altLang="en-US" smtClean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kumimoji="1" lang="ja-JP" altLang="en-US" dirty="0">
              <a:solidFill>
                <a:schemeClr val="tx1"/>
              </a:solidFill>
              <a:effectLst>
                <a:glow rad="1016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4" name="ホームベース 113"/>
          <p:cNvSpPr/>
          <p:nvPr/>
        </p:nvSpPr>
        <p:spPr bwMode="auto">
          <a:xfrm>
            <a:off x="3786027" y="2876567"/>
            <a:ext cx="677928" cy="201600"/>
          </a:xfrm>
          <a:prstGeom prst="homePlate">
            <a:avLst>
              <a:gd name="adj" fmla="val 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square" lIns="36000" tIns="0" rIns="90000" bIns="0" rtlCol="0" anchor="ctr"/>
          <a:lstStyle/>
          <a:p>
            <a:pPr>
              <a:buClr>
                <a:srgbClr val="27AE60"/>
              </a:buClr>
            </a:pPr>
            <a:r>
              <a:rPr kumimoji="0" lang="en-US" altLang="ja-JP" sz="800" dirty="0">
                <a:effectLst>
                  <a:glow rad="1016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Test site</a:t>
            </a:r>
          </a:p>
        </p:txBody>
      </p:sp>
      <p:sp>
        <p:nvSpPr>
          <p:cNvPr id="115" name="角丸四角形 114"/>
          <p:cNvSpPr/>
          <p:nvPr/>
        </p:nvSpPr>
        <p:spPr>
          <a:xfrm>
            <a:off x="4088904" y="44624"/>
            <a:ext cx="5780310" cy="28800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r>
              <a:rPr lang="en-US" altLang="ja-JP" sz="850" b="1" dirty="0">
                <a:solidFill>
                  <a:srgbClr val="17375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Developing Technology and Improving the Overall Environment for Safe Utilization of </a:t>
            </a:r>
            <a:r>
              <a:rPr lang="en-US" altLang="ja-JP" sz="850" b="1" dirty="0" err="1" smtClean="0">
                <a:solidFill>
                  <a:srgbClr val="17375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sUAS</a:t>
            </a:r>
            <a:endParaRPr lang="en-US" altLang="ja-JP" sz="850" b="1" dirty="0">
              <a:solidFill>
                <a:srgbClr val="17375E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16" name="角丸四角形 115"/>
          <p:cNvSpPr/>
          <p:nvPr/>
        </p:nvSpPr>
        <p:spPr>
          <a:xfrm>
            <a:off x="56456" y="44624"/>
            <a:ext cx="4356000" cy="288000"/>
          </a:xfrm>
          <a:prstGeom prst="roundRect">
            <a:avLst>
              <a:gd name="adj" fmla="val 50000"/>
            </a:avLst>
          </a:prstGeom>
          <a:solidFill>
            <a:srgbClr val="17375E"/>
          </a:solidFill>
          <a:ln w="190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2018 Roadmap for the Aerial Industrial Revolution</a:t>
            </a: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5007170" y="303176"/>
            <a:ext cx="4884302" cy="233014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spAutoFit/>
          </a:bodyPr>
          <a:lstStyle/>
          <a:p>
            <a:pPr algn="r"/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15 June 2018 The Public-Private Council for UAS Promotion and Regulation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45" name="角丸四角形 144"/>
          <p:cNvSpPr/>
          <p:nvPr/>
        </p:nvSpPr>
        <p:spPr>
          <a:xfrm>
            <a:off x="1817301" y="952191"/>
            <a:ext cx="1592990" cy="318478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en-US" altLang="ja-JP" sz="800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0" lang="ja-JP" altLang="en-US" sz="80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0" lang="en-US" altLang="ja-JP" sz="800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Human piloted flight</a:t>
            </a:r>
          </a:p>
          <a:p>
            <a:r>
              <a:rPr kumimoji="0" lang="en-US" altLang="ja-JP" sz="800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0" lang="ja-JP" altLang="en-US" sz="80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0" lang="en-US" altLang="ja-JP" sz="800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Automated/autonomous</a:t>
            </a:r>
            <a:endParaRPr lang="ja-JP" altLang="en-US" sz="800" dirty="0">
              <a:solidFill>
                <a:srgbClr val="E74C3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6" name="角丸四角形 145"/>
          <p:cNvSpPr/>
          <p:nvPr/>
        </p:nvSpPr>
        <p:spPr>
          <a:xfrm>
            <a:off x="1873218" y="1108875"/>
            <a:ext cx="1512246" cy="28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800" dirty="0">
              <a:solidFill>
                <a:srgbClr val="E74C3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7" name="二等辺三角形 146"/>
          <p:cNvSpPr/>
          <p:nvPr/>
        </p:nvSpPr>
        <p:spPr>
          <a:xfrm rot="5400000">
            <a:off x="3377840" y="1015584"/>
            <a:ext cx="90000" cy="180000"/>
          </a:xfrm>
          <a:prstGeom prst="triangle">
            <a:avLst/>
          </a:prstGeom>
          <a:solidFill>
            <a:srgbClr val="EF8176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8" name="角丸四角形 147"/>
          <p:cNvSpPr/>
          <p:nvPr/>
        </p:nvSpPr>
        <p:spPr>
          <a:xfrm>
            <a:off x="7943869" y="934106"/>
            <a:ext cx="1616744" cy="35522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00"/>
              </a:spcBef>
            </a:pPr>
            <a:r>
              <a:rPr kumimoji="0" lang="ja-JP" altLang="en-US" sz="80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800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Densely  populated areas, heavier UAVs, etc.</a:t>
            </a:r>
            <a:r>
              <a:rPr kumimoji="0" lang="ja-JP" altLang="en-US" sz="800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en-US" altLang="ja-JP" sz="800" b="1" dirty="0">
              <a:solidFill>
                <a:srgbClr val="E74C3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9" name="角丸四角形 148"/>
          <p:cNvSpPr/>
          <p:nvPr/>
        </p:nvSpPr>
        <p:spPr>
          <a:xfrm>
            <a:off x="3728864" y="1507173"/>
            <a:ext cx="2150474" cy="23085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400"/>
              </a:spcBef>
            </a:pPr>
            <a:r>
              <a:rPr kumimoji="0" lang="en-US" altLang="ja-JP" sz="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(UAV registration and ID, incident </a:t>
            </a:r>
            <a:br>
              <a:rPr kumimoji="0" lang="en-US" altLang="ja-JP" sz="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victim relief, cyber ​​security, etc.)</a:t>
            </a:r>
            <a:endParaRPr kumimoji="0" lang="en-US" altLang="ja-JP" sz="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0" name="角丸四角形 149"/>
          <p:cNvSpPr/>
          <p:nvPr/>
        </p:nvSpPr>
        <p:spPr>
          <a:xfrm>
            <a:off x="4475524" y="2263858"/>
            <a:ext cx="1703073" cy="18084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400"/>
              </a:spcBef>
            </a:pPr>
            <a:r>
              <a:rPr kumimoji="0" lang="en-US" altLang="ja-JP" sz="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(In step with technology development)</a:t>
            </a:r>
            <a:endParaRPr kumimoji="0" lang="en-US" altLang="ja-JP" sz="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2" name="角丸四角形 151"/>
          <p:cNvSpPr/>
          <p:nvPr/>
        </p:nvSpPr>
        <p:spPr>
          <a:xfrm>
            <a:off x="2704613" y="2262314"/>
            <a:ext cx="1600315" cy="18796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400"/>
              </a:spcBef>
            </a:pPr>
            <a:endParaRPr kumimoji="0" lang="en-US" altLang="ja-JP" sz="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3" name="角丸四角形 152"/>
          <p:cNvSpPr/>
          <p:nvPr/>
        </p:nvSpPr>
        <p:spPr>
          <a:xfrm>
            <a:off x="2823996" y="2275969"/>
            <a:ext cx="1192900" cy="118614"/>
          </a:xfrm>
          <a:prstGeom prst="roundRect">
            <a:avLst>
              <a:gd name="adj" fmla="val 50000"/>
            </a:avLst>
          </a:prstGeom>
          <a:noFill/>
          <a:ln w="9525">
            <a:solidFill>
              <a:srgbClr val="27A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buClr>
                <a:srgbClr val="27AE60"/>
              </a:buClr>
            </a:pPr>
            <a:r>
              <a:rPr kumimoji="0" lang="en-US" altLang="ja-JP" sz="700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Clarify rules as necessary</a:t>
            </a:r>
          </a:p>
        </p:txBody>
      </p:sp>
      <p:sp>
        <p:nvSpPr>
          <p:cNvPr id="154" name="角丸四角形 153"/>
          <p:cNvSpPr/>
          <p:nvPr/>
        </p:nvSpPr>
        <p:spPr>
          <a:xfrm>
            <a:off x="2843227" y="3681541"/>
            <a:ext cx="1254628" cy="27519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400"/>
              </a:spcBef>
            </a:pPr>
            <a:r>
              <a:rPr kumimoji="0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Development of </a:t>
            </a:r>
            <a:br>
              <a:rPr kumimoji="0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domestic system</a:t>
            </a:r>
            <a:endParaRPr kumimoji="0"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6" name="角丸四角形 155"/>
          <p:cNvSpPr/>
          <p:nvPr/>
        </p:nvSpPr>
        <p:spPr>
          <a:xfrm>
            <a:off x="3008784" y="6446059"/>
            <a:ext cx="4007015" cy="28850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r>
              <a:rPr kumimoji="0" lang="en-US" altLang="ja-JP" sz="800" b="1" dirty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ⅰ. Ensure reliability</a:t>
            </a:r>
            <a:r>
              <a:rPr kumimoji="0" lang="ja-JP" altLang="en-US" sz="7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e.g., reliability of aircraft and C2 links, weather resistance</a:t>
            </a:r>
            <a:r>
              <a:rPr kumimoji="0" lang="ja-JP" altLang="en-US" sz="7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en-US" altLang="ja-JP" sz="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0" lang="en-US" altLang="ja-JP" sz="800" b="1" dirty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ⅱ. Mitigate risk</a:t>
            </a:r>
            <a:r>
              <a:rPr kumimoji="0" lang="ja-JP" altLang="en-US" sz="7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e.g., collision safety</a:t>
            </a:r>
            <a:r>
              <a:rPr kumimoji="0" lang="ja-JP" altLang="en-US" sz="7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en-US" altLang="ja-JP" sz="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7" name="角丸四角形 156"/>
          <p:cNvSpPr/>
          <p:nvPr/>
        </p:nvSpPr>
        <p:spPr>
          <a:xfrm>
            <a:off x="4527705" y="5504053"/>
            <a:ext cx="807439" cy="186118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Flight Demonstration</a:t>
            </a:r>
          </a:p>
        </p:txBody>
      </p:sp>
      <p:sp>
        <p:nvSpPr>
          <p:cNvPr id="159" name="二等辺三角形 158"/>
          <p:cNvSpPr/>
          <p:nvPr/>
        </p:nvSpPr>
        <p:spPr>
          <a:xfrm rot="10800000">
            <a:off x="4972938" y="5922774"/>
            <a:ext cx="124078" cy="219992"/>
          </a:xfrm>
          <a:prstGeom prst="triangle">
            <a:avLst/>
          </a:prstGeom>
          <a:solidFill>
            <a:srgbClr val="69A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326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8" name="角丸四角形 157"/>
          <p:cNvSpPr/>
          <p:nvPr/>
        </p:nvSpPr>
        <p:spPr>
          <a:xfrm>
            <a:off x="4880992" y="5870198"/>
            <a:ext cx="1548000" cy="180000"/>
          </a:xfrm>
          <a:prstGeom prst="roundRect">
            <a:avLst>
              <a:gd name="adj" fmla="val 50000"/>
            </a:avLst>
          </a:prstGeom>
          <a:solidFill>
            <a:srgbClr val="69A6CE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buClr>
                <a:srgbClr val="27AE60"/>
              </a:buClr>
            </a:pPr>
            <a:r>
              <a:rPr kumimoji="0"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Demonstrate at the RTF</a:t>
            </a:r>
          </a:p>
        </p:txBody>
      </p:sp>
      <p:sp>
        <p:nvSpPr>
          <p:cNvPr id="137" name="角丸四角形 136"/>
          <p:cNvSpPr/>
          <p:nvPr/>
        </p:nvSpPr>
        <p:spPr>
          <a:xfrm>
            <a:off x="7821262" y="522066"/>
            <a:ext cx="1739351" cy="163636"/>
          </a:xfrm>
          <a:prstGeom prst="roundRect">
            <a:avLst>
              <a:gd name="adj" fmla="val 50000"/>
            </a:avLst>
          </a:prstGeom>
          <a:solidFill>
            <a:srgbClr val="EF817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buClr>
                <a:srgbClr val="27AE60"/>
              </a:buClr>
            </a:pPr>
            <a:r>
              <a:rPr kumimoji="0"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Urban delivery, security, etc.</a:t>
            </a:r>
            <a:endParaRPr kumimoji="0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4" name="角丸四角形 133"/>
          <p:cNvSpPr/>
          <p:nvPr/>
        </p:nvSpPr>
        <p:spPr>
          <a:xfrm>
            <a:off x="1496616" y="526603"/>
            <a:ext cx="4043689" cy="171115"/>
          </a:xfrm>
          <a:prstGeom prst="roundRect">
            <a:avLst>
              <a:gd name="adj" fmla="val 50000"/>
            </a:avLst>
          </a:prstGeom>
          <a:solidFill>
            <a:srgbClr val="EF817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buClr>
                <a:srgbClr val="27AE60"/>
              </a:buClr>
            </a:pPr>
            <a:r>
              <a:rPr kumimoji="0" lang="en-US" altLang="ja-JP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Package delivery to 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remote </a:t>
            </a:r>
            <a:r>
              <a:rPr kumimoji="0" lang="en-US" altLang="ja-JP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islands and mountains, disaster investigation,</a:t>
            </a:r>
            <a:r>
              <a:rPr kumimoji="0" lang="ja-JP" altLang="en-US" sz="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etc.</a:t>
            </a:r>
            <a:endParaRPr kumimoji="0" lang="ja-JP" altLang="en-US" sz="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310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7417</TotalTime>
  <Words>512</Words>
  <Application>Microsoft Office PowerPoint</Application>
  <PresentationFormat>A4 210 x 297 mm</PresentationFormat>
  <Paragraphs>95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 Unicode MS</vt:lpstr>
      <vt:lpstr>Meiryo UI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経済産業省</dc:creator>
  <cp:lastModifiedBy>Windows ユーザー</cp:lastModifiedBy>
  <cp:revision>2128</cp:revision>
  <cp:lastPrinted>2018-06-27T04:26:16Z</cp:lastPrinted>
  <dcterms:created xsi:type="dcterms:W3CDTF">2017-04-06T13:48:38Z</dcterms:created>
  <dcterms:modified xsi:type="dcterms:W3CDTF">2018-11-02T04:36:00Z</dcterms:modified>
</cp:coreProperties>
</file>