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43" r:id="rId2"/>
    <p:sldId id="341" r:id="rId3"/>
    <p:sldId id="332" r:id="rId4"/>
    <p:sldId id="333" r:id="rId5"/>
    <p:sldId id="335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80B9"/>
    <a:srgbClr val="27AE60"/>
    <a:srgbClr val="67C68F"/>
    <a:srgbClr val="69A6CE"/>
    <a:srgbClr val="CCEAF6"/>
    <a:srgbClr val="D4EFDF"/>
    <a:srgbClr val="E74C3C"/>
    <a:srgbClr val="FADBD8"/>
    <a:srgbClr val="17375E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23" autoAdjust="0"/>
    <p:restoredTop sz="98623" autoAdjust="0"/>
  </p:normalViewPr>
  <p:slideViewPr>
    <p:cSldViewPr>
      <p:cViewPr varScale="1">
        <p:scale>
          <a:sx n="115" d="100"/>
          <a:sy n="115" d="100"/>
        </p:scale>
        <p:origin x="1884" y="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50375" cy="497367"/>
          </a:xfrm>
          <a:prstGeom prst="rect">
            <a:avLst/>
          </a:prstGeom>
        </p:spPr>
        <p:txBody>
          <a:bodyPr vert="horz" lIns="92199" tIns="46102" rIns="92199" bIns="4610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5"/>
            <a:ext cx="2950374" cy="497367"/>
          </a:xfrm>
          <a:prstGeom prst="rect">
            <a:avLst/>
          </a:prstGeom>
        </p:spPr>
        <p:txBody>
          <a:bodyPr vert="horz" lIns="92199" tIns="46102" rIns="92199" bIns="46102" rtlCol="0"/>
          <a:lstStyle>
            <a:lvl1pPr algn="r">
              <a:defRPr sz="1200"/>
            </a:lvl1pPr>
          </a:lstStyle>
          <a:p>
            <a:fld id="{1CA5A523-C118-410C-87AB-2FDF04BCABF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102" rIns="92199" bIns="4610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3" y="4720985"/>
            <a:ext cx="5446723" cy="4473102"/>
          </a:xfrm>
          <a:prstGeom prst="rect">
            <a:avLst/>
          </a:prstGeom>
        </p:spPr>
        <p:txBody>
          <a:bodyPr vert="horz" lIns="92199" tIns="46102" rIns="92199" bIns="4610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372"/>
            <a:ext cx="2950375" cy="497366"/>
          </a:xfrm>
          <a:prstGeom prst="rect">
            <a:avLst/>
          </a:prstGeom>
        </p:spPr>
        <p:txBody>
          <a:bodyPr vert="horz" lIns="92199" tIns="46102" rIns="92199" bIns="461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199" tIns="46102" rIns="92199" bIns="46102" rtlCol="0" anchor="b"/>
          <a:lstStyle>
            <a:lvl1pPr algn="r">
              <a:defRPr sz="1200"/>
            </a:lvl1pPr>
          </a:lstStyle>
          <a:p>
            <a:fld id="{9EE1CC31-0DEC-48BB-A3E6-25B0A0C1C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33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193">
              <a:defRPr/>
            </a:pPr>
            <a:fld id="{9EE1CC31-0DEC-48BB-A3E6-25B0A0C1CD9E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4193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6943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9FAC-F195-4E1B-BDB3-2211B81A2CF1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331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E029-7898-409E-9CB1-0BDC3D681B29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34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7152-D1AD-43E3-B1E0-C86ABA497A99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85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A36-9543-4325-A22F-AD1161D49E8C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53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443D-AE23-481C-8487-803EB869F121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74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F630-3F0E-4EE4-AC5D-1D221720A365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6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5D00-45FB-40F0-A0B7-781CC942E1AB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91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D661-51C6-4B33-9D38-85DCA6FD516D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4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CFAD4-A2B8-48EB-B97F-242219FB1525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61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68F-F8C7-4DC7-B7E4-B74165542077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41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5928-FBC2-4FD0-9FC5-F3C0AB718A20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82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DFA6B-B757-439D-89FD-1A9F0CA5D486}" type="datetime1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E46BE-B482-4C23-8D2D-6CAEC5EB5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96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角丸四角形 95"/>
          <p:cNvSpPr/>
          <p:nvPr/>
        </p:nvSpPr>
        <p:spPr>
          <a:xfrm>
            <a:off x="7679603" y="1302931"/>
            <a:ext cx="2136611" cy="5527831"/>
          </a:xfrm>
          <a:prstGeom prst="roundRect">
            <a:avLst>
              <a:gd name="adj" fmla="val 4753"/>
            </a:avLst>
          </a:prstGeom>
          <a:pattFill prst="ltUpDiag">
            <a:fgClr>
              <a:srgbClr val="D4EFDF"/>
            </a:fgClr>
            <a:bgClr>
              <a:prstClr val="white"/>
            </a:bgClr>
          </a:pattFill>
          <a:ln w="28575">
            <a:solidFill>
              <a:srgbClr val="27A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648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endParaRPr kumimoji="0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rgbClr val="27AE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7758000" y="4947919"/>
            <a:ext cx="1983610" cy="1838221"/>
          </a:xfrm>
          <a:prstGeom prst="roundRect">
            <a:avLst>
              <a:gd name="adj" fmla="val 4616"/>
            </a:avLst>
          </a:prstGeom>
          <a:solidFill>
            <a:srgbClr val="CCEAF6"/>
          </a:solidFill>
          <a:ln w="19050">
            <a:solidFill>
              <a:srgbClr val="2980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980B9"/>
              </a:buClr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高い安全性と利便性の</a:t>
            </a:r>
            <a:endParaRPr kumimoji="0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rgbClr val="2980B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2980B9"/>
              </a:buClr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空の運航管理</a:t>
            </a:r>
            <a:endParaRPr kumimoji="0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rgbClr val="2980B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980B9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UTMS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の本格的な社会実装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980B9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航空機、</a:t>
            </a:r>
            <a:r>
              <a:rPr kumimoji="0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小型</a:t>
            </a:r>
            <a:r>
              <a:rPr kumimoji="0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無人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機相互間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の安全確保と調和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980B9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国際標準との整合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980B9"/>
              </a:buClr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高い安全性と信頼性の機体</a:t>
            </a:r>
            <a:endParaRPr kumimoji="0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rgbClr val="2980B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980B9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落ちない・落ちても安全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2980B9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高度な自律飛行</a:t>
            </a: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5" name="ホームベース 154"/>
          <p:cNvSpPr/>
          <p:nvPr/>
        </p:nvSpPr>
        <p:spPr bwMode="auto">
          <a:xfrm>
            <a:off x="612000" y="5029200"/>
            <a:ext cx="7128000" cy="1548000"/>
          </a:xfrm>
          <a:prstGeom prst="homePlate">
            <a:avLst>
              <a:gd name="adj" fmla="val 7298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72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Ⅰ</a:t>
            </a: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目視を代替する機能の実現</a:t>
            </a:r>
            <a:endParaRPr kumimoji="0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6238231" y="677180"/>
            <a:ext cx="125819" cy="538084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3394414" y="648606"/>
            <a:ext cx="125819" cy="5409421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9101341" y="648605"/>
            <a:ext cx="125819" cy="553181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0" name="角丸四角形 119"/>
          <p:cNvSpPr/>
          <p:nvPr/>
        </p:nvSpPr>
        <p:spPr>
          <a:xfrm>
            <a:off x="2719978" y="55781"/>
            <a:ext cx="4248000" cy="2880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小型無人機の安全な利活用のための技術開発と環境整備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17375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2" name="角丸四角形 121"/>
          <p:cNvSpPr/>
          <p:nvPr/>
        </p:nvSpPr>
        <p:spPr>
          <a:xfrm>
            <a:off x="70754" y="55781"/>
            <a:ext cx="2952000" cy="288000"/>
          </a:xfrm>
          <a:prstGeom prst="roundRect">
            <a:avLst>
              <a:gd name="adj" fmla="val 50000"/>
            </a:avLst>
          </a:prstGeom>
          <a:solidFill>
            <a:srgbClr val="17375E"/>
          </a:solidFill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の産業革命に向けたロードマップ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7032209" y="-11308"/>
            <a:ext cx="2841962" cy="417679"/>
          </a:xfrm>
          <a:prstGeom prst="rect">
            <a:avLst/>
          </a:prstGeom>
          <a:noFill/>
        </p:spPr>
        <p:txBody>
          <a:bodyPr wrap="square" lIns="90000" tIns="46800" rIns="90000" bIns="468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年６月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小型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無人機に係る環境整備に向けた官民協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9" name="角丸四角形 128"/>
          <p:cNvSpPr/>
          <p:nvPr/>
        </p:nvSpPr>
        <p:spPr>
          <a:xfrm>
            <a:off x="108000" y="589372"/>
            <a:ext cx="432000" cy="603824"/>
          </a:xfrm>
          <a:prstGeom prst="roundRect">
            <a:avLst>
              <a:gd name="adj" fmla="val 0"/>
            </a:avLst>
          </a:prstGeom>
          <a:solidFill>
            <a:srgbClr val="E74C3C"/>
          </a:solidFill>
          <a:ln w="31750">
            <a:solidFill>
              <a:srgbClr val="E74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利活用</a:t>
            </a:r>
          </a:p>
        </p:txBody>
      </p:sp>
      <p:sp>
        <p:nvSpPr>
          <p:cNvPr id="130" name="角丸四角形 129"/>
          <p:cNvSpPr/>
          <p:nvPr/>
        </p:nvSpPr>
        <p:spPr>
          <a:xfrm>
            <a:off x="500083" y="337557"/>
            <a:ext cx="1091859" cy="28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2019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年度～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E74C3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7012796" y="336178"/>
            <a:ext cx="1783570" cy="28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2022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年度～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E74C3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620441" y="6553765"/>
            <a:ext cx="263213" cy="276999"/>
          </a:xfrm>
        </p:spPr>
        <p:txBody>
          <a:bodyPr wrap="none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1E46BE-B482-4C23-8D2D-6CAEC5EB56A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7" name="ホームベース 126"/>
          <p:cNvSpPr/>
          <p:nvPr/>
        </p:nvSpPr>
        <p:spPr bwMode="auto">
          <a:xfrm>
            <a:off x="612000" y="591996"/>
            <a:ext cx="9175286" cy="604800"/>
          </a:xfrm>
          <a:prstGeom prst="homePlate">
            <a:avLst>
              <a:gd name="adj" fmla="val 19867"/>
            </a:avLst>
          </a:prstGeom>
          <a:solidFill>
            <a:srgbClr val="FADBD8"/>
          </a:solidFill>
          <a:ln w="19050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レベル３　無人地帯</a:t>
            </a:r>
            <a:r>
              <a:rPr kumimoji="0" lang="en-US" altLang="ja-JP" sz="1200" b="0" i="0" u="none" strike="noStrike" kern="1200" cap="none" spc="0" normalizeH="0" baseline="30000" noProof="0" dirty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0" lang="ja-JP" alt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での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目視外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飛行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（補助者なし）</a:t>
            </a:r>
            <a:r>
              <a:rPr kumimoji="0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山、海水域、河川、森林等</a:t>
            </a:r>
            <a:endParaRPr kumimoji="0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srgbClr val="E74C3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レベル１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～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目視内飛行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0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操縦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0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自動・自律）　　　更なる利活用の拡大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srgbClr val="E74C3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1510542" y="377428"/>
            <a:ext cx="2412000" cy="180000"/>
          </a:xfrm>
          <a:prstGeom prst="roundRect">
            <a:avLst>
              <a:gd name="adj" fmla="val 50000"/>
            </a:avLst>
          </a:prstGeom>
          <a:solidFill>
            <a:srgbClr val="EF817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離島や山間部への荷物配送、被災状況調査 等</a:t>
            </a:r>
            <a:endParaRPr kumimoji="0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5" name="二等辺三角形 134"/>
          <p:cNvSpPr/>
          <p:nvPr/>
        </p:nvSpPr>
        <p:spPr>
          <a:xfrm rot="10800000">
            <a:off x="2462466" y="534408"/>
            <a:ext cx="108000" cy="126000"/>
          </a:xfrm>
          <a:prstGeom prst="triangle">
            <a:avLst/>
          </a:prstGeom>
          <a:solidFill>
            <a:srgbClr val="EF81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32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9" name="二等辺三角形 138"/>
          <p:cNvSpPr/>
          <p:nvPr/>
        </p:nvSpPr>
        <p:spPr>
          <a:xfrm rot="5400000">
            <a:off x="3931558" y="909701"/>
            <a:ext cx="90000" cy="180000"/>
          </a:xfrm>
          <a:prstGeom prst="triangle">
            <a:avLst/>
          </a:prstGeom>
          <a:solidFill>
            <a:srgbClr val="EF817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0" name="二等辺三角形 139"/>
          <p:cNvSpPr/>
          <p:nvPr/>
        </p:nvSpPr>
        <p:spPr>
          <a:xfrm rot="10800000">
            <a:off x="9215604" y="532631"/>
            <a:ext cx="108000" cy="126000"/>
          </a:xfrm>
          <a:prstGeom prst="triangle">
            <a:avLst/>
          </a:prstGeom>
          <a:solidFill>
            <a:srgbClr val="EF81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32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7758000" y="1381692"/>
            <a:ext cx="1951132" cy="1534258"/>
          </a:xfrm>
          <a:prstGeom prst="roundRect">
            <a:avLst>
              <a:gd name="adj" fmla="val 5383"/>
            </a:avLst>
          </a:prstGeom>
          <a:solidFill>
            <a:srgbClr val="D4EFDF"/>
          </a:solidFill>
          <a:ln w="19050">
            <a:solidFill>
              <a:srgbClr val="27A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より高いレベルを支える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更に必要な環境整備等</a:t>
            </a:r>
            <a:endParaRPr kumimoji="0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8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より高いレベルを支える制度設計の基本方針の策定　</a:t>
            </a:r>
            <a:endParaRPr kumimoji="0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8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上記基本方針に基づいた必要な制度整備　　　　　　等</a:t>
            </a:r>
            <a:endParaRPr kumimoji="0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ホームベース 99"/>
          <p:cNvSpPr/>
          <p:nvPr/>
        </p:nvSpPr>
        <p:spPr bwMode="auto">
          <a:xfrm>
            <a:off x="4729616" y="3364540"/>
            <a:ext cx="279495" cy="230400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square" lIns="90000" rIns="90000" rtlCol="0" anchor="ctr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108000" y="1361543"/>
            <a:ext cx="432000" cy="3610800"/>
          </a:xfrm>
          <a:prstGeom prst="roundRect">
            <a:avLst>
              <a:gd name="adj" fmla="val 0"/>
            </a:avLst>
          </a:prstGeom>
          <a:solidFill>
            <a:srgbClr val="27AE60"/>
          </a:solidFill>
          <a:ln w="31750">
            <a:solidFill>
              <a:srgbClr val="27A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環境整備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616742" y="3363532"/>
            <a:ext cx="119784" cy="23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4669796" y="2455824"/>
            <a:ext cx="199640" cy="18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612957" y="1988961"/>
            <a:ext cx="119784" cy="23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4822595" y="3481483"/>
            <a:ext cx="119784" cy="112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5" name="ホームベース 114"/>
          <p:cNvSpPr/>
          <p:nvPr/>
        </p:nvSpPr>
        <p:spPr bwMode="auto">
          <a:xfrm>
            <a:off x="612000" y="3647363"/>
            <a:ext cx="7128000" cy="518614"/>
          </a:xfrm>
          <a:prstGeom prst="homePlate">
            <a:avLst>
              <a:gd name="adj" fmla="val 24658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電波利用の環境整備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電波利用の在り方に関する調査検討等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17" name="ホームベース 116"/>
          <p:cNvSpPr/>
          <p:nvPr/>
        </p:nvSpPr>
        <p:spPr bwMode="auto">
          <a:xfrm>
            <a:off x="2735999" y="3901539"/>
            <a:ext cx="5004000" cy="264437"/>
          </a:xfrm>
          <a:prstGeom prst="homePlate">
            <a:avLst>
              <a:gd name="adj" fmla="val 35089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288000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国内制度等の整備　　　　新制度の運用</a:t>
            </a:r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1" name="ホームベース 120"/>
          <p:cNvSpPr/>
          <p:nvPr/>
        </p:nvSpPr>
        <p:spPr bwMode="auto">
          <a:xfrm>
            <a:off x="684000" y="3901539"/>
            <a:ext cx="2243983" cy="264438"/>
          </a:xfrm>
          <a:prstGeom prst="homePlate">
            <a:avLst>
              <a:gd name="adj" fmla="val 31359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携帯電話等の上空</a:t>
            </a: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利用</a:t>
            </a:r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108000" y="5027604"/>
            <a:ext cx="432000" cy="1764000"/>
          </a:xfrm>
          <a:prstGeom prst="roundRect">
            <a:avLst>
              <a:gd name="adj" fmla="val 0"/>
            </a:avLst>
          </a:prstGeom>
          <a:solidFill>
            <a:srgbClr val="2980B9"/>
          </a:solidFill>
          <a:ln w="31750">
            <a:solidFill>
              <a:srgbClr val="2980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技術開発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3" name="二等辺三角形 132"/>
          <p:cNvSpPr/>
          <p:nvPr/>
        </p:nvSpPr>
        <p:spPr>
          <a:xfrm rot="5400000">
            <a:off x="4240429" y="3940208"/>
            <a:ext cx="90000" cy="199640"/>
          </a:xfrm>
          <a:prstGeom prst="triangle">
            <a:avLst/>
          </a:prstGeom>
          <a:solidFill>
            <a:srgbClr val="67C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32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1" name="ホームベース 140"/>
          <p:cNvSpPr/>
          <p:nvPr/>
        </p:nvSpPr>
        <p:spPr bwMode="auto">
          <a:xfrm>
            <a:off x="4103999" y="3014020"/>
            <a:ext cx="3636000" cy="396000"/>
          </a:xfrm>
          <a:prstGeom prst="homePlate">
            <a:avLst>
              <a:gd name="adj" fmla="val 26928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288000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国際標準化、国内規格化</a:t>
            </a:r>
            <a:r>
              <a:rPr kumimoji="0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(ISO,JIS</a:t>
            </a: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</a:t>
            </a:r>
            <a:r>
              <a:rPr kumimoji="0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  <a:endParaRPr kumimoji="0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3" name="ホームベース 142"/>
          <p:cNvSpPr/>
          <p:nvPr/>
        </p:nvSpPr>
        <p:spPr bwMode="auto">
          <a:xfrm>
            <a:off x="612000" y="3012997"/>
            <a:ext cx="3672891" cy="396000"/>
          </a:xfrm>
          <a:prstGeom prst="homePlate">
            <a:avLst>
              <a:gd name="adj" fmla="val 37928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機体</a:t>
            </a:r>
            <a:r>
              <a:rPr kumimoji="0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の安全性・信頼性の評価手法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の検討</a:t>
            </a:r>
            <a:endParaRPr kumimoji="0" lang="ja-JP" altLang="en-US" sz="105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飛行試験等　　試験データ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</a:t>
            </a: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5" name="ホームベース 144"/>
          <p:cNvSpPr/>
          <p:nvPr/>
        </p:nvSpPr>
        <p:spPr bwMode="auto">
          <a:xfrm>
            <a:off x="611999" y="3409921"/>
            <a:ext cx="7128000" cy="252000"/>
          </a:xfrm>
          <a:prstGeom prst="homePlate">
            <a:avLst>
              <a:gd name="adj" fmla="val 42765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福島ロボットテストフィールド</a:t>
            </a:r>
            <a:r>
              <a:rPr kumimoji="0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(RTF)</a:t>
            </a:r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7" name="角丸四角形 146"/>
          <p:cNvSpPr/>
          <p:nvPr/>
        </p:nvSpPr>
        <p:spPr>
          <a:xfrm>
            <a:off x="2773999" y="3243768"/>
            <a:ext cx="665520" cy="183231"/>
          </a:xfrm>
          <a:prstGeom prst="roundRect">
            <a:avLst/>
          </a:prstGeom>
          <a:solidFill>
            <a:srgbClr val="67C68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RTF</a:t>
            </a: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の活用</a:t>
            </a:r>
            <a:endParaRPr kumimoji="0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0" name="ホームベース 149"/>
          <p:cNvSpPr/>
          <p:nvPr/>
        </p:nvSpPr>
        <p:spPr bwMode="auto">
          <a:xfrm>
            <a:off x="2833911" y="3426096"/>
            <a:ext cx="1668894" cy="230400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square" lIns="90000" rIns="90000" rtlCol="0" anchor="ctr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全面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開所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4" name="ホームベース 153"/>
          <p:cNvSpPr/>
          <p:nvPr/>
        </p:nvSpPr>
        <p:spPr bwMode="auto">
          <a:xfrm>
            <a:off x="611999" y="4165977"/>
            <a:ext cx="7128000" cy="252000"/>
          </a:xfrm>
          <a:prstGeom prst="homePlate">
            <a:avLst>
              <a:gd name="adj" fmla="val 41732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地域限定型「規制のサンドボックス」制度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の創設、運用</a:t>
            </a:r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0" name="ホームベース 209"/>
          <p:cNvSpPr/>
          <p:nvPr/>
        </p:nvSpPr>
        <p:spPr bwMode="auto">
          <a:xfrm>
            <a:off x="3562501" y="1361543"/>
            <a:ext cx="4176000" cy="1163229"/>
          </a:xfrm>
          <a:prstGeom prst="homePlate">
            <a:avLst>
              <a:gd name="adj" fmla="val 12550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1" name="ホームベース 210"/>
          <p:cNvSpPr/>
          <p:nvPr/>
        </p:nvSpPr>
        <p:spPr bwMode="auto">
          <a:xfrm>
            <a:off x="612000" y="1361543"/>
            <a:ext cx="3676752" cy="1171710"/>
          </a:xfrm>
          <a:prstGeom prst="homePlate">
            <a:avLst>
              <a:gd name="adj" fmla="val 15039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tIns="36000" bIns="0"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空の産業革命に向けた総合的な検討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endParaRPr kumimoji="0" lang="ja-JP" altLang="en-US" sz="1050" b="1" dirty="0">
              <a:solidFill>
                <a:srgbClr val="27AE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endParaRPr kumimoji="0" lang="ja-JP" altLang="en-US" sz="1050" b="1" i="0" u="none" strike="noStrike" kern="1200" cap="none" spc="0" normalizeH="0" baseline="0" noProof="0" dirty="0" smtClean="0">
              <a:ln>
                <a:noFill/>
              </a:ln>
              <a:solidFill>
                <a:srgbClr val="27AE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endParaRPr kumimoji="0" lang="ja-JP" altLang="en-US" sz="1050" b="1" dirty="0">
              <a:solidFill>
                <a:srgbClr val="27AE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endParaRPr kumimoji="0" lang="ja-JP" altLang="en-US" sz="1050" b="1" i="0" u="none" strike="noStrike" kern="1200" cap="none" spc="0" normalizeH="0" baseline="0" noProof="0" dirty="0" smtClean="0">
              <a:ln>
                <a:noFill/>
              </a:ln>
              <a:solidFill>
                <a:srgbClr val="27AE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所有者情報把握</a:t>
            </a:r>
            <a:r>
              <a:rPr kumimoji="0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機体の登録・識別</a:t>
            </a:r>
            <a:r>
              <a:rPr kumimoji="0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  <a:r>
              <a:rPr kumimoji="0" lang="ja-JP" alt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被害者救済　　　　　　　　　等の検討</a:t>
            </a: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4" name="角丸四角形 213"/>
          <p:cNvSpPr/>
          <p:nvPr/>
        </p:nvSpPr>
        <p:spPr>
          <a:xfrm>
            <a:off x="4282582" y="1643951"/>
            <a:ext cx="2689962" cy="638572"/>
          </a:xfrm>
          <a:prstGeom prst="round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基本方針に基づいた必要な制度整備等の推進</a:t>
            </a:r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5" name="ホームベース 224"/>
          <p:cNvSpPr/>
          <p:nvPr/>
        </p:nvSpPr>
        <p:spPr bwMode="auto">
          <a:xfrm>
            <a:off x="612000" y="2528084"/>
            <a:ext cx="7128000" cy="253920"/>
          </a:xfrm>
          <a:prstGeom prst="homePlate">
            <a:avLst>
              <a:gd name="adj" fmla="val 43799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288000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16" name="直線矢印コネクタ 115"/>
          <p:cNvCxnSpPr/>
          <p:nvPr/>
        </p:nvCxnSpPr>
        <p:spPr>
          <a:xfrm flipH="1">
            <a:off x="2679438" y="3265663"/>
            <a:ext cx="3642" cy="138786"/>
          </a:xfrm>
          <a:prstGeom prst="straightConnector1">
            <a:avLst/>
          </a:prstGeom>
          <a:ln w="19050">
            <a:solidFill>
              <a:srgbClr val="27AE60"/>
            </a:solidFill>
            <a:headEnd type="oval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/>
          <p:cNvSpPr/>
          <p:nvPr/>
        </p:nvSpPr>
        <p:spPr>
          <a:xfrm>
            <a:off x="7817365" y="3209338"/>
            <a:ext cx="1940235" cy="1472198"/>
          </a:xfrm>
          <a:prstGeom prst="rect">
            <a:avLst/>
          </a:prstGeom>
          <a:solidFill>
            <a:srgbClr val="FFC000">
              <a:alpha val="23000"/>
            </a:srgbClr>
          </a:solidFill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buClr>
                <a:schemeClr val="tx1"/>
              </a:buClr>
            </a:pPr>
            <a:r>
              <a:rPr kumimoji="0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レベル４のより高いレベルへ</a:t>
            </a:r>
            <a:endParaRPr kumimoji="0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800"/>
              </a:spcBef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より人口密度の高い地域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800"/>
              </a:spcBef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より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重量のある機体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800"/>
              </a:spcBef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多くの機体の同時飛行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800"/>
              </a:spcBef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航空機、</a:t>
            </a:r>
            <a:r>
              <a:rPr kumimoji="0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空飛ぶクルマと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小型無人機の共存</a:t>
            </a:r>
          </a:p>
        </p:txBody>
      </p:sp>
      <p:sp>
        <p:nvSpPr>
          <p:cNvPr id="103" name="二等辺三角形 102"/>
          <p:cNvSpPr/>
          <p:nvPr/>
        </p:nvSpPr>
        <p:spPr>
          <a:xfrm>
            <a:off x="8149128" y="4728196"/>
            <a:ext cx="1174014" cy="173213"/>
          </a:xfrm>
          <a:prstGeom prst="triangle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二等辺三角形 117"/>
          <p:cNvSpPr/>
          <p:nvPr/>
        </p:nvSpPr>
        <p:spPr>
          <a:xfrm flipV="1">
            <a:off x="8171014" y="2977228"/>
            <a:ext cx="1120548" cy="190949"/>
          </a:xfrm>
          <a:prstGeom prst="triangle">
            <a:avLst/>
          </a:prstGeom>
          <a:solidFill>
            <a:srgbClr val="67C68F">
              <a:alpha val="22000"/>
            </a:srgbClr>
          </a:solidFill>
          <a:ln>
            <a:solidFill>
              <a:srgbClr val="92D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ホームベース 155"/>
          <p:cNvSpPr/>
          <p:nvPr/>
        </p:nvSpPr>
        <p:spPr bwMode="auto">
          <a:xfrm>
            <a:off x="684000" y="6254756"/>
            <a:ext cx="7056000" cy="275098"/>
          </a:xfrm>
          <a:prstGeom prst="homePlate">
            <a:avLst>
              <a:gd name="adj" fmla="val 40036"/>
            </a:avLst>
          </a:prstGeom>
          <a:solidFill>
            <a:srgbClr val="CCEAF6"/>
          </a:solidFill>
          <a:ln w="19050">
            <a:solidFill>
              <a:srgbClr val="2980B9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無線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システムの比較・評価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検討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実証・検証　　　制度の方向性の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検討　　　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国際標準化、国内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規格化</a:t>
            </a: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7" name="二等辺三角形 156"/>
          <p:cNvSpPr/>
          <p:nvPr/>
        </p:nvSpPr>
        <p:spPr>
          <a:xfrm rot="5400000">
            <a:off x="2511108" y="6327425"/>
            <a:ext cx="72000" cy="119784"/>
          </a:xfrm>
          <a:prstGeom prst="triangle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32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8" name="二等辺三角形 157"/>
          <p:cNvSpPr/>
          <p:nvPr/>
        </p:nvSpPr>
        <p:spPr>
          <a:xfrm rot="5400000">
            <a:off x="3469583" y="6327425"/>
            <a:ext cx="72000" cy="119784"/>
          </a:xfrm>
          <a:prstGeom prst="triangle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32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9" name="二等辺三角形 158"/>
          <p:cNvSpPr/>
          <p:nvPr/>
        </p:nvSpPr>
        <p:spPr>
          <a:xfrm rot="5400000">
            <a:off x="4834762" y="6327425"/>
            <a:ext cx="72000" cy="119784"/>
          </a:xfrm>
          <a:prstGeom prst="triangle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32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0" name="正方形/長方形 159"/>
          <p:cNvSpPr/>
          <p:nvPr/>
        </p:nvSpPr>
        <p:spPr>
          <a:xfrm>
            <a:off x="623972" y="5504678"/>
            <a:ext cx="139748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1" name="ホームベース 160"/>
          <p:cNvSpPr/>
          <p:nvPr/>
        </p:nvSpPr>
        <p:spPr bwMode="auto">
          <a:xfrm>
            <a:off x="2920549" y="5278720"/>
            <a:ext cx="1368000" cy="468000"/>
          </a:xfrm>
          <a:prstGeom prst="homePlate">
            <a:avLst>
              <a:gd name="adj" fmla="val 22064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288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飛行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実証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2" name="ホームベース 161"/>
          <p:cNvSpPr/>
          <p:nvPr/>
        </p:nvSpPr>
        <p:spPr bwMode="auto">
          <a:xfrm>
            <a:off x="684000" y="5512720"/>
            <a:ext cx="2490102" cy="234072"/>
          </a:xfrm>
          <a:prstGeom prst="homePlate">
            <a:avLst/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90000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衝突回避技術の開発・統合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3" name="ホームベース 162"/>
          <p:cNvSpPr/>
          <p:nvPr/>
        </p:nvSpPr>
        <p:spPr bwMode="auto">
          <a:xfrm>
            <a:off x="684000" y="5280039"/>
            <a:ext cx="2490102" cy="234000"/>
          </a:xfrm>
          <a:prstGeom prst="homePlate">
            <a:avLst/>
          </a:prstGeom>
          <a:solidFill>
            <a:srgbClr val="CCEAF6"/>
          </a:solidFill>
          <a:ln w="19050">
            <a:solidFill>
              <a:srgbClr val="2980B9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dirty="0" smtClean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運航管理システム</a:t>
            </a:r>
            <a:r>
              <a:rPr kumimoji="0" lang="en-US" altLang="ja-JP" sz="1050" b="1" dirty="0" smtClean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0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UTMS)</a:t>
            </a: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の開発・統合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4" name="正方形/長方形 163"/>
          <p:cNvSpPr/>
          <p:nvPr/>
        </p:nvSpPr>
        <p:spPr>
          <a:xfrm>
            <a:off x="623180" y="5500276"/>
            <a:ext cx="139748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5" name="ホームベース 164"/>
          <p:cNvSpPr/>
          <p:nvPr/>
        </p:nvSpPr>
        <p:spPr bwMode="auto">
          <a:xfrm>
            <a:off x="800950" y="6026375"/>
            <a:ext cx="2247092" cy="253916"/>
          </a:xfrm>
          <a:prstGeom prst="homePlate">
            <a:avLst/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none" lIns="3600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遠隔からの機体識別と飛行位置把握</a:t>
            </a:r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2980B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3" name="正方形/長方形 172"/>
          <p:cNvSpPr/>
          <p:nvPr/>
        </p:nvSpPr>
        <p:spPr>
          <a:xfrm>
            <a:off x="681443" y="6272510"/>
            <a:ext cx="139748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74" name="カギ線コネクタ 173"/>
          <p:cNvCxnSpPr>
            <a:endCxn id="165" idx="1"/>
          </p:cNvCxnSpPr>
          <p:nvPr/>
        </p:nvCxnSpPr>
        <p:spPr>
          <a:xfrm rot="5400000" flipH="1" flipV="1">
            <a:off x="667677" y="6226715"/>
            <a:ext cx="206654" cy="59891"/>
          </a:xfrm>
          <a:prstGeom prst="bentConnector2">
            <a:avLst/>
          </a:prstGeom>
          <a:ln w="9525">
            <a:solidFill>
              <a:srgbClr val="2980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角丸四角形 176"/>
          <p:cNvSpPr/>
          <p:nvPr/>
        </p:nvSpPr>
        <p:spPr>
          <a:xfrm>
            <a:off x="4143614" y="6031824"/>
            <a:ext cx="1796757" cy="180000"/>
          </a:xfrm>
          <a:prstGeom prst="roundRect">
            <a:avLst/>
          </a:prstGeom>
          <a:solidFill>
            <a:srgbClr val="69A6C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運航管理や衝突回避にも活用</a:t>
            </a:r>
            <a:endParaRPr kumimoji="0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2" name="二等辺三角形 181"/>
          <p:cNvSpPr/>
          <p:nvPr/>
        </p:nvSpPr>
        <p:spPr>
          <a:xfrm rot="10800000">
            <a:off x="4947479" y="6190028"/>
            <a:ext cx="61356" cy="71808"/>
          </a:xfrm>
          <a:prstGeom prst="triangle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32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3" name="正方形/長方形 182"/>
          <p:cNvSpPr/>
          <p:nvPr/>
        </p:nvSpPr>
        <p:spPr>
          <a:xfrm>
            <a:off x="681166" y="6301116"/>
            <a:ext cx="119784" cy="23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4" name="ホームベース 183"/>
          <p:cNvSpPr/>
          <p:nvPr/>
        </p:nvSpPr>
        <p:spPr bwMode="auto">
          <a:xfrm>
            <a:off x="4284000" y="5280457"/>
            <a:ext cx="3456000" cy="241200"/>
          </a:xfrm>
          <a:prstGeom prst="homePlate">
            <a:avLst>
              <a:gd name="adj" fmla="val 34071"/>
            </a:avLst>
          </a:prstGeom>
          <a:solidFill>
            <a:srgbClr val="CCEAF6"/>
          </a:solidFill>
          <a:ln w="19050">
            <a:solidFill>
              <a:srgbClr val="2980B9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pPr>
              <a:defRPr/>
            </a:pPr>
            <a:r>
              <a:rPr kumimoji="0" lang="en-US" altLang="ja-JP" sz="105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UTMS</a:t>
            </a:r>
            <a:r>
              <a:rPr kumimoji="0" lang="ja-JP" altLang="en-US" sz="1050" b="1" dirty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の実装技術の確立・国際</a:t>
            </a:r>
            <a:r>
              <a:rPr kumimoji="0" lang="ja-JP" altLang="en-US" sz="1050" b="1" dirty="0" smtClean="0">
                <a:solidFill>
                  <a:srgbClr val="2980B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標準化</a:t>
            </a:r>
            <a:endParaRPr kumimoji="0"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7" name="ホームベース 186"/>
          <p:cNvSpPr/>
          <p:nvPr/>
        </p:nvSpPr>
        <p:spPr bwMode="auto">
          <a:xfrm>
            <a:off x="4284000" y="5523520"/>
            <a:ext cx="3456000" cy="241200"/>
          </a:xfrm>
          <a:prstGeom prst="homePlate">
            <a:avLst>
              <a:gd name="adj" fmla="val 36972"/>
            </a:avLst>
          </a:prstGeom>
          <a:solidFill>
            <a:srgbClr val="CCEAF6"/>
          </a:solidFill>
          <a:ln w="19050">
            <a:solidFill>
              <a:srgbClr val="2980B9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衝突回避技術の小型化・省電力化</a:t>
            </a:r>
            <a:endParaRPr kumimoji="0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8" name="ホームベース 187"/>
          <p:cNvSpPr/>
          <p:nvPr/>
        </p:nvSpPr>
        <p:spPr bwMode="auto">
          <a:xfrm>
            <a:off x="611999" y="6606000"/>
            <a:ext cx="7128000" cy="219884"/>
          </a:xfrm>
          <a:prstGeom prst="homePlate">
            <a:avLst>
              <a:gd name="adj" fmla="val 49705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72000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Ⅱ</a:t>
            </a:r>
            <a:r>
              <a:rPr kumimoji="0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第三者に対する安全性の確保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0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ⅰ</a:t>
            </a:r>
            <a:r>
              <a:rPr kumimoji="0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信頼性の確保</a:t>
            </a:r>
            <a:r>
              <a:rPr kumimoji="0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（機体や通信の信頼性、耐環境性等）</a:t>
            </a:r>
            <a:r>
              <a:rPr kumimoji="0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ⅱ</a:t>
            </a:r>
            <a:r>
              <a:rPr kumimoji="0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危害の抑制</a:t>
            </a:r>
            <a:r>
              <a:rPr kumimoji="0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（衝突安全性等）</a:t>
            </a:r>
            <a:endParaRPr kumimoji="0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98" name="フローチャート: 分類 197"/>
          <p:cNvSpPr/>
          <p:nvPr/>
        </p:nvSpPr>
        <p:spPr>
          <a:xfrm>
            <a:off x="3289526" y="5656970"/>
            <a:ext cx="99520" cy="628538"/>
          </a:xfrm>
          <a:prstGeom prst="flowChartSort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32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0" name="角丸四角形 199"/>
          <p:cNvSpPr/>
          <p:nvPr/>
        </p:nvSpPr>
        <p:spPr>
          <a:xfrm>
            <a:off x="1393415" y="5819448"/>
            <a:ext cx="2196036" cy="180000"/>
          </a:xfrm>
          <a:prstGeom prst="roundRect">
            <a:avLst/>
          </a:prstGeom>
          <a:solidFill>
            <a:srgbClr val="69A6C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福島</a:t>
            </a:r>
            <a:r>
              <a:rPr kumimoji="0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RTF</a:t>
            </a: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を活用して飛行試験等を行う</a:t>
            </a:r>
            <a:endParaRPr kumimoji="0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6" name="ホームベース 215"/>
          <p:cNvSpPr/>
          <p:nvPr/>
        </p:nvSpPr>
        <p:spPr bwMode="auto">
          <a:xfrm>
            <a:off x="3511703" y="5281097"/>
            <a:ext cx="737028" cy="238811"/>
          </a:xfrm>
          <a:prstGeom prst="homePlate">
            <a:avLst/>
          </a:prstGeom>
          <a:solidFill>
            <a:srgbClr val="CCEAF6"/>
          </a:solidFill>
          <a:ln w="19050">
            <a:solidFill>
              <a:srgbClr val="2980B9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API</a:t>
            </a: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確立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8" name="ホームベース 97"/>
          <p:cNvSpPr/>
          <p:nvPr/>
        </p:nvSpPr>
        <p:spPr bwMode="auto">
          <a:xfrm>
            <a:off x="2410374" y="5016066"/>
            <a:ext cx="4955853" cy="253200"/>
          </a:xfrm>
          <a:prstGeom prst="homePlate">
            <a:avLst>
              <a:gd name="adj" fmla="val 735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none" lIns="9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glow rad="76200">
                    <a:srgbClr val="CCEAF6"/>
                  </a:glo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機体状態や周辺環境の把握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76200">
                    <a:srgbClr val="CCEAF6"/>
                  </a:glo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と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glow rad="76200">
                    <a:srgbClr val="CCEAF6"/>
                  </a:glo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対応、電波の利用技術、 その他の技術開発 等</a:t>
            </a:r>
            <a:endParaRPr kumimoji="0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76200">
                  <a:srgbClr val="CCEAF6"/>
                </a:glo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9" name="ホームベース 98"/>
          <p:cNvSpPr/>
          <p:nvPr/>
        </p:nvSpPr>
        <p:spPr bwMode="auto">
          <a:xfrm>
            <a:off x="4283999" y="5764720"/>
            <a:ext cx="3456000" cy="241200"/>
          </a:xfrm>
          <a:prstGeom prst="homePlate">
            <a:avLst>
              <a:gd name="adj" fmla="val 40036"/>
            </a:avLst>
          </a:prstGeom>
          <a:solidFill>
            <a:srgbClr val="CCEAF6"/>
          </a:solidFill>
          <a:ln w="19050">
            <a:solidFill>
              <a:srgbClr val="2980B9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t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80B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機体の自律化・知能化</a:t>
            </a:r>
            <a:endParaRPr kumimoji="0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rgbClr val="2980B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1" name="ホームベース 90"/>
          <p:cNvSpPr/>
          <p:nvPr/>
        </p:nvSpPr>
        <p:spPr bwMode="auto">
          <a:xfrm>
            <a:off x="684000" y="1571943"/>
            <a:ext cx="2738986" cy="604402"/>
          </a:xfrm>
          <a:prstGeom prst="homePlate">
            <a:avLst>
              <a:gd name="adj" fmla="val 15003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lvl="0">
              <a:lnSpc>
                <a:spcPts val="1100"/>
              </a:lnSpc>
              <a:buClr>
                <a:srgbClr val="27AE60"/>
              </a:buClr>
              <a:defRPr/>
            </a:pPr>
            <a:r>
              <a:rPr kumimoji="0" lang="ja-JP" altLang="en-US" sz="1050" b="1" dirty="0" smtClean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目視外</a:t>
            </a:r>
            <a:r>
              <a:rPr kumimoji="0" lang="ja-JP" altLang="en-US" sz="105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・第三者上空飛行に関する制度の検討</a:t>
            </a:r>
            <a:endParaRPr kumimoji="0" lang="en-US" altLang="ja-JP" sz="1050" b="1" dirty="0">
              <a:solidFill>
                <a:srgbClr val="27AE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lvl="0" indent="-171450">
              <a:lnSpc>
                <a:spcPts val="1100"/>
              </a:lnSpc>
              <a:buClr>
                <a:srgbClr val="27AE60"/>
              </a:buClr>
              <a:buFont typeface="Wingdings" panose="05000000000000000000" pitchFamily="2" charset="2"/>
              <a:buChar char="l"/>
              <a:defRPr/>
            </a:pPr>
            <a:r>
              <a:rPr kumimoji="0"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機体の安全性</a:t>
            </a:r>
            <a:r>
              <a:rPr kumimoji="0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確保（認証制度等）</a:t>
            </a:r>
            <a:endParaRPr kumimoji="0"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lvl="0" indent="-171450">
              <a:lnSpc>
                <a:spcPts val="1100"/>
              </a:lnSpc>
              <a:buClr>
                <a:srgbClr val="27AE60"/>
              </a:buClr>
              <a:buFont typeface="Wingdings" panose="05000000000000000000" pitchFamily="2" charset="2"/>
              <a:buChar char="l"/>
              <a:defRPr/>
            </a:pPr>
            <a:r>
              <a:rPr kumimoji="0"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操縦者・運航管理者の技能確保</a:t>
            </a:r>
            <a:endParaRPr kumimoji="0"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lvl="0" indent="-171450">
              <a:lnSpc>
                <a:spcPts val="1100"/>
              </a:lnSpc>
              <a:buClr>
                <a:srgbClr val="27AE60"/>
              </a:buClr>
              <a:buFont typeface="Wingdings" panose="05000000000000000000" pitchFamily="2" charset="2"/>
              <a:buChar char="l"/>
              <a:defRPr/>
            </a:pPr>
            <a:r>
              <a:rPr kumimoji="0"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運航管理に関するルール　　</a:t>
            </a:r>
            <a:r>
              <a:rPr kumimoji="0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kumimoji="0"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3" name="角丸四角形 212"/>
          <p:cNvSpPr/>
          <p:nvPr/>
        </p:nvSpPr>
        <p:spPr>
          <a:xfrm>
            <a:off x="3465155" y="1681709"/>
            <a:ext cx="704008" cy="660470"/>
          </a:xfrm>
          <a:prstGeom prst="roundRect">
            <a:avLst/>
          </a:prstGeom>
          <a:solidFill>
            <a:srgbClr val="67C68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制度設計の</a:t>
            </a:r>
            <a:endParaRPr kumimoji="0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基本方針の策定</a:t>
            </a:r>
            <a:endParaRPr kumimoji="0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2" name="角丸四角形 141"/>
          <p:cNvSpPr/>
          <p:nvPr/>
        </p:nvSpPr>
        <p:spPr>
          <a:xfrm>
            <a:off x="7012796" y="336178"/>
            <a:ext cx="1783570" cy="28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2022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年度～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E74C3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4" name="角丸四角形 143"/>
          <p:cNvSpPr/>
          <p:nvPr/>
        </p:nvSpPr>
        <p:spPr>
          <a:xfrm>
            <a:off x="8675070" y="355946"/>
            <a:ext cx="1188000" cy="180000"/>
          </a:xfrm>
          <a:prstGeom prst="roundRect">
            <a:avLst>
              <a:gd name="adj" fmla="val 50000"/>
            </a:avLst>
          </a:prstGeom>
          <a:solidFill>
            <a:srgbClr val="EF817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都市の物流、警備 等</a:t>
            </a:r>
            <a:endParaRPr kumimoji="0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6" name="二等辺三角形 145"/>
          <p:cNvSpPr/>
          <p:nvPr/>
        </p:nvSpPr>
        <p:spPr>
          <a:xfrm rot="10800000">
            <a:off x="9215604" y="532631"/>
            <a:ext cx="108000" cy="126000"/>
          </a:xfrm>
          <a:prstGeom prst="triangle">
            <a:avLst/>
          </a:prstGeom>
          <a:solidFill>
            <a:srgbClr val="EF81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32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8" name="ホームベース 147"/>
          <p:cNvSpPr/>
          <p:nvPr/>
        </p:nvSpPr>
        <p:spPr bwMode="auto">
          <a:xfrm>
            <a:off x="7162902" y="521444"/>
            <a:ext cx="2553552" cy="781488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none" lIns="90000" tIns="46800" bIns="468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有人地帯での目視外飛行</a:t>
            </a:r>
            <a:r>
              <a:rPr kumimoji="0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（第三者上空）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0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E74C3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9" name="ホームベース 148"/>
          <p:cNvSpPr/>
          <p:nvPr/>
        </p:nvSpPr>
        <p:spPr bwMode="auto">
          <a:xfrm>
            <a:off x="7120315" y="849805"/>
            <a:ext cx="2873890" cy="266904"/>
          </a:xfrm>
          <a:prstGeom prst="homePlate">
            <a:avLst>
              <a:gd name="adj" fmla="val 0"/>
            </a:avLst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none" lIns="90000" tIns="46800" bIns="46800" rtlCol="0" anchor="ctr"/>
          <a:lstStyle/>
          <a:p>
            <a:pPr lvl="0" algn="ctr">
              <a:spcBef>
                <a:spcPts val="400"/>
              </a:spcBef>
              <a:defRPr/>
            </a:pPr>
            <a:r>
              <a:rPr kumimoji="0" lang="ja-JP" altLang="en-US" sz="120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レベル</a:t>
            </a:r>
            <a:r>
              <a:rPr kumimoji="0" lang="ja-JP" altLang="en-US" sz="1200" b="1" dirty="0" smtClean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　 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74C3C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より高いレベルへ</a:t>
            </a:r>
            <a:endParaRPr kumimoji="0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E74C3C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1" name="二等辺三角形 150"/>
          <p:cNvSpPr/>
          <p:nvPr/>
        </p:nvSpPr>
        <p:spPr>
          <a:xfrm rot="5400000">
            <a:off x="8267376" y="878033"/>
            <a:ext cx="90000" cy="180000"/>
          </a:xfrm>
          <a:prstGeom prst="triangle">
            <a:avLst/>
          </a:prstGeom>
          <a:solidFill>
            <a:srgbClr val="EF817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612105" y="2562143"/>
            <a:ext cx="38087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目視外飛行等の運用実績や事故情報の収集・分析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5" name="ホームベース 174"/>
          <p:cNvSpPr/>
          <p:nvPr/>
        </p:nvSpPr>
        <p:spPr bwMode="auto">
          <a:xfrm>
            <a:off x="4068000" y="4398580"/>
            <a:ext cx="3672000" cy="576000"/>
          </a:xfrm>
          <a:prstGeom prst="homePlate">
            <a:avLst>
              <a:gd name="adj" fmla="val 22991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288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5745962" y="4438240"/>
            <a:ext cx="9925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次期システム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整備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9" name="ホームベース 178"/>
          <p:cNvSpPr/>
          <p:nvPr/>
        </p:nvSpPr>
        <p:spPr bwMode="auto">
          <a:xfrm>
            <a:off x="612000" y="4397557"/>
            <a:ext cx="3685895" cy="576000"/>
          </a:xfrm>
          <a:prstGeom prst="homePlate">
            <a:avLst>
              <a:gd name="adj" fmla="val 30368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ドローン情報基盤システム（</a:t>
            </a:r>
            <a:r>
              <a:rPr kumimoji="0" lang="en-US" altLang="ja-JP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DIPS</a:t>
            </a: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AE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0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rgbClr val="27AE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27AE6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飛行情報共有</a:t>
            </a:r>
            <a:r>
              <a:rPr kumimoji="0" lang="zh-TW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機能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サービス開始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27AE6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電子申請サービス</a:t>
            </a:r>
            <a:r>
              <a:rPr kumimoji="0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の利便性向上</a:t>
            </a:r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4386704" y="4439126"/>
            <a:ext cx="112723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次期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システムの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要件検討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1" name="角丸四角形 180"/>
          <p:cNvSpPr/>
          <p:nvPr/>
        </p:nvSpPr>
        <p:spPr>
          <a:xfrm>
            <a:off x="4112760" y="4847604"/>
            <a:ext cx="2751923" cy="180000"/>
          </a:xfrm>
          <a:prstGeom prst="roundRect">
            <a:avLst>
              <a:gd name="adj" fmla="val 50000"/>
            </a:avLst>
          </a:prstGeom>
          <a:solidFill>
            <a:srgbClr val="69A6C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DIPS</a:t>
            </a: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と</a:t>
            </a:r>
            <a:r>
              <a:rPr kumimoji="0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UTMS</a:t>
            </a: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連携</a:t>
            </a: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を検討</a:t>
            </a:r>
            <a:endParaRPr kumimoji="0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5" name="二等辺三角形 184"/>
          <p:cNvSpPr/>
          <p:nvPr/>
        </p:nvSpPr>
        <p:spPr>
          <a:xfrm rot="5400000">
            <a:off x="5566188" y="4553457"/>
            <a:ext cx="90000" cy="199640"/>
          </a:xfrm>
          <a:prstGeom prst="triangle">
            <a:avLst/>
          </a:prstGeom>
          <a:solidFill>
            <a:srgbClr val="67C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32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4" name="フローチャート: 分類 103"/>
          <p:cNvSpPr/>
          <p:nvPr/>
        </p:nvSpPr>
        <p:spPr>
          <a:xfrm>
            <a:off x="4436936" y="4754878"/>
            <a:ext cx="82368" cy="342353"/>
          </a:xfrm>
          <a:prstGeom prst="flowChartSort">
            <a:avLst/>
          </a:prstGeom>
          <a:solidFill>
            <a:srgbClr val="69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32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6" name="ホームベース 135"/>
          <p:cNvSpPr/>
          <p:nvPr/>
        </p:nvSpPr>
        <p:spPr bwMode="auto">
          <a:xfrm>
            <a:off x="612000" y="2781524"/>
            <a:ext cx="7128000" cy="234511"/>
          </a:xfrm>
          <a:prstGeom prst="homePlate">
            <a:avLst>
              <a:gd name="adj" fmla="val 43799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288000" tIns="72000" bIns="0" rtlCol="0" anchor="ctr" anchorCtr="0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6901747" y="1241524"/>
            <a:ext cx="496265" cy="5589239"/>
            <a:chOff x="7047169" y="1246901"/>
            <a:chExt cx="496265" cy="5396785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7047169" y="1246901"/>
              <a:ext cx="480667" cy="3900106"/>
              <a:chOff x="7047169" y="1246901"/>
              <a:chExt cx="480667" cy="3900106"/>
            </a:xfrm>
          </p:grpSpPr>
          <p:sp>
            <p:nvSpPr>
              <p:cNvPr id="102" name="ホームベース 101"/>
              <p:cNvSpPr/>
              <p:nvPr/>
            </p:nvSpPr>
            <p:spPr bwMode="auto">
              <a:xfrm rot="16200000">
                <a:off x="5337648" y="2956819"/>
                <a:ext cx="3900106" cy="480270"/>
              </a:xfrm>
              <a:prstGeom prst="homePlate">
                <a:avLst>
                  <a:gd name="adj" fmla="val 75726"/>
                </a:avLst>
              </a:prstGeom>
              <a:solidFill>
                <a:srgbClr val="67C68F"/>
              </a:solidFill>
              <a:ln w="19050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ja-JP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endParaRPr>
              </a:p>
            </p:txBody>
          </p:sp>
          <p:sp>
            <p:nvSpPr>
              <p:cNvPr id="97" name="ホームベース 96"/>
              <p:cNvSpPr/>
              <p:nvPr/>
            </p:nvSpPr>
            <p:spPr bwMode="auto">
              <a:xfrm rot="16200000">
                <a:off x="7032071" y="4258907"/>
                <a:ext cx="509629" cy="479433"/>
              </a:xfrm>
              <a:prstGeom prst="homePlate">
                <a:avLst>
                  <a:gd name="adj" fmla="val 63049"/>
                </a:avLst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ja-JP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endParaRPr>
              </a:p>
            </p:txBody>
          </p:sp>
        </p:grpSp>
        <p:grpSp>
          <p:nvGrpSpPr>
            <p:cNvPr id="4" name="グループ化 3"/>
            <p:cNvGrpSpPr/>
            <p:nvPr/>
          </p:nvGrpSpPr>
          <p:grpSpPr>
            <a:xfrm>
              <a:off x="7047170" y="1494723"/>
              <a:ext cx="496264" cy="5148963"/>
              <a:chOff x="7047170" y="1494723"/>
              <a:chExt cx="496264" cy="5148963"/>
            </a:xfrm>
          </p:grpSpPr>
          <p:sp>
            <p:nvSpPr>
              <p:cNvPr id="105" name="角丸四角形 104"/>
              <p:cNvSpPr/>
              <p:nvPr/>
            </p:nvSpPr>
            <p:spPr>
              <a:xfrm>
                <a:off x="7047295" y="1494723"/>
                <a:ext cx="479307" cy="3130364"/>
              </a:xfrm>
              <a:prstGeom prst="roundRect">
                <a:avLst>
                  <a:gd name="adj" fmla="val 0"/>
                </a:avLst>
              </a:prstGeom>
              <a:no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27AE60"/>
                  </a:buClr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レベル４を実現する</a:t>
                </a:r>
                <a:endParaRPr kumimoji="0" lang="en-US" altLang="ja-JP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27AE60"/>
                  </a:buClr>
                  <a:buSzTx/>
                  <a:buFontTx/>
                  <a:buNone/>
                  <a:tabLst/>
                  <a:defRPr/>
                </a:pPr>
                <a:r>
                  <a:rPr kumimoji="0" lang="ja-JP" altLang="en-US" sz="1050" noProof="0" dirty="0" smtClean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環境</a:t>
                </a:r>
                <a:r>
                  <a:rPr kumimoji="0" lang="ja-JP" altLang="en-US" sz="1050" noProof="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整備</a:t>
                </a:r>
                <a:endParaRPr kumimoji="0" lang="en-US" altLang="ja-JP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endParaRPr>
              </a:p>
            </p:txBody>
          </p:sp>
          <p:sp>
            <p:nvSpPr>
              <p:cNvPr id="113" name="ホームベース 112"/>
              <p:cNvSpPr/>
              <p:nvPr/>
            </p:nvSpPr>
            <p:spPr bwMode="auto">
              <a:xfrm rot="16200000">
                <a:off x="6111592" y="5228674"/>
                <a:ext cx="2350590" cy="479433"/>
              </a:xfrm>
              <a:prstGeom prst="homePlate">
                <a:avLst>
                  <a:gd name="adj" fmla="val 63049"/>
                </a:avLst>
              </a:prstGeom>
              <a:solidFill>
                <a:srgbClr val="69A6CE"/>
              </a:solidFill>
              <a:ln w="19050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ja-JP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endParaRPr>
              </a:p>
            </p:txBody>
          </p:sp>
          <p:sp>
            <p:nvSpPr>
              <p:cNvPr id="226" name="角丸四角形 225"/>
              <p:cNvSpPr/>
              <p:nvPr/>
            </p:nvSpPr>
            <p:spPr>
              <a:xfrm>
                <a:off x="7064260" y="4304144"/>
                <a:ext cx="479174" cy="2126145"/>
              </a:xfrm>
              <a:prstGeom prst="roundRect">
                <a:avLst>
                  <a:gd name="adj" fmla="val 0"/>
                </a:avLst>
              </a:prstGeom>
              <a:no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27AE60"/>
                  </a:buClr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レベル４を実現する</a:t>
                </a:r>
                <a:endParaRPr kumimoji="0" lang="en-US" altLang="ja-JP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27AE60"/>
                  </a:buClr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rPr>
                  <a:t>技術の確立</a:t>
                </a:r>
                <a:endParaRPr kumimoji="0" lang="en-US" altLang="ja-JP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endParaRPr>
              </a:p>
            </p:txBody>
          </p:sp>
        </p:grpSp>
      </p:grpSp>
      <p:cxnSp>
        <p:nvCxnSpPr>
          <p:cNvPr id="109" name="直線矢印コネクタ 108"/>
          <p:cNvCxnSpPr/>
          <p:nvPr/>
        </p:nvCxnSpPr>
        <p:spPr>
          <a:xfrm flipH="1" flipV="1">
            <a:off x="4010400" y="2522533"/>
            <a:ext cx="0" cy="653257"/>
          </a:xfrm>
          <a:prstGeom prst="straightConnector1">
            <a:avLst/>
          </a:prstGeom>
          <a:ln w="19050">
            <a:solidFill>
              <a:srgbClr val="27AE60"/>
            </a:solidFill>
            <a:headEnd type="oval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カギ線コネクタ 152"/>
          <p:cNvCxnSpPr/>
          <p:nvPr/>
        </p:nvCxnSpPr>
        <p:spPr>
          <a:xfrm rot="16200000" flipH="1">
            <a:off x="3059918" y="3331449"/>
            <a:ext cx="2394000" cy="293652"/>
          </a:xfrm>
          <a:prstGeom prst="bentConnector2">
            <a:avLst/>
          </a:prstGeom>
          <a:ln w="19050">
            <a:solidFill>
              <a:srgbClr val="27AE6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角丸四角形 118"/>
          <p:cNvSpPr/>
          <p:nvPr/>
        </p:nvSpPr>
        <p:spPr>
          <a:xfrm>
            <a:off x="3418485" y="1421603"/>
            <a:ext cx="3383627" cy="263916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AE60"/>
              </a:buClr>
              <a:buSzTx/>
              <a:buFontTx/>
              <a:buNone/>
              <a:tabLst/>
              <a:defRPr/>
            </a:pPr>
            <a:r>
              <a:rPr kumimoji="0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セキュリティの観点を含めて総合的な検討・制度整備等を推進</a:t>
            </a:r>
            <a:endParaRPr kumimoji="0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38" name="直線矢印コネクタ 137"/>
          <p:cNvCxnSpPr/>
          <p:nvPr/>
        </p:nvCxnSpPr>
        <p:spPr>
          <a:xfrm flipV="1">
            <a:off x="3888513" y="2331840"/>
            <a:ext cx="0" cy="576000"/>
          </a:xfrm>
          <a:prstGeom prst="straightConnector1">
            <a:avLst/>
          </a:prstGeom>
          <a:ln w="19050">
            <a:solidFill>
              <a:srgbClr val="27AE60"/>
            </a:solidFill>
            <a:headEnd type="oval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125"/>
          <p:cNvSpPr txBox="1"/>
          <p:nvPr/>
        </p:nvSpPr>
        <p:spPr>
          <a:xfrm>
            <a:off x="612000" y="2828958"/>
            <a:ext cx="3808722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ja-JP" altLang="en-US" sz="1600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航空機、小型無人機相互間の空域のあり方の検討</a:t>
            </a:r>
            <a:endParaRPr kumimoji="0" lang="ja-JP" altLang="en-US" sz="1100" baseline="30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7" name="直線矢印コネクタ 136"/>
          <p:cNvCxnSpPr/>
          <p:nvPr/>
        </p:nvCxnSpPr>
        <p:spPr>
          <a:xfrm flipH="1" flipV="1">
            <a:off x="3770123" y="2536731"/>
            <a:ext cx="284" cy="147711"/>
          </a:xfrm>
          <a:prstGeom prst="straightConnector1">
            <a:avLst/>
          </a:prstGeom>
          <a:ln w="19050">
            <a:solidFill>
              <a:srgbClr val="27AE60"/>
            </a:solidFill>
            <a:headEnd type="oval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 flipV="1">
            <a:off x="6738541" y="591998"/>
            <a:ext cx="630452" cy="601040"/>
          </a:xfrm>
          <a:prstGeom prst="line">
            <a:avLst/>
          </a:prstGeom>
          <a:ln w="19050" cap="rnd">
            <a:solidFill>
              <a:srgbClr val="E74C3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7" name="表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696387"/>
              </p:ext>
            </p:extLst>
          </p:nvPr>
        </p:nvGraphicFramePr>
        <p:xfrm>
          <a:off x="612000" y="1195347"/>
          <a:ext cx="6121502" cy="5658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1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（年度）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～　　 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2021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7061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197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0218321"/>
                  </a:ext>
                </a:extLst>
              </a:tr>
              <a:tr h="148915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5A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6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角丸四角形 82"/>
          <p:cNvSpPr/>
          <p:nvPr/>
        </p:nvSpPr>
        <p:spPr>
          <a:xfrm>
            <a:off x="250803" y="467999"/>
            <a:ext cx="359987" cy="1692000"/>
          </a:xfrm>
          <a:prstGeom prst="roundRect">
            <a:avLst>
              <a:gd name="adj" fmla="val 0"/>
            </a:avLst>
          </a:prstGeom>
          <a:solidFill>
            <a:srgbClr val="17375E"/>
          </a:solidFill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物流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ホームベース 71"/>
          <p:cNvSpPr/>
          <p:nvPr/>
        </p:nvSpPr>
        <p:spPr bwMode="auto">
          <a:xfrm>
            <a:off x="6228000" y="468000"/>
            <a:ext cx="3492000" cy="1692000"/>
          </a:xfrm>
          <a:prstGeom prst="homePlate">
            <a:avLst>
              <a:gd name="adj" fmla="val 13692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r>
              <a:rPr kumimoji="0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en-US" altLang="ja-JP" sz="105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0" lang="ja-JP" altLang="en-US" sz="105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年度以降</a:t>
            </a: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ホームベース 69"/>
          <p:cNvSpPr/>
          <p:nvPr/>
        </p:nvSpPr>
        <p:spPr bwMode="auto">
          <a:xfrm>
            <a:off x="3132000" y="468000"/>
            <a:ext cx="3348000" cy="1692000"/>
          </a:xfrm>
          <a:prstGeom prst="homePlate">
            <a:avLst>
              <a:gd name="adj" fmla="val 13939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r>
              <a:rPr kumimoji="0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en-US" altLang="ja-JP" sz="1050" b="1" dirty="0" smtClean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0" lang="ja-JP" altLang="en-US" sz="1050" b="1" dirty="0" smtClean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0" lang="en-US" altLang="ja-JP" sz="1050" b="1" dirty="0" smtClean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0" lang="ja-JP" altLang="en-US" sz="1050" b="1" dirty="0" smtClean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ホームベース 57"/>
          <p:cNvSpPr/>
          <p:nvPr/>
        </p:nvSpPr>
        <p:spPr bwMode="auto">
          <a:xfrm>
            <a:off x="610790" y="468000"/>
            <a:ext cx="2880000" cy="1692000"/>
          </a:xfrm>
          <a:prstGeom prst="homePlate">
            <a:avLst>
              <a:gd name="adj" fmla="val 14585"/>
            </a:avLst>
          </a:prstGeom>
          <a:solidFill>
            <a:srgbClr val="FADBD8"/>
          </a:solidFill>
          <a:ln w="19050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r>
              <a:rPr kumimoji="0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1050" b="1" dirty="0" smtClean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0" lang="ja-JP" altLang="en-US" sz="1050" b="1" dirty="0" smtClean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9" name="角丸四角形 158"/>
          <p:cNvSpPr/>
          <p:nvPr/>
        </p:nvSpPr>
        <p:spPr>
          <a:xfrm>
            <a:off x="100140" y="90052"/>
            <a:ext cx="3150936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</a:t>
            </a:r>
            <a:r>
              <a:rPr lang="ja-JP" altLang="en-US" sz="1200" b="1" dirty="0" smtClean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分野におけるロードマップ</a:t>
            </a:r>
            <a:r>
              <a:rPr lang="en-US" altLang="ja-JP" sz="1200" b="1" dirty="0" smtClean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200" b="1" dirty="0" smtClean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dirty="0">
              <a:solidFill>
                <a:srgbClr val="17375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48000" y="764704"/>
            <a:ext cx="2767141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離島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や山間部等における荷物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配送</a:t>
            </a:r>
            <a:endParaRPr kumimoji="1"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64709" y="1440963"/>
            <a:ext cx="2736000" cy="255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都市を含む地域における荷物配送</a:t>
            </a:r>
            <a:endParaRPr kumimoji="1"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84000" y="1688216"/>
            <a:ext cx="2198483" cy="432048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都市部に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おける荷物配送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の実証実験</a:t>
            </a:r>
            <a: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444000" y="1664079"/>
            <a:ext cx="3266935" cy="448115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都市を含む地域に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おける荷物配送の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r>
              <a:rPr kumimoji="0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展開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  <a:buClr>
                <a:srgbClr val="2980B9"/>
              </a:buClr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（人口密度の低い地域から始め、人口密度の高い地域に拡大）</a:t>
            </a: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2772000" y="1836000"/>
            <a:ext cx="3708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8985512" y="1818000"/>
            <a:ext cx="504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角丸四角形 27"/>
          <p:cNvSpPr/>
          <p:nvPr/>
        </p:nvSpPr>
        <p:spPr>
          <a:xfrm>
            <a:off x="684000" y="1099344"/>
            <a:ext cx="1944216" cy="420483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離島や山間部等に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おける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荷物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配送ビジネスモデルの構築等</a:t>
            </a:r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2556000" y="1303139"/>
            <a:ext cx="1008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角丸四角形 29"/>
          <p:cNvSpPr/>
          <p:nvPr/>
        </p:nvSpPr>
        <p:spPr>
          <a:xfrm>
            <a:off x="3456000" y="1162532"/>
            <a:ext cx="3023585" cy="446942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rtlCol="0" anchor="t">
            <a:spAutoFit/>
          </a:bodyPr>
          <a:lstStyle/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離島や山間部等に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おける荷物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配送ビジネスのサービス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拡大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  <a:buClr>
                <a:srgbClr val="27AE60"/>
              </a:buClr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重量・複数機体　等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ホームベース 41"/>
          <p:cNvSpPr/>
          <p:nvPr/>
        </p:nvSpPr>
        <p:spPr bwMode="auto">
          <a:xfrm>
            <a:off x="6228000" y="2268000"/>
            <a:ext cx="3492000" cy="4428000"/>
          </a:xfrm>
          <a:prstGeom prst="homePlate">
            <a:avLst>
              <a:gd name="adj" fmla="val 7079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 bwMode="auto">
          <a:xfrm>
            <a:off x="3131999" y="2268000"/>
            <a:ext cx="3348000" cy="4428000"/>
          </a:xfrm>
          <a:prstGeom prst="homePlate">
            <a:avLst>
              <a:gd name="adj" fmla="val 7466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250801" y="2268000"/>
            <a:ext cx="359987" cy="4428000"/>
          </a:xfrm>
          <a:prstGeom prst="roundRect">
            <a:avLst>
              <a:gd name="adj" fmla="val 0"/>
            </a:avLst>
          </a:prstGeom>
          <a:solidFill>
            <a:srgbClr val="17375E"/>
          </a:solidFill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災害対応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ホームベース 44"/>
          <p:cNvSpPr/>
          <p:nvPr/>
        </p:nvSpPr>
        <p:spPr bwMode="auto">
          <a:xfrm>
            <a:off x="610788" y="2268000"/>
            <a:ext cx="2880000" cy="4428000"/>
          </a:xfrm>
          <a:prstGeom prst="homePlate">
            <a:avLst>
              <a:gd name="adj" fmla="val 8411"/>
            </a:avLst>
          </a:prstGeom>
          <a:solidFill>
            <a:srgbClr val="FADBD8"/>
          </a:solidFill>
          <a:ln w="19050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48000" y="2348880"/>
            <a:ext cx="1503034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被災状況の把握</a:t>
            </a:r>
            <a:endParaRPr kumimoji="1"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04000" y="4869160"/>
            <a:ext cx="11272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（救助・捜索）</a:t>
            </a:r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4737512" y="2728190"/>
            <a:ext cx="4752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角丸四角形 60"/>
          <p:cNvSpPr/>
          <p:nvPr/>
        </p:nvSpPr>
        <p:spPr>
          <a:xfrm>
            <a:off x="684000" y="2569544"/>
            <a:ext cx="7386560" cy="603928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⼈の⽴⼊</a:t>
            </a:r>
            <a:r>
              <a:rPr kumimoji="0" lang="ja-JP" altLang="en-US" sz="9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りが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困難な危険箇所における防災・災害対応への活⽤を継続的に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  <a:buClr>
                <a:srgbClr val="E74C3C"/>
              </a:buClr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状況把握、関係機関に直ちに情報提供、地理院地図での迅速な情報の公表。無⼈地帯での⽬視外⾶⾏による状況把握の実現に向け訓練）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684000" y="5034234"/>
            <a:ext cx="2688305" cy="489936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資機材の整備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3456000" y="4997876"/>
            <a:ext cx="2940808" cy="489936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資機材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の計画的な整備</a:t>
            </a: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更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なる活用に向けた検討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"/>
              </a:spcBef>
              <a:buClr>
                <a:srgbClr val="27AE60"/>
              </a:buClr>
            </a:pP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6" name="直線矢印コネクタ 65"/>
          <p:cNvCxnSpPr/>
          <p:nvPr/>
        </p:nvCxnSpPr>
        <p:spPr>
          <a:xfrm>
            <a:off x="4989512" y="5322090"/>
            <a:ext cx="4500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>
            <a:off x="4989512" y="5160090"/>
            <a:ext cx="4500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1728000" y="5158800"/>
            <a:ext cx="1836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648000" y="3090102"/>
            <a:ext cx="2273391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対応活動（救助等）の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684000" y="5377754"/>
            <a:ext cx="1868332" cy="603928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陸上自衛隊の初動対処部隊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ドローン型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小型無人機を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配備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自衛隊の災害派遣活動に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3456000" y="5383700"/>
            <a:ext cx="2940808" cy="564228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陸上自衛隊の初動対処部隊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ドローン型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小型無人機を追加配備</a:t>
            </a:r>
          </a:p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自衛隊の災害派遣活動に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6444000" y="5688000"/>
            <a:ext cx="2151540" cy="273903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自衛隊の災害派遣活動に活用</a:t>
            </a:r>
          </a:p>
        </p:txBody>
      </p:sp>
      <p:cxnSp>
        <p:nvCxnSpPr>
          <p:cNvPr id="85" name="直線矢印コネクタ 84"/>
          <p:cNvCxnSpPr/>
          <p:nvPr/>
        </p:nvCxnSpPr>
        <p:spPr>
          <a:xfrm>
            <a:off x="2556000" y="5538053"/>
            <a:ext cx="1008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V="1">
            <a:off x="2556000" y="5832281"/>
            <a:ext cx="1008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 flipV="1">
            <a:off x="5300068" y="5536800"/>
            <a:ext cx="1064642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>
            <a:off x="5220000" y="5832000"/>
            <a:ext cx="1296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矢印コネクタ 105"/>
          <p:cNvCxnSpPr/>
          <p:nvPr/>
        </p:nvCxnSpPr>
        <p:spPr>
          <a:xfrm>
            <a:off x="8229512" y="5832000"/>
            <a:ext cx="1260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テキスト ボックス 175"/>
          <p:cNvSpPr txBox="1"/>
          <p:nvPr/>
        </p:nvSpPr>
        <p:spPr>
          <a:xfrm>
            <a:off x="504000" y="4245994"/>
            <a:ext cx="23391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（土砂災害現場における救助活動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78" name="角丸四角形 177"/>
          <p:cNvSpPr/>
          <p:nvPr/>
        </p:nvSpPr>
        <p:spPr>
          <a:xfrm>
            <a:off x="684000" y="4400038"/>
            <a:ext cx="2802293" cy="419391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活動事例の収集分析による夜間における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把握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手法のセンサー及び解析方法の検討 </a:t>
            </a:r>
          </a:p>
        </p:txBody>
      </p:sp>
      <p:sp>
        <p:nvSpPr>
          <p:cNvPr id="179" name="角丸四角形 178"/>
          <p:cNvSpPr/>
          <p:nvPr/>
        </p:nvSpPr>
        <p:spPr>
          <a:xfrm>
            <a:off x="3456000" y="4379224"/>
            <a:ext cx="2940808" cy="489936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技術実証試験によるセンサー及び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解析方法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開発</a:t>
            </a: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80" name="直線矢印コネクタ 179"/>
          <p:cNvCxnSpPr/>
          <p:nvPr/>
        </p:nvCxnSpPr>
        <p:spPr>
          <a:xfrm>
            <a:off x="3131068" y="4528854"/>
            <a:ext cx="432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矢印コネクタ 180"/>
          <p:cNvCxnSpPr/>
          <p:nvPr/>
        </p:nvCxnSpPr>
        <p:spPr>
          <a:xfrm>
            <a:off x="6084000" y="4536238"/>
            <a:ext cx="463879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角丸四角形 182"/>
          <p:cNvSpPr/>
          <p:nvPr/>
        </p:nvSpPr>
        <p:spPr>
          <a:xfrm>
            <a:off x="6444000" y="4390968"/>
            <a:ext cx="2822677" cy="273903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災害現場における試験運用による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運用方法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等の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開発</a:t>
            </a: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84" name="直線矢印コネクタ 183"/>
          <p:cNvCxnSpPr/>
          <p:nvPr/>
        </p:nvCxnSpPr>
        <p:spPr>
          <a:xfrm flipV="1">
            <a:off x="9165512" y="4533963"/>
            <a:ext cx="324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6429512" y="1317703"/>
            <a:ext cx="3060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角丸四角形 76"/>
          <p:cNvSpPr/>
          <p:nvPr/>
        </p:nvSpPr>
        <p:spPr>
          <a:xfrm>
            <a:off x="684000" y="3395622"/>
            <a:ext cx="6834742" cy="864120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無人航空機の災害時における活用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状況調査の実施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安全かつ効率的な運用・導入を行うため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の教育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・研修を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技術動向や先進的な活用状況等について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の情報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収集、有効活用方策の研究を行い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、活用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・導入促進を図る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消防ロボットシステムを構成する飛行型偵察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・監視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ロボットによる無人地帯目視外飛行に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よる上空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からの災害状況の把握、放水の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監視</a:t>
            </a: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04000" y="6093296"/>
            <a:ext cx="45651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（石油コンビナート火災・爆発災害対策ロボットシステムの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実証配備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87" name="角丸四角形 86"/>
          <p:cNvSpPr/>
          <p:nvPr/>
        </p:nvSpPr>
        <p:spPr>
          <a:xfrm>
            <a:off x="684000" y="6294472"/>
            <a:ext cx="2802293" cy="419391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訓練・災害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出動、効率的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な使用法の確立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検討、</a:t>
            </a:r>
            <a: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需要喚起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8" name="直線矢印コネクタ 87"/>
          <p:cNvCxnSpPr/>
          <p:nvPr/>
        </p:nvCxnSpPr>
        <p:spPr>
          <a:xfrm flipV="1">
            <a:off x="3168000" y="6430958"/>
            <a:ext cx="396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角丸四角形 89"/>
          <p:cNvSpPr/>
          <p:nvPr/>
        </p:nvSpPr>
        <p:spPr>
          <a:xfrm>
            <a:off x="3456000" y="6289324"/>
            <a:ext cx="2940808" cy="489936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訓練・災害出動、効率的な使用法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の策定、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需要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喚起（継続）</a:t>
            </a: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1" name="直線矢印コネクタ 90"/>
          <p:cNvCxnSpPr/>
          <p:nvPr/>
        </p:nvCxnSpPr>
        <p:spPr>
          <a:xfrm>
            <a:off x="5781512" y="6435020"/>
            <a:ext cx="3708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642787" y="6581001"/>
            <a:ext cx="263213" cy="276999"/>
          </a:xfrm>
        </p:spPr>
        <p:txBody>
          <a:bodyPr wrap="none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1E46BE-B482-4C23-8D2D-6CAEC5EB56A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>
            <a:off x="3837512" y="3735622"/>
            <a:ext cx="5652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>
            <a:off x="3477512" y="3567479"/>
            <a:ext cx="6012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6069512" y="3889230"/>
            <a:ext cx="3420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7113512" y="4061265"/>
            <a:ext cx="2376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正方形/長方形 67"/>
          <p:cNvSpPr/>
          <p:nvPr/>
        </p:nvSpPr>
        <p:spPr>
          <a:xfrm>
            <a:off x="6609184" y="768960"/>
            <a:ext cx="1800200" cy="415498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buClr>
                <a:schemeClr val="tx1"/>
              </a:buClr>
            </a:pPr>
            <a:r>
              <a:rPr kumimoji="0"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陸上輸送が困難な地域で生活物品や医薬品等を配送</a:t>
            </a:r>
            <a:endParaRPr kumimoji="0" lang="en-US" altLang="ja-JP" sz="105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8237626" y="113638"/>
            <a:ext cx="1243771" cy="253916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buClr>
                <a:schemeClr val="tx1"/>
              </a:buClr>
            </a:pPr>
            <a:r>
              <a:rPr kumimoji="0"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活用イメージ・目標</a:t>
            </a:r>
            <a:endParaRPr kumimoji="0" lang="en-US" altLang="ja-JP" sz="105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6623546" y="3088190"/>
            <a:ext cx="2066183" cy="415498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txBody>
          <a:bodyPr wrap="square">
            <a:spAutoFit/>
          </a:bodyPr>
          <a:lstStyle/>
          <a:p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災害現場におけるより高度な資器材の搬送等に</a:t>
            </a:r>
            <a:r>
              <a:rPr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よる活動</a:t>
            </a: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支援</a:t>
            </a:r>
          </a:p>
        </p:txBody>
      </p:sp>
      <p:sp>
        <p:nvSpPr>
          <p:cNvPr id="84" name="正方形/長方形 83"/>
          <p:cNvSpPr/>
          <p:nvPr/>
        </p:nvSpPr>
        <p:spPr>
          <a:xfrm>
            <a:off x="3647210" y="3088190"/>
            <a:ext cx="1775365" cy="415498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txBody>
          <a:bodyPr wrap="square">
            <a:spAutoFit/>
          </a:bodyPr>
          <a:lstStyle/>
          <a:p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災害現場における資器材の搬送等による活動支援</a:t>
            </a:r>
          </a:p>
        </p:txBody>
      </p:sp>
      <p:sp>
        <p:nvSpPr>
          <p:cNvPr id="89" name="正方形/長方形 88"/>
          <p:cNvSpPr/>
          <p:nvPr/>
        </p:nvSpPr>
        <p:spPr>
          <a:xfrm>
            <a:off x="4812636" y="2303790"/>
            <a:ext cx="2672758" cy="415498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土砂崩落等の災害対応におけるドローン</a:t>
            </a: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用いた状況把握の自動化・現場導入の加速</a:t>
            </a:r>
            <a:endParaRPr lang="ja-JP" altLang="en-US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225957" y="75369"/>
            <a:ext cx="4823387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marL="171450" indent="-171450">
              <a:buFont typeface="ＭＳ ゴシック" panose="020B0609070205080204" pitchFamily="49" charset="-128"/>
              <a:buChar char="※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各個別分野における利活用の取組の横展開を図る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ため、今後、各分野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毎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運用ガイドラインの共有を図る</a:t>
            </a:r>
          </a:p>
        </p:txBody>
      </p:sp>
    </p:spTree>
    <p:extLst>
      <p:ext uri="{BB962C8B-B14F-4D97-AF65-F5344CB8AC3E}">
        <p14:creationId xmlns:p14="http://schemas.microsoft.com/office/powerpoint/2010/main" val="169093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角丸四角形 43"/>
          <p:cNvSpPr/>
          <p:nvPr/>
        </p:nvSpPr>
        <p:spPr>
          <a:xfrm>
            <a:off x="250801" y="468000"/>
            <a:ext cx="359987" cy="6281792"/>
          </a:xfrm>
          <a:prstGeom prst="roundRect">
            <a:avLst>
              <a:gd name="adj" fmla="val 0"/>
            </a:avLst>
          </a:prstGeom>
          <a:solidFill>
            <a:srgbClr val="17375E"/>
          </a:solidFill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農林水産業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9" name="角丸四角形 158"/>
          <p:cNvSpPr/>
          <p:nvPr/>
        </p:nvSpPr>
        <p:spPr>
          <a:xfrm>
            <a:off x="100140" y="90052"/>
            <a:ext cx="3150936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個別分野におけるロードマップ</a:t>
            </a:r>
            <a:r>
              <a:rPr lang="en-US" altLang="ja-JP" sz="1200" b="1" dirty="0" smtClean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endParaRPr lang="en-US" altLang="ja-JP" sz="1200" b="1" dirty="0">
              <a:solidFill>
                <a:srgbClr val="17375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ホームベース 41"/>
          <p:cNvSpPr/>
          <p:nvPr/>
        </p:nvSpPr>
        <p:spPr bwMode="auto">
          <a:xfrm>
            <a:off x="6227999" y="468000"/>
            <a:ext cx="3492000" cy="6281791"/>
          </a:xfrm>
          <a:prstGeom prst="homePlate">
            <a:avLst>
              <a:gd name="adj" fmla="val 7079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r>
              <a:rPr kumimoji="0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en-US" altLang="ja-JP" sz="105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0" lang="ja-JP" altLang="en-US" sz="105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年度以降</a:t>
            </a: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 bwMode="auto">
          <a:xfrm>
            <a:off x="3132601" y="468000"/>
            <a:ext cx="3348000" cy="6281791"/>
          </a:xfrm>
          <a:prstGeom prst="homePlate">
            <a:avLst>
              <a:gd name="adj" fmla="val 7466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r>
              <a:rPr kumimoji="0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en-US" altLang="ja-JP" sz="105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0" lang="ja-JP" altLang="en-US" sz="105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0" lang="en-US" altLang="ja-JP" sz="105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0" lang="ja-JP" altLang="en-US" sz="105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ホームベース 44"/>
          <p:cNvSpPr/>
          <p:nvPr/>
        </p:nvSpPr>
        <p:spPr bwMode="auto">
          <a:xfrm>
            <a:off x="612000" y="468000"/>
            <a:ext cx="2880000" cy="6281792"/>
          </a:xfrm>
          <a:prstGeom prst="homePlate">
            <a:avLst>
              <a:gd name="adj" fmla="val 8411"/>
            </a:avLst>
          </a:prstGeom>
          <a:solidFill>
            <a:srgbClr val="FADBD8"/>
          </a:solidFill>
          <a:ln w="19050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r>
              <a:rPr kumimoji="0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105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0" lang="ja-JP" altLang="en-US" sz="105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48000" y="718441"/>
            <a:ext cx="684015" cy="1979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72000" tIns="36000" rIns="72000" bIns="0" rtlCol="0" anchor="ctr" anchorCtr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農業分野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684000" y="1390429"/>
            <a:ext cx="3987436" cy="452416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野菜の生育状況や病害虫発生状況のセンシング（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年度から実施）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空撮画像解析・気象情報・生育予測を利用した野菜生育予測アプリの開発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6408000" y="1387908"/>
            <a:ext cx="3164501" cy="589460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rtlCol="0" anchor="t">
            <a:spAutoFit/>
          </a:bodyPr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野菜の生育状況や病害虫発生状況のセンシング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圃場毎の生育予測・生育診断アプリの実装　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(2022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marL="252000" indent="-10800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ü"/>
            </a:pP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6412720" y="1687999"/>
            <a:ext cx="3123004" cy="365949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52000" indent="-108000"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生育予測・生育診断アプリの他の野菜への適用拡大　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(2023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marL="252000" indent="-10800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ü"/>
            </a:pP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700380" y="1987406"/>
            <a:ext cx="3470539" cy="285618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52000" indent="-10800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空撮画像解析による病害虫発生状況推定手法の開発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6422421" y="1981837"/>
            <a:ext cx="3223639" cy="264836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rtlCol="0" anchor="t">
            <a:spAutoFit/>
          </a:bodyPr>
          <a:lstStyle/>
          <a:p>
            <a:pPr marL="252000" indent="-10800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空撮画像解析による病害虫発生状況推定手法の現地実証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684000" y="1054654"/>
            <a:ext cx="4405235" cy="512306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作付作物、</a:t>
            </a:r>
            <a:r>
              <a:rPr kumimoji="0" lang="ja-JP" altLang="en-US" sz="9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ほ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場境界等の確認（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年度から実施）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空撮画像から作付作物、</a:t>
            </a:r>
            <a:r>
              <a:rPr kumimoji="0" lang="ja-JP" altLang="en-US" sz="9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ほ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場境界、作物・農地被害状況等を判別する技術の開発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6408000" y="1056466"/>
            <a:ext cx="3247684" cy="407354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rtlCol="0" anchor="t">
            <a:spAutoFit/>
          </a:bodyPr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作付作物、</a:t>
            </a:r>
            <a:r>
              <a:rPr kumimoji="0" lang="ja-JP" altLang="en-US" sz="9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ほ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場境界等の確認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社会実装に向けてソフトウェアの開発・改良等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(2021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34" name="直線矢印コネクタ 133"/>
          <p:cNvCxnSpPr>
            <a:cxnSpLocks/>
          </p:cNvCxnSpPr>
          <p:nvPr/>
        </p:nvCxnSpPr>
        <p:spPr>
          <a:xfrm>
            <a:off x="3636000" y="2137387"/>
            <a:ext cx="2880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>
            <a:cxnSpLocks/>
          </p:cNvCxnSpPr>
          <p:nvPr/>
        </p:nvCxnSpPr>
        <p:spPr>
          <a:xfrm>
            <a:off x="4608000" y="1553460"/>
            <a:ext cx="1908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/>
          <p:cNvCxnSpPr>
            <a:cxnSpLocks/>
          </p:cNvCxnSpPr>
          <p:nvPr/>
        </p:nvCxnSpPr>
        <p:spPr>
          <a:xfrm>
            <a:off x="4932000" y="1215624"/>
            <a:ext cx="1584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3515454" y="2538728"/>
            <a:ext cx="2893915" cy="407174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52000" indent="-10800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急傾斜地果樹園での農薬散布実証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4000">
              <a:buClr>
                <a:srgbClr val="27AE60"/>
              </a:buClr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（効果検証）と改良（～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年度まで）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6408000" y="2382417"/>
            <a:ext cx="2826415" cy="549872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rtlCol="0" anchor="t">
            <a:spAutoFit/>
          </a:bodyPr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i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果樹の薬剤散布技術や病害虫発生状況のセンシング</a:t>
            </a:r>
            <a:endParaRPr kumimoji="0" lang="en-US" altLang="ja-JP" sz="900" i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急傾斜地果樹園での農薬散布技術の実装・普及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4000">
              <a:buClr>
                <a:srgbClr val="2980B9"/>
              </a:buClr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(2023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年度～）</a:t>
            </a:r>
          </a:p>
        </p:txBody>
      </p:sp>
      <p:sp>
        <p:nvSpPr>
          <p:cNvPr id="81" name="角丸四角形 80"/>
          <p:cNvSpPr/>
          <p:nvPr/>
        </p:nvSpPr>
        <p:spPr>
          <a:xfrm>
            <a:off x="6397291" y="3109498"/>
            <a:ext cx="3185898" cy="408481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>
            <a:spAutoFit/>
          </a:bodyPr>
          <a:lstStyle/>
          <a:p>
            <a:pPr marL="252000" indent="-10800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病害発生診断システムを開発し、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現場への実装・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普及（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年度～）</a:t>
            </a:r>
          </a:p>
        </p:txBody>
      </p:sp>
      <p:sp>
        <p:nvSpPr>
          <p:cNvPr id="82" name="角丸四角形 81"/>
          <p:cNvSpPr/>
          <p:nvPr/>
        </p:nvSpPr>
        <p:spPr>
          <a:xfrm>
            <a:off x="6414740" y="2813941"/>
            <a:ext cx="2680221" cy="407354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rtlCol="0" anchor="t">
            <a:spAutoFit/>
          </a:bodyPr>
          <a:lstStyle/>
          <a:p>
            <a:pPr marL="252000" indent="-10800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画像から病害虫発生状況を把握・予測に必要な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4000">
              <a:buClr>
                <a:srgbClr val="2980B9"/>
              </a:buClr>
            </a:pP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センシングデータの仕様を決定（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</a:p>
        </p:txBody>
      </p:sp>
      <p:sp>
        <p:nvSpPr>
          <p:cNvPr id="89" name="角丸四角形 88"/>
          <p:cNvSpPr/>
          <p:nvPr/>
        </p:nvSpPr>
        <p:spPr>
          <a:xfrm>
            <a:off x="684000" y="2381893"/>
            <a:ext cx="4057814" cy="581426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果樹の薬剤散布技術や病害虫発生状況のセンシング　（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年度から実施）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急傾斜地果樹園で自動航行が可能な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4000">
              <a:buClr>
                <a:srgbClr val="E74C3C"/>
              </a:buClr>
            </a:pP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ドローンの開発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699163" y="2876119"/>
            <a:ext cx="4541869" cy="570065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52000" indent="-10800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病害虫判定に必要な空撮技術の開発（画像解像度、必要撮影枚数などの検証含む）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4000">
              <a:buClr>
                <a:srgbClr val="E74C3C"/>
              </a:buClr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（～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31" name="直線矢印コネクタ 130"/>
          <p:cNvCxnSpPr/>
          <p:nvPr/>
        </p:nvCxnSpPr>
        <p:spPr>
          <a:xfrm flipV="1">
            <a:off x="5112000" y="3024688"/>
            <a:ext cx="1404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矢印コネクタ 131"/>
          <p:cNvCxnSpPr>
            <a:cxnSpLocks/>
          </p:cNvCxnSpPr>
          <p:nvPr/>
        </p:nvCxnSpPr>
        <p:spPr>
          <a:xfrm>
            <a:off x="5761453" y="2544016"/>
            <a:ext cx="754547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矢印コネクタ 132"/>
          <p:cNvCxnSpPr>
            <a:cxnSpLocks/>
          </p:cNvCxnSpPr>
          <p:nvPr/>
        </p:nvCxnSpPr>
        <p:spPr>
          <a:xfrm flipV="1">
            <a:off x="2880000" y="2681158"/>
            <a:ext cx="720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角丸四角形 88">
            <a:extLst>
              <a:ext uri="{FF2B5EF4-FFF2-40B4-BE49-F238E27FC236}">
                <a16:creationId xmlns:a16="http://schemas.microsoft.com/office/drawing/2014/main" id="{F7C0EB8B-CCAA-45F1-B73C-EF8139B313D8}"/>
              </a:ext>
            </a:extLst>
          </p:cNvPr>
          <p:cNvSpPr/>
          <p:nvPr/>
        </p:nvSpPr>
        <p:spPr>
          <a:xfrm>
            <a:off x="684000" y="3267336"/>
            <a:ext cx="2630158" cy="606904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農用地におけるドローンでの農薬等散布時の補助者配置義務等の緩和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農薬等の空中散布についての関係通知の整備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角丸四角形 74">
            <a:extLst>
              <a:ext uri="{FF2B5EF4-FFF2-40B4-BE49-F238E27FC236}">
                <a16:creationId xmlns:a16="http://schemas.microsoft.com/office/drawing/2014/main" id="{FBBD4212-D190-4C07-99D1-F3FC7181A0AA}"/>
              </a:ext>
            </a:extLst>
          </p:cNvPr>
          <p:cNvSpPr/>
          <p:nvPr/>
        </p:nvSpPr>
        <p:spPr>
          <a:xfrm>
            <a:off x="3528000" y="3245989"/>
            <a:ext cx="2843548" cy="405780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技術の進展に合わせ、空中散布に係るガイドラインの順次見直し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993481B6-A5CA-4DC1-AB16-7F48F697187B}"/>
              </a:ext>
            </a:extLst>
          </p:cNvPr>
          <p:cNvCxnSpPr>
            <a:cxnSpLocks/>
          </p:cNvCxnSpPr>
          <p:nvPr/>
        </p:nvCxnSpPr>
        <p:spPr>
          <a:xfrm flipV="1">
            <a:off x="3240000" y="3392904"/>
            <a:ext cx="360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>
            <a:extLst>
              <a:ext uri="{FF2B5EF4-FFF2-40B4-BE49-F238E27FC236}">
                <a16:creationId xmlns:a16="http://schemas.microsoft.com/office/drawing/2014/main" id="{0EDDFB5B-975C-45FD-989C-5AD4850AB6F2}"/>
              </a:ext>
            </a:extLst>
          </p:cNvPr>
          <p:cNvCxnSpPr>
            <a:cxnSpLocks/>
          </p:cNvCxnSpPr>
          <p:nvPr/>
        </p:nvCxnSpPr>
        <p:spPr>
          <a:xfrm flipV="1">
            <a:off x="6228000" y="3525533"/>
            <a:ext cx="3312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642787" y="6581001"/>
            <a:ext cx="263213" cy="276999"/>
          </a:xfrm>
        </p:spPr>
        <p:txBody>
          <a:bodyPr wrap="none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1E46BE-B482-4C23-8D2D-6CAEC5EB56A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C2D14F-5FA0-483D-B764-2AA3EAF15F75}"/>
              </a:ext>
            </a:extLst>
          </p:cNvPr>
          <p:cNvSpPr txBox="1"/>
          <p:nvPr/>
        </p:nvSpPr>
        <p:spPr>
          <a:xfrm>
            <a:off x="612000" y="921307"/>
            <a:ext cx="10502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ほ場センシング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57CDFE70-F07D-4E64-85E8-26743489DA74}"/>
              </a:ext>
            </a:extLst>
          </p:cNvPr>
          <p:cNvSpPr txBox="1"/>
          <p:nvPr/>
        </p:nvSpPr>
        <p:spPr>
          <a:xfrm>
            <a:off x="612000" y="2275256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農薬散布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2053CDFE-F761-4068-9090-67125B4CC7A1}"/>
              </a:ext>
            </a:extLst>
          </p:cNvPr>
          <p:cNvSpPr txBox="1"/>
          <p:nvPr/>
        </p:nvSpPr>
        <p:spPr>
          <a:xfrm>
            <a:off x="612000" y="3917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肥料散布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9" name="直線矢印コネクタ 108">
            <a:extLst>
              <a:ext uri="{FF2B5EF4-FFF2-40B4-BE49-F238E27FC236}">
                <a16:creationId xmlns:a16="http://schemas.microsoft.com/office/drawing/2014/main" id="{63C3787B-2D21-4E35-B9EF-542A68331913}"/>
              </a:ext>
            </a:extLst>
          </p:cNvPr>
          <p:cNvCxnSpPr>
            <a:cxnSpLocks/>
          </p:cNvCxnSpPr>
          <p:nvPr/>
        </p:nvCxnSpPr>
        <p:spPr>
          <a:xfrm>
            <a:off x="2916000" y="4228600"/>
            <a:ext cx="684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矢印コネクタ 110">
            <a:extLst>
              <a:ext uri="{FF2B5EF4-FFF2-40B4-BE49-F238E27FC236}">
                <a16:creationId xmlns:a16="http://schemas.microsoft.com/office/drawing/2014/main" id="{C6489A06-C78B-4614-9FBF-B66F0177A051}"/>
              </a:ext>
            </a:extLst>
          </p:cNvPr>
          <p:cNvCxnSpPr>
            <a:cxnSpLocks/>
          </p:cNvCxnSpPr>
          <p:nvPr/>
        </p:nvCxnSpPr>
        <p:spPr>
          <a:xfrm>
            <a:off x="6227999" y="4273473"/>
            <a:ext cx="3312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角丸四角形 108">
            <a:extLst>
              <a:ext uri="{FF2B5EF4-FFF2-40B4-BE49-F238E27FC236}">
                <a16:creationId xmlns:a16="http://schemas.microsoft.com/office/drawing/2014/main" id="{D5228D1F-FC6B-4311-8202-958DB00347B4}"/>
              </a:ext>
            </a:extLst>
          </p:cNvPr>
          <p:cNvSpPr/>
          <p:nvPr/>
        </p:nvSpPr>
        <p:spPr>
          <a:xfrm>
            <a:off x="684000" y="4057841"/>
            <a:ext cx="2910802" cy="420786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肥料散布技術の実装・普及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ドローン散布に適した肥料の開発・実証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ü"/>
            </a:pP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6" name="角丸四角形 112">
            <a:extLst>
              <a:ext uri="{FF2B5EF4-FFF2-40B4-BE49-F238E27FC236}">
                <a16:creationId xmlns:a16="http://schemas.microsoft.com/office/drawing/2014/main" id="{41A8641B-D492-4776-96EF-44D2D69F67B6}"/>
              </a:ext>
            </a:extLst>
          </p:cNvPr>
          <p:cNvSpPr/>
          <p:nvPr/>
        </p:nvSpPr>
        <p:spPr>
          <a:xfrm>
            <a:off x="3528000" y="4086294"/>
            <a:ext cx="2923507" cy="434803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肥料散布技術の実装・普及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27AE60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露地野菜等の先進的な経営体への実装・普及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E2D84169-7537-490A-A332-AB81D14FCCD3}"/>
              </a:ext>
            </a:extLst>
          </p:cNvPr>
          <p:cNvSpPr txBox="1"/>
          <p:nvPr/>
        </p:nvSpPr>
        <p:spPr>
          <a:xfrm>
            <a:off x="612000" y="6021865"/>
            <a:ext cx="1082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収穫物等運搬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4" name="角丸四角形 109">
            <a:extLst>
              <a:ext uri="{FF2B5EF4-FFF2-40B4-BE49-F238E27FC236}">
                <a16:creationId xmlns:a16="http://schemas.microsoft.com/office/drawing/2014/main" id="{A8E42D3B-599F-4EDD-8A72-77AA7309E410}"/>
              </a:ext>
            </a:extLst>
          </p:cNvPr>
          <p:cNvSpPr/>
          <p:nvPr/>
        </p:nvSpPr>
        <p:spPr>
          <a:xfrm>
            <a:off x="684000" y="6148717"/>
            <a:ext cx="5052260" cy="398668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収穫物運搬技術の確立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長時間・長距離飛行のための技術の確立・実証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8" name="直線矢印コネクタ 157">
            <a:extLst>
              <a:ext uri="{FF2B5EF4-FFF2-40B4-BE49-F238E27FC236}">
                <a16:creationId xmlns:a16="http://schemas.microsoft.com/office/drawing/2014/main" id="{B568DA1C-5CBE-47F0-A169-7723F63338D0}"/>
              </a:ext>
            </a:extLst>
          </p:cNvPr>
          <p:cNvCxnSpPr>
            <a:cxnSpLocks/>
          </p:cNvCxnSpPr>
          <p:nvPr/>
        </p:nvCxnSpPr>
        <p:spPr>
          <a:xfrm>
            <a:off x="3312000" y="6286133"/>
            <a:ext cx="3204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角丸四角形 112">
            <a:extLst>
              <a:ext uri="{FF2B5EF4-FFF2-40B4-BE49-F238E27FC236}">
                <a16:creationId xmlns:a16="http://schemas.microsoft.com/office/drawing/2014/main" id="{68FB8858-A937-456C-89AD-06BA5CCCB624}"/>
              </a:ext>
            </a:extLst>
          </p:cNvPr>
          <p:cNvSpPr/>
          <p:nvPr/>
        </p:nvSpPr>
        <p:spPr>
          <a:xfrm>
            <a:off x="6408000" y="6147341"/>
            <a:ext cx="2984885" cy="434803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収穫物等運搬技術の実装・普及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露地野菜・果樹等の先進的な経営体への実装・普及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F30737E5-7182-490A-A918-E6BFFAB3532D}"/>
              </a:ext>
            </a:extLst>
          </p:cNvPr>
          <p:cNvSpPr txBox="1"/>
          <p:nvPr/>
        </p:nvSpPr>
        <p:spPr>
          <a:xfrm>
            <a:off x="612000" y="533396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受粉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7" name="角丸四角形 109">
            <a:extLst>
              <a:ext uri="{FF2B5EF4-FFF2-40B4-BE49-F238E27FC236}">
                <a16:creationId xmlns:a16="http://schemas.microsoft.com/office/drawing/2014/main" id="{44DA651D-0852-45EE-BDDD-A4C61282C29D}"/>
              </a:ext>
            </a:extLst>
          </p:cNvPr>
          <p:cNvSpPr/>
          <p:nvPr/>
        </p:nvSpPr>
        <p:spPr>
          <a:xfrm>
            <a:off x="684000" y="5464321"/>
            <a:ext cx="5052260" cy="422651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受粉技術の確立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散布装置の改良等の技術開発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68" name="直線矢印コネクタ 167">
            <a:extLst>
              <a:ext uri="{FF2B5EF4-FFF2-40B4-BE49-F238E27FC236}">
                <a16:creationId xmlns:a16="http://schemas.microsoft.com/office/drawing/2014/main" id="{F9FED3BC-619E-4154-A4E9-11BB6FCAD9B0}"/>
              </a:ext>
            </a:extLst>
          </p:cNvPr>
          <p:cNvCxnSpPr>
            <a:cxnSpLocks/>
          </p:cNvCxnSpPr>
          <p:nvPr/>
        </p:nvCxnSpPr>
        <p:spPr>
          <a:xfrm>
            <a:off x="2736281" y="5629000"/>
            <a:ext cx="3779719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角丸四角形 112">
            <a:extLst>
              <a:ext uri="{FF2B5EF4-FFF2-40B4-BE49-F238E27FC236}">
                <a16:creationId xmlns:a16="http://schemas.microsoft.com/office/drawing/2014/main" id="{0DF17341-6208-4FD6-9678-741728F1CBEA}"/>
              </a:ext>
            </a:extLst>
          </p:cNvPr>
          <p:cNvSpPr/>
          <p:nvPr/>
        </p:nvSpPr>
        <p:spPr>
          <a:xfrm>
            <a:off x="6408000" y="5473113"/>
            <a:ext cx="2984885" cy="460959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受粉技術の実装・普及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主要果樹の先進的な経営体への実装・普及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1" name="テキスト ボックス 170">
            <a:extLst>
              <a:ext uri="{FF2B5EF4-FFF2-40B4-BE49-F238E27FC236}">
                <a16:creationId xmlns:a16="http://schemas.microsoft.com/office/drawing/2014/main" id="{32DB7D4A-F0D6-42F2-BD84-CA392AD7F742}"/>
              </a:ext>
            </a:extLst>
          </p:cNvPr>
          <p:cNvSpPr txBox="1"/>
          <p:nvPr/>
        </p:nvSpPr>
        <p:spPr>
          <a:xfrm>
            <a:off x="612000" y="4607731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播種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2" name="角丸四角形 109">
            <a:extLst>
              <a:ext uri="{FF2B5EF4-FFF2-40B4-BE49-F238E27FC236}">
                <a16:creationId xmlns:a16="http://schemas.microsoft.com/office/drawing/2014/main" id="{4E5983EF-ADE4-4DC5-81E1-9E1DCCE3EBE8}"/>
              </a:ext>
            </a:extLst>
          </p:cNvPr>
          <p:cNvSpPr/>
          <p:nvPr/>
        </p:nvSpPr>
        <p:spPr>
          <a:xfrm>
            <a:off x="684000" y="4773571"/>
            <a:ext cx="2162042" cy="398668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播種技術の確立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均一散布技術の確立・実証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73" name="直線矢印コネクタ 172">
            <a:extLst>
              <a:ext uri="{FF2B5EF4-FFF2-40B4-BE49-F238E27FC236}">
                <a16:creationId xmlns:a16="http://schemas.microsoft.com/office/drawing/2014/main" id="{6E5CEEEF-377E-4B7D-85D5-65B5A495AA17}"/>
              </a:ext>
            </a:extLst>
          </p:cNvPr>
          <p:cNvCxnSpPr>
            <a:cxnSpLocks/>
          </p:cNvCxnSpPr>
          <p:nvPr/>
        </p:nvCxnSpPr>
        <p:spPr>
          <a:xfrm>
            <a:off x="5903999" y="4937320"/>
            <a:ext cx="3636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角丸四角形 112">
            <a:extLst>
              <a:ext uri="{FF2B5EF4-FFF2-40B4-BE49-F238E27FC236}">
                <a16:creationId xmlns:a16="http://schemas.microsoft.com/office/drawing/2014/main" id="{85E1829D-344D-4DD3-A51A-95BE9D02613F}"/>
              </a:ext>
            </a:extLst>
          </p:cNvPr>
          <p:cNvSpPr/>
          <p:nvPr/>
        </p:nvSpPr>
        <p:spPr>
          <a:xfrm>
            <a:off x="3528000" y="4779189"/>
            <a:ext cx="2984885" cy="434803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播種技術の実装・普及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27AE60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水田作の先進的な経営体への実装・普及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75" name="直線矢印コネクタ 174">
            <a:extLst>
              <a:ext uri="{FF2B5EF4-FFF2-40B4-BE49-F238E27FC236}">
                <a16:creationId xmlns:a16="http://schemas.microsoft.com/office/drawing/2014/main" id="{9604A157-C466-4A58-9859-56E3F0D187B7}"/>
              </a:ext>
            </a:extLst>
          </p:cNvPr>
          <p:cNvCxnSpPr>
            <a:cxnSpLocks/>
          </p:cNvCxnSpPr>
          <p:nvPr/>
        </p:nvCxnSpPr>
        <p:spPr>
          <a:xfrm>
            <a:off x="2520000" y="4937320"/>
            <a:ext cx="1080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/>
          <p:cNvSpPr/>
          <p:nvPr/>
        </p:nvSpPr>
        <p:spPr>
          <a:xfrm>
            <a:off x="7472291" y="3626410"/>
            <a:ext cx="2013058" cy="253916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buClr>
                <a:schemeClr val="tx1"/>
              </a:buClr>
            </a:pPr>
            <a:r>
              <a:rPr kumimoji="0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農薬散布面積を</a:t>
            </a:r>
            <a:r>
              <a:rPr kumimoji="0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0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0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ha</a:t>
            </a:r>
            <a:r>
              <a:rPr kumimoji="0" lang="ja-JP" altLang="en-US" sz="1050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に拡</a:t>
            </a:r>
            <a:r>
              <a:rPr kumimoji="0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</a:t>
            </a:r>
            <a:endParaRPr kumimoji="0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角丸四角形 111">
            <a:extLst>
              <a:ext uri="{FF2B5EF4-FFF2-40B4-BE49-F238E27FC236}">
                <a16:creationId xmlns:a16="http://schemas.microsoft.com/office/drawing/2014/main" id="{A16E96D1-1A2D-4AF5-B3C2-BB77C0A1455C}"/>
              </a:ext>
            </a:extLst>
          </p:cNvPr>
          <p:cNvSpPr/>
          <p:nvPr/>
        </p:nvSpPr>
        <p:spPr>
          <a:xfrm>
            <a:off x="3531783" y="6387272"/>
            <a:ext cx="2542158" cy="234874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52000" indent="-108000">
              <a:buClr>
                <a:srgbClr val="27AE60"/>
              </a:buClr>
              <a:buFont typeface="Wingdings" panose="05000000000000000000" pitchFamily="2" charset="2"/>
              <a:buChar char="ü"/>
            </a:pP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EED080EC-2112-42A7-8315-842F6966F189}"/>
              </a:ext>
            </a:extLst>
          </p:cNvPr>
          <p:cNvSpPr/>
          <p:nvPr/>
        </p:nvSpPr>
        <p:spPr>
          <a:xfrm>
            <a:off x="6697202" y="794972"/>
            <a:ext cx="2741865" cy="253916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buClr>
                <a:schemeClr val="tx1"/>
              </a:buClr>
            </a:pPr>
            <a:r>
              <a:rPr kumimoji="0"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農地</a:t>
            </a:r>
            <a:r>
              <a:rPr kumimoji="0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ごとの作物の生育状況</a:t>
            </a:r>
            <a:r>
              <a:rPr kumimoji="0"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等を広域的</a:t>
            </a:r>
            <a:r>
              <a:rPr kumimoji="0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に確認</a:t>
            </a:r>
            <a:endParaRPr kumimoji="0"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37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角丸四角形 43"/>
          <p:cNvSpPr/>
          <p:nvPr/>
        </p:nvSpPr>
        <p:spPr>
          <a:xfrm>
            <a:off x="250801" y="540000"/>
            <a:ext cx="359987" cy="5940000"/>
          </a:xfrm>
          <a:prstGeom prst="roundRect">
            <a:avLst>
              <a:gd name="adj" fmla="val 0"/>
            </a:avLst>
          </a:prstGeom>
          <a:solidFill>
            <a:srgbClr val="17375E"/>
          </a:solidFill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農林水産業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9" name="角丸四角形 158"/>
          <p:cNvSpPr/>
          <p:nvPr/>
        </p:nvSpPr>
        <p:spPr>
          <a:xfrm>
            <a:off x="100140" y="90052"/>
            <a:ext cx="3150936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個別分野におけるロードマップ</a:t>
            </a:r>
            <a:r>
              <a:rPr lang="en-US" altLang="ja-JP" sz="1200" b="1" dirty="0" smtClean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200" b="1" dirty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dirty="0">
              <a:solidFill>
                <a:srgbClr val="17375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ホームベース 41"/>
          <p:cNvSpPr/>
          <p:nvPr/>
        </p:nvSpPr>
        <p:spPr bwMode="auto">
          <a:xfrm>
            <a:off x="6228000" y="540000"/>
            <a:ext cx="3492000" cy="5940000"/>
          </a:xfrm>
          <a:prstGeom prst="homePlate">
            <a:avLst>
              <a:gd name="adj" fmla="val 6841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r>
              <a:rPr kumimoji="0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en-US" altLang="ja-JP" sz="105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0" lang="ja-JP" altLang="en-US" sz="105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年度以降</a:t>
            </a: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 bwMode="auto">
          <a:xfrm>
            <a:off x="3132601" y="540000"/>
            <a:ext cx="3348000" cy="5940000"/>
          </a:xfrm>
          <a:prstGeom prst="homePlate">
            <a:avLst>
              <a:gd name="adj" fmla="val 7714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r>
              <a:rPr kumimoji="0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en-US" altLang="ja-JP" sz="105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0" lang="ja-JP" altLang="en-US" sz="105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0" lang="en-US" altLang="ja-JP" sz="105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0" lang="ja-JP" altLang="en-US" sz="105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ホームベース 44"/>
          <p:cNvSpPr/>
          <p:nvPr/>
        </p:nvSpPr>
        <p:spPr bwMode="auto">
          <a:xfrm>
            <a:off x="610788" y="540000"/>
            <a:ext cx="2880000" cy="5940000"/>
          </a:xfrm>
          <a:prstGeom prst="homePlate">
            <a:avLst>
              <a:gd name="adj" fmla="val 8411"/>
            </a:avLst>
          </a:prstGeom>
          <a:solidFill>
            <a:srgbClr val="FADBD8"/>
          </a:solidFill>
          <a:ln w="19050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r>
              <a:rPr kumimoji="0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105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0" lang="ja-JP" altLang="en-US" sz="1050" b="1" dirty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角丸四角形 142">
            <a:extLst>
              <a:ext uri="{FF2B5EF4-FFF2-40B4-BE49-F238E27FC236}">
                <a16:creationId xmlns:a16="http://schemas.microsoft.com/office/drawing/2014/main" id="{CB32B7DE-DCA9-4CAA-B62B-8141763DB431}"/>
              </a:ext>
            </a:extLst>
          </p:cNvPr>
          <p:cNvSpPr/>
          <p:nvPr/>
        </p:nvSpPr>
        <p:spPr>
          <a:xfrm>
            <a:off x="684000" y="4950179"/>
            <a:ext cx="2512535" cy="648071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カワウによる漁業被害防止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24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カワウ追払い技術の開発・マニュアル作成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角丸四角形 143">
            <a:extLst>
              <a:ext uri="{FF2B5EF4-FFF2-40B4-BE49-F238E27FC236}">
                <a16:creationId xmlns:a16="http://schemas.microsoft.com/office/drawing/2014/main" id="{F8AEABD3-9BEA-4B13-9A22-CB9FB48868E0}"/>
              </a:ext>
            </a:extLst>
          </p:cNvPr>
          <p:cNvSpPr/>
          <p:nvPr/>
        </p:nvSpPr>
        <p:spPr>
          <a:xfrm>
            <a:off x="684000" y="5303508"/>
            <a:ext cx="2824812" cy="549872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rtlCol="0" anchor="t">
            <a:spAutoFit/>
          </a:bodyPr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鯨類の目視調査技術開発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24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調査船上からの安定的な離発着技術の実証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24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鯨類の識別・群れに含まれる個体数の計数の実証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角丸四角形 144">
            <a:extLst>
              <a:ext uri="{FF2B5EF4-FFF2-40B4-BE49-F238E27FC236}">
                <a16:creationId xmlns:a16="http://schemas.microsoft.com/office/drawing/2014/main" id="{86DEA03D-A6ED-45C8-AE04-02A787BACE99}"/>
              </a:ext>
            </a:extLst>
          </p:cNvPr>
          <p:cNvSpPr/>
          <p:nvPr/>
        </p:nvSpPr>
        <p:spPr>
          <a:xfrm>
            <a:off x="3497051" y="5446856"/>
            <a:ext cx="3096344" cy="260527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52000" indent="-108000">
              <a:buClr>
                <a:srgbClr val="27AE60"/>
              </a:buClr>
              <a:buFont typeface="Wingdings" panose="05000000000000000000" pitchFamily="2" charset="2"/>
              <a:buChar char="ü"/>
            </a:pP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DNA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サンプル（噴気・皮膚標本）の採取の実証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角丸四角形 145">
            <a:extLst>
              <a:ext uri="{FF2B5EF4-FFF2-40B4-BE49-F238E27FC236}">
                <a16:creationId xmlns:a16="http://schemas.microsoft.com/office/drawing/2014/main" id="{1ECAE1E2-DF6D-4DCF-BF9E-B996BF7B75A3}"/>
              </a:ext>
            </a:extLst>
          </p:cNvPr>
          <p:cNvSpPr/>
          <p:nvPr/>
        </p:nvSpPr>
        <p:spPr>
          <a:xfrm>
            <a:off x="3498429" y="5088770"/>
            <a:ext cx="2852549" cy="292591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52000" indent="-108000">
              <a:buClr>
                <a:srgbClr val="27AE60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カワウの繁殖抑制技術の開発・マニュアル作成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角丸四角形 146">
            <a:extLst>
              <a:ext uri="{FF2B5EF4-FFF2-40B4-BE49-F238E27FC236}">
                <a16:creationId xmlns:a16="http://schemas.microsoft.com/office/drawing/2014/main" id="{D9365F54-C39C-4B95-92F0-6E2ADECD013F}"/>
              </a:ext>
            </a:extLst>
          </p:cNvPr>
          <p:cNvSpPr/>
          <p:nvPr/>
        </p:nvSpPr>
        <p:spPr>
          <a:xfrm>
            <a:off x="6480000" y="5297246"/>
            <a:ext cx="2938305" cy="549872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rtlCol="0" anchor="t">
            <a:spAutoFit/>
          </a:bodyPr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鯨類の目視調査技術開発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ドローンによる調査と船上からの目視調査結果比較し、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4000">
              <a:buClr>
                <a:srgbClr val="2980B9"/>
              </a:buClr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データの有効性を検証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角丸四角形 147">
            <a:extLst>
              <a:ext uri="{FF2B5EF4-FFF2-40B4-BE49-F238E27FC236}">
                <a16:creationId xmlns:a16="http://schemas.microsoft.com/office/drawing/2014/main" id="{2979CD73-BC99-4533-81CE-B07855CD9F67}"/>
              </a:ext>
            </a:extLst>
          </p:cNvPr>
          <p:cNvSpPr/>
          <p:nvPr/>
        </p:nvSpPr>
        <p:spPr>
          <a:xfrm>
            <a:off x="6480000" y="4958799"/>
            <a:ext cx="3118019" cy="612068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カワウによる漁業被害防止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カワウ追払い技術、繁殖抑制技術の現場への普及</a:t>
            </a:r>
          </a:p>
        </p:txBody>
      </p:sp>
      <p:sp>
        <p:nvSpPr>
          <p:cNvPr id="83" name="角丸四角形 148">
            <a:extLst>
              <a:ext uri="{FF2B5EF4-FFF2-40B4-BE49-F238E27FC236}">
                <a16:creationId xmlns:a16="http://schemas.microsoft.com/office/drawing/2014/main" id="{AEB4689A-1B1C-4969-9990-6CD16B261346}"/>
              </a:ext>
            </a:extLst>
          </p:cNvPr>
          <p:cNvSpPr/>
          <p:nvPr/>
        </p:nvSpPr>
        <p:spPr>
          <a:xfrm>
            <a:off x="6480000" y="5720160"/>
            <a:ext cx="2798859" cy="284672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52000" indent="-10800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調査手法の現場への普及（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年度～）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58F14F72-6B73-474E-964D-77C6B3016B3B}"/>
              </a:ext>
            </a:extLst>
          </p:cNvPr>
          <p:cNvCxnSpPr>
            <a:cxnSpLocks/>
          </p:cNvCxnSpPr>
          <p:nvPr/>
        </p:nvCxnSpPr>
        <p:spPr>
          <a:xfrm>
            <a:off x="3235253" y="5588054"/>
            <a:ext cx="359524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84C88350-5BED-4385-901E-AEDF957199E3}"/>
              </a:ext>
            </a:extLst>
          </p:cNvPr>
          <p:cNvSpPr txBox="1"/>
          <p:nvPr/>
        </p:nvSpPr>
        <p:spPr>
          <a:xfrm>
            <a:off x="648000" y="4725144"/>
            <a:ext cx="818667" cy="1979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72000" tIns="36000" rIns="72000" bIns="0" rtlCol="0" anchor="ctr" anchorCtr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水産業分野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B41A1386-96FD-471E-93DD-79A784A1D919}"/>
              </a:ext>
            </a:extLst>
          </p:cNvPr>
          <p:cNvCxnSpPr>
            <a:cxnSpLocks/>
          </p:cNvCxnSpPr>
          <p:nvPr/>
        </p:nvCxnSpPr>
        <p:spPr>
          <a:xfrm>
            <a:off x="3059915" y="5237321"/>
            <a:ext cx="534862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92C9B20A-393B-439F-9CD8-E1EFE391565C}"/>
              </a:ext>
            </a:extLst>
          </p:cNvPr>
          <p:cNvCxnSpPr>
            <a:cxnSpLocks/>
          </p:cNvCxnSpPr>
          <p:nvPr/>
        </p:nvCxnSpPr>
        <p:spPr>
          <a:xfrm>
            <a:off x="6082877" y="5237321"/>
            <a:ext cx="489963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0D292F00-E63C-4343-A695-DA257EAF7F84}"/>
              </a:ext>
            </a:extLst>
          </p:cNvPr>
          <p:cNvCxnSpPr>
            <a:cxnSpLocks/>
          </p:cNvCxnSpPr>
          <p:nvPr/>
        </p:nvCxnSpPr>
        <p:spPr>
          <a:xfrm>
            <a:off x="6154939" y="5587200"/>
            <a:ext cx="417901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642787" y="6581001"/>
            <a:ext cx="263213" cy="276999"/>
          </a:xfrm>
        </p:spPr>
        <p:txBody>
          <a:bodyPr wrap="none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1E46BE-B482-4C23-8D2D-6CAEC5EB56A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8F4FAF8-62E3-46E6-9061-AE58567F5CC1}"/>
              </a:ext>
            </a:extLst>
          </p:cNvPr>
          <p:cNvSpPr txBox="1"/>
          <p:nvPr/>
        </p:nvSpPr>
        <p:spPr>
          <a:xfrm>
            <a:off x="648000" y="2924944"/>
            <a:ext cx="684015" cy="1979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72000" tIns="36000" rIns="72000" bIns="0" rtlCol="0" anchor="ctr" anchorCtr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林業分野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角丸四角形 117">
            <a:extLst>
              <a:ext uri="{FF2B5EF4-FFF2-40B4-BE49-F238E27FC236}">
                <a16:creationId xmlns:a16="http://schemas.microsoft.com/office/drawing/2014/main" id="{6E8E328D-6F79-4E30-BD00-1B0E3C622CC1}"/>
              </a:ext>
            </a:extLst>
          </p:cNvPr>
          <p:cNvSpPr/>
          <p:nvPr/>
        </p:nvSpPr>
        <p:spPr>
          <a:xfrm>
            <a:off x="684000" y="3148480"/>
            <a:ext cx="3200363" cy="281741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森林被害（山腹崩壊、病虫害、気象害等）の把握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8E4C0D6C-F511-49D3-9A75-2B665F8322E6}"/>
              </a:ext>
            </a:extLst>
          </p:cNvPr>
          <p:cNvCxnSpPr>
            <a:cxnSpLocks/>
          </p:cNvCxnSpPr>
          <p:nvPr/>
        </p:nvCxnSpPr>
        <p:spPr>
          <a:xfrm>
            <a:off x="3512840" y="3299080"/>
            <a:ext cx="3060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角丸四角形 119">
            <a:extLst>
              <a:ext uri="{FF2B5EF4-FFF2-40B4-BE49-F238E27FC236}">
                <a16:creationId xmlns:a16="http://schemas.microsoft.com/office/drawing/2014/main" id="{F699A2AC-7FED-4CE7-B022-086A59FF4D1E}"/>
              </a:ext>
            </a:extLst>
          </p:cNvPr>
          <p:cNvSpPr/>
          <p:nvPr/>
        </p:nvSpPr>
        <p:spPr>
          <a:xfrm>
            <a:off x="6595958" y="3693297"/>
            <a:ext cx="2545095" cy="360038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8000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森林資源情報の把握技術の実装・普及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4000">
              <a:spcBef>
                <a:spcPts val="300"/>
              </a:spcBef>
              <a:buClr>
                <a:srgbClr val="2980B9"/>
              </a:buClr>
            </a:pP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1E619330-4794-40C5-B44B-7E0B60B37366}"/>
              </a:ext>
            </a:extLst>
          </p:cNvPr>
          <p:cNvCxnSpPr>
            <a:cxnSpLocks/>
          </p:cNvCxnSpPr>
          <p:nvPr/>
        </p:nvCxnSpPr>
        <p:spPr>
          <a:xfrm>
            <a:off x="3620840" y="3836086"/>
            <a:ext cx="2952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角丸四角形 108">
            <a:extLst>
              <a:ext uri="{FF2B5EF4-FFF2-40B4-BE49-F238E27FC236}">
                <a16:creationId xmlns:a16="http://schemas.microsoft.com/office/drawing/2014/main" id="{D0989E26-A943-4161-AE6A-C03E9950DC53}"/>
              </a:ext>
            </a:extLst>
          </p:cNvPr>
          <p:cNvSpPr/>
          <p:nvPr/>
        </p:nvSpPr>
        <p:spPr>
          <a:xfrm>
            <a:off x="684000" y="3408112"/>
            <a:ext cx="5481130" cy="513228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森林資源情報の把握</a:t>
            </a:r>
            <a:endParaRPr kumimoji="0" lang="en-US" altLang="ja-JP" sz="900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空撮画像やレーザーセンシングによる高精度な森林資源情報の把握技術の開発（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年度から実施）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上記のモデル地域における実証（</a:t>
            </a: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年度から実施）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117">
            <a:extLst>
              <a:ext uri="{FF2B5EF4-FFF2-40B4-BE49-F238E27FC236}">
                <a16:creationId xmlns:a16="http://schemas.microsoft.com/office/drawing/2014/main" id="{F3AC802C-3B04-4776-B07E-81857B922AE5}"/>
              </a:ext>
            </a:extLst>
          </p:cNvPr>
          <p:cNvSpPr/>
          <p:nvPr/>
        </p:nvSpPr>
        <p:spPr>
          <a:xfrm>
            <a:off x="684000" y="3888798"/>
            <a:ext cx="3200363" cy="426476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リモートセンシング技術の活用を前提とした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rgbClr val="E74C3C"/>
              </a:buClr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造林事業の設計・施行管理手法の検討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角丸四角形 118">
            <a:extLst>
              <a:ext uri="{FF2B5EF4-FFF2-40B4-BE49-F238E27FC236}">
                <a16:creationId xmlns:a16="http://schemas.microsoft.com/office/drawing/2014/main" id="{7702E7FA-8AD3-4F87-9BB4-51D2E2011846}"/>
              </a:ext>
            </a:extLst>
          </p:cNvPr>
          <p:cNvSpPr/>
          <p:nvPr/>
        </p:nvSpPr>
        <p:spPr>
          <a:xfrm>
            <a:off x="3528000" y="3891928"/>
            <a:ext cx="2884307" cy="369726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リモートセンシング技術の活用を前提とした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rgbClr val="27AE60"/>
              </a:buClr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造林事業の設計・施行管理手法の普及</a:t>
            </a:r>
          </a:p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BD1D8DDB-8DCB-4554-9E1A-4FC0933DD5AF}"/>
              </a:ext>
            </a:extLst>
          </p:cNvPr>
          <p:cNvCxnSpPr>
            <a:cxnSpLocks/>
          </p:cNvCxnSpPr>
          <p:nvPr/>
        </p:nvCxnSpPr>
        <p:spPr>
          <a:xfrm>
            <a:off x="5889104" y="4042800"/>
            <a:ext cx="3672408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 118">
            <a:extLst>
              <a:ext uri="{FF2B5EF4-FFF2-40B4-BE49-F238E27FC236}">
                <a16:creationId xmlns:a16="http://schemas.microsoft.com/office/drawing/2014/main" id="{48CE0455-EC62-4249-A99C-E6587D5DF369}"/>
              </a:ext>
            </a:extLst>
          </p:cNvPr>
          <p:cNvSpPr/>
          <p:nvPr/>
        </p:nvSpPr>
        <p:spPr>
          <a:xfrm>
            <a:off x="3528000" y="4185442"/>
            <a:ext cx="2884307" cy="297110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苗木運搬・播種等への活用技術の実証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2639A304-719E-462E-8333-6908B36E4EFB}"/>
              </a:ext>
            </a:extLst>
          </p:cNvPr>
          <p:cNvCxnSpPr>
            <a:cxnSpLocks/>
          </p:cNvCxnSpPr>
          <p:nvPr/>
        </p:nvCxnSpPr>
        <p:spPr>
          <a:xfrm>
            <a:off x="5889104" y="4351403"/>
            <a:ext cx="3672408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FF9F1E05-C6C0-47B1-911B-E53C79D524B3}"/>
              </a:ext>
            </a:extLst>
          </p:cNvPr>
          <p:cNvCxnSpPr>
            <a:cxnSpLocks/>
          </p:cNvCxnSpPr>
          <p:nvPr/>
        </p:nvCxnSpPr>
        <p:spPr>
          <a:xfrm>
            <a:off x="2930268" y="4041710"/>
            <a:ext cx="664509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角丸四角形 112">
            <a:extLst>
              <a:ext uri="{FF2B5EF4-FFF2-40B4-BE49-F238E27FC236}">
                <a16:creationId xmlns:a16="http://schemas.microsoft.com/office/drawing/2014/main" id="{ADDFF7CC-7795-49AE-BD72-D7945AD8BB22}"/>
              </a:ext>
            </a:extLst>
          </p:cNvPr>
          <p:cNvSpPr/>
          <p:nvPr/>
        </p:nvSpPr>
        <p:spPr>
          <a:xfrm>
            <a:off x="6427063" y="986012"/>
            <a:ext cx="2512260" cy="434803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endParaRPr kumimoji="0"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696481" y="3098149"/>
            <a:ext cx="2521331" cy="415498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buClr>
                <a:srgbClr val="2980B9"/>
              </a:buClr>
            </a:pPr>
            <a:r>
              <a:rPr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年度までに全都道府県・全森林管理局で森林被害の把握等にドローンを利活用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48000" y="1196752"/>
            <a:ext cx="684015" cy="1979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72000" tIns="36000" rIns="72000" bIns="0" rtlCol="0" anchor="ctr" anchorCtr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農業分野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角丸四角形 48">
            <a:extLst>
              <a:ext uri="{FF2B5EF4-FFF2-40B4-BE49-F238E27FC236}">
                <a16:creationId xmlns:a16="http://schemas.microsoft.com/office/drawing/2014/main" id="{66A9388E-9BC1-434D-9C65-0347ECC9D4FE}"/>
              </a:ext>
            </a:extLst>
          </p:cNvPr>
          <p:cNvSpPr/>
          <p:nvPr/>
        </p:nvSpPr>
        <p:spPr>
          <a:xfrm>
            <a:off x="3528000" y="1717200"/>
            <a:ext cx="2436752" cy="612068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鳥獣の生息実態把握手法の確立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27AE60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生息状況把握システム等の実装・普及</a:t>
            </a:r>
          </a:p>
        </p:txBody>
      </p:sp>
      <p:sp>
        <p:nvSpPr>
          <p:cNvPr id="54" name="角丸四角形 49">
            <a:extLst>
              <a:ext uri="{FF2B5EF4-FFF2-40B4-BE49-F238E27FC236}">
                <a16:creationId xmlns:a16="http://schemas.microsoft.com/office/drawing/2014/main" id="{3C21F5CD-8A8B-48A3-A5DD-E19023DC045C}"/>
              </a:ext>
            </a:extLst>
          </p:cNvPr>
          <p:cNvSpPr/>
          <p:nvPr/>
        </p:nvSpPr>
        <p:spPr>
          <a:xfrm>
            <a:off x="684000" y="1717593"/>
            <a:ext cx="2592289" cy="398668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鳥獣の生息実態把握手法の確立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シカ等生息状況把握手法のマニュアル策定等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814BDC85-CE87-41FF-A75E-8EDB3D009F75}"/>
              </a:ext>
            </a:extLst>
          </p:cNvPr>
          <p:cNvCxnSpPr>
            <a:cxnSpLocks/>
          </p:cNvCxnSpPr>
          <p:nvPr/>
        </p:nvCxnSpPr>
        <p:spPr>
          <a:xfrm>
            <a:off x="3306746" y="2292640"/>
            <a:ext cx="288031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C5805465-B70C-494D-8B26-52A08B4CA54A}"/>
              </a:ext>
            </a:extLst>
          </p:cNvPr>
          <p:cNvCxnSpPr>
            <a:cxnSpLocks/>
          </p:cNvCxnSpPr>
          <p:nvPr/>
        </p:nvCxnSpPr>
        <p:spPr>
          <a:xfrm>
            <a:off x="5506813" y="2292640"/>
            <a:ext cx="1066027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16E75BFE-8D51-4592-803C-5A79E834CA20}"/>
              </a:ext>
            </a:extLst>
          </p:cNvPr>
          <p:cNvCxnSpPr>
            <a:cxnSpLocks/>
          </p:cNvCxnSpPr>
          <p:nvPr/>
        </p:nvCxnSpPr>
        <p:spPr>
          <a:xfrm>
            <a:off x="5793097" y="1878904"/>
            <a:ext cx="3768415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13A509CA-060D-460A-885E-1BDE26E2E489}"/>
              </a:ext>
            </a:extLst>
          </p:cNvPr>
          <p:cNvCxnSpPr>
            <a:cxnSpLocks/>
          </p:cNvCxnSpPr>
          <p:nvPr/>
        </p:nvCxnSpPr>
        <p:spPr>
          <a:xfrm>
            <a:off x="3165305" y="1879564"/>
            <a:ext cx="429472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角丸四角形 108">
            <a:extLst>
              <a:ext uri="{FF2B5EF4-FFF2-40B4-BE49-F238E27FC236}">
                <a16:creationId xmlns:a16="http://schemas.microsoft.com/office/drawing/2014/main" id="{30A93A84-803D-4058-AB8A-5CB7DBC36B91}"/>
              </a:ext>
            </a:extLst>
          </p:cNvPr>
          <p:cNvSpPr/>
          <p:nvPr/>
        </p:nvSpPr>
        <p:spPr>
          <a:xfrm>
            <a:off x="684000" y="2132856"/>
            <a:ext cx="2910802" cy="420786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鳥獣捕獲のための誘引の自動化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E74C3C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箱罠及びその周辺の餌投下自動化技術の開発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ü"/>
            </a:pP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角丸四角形 112">
            <a:extLst>
              <a:ext uri="{FF2B5EF4-FFF2-40B4-BE49-F238E27FC236}">
                <a16:creationId xmlns:a16="http://schemas.microsoft.com/office/drawing/2014/main" id="{0369C317-720C-46F2-BB6F-8B8DAF30CAEB}"/>
              </a:ext>
            </a:extLst>
          </p:cNvPr>
          <p:cNvSpPr/>
          <p:nvPr/>
        </p:nvSpPr>
        <p:spPr>
          <a:xfrm>
            <a:off x="6480000" y="2134800"/>
            <a:ext cx="2512260" cy="434803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鳥獣捕獲のための誘引の自動化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2980B9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餌投下自動化技術の実装・普及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60C245D-D623-43E9-AF3A-D3742DC54792}"/>
              </a:ext>
            </a:extLst>
          </p:cNvPr>
          <p:cNvSpPr txBox="1"/>
          <p:nvPr/>
        </p:nvSpPr>
        <p:spPr>
          <a:xfrm>
            <a:off x="612000" y="1478641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鳥獣害防止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角丸四角形 48">
            <a:extLst>
              <a:ext uri="{FF2B5EF4-FFF2-40B4-BE49-F238E27FC236}">
                <a16:creationId xmlns:a16="http://schemas.microsoft.com/office/drawing/2014/main" id="{14A05774-A36C-4BD0-985A-E37456ADA344}"/>
              </a:ext>
            </a:extLst>
          </p:cNvPr>
          <p:cNvSpPr/>
          <p:nvPr/>
        </p:nvSpPr>
        <p:spPr>
          <a:xfrm>
            <a:off x="3528000" y="2132856"/>
            <a:ext cx="2436752" cy="472489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鳥獣捕獲のための誘引の自動化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108000">
              <a:buClr>
                <a:srgbClr val="27AE60"/>
              </a:buClr>
              <a:buFont typeface="Wingdings" panose="05000000000000000000" pitchFamily="2" charset="2"/>
              <a:buChar char="ü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餌投下自動化技術の実証試験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299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ホームベース 71"/>
          <p:cNvSpPr/>
          <p:nvPr/>
        </p:nvSpPr>
        <p:spPr bwMode="auto">
          <a:xfrm>
            <a:off x="6228000" y="540000"/>
            <a:ext cx="3492000" cy="2628577"/>
          </a:xfrm>
          <a:prstGeom prst="homePlate">
            <a:avLst>
              <a:gd name="adj" fmla="val 9270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r>
              <a:rPr kumimoji="0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105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0" lang="ja-JP" altLang="en-US" sz="105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年度以降</a:t>
            </a: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ホームベース 69"/>
          <p:cNvSpPr/>
          <p:nvPr/>
        </p:nvSpPr>
        <p:spPr bwMode="auto">
          <a:xfrm>
            <a:off x="3132000" y="540000"/>
            <a:ext cx="3348000" cy="2628577"/>
          </a:xfrm>
          <a:prstGeom prst="homePlate">
            <a:avLst>
              <a:gd name="adj" fmla="val 9552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r>
              <a:rPr kumimoji="0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en-US" altLang="ja-JP" sz="1050" b="1" dirty="0" smtClean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0" lang="ja-JP" altLang="en-US" sz="1050" b="1" dirty="0" smtClean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0" lang="en-US" altLang="ja-JP" sz="1050" b="1" dirty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0" lang="ja-JP" altLang="en-US" sz="1050" b="1" dirty="0" smtClean="0">
                <a:solidFill>
                  <a:srgbClr val="27AE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250802" y="540000"/>
            <a:ext cx="360000" cy="2628577"/>
          </a:xfrm>
          <a:prstGeom prst="roundRect">
            <a:avLst>
              <a:gd name="adj" fmla="val 0"/>
            </a:avLst>
          </a:prstGeom>
          <a:solidFill>
            <a:srgbClr val="17375E"/>
          </a:solidFill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インフラ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維持管理</a:t>
            </a:r>
          </a:p>
        </p:txBody>
      </p:sp>
      <p:sp>
        <p:nvSpPr>
          <p:cNvPr id="58" name="ホームベース 57"/>
          <p:cNvSpPr/>
          <p:nvPr/>
        </p:nvSpPr>
        <p:spPr bwMode="auto">
          <a:xfrm>
            <a:off x="612000" y="540000"/>
            <a:ext cx="2880000" cy="2628577"/>
          </a:xfrm>
          <a:prstGeom prst="homePlate">
            <a:avLst>
              <a:gd name="adj" fmla="val 9209"/>
            </a:avLst>
          </a:prstGeom>
          <a:solidFill>
            <a:srgbClr val="FADBD8"/>
          </a:solidFill>
          <a:ln w="19050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r>
              <a:rPr kumimoji="0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1050" b="1" dirty="0" smtClean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0" lang="ja-JP" altLang="en-US" sz="1050" b="1" dirty="0" smtClean="0">
                <a:solidFill>
                  <a:srgbClr val="E74C3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9" name="角丸四角形 158"/>
          <p:cNvSpPr/>
          <p:nvPr/>
        </p:nvSpPr>
        <p:spPr>
          <a:xfrm>
            <a:off x="100140" y="90052"/>
            <a:ext cx="3150936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</a:t>
            </a:r>
            <a:r>
              <a:rPr lang="ja-JP" altLang="en-US" sz="1200" b="1" dirty="0" smtClean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分野におけるロードマップ</a:t>
            </a:r>
            <a:r>
              <a:rPr lang="en-US" altLang="ja-JP" sz="1200" b="1" dirty="0" smtClean="0">
                <a:solidFill>
                  <a:srgbClr val="17375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endParaRPr lang="en-US" altLang="ja-JP" sz="1200" b="1" dirty="0">
              <a:solidFill>
                <a:srgbClr val="17375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ホームベース 103"/>
          <p:cNvSpPr/>
          <p:nvPr/>
        </p:nvSpPr>
        <p:spPr bwMode="auto">
          <a:xfrm>
            <a:off x="6228000" y="5130784"/>
            <a:ext cx="3492000" cy="1440000"/>
          </a:xfrm>
          <a:prstGeom prst="homePlate">
            <a:avLst>
              <a:gd name="adj" fmla="val 16776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" name="ホームベース 104"/>
          <p:cNvSpPr/>
          <p:nvPr/>
        </p:nvSpPr>
        <p:spPr bwMode="auto">
          <a:xfrm>
            <a:off x="3132000" y="5130784"/>
            <a:ext cx="3348000" cy="1440000"/>
          </a:xfrm>
          <a:prstGeom prst="homePlate">
            <a:avLst>
              <a:gd name="adj" fmla="val 16849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角丸四角形 108"/>
          <p:cNvSpPr/>
          <p:nvPr/>
        </p:nvSpPr>
        <p:spPr>
          <a:xfrm>
            <a:off x="252000" y="5130784"/>
            <a:ext cx="360000" cy="1440000"/>
          </a:xfrm>
          <a:prstGeom prst="roundRect">
            <a:avLst>
              <a:gd name="adj" fmla="val 0"/>
            </a:avLst>
          </a:prstGeom>
          <a:solidFill>
            <a:srgbClr val="17375E"/>
          </a:solidFill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警備業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ホームベース 109"/>
          <p:cNvSpPr/>
          <p:nvPr/>
        </p:nvSpPr>
        <p:spPr bwMode="auto">
          <a:xfrm>
            <a:off x="612000" y="5130784"/>
            <a:ext cx="2880000" cy="1440000"/>
          </a:xfrm>
          <a:prstGeom prst="homePlate">
            <a:avLst>
              <a:gd name="adj" fmla="val 16894"/>
            </a:avLst>
          </a:prstGeom>
          <a:solidFill>
            <a:srgbClr val="FADBD8"/>
          </a:solidFill>
          <a:ln w="19050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角丸四角形 110"/>
          <p:cNvSpPr/>
          <p:nvPr/>
        </p:nvSpPr>
        <p:spPr>
          <a:xfrm>
            <a:off x="684000" y="5660957"/>
            <a:ext cx="3095719" cy="811155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rtlCol="0" anchor="t">
            <a:spAutoFit/>
          </a:bodyPr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RTF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における性能評価、民間による機体や装置の安全認証</a:t>
            </a: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各種実証実験の推進</a:t>
            </a: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リアルタイム画像連携の高度化</a:t>
            </a: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警備業務における利活用状況の周知</a:t>
            </a: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2" name="直線矢印コネクタ 121"/>
          <p:cNvCxnSpPr/>
          <p:nvPr/>
        </p:nvCxnSpPr>
        <p:spPr>
          <a:xfrm>
            <a:off x="2029280" y="5994808"/>
            <a:ext cx="4536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矢印コネクタ 126"/>
          <p:cNvCxnSpPr/>
          <p:nvPr/>
        </p:nvCxnSpPr>
        <p:spPr>
          <a:xfrm>
            <a:off x="3721280" y="5814808"/>
            <a:ext cx="2844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648000" y="880200"/>
            <a:ext cx="2906771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目視外飛行による長大なインフラの点検</a:t>
            </a:r>
            <a:endParaRPr kumimoji="1"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684000" y="1190920"/>
            <a:ext cx="3342538" cy="1684736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rtlCol="0" anchor="t">
            <a:spAutoFit/>
          </a:bodyPr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高精度のデータ検出及び記録システムの確立、現場への導入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風雨等の外乱下での遠隔位置制御技術の確立、現場への導入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自動安全制御技術の確立、現場への導入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ドローン操縦者の技能向上ならびに人材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</a:t>
            </a: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山間部等における目視内での短距離巡視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・点検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の検証</a:t>
            </a:r>
            <a:endParaRPr kumimoji="0" lang="en-US" altLang="ja-JP" sz="900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都市部における目視内での短距離巡視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</a:p>
          <a:p>
            <a:pPr>
              <a:lnSpc>
                <a:spcPts val="800"/>
              </a:lnSpc>
              <a:spcBef>
                <a:spcPts val="300"/>
              </a:spcBef>
              <a:buClr>
                <a:srgbClr val="E74C3C"/>
              </a:buClr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点検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方法の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ドローン等を活用したインフラ点検の実証・評価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</a:p>
          <a:p>
            <a:pPr>
              <a:lnSpc>
                <a:spcPts val="900"/>
              </a:lnSpc>
              <a:spcBef>
                <a:spcPts val="300"/>
              </a:spcBef>
              <a:buClr>
                <a:srgbClr val="E74C3C"/>
              </a:buClr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現場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6" name="直線矢印コネクタ 55"/>
          <p:cNvCxnSpPr/>
          <p:nvPr/>
        </p:nvCxnSpPr>
        <p:spPr>
          <a:xfrm flipV="1">
            <a:off x="3816000" y="1354720"/>
            <a:ext cx="5544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flipV="1">
            <a:off x="3996000" y="1534720"/>
            <a:ext cx="5364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 flipV="1">
            <a:off x="3024000" y="1714720"/>
            <a:ext cx="6336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3132000" y="1876720"/>
            <a:ext cx="6228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648000" y="5274808"/>
            <a:ext cx="2169576" cy="260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敷地内等の侵入監視・巡回監視</a:t>
            </a:r>
            <a:endParaRPr kumimoji="1"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609184" y="5274808"/>
            <a:ext cx="2634687" cy="2604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広域・有人地帯の侵入監視・巡回監視</a:t>
            </a:r>
            <a:endParaRPr kumimoji="1"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9" name="ホームベース 88"/>
          <p:cNvSpPr/>
          <p:nvPr/>
        </p:nvSpPr>
        <p:spPr bwMode="auto">
          <a:xfrm>
            <a:off x="6227999" y="3313743"/>
            <a:ext cx="3492000" cy="1674405"/>
          </a:xfrm>
          <a:prstGeom prst="homePlate">
            <a:avLst>
              <a:gd name="adj" fmla="val 14732"/>
            </a:avLst>
          </a:prstGeom>
          <a:solidFill>
            <a:srgbClr val="CCEAF6"/>
          </a:solidFill>
          <a:ln w="19050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ホームベース 89"/>
          <p:cNvSpPr/>
          <p:nvPr/>
        </p:nvSpPr>
        <p:spPr bwMode="auto">
          <a:xfrm>
            <a:off x="3132000" y="3313743"/>
            <a:ext cx="3348000" cy="1674405"/>
          </a:xfrm>
          <a:prstGeom prst="homePlate">
            <a:avLst>
              <a:gd name="adj" fmla="val 14968"/>
            </a:avLst>
          </a:prstGeom>
          <a:solidFill>
            <a:srgbClr val="D4EFDF"/>
          </a:solidFill>
          <a:ln w="19050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252000" y="3313743"/>
            <a:ext cx="360000" cy="1674405"/>
          </a:xfrm>
          <a:prstGeom prst="roundRect">
            <a:avLst>
              <a:gd name="adj" fmla="val 0"/>
            </a:avLst>
          </a:prstGeom>
          <a:solidFill>
            <a:srgbClr val="17375E"/>
          </a:solidFill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測量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ホームベース 91"/>
          <p:cNvSpPr/>
          <p:nvPr/>
        </p:nvSpPr>
        <p:spPr bwMode="auto">
          <a:xfrm>
            <a:off x="612000" y="3313743"/>
            <a:ext cx="2880000" cy="1674405"/>
          </a:xfrm>
          <a:prstGeom prst="homePlate">
            <a:avLst>
              <a:gd name="adj" fmla="val 14585"/>
            </a:avLst>
          </a:prstGeom>
          <a:solidFill>
            <a:srgbClr val="FADBD8"/>
          </a:solidFill>
          <a:ln w="19050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lIns="90000" rtlCol="0" anchor="t" anchorCtr="0"/>
          <a:lstStyle/>
          <a:p>
            <a:pPr>
              <a:spcBef>
                <a:spcPts val="300"/>
              </a:spcBef>
            </a:pPr>
            <a:endParaRPr kumimoji="0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684000" y="3846797"/>
            <a:ext cx="6194324" cy="993261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rtlCol="0" anchor="t">
            <a:spAutoFit/>
          </a:bodyPr>
          <a:lstStyle/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作業マニュアル等の周知等、公共測量における無人航空機活用支援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工事測量等における利活用の推進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期地理空間情報活用推進基本計画（作業マニュアル（案）の策定・改定及びそれらを踏まえた作業規程の準則の改定）</a:t>
            </a: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UAV</a:t>
            </a: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写真測量マニュアル（案）の作業規程の準則への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反映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300"/>
              </a:spcBef>
              <a:buClr>
                <a:srgbClr val="E74C3C"/>
              </a:buClr>
              <a:buFont typeface="Wingdings" panose="05000000000000000000" pitchFamily="2" charset="2"/>
              <a:buChar char="l"/>
            </a:pPr>
            <a: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UAV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レーザ測量作業マニュアル（案）の改定</a:t>
            </a:r>
            <a:endParaRPr kumimoji="0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9" name="直線矢印コネクタ 98"/>
          <p:cNvCxnSpPr/>
          <p:nvPr/>
        </p:nvCxnSpPr>
        <p:spPr>
          <a:xfrm>
            <a:off x="3109280" y="4717744"/>
            <a:ext cx="3456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>
            <a:off x="2664000" y="4161837"/>
            <a:ext cx="6696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矢印コネクタ 105"/>
          <p:cNvCxnSpPr/>
          <p:nvPr/>
        </p:nvCxnSpPr>
        <p:spPr>
          <a:xfrm flipV="1">
            <a:off x="4176000" y="4017837"/>
            <a:ext cx="5184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>
            <a:off x="6768000" y="4350909"/>
            <a:ext cx="2592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角丸四角形 107"/>
          <p:cNvSpPr/>
          <p:nvPr/>
        </p:nvSpPr>
        <p:spPr>
          <a:xfrm>
            <a:off x="6496042" y="4351446"/>
            <a:ext cx="3163908" cy="456185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>
              <a:spcBef>
                <a:spcPts val="300"/>
              </a:spcBef>
              <a:buClr>
                <a:srgbClr val="00B0F0"/>
              </a:buClr>
            </a:pP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596779" y="3414797"/>
            <a:ext cx="3118937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ハイパースペクトルカメラによる高付加価値測量</a:t>
            </a:r>
            <a:endParaRPr kumimoji="1"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648000" y="3414797"/>
            <a:ext cx="1350525" cy="4154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レーザ測量によるリアルタイム測量</a:t>
            </a:r>
            <a:endParaRPr kumimoji="1"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6372313" y="3414797"/>
            <a:ext cx="2481169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都市部（有人地帯）の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測量</a:t>
            </a:r>
            <a:endParaRPr kumimoji="1"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8" name="直線矢印コネクタ 37"/>
          <p:cNvCxnSpPr/>
          <p:nvPr/>
        </p:nvCxnSpPr>
        <p:spPr>
          <a:xfrm>
            <a:off x="2425280" y="6174808"/>
            <a:ext cx="4140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2772000" y="6354808"/>
            <a:ext cx="6588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642787" y="6581001"/>
            <a:ext cx="263213" cy="276999"/>
          </a:xfrm>
        </p:spPr>
        <p:txBody>
          <a:bodyPr wrap="none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1E46BE-B482-4C23-8D2D-6CAEC5EB56A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3296816" y="2176366"/>
            <a:ext cx="2799164" cy="589460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rtlCol="0" anchor="t">
            <a:spAutoFit/>
          </a:bodyPr>
          <a:lstStyle/>
          <a:p>
            <a:pPr marL="171450" indent="-171450"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都市部における目視内での短距離巡視・点検の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検証</a:t>
            </a:r>
          </a:p>
          <a:p>
            <a:pPr marL="171450" indent="-171450">
              <a:lnSpc>
                <a:spcPct val="200000"/>
              </a:lnSpc>
              <a:spcBef>
                <a:spcPts val="300"/>
              </a:spcBef>
              <a:buClr>
                <a:srgbClr val="27AE60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技術の進展に合わせ、実証・評価、現場への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endParaRPr kumimoji="0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6480000" y="1897182"/>
            <a:ext cx="2972421" cy="407354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>
            <a:spAutoFit/>
          </a:bodyPr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山間部等における目視外での中距離巡視・点検方法の検討（航続距離の拡大に備えた検証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2916000" y="2326720"/>
            <a:ext cx="468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V="1">
            <a:off x="6084000" y="2326720"/>
            <a:ext cx="3276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V="1">
            <a:off x="3577280" y="2044400"/>
            <a:ext cx="2988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5940000" y="2614720"/>
            <a:ext cx="3420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3132000" y="2614720"/>
            <a:ext cx="2520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角丸四角形 62"/>
          <p:cNvSpPr/>
          <p:nvPr/>
        </p:nvSpPr>
        <p:spPr>
          <a:xfrm>
            <a:off x="6480000" y="4566797"/>
            <a:ext cx="2758461" cy="448115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171450" indent="-171450"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UAV</a:t>
            </a: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レーザ測量作業マニュアル（案）の作業規程の準則への反映</a:t>
            </a: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6480000" y="5867146"/>
            <a:ext cx="2638864" cy="518201"/>
          </a:xfrm>
          <a:prstGeom prst="roundRect">
            <a:avLst>
              <a:gd name="adj" fmla="val 5383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rtlCol="0" anchor="t">
            <a:spAutoFit/>
          </a:bodyPr>
          <a:lstStyle/>
          <a:p>
            <a:pPr marL="171450" indent="-171450">
              <a:lnSpc>
                <a:spcPts val="900"/>
              </a:lnSpc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警備業務における広域警戒等への活用促進</a:t>
            </a:r>
            <a: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0" lang="ja-JP" altLang="en-US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900"/>
              </a:lnSpc>
              <a:spcBef>
                <a:spcPts val="300"/>
              </a:spcBef>
              <a:buClr>
                <a:srgbClr val="2980B9"/>
              </a:buClr>
              <a:buFont typeface="Wingdings" panose="05000000000000000000" pitchFamily="2" charset="2"/>
              <a:buChar char="l"/>
            </a:pPr>
            <a:r>
              <a:rPr kumimoji="0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画像解析技術の高度化による警備業の質の向上</a:t>
            </a:r>
            <a:endParaRPr kumimoji="0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489513" y="1119064"/>
            <a:ext cx="2013058" cy="415498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buClr>
                <a:schemeClr val="tx1"/>
              </a:buClr>
            </a:pPr>
            <a:r>
              <a:rPr kumimoji="0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人の</a:t>
            </a:r>
            <a:r>
              <a:rPr kumimoji="0"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手で確認しにくい橋、建物</a:t>
            </a:r>
            <a:r>
              <a:rPr kumimoji="0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0"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道、送電線等を広域的に点検</a:t>
            </a:r>
            <a:endParaRPr kumimoji="0" lang="en-US" altLang="ja-JP" sz="105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008036" y="4501250"/>
            <a:ext cx="2219963" cy="415498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buClr>
                <a:schemeClr val="tx1"/>
              </a:buClr>
            </a:pPr>
            <a:r>
              <a:rPr kumimoji="0"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３次元測量により詳細な地形の把握、</a:t>
            </a:r>
            <a:r>
              <a:rPr kumimoji="0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0"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次元データ</a:t>
            </a:r>
            <a:r>
              <a:rPr kumimoji="0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0"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作成を促進</a:t>
            </a:r>
            <a:endParaRPr kumimoji="0" lang="en-US" altLang="ja-JP" sz="105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3483782" y="2693222"/>
            <a:ext cx="2333314" cy="415498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buClr>
                <a:schemeClr val="tx1"/>
              </a:buClr>
            </a:pP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砂防</a:t>
            </a:r>
            <a:r>
              <a:rPr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施設等の</a:t>
            </a: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維持</a:t>
            </a:r>
            <a:r>
              <a:rPr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管理へのドローン</a:t>
            </a: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を用いた点検の</a:t>
            </a:r>
            <a:r>
              <a:rPr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自動化に着手</a:t>
            </a:r>
            <a:endParaRPr kumimoji="0" lang="en-US" altLang="ja-JP" sz="105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6718127" y="5554546"/>
            <a:ext cx="1763265" cy="253916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buClr>
                <a:schemeClr val="tx1"/>
              </a:buClr>
            </a:pPr>
            <a:r>
              <a:rPr kumimoji="0"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市街地等の広域巡回警備</a:t>
            </a:r>
            <a:endParaRPr kumimoji="0" lang="en-US" altLang="ja-JP" sz="105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362601" y="2692800"/>
            <a:ext cx="2108269" cy="253916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txBody>
          <a:bodyPr wrap="none">
            <a:spAutoFit/>
          </a:bodyPr>
          <a:lstStyle/>
          <a:p>
            <a:pPr>
              <a:spcBef>
                <a:spcPts val="800"/>
              </a:spcBef>
              <a:buClr>
                <a:schemeClr val="tx1"/>
              </a:buClr>
            </a:pPr>
            <a:r>
              <a:rPr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砂防施設等の現場への導入の加速</a:t>
            </a:r>
            <a:endParaRPr kumimoji="0" lang="en-US" altLang="ja-JP" sz="105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334066" y="880200"/>
            <a:ext cx="2481169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都市部（有人地帯）のインフラ点検</a:t>
            </a:r>
            <a:endParaRPr kumimoji="1"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315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9174</TotalTime>
  <Words>2178</Words>
  <Application>Microsoft Office PowerPoint</Application>
  <PresentationFormat>A4 210 x 297 mm</PresentationFormat>
  <Paragraphs>284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Meiryo UI</vt:lpstr>
      <vt:lpstr>ＭＳ Ｐゴシック</vt:lpstr>
      <vt:lpstr>ＭＳ 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経済産業省</dc:creator>
  <cp:lastModifiedBy>田代 和行（副長官補本室）</cp:lastModifiedBy>
  <cp:revision>2319</cp:revision>
  <cp:lastPrinted>2019-06-20T05:09:54Z</cp:lastPrinted>
  <dcterms:created xsi:type="dcterms:W3CDTF">2017-04-06T13:48:38Z</dcterms:created>
  <dcterms:modified xsi:type="dcterms:W3CDTF">2019-06-20T05:10:18Z</dcterms:modified>
</cp:coreProperties>
</file>