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7" r:id="rId2"/>
    <p:sldId id="266" r:id="rId3"/>
    <p:sldId id="267"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C68F"/>
    <a:srgbClr val="D4EFDF"/>
    <a:srgbClr val="67C676"/>
    <a:srgbClr val="69A6CE"/>
    <a:srgbClr val="2980B9"/>
    <a:srgbClr val="E74C3C"/>
    <a:srgbClr val="17375E"/>
    <a:srgbClr val="27AE60"/>
    <a:srgbClr val="FFE7E7"/>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59" autoAdjust="0"/>
    <p:restoredTop sz="99513" autoAdjust="0"/>
  </p:normalViewPr>
  <p:slideViewPr>
    <p:cSldViewPr>
      <p:cViewPr varScale="1">
        <p:scale>
          <a:sx n="102" d="100"/>
          <a:sy n="102" d="100"/>
        </p:scale>
        <p:origin x="-108" y="-26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1CA5A523-C118-410C-87AB-2FDF04BCABF2}" type="datetimeFigureOut">
              <a:rPr kumimoji="1" lang="ja-JP" altLang="en-US" smtClean="0"/>
              <a:t>2017/5/19</a:t>
            </a:fld>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EE1CC31-0DEC-48BB-A3E6-25B0A0C1CD9E}" type="slidenum">
              <a:rPr kumimoji="1" lang="ja-JP" altLang="en-US" smtClean="0"/>
              <a:t>‹#›</a:t>
            </a:fld>
            <a:endParaRPr kumimoji="1" lang="ja-JP" altLang="en-US"/>
          </a:p>
        </p:txBody>
      </p:sp>
    </p:spTree>
    <p:extLst>
      <p:ext uri="{BB962C8B-B14F-4D97-AF65-F5344CB8AC3E}">
        <p14:creationId xmlns:p14="http://schemas.microsoft.com/office/powerpoint/2010/main" val="9993361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EE1CC31-0DEC-48BB-A3E6-25B0A0C1CD9E}" type="slidenum">
              <a:rPr kumimoji="1" lang="ja-JP" altLang="en-US" smtClean="0"/>
              <a:t>1</a:t>
            </a:fld>
            <a:endParaRPr kumimoji="1" lang="ja-JP" altLang="en-US"/>
          </a:p>
        </p:txBody>
      </p:sp>
    </p:spTree>
    <p:extLst>
      <p:ext uri="{BB962C8B-B14F-4D97-AF65-F5344CB8AC3E}">
        <p14:creationId xmlns:p14="http://schemas.microsoft.com/office/powerpoint/2010/main" val="1645690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323B2BC-8602-452C-96A8-BFE48087C9FF}" type="datetime1">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47633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C8C180-0831-439A-A994-5D44AE65C5B5}" type="datetime1">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172734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054E26-3E9B-4AD5-91EA-A1FA4A7AFE37}" type="datetime1">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81985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07C2D2-6B29-4775-A18B-1F24AD0FC5E4}" type="datetime1">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88753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C6A4B42-57FD-4905-8B34-2086B9B2B933}" type="datetime1">
              <a:rPr kumimoji="1" lang="ja-JP" altLang="en-US" smtClean="0"/>
              <a:t>2017/5/19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1388746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00771A2-37CB-4B81-9C20-F928C2FE0F55}" type="datetime1">
              <a:rPr kumimoji="1" lang="ja-JP" altLang="en-US" smtClean="0"/>
              <a:t>2017/5/19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3266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D4A6EDE-1D4D-4B90-A1AA-08253CFAE18A}" type="datetime1">
              <a:rPr kumimoji="1" lang="ja-JP" altLang="en-US" smtClean="0"/>
              <a:t>2017/5/19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947919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E0CA27-92C3-41F4-888D-49605EAD3AEB}" type="datetime1">
              <a:rPr kumimoji="1" lang="ja-JP" altLang="en-US" smtClean="0"/>
              <a:t>2017/5/19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91684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3E9230-B96C-4E7F-8FFA-00918DC3BB7F}" type="datetime1">
              <a:rPr kumimoji="1" lang="ja-JP" altLang="en-US" smtClean="0"/>
              <a:t>2017/5/19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58861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5AFFB7-0B2B-41EF-8CB9-4CA8D34CAB18}" type="datetime1">
              <a:rPr kumimoji="1" lang="ja-JP" altLang="en-US" smtClean="0"/>
              <a:t>2017/5/19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1277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FFD1D9-8295-4CF4-AC1D-CE8DED159947}" type="datetime1">
              <a:rPr kumimoji="1" lang="ja-JP" altLang="en-US" smtClean="0"/>
              <a:t>2017/5/19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2887820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0E78D-7DA8-4D9C-88ED-6B6F641A1927}" type="datetime1">
              <a:rPr kumimoji="1" lang="ja-JP" altLang="en-US" smtClean="0"/>
              <a:t>2017/5/19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E46BE-B482-4C23-8D2D-6CAEC5EB56A1}" type="slidenum">
              <a:rPr kumimoji="1" lang="ja-JP" altLang="en-US" smtClean="0"/>
              <a:t>‹#›</a:t>
            </a:fld>
            <a:endParaRPr kumimoji="1" lang="ja-JP" altLang="en-US"/>
          </a:p>
        </p:txBody>
      </p:sp>
    </p:spTree>
    <p:extLst>
      <p:ext uri="{BB962C8B-B14F-4D97-AF65-F5344CB8AC3E}">
        <p14:creationId xmlns:p14="http://schemas.microsoft.com/office/powerpoint/2010/main" val="3513962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角丸四角形 85"/>
          <p:cNvSpPr/>
          <p:nvPr/>
        </p:nvSpPr>
        <p:spPr>
          <a:xfrm>
            <a:off x="2432720" y="89878"/>
            <a:ext cx="4248000" cy="288000"/>
          </a:xfrm>
          <a:prstGeom prst="roundRect">
            <a:avLst>
              <a:gd name="adj" fmla="val 50000"/>
            </a:avLst>
          </a:prstGeom>
          <a:noFill/>
          <a:ln w="190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lIns="360000" rtlCol="0" anchor="ctr"/>
          <a:lstStyle/>
          <a:p>
            <a:r>
              <a:rPr lang="ja-JP" altLang="en-US"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小型無人機の安全な利活用のための技術開発と環境整備</a:t>
            </a:r>
            <a:endParaRPr lang="en-US" altLang="ja-JP"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9" name="表 118"/>
          <p:cNvGraphicFramePr>
            <a:graphicFrameLocks noGrp="1"/>
          </p:cNvGraphicFramePr>
          <p:nvPr>
            <p:extLst>
              <p:ext uri="{D42A27DB-BD31-4B8C-83A1-F6EECF244321}">
                <p14:modId xmlns:p14="http://schemas.microsoft.com/office/powerpoint/2010/main" val="1305579482"/>
              </p:ext>
            </p:extLst>
          </p:nvPr>
        </p:nvGraphicFramePr>
        <p:xfrm>
          <a:off x="301055" y="526095"/>
          <a:ext cx="9296782" cy="6044280"/>
        </p:xfrm>
        <a:graphic>
          <a:graphicData uri="http://schemas.openxmlformats.org/drawingml/2006/table">
            <a:tbl>
              <a:tblPr firstRow="1" bandRow="1">
                <a:tableStyleId>{5940675A-B579-460E-94D1-54222C63F5DA}</a:tableStyleId>
              </a:tblPr>
              <a:tblGrid>
                <a:gridCol w="440782"/>
                <a:gridCol w="2952000"/>
                <a:gridCol w="1476000"/>
                <a:gridCol w="1476000"/>
                <a:gridCol w="1476000"/>
                <a:gridCol w="1476000"/>
              </a:tblGrid>
              <a:tr h="252000">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現在～</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年頃～</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年代頃～</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756000">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利活用</a:t>
                      </a: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74C3C"/>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144000">
                <a:tc>
                  <a:txBody>
                    <a:bodyPr/>
                    <a:lstStyle/>
                    <a:p>
                      <a:endParaRPr lang="ja-JP" altLang="en-US" sz="500" dirty="0"/>
                    </a:p>
                  </a:txBody>
                  <a:tcPr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no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500" dirty="0">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pPr algn="ctr"/>
                      <a:endParaRPr kumimoji="1" lang="ja-JP" altLang="en-US" sz="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52000">
                <a:tc>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65000"/>
                      </a:schemeClr>
                    </a:solidFill>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108000"/>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108000"/>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r>
              <a:tr h="2376000">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2980B9"/>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tcPr>
                </a:tc>
              </a:tr>
              <a:tr h="2196000">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環境整備</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27AE60"/>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bl>
          </a:graphicData>
        </a:graphic>
      </p:graphicFrame>
      <p:sp>
        <p:nvSpPr>
          <p:cNvPr id="95" name="ホームベース 94"/>
          <p:cNvSpPr/>
          <p:nvPr/>
        </p:nvSpPr>
        <p:spPr bwMode="auto">
          <a:xfrm>
            <a:off x="804216" y="5385223"/>
            <a:ext cx="8719313" cy="252000"/>
          </a:xfrm>
          <a:prstGeom prst="homePlate">
            <a:avLst/>
          </a:prstGeom>
          <a:solidFill>
            <a:srgbClr val="D4EFDF"/>
          </a:solidFill>
          <a:ln w="19050">
            <a:solidFill>
              <a:srgbClr val="27AE60"/>
            </a:solidFill>
            <a:miter lim="800000"/>
            <a:headEnd/>
            <a:tailEnd/>
          </a:ln>
          <a:effectLst/>
          <a:extLst/>
        </p:spPr>
        <p:txBody>
          <a:bodyPr wrap="none" lIns="6084000" rtlCol="0" anchor="ctr"/>
          <a:lstStyle/>
          <a:p>
            <a:pPr marL="171450" indent="-171450">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事故</a:t>
            </a:r>
            <a:r>
              <a:rPr kumimoji="0" lang="ja-JP" altLang="en-US" sz="1050" dirty="0">
                <a:latin typeface="Meiryo UI" panose="020B0604030504040204" pitchFamily="50" charset="-128"/>
                <a:ea typeface="Meiryo UI" panose="020B0604030504040204" pitchFamily="50" charset="-128"/>
              </a:rPr>
              <a:t>の</a:t>
            </a:r>
            <a:r>
              <a:rPr kumimoji="0" lang="ja-JP" altLang="en-US" sz="1050" dirty="0" smtClean="0">
                <a:latin typeface="Meiryo UI" panose="020B0604030504040204" pitchFamily="50" charset="-128"/>
                <a:ea typeface="Meiryo UI" panose="020B0604030504040204" pitchFamily="50" charset="-128"/>
              </a:rPr>
              <a:t>義務報告制度、被害者救済ルール</a:t>
            </a:r>
            <a:endParaRPr kumimoji="0" lang="en-US" altLang="ja-JP" sz="1050" dirty="0" smtClean="0">
              <a:latin typeface="Meiryo UI" panose="020B0604030504040204" pitchFamily="50" charset="-128"/>
              <a:ea typeface="Meiryo UI" panose="020B0604030504040204" pitchFamily="50" charset="-128"/>
            </a:endParaRPr>
          </a:p>
        </p:txBody>
      </p:sp>
      <p:sp>
        <p:nvSpPr>
          <p:cNvPr id="65" name="ホームベース 64"/>
          <p:cNvSpPr/>
          <p:nvPr/>
        </p:nvSpPr>
        <p:spPr bwMode="auto">
          <a:xfrm>
            <a:off x="804210" y="2251996"/>
            <a:ext cx="8721347" cy="1152000"/>
          </a:xfrm>
          <a:prstGeom prst="homePlate">
            <a:avLst>
              <a:gd name="adj" fmla="val 10397"/>
            </a:avLst>
          </a:prstGeom>
          <a:solidFill>
            <a:srgbClr val="CCEAF6"/>
          </a:solidFill>
          <a:ln w="19050">
            <a:solidFill>
              <a:srgbClr val="2980B9"/>
            </a:solidFill>
            <a:miter lim="800000"/>
            <a:headEnd/>
            <a:tailEnd/>
          </a:ln>
          <a:effectLst/>
          <a:extLst/>
        </p:spPr>
        <p:txBody>
          <a:bodyPr wrap="none" lIns="6048000" rtlCol="0" anchor="t"/>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17" name="角丸四角形 116"/>
          <p:cNvSpPr/>
          <p:nvPr/>
        </p:nvSpPr>
        <p:spPr>
          <a:xfrm>
            <a:off x="72000" y="89878"/>
            <a:ext cx="2592000" cy="288000"/>
          </a:xfrm>
          <a:prstGeom prst="roundRect">
            <a:avLst>
              <a:gd name="adj" fmla="val 50000"/>
            </a:avLst>
          </a:prstGeom>
          <a:solidFill>
            <a:srgbClr val="17375E"/>
          </a:solidFill>
          <a:ln w="190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空</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の産業革命に向けた</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ロードマップ</a:t>
            </a:r>
            <a:endPar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ホームベース 99"/>
          <p:cNvSpPr/>
          <p:nvPr/>
        </p:nvSpPr>
        <p:spPr bwMode="auto">
          <a:xfrm>
            <a:off x="804207" y="2835611"/>
            <a:ext cx="8606493" cy="503999"/>
          </a:xfrm>
          <a:prstGeom prst="homePlate">
            <a:avLst>
              <a:gd name="adj" fmla="val 10133"/>
            </a:avLst>
          </a:prstGeom>
          <a:solidFill>
            <a:srgbClr val="CCEAF6"/>
          </a:solidFill>
          <a:ln w="19050">
            <a:solidFill>
              <a:srgbClr val="2980B9"/>
            </a:solidFill>
            <a:miter lim="800000"/>
            <a:headEnd/>
            <a:tailEnd/>
          </a:ln>
          <a:effectLst/>
          <a:extLst/>
        </p:spPr>
        <p:txBody>
          <a:bodyPr wrap="none" lIns="6084000" rtlCol="0" anchor="ctr"/>
          <a:lstStyle/>
          <a:p>
            <a:pPr marL="171450" indent="-171450">
              <a:buClr>
                <a:srgbClr val="2980B9"/>
              </a:buClr>
              <a:buFont typeface="Wingdings" panose="05000000000000000000" pitchFamily="2" charset="2"/>
              <a:buChar char="l"/>
            </a:pP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や衝突回避技術の高度化・知能化</a:t>
            </a:r>
            <a:endParaRPr kumimoji="0" lang="en-US" altLang="ja-JP" sz="1050" dirty="0" smtClean="0">
              <a:latin typeface="Meiryo UI" panose="020B0604030504040204" pitchFamily="50" charset="-128"/>
              <a:ea typeface="Meiryo UI" panose="020B0604030504040204" pitchFamily="50" charset="-128"/>
            </a:endParaRPr>
          </a:p>
          <a:p>
            <a:pPr marL="171450" indent="-171450">
              <a:buClr>
                <a:srgbClr val="2980B9"/>
              </a:buClr>
              <a:buFont typeface="Wingdings" panose="05000000000000000000" pitchFamily="2" charset="2"/>
              <a:buChar char="l"/>
            </a:pPr>
            <a:r>
              <a:rPr kumimoji="0" lang="en-US" altLang="ja-JP" sz="1050" dirty="0">
                <a:latin typeface="Meiryo UI" panose="020B0604030504040204" pitchFamily="50" charset="-128"/>
                <a:ea typeface="Meiryo UI" panose="020B0604030504040204" pitchFamily="50" charset="-128"/>
              </a:rPr>
              <a:t>UTM</a:t>
            </a:r>
            <a:r>
              <a:rPr kumimoji="0" lang="ja-JP" altLang="en-US" sz="1050" dirty="0">
                <a:latin typeface="Meiryo UI" panose="020B0604030504040204" pitchFamily="50" charset="-128"/>
                <a:ea typeface="Meiryo UI" panose="020B0604030504040204" pitchFamily="50" charset="-128"/>
              </a:rPr>
              <a:t>の本格的な社会実装</a:t>
            </a:r>
            <a:endParaRPr kumimoji="0" lang="en-US" altLang="ja-JP" sz="1050" dirty="0" smtClean="0">
              <a:latin typeface="Meiryo UI" panose="020B0604030504040204" pitchFamily="50" charset="-128"/>
              <a:ea typeface="Meiryo UI" panose="020B0604030504040204" pitchFamily="50" charset="-128"/>
            </a:endParaRPr>
          </a:p>
        </p:txBody>
      </p:sp>
      <p:sp>
        <p:nvSpPr>
          <p:cNvPr id="81" name="ホームベース 80"/>
          <p:cNvSpPr/>
          <p:nvPr/>
        </p:nvSpPr>
        <p:spPr bwMode="auto">
          <a:xfrm>
            <a:off x="804210" y="3404312"/>
            <a:ext cx="8721347" cy="900000"/>
          </a:xfrm>
          <a:prstGeom prst="homePlate">
            <a:avLst>
              <a:gd name="adj" fmla="val 13461"/>
            </a:avLst>
          </a:prstGeom>
          <a:solidFill>
            <a:srgbClr val="CCEAF6"/>
          </a:solidFill>
          <a:ln w="19050">
            <a:solidFill>
              <a:srgbClr val="2980B9"/>
            </a:solidFill>
            <a:miter lim="800000"/>
            <a:headEnd/>
            <a:tailEnd/>
          </a:ln>
          <a:effectLst/>
          <a:extLst/>
        </p:spPr>
        <p:txBody>
          <a:bodyPr wrap="none" lIns="6048000" tIns="46800" rtlCol="0" anchor="t"/>
          <a:lstStyle/>
          <a:p>
            <a:pPr algn="l">
              <a:buClr>
                <a:srgbClr val="2980B9"/>
              </a:buClr>
            </a:pPr>
            <a:endParaRPr kumimoji="0" lang="en-US" altLang="ja-JP" sz="1050" dirty="0" smtClean="0">
              <a:latin typeface="Meiryo UI" panose="020B0604030504040204" pitchFamily="50" charset="-128"/>
              <a:ea typeface="Meiryo UI" panose="020B0604030504040204" pitchFamily="50" charset="-128"/>
            </a:endParaRPr>
          </a:p>
        </p:txBody>
      </p:sp>
      <p:sp>
        <p:nvSpPr>
          <p:cNvPr id="126" name="ホームベース 125"/>
          <p:cNvSpPr/>
          <p:nvPr/>
        </p:nvSpPr>
        <p:spPr bwMode="auto">
          <a:xfrm rot="16200000">
            <a:off x="5224779" y="2792912"/>
            <a:ext cx="2834686" cy="252000"/>
          </a:xfrm>
          <a:prstGeom prst="homePlate">
            <a:avLst/>
          </a:prstGeom>
          <a:solidFill>
            <a:srgbClr val="69A6CE"/>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18" name="テキスト ボックス 117"/>
          <p:cNvSpPr txBox="1"/>
          <p:nvPr/>
        </p:nvSpPr>
        <p:spPr>
          <a:xfrm>
            <a:off x="7064038" y="25039"/>
            <a:ext cx="2841962" cy="417679"/>
          </a:xfrm>
          <a:prstGeom prst="rect">
            <a:avLst/>
          </a:prstGeom>
          <a:noFill/>
        </p:spPr>
        <p:txBody>
          <a:bodyPr wrap="square" lIns="90000" tIns="46800" rIns="90000" bIns="46800"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無人機に係る環境整備に向けた官民協</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議会</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ホームベース 104"/>
          <p:cNvSpPr/>
          <p:nvPr/>
        </p:nvSpPr>
        <p:spPr bwMode="auto">
          <a:xfrm>
            <a:off x="5687957" y="2835610"/>
            <a:ext cx="828161" cy="504000"/>
          </a:xfrm>
          <a:prstGeom prst="homePlate">
            <a:avLst>
              <a:gd name="adj" fmla="val 22064"/>
            </a:avLst>
          </a:prstGeom>
          <a:solidFill>
            <a:srgbClr val="CCEAF6"/>
          </a:solidFill>
          <a:ln w="19050">
            <a:solidFill>
              <a:srgbClr val="2980B9"/>
            </a:solidFill>
            <a:miter lim="800000"/>
            <a:headEnd/>
            <a:tailEnd/>
          </a:ln>
          <a:effectLst/>
          <a:extLst/>
        </p:spPr>
        <p:txBody>
          <a:bodyPr wrap="none" lIns="18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err="1" smtClean="0">
                <a:latin typeface="Meiryo UI" panose="020B0604030504040204" pitchFamily="50" charset="-128"/>
                <a:ea typeface="Meiryo UI" panose="020B0604030504040204" pitchFamily="50" charset="-128"/>
              </a:rPr>
              <a:t>での</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飛行実証</a:t>
            </a:r>
            <a:endParaRPr kumimoji="0" lang="en-US" altLang="ja-JP" sz="1050" dirty="0" smtClean="0">
              <a:latin typeface="Meiryo UI" panose="020B0604030504040204" pitchFamily="50" charset="-128"/>
              <a:ea typeface="Meiryo UI" panose="020B0604030504040204" pitchFamily="50" charset="-128"/>
            </a:endParaRPr>
          </a:p>
        </p:txBody>
      </p:sp>
      <p:sp>
        <p:nvSpPr>
          <p:cNvPr id="74" name="ホームベース 73"/>
          <p:cNvSpPr/>
          <p:nvPr/>
        </p:nvSpPr>
        <p:spPr bwMode="auto">
          <a:xfrm>
            <a:off x="866775" y="2835610"/>
            <a:ext cx="4941439" cy="252000"/>
          </a:xfrm>
          <a:prstGeom prst="homePlate">
            <a:avLst/>
          </a:prstGeom>
          <a:solidFill>
            <a:srgbClr val="CCEAF6"/>
          </a:solidFill>
          <a:ln w="19050">
            <a:solidFill>
              <a:srgbClr val="2980B9"/>
            </a:solidFill>
            <a:miter lim="800000"/>
            <a:headEnd/>
            <a:tailEnd/>
          </a:ln>
          <a:effectLst/>
          <a:extLst/>
        </p:spPr>
        <p:txBody>
          <a:bodyPr wrap="none" lIns="3420000" rtlCol="0" anchor="ctr"/>
          <a:lstStyle/>
          <a:p>
            <a:r>
              <a:rPr kumimoji="0" lang="ja-JP" altLang="en-US" sz="1050" dirty="0" smtClean="0">
                <a:latin typeface="Meiryo UI" panose="020B0604030504040204" pitchFamily="50" charset="-128"/>
                <a:ea typeface="Meiryo UI" panose="020B0604030504040204" pitchFamily="50" charset="-128"/>
              </a:rPr>
              <a:t>統合</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70" name="ホームベース 69"/>
          <p:cNvSpPr/>
          <p:nvPr/>
        </p:nvSpPr>
        <p:spPr bwMode="auto">
          <a:xfrm>
            <a:off x="866776" y="3087610"/>
            <a:ext cx="4941436" cy="252000"/>
          </a:xfrm>
          <a:prstGeom prst="homePlate">
            <a:avLst/>
          </a:prstGeom>
          <a:solidFill>
            <a:srgbClr val="CCEAF6"/>
          </a:solidFill>
          <a:ln w="19050">
            <a:solidFill>
              <a:srgbClr val="2980B9"/>
            </a:solidFill>
            <a:miter lim="800000"/>
            <a:headEnd/>
            <a:tailEnd/>
          </a:ln>
          <a:effectLst/>
          <a:extLst/>
        </p:spPr>
        <p:txBody>
          <a:bodyPr wrap="none" lIns="3420000" rtlCol="0" anchor="ctr"/>
          <a:lstStyle/>
          <a:p>
            <a:r>
              <a:rPr kumimoji="0" lang="ja-JP" altLang="en-US" sz="1050" dirty="0" smtClean="0">
                <a:latin typeface="Meiryo UI" panose="020B0604030504040204" pitchFamily="50" charset="-128"/>
                <a:ea typeface="Meiryo UI" panose="020B0604030504040204" pitchFamily="50" charset="-128"/>
              </a:rPr>
              <a:t>センサ統合技術の開発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139" name="正方形/長方形 138"/>
          <p:cNvSpPr/>
          <p:nvPr/>
        </p:nvSpPr>
        <p:spPr>
          <a:xfrm>
            <a:off x="6536626" y="883424"/>
            <a:ext cx="125819" cy="538084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a:off x="9180056" y="854850"/>
            <a:ext cx="125819" cy="648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ホームベース 121"/>
          <p:cNvSpPr/>
          <p:nvPr/>
        </p:nvSpPr>
        <p:spPr bwMode="auto">
          <a:xfrm>
            <a:off x="804216" y="854849"/>
            <a:ext cx="8721342" cy="648000"/>
          </a:xfrm>
          <a:prstGeom prst="homePlate">
            <a:avLst>
              <a:gd name="adj" fmla="val 19867"/>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200" b="1" dirty="0" smtClean="0">
                <a:solidFill>
                  <a:srgbClr val="E74C3C"/>
                </a:solidFill>
                <a:latin typeface="Meiryo UI" panose="020B0604030504040204" pitchFamily="50" charset="-128"/>
                <a:ea typeface="Meiryo UI" panose="020B0604030504040204" pitchFamily="50" charset="-128"/>
              </a:rPr>
              <a:t>レベル１　目視内での操縦飛行</a:t>
            </a:r>
            <a:endParaRPr kumimoji="0" lang="en-US" altLang="ja-JP" sz="1200" b="1" dirty="0" smtClean="0">
              <a:solidFill>
                <a:srgbClr val="E74C3C"/>
              </a:solidFill>
              <a:latin typeface="Meiryo UI" panose="020B0604030504040204" pitchFamily="50" charset="-128"/>
              <a:ea typeface="Meiryo UI" panose="020B0604030504040204" pitchFamily="50" charset="-128"/>
            </a:endParaRPr>
          </a:p>
          <a:p>
            <a:pPr algn="l">
              <a:spcBef>
                <a:spcPts val="600"/>
              </a:spcBef>
            </a:pPr>
            <a:r>
              <a:rPr kumimoji="0" lang="ja-JP" altLang="en-US" sz="1200" b="1" dirty="0" smtClean="0">
                <a:solidFill>
                  <a:srgbClr val="E74C3C"/>
                </a:solidFill>
                <a:latin typeface="Meiryo UI" panose="020B0604030504040204" pitchFamily="50" charset="-128"/>
                <a:ea typeface="Meiryo UI" panose="020B0604030504040204" pitchFamily="50" charset="-128"/>
              </a:rPr>
              <a:t>レベル２　目視内飛行</a:t>
            </a:r>
            <a:r>
              <a:rPr kumimoji="0" lang="ja-JP" altLang="en-US" sz="1050" dirty="0" smtClean="0">
                <a:solidFill>
                  <a:srgbClr val="E74C3C"/>
                </a:solidFill>
                <a:latin typeface="Meiryo UI" panose="020B0604030504040204" pitchFamily="50" charset="-128"/>
                <a:ea typeface="Meiryo UI" panose="020B0604030504040204" pitchFamily="50" charset="-128"/>
              </a:rPr>
              <a:t>（操縦なし）</a:t>
            </a:r>
            <a:endParaRPr kumimoji="0" lang="en-US" altLang="ja-JP" sz="1050" dirty="0" smtClean="0">
              <a:solidFill>
                <a:srgbClr val="E74C3C"/>
              </a:solidFill>
              <a:latin typeface="Meiryo UI" panose="020B0604030504040204" pitchFamily="50" charset="-128"/>
              <a:ea typeface="Meiryo UI" panose="020B0604030504040204" pitchFamily="50" charset="-128"/>
            </a:endParaRPr>
          </a:p>
        </p:txBody>
      </p:sp>
      <p:sp>
        <p:nvSpPr>
          <p:cNvPr id="80" name="ホームベース 79"/>
          <p:cNvSpPr/>
          <p:nvPr/>
        </p:nvSpPr>
        <p:spPr bwMode="auto">
          <a:xfrm>
            <a:off x="804211" y="3403774"/>
            <a:ext cx="5711909" cy="899999"/>
          </a:xfrm>
          <a:prstGeom prst="homePlate">
            <a:avLst>
              <a:gd name="adj" fmla="val 11697"/>
            </a:avLst>
          </a:prstGeom>
          <a:solidFill>
            <a:srgbClr val="CCEAF6"/>
          </a:solidFill>
          <a:ln w="19050">
            <a:solidFill>
              <a:srgbClr val="2980B9"/>
            </a:solidFill>
            <a:miter lim="800000"/>
            <a:headEnd/>
            <a:tailEnd/>
          </a:ln>
          <a:effectLst/>
          <a:extLst/>
        </p:spPr>
        <p:txBody>
          <a:bodyPr wrap="none" lIns="3096000" tIns="46800" rtlCol="0" anchor="t"/>
          <a:lstStyle/>
          <a:p>
            <a:pPr>
              <a:buClr>
                <a:srgbClr val="2980B9"/>
              </a:buClr>
            </a:pPr>
            <a:r>
              <a:rPr kumimoji="0" lang="ja-JP" altLang="en-US" sz="1050" dirty="0">
                <a:latin typeface="Meiryo UI" panose="020B0604030504040204" pitchFamily="50" charset="-128"/>
                <a:ea typeface="Meiryo UI" panose="020B0604030504040204" pitchFamily="50" charset="-128"/>
              </a:rPr>
              <a:t>目視外飛行も活用した信頼性の</a:t>
            </a:r>
            <a:r>
              <a:rPr kumimoji="0" lang="ja-JP" altLang="en-US" sz="1050" dirty="0" smtClean="0">
                <a:latin typeface="Meiryo UI" panose="020B0604030504040204" pitchFamily="50" charset="-128"/>
                <a:ea typeface="Meiryo UI" panose="020B0604030504040204" pitchFamily="50" charset="-128"/>
              </a:rPr>
              <a:t>実証等</a:t>
            </a:r>
            <a:endParaRPr kumimoji="0" lang="en-US" altLang="ja-JP" sz="1050" dirty="0">
              <a:latin typeface="Meiryo UI" panose="020B0604030504040204" pitchFamily="50" charset="-128"/>
              <a:ea typeface="Meiryo UI" panose="020B0604030504040204" pitchFamily="50" charset="-128"/>
            </a:endParaRPr>
          </a:p>
        </p:txBody>
      </p:sp>
      <p:sp>
        <p:nvSpPr>
          <p:cNvPr id="195" name="ホームベース 194"/>
          <p:cNvSpPr/>
          <p:nvPr/>
        </p:nvSpPr>
        <p:spPr bwMode="auto">
          <a:xfrm>
            <a:off x="5625455" y="1116762"/>
            <a:ext cx="864000" cy="144000"/>
          </a:xfrm>
          <a:prstGeom prst="homePlate">
            <a:avLst>
              <a:gd name="adj" fmla="val 0"/>
            </a:avLst>
          </a:prstGeom>
          <a:noFill/>
          <a:ln w="9525">
            <a:noFill/>
            <a:miter lim="800000"/>
            <a:headEnd/>
            <a:tailEnd/>
          </a:ln>
          <a:effectLst/>
          <a:extLst/>
        </p:spPr>
        <p:txBody>
          <a:bodyPr wrap="none" lIns="59372" tIns="46800" rIns="59372" bIns="46800" rtlCol="0" anchor="ctr" anchorCtr="0"/>
          <a:lstStyle/>
          <a:p>
            <a:pPr>
              <a:spcBef>
                <a:spcPts val="600"/>
              </a:spcBef>
              <a:buClr>
                <a:srgbClr val="27AE60"/>
              </a:buClr>
            </a:pPr>
            <a:r>
              <a:rPr kumimoji="0" lang="ja-JP" altLang="en-US" sz="1050" dirty="0">
                <a:solidFill>
                  <a:srgbClr val="E74C3C"/>
                </a:solidFill>
                <a:latin typeface="Meiryo UI" panose="020B0604030504040204" pitchFamily="50" charset="-128"/>
                <a:ea typeface="Meiryo UI" panose="020B0604030504040204" pitchFamily="50" charset="-128"/>
              </a:rPr>
              <a:t>（</a:t>
            </a:r>
            <a:r>
              <a:rPr kumimoji="0" lang="ja-JP" altLang="en-US" sz="1050" dirty="0" smtClean="0">
                <a:solidFill>
                  <a:srgbClr val="E74C3C"/>
                </a:solidFill>
                <a:latin typeface="Meiryo UI" panose="020B0604030504040204" pitchFamily="50" charset="-128"/>
                <a:ea typeface="Meiryo UI" panose="020B0604030504040204" pitchFamily="50" charset="-128"/>
              </a:rPr>
              <a:t>補助者なし）</a:t>
            </a:r>
            <a:endParaRPr kumimoji="0" lang="en-US" altLang="ja-JP" sz="1050" dirty="0">
              <a:solidFill>
                <a:srgbClr val="E74C3C"/>
              </a:solidFill>
              <a:latin typeface="Meiryo UI" panose="020B0604030504040204" pitchFamily="50" charset="-128"/>
              <a:ea typeface="Meiryo UI" panose="020B0604030504040204" pitchFamily="50" charset="-128"/>
            </a:endParaRPr>
          </a:p>
        </p:txBody>
      </p:sp>
      <p:sp>
        <p:nvSpPr>
          <p:cNvPr id="141" name="正方形/長方形 140"/>
          <p:cNvSpPr/>
          <p:nvPr/>
        </p:nvSpPr>
        <p:spPr>
          <a:xfrm>
            <a:off x="6647443" y="854849"/>
            <a:ext cx="126725" cy="45205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p:cNvSpPr txBox="1"/>
          <p:nvPr/>
        </p:nvSpPr>
        <p:spPr>
          <a:xfrm>
            <a:off x="5510402" y="6601903"/>
            <a:ext cx="4304928" cy="256097"/>
          </a:xfrm>
          <a:prstGeom prst="rect">
            <a:avLst/>
          </a:prstGeom>
          <a:noFill/>
        </p:spPr>
        <p:txBody>
          <a:bodyPr wrap="square" lIns="90000" tIns="46800" rIns="90000" bIns="46800" rtlCol="0">
            <a:spAutoFit/>
          </a:bodyPr>
          <a:lstStyle/>
          <a:p>
            <a:pPr algn="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各項目の詳細やその他の事項については補足資料（別紙）に記載する。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a:xfrm>
            <a:off x="3692809" y="854850"/>
            <a:ext cx="125819" cy="540942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9399736" y="854849"/>
            <a:ext cx="125819" cy="553181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角丸四角形 96"/>
          <p:cNvSpPr/>
          <p:nvPr/>
        </p:nvSpPr>
        <p:spPr>
          <a:xfrm>
            <a:off x="4114659" y="2414461"/>
            <a:ext cx="2107112" cy="252000"/>
          </a:xfrm>
          <a:prstGeom prst="roundRect">
            <a:avLst>
              <a:gd name="adj" fmla="val 22817"/>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補助者の配置なしに同等の安全性</a:t>
            </a:r>
            <a:endParaRPr kumimoji="0" lang="en-US" altLang="ja-JP" sz="1050" dirty="0" smtClean="0">
              <a:solidFill>
                <a:schemeClr val="bg1"/>
              </a:solidFill>
              <a:latin typeface="Meiryo UI" panose="020B0604030504040204" pitchFamily="50" charset="-128"/>
              <a:ea typeface="Meiryo UI" panose="020B0604030504040204" pitchFamily="50" charset="-128"/>
            </a:endParaRPr>
          </a:p>
        </p:txBody>
      </p:sp>
      <p:sp>
        <p:nvSpPr>
          <p:cNvPr id="91" name="ホームベース 90"/>
          <p:cNvSpPr/>
          <p:nvPr/>
        </p:nvSpPr>
        <p:spPr bwMode="auto">
          <a:xfrm>
            <a:off x="804211" y="2251996"/>
            <a:ext cx="2764224" cy="1152000"/>
          </a:xfrm>
          <a:prstGeom prst="homePlate">
            <a:avLst>
              <a:gd name="adj" fmla="val 9196"/>
            </a:avLst>
          </a:prstGeom>
          <a:solidFill>
            <a:srgbClr val="CCEAF6"/>
          </a:solidFill>
          <a:ln w="19050">
            <a:solidFill>
              <a:srgbClr val="2980B9"/>
            </a:solidFill>
            <a:miter lim="800000"/>
            <a:headEnd/>
            <a:tailEnd/>
          </a:ln>
          <a:effectLst/>
          <a:extLst/>
        </p:spPr>
        <p:txBody>
          <a:bodyPr wrap="square" rtlCol="0" anchor="t"/>
          <a:lstStyle/>
          <a:p>
            <a:pPr>
              <a:buClr>
                <a:srgbClr val="2980B9"/>
              </a:buClr>
            </a:pPr>
            <a:r>
              <a:rPr kumimoji="0" lang="en-US" altLang="ja-JP" sz="1050" b="1" dirty="0" smtClean="0">
                <a:solidFill>
                  <a:srgbClr val="2980B9"/>
                </a:solidFill>
                <a:latin typeface="Meiryo UI" panose="020B0604030504040204" pitchFamily="50" charset="-128"/>
                <a:ea typeface="Meiryo UI" panose="020B0604030504040204" pitchFamily="50" charset="-128"/>
              </a:rPr>
              <a:t>Ⅰ </a:t>
            </a:r>
            <a:r>
              <a:rPr kumimoji="0" lang="ja-JP" altLang="en-US" sz="1050" b="1" dirty="0" smtClean="0">
                <a:solidFill>
                  <a:srgbClr val="2980B9"/>
                </a:solidFill>
                <a:latin typeface="Meiryo UI" panose="020B0604030504040204" pitchFamily="50" charset="-128"/>
                <a:ea typeface="Meiryo UI" panose="020B0604030504040204" pitchFamily="50" charset="-128"/>
              </a:rPr>
              <a:t>目視</a:t>
            </a:r>
            <a:r>
              <a:rPr kumimoji="0" lang="ja-JP" altLang="en-US" sz="1050" b="1" dirty="0">
                <a:solidFill>
                  <a:srgbClr val="2980B9"/>
                </a:solidFill>
                <a:latin typeface="Meiryo UI" panose="020B0604030504040204" pitchFamily="50" charset="-128"/>
                <a:ea typeface="Meiryo UI" panose="020B0604030504040204" pitchFamily="50" charset="-128"/>
              </a:rPr>
              <a:t>を代替する機能の</a:t>
            </a:r>
            <a:r>
              <a:rPr kumimoji="0" lang="ja-JP" altLang="en-US" sz="1050" b="1" dirty="0" smtClean="0">
                <a:solidFill>
                  <a:srgbClr val="2980B9"/>
                </a:solidFill>
                <a:latin typeface="Meiryo UI" panose="020B0604030504040204" pitchFamily="50" charset="-128"/>
                <a:ea typeface="Meiryo UI" panose="020B0604030504040204" pitchFamily="50" charset="-128"/>
              </a:rPr>
              <a:t>実現</a:t>
            </a:r>
            <a:endParaRPr kumimoji="0" lang="en-US" altLang="ja-JP" sz="1050" dirty="0" smtClean="0">
              <a:latin typeface="Meiryo UI" panose="020B0604030504040204" pitchFamily="50" charset="-128"/>
              <a:ea typeface="Meiryo UI" panose="020B0604030504040204" pitchFamily="50" charset="-128"/>
            </a:endParaRPr>
          </a:p>
          <a:p>
            <a:pPr marL="252000" indent="-144000" algn="l">
              <a:buClr>
                <a:srgbClr val="2980B9"/>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機体状態や周辺環境の把握と対応</a:t>
            </a:r>
            <a:endParaRPr kumimoji="0" lang="en-US" altLang="ja-JP" sz="1050" dirty="0" smtClean="0">
              <a:latin typeface="Meiryo UI" panose="020B0604030504040204" pitchFamily="50" charset="-128"/>
              <a:ea typeface="Meiryo UI" panose="020B0604030504040204" pitchFamily="50" charset="-128"/>
            </a:endParaRPr>
          </a:p>
          <a:p>
            <a:pPr marL="108000" algn="l">
              <a:buClr>
                <a:srgbClr val="2980B9"/>
              </a:buClr>
            </a:pPr>
            <a:r>
              <a:rPr kumimoji="0" lang="ja-JP" altLang="en-US" sz="1050" dirty="0" smtClean="0">
                <a:latin typeface="Meiryo UI" panose="020B0604030504040204" pitchFamily="50" charset="-128"/>
                <a:ea typeface="Meiryo UI" panose="020B0604030504040204" pitchFamily="50" charset="-128"/>
              </a:rPr>
              <a:t>（航空機や無人航空機との衝突防止等）</a:t>
            </a:r>
            <a:endParaRPr kumimoji="0" lang="en-US" altLang="ja-JP" sz="1050" dirty="0">
              <a:latin typeface="Meiryo UI" panose="020B0604030504040204" pitchFamily="50" charset="-128"/>
              <a:ea typeface="Meiryo UI" panose="020B0604030504040204" pitchFamily="50" charset="-128"/>
            </a:endParaRPr>
          </a:p>
        </p:txBody>
      </p:sp>
      <p:sp>
        <p:nvSpPr>
          <p:cNvPr id="130" name="ホームベース 129"/>
          <p:cNvSpPr/>
          <p:nvPr/>
        </p:nvSpPr>
        <p:spPr bwMode="auto">
          <a:xfrm>
            <a:off x="804210" y="3403994"/>
            <a:ext cx="5711908" cy="900637"/>
          </a:xfrm>
          <a:prstGeom prst="homePlate">
            <a:avLst>
              <a:gd name="adj" fmla="val 12016"/>
            </a:avLst>
          </a:prstGeom>
          <a:solidFill>
            <a:srgbClr val="CCEAF6"/>
          </a:solidFill>
          <a:ln w="19050">
            <a:solidFill>
              <a:srgbClr val="2980B9"/>
            </a:solidFill>
            <a:miter lim="800000"/>
            <a:headEnd/>
            <a:tailEnd/>
          </a:ln>
          <a:effectLst/>
          <a:extLst/>
        </p:spPr>
        <p:txBody>
          <a:bodyPr wrap="none" rtlCol="0" anchor="t"/>
          <a:lstStyle/>
          <a:p>
            <a:pPr>
              <a:spcBef>
                <a:spcPts val="300"/>
              </a:spcBef>
            </a:pPr>
            <a:r>
              <a:rPr kumimoji="0" lang="en-US" altLang="ja-JP" sz="1050" b="1" dirty="0">
                <a:solidFill>
                  <a:srgbClr val="2980B9"/>
                </a:solidFill>
                <a:latin typeface="Meiryo UI" panose="020B0604030504040204" pitchFamily="50" charset="-128"/>
                <a:ea typeface="Meiryo UI" panose="020B0604030504040204" pitchFamily="50" charset="-128"/>
              </a:rPr>
              <a:t>Ⅱ </a:t>
            </a:r>
            <a:r>
              <a:rPr kumimoji="0" lang="ja-JP" altLang="en-US" sz="1050" b="1" dirty="0">
                <a:solidFill>
                  <a:srgbClr val="2980B9"/>
                </a:solidFill>
                <a:latin typeface="Meiryo UI" panose="020B0604030504040204" pitchFamily="50" charset="-128"/>
                <a:ea typeface="Meiryo UI" panose="020B0604030504040204" pitchFamily="50" charset="-128"/>
              </a:rPr>
              <a:t>第三者に対する安全性の確保</a:t>
            </a:r>
            <a:endParaRPr kumimoji="0" lang="en-US" altLang="ja-JP" sz="1050" b="1" dirty="0">
              <a:solidFill>
                <a:srgbClr val="2980B9"/>
              </a:solidFill>
              <a:latin typeface="Meiryo UI" panose="020B0604030504040204" pitchFamily="50" charset="-128"/>
              <a:ea typeface="Meiryo UI" panose="020B0604030504040204" pitchFamily="50" charset="-128"/>
            </a:endParaRPr>
          </a:p>
          <a:p>
            <a:pPr algn="l"/>
            <a:r>
              <a:rPr kumimoji="0" lang="en-US" altLang="ja-JP" sz="1050" b="1" dirty="0" smtClean="0">
                <a:solidFill>
                  <a:srgbClr val="2980B9"/>
                </a:solidFill>
                <a:latin typeface="Meiryo UI" panose="020B0604030504040204" pitchFamily="50" charset="-128"/>
                <a:ea typeface="Meiryo UI" panose="020B0604030504040204" pitchFamily="50" charset="-128"/>
              </a:rPr>
              <a:t>ⅰ </a:t>
            </a:r>
            <a:r>
              <a:rPr kumimoji="0" lang="ja-JP" altLang="en-US" sz="1050" b="1" dirty="0" smtClean="0">
                <a:solidFill>
                  <a:srgbClr val="2980B9"/>
                </a:solidFill>
                <a:latin typeface="Meiryo UI" panose="020B0604030504040204" pitchFamily="50" charset="-128"/>
                <a:ea typeface="Meiryo UI" panose="020B0604030504040204" pitchFamily="50" charset="-128"/>
              </a:rPr>
              <a:t>信頼性の確保</a:t>
            </a:r>
            <a:endParaRPr kumimoji="0" lang="en-US" altLang="ja-JP" sz="1050" b="1" dirty="0" smtClean="0">
              <a:solidFill>
                <a:srgbClr val="2980B9"/>
              </a:solidFill>
              <a:latin typeface="Meiryo UI" panose="020B0604030504040204" pitchFamily="50" charset="-128"/>
              <a:ea typeface="Meiryo UI" panose="020B0604030504040204" pitchFamily="50" charset="-128"/>
            </a:endParaRPr>
          </a:p>
          <a:p>
            <a:pPr marL="252000" indent="-144000" algn="l">
              <a:buClr>
                <a:srgbClr val="2980B9"/>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機体や通信の信頼性、耐環境性等</a:t>
            </a:r>
            <a:endParaRPr kumimoji="0" lang="en-US" altLang="ja-JP" sz="1050" dirty="0" smtClean="0">
              <a:latin typeface="Meiryo UI" panose="020B0604030504040204" pitchFamily="50" charset="-128"/>
              <a:ea typeface="Meiryo UI" panose="020B0604030504040204" pitchFamily="50" charset="-128"/>
            </a:endParaRPr>
          </a:p>
          <a:p>
            <a:pPr algn="l">
              <a:buClr>
                <a:srgbClr val="2980B9"/>
              </a:buClr>
            </a:pPr>
            <a:r>
              <a:rPr kumimoji="0" lang="en-US" altLang="ja-JP" sz="1050" b="1" dirty="0" smtClean="0">
                <a:solidFill>
                  <a:srgbClr val="2980B9"/>
                </a:solidFill>
                <a:latin typeface="Meiryo UI" panose="020B0604030504040204" pitchFamily="50" charset="-128"/>
                <a:ea typeface="Meiryo UI" panose="020B0604030504040204" pitchFamily="50" charset="-128"/>
              </a:rPr>
              <a:t>ⅱ</a:t>
            </a:r>
            <a:r>
              <a:rPr kumimoji="0" lang="ja-JP" altLang="en-US" sz="1050" b="1" dirty="0" smtClean="0">
                <a:solidFill>
                  <a:srgbClr val="2980B9"/>
                </a:solidFill>
                <a:latin typeface="Meiryo UI" panose="020B0604030504040204" pitchFamily="50" charset="-128"/>
                <a:ea typeface="Meiryo UI" panose="020B0604030504040204" pitchFamily="50" charset="-128"/>
              </a:rPr>
              <a:t> 危害の抑制</a:t>
            </a:r>
            <a:endParaRPr kumimoji="0" lang="en-US" altLang="ja-JP" sz="1050" b="1" dirty="0" smtClean="0">
              <a:solidFill>
                <a:srgbClr val="2980B9"/>
              </a:solidFill>
              <a:latin typeface="Meiryo UI" panose="020B0604030504040204" pitchFamily="50" charset="-128"/>
              <a:ea typeface="Meiryo UI" panose="020B0604030504040204" pitchFamily="50" charset="-128"/>
            </a:endParaRPr>
          </a:p>
          <a:p>
            <a:pPr marL="252000" indent="-144000">
              <a:buClr>
                <a:srgbClr val="2980B9"/>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異常時の安全機能、衝突安全性等</a:t>
            </a:r>
            <a:endParaRPr kumimoji="0" lang="en-US" altLang="ja-JP" sz="1050" dirty="0">
              <a:latin typeface="Meiryo UI" panose="020B0604030504040204" pitchFamily="50" charset="-128"/>
              <a:ea typeface="Meiryo UI" panose="020B0604030504040204" pitchFamily="50" charset="-128"/>
            </a:endParaRPr>
          </a:p>
        </p:txBody>
      </p:sp>
      <p:sp>
        <p:nvSpPr>
          <p:cNvPr id="153" name="ホームベース 152"/>
          <p:cNvSpPr/>
          <p:nvPr/>
        </p:nvSpPr>
        <p:spPr bwMode="auto">
          <a:xfrm rot="16200000">
            <a:off x="6497272" y="4214612"/>
            <a:ext cx="289698" cy="252000"/>
          </a:xfrm>
          <a:prstGeom prst="homePlate">
            <a:avLst/>
          </a:prstGeom>
          <a:solidFill>
            <a:srgbClr val="67C68F"/>
          </a:solidFill>
          <a:ln w="19050">
            <a:solidFill>
              <a:schemeClr val="bg1"/>
            </a:solid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25" name="ホームベース 124"/>
          <p:cNvSpPr/>
          <p:nvPr/>
        </p:nvSpPr>
        <p:spPr bwMode="auto">
          <a:xfrm>
            <a:off x="802195" y="5997920"/>
            <a:ext cx="8723360" cy="252000"/>
          </a:xfrm>
          <a:prstGeom prst="homePlate">
            <a:avLst/>
          </a:prstGeom>
          <a:solidFill>
            <a:srgbClr val="D4EFDF"/>
          </a:solidFill>
          <a:ln w="19050">
            <a:solidFill>
              <a:srgbClr val="27AE60"/>
            </a:solidFill>
            <a:miter lim="800000"/>
            <a:headEnd/>
            <a:tailEnd/>
          </a:ln>
          <a:effectLst/>
          <a:extLst/>
        </p:spPr>
        <p:txBody>
          <a:bodyPr wrap="none" lIns="3096000" rtlCol="0" anchor="ctr"/>
          <a:lstStyle/>
          <a:p>
            <a:pPr algn="l"/>
            <a:r>
              <a:rPr kumimoji="0" lang="ja-JP" altLang="en-US" sz="1050" dirty="0" smtClean="0">
                <a:latin typeface="Meiryo UI" panose="020B0604030504040204" pitchFamily="50" charset="-128"/>
                <a:ea typeface="Meiryo UI" panose="020B0604030504040204" pitchFamily="50" charset="-128"/>
              </a:rPr>
              <a:t>順次開所予定</a:t>
            </a:r>
            <a:endParaRPr kumimoji="0" lang="ja-JP" altLang="en-US" sz="1050" dirty="0">
              <a:latin typeface="Meiryo UI" panose="020B0604030504040204" pitchFamily="50" charset="-128"/>
              <a:ea typeface="Meiryo UI" panose="020B0604030504040204" pitchFamily="50" charset="-128"/>
            </a:endParaRPr>
          </a:p>
        </p:txBody>
      </p:sp>
      <p:sp>
        <p:nvSpPr>
          <p:cNvPr id="83" name="ホームベース 82"/>
          <p:cNvSpPr/>
          <p:nvPr/>
        </p:nvSpPr>
        <p:spPr bwMode="auto">
          <a:xfrm>
            <a:off x="804213" y="4628456"/>
            <a:ext cx="8721344" cy="756000"/>
          </a:xfrm>
          <a:prstGeom prst="homePlate">
            <a:avLst>
              <a:gd name="adj" fmla="val 16193"/>
            </a:avLst>
          </a:prstGeom>
          <a:solidFill>
            <a:srgbClr val="D4EFDF"/>
          </a:solidFill>
          <a:ln w="19050">
            <a:solidFill>
              <a:srgbClr val="27AE60"/>
            </a:solidFill>
            <a:miter lim="800000"/>
            <a:headEnd/>
            <a:tailEnd/>
          </a:ln>
          <a:effectLst/>
          <a:extLst/>
        </p:spPr>
        <p:txBody>
          <a:bodyPr wrap="none" lIns="6084000" tIns="46800" rtlCol="0" anchor="ctr"/>
          <a:lstStyle/>
          <a:p>
            <a:pPr marL="171450" indent="-171450">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運航管理（</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）に関するルール</a:t>
            </a:r>
            <a:endParaRPr kumimoji="0" lang="en-US" altLang="ja-JP" sz="1050" dirty="0" smtClean="0">
              <a:latin typeface="Meiryo UI" panose="020B0604030504040204" pitchFamily="50" charset="-128"/>
              <a:ea typeface="Meiryo UI" panose="020B0604030504040204" pitchFamily="50" charset="-128"/>
            </a:endParaRPr>
          </a:p>
          <a:p>
            <a:pPr marL="171450" indent="-171450">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操縦者や運航管理者の資格制度</a:t>
            </a:r>
            <a:endParaRPr kumimoji="0" lang="en-US" altLang="ja-JP" sz="1050" dirty="0" smtClean="0">
              <a:latin typeface="Meiryo UI" panose="020B0604030504040204" pitchFamily="50" charset="-128"/>
              <a:ea typeface="Meiryo UI" panose="020B0604030504040204" pitchFamily="50" charset="-128"/>
            </a:endParaRPr>
          </a:p>
          <a:p>
            <a:pPr marL="171450" indent="-171450">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機体の認証・識別・登録に係る制度</a:t>
            </a:r>
            <a:endParaRPr kumimoji="0" lang="en-US" altLang="ja-JP" sz="1050" dirty="0" smtClean="0">
              <a:latin typeface="Meiryo UI" panose="020B0604030504040204" pitchFamily="50" charset="-128"/>
              <a:ea typeface="Meiryo UI" panose="020B0604030504040204" pitchFamily="50" charset="-128"/>
            </a:endParaRPr>
          </a:p>
          <a:p>
            <a:pPr marL="171450" indent="-171450">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第三者上空飛行等に係る審査要領の改訂</a:t>
            </a:r>
            <a:endParaRPr kumimoji="0" lang="en-US" altLang="ja-JP" sz="1050" dirty="0">
              <a:latin typeface="Meiryo UI" panose="020B0604030504040204" pitchFamily="50" charset="-128"/>
              <a:ea typeface="Meiryo UI" panose="020B0604030504040204" pitchFamily="50" charset="-128"/>
            </a:endParaRPr>
          </a:p>
        </p:txBody>
      </p:sp>
      <p:sp>
        <p:nvSpPr>
          <p:cNvPr id="155" name="ホームベース 154"/>
          <p:cNvSpPr/>
          <p:nvPr/>
        </p:nvSpPr>
        <p:spPr bwMode="auto">
          <a:xfrm rot="16200000">
            <a:off x="5919712" y="4792170"/>
            <a:ext cx="1444817" cy="252000"/>
          </a:xfrm>
          <a:prstGeom prst="homePlate">
            <a:avLst/>
          </a:prstGeom>
          <a:solidFill>
            <a:srgbClr val="67C68F"/>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93" name="ホームベース 92"/>
          <p:cNvSpPr/>
          <p:nvPr/>
        </p:nvSpPr>
        <p:spPr bwMode="auto">
          <a:xfrm>
            <a:off x="802195" y="6249920"/>
            <a:ext cx="8721344" cy="252000"/>
          </a:xfrm>
          <a:prstGeom prst="homePlate">
            <a:avLst/>
          </a:prstGeom>
          <a:solidFill>
            <a:srgbClr val="D4EFDF"/>
          </a:solidFill>
          <a:ln w="19050">
            <a:solidFill>
              <a:srgbClr val="27AE60"/>
            </a:solidFill>
            <a:miter lim="800000"/>
            <a:headEnd/>
            <a:tailEnd/>
          </a:ln>
          <a:effectLst/>
          <a:extLst/>
        </p:spPr>
        <p:txBody>
          <a:bodyPr wrap="none" lIns="3096000" rtlCol="0" anchor="ctr"/>
          <a:lstStyle/>
          <a:p>
            <a:pPr algn="l"/>
            <a:r>
              <a:rPr kumimoji="0" lang="ja-JP" altLang="en-US" sz="1050" dirty="0" smtClean="0">
                <a:latin typeface="Meiryo UI" panose="020B0604030504040204" pitchFamily="50" charset="-128"/>
                <a:ea typeface="Meiryo UI" panose="020B0604030504040204" pitchFamily="50" charset="-128"/>
              </a:rPr>
              <a:t>措置、運用（Ｐ）</a:t>
            </a:r>
            <a:endParaRPr kumimoji="0" lang="ja-JP" altLang="en-US" sz="1050" dirty="0">
              <a:latin typeface="Meiryo UI" panose="020B0604030504040204" pitchFamily="50" charset="-128"/>
              <a:ea typeface="Meiryo UI" panose="020B0604030504040204" pitchFamily="50" charset="-128"/>
            </a:endParaRPr>
          </a:p>
        </p:txBody>
      </p:sp>
      <p:sp>
        <p:nvSpPr>
          <p:cNvPr id="171" name="ホームベース 170"/>
          <p:cNvSpPr/>
          <p:nvPr/>
        </p:nvSpPr>
        <p:spPr bwMode="auto">
          <a:xfrm>
            <a:off x="804213" y="5133223"/>
            <a:ext cx="5711908" cy="252000"/>
          </a:xfrm>
          <a:prstGeom prst="homePlate">
            <a:avLst/>
          </a:prstGeom>
          <a:solidFill>
            <a:srgbClr val="D4EFDF"/>
          </a:solidFill>
          <a:ln w="19050">
            <a:solidFill>
              <a:srgbClr val="27AE60"/>
            </a:solidFill>
            <a:miter lim="800000"/>
            <a:headEnd/>
            <a:tailEnd/>
          </a:ln>
          <a:effectLst/>
          <a:extLst/>
        </p:spPr>
        <p:txBody>
          <a:bodyPr wrap="none" lIns="3096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における性能評価、国際標準化</a:t>
            </a:r>
            <a:endParaRPr kumimoji="0" lang="en-US" altLang="ja-JP" sz="1050" dirty="0">
              <a:latin typeface="Meiryo UI" panose="020B0604030504040204" pitchFamily="50" charset="-128"/>
              <a:ea typeface="Meiryo UI" panose="020B0604030504040204" pitchFamily="50" charset="-128"/>
            </a:endParaRPr>
          </a:p>
        </p:txBody>
      </p:sp>
      <p:sp>
        <p:nvSpPr>
          <p:cNvPr id="61" name="ホームベース 60"/>
          <p:cNvSpPr/>
          <p:nvPr/>
        </p:nvSpPr>
        <p:spPr bwMode="auto">
          <a:xfrm>
            <a:off x="804215" y="4881223"/>
            <a:ext cx="5711903" cy="252000"/>
          </a:xfrm>
          <a:prstGeom prst="homePlate">
            <a:avLst>
              <a:gd name="adj" fmla="val 49434"/>
            </a:avLst>
          </a:prstGeom>
          <a:solidFill>
            <a:srgbClr val="D4EFDF"/>
          </a:solidFill>
          <a:ln w="19050">
            <a:solidFill>
              <a:srgbClr val="27AE60"/>
            </a:solidFill>
            <a:miter lim="800000"/>
            <a:headEnd/>
            <a:tailEnd/>
          </a:ln>
          <a:effectLst/>
          <a:extLst/>
        </p:spPr>
        <p:txBody>
          <a:bodyPr wrap="none" lIns="3096000" rtlCol="0" anchor="ctr"/>
          <a:lstStyle/>
          <a:p>
            <a:pPr algn="l"/>
            <a:r>
              <a:rPr kumimoji="0" lang="ja-JP" altLang="en-US" sz="1050" dirty="0" smtClean="0">
                <a:latin typeface="Meiryo UI" panose="020B0604030504040204" pitchFamily="50" charset="-128"/>
                <a:ea typeface="Meiryo UI" panose="020B0604030504040204" pitchFamily="50" charset="-128"/>
              </a:rPr>
              <a:t>第三者上空飛行等に求める要件の検討</a:t>
            </a:r>
            <a:endParaRPr kumimoji="0" lang="en-US" altLang="ja-JP" sz="1050" dirty="0">
              <a:latin typeface="Meiryo UI" panose="020B0604030504040204" pitchFamily="50" charset="-128"/>
              <a:ea typeface="Meiryo UI" panose="020B0604030504040204" pitchFamily="50" charset="-128"/>
            </a:endParaRPr>
          </a:p>
        </p:txBody>
      </p:sp>
      <p:sp>
        <p:nvSpPr>
          <p:cNvPr id="103" name="ホームベース 102"/>
          <p:cNvSpPr/>
          <p:nvPr/>
        </p:nvSpPr>
        <p:spPr bwMode="auto">
          <a:xfrm>
            <a:off x="866775" y="3087610"/>
            <a:ext cx="3312000" cy="252000"/>
          </a:xfrm>
          <a:prstGeom prst="homePlate">
            <a:avLst/>
          </a:prstGeom>
          <a:solidFill>
            <a:srgbClr val="CCEAF6"/>
          </a:solidFill>
          <a:ln w="19050">
            <a:solidFill>
              <a:srgbClr val="2980B9"/>
            </a:solidFill>
            <a:miter lim="800000"/>
            <a:headEnd/>
            <a:tailEnd/>
          </a:ln>
          <a:effectLst/>
          <a:extLst/>
        </p:spPr>
        <p:txBody>
          <a:bodyPr wrap="none" lIns="90000" rtlCol="0" anchor="ctr"/>
          <a:lstStyle/>
          <a:p>
            <a:r>
              <a:rPr kumimoji="0" lang="ja-JP" altLang="en-US" sz="1050" b="1" dirty="0" smtClean="0">
                <a:solidFill>
                  <a:srgbClr val="2980B9"/>
                </a:solidFill>
                <a:latin typeface="Meiryo UI" panose="020B0604030504040204" pitchFamily="50" charset="-128"/>
                <a:ea typeface="Meiryo UI" panose="020B0604030504040204" pitchFamily="50" charset="-128"/>
              </a:rPr>
              <a:t>衝突回避</a:t>
            </a:r>
            <a:r>
              <a:rPr kumimoji="0" lang="ja-JP" altLang="en-US" sz="1050" dirty="0" smtClean="0">
                <a:latin typeface="Meiryo UI" panose="020B0604030504040204" pitchFamily="50" charset="-128"/>
                <a:ea typeface="Meiryo UI" panose="020B0604030504040204" pitchFamily="50" charset="-128"/>
              </a:rPr>
              <a:t>　電波、光波センサ等の開発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75" name="ホームベース 74"/>
          <p:cNvSpPr/>
          <p:nvPr/>
        </p:nvSpPr>
        <p:spPr bwMode="auto">
          <a:xfrm>
            <a:off x="866775" y="2835610"/>
            <a:ext cx="3312000" cy="252000"/>
          </a:xfrm>
          <a:prstGeom prst="homePlate">
            <a:avLst/>
          </a:prstGeom>
          <a:solidFill>
            <a:srgbClr val="CCEAF6"/>
          </a:solidFill>
          <a:ln w="19050">
            <a:solidFill>
              <a:srgbClr val="2980B9"/>
            </a:solidFill>
            <a:prstDash val="solid"/>
            <a:miter lim="800000"/>
            <a:headEnd/>
            <a:tailEnd/>
          </a:ln>
          <a:effectLst/>
          <a:extLst/>
        </p:spPr>
        <p:txBody>
          <a:bodyPr wrap="none" rtlCol="0" anchor="ctr"/>
          <a:lstStyle/>
          <a:p>
            <a:pPr algn="l"/>
            <a:r>
              <a:rPr kumimoji="0" lang="ja-JP" altLang="en-US" sz="1050" b="1" dirty="0" smtClean="0">
                <a:solidFill>
                  <a:srgbClr val="2980B9"/>
                </a:solidFill>
                <a:latin typeface="Meiryo UI" panose="020B0604030504040204" pitchFamily="50" charset="-128"/>
                <a:ea typeface="Meiryo UI" panose="020B0604030504040204" pitchFamily="50" charset="-128"/>
              </a:rPr>
              <a:t>運航管理</a:t>
            </a:r>
            <a:r>
              <a:rPr kumimoji="0" lang="ja-JP" altLang="en-US" sz="1050" dirty="0" smtClean="0">
                <a:latin typeface="Meiryo UI" panose="020B0604030504040204" pitchFamily="50" charset="-128"/>
                <a:ea typeface="Meiryo UI" panose="020B0604030504040204" pitchFamily="50" charset="-128"/>
              </a:rPr>
              <a:t>　物流、災害対応用</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a:latin typeface="Meiryo UI" panose="020B0604030504040204" pitchFamily="50" charset="-128"/>
                <a:ea typeface="Meiryo UI" panose="020B0604030504040204" pitchFamily="50" charset="-128"/>
              </a:rPr>
              <a:t>等</a:t>
            </a:r>
            <a:r>
              <a:rPr kumimoji="0" lang="ja-JP" altLang="en-US" sz="1050" dirty="0" smtClean="0">
                <a:latin typeface="Meiryo UI" panose="020B0604030504040204" pitchFamily="50" charset="-128"/>
                <a:ea typeface="Meiryo UI" panose="020B0604030504040204" pitchFamily="50" charset="-128"/>
              </a:rPr>
              <a:t>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110" name="ホームベース 109"/>
          <p:cNvSpPr/>
          <p:nvPr/>
        </p:nvSpPr>
        <p:spPr bwMode="auto">
          <a:xfrm rot="16200000">
            <a:off x="2278774" y="2792042"/>
            <a:ext cx="2831666" cy="252000"/>
          </a:xfrm>
          <a:prstGeom prst="homePlate">
            <a:avLst/>
          </a:prstGeom>
          <a:solidFill>
            <a:srgbClr val="69A6CE"/>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98" name="ホームベース 97"/>
          <p:cNvSpPr/>
          <p:nvPr/>
        </p:nvSpPr>
        <p:spPr bwMode="auto">
          <a:xfrm rot="16200000">
            <a:off x="3548246" y="4213740"/>
            <a:ext cx="292719" cy="252000"/>
          </a:xfrm>
          <a:prstGeom prst="homePlate">
            <a:avLst/>
          </a:prstGeom>
          <a:solidFill>
            <a:srgbClr val="67C68F"/>
          </a:solidFill>
          <a:ln w="19050">
            <a:solidFill>
              <a:schemeClr val="bg1"/>
            </a:solid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78" name="ホームベース 77"/>
          <p:cNvSpPr/>
          <p:nvPr/>
        </p:nvSpPr>
        <p:spPr bwMode="auto">
          <a:xfrm>
            <a:off x="804216" y="5385223"/>
            <a:ext cx="5711906"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事故情報の収集、</a:t>
            </a:r>
            <a:r>
              <a:rPr kumimoji="0" lang="ja-JP" altLang="en-US" sz="1050" dirty="0">
                <a:latin typeface="Meiryo UI" panose="020B0604030504040204" pitchFamily="50" charset="-128"/>
                <a:ea typeface="Meiryo UI" panose="020B0604030504040204" pitchFamily="50" charset="-128"/>
              </a:rPr>
              <a:t>事故時</a:t>
            </a:r>
            <a:r>
              <a:rPr kumimoji="0" lang="ja-JP" altLang="en-US" sz="1050" dirty="0" smtClean="0">
                <a:latin typeface="Meiryo UI" panose="020B0604030504040204" pitchFamily="50" charset="-128"/>
                <a:ea typeface="Meiryo UI" panose="020B0604030504040204" pitchFamily="50" charset="-128"/>
              </a:rPr>
              <a:t>等の被害者救済に係る　　　　論点の整理・措置の検討</a:t>
            </a:r>
            <a:endParaRPr kumimoji="0" lang="ja-JP" altLang="en-US" sz="1050" dirty="0">
              <a:latin typeface="Meiryo UI" panose="020B0604030504040204" pitchFamily="50" charset="-128"/>
              <a:ea typeface="Meiryo UI" panose="020B0604030504040204" pitchFamily="50" charset="-128"/>
            </a:endParaRPr>
          </a:p>
        </p:txBody>
      </p:sp>
      <p:sp>
        <p:nvSpPr>
          <p:cNvPr id="114" name="ホームベース 113"/>
          <p:cNvSpPr/>
          <p:nvPr/>
        </p:nvSpPr>
        <p:spPr bwMode="auto">
          <a:xfrm rot="16200000">
            <a:off x="2970687" y="4791299"/>
            <a:ext cx="1447838" cy="252000"/>
          </a:xfrm>
          <a:prstGeom prst="homePlate">
            <a:avLst/>
          </a:prstGeom>
          <a:solidFill>
            <a:srgbClr val="67C68F"/>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70" name="ホームベース 169"/>
          <p:cNvSpPr/>
          <p:nvPr/>
        </p:nvSpPr>
        <p:spPr bwMode="auto">
          <a:xfrm>
            <a:off x="804212" y="5133223"/>
            <a:ext cx="2764223"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機体の性能評価基準の策定</a:t>
            </a:r>
            <a:endParaRPr kumimoji="0" lang="ja-JP" altLang="en-US" sz="1050" dirty="0">
              <a:latin typeface="Meiryo UI" panose="020B0604030504040204" pitchFamily="50" charset="-128"/>
              <a:ea typeface="Meiryo UI" panose="020B0604030504040204" pitchFamily="50" charset="-128"/>
            </a:endParaRPr>
          </a:p>
        </p:txBody>
      </p:sp>
      <p:sp>
        <p:nvSpPr>
          <p:cNvPr id="136" name="ホームベース 135"/>
          <p:cNvSpPr/>
          <p:nvPr/>
        </p:nvSpPr>
        <p:spPr bwMode="auto">
          <a:xfrm rot="16200000">
            <a:off x="3537637" y="5551069"/>
            <a:ext cx="309899" cy="252000"/>
          </a:xfrm>
          <a:prstGeom prst="homePlate">
            <a:avLst/>
          </a:prstGeom>
          <a:solidFill>
            <a:srgbClr val="67C68F"/>
          </a:solidFill>
          <a:ln w="19050">
            <a:solidFill>
              <a:schemeClr val="bg1"/>
            </a:solid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76" name="ホームベース 75"/>
          <p:cNvSpPr/>
          <p:nvPr/>
        </p:nvSpPr>
        <p:spPr bwMode="auto">
          <a:xfrm>
            <a:off x="3820435" y="4629223"/>
            <a:ext cx="2695683" cy="252000"/>
          </a:xfrm>
          <a:prstGeom prst="homePlate">
            <a:avLst>
              <a:gd name="adj" fmla="val 0"/>
            </a:avLst>
          </a:prstGeom>
          <a:noFill/>
          <a:ln w="9525">
            <a:noFill/>
            <a:miter lim="800000"/>
            <a:headEnd/>
            <a:tailEnd/>
          </a:ln>
          <a:effectLst/>
          <a:extLst/>
        </p:spPr>
        <p:txBody>
          <a:bodyPr wrap="none" lIns="59372" tIns="46800" rIns="59372" bIns="46800" rtlCol="0" anchor="ctr" anchorCtr="0"/>
          <a:lstStyle/>
          <a:p>
            <a:pPr marL="171450" indent="-171450">
              <a:spcBef>
                <a:spcPts val="600"/>
              </a:spcBef>
              <a:buClr>
                <a:srgbClr val="27AE60"/>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目視外飛行等に係る審査要領の改訂</a:t>
            </a:r>
            <a:endParaRPr kumimoji="0" lang="en-US" altLang="ja-JP" sz="1050" dirty="0">
              <a:latin typeface="Meiryo UI" panose="020B0604030504040204" pitchFamily="50" charset="-128"/>
              <a:ea typeface="Meiryo UI" panose="020B0604030504040204" pitchFamily="50" charset="-128"/>
            </a:endParaRPr>
          </a:p>
        </p:txBody>
      </p:sp>
      <p:sp>
        <p:nvSpPr>
          <p:cNvPr id="151" name="ホームベース 150"/>
          <p:cNvSpPr/>
          <p:nvPr/>
        </p:nvSpPr>
        <p:spPr bwMode="auto">
          <a:xfrm rot="16200000">
            <a:off x="3202686" y="5886019"/>
            <a:ext cx="979801" cy="252000"/>
          </a:xfrm>
          <a:prstGeom prst="homePlate">
            <a:avLst/>
          </a:prstGeom>
          <a:solidFill>
            <a:srgbClr val="67C68F"/>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84" name="ホームベース 183"/>
          <p:cNvSpPr/>
          <p:nvPr/>
        </p:nvSpPr>
        <p:spPr bwMode="auto">
          <a:xfrm>
            <a:off x="802194" y="6249920"/>
            <a:ext cx="2764222"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日本版レギュラトリー</a:t>
            </a:r>
            <a:r>
              <a:rPr kumimoji="0" lang="ja-JP" altLang="en-US" sz="1050" dirty="0">
                <a:latin typeface="Meiryo UI" panose="020B0604030504040204" pitchFamily="50" charset="-128"/>
                <a:ea typeface="Meiryo UI" panose="020B0604030504040204" pitchFamily="50" charset="-128"/>
              </a:rPr>
              <a:t>・</a:t>
            </a:r>
            <a:r>
              <a:rPr kumimoji="0" lang="ja-JP" altLang="en-US" sz="1050" dirty="0" smtClean="0">
                <a:latin typeface="Meiryo UI" panose="020B0604030504040204" pitchFamily="50" charset="-128"/>
                <a:ea typeface="Meiryo UI" panose="020B0604030504040204" pitchFamily="50" charset="-128"/>
              </a:rPr>
              <a:t>サンドボックス制度の検討</a:t>
            </a:r>
            <a:endParaRPr kumimoji="0" lang="ja-JP" altLang="en-US" sz="1050" dirty="0">
              <a:solidFill>
                <a:srgbClr val="FF0000"/>
              </a:solidFill>
              <a:latin typeface="Meiryo UI" panose="020B0604030504040204" pitchFamily="50" charset="-128"/>
              <a:ea typeface="Meiryo UI" panose="020B0604030504040204" pitchFamily="50" charset="-128"/>
            </a:endParaRPr>
          </a:p>
        </p:txBody>
      </p:sp>
      <p:sp>
        <p:nvSpPr>
          <p:cNvPr id="127" name="ホームベース 126"/>
          <p:cNvSpPr/>
          <p:nvPr/>
        </p:nvSpPr>
        <p:spPr bwMode="auto">
          <a:xfrm>
            <a:off x="802194" y="5997920"/>
            <a:ext cx="2764222"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福島ロボットテストフィールド（</a:t>
            </a:r>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）の整備</a:t>
            </a:r>
            <a:endParaRPr kumimoji="0" lang="ja-JP" altLang="en-US" sz="1050" dirty="0">
              <a:latin typeface="Meiryo UI" panose="020B0604030504040204" pitchFamily="50" charset="-128"/>
              <a:ea typeface="Meiryo UI" panose="020B0604030504040204" pitchFamily="50" charset="-128"/>
            </a:endParaRPr>
          </a:p>
        </p:txBody>
      </p:sp>
      <p:sp>
        <p:nvSpPr>
          <p:cNvPr id="172" name="ホームベース 171"/>
          <p:cNvSpPr/>
          <p:nvPr/>
        </p:nvSpPr>
        <p:spPr bwMode="auto">
          <a:xfrm>
            <a:off x="804216" y="4627899"/>
            <a:ext cx="2764222" cy="252000"/>
          </a:xfrm>
          <a:prstGeom prst="homePlate">
            <a:avLst>
              <a:gd name="adj" fmla="val 56352"/>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目視外飛行等に求める要件の検討</a:t>
            </a:r>
            <a:endParaRPr kumimoji="0" lang="en-US" altLang="ja-JP" sz="1050" dirty="0" smtClean="0">
              <a:latin typeface="Meiryo UI" panose="020B0604030504040204" pitchFamily="50" charset="-128"/>
              <a:ea typeface="Meiryo UI" panose="020B0604030504040204" pitchFamily="50" charset="-128"/>
            </a:endParaRPr>
          </a:p>
        </p:txBody>
      </p:sp>
      <p:sp>
        <p:nvSpPr>
          <p:cNvPr id="148" name="角丸四角形 147"/>
          <p:cNvSpPr/>
          <p:nvPr/>
        </p:nvSpPr>
        <p:spPr>
          <a:xfrm>
            <a:off x="901890" y="4907103"/>
            <a:ext cx="1152000" cy="198000"/>
          </a:xfrm>
          <a:prstGeom prst="roundRect">
            <a:avLst>
              <a:gd name="adj" fmla="val 50000"/>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合同検討会の設置</a:t>
            </a:r>
            <a:endParaRPr kumimoji="0" lang="en-US" altLang="ja-JP" sz="900" dirty="0" smtClean="0">
              <a:solidFill>
                <a:schemeClr val="bg1"/>
              </a:solidFill>
              <a:latin typeface="Meiryo UI" panose="020B0604030504040204" pitchFamily="50" charset="-128"/>
              <a:ea typeface="Meiryo UI" panose="020B0604030504040204" pitchFamily="50" charset="-128"/>
            </a:endParaRPr>
          </a:p>
        </p:txBody>
      </p:sp>
      <p:sp>
        <p:nvSpPr>
          <p:cNvPr id="149" name="二等辺三角形 148"/>
          <p:cNvSpPr/>
          <p:nvPr/>
        </p:nvSpPr>
        <p:spPr>
          <a:xfrm>
            <a:off x="1423890" y="4806047"/>
            <a:ext cx="108000" cy="101055"/>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二等辺三角形 149"/>
          <p:cNvSpPr/>
          <p:nvPr/>
        </p:nvSpPr>
        <p:spPr>
          <a:xfrm rot="10800000">
            <a:off x="1423890" y="5105103"/>
            <a:ext cx="108000" cy="96944"/>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ホームベース 145"/>
          <p:cNvSpPr/>
          <p:nvPr/>
        </p:nvSpPr>
        <p:spPr bwMode="auto">
          <a:xfrm>
            <a:off x="802195" y="5745794"/>
            <a:ext cx="2977739" cy="252000"/>
          </a:xfrm>
          <a:prstGeom prst="homePlate">
            <a:avLst>
              <a:gd name="adj" fmla="val 18121"/>
            </a:avLst>
          </a:prstGeom>
          <a:noFill/>
          <a:ln w="19050">
            <a:noFill/>
            <a:miter lim="800000"/>
            <a:headEnd/>
            <a:tailEnd/>
          </a:ln>
          <a:effectLst/>
          <a:extLst/>
        </p:spPr>
        <p:txBody>
          <a:bodyPr wrap="none" lIns="0" rtlCol="0" anchor="ctr"/>
          <a:lstStyle/>
          <a:p>
            <a:pPr algn="l"/>
            <a:r>
              <a:rPr kumimoji="0" lang="ja-JP" altLang="en-US" sz="1050" b="1" dirty="0" smtClean="0">
                <a:solidFill>
                  <a:srgbClr val="27AE60"/>
                </a:solidFill>
                <a:latin typeface="Meiryo UI" panose="020B0604030504040204" pitchFamily="50" charset="-128"/>
                <a:ea typeface="Meiryo UI" panose="020B0604030504040204" pitchFamily="50" charset="-128"/>
              </a:rPr>
              <a:t>実証環境の整備</a:t>
            </a:r>
            <a:endParaRPr kumimoji="0" lang="en-US" altLang="ja-JP" sz="1050" b="1" dirty="0" smtClean="0">
              <a:solidFill>
                <a:srgbClr val="27AE60"/>
              </a:solidFill>
              <a:latin typeface="Meiryo UI" panose="020B0604030504040204" pitchFamily="50" charset="-128"/>
              <a:ea typeface="Meiryo UI" panose="020B0604030504040204" pitchFamily="50" charset="-128"/>
            </a:endParaRPr>
          </a:p>
        </p:txBody>
      </p:sp>
      <p:sp>
        <p:nvSpPr>
          <p:cNvPr id="168" name="ホームベース 167"/>
          <p:cNvSpPr/>
          <p:nvPr/>
        </p:nvSpPr>
        <p:spPr bwMode="auto">
          <a:xfrm>
            <a:off x="6645558" y="854849"/>
            <a:ext cx="2880000" cy="648000"/>
          </a:xfrm>
          <a:prstGeom prst="homePlate">
            <a:avLst>
              <a:gd name="adj" fmla="val 19132"/>
            </a:avLst>
          </a:prstGeom>
          <a:noFill/>
          <a:ln w="19050">
            <a:noFill/>
            <a:miter lim="800000"/>
            <a:headEnd/>
            <a:tailEnd/>
          </a:ln>
          <a:effectLst/>
          <a:extLst/>
        </p:spPr>
        <p:txBody>
          <a:bodyPr wrap="none" lIns="252000" tIns="46800" bIns="46800" rtlCol="0" anchor="t"/>
          <a:lstStyle/>
          <a:p>
            <a:pPr algn="l"/>
            <a:r>
              <a:rPr kumimoji="0" lang="ja-JP" altLang="en-US" sz="1200" b="1" dirty="0" smtClean="0">
                <a:solidFill>
                  <a:srgbClr val="E74C3C"/>
                </a:solidFill>
                <a:latin typeface="Meiryo UI" panose="020B0604030504040204" pitchFamily="50" charset="-128"/>
                <a:ea typeface="Meiryo UI" panose="020B0604030504040204" pitchFamily="50" charset="-128"/>
              </a:rPr>
              <a:t>レベル４　有人地帯での目視外飛行</a:t>
            </a:r>
            <a:endParaRPr kumimoji="0" lang="en-US" altLang="ja-JP" sz="1200" b="1" dirty="0" smtClean="0">
              <a:solidFill>
                <a:srgbClr val="E74C3C"/>
              </a:solidFill>
              <a:latin typeface="Meiryo UI" panose="020B0604030504040204" pitchFamily="50" charset="-128"/>
              <a:ea typeface="Meiryo UI" panose="020B0604030504040204" pitchFamily="50" charset="-128"/>
            </a:endParaRPr>
          </a:p>
          <a:p>
            <a:pPr marL="171450" indent="-171450" algn="l">
              <a:spcBef>
                <a:spcPts val="300"/>
              </a:spcBef>
              <a:buClr>
                <a:srgbClr val="E74C3C"/>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都市の物流、警備</a:t>
            </a:r>
            <a:endParaRPr kumimoji="0" lang="en-US" altLang="ja-JP" sz="1050" dirty="0" smtClean="0">
              <a:latin typeface="Meiryo UI" panose="020B0604030504040204" pitchFamily="50" charset="-128"/>
              <a:ea typeface="Meiryo UI" panose="020B0604030504040204" pitchFamily="50" charset="-128"/>
            </a:endParaRPr>
          </a:p>
          <a:p>
            <a:pPr marL="171450" indent="-171450" algn="l">
              <a:buClr>
                <a:srgbClr val="E74C3C"/>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発災直後の避難誘導　等</a:t>
            </a:r>
            <a:endParaRPr kumimoji="0" lang="en-US" altLang="ja-JP" sz="1050" dirty="0" smtClean="0">
              <a:latin typeface="Meiryo UI" panose="020B0604030504040204" pitchFamily="50" charset="-128"/>
              <a:ea typeface="Meiryo UI" panose="020B0604030504040204" pitchFamily="50" charset="-128"/>
            </a:endParaRPr>
          </a:p>
        </p:txBody>
      </p:sp>
      <p:sp>
        <p:nvSpPr>
          <p:cNvPr id="120" name="ホームベース 119"/>
          <p:cNvSpPr/>
          <p:nvPr/>
        </p:nvSpPr>
        <p:spPr bwMode="auto">
          <a:xfrm>
            <a:off x="3692808" y="854849"/>
            <a:ext cx="3081359" cy="648000"/>
          </a:xfrm>
          <a:prstGeom prst="homePlate">
            <a:avLst>
              <a:gd name="adj" fmla="val 19499"/>
            </a:avLst>
          </a:prstGeom>
          <a:noFill/>
          <a:ln w="19050">
            <a:noFill/>
            <a:miter lim="800000"/>
            <a:headEnd/>
            <a:tailEnd/>
          </a:ln>
          <a:effectLst/>
          <a:extLst/>
        </p:spPr>
        <p:txBody>
          <a:bodyPr wrap="none" lIns="252000" tIns="46800" bIns="46800" rtlCol="0" anchor="t"/>
          <a:lstStyle/>
          <a:p>
            <a:pPr algn="l"/>
            <a:r>
              <a:rPr kumimoji="0" lang="ja-JP" altLang="en-US" sz="1200" b="1" dirty="0" smtClean="0">
                <a:solidFill>
                  <a:srgbClr val="E74C3C"/>
                </a:solidFill>
                <a:latin typeface="Meiryo UI" panose="020B0604030504040204" pitchFamily="50" charset="-128"/>
                <a:ea typeface="Meiryo UI" panose="020B0604030504040204" pitchFamily="50" charset="-128"/>
              </a:rPr>
              <a:t>レベル３　無人地帯での目視外飛行</a:t>
            </a:r>
            <a:endParaRPr kumimoji="0" lang="en-US" altLang="ja-JP" sz="1200" b="1" baseline="30000" dirty="0" smtClean="0">
              <a:solidFill>
                <a:srgbClr val="E74C3C"/>
              </a:solidFill>
              <a:latin typeface="Meiryo UI" panose="020B0604030504040204" pitchFamily="50" charset="-128"/>
              <a:ea typeface="Meiryo UI" panose="020B0604030504040204" pitchFamily="50" charset="-128"/>
            </a:endParaRPr>
          </a:p>
          <a:p>
            <a:pPr marL="171450" indent="-171450" algn="l">
              <a:spcBef>
                <a:spcPts val="300"/>
              </a:spcBef>
              <a:buClr>
                <a:srgbClr val="E74C3C"/>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離島や山間部への荷物配送</a:t>
            </a:r>
            <a:endParaRPr kumimoji="0" lang="en-US" altLang="ja-JP" sz="1050" dirty="0" smtClean="0">
              <a:latin typeface="Meiryo UI" panose="020B0604030504040204" pitchFamily="50" charset="-128"/>
              <a:ea typeface="Meiryo UI" panose="020B0604030504040204" pitchFamily="50" charset="-128"/>
            </a:endParaRPr>
          </a:p>
          <a:p>
            <a:pPr marL="171450" indent="-171450" algn="l">
              <a:buClr>
                <a:srgbClr val="E74C3C"/>
              </a:buClr>
              <a:buFont typeface="Wingdings" panose="05000000000000000000" pitchFamily="2" charset="2"/>
              <a:buChar char="l"/>
            </a:pPr>
            <a:r>
              <a:rPr kumimoji="0" lang="ja-JP" altLang="en-US" sz="1050" dirty="0" smtClean="0">
                <a:latin typeface="Meiryo UI" panose="020B0604030504040204" pitchFamily="50" charset="-128"/>
                <a:ea typeface="Meiryo UI" panose="020B0604030504040204" pitchFamily="50" charset="-128"/>
              </a:rPr>
              <a:t>被災状況調査、捜索　等</a:t>
            </a:r>
            <a:endParaRPr kumimoji="0" lang="en-US" altLang="ja-JP" sz="1050" dirty="0" smtClean="0">
              <a:latin typeface="Meiryo UI" panose="020B0604030504040204" pitchFamily="50" charset="-128"/>
              <a:ea typeface="Meiryo UI" panose="020B0604030504040204" pitchFamily="50" charset="-128"/>
            </a:endParaRPr>
          </a:p>
        </p:txBody>
      </p:sp>
      <p:cxnSp>
        <p:nvCxnSpPr>
          <p:cNvPr id="3" name="直線コネクタ 2"/>
          <p:cNvCxnSpPr/>
          <p:nvPr/>
        </p:nvCxnSpPr>
        <p:spPr>
          <a:xfrm flipH="1">
            <a:off x="3512840" y="865694"/>
            <a:ext cx="367491" cy="636512"/>
          </a:xfrm>
          <a:prstGeom prst="line">
            <a:avLst/>
          </a:prstGeom>
          <a:ln w="19050" cap="rnd">
            <a:solidFill>
              <a:srgbClr val="E74C3C"/>
            </a:solidFill>
            <a:prstDash val="solid"/>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H="1">
            <a:off x="6462787" y="860593"/>
            <a:ext cx="367491" cy="636512"/>
          </a:xfrm>
          <a:prstGeom prst="line">
            <a:avLst/>
          </a:prstGeom>
          <a:ln w="19050" cap="rnd">
            <a:solidFill>
              <a:srgbClr val="E74C3C"/>
            </a:solidFill>
          </a:ln>
        </p:spPr>
        <p:style>
          <a:lnRef idx="1">
            <a:schemeClr val="accent1"/>
          </a:lnRef>
          <a:fillRef idx="0">
            <a:schemeClr val="accent1"/>
          </a:fillRef>
          <a:effectRef idx="0">
            <a:schemeClr val="accent1"/>
          </a:effectRef>
          <a:fontRef idx="minor">
            <a:schemeClr val="tx1"/>
          </a:fontRef>
        </p:style>
      </p:cxnSp>
      <p:sp>
        <p:nvSpPr>
          <p:cNvPr id="79" name="ホームベース 78"/>
          <p:cNvSpPr/>
          <p:nvPr/>
        </p:nvSpPr>
        <p:spPr bwMode="auto">
          <a:xfrm>
            <a:off x="802188" y="2000745"/>
            <a:ext cx="3085228" cy="252000"/>
          </a:xfrm>
          <a:prstGeom prst="homePlate">
            <a:avLst>
              <a:gd name="adj" fmla="val 18121"/>
            </a:avLst>
          </a:prstGeom>
          <a:noFill/>
          <a:ln w="19050">
            <a:noFill/>
            <a:miter lim="800000"/>
            <a:headEnd/>
            <a:tailEnd/>
          </a:ln>
          <a:effectLst/>
          <a:extLst/>
        </p:spPr>
        <p:txBody>
          <a:bodyPr wrap="none" lIns="0" rtlCol="0" anchor="ctr"/>
          <a:lstStyle/>
          <a:p>
            <a:pPr algn="l"/>
            <a:r>
              <a:rPr kumimoji="0" lang="ja-JP" altLang="en-US" sz="1050" b="1" dirty="0" smtClean="0">
                <a:solidFill>
                  <a:srgbClr val="2980B9"/>
                </a:solidFill>
                <a:latin typeface="Meiryo UI" panose="020B0604030504040204" pitchFamily="50" charset="-128"/>
                <a:ea typeface="Meiryo UI" panose="020B0604030504040204" pitchFamily="50" charset="-128"/>
              </a:rPr>
              <a:t>レベル３、４に向けた技術開発</a:t>
            </a:r>
            <a:endParaRPr kumimoji="0" lang="en-US" altLang="ja-JP" sz="1050" b="1" dirty="0" smtClean="0">
              <a:solidFill>
                <a:srgbClr val="2980B9"/>
              </a:solidFill>
              <a:latin typeface="Meiryo UI" panose="020B0604030504040204" pitchFamily="50" charset="-128"/>
              <a:ea typeface="Meiryo UI" panose="020B0604030504040204" pitchFamily="50" charset="-128"/>
            </a:endParaRPr>
          </a:p>
        </p:txBody>
      </p:sp>
      <p:sp>
        <p:nvSpPr>
          <p:cNvPr id="84" name="角丸四角形 83"/>
          <p:cNvSpPr/>
          <p:nvPr/>
        </p:nvSpPr>
        <p:spPr>
          <a:xfrm>
            <a:off x="1934198" y="5753497"/>
            <a:ext cx="1224000" cy="198000"/>
          </a:xfrm>
          <a:prstGeom prst="roundRect">
            <a:avLst>
              <a:gd name="adj" fmla="val 50000"/>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レベル３に向けた実証</a:t>
            </a:r>
            <a:endParaRPr kumimoji="0" lang="en-US" altLang="ja-JP" sz="900" dirty="0" smtClean="0">
              <a:solidFill>
                <a:schemeClr val="bg1"/>
              </a:solidFill>
              <a:latin typeface="Meiryo UI" panose="020B0604030504040204" pitchFamily="50" charset="-128"/>
              <a:ea typeface="Meiryo UI" panose="020B0604030504040204" pitchFamily="50" charset="-128"/>
            </a:endParaRPr>
          </a:p>
        </p:txBody>
      </p:sp>
      <p:sp>
        <p:nvSpPr>
          <p:cNvPr id="96" name="二等辺三角形 95"/>
          <p:cNvSpPr/>
          <p:nvPr/>
        </p:nvSpPr>
        <p:spPr>
          <a:xfrm rot="10800000">
            <a:off x="2492198" y="5951497"/>
            <a:ext cx="108000" cy="96944"/>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6408072" y="1614468"/>
            <a:ext cx="108046" cy="327529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ホームベース 146"/>
          <p:cNvSpPr/>
          <p:nvPr/>
        </p:nvSpPr>
        <p:spPr bwMode="auto">
          <a:xfrm>
            <a:off x="804266" y="4377349"/>
            <a:ext cx="2987258" cy="252000"/>
          </a:xfrm>
          <a:prstGeom prst="homePlate">
            <a:avLst>
              <a:gd name="adj" fmla="val 18121"/>
            </a:avLst>
          </a:prstGeom>
          <a:noFill/>
          <a:ln w="19050">
            <a:noFill/>
            <a:miter lim="800000"/>
            <a:headEnd/>
            <a:tailEnd/>
          </a:ln>
          <a:effectLst/>
          <a:extLst/>
        </p:spPr>
        <p:txBody>
          <a:bodyPr wrap="none" lIns="0" rtlCol="0" anchor="ctr"/>
          <a:lstStyle/>
          <a:p>
            <a:pPr algn="l"/>
            <a:r>
              <a:rPr kumimoji="0" lang="ja-JP" altLang="en-US" sz="1050" b="1" dirty="0" smtClean="0">
                <a:solidFill>
                  <a:srgbClr val="27AE60"/>
                </a:solidFill>
                <a:effectLst>
                  <a:glow rad="63500">
                    <a:schemeClr val="bg1">
                      <a:alpha val="80000"/>
                    </a:schemeClr>
                  </a:glow>
                </a:effectLst>
                <a:latin typeface="Meiryo UI" panose="020B0604030504040204" pitchFamily="50" charset="-128"/>
                <a:ea typeface="Meiryo UI" panose="020B0604030504040204" pitchFamily="50" charset="-128"/>
              </a:rPr>
              <a:t>機体、飛行させる者や体制に係る基準の明確化</a:t>
            </a:r>
            <a:endParaRPr kumimoji="0" lang="en-US" altLang="ja-JP" sz="1050" b="1" dirty="0" smtClean="0">
              <a:solidFill>
                <a:srgbClr val="27AE60"/>
              </a:solidFill>
              <a:effectLst>
                <a:glow rad="63500">
                  <a:schemeClr val="bg1">
                    <a:alpha val="80000"/>
                  </a:schemeClr>
                </a:glow>
              </a:effectLst>
              <a:latin typeface="Meiryo UI" panose="020B0604030504040204" pitchFamily="50" charset="-128"/>
              <a:ea typeface="Meiryo UI" panose="020B0604030504040204" pitchFamily="50" charset="-128"/>
            </a:endParaRPr>
          </a:p>
        </p:txBody>
      </p:sp>
      <p:sp>
        <p:nvSpPr>
          <p:cNvPr id="112" name="角丸四角形 111"/>
          <p:cNvSpPr/>
          <p:nvPr/>
        </p:nvSpPr>
        <p:spPr>
          <a:xfrm>
            <a:off x="3568606" y="2000745"/>
            <a:ext cx="252000" cy="2195018"/>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レベル３が許容される安全性</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40" name="正方形/長方形 139"/>
          <p:cNvSpPr/>
          <p:nvPr/>
        </p:nvSpPr>
        <p:spPr>
          <a:xfrm>
            <a:off x="3460389" y="914053"/>
            <a:ext cx="108046" cy="327529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8" name="直線矢印コネクタ 87"/>
          <p:cNvCxnSpPr/>
          <p:nvPr/>
        </p:nvCxnSpPr>
        <p:spPr>
          <a:xfrm flipV="1">
            <a:off x="2729636" y="4879899"/>
            <a:ext cx="0" cy="505325"/>
          </a:xfrm>
          <a:prstGeom prst="straightConnector1">
            <a:avLst/>
          </a:prstGeom>
          <a:ln w="19050">
            <a:solidFill>
              <a:srgbClr val="27AE60">
                <a:alpha val="90000"/>
              </a:srgb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a:stCxn id="84" idx="0"/>
          </p:cNvCxnSpPr>
          <p:nvPr/>
        </p:nvCxnSpPr>
        <p:spPr>
          <a:xfrm flipV="1">
            <a:off x="2546198" y="4881223"/>
            <a:ext cx="0" cy="872274"/>
          </a:xfrm>
          <a:prstGeom prst="straightConnector1">
            <a:avLst/>
          </a:prstGeom>
          <a:ln w="19050">
            <a:solidFill>
              <a:srgbClr val="27AE60">
                <a:alpha val="90000"/>
              </a:srgb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V="1">
            <a:off x="6939910" y="3207668"/>
            <a:ext cx="0" cy="1535118"/>
          </a:xfrm>
          <a:prstGeom prst="straightConnector1">
            <a:avLst/>
          </a:prstGeom>
          <a:ln w="19050">
            <a:solidFill>
              <a:srgbClr val="27AE60">
                <a:alpha val="90000"/>
              </a:srgb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3" name="ホームベース 172"/>
          <p:cNvSpPr/>
          <p:nvPr/>
        </p:nvSpPr>
        <p:spPr bwMode="auto">
          <a:xfrm>
            <a:off x="8443388" y="1116762"/>
            <a:ext cx="864000" cy="144000"/>
          </a:xfrm>
          <a:prstGeom prst="homePlate">
            <a:avLst>
              <a:gd name="adj" fmla="val 0"/>
            </a:avLst>
          </a:prstGeom>
          <a:noFill/>
          <a:ln w="9525">
            <a:noFill/>
            <a:miter lim="800000"/>
            <a:headEnd/>
            <a:tailEnd/>
          </a:ln>
          <a:effectLst/>
          <a:extLst/>
        </p:spPr>
        <p:txBody>
          <a:bodyPr wrap="none" lIns="59372" tIns="46800" rIns="59372" bIns="46800" rtlCol="0" anchor="ctr" anchorCtr="0"/>
          <a:lstStyle/>
          <a:p>
            <a:pPr>
              <a:spcBef>
                <a:spcPts val="600"/>
              </a:spcBef>
              <a:buClr>
                <a:srgbClr val="27AE60"/>
              </a:buClr>
            </a:pPr>
            <a:r>
              <a:rPr kumimoji="0" lang="ja-JP" altLang="en-US" sz="1050" dirty="0">
                <a:solidFill>
                  <a:srgbClr val="E74C3C"/>
                </a:solidFill>
                <a:latin typeface="Meiryo UI" panose="020B0604030504040204" pitchFamily="50" charset="-128"/>
                <a:ea typeface="Meiryo UI" panose="020B0604030504040204" pitchFamily="50" charset="-128"/>
              </a:rPr>
              <a:t>（</a:t>
            </a:r>
            <a:r>
              <a:rPr kumimoji="0" lang="ja-JP" altLang="en-US" sz="1050" dirty="0" smtClean="0">
                <a:solidFill>
                  <a:srgbClr val="E74C3C"/>
                </a:solidFill>
                <a:latin typeface="Meiryo UI" panose="020B0604030504040204" pitchFamily="50" charset="-128"/>
                <a:ea typeface="Meiryo UI" panose="020B0604030504040204" pitchFamily="50" charset="-128"/>
              </a:rPr>
              <a:t>第三者上空）</a:t>
            </a:r>
            <a:endParaRPr kumimoji="0" lang="en-US" altLang="ja-JP" sz="1050" dirty="0">
              <a:solidFill>
                <a:srgbClr val="E74C3C"/>
              </a:solidFill>
              <a:latin typeface="Meiryo UI" panose="020B0604030504040204" pitchFamily="50" charset="-128"/>
              <a:ea typeface="Meiryo UI" panose="020B0604030504040204" pitchFamily="50" charset="-128"/>
            </a:endParaRPr>
          </a:p>
        </p:txBody>
      </p:sp>
      <p:sp>
        <p:nvSpPr>
          <p:cNvPr id="101" name="二等辺三角形 100"/>
          <p:cNvSpPr/>
          <p:nvPr/>
        </p:nvSpPr>
        <p:spPr>
          <a:xfrm rot="16200000">
            <a:off x="3917380" y="3706831"/>
            <a:ext cx="108000" cy="2952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4" name="二等辺三角形 133"/>
          <p:cNvSpPr/>
          <p:nvPr/>
        </p:nvSpPr>
        <p:spPr>
          <a:xfrm rot="16200000">
            <a:off x="3925785" y="2396461"/>
            <a:ext cx="90000" cy="2880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6768118" y="2251996"/>
            <a:ext cx="2757440" cy="576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r>
              <a:rPr kumimoji="0"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目視代替機能の安全性・信頼性の向上</a:t>
            </a:r>
            <a:endParaRPr kumimoji="0"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角丸四角形 134"/>
          <p:cNvSpPr/>
          <p:nvPr/>
        </p:nvSpPr>
        <p:spPr>
          <a:xfrm>
            <a:off x="6774168" y="3727227"/>
            <a:ext cx="2751387" cy="25417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r>
              <a:rPr kumimoji="0"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第三者に対する更なる安全性の向上</a:t>
            </a:r>
            <a:endParaRPr kumimoji="0"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114"/>
          <p:cNvSpPr/>
          <p:nvPr/>
        </p:nvSpPr>
        <p:spPr>
          <a:xfrm>
            <a:off x="3568606" y="4333875"/>
            <a:ext cx="252000" cy="1189754"/>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基準の明確化</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3566587" y="5511223"/>
            <a:ext cx="252000" cy="12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角丸四角形 151"/>
          <p:cNvSpPr/>
          <p:nvPr/>
        </p:nvSpPr>
        <p:spPr>
          <a:xfrm>
            <a:off x="3566587" y="5637223"/>
            <a:ext cx="252000" cy="864697"/>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実証環境</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37" name="角丸四角形 136"/>
          <p:cNvSpPr/>
          <p:nvPr/>
        </p:nvSpPr>
        <p:spPr>
          <a:xfrm>
            <a:off x="6516121" y="2000745"/>
            <a:ext cx="252000" cy="2195018"/>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レベル４が許容される安全性</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54" name="正方形/長方形 153"/>
          <p:cNvSpPr/>
          <p:nvPr/>
        </p:nvSpPr>
        <p:spPr>
          <a:xfrm>
            <a:off x="6516121" y="4176570"/>
            <a:ext cx="252000" cy="12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角丸四角形 156"/>
          <p:cNvSpPr/>
          <p:nvPr/>
        </p:nvSpPr>
        <p:spPr>
          <a:xfrm>
            <a:off x="6516121" y="4333875"/>
            <a:ext cx="252000" cy="1189754"/>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基準の明確化</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58" name="ホームベース 157"/>
          <p:cNvSpPr/>
          <p:nvPr/>
        </p:nvSpPr>
        <p:spPr bwMode="auto">
          <a:xfrm rot="16200000">
            <a:off x="6486662" y="5551070"/>
            <a:ext cx="306880" cy="252000"/>
          </a:xfrm>
          <a:prstGeom prst="homePlate">
            <a:avLst/>
          </a:prstGeom>
          <a:solidFill>
            <a:srgbClr val="67C68F"/>
          </a:solidFill>
          <a:ln w="19050">
            <a:solidFill>
              <a:schemeClr val="bg1"/>
            </a:solid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59" name="正方形/長方形 158"/>
          <p:cNvSpPr/>
          <p:nvPr/>
        </p:nvSpPr>
        <p:spPr>
          <a:xfrm>
            <a:off x="6514102" y="5510584"/>
            <a:ext cx="252000" cy="12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ホームベース 159"/>
          <p:cNvSpPr/>
          <p:nvPr/>
        </p:nvSpPr>
        <p:spPr bwMode="auto">
          <a:xfrm rot="16200000">
            <a:off x="6150956" y="5886774"/>
            <a:ext cx="978291" cy="252000"/>
          </a:xfrm>
          <a:prstGeom prst="homePlate">
            <a:avLst/>
          </a:prstGeom>
          <a:solidFill>
            <a:srgbClr val="67C68F"/>
          </a:solidFill>
          <a:ln w="19050">
            <a:noFill/>
            <a:miter lim="800000"/>
            <a:headEnd/>
            <a:tailEnd/>
          </a:ln>
          <a:effectLst/>
          <a:extLst/>
        </p:spPr>
        <p:txBody>
          <a:bodyPr wrap="none" rtlCol="0" anchor="ctr"/>
          <a:lstStyle/>
          <a:p>
            <a:pPr algn="l"/>
            <a:endParaRPr kumimoji="0" lang="en-US" altLang="ja-JP" sz="1050" dirty="0" smtClean="0">
              <a:latin typeface="Meiryo UI" panose="020B0604030504040204" pitchFamily="50" charset="-128"/>
              <a:ea typeface="Meiryo UI" panose="020B0604030504040204" pitchFamily="50" charset="-128"/>
            </a:endParaRPr>
          </a:p>
        </p:txBody>
      </p:sp>
      <p:sp>
        <p:nvSpPr>
          <p:cNvPr id="161" name="角丸四角形 160"/>
          <p:cNvSpPr/>
          <p:nvPr/>
        </p:nvSpPr>
        <p:spPr>
          <a:xfrm>
            <a:off x="6514102" y="5636584"/>
            <a:ext cx="252000" cy="864697"/>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実証環境</a:t>
            </a:r>
            <a:endParaRPr kumimoji="0" lang="en-US" altLang="ja-JP" sz="1050" dirty="0">
              <a:solidFill>
                <a:schemeClr val="bg1"/>
              </a:solidFill>
              <a:latin typeface="Meiryo UI" panose="020B0604030504040204" pitchFamily="50" charset="-128"/>
              <a:ea typeface="Meiryo UI" panose="020B0604030504040204" pitchFamily="50" charset="-128"/>
            </a:endParaRPr>
          </a:p>
        </p:txBody>
      </p:sp>
      <p:sp>
        <p:nvSpPr>
          <p:cNvPr id="131" name="二等辺三角形 130"/>
          <p:cNvSpPr/>
          <p:nvPr/>
        </p:nvSpPr>
        <p:spPr>
          <a:xfrm>
            <a:off x="3971380" y="5583112"/>
            <a:ext cx="108000" cy="101055"/>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4" name="直線矢印コネクタ 103"/>
          <p:cNvCxnSpPr/>
          <p:nvPr/>
        </p:nvCxnSpPr>
        <p:spPr>
          <a:xfrm>
            <a:off x="6297631" y="3339610"/>
            <a:ext cx="0" cy="2413887"/>
          </a:xfrm>
          <a:prstGeom prst="straightConnector1">
            <a:avLst/>
          </a:prstGeom>
          <a:ln w="19050">
            <a:solidFill>
              <a:srgbClr val="2980B9">
                <a:alpha val="90000"/>
              </a:srgb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3" name="二等辺三角形 142"/>
          <p:cNvSpPr/>
          <p:nvPr/>
        </p:nvSpPr>
        <p:spPr>
          <a:xfrm rot="5400000">
            <a:off x="6300459" y="3706173"/>
            <a:ext cx="108000" cy="295200"/>
          </a:xfrm>
          <a:prstGeom prst="triangle">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9" name="角丸四角形 128"/>
          <p:cNvSpPr/>
          <p:nvPr/>
        </p:nvSpPr>
        <p:spPr>
          <a:xfrm>
            <a:off x="4118859" y="3548312"/>
            <a:ext cx="2088000" cy="612000"/>
          </a:xfrm>
          <a:prstGeom prst="roundRect">
            <a:avLst>
              <a:gd name="adj" fmla="val 9231"/>
            </a:avLst>
          </a:prstGeom>
          <a:solidFill>
            <a:srgbClr val="69A6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27AE60"/>
              </a:buClr>
            </a:pPr>
            <a:r>
              <a:rPr kumimoji="0" lang="ja-JP" altLang="en-US" sz="1050" dirty="0" smtClean="0">
                <a:solidFill>
                  <a:schemeClr val="bg1"/>
                </a:solidFill>
                <a:latin typeface="Meiryo UI" panose="020B0604030504040204" pitchFamily="50" charset="-128"/>
                <a:ea typeface="Meiryo UI" panose="020B0604030504040204" pitchFamily="50" charset="-128"/>
              </a:rPr>
              <a:t>落ちない／落ちても安全を目指し、</a:t>
            </a:r>
            <a:endParaRPr kumimoji="0" lang="en-US" altLang="ja-JP" sz="1050" dirty="0" smtClean="0">
              <a:solidFill>
                <a:schemeClr val="bg1"/>
              </a:solidFill>
              <a:latin typeface="Meiryo UI" panose="020B0604030504040204" pitchFamily="50" charset="-128"/>
              <a:ea typeface="Meiryo UI" panose="020B0604030504040204" pitchFamily="50" charset="-128"/>
            </a:endParaRPr>
          </a:p>
          <a:p>
            <a:pPr marL="180000" indent="-144000">
              <a:spcBef>
                <a:spcPts val="200"/>
              </a:spcBef>
              <a:buClr>
                <a:schemeClr val="bg1"/>
              </a:buClr>
              <a:buFont typeface="Arial" panose="020B0604020202020204" pitchFamily="34" charset="0"/>
              <a:buChar char="•"/>
            </a:pPr>
            <a:r>
              <a:rPr kumimoji="0" lang="ja-JP" altLang="en-US" sz="1050" dirty="0">
                <a:solidFill>
                  <a:schemeClr val="bg1"/>
                </a:solidFill>
                <a:latin typeface="Meiryo UI" panose="020B0604030504040204" pitchFamily="50" charset="-128"/>
                <a:ea typeface="Meiryo UI" panose="020B0604030504040204" pitchFamily="50" charset="-128"/>
              </a:rPr>
              <a:t>高い</a:t>
            </a:r>
            <a:r>
              <a:rPr kumimoji="0" lang="ja-JP" altLang="en-US" sz="1050" dirty="0" smtClean="0">
                <a:solidFill>
                  <a:schemeClr val="bg1"/>
                </a:solidFill>
                <a:latin typeface="Meiryo UI" panose="020B0604030504040204" pitchFamily="50" charset="-128"/>
                <a:ea typeface="Meiryo UI" panose="020B0604030504040204" pitchFamily="50" charset="-128"/>
              </a:rPr>
              <a:t>信頼性を確保</a:t>
            </a:r>
            <a:endParaRPr kumimoji="0" lang="en-US" altLang="ja-JP" sz="1050" dirty="0" smtClean="0">
              <a:solidFill>
                <a:schemeClr val="bg1"/>
              </a:solidFill>
              <a:latin typeface="Meiryo UI" panose="020B0604030504040204" pitchFamily="50" charset="-128"/>
              <a:ea typeface="Meiryo UI" panose="020B0604030504040204" pitchFamily="50" charset="-128"/>
            </a:endParaRPr>
          </a:p>
          <a:p>
            <a:pPr marL="180000" indent="-144000">
              <a:buClr>
                <a:schemeClr val="bg1"/>
              </a:buClr>
              <a:buFont typeface="Arial" panose="020B0604020202020204" pitchFamily="34" charset="0"/>
              <a:buChar char="•"/>
            </a:pPr>
            <a:r>
              <a:rPr kumimoji="0" lang="ja-JP" altLang="en-US" sz="1050" dirty="0" smtClean="0">
                <a:solidFill>
                  <a:schemeClr val="bg1"/>
                </a:solidFill>
                <a:latin typeface="Meiryo UI" panose="020B0604030504040204" pitchFamily="50" charset="-128"/>
                <a:ea typeface="Meiryo UI" panose="020B0604030504040204" pitchFamily="50" charset="-128"/>
              </a:rPr>
              <a:t>人や物件への危害を抑制　等</a:t>
            </a:r>
            <a:endParaRPr kumimoji="0" lang="en-US" altLang="ja-JP" sz="1050" dirty="0" smtClean="0">
              <a:solidFill>
                <a:schemeClr val="bg1"/>
              </a:solidFill>
              <a:latin typeface="Meiryo UI" panose="020B0604030504040204" pitchFamily="50" charset="-128"/>
              <a:ea typeface="Meiryo UI" panose="020B0604030504040204" pitchFamily="50" charset="-128"/>
            </a:endParaRPr>
          </a:p>
        </p:txBody>
      </p:sp>
      <p:sp>
        <p:nvSpPr>
          <p:cNvPr id="106" name="角丸四角形 105"/>
          <p:cNvSpPr/>
          <p:nvPr/>
        </p:nvSpPr>
        <p:spPr>
          <a:xfrm>
            <a:off x="3844887" y="5683841"/>
            <a:ext cx="1296000" cy="198000"/>
          </a:xfrm>
          <a:prstGeom prst="roundRect">
            <a:avLst>
              <a:gd name="adj" fmla="val 50000"/>
            </a:avLst>
          </a:prstGeom>
          <a:solidFill>
            <a:srgbClr val="67C68F"/>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自動飛行の事故責任等</a:t>
            </a:r>
            <a:endParaRPr kumimoji="0" lang="en-US" altLang="ja-JP" sz="900" dirty="0" smtClean="0">
              <a:solidFill>
                <a:schemeClr val="bg1"/>
              </a:solidFill>
              <a:latin typeface="Meiryo UI" panose="020B0604030504040204" pitchFamily="50" charset="-128"/>
              <a:ea typeface="Meiryo UI" panose="020B0604030504040204" pitchFamily="50" charset="-128"/>
            </a:endParaRPr>
          </a:p>
        </p:txBody>
      </p:sp>
      <p:grpSp>
        <p:nvGrpSpPr>
          <p:cNvPr id="21" name="グループ化 20"/>
          <p:cNvGrpSpPr/>
          <p:nvPr/>
        </p:nvGrpSpPr>
        <p:grpSpPr>
          <a:xfrm>
            <a:off x="5170796" y="5385224"/>
            <a:ext cx="0" cy="614745"/>
            <a:chOff x="5170796" y="5389986"/>
            <a:chExt cx="0" cy="614745"/>
          </a:xfrm>
        </p:grpSpPr>
        <p:cxnSp>
          <p:nvCxnSpPr>
            <p:cNvPr id="14" name="直線コネクタ 13"/>
            <p:cNvCxnSpPr/>
            <p:nvPr/>
          </p:nvCxnSpPr>
          <p:spPr>
            <a:xfrm>
              <a:off x="5170796" y="5650707"/>
              <a:ext cx="0" cy="333374"/>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5170796" y="5389986"/>
              <a:ext cx="0" cy="614745"/>
            </a:xfrm>
            <a:prstGeom prst="straightConnector1">
              <a:avLst/>
            </a:prstGeom>
            <a:ln w="19050">
              <a:solidFill>
                <a:srgbClr val="27AE60">
                  <a:alpha val="90000"/>
                </a:srgb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33" name="直線矢印コネクタ 132"/>
          <p:cNvCxnSpPr/>
          <p:nvPr/>
        </p:nvCxnSpPr>
        <p:spPr>
          <a:xfrm flipV="1">
            <a:off x="6154276" y="5133223"/>
            <a:ext cx="0" cy="251234"/>
          </a:xfrm>
          <a:prstGeom prst="straightConnector1">
            <a:avLst/>
          </a:prstGeom>
          <a:ln w="19050">
            <a:solidFill>
              <a:srgbClr val="27AE60"/>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4" name="角丸四角形 143"/>
          <p:cNvSpPr/>
          <p:nvPr/>
        </p:nvSpPr>
        <p:spPr>
          <a:xfrm>
            <a:off x="5253746" y="5753497"/>
            <a:ext cx="1224000" cy="198000"/>
          </a:xfrm>
          <a:prstGeom prst="roundRect">
            <a:avLst>
              <a:gd name="adj" fmla="val 50000"/>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Clr>
                <a:srgbClr val="27AE60"/>
              </a:buClr>
            </a:pPr>
            <a:r>
              <a:rPr kumimoji="0" lang="ja-JP" altLang="en-US" sz="900" dirty="0" smtClean="0">
                <a:solidFill>
                  <a:schemeClr val="bg1"/>
                </a:solidFill>
                <a:latin typeface="Meiryo UI" panose="020B0604030504040204" pitchFamily="50" charset="-128"/>
                <a:ea typeface="Meiryo UI" panose="020B0604030504040204" pitchFamily="50" charset="-128"/>
              </a:rPr>
              <a:t>レベル４に向けた実証</a:t>
            </a:r>
            <a:endParaRPr kumimoji="0" lang="en-US" altLang="ja-JP" sz="900" dirty="0" smtClean="0">
              <a:solidFill>
                <a:schemeClr val="bg1"/>
              </a:solidFill>
              <a:latin typeface="Meiryo UI" panose="020B0604030504040204" pitchFamily="50" charset="-128"/>
              <a:ea typeface="Meiryo UI" panose="020B0604030504040204" pitchFamily="50" charset="-128"/>
            </a:endParaRPr>
          </a:p>
        </p:txBody>
      </p:sp>
      <p:sp>
        <p:nvSpPr>
          <p:cNvPr id="145" name="二等辺三角形 144"/>
          <p:cNvSpPr/>
          <p:nvPr/>
        </p:nvSpPr>
        <p:spPr>
          <a:xfrm rot="10800000">
            <a:off x="6243632" y="5951497"/>
            <a:ext cx="108000" cy="96944"/>
          </a:xfrm>
          <a:prstGeom prst="triangle">
            <a:avLst/>
          </a:prstGeom>
          <a:solidFill>
            <a:srgbClr val="67C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6" name="直線矢印コネクタ 155"/>
          <p:cNvCxnSpPr/>
          <p:nvPr/>
        </p:nvCxnSpPr>
        <p:spPr>
          <a:xfrm flipV="1">
            <a:off x="6017880" y="5135113"/>
            <a:ext cx="0" cy="618384"/>
          </a:xfrm>
          <a:prstGeom prst="straightConnector1">
            <a:avLst/>
          </a:prstGeom>
          <a:ln w="19050">
            <a:solidFill>
              <a:srgbClr val="27AE60"/>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7594600" y="6492875"/>
            <a:ext cx="2311400" cy="365125"/>
          </a:xfrm>
        </p:spPr>
        <p:txBody>
          <a:bodyPr/>
          <a:lstStyle/>
          <a:p>
            <a:fld id="{671E46BE-B482-4C23-8D2D-6CAEC5EB56A1}" type="slidenum">
              <a:rPr kumimoji="1" lang="ja-JP" altLang="en-US" smtClean="0"/>
              <a:t>1</a:t>
            </a:fld>
            <a:endParaRPr kumimoji="1" lang="ja-JP" altLang="en-US"/>
          </a:p>
        </p:txBody>
      </p:sp>
    </p:spTree>
    <p:extLst>
      <p:ext uri="{BB962C8B-B14F-4D97-AF65-F5344CB8AC3E}">
        <p14:creationId xmlns:p14="http://schemas.microsoft.com/office/powerpoint/2010/main" val="2458936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87035070"/>
              </p:ext>
            </p:extLst>
          </p:nvPr>
        </p:nvGraphicFramePr>
        <p:xfrm>
          <a:off x="302400" y="552171"/>
          <a:ext cx="9293760" cy="3086067"/>
        </p:xfrm>
        <a:graphic>
          <a:graphicData uri="http://schemas.openxmlformats.org/drawingml/2006/table">
            <a:tbl>
              <a:tblPr firstRow="1" bandRow="1">
                <a:tableStyleId>{5940675A-B579-460E-94D1-54222C63F5DA}</a:tableStyleId>
              </a:tblPr>
              <a:tblGrid>
                <a:gridCol w="365760"/>
                <a:gridCol w="648000"/>
                <a:gridCol w="1656000"/>
                <a:gridCol w="1656000"/>
                <a:gridCol w="1656000"/>
                <a:gridCol w="1656000"/>
                <a:gridCol w="1656000"/>
              </a:tblGrid>
              <a:tr h="314067">
                <a:tc>
                  <a:txBody>
                    <a:bodyPr/>
                    <a:lstStyle/>
                    <a:p>
                      <a:pPr algn="ct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576000">
                <a:tc rowSpan="3">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物流</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利活用</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E74C3C"/>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r>
              <a:tr h="1116000">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2980B9"/>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1080000">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整備</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27AE60"/>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27" name="ホームベース 26"/>
          <p:cNvSpPr/>
          <p:nvPr/>
        </p:nvSpPr>
        <p:spPr bwMode="auto">
          <a:xfrm>
            <a:off x="3914254" y="2629662"/>
            <a:ext cx="5622405" cy="432000"/>
          </a:xfrm>
          <a:prstGeom prst="homePlate">
            <a:avLst>
              <a:gd name="adj" fmla="val 27951"/>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技術開発や実証等を</a:t>
            </a:r>
            <a:r>
              <a:rPr kumimoji="0" lang="ja-JP" altLang="en-US" sz="1050" dirty="0" smtClean="0">
                <a:latin typeface="Meiryo UI" panose="020B0604030504040204" pitchFamily="50" charset="-128"/>
                <a:ea typeface="Meiryo UI" panose="020B0604030504040204" pitchFamily="50" charset="-128"/>
              </a:rPr>
              <a:t>踏まえ</a:t>
            </a:r>
            <a:r>
              <a:rPr kumimoji="0" lang="ja-JP" altLang="en-US" sz="1050" dirty="0">
                <a:latin typeface="Meiryo UI" panose="020B0604030504040204" pitchFamily="50" charset="-128"/>
                <a:ea typeface="Meiryo UI" panose="020B0604030504040204" pitchFamily="50" charset="-128"/>
              </a:rPr>
              <a:t>都市部の荷物配送を念頭に置い</a:t>
            </a:r>
            <a:r>
              <a:rPr kumimoji="0" lang="ja-JP" altLang="en-US" sz="1050" dirty="0" smtClean="0">
                <a:latin typeface="Meiryo UI" panose="020B0604030504040204" pitchFamily="50" charset="-128"/>
                <a:ea typeface="Meiryo UI" panose="020B0604030504040204" pitchFamily="50" charset="-128"/>
              </a:rPr>
              <a:t>た</a:t>
            </a:r>
            <a:r>
              <a:rPr kumimoji="0" lang="ja-JP" altLang="en-US" sz="1050" dirty="0">
                <a:latin typeface="Meiryo UI" panose="020B0604030504040204" pitchFamily="50" charset="-128"/>
                <a:ea typeface="Meiryo UI" panose="020B0604030504040204" pitchFamily="50" charset="-128"/>
              </a:rPr>
              <a:t>運用指針の拡充・見直し</a:t>
            </a:r>
            <a:endParaRPr kumimoji="0" lang="en-US" altLang="ja-JP" sz="1050" dirty="0">
              <a:latin typeface="Meiryo UI" panose="020B0604030504040204" pitchFamily="50" charset="-128"/>
              <a:ea typeface="Meiryo UI" panose="020B0604030504040204" pitchFamily="50" charset="-128"/>
            </a:endParaRPr>
          </a:p>
        </p:txBody>
      </p:sp>
      <p:sp>
        <p:nvSpPr>
          <p:cNvPr id="35" name="ホームベース 34"/>
          <p:cNvSpPr/>
          <p:nvPr/>
        </p:nvSpPr>
        <p:spPr bwMode="auto">
          <a:xfrm>
            <a:off x="2715214" y="3314416"/>
            <a:ext cx="6819899"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における性能評価、民間による機体や装置の安全認証</a:t>
            </a:r>
            <a:endParaRPr kumimoji="0" lang="en-US" altLang="ja-JP" sz="1050" dirty="0">
              <a:latin typeface="Meiryo UI" panose="020B0604030504040204" pitchFamily="50" charset="-128"/>
              <a:ea typeface="Meiryo UI" panose="020B0604030504040204" pitchFamily="50" charset="-128"/>
            </a:endParaRPr>
          </a:p>
        </p:txBody>
      </p:sp>
      <p:sp>
        <p:nvSpPr>
          <p:cNvPr id="37" name="ホームベース 36"/>
          <p:cNvSpPr/>
          <p:nvPr/>
        </p:nvSpPr>
        <p:spPr bwMode="auto">
          <a:xfrm>
            <a:off x="1374920" y="3314416"/>
            <a:ext cx="1599474"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性能評価基準の策定</a:t>
            </a:r>
            <a:endParaRPr kumimoji="0" lang="ja-JP" altLang="en-US" sz="1050" dirty="0">
              <a:latin typeface="Meiryo UI" panose="020B0604030504040204" pitchFamily="50" charset="-128"/>
              <a:ea typeface="Meiryo UI" panose="020B0604030504040204" pitchFamily="50" charset="-128"/>
            </a:endParaRPr>
          </a:p>
        </p:txBody>
      </p:sp>
      <p:sp>
        <p:nvSpPr>
          <p:cNvPr id="83" name="ホームベース 82"/>
          <p:cNvSpPr/>
          <p:nvPr/>
        </p:nvSpPr>
        <p:spPr bwMode="auto">
          <a:xfrm>
            <a:off x="6002884" y="2225654"/>
            <a:ext cx="3542412" cy="252000"/>
          </a:xfrm>
          <a:prstGeom prst="homePlate">
            <a:avLst/>
          </a:prstGeom>
          <a:solidFill>
            <a:srgbClr val="CCEAF6"/>
          </a:solidFill>
          <a:ln w="19050">
            <a:solidFill>
              <a:srgbClr val="2980B9"/>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社会実装</a:t>
            </a:r>
            <a:endParaRPr kumimoji="0" lang="ja-JP" altLang="en-US" sz="1050" dirty="0">
              <a:latin typeface="Meiryo UI" panose="020B0604030504040204" pitchFamily="50" charset="-128"/>
              <a:ea typeface="Meiryo UI" panose="020B0604030504040204" pitchFamily="50" charset="-128"/>
            </a:endParaRPr>
          </a:p>
        </p:txBody>
      </p:sp>
      <p:sp>
        <p:nvSpPr>
          <p:cNvPr id="8" name="ホームベース 7"/>
          <p:cNvSpPr/>
          <p:nvPr/>
        </p:nvSpPr>
        <p:spPr bwMode="auto">
          <a:xfrm>
            <a:off x="1374925" y="2629662"/>
            <a:ext cx="2827363" cy="432000"/>
          </a:xfrm>
          <a:prstGeom prst="homePlate">
            <a:avLst>
              <a:gd name="adj" fmla="val 27951"/>
            </a:avLst>
          </a:prstGeom>
          <a:solidFill>
            <a:srgbClr val="D4EFDF"/>
          </a:solidFill>
          <a:ln w="19050">
            <a:solidFill>
              <a:srgbClr val="27AE60"/>
            </a:solidFill>
            <a:miter lim="800000"/>
            <a:headEnd/>
            <a:tailEnd/>
          </a:ln>
          <a:effectLst/>
          <a:extLst/>
        </p:spPr>
        <p:txBody>
          <a:bodyPr wrap="square" rtlCol="0" anchor="ctr"/>
          <a:lstStyle/>
          <a:p>
            <a:r>
              <a:rPr kumimoji="0" lang="ja-JP" altLang="en-US" sz="1050" dirty="0">
                <a:latin typeface="Meiryo UI" panose="020B0604030504040204" pitchFamily="50" charset="-128"/>
                <a:ea typeface="Meiryo UI" panose="020B0604030504040204" pitchFamily="50" charset="-128"/>
              </a:rPr>
              <a:t>物流用ドローンポートを使用した</a:t>
            </a:r>
            <a:r>
              <a:rPr kumimoji="0" lang="ja-JP" altLang="en-US" sz="1050" dirty="0" smtClean="0">
                <a:latin typeface="Meiryo UI" panose="020B0604030504040204" pitchFamily="50" charset="-128"/>
                <a:ea typeface="Meiryo UI" panose="020B0604030504040204" pitchFamily="50" charset="-128"/>
              </a:rPr>
              <a:t>離島</a:t>
            </a:r>
            <a:r>
              <a:rPr kumimoji="0" lang="ja-JP" altLang="en-US" sz="1050" dirty="0">
                <a:latin typeface="Meiryo UI" panose="020B0604030504040204" pitchFamily="50" charset="-128"/>
                <a:ea typeface="Meiryo UI" panose="020B0604030504040204" pitchFamily="50" charset="-128"/>
              </a:rPr>
              <a:t>や山間部への荷物配送に</a:t>
            </a:r>
            <a:r>
              <a:rPr kumimoji="0" lang="ja-JP" altLang="en-US" sz="1050" dirty="0" smtClean="0">
                <a:latin typeface="Meiryo UI" panose="020B0604030504040204" pitchFamily="50" charset="-128"/>
                <a:ea typeface="Meiryo UI" panose="020B0604030504040204" pitchFamily="50" charset="-128"/>
              </a:rPr>
              <a:t>おける運用指針の検討</a:t>
            </a:r>
            <a:endParaRPr kumimoji="0" lang="ja-JP" altLang="en-US" sz="1050" dirty="0">
              <a:latin typeface="Meiryo UI" panose="020B0604030504040204" pitchFamily="50" charset="-128"/>
              <a:ea typeface="Meiryo UI" panose="020B0604030504040204" pitchFamily="50" charset="-128"/>
            </a:endParaRPr>
          </a:p>
        </p:txBody>
      </p:sp>
      <p:sp>
        <p:nvSpPr>
          <p:cNvPr id="63" name="ホームベース 62"/>
          <p:cNvSpPr/>
          <p:nvPr/>
        </p:nvSpPr>
        <p:spPr bwMode="auto">
          <a:xfrm>
            <a:off x="5455789" y="2225654"/>
            <a:ext cx="828000" cy="252000"/>
          </a:xfrm>
          <a:prstGeom prst="homePlate">
            <a:avLst/>
          </a:prstGeom>
          <a:solidFill>
            <a:srgbClr val="CCEAF6"/>
          </a:solidFill>
          <a:ln w="19050">
            <a:solidFill>
              <a:srgbClr val="2980B9"/>
            </a:solidFill>
            <a:miter lim="800000"/>
            <a:headEnd/>
            <a:tailEnd/>
          </a:ln>
          <a:effectLst/>
          <a:extLst/>
        </p:spPr>
        <p:txBody>
          <a:bodyPr wrap="none" lIns="180000" rtlCol="0" anchor="ctr"/>
          <a:lstStyle/>
          <a:p>
            <a:pPr algn="l"/>
            <a:r>
              <a:rPr kumimoji="0" lang="ja-JP" altLang="en-US" sz="1050" dirty="0" smtClean="0">
                <a:latin typeface="Meiryo UI" panose="020B0604030504040204" pitchFamily="50" charset="-128"/>
                <a:ea typeface="Meiryo UI" panose="020B0604030504040204" pitchFamily="50" charset="-128"/>
              </a:rPr>
              <a:t>飛行実証</a:t>
            </a:r>
            <a:endParaRPr kumimoji="0" lang="ja-JP" altLang="en-US" sz="1050" dirty="0">
              <a:latin typeface="Meiryo UI" panose="020B0604030504040204" pitchFamily="50" charset="-128"/>
              <a:ea typeface="Meiryo UI" panose="020B0604030504040204" pitchFamily="50" charset="-128"/>
            </a:endParaRPr>
          </a:p>
        </p:txBody>
      </p:sp>
      <p:sp>
        <p:nvSpPr>
          <p:cNvPr id="41" name="ホームベース 40"/>
          <p:cNvSpPr/>
          <p:nvPr/>
        </p:nvSpPr>
        <p:spPr bwMode="auto">
          <a:xfrm>
            <a:off x="3080794" y="2225654"/>
            <a:ext cx="2507843" cy="252000"/>
          </a:xfrm>
          <a:prstGeom prst="homePlate">
            <a:avLst/>
          </a:prstGeom>
          <a:solidFill>
            <a:srgbClr val="CCEAF6"/>
          </a:solidFill>
          <a:ln w="19050">
            <a:solidFill>
              <a:srgbClr val="2980B9"/>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統合</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42" name="ホームベース 41"/>
          <p:cNvSpPr/>
          <p:nvPr/>
        </p:nvSpPr>
        <p:spPr bwMode="auto">
          <a:xfrm>
            <a:off x="1374878" y="2225654"/>
            <a:ext cx="1993904"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物流用</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65" name="ホームベース 64"/>
          <p:cNvSpPr/>
          <p:nvPr/>
        </p:nvSpPr>
        <p:spPr bwMode="auto">
          <a:xfrm>
            <a:off x="4355059" y="3061662"/>
            <a:ext cx="5182374"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民間によるドローンを飛行させる者（運航管理者等）の資格認定</a:t>
            </a:r>
            <a:endParaRPr kumimoji="0" lang="en-US" altLang="ja-JP" sz="1050" dirty="0">
              <a:latin typeface="Meiryo UI" panose="020B0604030504040204" pitchFamily="50" charset="-128"/>
              <a:ea typeface="Meiryo UI" panose="020B0604030504040204" pitchFamily="50" charset="-128"/>
            </a:endParaRPr>
          </a:p>
        </p:txBody>
      </p:sp>
      <p:sp>
        <p:nvSpPr>
          <p:cNvPr id="67" name="ホームベース 66"/>
          <p:cNvSpPr/>
          <p:nvPr/>
        </p:nvSpPr>
        <p:spPr bwMode="auto">
          <a:xfrm>
            <a:off x="1374920" y="3061662"/>
            <a:ext cx="3248773"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a:t>
            </a:r>
            <a:endParaRPr kumimoji="0" lang="ja-JP" altLang="en-US" sz="1050" dirty="0">
              <a:latin typeface="Meiryo UI" panose="020B0604030504040204" pitchFamily="50" charset="-128"/>
              <a:ea typeface="Meiryo UI" panose="020B0604030504040204" pitchFamily="50" charset="-128"/>
            </a:endParaRPr>
          </a:p>
        </p:txBody>
      </p:sp>
      <p:sp>
        <p:nvSpPr>
          <p:cNvPr id="69" name="角丸四角形 68"/>
          <p:cNvSpPr/>
          <p:nvPr/>
        </p:nvSpPr>
        <p:spPr>
          <a:xfrm>
            <a:off x="72000" y="89878"/>
            <a:ext cx="1080000" cy="288000"/>
          </a:xfrm>
          <a:prstGeom prst="roundRect">
            <a:avLst>
              <a:gd name="adj" fmla="val 50000"/>
            </a:avLst>
          </a:prstGeom>
          <a:solidFill>
            <a:schemeClr val="bg1"/>
          </a:solidFill>
          <a:ln w="19050">
            <a:solidFill>
              <a:srgbClr val="1737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17375E"/>
                </a:solidFill>
                <a:latin typeface="Meiryo UI" panose="020B0604030504040204" pitchFamily="50" charset="-128"/>
                <a:ea typeface="Meiryo UI" panose="020B0604030504040204" pitchFamily="50" charset="-128"/>
                <a:cs typeface="Meiryo UI" panose="020B0604030504040204" pitchFamily="50" charset="-128"/>
              </a:rPr>
              <a:t>個別</a:t>
            </a:r>
            <a:r>
              <a:rPr lang="ja-JP" altLang="en-US" sz="1200" b="1" dirty="0" smtClean="0">
                <a:solidFill>
                  <a:srgbClr val="17375E"/>
                </a:solidFill>
                <a:latin typeface="Meiryo UI" panose="020B0604030504040204" pitchFamily="50" charset="-128"/>
                <a:ea typeface="Meiryo UI" panose="020B0604030504040204" pitchFamily="50" charset="-128"/>
                <a:cs typeface="Meiryo UI" panose="020B0604030504040204" pitchFamily="50" charset="-128"/>
              </a:rPr>
              <a:t>分野　</a:t>
            </a:r>
            <a:endParaRPr lang="en-US" altLang="ja-JP" sz="1200" b="1" dirty="0">
              <a:solidFill>
                <a:srgbClr val="17375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ホームベース 56"/>
          <p:cNvSpPr/>
          <p:nvPr/>
        </p:nvSpPr>
        <p:spPr bwMode="auto">
          <a:xfrm>
            <a:off x="6687356" y="945787"/>
            <a:ext cx="2860258" cy="431999"/>
          </a:xfrm>
          <a:prstGeom prst="homePlate">
            <a:avLst>
              <a:gd name="adj" fmla="val 31258"/>
            </a:avLst>
          </a:prstGeom>
          <a:solidFill>
            <a:srgbClr val="FADBD8"/>
          </a:solidFill>
          <a:ln w="19050">
            <a:solidFill>
              <a:srgbClr val="E74C3C"/>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都市を含む地域</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における荷物配送</a:t>
            </a:r>
            <a:endParaRPr kumimoji="0" lang="ja-JP" altLang="en-US" sz="1050" dirty="0">
              <a:latin typeface="Meiryo UI" panose="020B0604030504040204" pitchFamily="50" charset="-128"/>
              <a:ea typeface="Meiryo UI" panose="020B0604030504040204" pitchFamily="50" charset="-128"/>
            </a:endParaRPr>
          </a:p>
        </p:txBody>
      </p:sp>
      <p:sp>
        <p:nvSpPr>
          <p:cNvPr id="53" name="ホームベース 52"/>
          <p:cNvSpPr/>
          <p:nvPr/>
        </p:nvSpPr>
        <p:spPr bwMode="auto">
          <a:xfrm>
            <a:off x="4355060" y="945788"/>
            <a:ext cx="2590798" cy="431999"/>
          </a:xfrm>
          <a:prstGeom prst="homePlate">
            <a:avLst>
              <a:gd name="adj" fmla="val 29053"/>
            </a:avLst>
          </a:prstGeom>
          <a:solidFill>
            <a:srgbClr val="FADBD8"/>
          </a:solidFill>
          <a:ln w="19050">
            <a:solidFill>
              <a:srgbClr val="E74C3C"/>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都市部における荷物配送の実証実験</a:t>
            </a:r>
            <a:endParaRPr kumimoji="0" lang="en-US" altLang="ja-JP" sz="1050" dirty="0" smtClean="0">
              <a:latin typeface="Meiryo UI" panose="020B0604030504040204" pitchFamily="50" charset="-128"/>
              <a:ea typeface="Meiryo UI" panose="020B0604030504040204" pitchFamily="50" charset="-128"/>
            </a:endParaRPr>
          </a:p>
        </p:txBody>
      </p:sp>
      <p:sp>
        <p:nvSpPr>
          <p:cNvPr id="77" name="ホームベース 76"/>
          <p:cNvSpPr/>
          <p:nvPr/>
        </p:nvSpPr>
        <p:spPr bwMode="auto">
          <a:xfrm>
            <a:off x="2716759" y="945789"/>
            <a:ext cx="1909253" cy="431999"/>
          </a:xfrm>
          <a:prstGeom prst="homePlate">
            <a:avLst>
              <a:gd name="adj" fmla="val 29605"/>
            </a:avLst>
          </a:prstGeom>
          <a:solidFill>
            <a:srgbClr val="FADBD8"/>
          </a:solidFill>
          <a:ln w="19050">
            <a:solidFill>
              <a:srgbClr val="E74C3C"/>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離島や山間部等</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における荷物配送</a:t>
            </a:r>
            <a:endParaRPr kumimoji="0" lang="ja-JP" altLang="en-US" sz="1050" dirty="0">
              <a:latin typeface="Meiryo UI" panose="020B0604030504040204" pitchFamily="50" charset="-128"/>
              <a:ea typeface="Meiryo UI" panose="020B0604030504040204" pitchFamily="50" charset="-128"/>
            </a:endParaRPr>
          </a:p>
        </p:txBody>
      </p:sp>
      <p:sp>
        <p:nvSpPr>
          <p:cNvPr id="70" name="ホームベース 69"/>
          <p:cNvSpPr/>
          <p:nvPr/>
        </p:nvSpPr>
        <p:spPr bwMode="auto">
          <a:xfrm>
            <a:off x="1374920" y="945789"/>
            <a:ext cx="1599474" cy="432000"/>
          </a:xfrm>
          <a:prstGeom prst="homePlate">
            <a:avLst>
              <a:gd name="adj" fmla="val 29605"/>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私有地</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における荷物配送</a:t>
            </a:r>
            <a:endParaRPr kumimoji="0" lang="ja-JP" altLang="en-US" sz="1050" dirty="0">
              <a:latin typeface="Meiryo UI" panose="020B0604030504040204" pitchFamily="50" charset="-128"/>
              <a:ea typeface="Meiryo UI" panose="020B0604030504040204" pitchFamily="50" charset="-128"/>
            </a:endParaRPr>
          </a:p>
        </p:txBody>
      </p:sp>
      <p:sp>
        <p:nvSpPr>
          <p:cNvPr id="52" name="ホームベース 51"/>
          <p:cNvSpPr/>
          <p:nvPr/>
        </p:nvSpPr>
        <p:spPr bwMode="auto">
          <a:xfrm>
            <a:off x="2648700" y="1793654"/>
            <a:ext cx="6896595" cy="432000"/>
          </a:xfrm>
          <a:prstGeom prst="homePlate">
            <a:avLst>
              <a:gd name="adj" fmla="val 28963"/>
            </a:avLst>
          </a:prstGeom>
          <a:solidFill>
            <a:srgbClr val="CCEAF6"/>
          </a:solidFill>
          <a:ln w="19050">
            <a:solidFill>
              <a:srgbClr val="2980B9"/>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　民間による社会実装、普及改良</a:t>
            </a:r>
            <a:endParaRPr kumimoji="0" lang="ja-JP" altLang="en-US" sz="1050" dirty="0">
              <a:latin typeface="Meiryo UI" panose="020B0604030504040204" pitchFamily="50" charset="-128"/>
              <a:ea typeface="Meiryo UI" panose="020B0604030504040204" pitchFamily="50" charset="-128"/>
            </a:endParaRPr>
          </a:p>
        </p:txBody>
      </p:sp>
      <p:sp>
        <p:nvSpPr>
          <p:cNvPr id="72" name="ホームベース 71"/>
          <p:cNvSpPr/>
          <p:nvPr/>
        </p:nvSpPr>
        <p:spPr bwMode="auto">
          <a:xfrm>
            <a:off x="1374878" y="1793654"/>
            <a:ext cx="1596492" cy="432000"/>
          </a:xfrm>
          <a:prstGeom prst="homePlate">
            <a:avLst>
              <a:gd name="adj" fmla="val 28315"/>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物流用ドローンポート</a:t>
            </a:r>
            <a:r>
              <a:rPr kumimoji="0" lang="ja-JP" altLang="en-US" sz="1050" dirty="0">
                <a:latin typeface="Meiryo UI" panose="020B0604030504040204" pitchFamily="50" charset="-128"/>
                <a:ea typeface="Meiryo UI" panose="020B0604030504040204" pitchFamily="50" charset="-128"/>
              </a:rPr>
              <a:t>の</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開発、実証</a:t>
            </a:r>
            <a:endParaRPr kumimoji="0" lang="en-US" altLang="ja-JP" sz="1050" dirty="0" smtClean="0">
              <a:latin typeface="Meiryo UI" panose="020B0604030504040204" pitchFamily="50" charset="-128"/>
              <a:ea typeface="Meiryo UI" panose="020B0604030504040204" pitchFamily="50" charset="-128"/>
            </a:endParaRPr>
          </a:p>
        </p:txBody>
      </p:sp>
      <p:sp>
        <p:nvSpPr>
          <p:cNvPr id="82" name="ホームベース 81"/>
          <p:cNvSpPr/>
          <p:nvPr/>
        </p:nvSpPr>
        <p:spPr bwMode="auto">
          <a:xfrm>
            <a:off x="1374920" y="1520967"/>
            <a:ext cx="8170376" cy="272687"/>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機体性能（飛行可能距離・時間・最大積載量・耐候性等）の向上、更なる安全性の向上</a:t>
            </a:r>
            <a:endParaRPr kumimoji="0" lang="en-US" altLang="ja-JP" sz="1050"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fld id="{671E46BE-B482-4C23-8D2D-6CAEC5EB56A1}" type="slidenum">
              <a:rPr kumimoji="1" lang="ja-JP" altLang="en-US" smtClean="0"/>
              <a:t>2</a:t>
            </a:fld>
            <a:endParaRPr kumimoji="1" lang="ja-JP" altLang="en-US"/>
          </a:p>
        </p:txBody>
      </p:sp>
      <p:graphicFrame>
        <p:nvGraphicFramePr>
          <p:cNvPr id="81" name="表 80"/>
          <p:cNvGraphicFramePr>
            <a:graphicFrameLocks noGrp="1"/>
          </p:cNvGraphicFramePr>
          <p:nvPr>
            <p:extLst>
              <p:ext uri="{D42A27DB-BD31-4B8C-83A1-F6EECF244321}">
                <p14:modId xmlns:p14="http://schemas.microsoft.com/office/powerpoint/2010/main" val="1220559861"/>
              </p:ext>
            </p:extLst>
          </p:nvPr>
        </p:nvGraphicFramePr>
        <p:xfrm>
          <a:off x="302400" y="3806173"/>
          <a:ext cx="9293760" cy="2880000"/>
        </p:xfrm>
        <a:graphic>
          <a:graphicData uri="http://schemas.openxmlformats.org/drawingml/2006/table">
            <a:tbl>
              <a:tblPr firstRow="1" bandRow="1">
                <a:tableStyleId>{5940675A-B579-460E-94D1-54222C63F5DA}</a:tableStyleId>
              </a:tblPr>
              <a:tblGrid>
                <a:gridCol w="365760"/>
                <a:gridCol w="648000"/>
                <a:gridCol w="1656000"/>
                <a:gridCol w="1656000"/>
                <a:gridCol w="1656000"/>
                <a:gridCol w="1656000"/>
                <a:gridCol w="1656000"/>
              </a:tblGrid>
              <a:tr h="1080000">
                <a:tc rowSpan="3">
                  <a:txBody>
                    <a:bodyPr/>
                    <a:lstStyle/>
                    <a:p>
                      <a:pPr algn="ct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災害対応</a:t>
                      </a: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利活用</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E74C3C"/>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r>
              <a:tr h="1152000">
                <a:tc vMerge="1">
                  <a:txBody>
                    <a:bodyPr/>
                    <a:lstStyle/>
                    <a:p>
                      <a:pPr algn="ct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2980B9"/>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648000">
                <a:tc vMerge="1">
                  <a:txBody>
                    <a:bodyPr/>
                    <a:lstStyle/>
                    <a:p>
                      <a:pPr algn="ct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整備</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27AE60"/>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84" name="ホームベース 83"/>
          <p:cNvSpPr/>
          <p:nvPr/>
        </p:nvSpPr>
        <p:spPr bwMode="auto">
          <a:xfrm>
            <a:off x="6002884" y="4966328"/>
            <a:ext cx="3538537" cy="504002"/>
          </a:xfrm>
          <a:prstGeom prst="homePlate">
            <a:avLst>
              <a:gd name="adj" fmla="val 25057"/>
            </a:avLst>
          </a:prstGeom>
          <a:solidFill>
            <a:srgbClr val="CCEAF6"/>
          </a:solidFill>
          <a:ln w="19050">
            <a:solidFill>
              <a:srgbClr val="2980B9"/>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多数機を一括即時管理する</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確立、現場への導入、</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通信インフラの高度化（衛星、高高度無人機、</a:t>
            </a:r>
            <a:r>
              <a:rPr kumimoji="0" lang="en-US" altLang="ja-JP" sz="1050" dirty="0" smtClean="0">
                <a:latin typeface="Meiryo UI" panose="020B0604030504040204" pitchFamily="50" charset="-128"/>
                <a:ea typeface="Meiryo UI" panose="020B0604030504040204" pitchFamily="50" charset="-128"/>
              </a:rPr>
              <a:t>LTE</a:t>
            </a:r>
            <a:r>
              <a:rPr kumimoji="0" lang="ja-JP" altLang="en-US" sz="1050" dirty="0" smtClean="0">
                <a:latin typeface="Meiryo UI" panose="020B0604030504040204" pitchFamily="50" charset="-128"/>
                <a:ea typeface="Meiryo UI" panose="020B0604030504040204" pitchFamily="50" charset="-128"/>
              </a:rPr>
              <a:t>等）</a:t>
            </a:r>
            <a:endParaRPr kumimoji="0" lang="en-US" altLang="ja-JP" sz="1050" dirty="0" smtClean="0">
              <a:latin typeface="Meiryo UI" panose="020B0604030504040204" pitchFamily="50" charset="-128"/>
              <a:ea typeface="Meiryo UI" panose="020B0604030504040204" pitchFamily="50" charset="-128"/>
            </a:endParaRPr>
          </a:p>
        </p:txBody>
      </p:sp>
      <p:grpSp>
        <p:nvGrpSpPr>
          <p:cNvPr id="86" name="グループ化 85"/>
          <p:cNvGrpSpPr/>
          <p:nvPr/>
        </p:nvGrpSpPr>
        <p:grpSpPr>
          <a:xfrm>
            <a:off x="1377239" y="5470330"/>
            <a:ext cx="8168057" cy="252000"/>
            <a:chOff x="1479880" y="4750745"/>
            <a:chExt cx="8168057" cy="252000"/>
          </a:xfrm>
        </p:grpSpPr>
        <p:sp>
          <p:nvSpPr>
            <p:cNvPr id="87" name="ホームベース 86"/>
            <p:cNvSpPr/>
            <p:nvPr/>
          </p:nvSpPr>
          <p:spPr bwMode="auto">
            <a:xfrm>
              <a:off x="1479880" y="4750745"/>
              <a:ext cx="4909161"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過酷環境（強風、降雨、降雪、噴火した火山等）に耐える機体の開発</a:t>
              </a:r>
              <a:endParaRPr kumimoji="0" lang="ja-JP" altLang="en-US" sz="1050" dirty="0">
                <a:latin typeface="Meiryo UI" panose="020B0604030504040204" pitchFamily="50" charset="-128"/>
                <a:ea typeface="Meiryo UI" panose="020B0604030504040204" pitchFamily="50" charset="-128"/>
              </a:endParaRPr>
            </a:p>
          </p:txBody>
        </p:sp>
        <p:cxnSp>
          <p:nvCxnSpPr>
            <p:cNvPr id="88" name="直線矢印コネクタ 87"/>
            <p:cNvCxnSpPr>
              <a:stCxn id="87" idx="3"/>
            </p:cNvCxnSpPr>
            <p:nvPr/>
          </p:nvCxnSpPr>
          <p:spPr>
            <a:xfrm>
              <a:off x="6389041" y="4876745"/>
              <a:ext cx="3258896" cy="0"/>
            </a:xfrm>
            <a:prstGeom prst="straightConnector1">
              <a:avLst/>
            </a:prstGeom>
            <a:ln w="19050">
              <a:solidFill>
                <a:srgbClr val="2980B9"/>
              </a:solidFill>
              <a:tailEnd type="triangle"/>
            </a:ln>
          </p:spPr>
          <p:style>
            <a:lnRef idx="1">
              <a:schemeClr val="accent1"/>
            </a:lnRef>
            <a:fillRef idx="0">
              <a:schemeClr val="accent1"/>
            </a:fillRef>
            <a:effectRef idx="0">
              <a:schemeClr val="accent1"/>
            </a:effectRef>
            <a:fontRef idx="minor">
              <a:schemeClr val="tx1"/>
            </a:fontRef>
          </p:style>
        </p:cxnSp>
      </p:grpSp>
      <p:sp>
        <p:nvSpPr>
          <p:cNvPr id="89" name="ホームベース 88"/>
          <p:cNvSpPr/>
          <p:nvPr/>
        </p:nvSpPr>
        <p:spPr bwMode="auto">
          <a:xfrm>
            <a:off x="5455305" y="4966329"/>
            <a:ext cx="831095" cy="504001"/>
          </a:xfrm>
          <a:prstGeom prst="homePlate">
            <a:avLst>
              <a:gd name="adj" fmla="val 24900"/>
            </a:avLst>
          </a:prstGeom>
          <a:solidFill>
            <a:srgbClr val="CCEAF6"/>
          </a:solidFill>
          <a:ln w="19050">
            <a:solidFill>
              <a:srgbClr val="2980B9"/>
            </a:solidFill>
            <a:miter lim="800000"/>
            <a:headEnd/>
            <a:tailEnd/>
          </a:ln>
          <a:effectLst/>
          <a:extLst/>
        </p:spPr>
        <p:txBody>
          <a:bodyPr wrap="none" lIns="18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err="1" smtClean="0">
                <a:latin typeface="Meiryo UI" panose="020B0604030504040204" pitchFamily="50" charset="-128"/>
                <a:ea typeface="Meiryo UI" panose="020B0604030504040204" pitchFamily="50" charset="-128"/>
              </a:rPr>
              <a:t>での</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飛行実証</a:t>
            </a:r>
            <a:endParaRPr kumimoji="0" lang="en-US" altLang="ja-JP" sz="1050" dirty="0" smtClean="0">
              <a:latin typeface="Meiryo UI" panose="020B0604030504040204" pitchFamily="50" charset="-128"/>
              <a:ea typeface="Meiryo UI" panose="020B0604030504040204" pitchFamily="50" charset="-128"/>
            </a:endParaRPr>
          </a:p>
        </p:txBody>
      </p:sp>
      <p:sp>
        <p:nvSpPr>
          <p:cNvPr id="90" name="ホームベース 89"/>
          <p:cNvSpPr/>
          <p:nvPr/>
        </p:nvSpPr>
        <p:spPr bwMode="auto">
          <a:xfrm>
            <a:off x="2716759" y="6365995"/>
            <a:ext cx="6819900"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における性能</a:t>
            </a:r>
            <a:r>
              <a:rPr kumimoji="0" lang="ja-JP" altLang="en-US" sz="1050" dirty="0">
                <a:latin typeface="Meiryo UI" panose="020B0604030504040204" pitchFamily="50" charset="-128"/>
                <a:ea typeface="Meiryo UI" panose="020B0604030504040204" pitchFamily="50" charset="-128"/>
              </a:rPr>
              <a:t>評価、民間による機体や装置の安全</a:t>
            </a:r>
            <a:r>
              <a:rPr kumimoji="0" lang="ja-JP" altLang="en-US" sz="1050" dirty="0" smtClean="0">
                <a:latin typeface="Meiryo UI" panose="020B0604030504040204" pitchFamily="50" charset="-128"/>
                <a:ea typeface="Meiryo UI" panose="020B0604030504040204" pitchFamily="50" charset="-128"/>
              </a:rPr>
              <a:t>認証</a:t>
            </a:r>
            <a:endParaRPr kumimoji="0" lang="en-US" altLang="ja-JP" sz="1050" dirty="0">
              <a:latin typeface="Meiryo UI" panose="020B0604030504040204" pitchFamily="50" charset="-128"/>
              <a:ea typeface="Meiryo UI" panose="020B0604030504040204" pitchFamily="50" charset="-128"/>
            </a:endParaRPr>
          </a:p>
        </p:txBody>
      </p:sp>
      <p:sp>
        <p:nvSpPr>
          <p:cNvPr id="91" name="ホームベース 90"/>
          <p:cNvSpPr/>
          <p:nvPr/>
        </p:nvSpPr>
        <p:spPr bwMode="auto">
          <a:xfrm>
            <a:off x="1376464" y="6365995"/>
            <a:ext cx="1599475"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性能評価基準の策定</a:t>
            </a:r>
            <a:endParaRPr kumimoji="0" lang="ja-JP" altLang="en-US" sz="1050" dirty="0">
              <a:latin typeface="Meiryo UI" panose="020B0604030504040204" pitchFamily="50" charset="-128"/>
              <a:ea typeface="Meiryo UI" panose="020B0604030504040204" pitchFamily="50" charset="-128"/>
            </a:endParaRPr>
          </a:p>
        </p:txBody>
      </p:sp>
      <p:sp>
        <p:nvSpPr>
          <p:cNvPr id="92" name="ホームベース 91"/>
          <p:cNvSpPr/>
          <p:nvPr/>
        </p:nvSpPr>
        <p:spPr bwMode="auto">
          <a:xfrm>
            <a:off x="3080793" y="4966329"/>
            <a:ext cx="2507844" cy="252000"/>
          </a:xfrm>
          <a:prstGeom prst="homePlate">
            <a:avLst/>
          </a:prstGeom>
          <a:solidFill>
            <a:srgbClr val="CCEAF6"/>
          </a:solidFill>
          <a:ln w="19050">
            <a:solidFill>
              <a:srgbClr val="2980B9"/>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統合</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の開発、</a:t>
            </a:r>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における実証</a:t>
            </a:r>
            <a:endParaRPr kumimoji="0" lang="en-US" altLang="ja-JP" sz="1050" dirty="0" smtClean="0">
              <a:latin typeface="Meiryo UI" panose="020B0604030504040204" pitchFamily="50" charset="-128"/>
              <a:ea typeface="Meiryo UI" panose="020B0604030504040204" pitchFamily="50" charset="-128"/>
            </a:endParaRPr>
          </a:p>
        </p:txBody>
      </p:sp>
      <p:sp>
        <p:nvSpPr>
          <p:cNvPr id="93" name="ホームベース 92"/>
          <p:cNvSpPr/>
          <p:nvPr/>
        </p:nvSpPr>
        <p:spPr bwMode="auto">
          <a:xfrm>
            <a:off x="1376466" y="4966330"/>
            <a:ext cx="1992357"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災害対応用</a:t>
            </a:r>
            <a:r>
              <a:rPr kumimoji="0" lang="en-US" altLang="ja-JP" sz="1050" dirty="0" smtClean="0">
                <a:latin typeface="Meiryo UI" panose="020B0604030504040204" pitchFamily="50" charset="-128"/>
                <a:ea typeface="Meiryo UI" panose="020B0604030504040204" pitchFamily="50" charset="-128"/>
              </a:rPr>
              <a:t>UTM</a:t>
            </a:r>
            <a:r>
              <a:rPr kumimoji="0" lang="ja-JP" altLang="en-US" sz="1050" dirty="0" smtClean="0">
                <a:latin typeface="Meiryo UI" panose="020B0604030504040204" pitchFamily="50" charset="-128"/>
                <a:ea typeface="Meiryo UI" panose="020B0604030504040204" pitchFamily="50" charset="-128"/>
              </a:rPr>
              <a:t>の開発</a:t>
            </a:r>
            <a:endParaRPr kumimoji="0" lang="en-US" altLang="ja-JP" sz="1050" dirty="0" smtClean="0">
              <a:latin typeface="Meiryo UI" panose="020B0604030504040204" pitchFamily="50" charset="-128"/>
              <a:ea typeface="Meiryo UI" panose="020B0604030504040204" pitchFamily="50" charset="-128"/>
            </a:endParaRPr>
          </a:p>
        </p:txBody>
      </p:sp>
      <p:sp>
        <p:nvSpPr>
          <p:cNvPr id="94" name="ホームベース 93"/>
          <p:cNvSpPr/>
          <p:nvPr/>
        </p:nvSpPr>
        <p:spPr bwMode="auto">
          <a:xfrm>
            <a:off x="1377239" y="5722330"/>
            <a:ext cx="3247997"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災害対応活動支援のための技術開発</a:t>
            </a:r>
            <a:endParaRPr kumimoji="0" lang="en-US" altLang="ja-JP" sz="1050" dirty="0" smtClean="0">
              <a:latin typeface="Meiryo UI" panose="020B0604030504040204" pitchFamily="50" charset="-128"/>
              <a:ea typeface="Meiryo UI" panose="020B0604030504040204" pitchFamily="50" charset="-128"/>
            </a:endParaRPr>
          </a:p>
        </p:txBody>
      </p:sp>
      <p:sp>
        <p:nvSpPr>
          <p:cNvPr id="95" name="ホームベース 94"/>
          <p:cNvSpPr/>
          <p:nvPr/>
        </p:nvSpPr>
        <p:spPr bwMode="auto">
          <a:xfrm>
            <a:off x="4355059" y="3882298"/>
            <a:ext cx="5181598" cy="252000"/>
          </a:xfrm>
          <a:prstGeom prst="homePlate">
            <a:avLst/>
          </a:prstGeom>
          <a:solidFill>
            <a:srgbClr val="FADBD8"/>
          </a:solidFill>
          <a:ln w="19050">
            <a:solidFill>
              <a:srgbClr val="E74C3C"/>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災害対応</a:t>
            </a:r>
            <a:r>
              <a:rPr kumimoji="0" lang="ja-JP" altLang="en-US" sz="1050" dirty="0" smtClean="0">
                <a:latin typeface="Meiryo UI" panose="020B0604030504040204" pitchFamily="50" charset="-128"/>
                <a:ea typeface="Meiryo UI" panose="020B0604030504040204" pitchFamily="50" charset="-128"/>
              </a:rPr>
              <a:t>活動</a:t>
            </a:r>
            <a:r>
              <a:rPr kumimoji="0" lang="ja-JP" altLang="en-US" sz="1050" dirty="0">
                <a:latin typeface="Meiryo UI" panose="020B0604030504040204" pitchFamily="50" charset="-128"/>
                <a:ea typeface="Meiryo UI" panose="020B0604030504040204" pitchFamily="50" charset="-128"/>
              </a:rPr>
              <a:t>（救助、避難誘導、消火活動</a:t>
            </a:r>
            <a:r>
              <a:rPr kumimoji="0" lang="ja-JP" altLang="en-US" sz="1050" dirty="0" smtClean="0">
                <a:latin typeface="Meiryo UI" panose="020B0604030504040204" pitchFamily="50" charset="-128"/>
                <a:ea typeface="Meiryo UI" panose="020B0604030504040204" pitchFamily="50" charset="-128"/>
              </a:rPr>
              <a:t>等）の支援</a:t>
            </a:r>
            <a:endParaRPr kumimoji="0" lang="en-US" altLang="ja-JP" sz="1050" dirty="0">
              <a:latin typeface="Meiryo UI" panose="020B0604030504040204" pitchFamily="50" charset="-128"/>
              <a:ea typeface="Meiryo UI" panose="020B0604030504040204" pitchFamily="50" charset="-128"/>
            </a:endParaRPr>
          </a:p>
        </p:txBody>
      </p:sp>
      <p:sp>
        <p:nvSpPr>
          <p:cNvPr id="96" name="ホームベース 95"/>
          <p:cNvSpPr/>
          <p:nvPr/>
        </p:nvSpPr>
        <p:spPr bwMode="auto">
          <a:xfrm>
            <a:off x="4355059" y="4134298"/>
            <a:ext cx="5181598" cy="252000"/>
          </a:xfrm>
          <a:prstGeom prst="homePlate">
            <a:avLst/>
          </a:prstGeom>
          <a:solidFill>
            <a:srgbClr val="FADBD8"/>
          </a:solidFill>
          <a:ln w="19050">
            <a:solidFill>
              <a:srgbClr val="E74C3C"/>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複数機連携による災害対応</a:t>
            </a:r>
          </a:p>
        </p:txBody>
      </p:sp>
      <p:sp>
        <p:nvSpPr>
          <p:cNvPr id="97" name="ホームベース 96"/>
          <p:cNvSpPr/>
          <p:nvPr/>
        </p:nvSpPr>
        <p:spPr bwMode="auto">
          <a:xfrm>
            <a:off x="1376465" y="3882298"/>
            <a:ext cx="3248771" cy="504000"/>
          </a:xfrm>
          <a:prstGeom prst="homePlate">
            <a:avLst>
              <a:gd name="adj" fmla="val 29754"/>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災害現場の被災状況調査と情報提供</a:t>
            </a:r>
            <a:endParaRPr kumimoji="0" lang="en-US" altLang="ja-JP" sz="1050" dirty="0" smtClean="0">
              <a:latin typeface="Meiryo UI" panose="020B0604030504040204" pitchFamily="50" charset="-128"/>
              <a:ea typeface="Meiryo UI" panose="020B0604030504040204" pitchFamily="50" charset="-128"/>
            </a:endParaRPr>
          </a:p>
        </p:txBody>
      </p:sp>
      <p:cxnSp>
        <p:nvCxnSpPr>
          <p:cNvPr id="98" name="直線矢印コネクタ 97"/>
          <p:cNvCxnSpPr>
            <a:stCxn id="87" idx="3"/>
          </p:cNvCxnSpPr>
          <p:nvPr/>
        </p:nvCxnSpPr>
        <p:spPr>
          <a:xfrm flipV="1">
            <a:off x="6286400" y="5595216"/>
            <a:ext cx="3250257" cy="1114"/>
          </a:xfrm>
          <a:prstGeom prst="straightConnector1">
            <a:avLst/>
          </a:prstGeom>
          <a:ln w="19050">
            <a:solidFill>
              <a:srgbClr val="2980B9"/>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4" idx="3"/>
          </p:cNvCxnSpPr>
          <p:nvPr/>
        </p:nvCxnSpPr>
        <p:spPr>
          <a:xfrm>
            <a:off x="4625236" y="5848330"/>
            <a:ext cx="4911423" cy="0"/>
          </a:xfrm>
          <a:prstGeom prst="straightConnector1">
            <a:avLst/>
          </a:prstGeom>
          <a:ln w="19050">
            <a:solidFill>
              <a:srgbClr val="2980B9"/>
            </a:solidFill>
            <a:tailEnd type="triangle"/>
          </a:ln>
        </p:spPr>
        <p:style>
          <a:lnRef idx="1">
            <a:schemeClr val="accent1"/>
          </a:lnRef>
          <a:fillRef idx="0">
            <a:schemeClr val="accent1"/>
          </a:fillRef>
          <a:effectRef idx="0">
            <a:schemeClr val="accent1"/>
          </a:effectRef>
          <a:fontRef idx="minor">
            <a:schemeClr val="tx1"/>
          </a:fontRef>
        </p:style>
      </p:cxnSp>
      <p:sp>
        <p:nvSpPr>
          <p:cNvPr id="100" name="ホームベース 99"/>
          <p:cNvSpPr/>
          <p:nvPr/>
        </p:nvSpPr>
        <p:spPr bwMode="auto">
          <a:xfrm>
            <a:off x="4355059" y="6113995"/>
            <a:ext cx="5181600"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民間による操縦者や運航管理者の資格認定、災害対応ネットワークの構築</a:t>
            </a:r>
            <a:endParaRPr kumimoji="0" lang="en-US" altLang="ja-JP" sz="1050" dirty="0">
              <a:latin typeface="Meiryo UI" panose="020B0604030504040204" pitchFamily="50" charset="-128"/>
              <a:ea typeface="Meiryo UI" panose="020B0604030504040204" pitchFamily="50" charset="-128"/>
            </a:endParaRPr>
          </a:p>
        </p:txBody>
      </p:sp>
      <p:sp>
        <p:nvSpPr>
          <p:cNvPr id="101" name="ホームベース 100"/>
          <p:cNvSpPr/>
          <p:nvPr/>
        </p:nvSpPr>
        <p:spPr bwMode="auto">
          <a:xfrm>
            <a:off x="1376465" y="6113995"/>
            <a:ext cx="3248772"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民間による人材育成の環境整備、災害対応体制の検討</a:t>
            </a:r>
            <a:endParaRPr kumimoji="0" lang="ja-JP" altLang="en-US" sz="1050" dirty="0">
              <a:latin typeface="Meiryo UI" panose="020B0604030504040204" pitchFamily="50" charset="-128"/>
              <a:ea typeface="Meiryo UI" panose="020B0604030504040204" pitchFamily="50" charset="-128"/>
            </a:endParaRPr>
          </a:p>
        </p:txBody>
      </p:sp>
      <p:sp>
        <p:nvSpPr>
          <p:cNvPr id="102" name="ホームベース 101"/>
          <p:cNvSpPr/>
          <p:nvPr/>
        </p:nvSpPr>
        <p:spPr bwMode="auto">
          <a:xfrm>
            <a:off x="3080793" y="5218329"/>
            <a:ext cx="2507844" cy="252000"/>
          </a:xfrm>
          <a:prstGeom prst="homePlate">
            <a:avLst/>
          </a:prstGeom>
          <a:solidFill>
            <a:srgbClr val="CCEAF6"/>
          </a:solidFill>
          <a:ln w="19050">
            <a:solidFill>
              <a:srgbClr val="2980B9"/>
            </a:solidFill>
            <a:miter lim="800000"/>
            <a:headEnd/>
            <a:tailEnd/>
          </a:ln>
          <a:effectLst/>
          <a:extLst/>
        </p:spPr>
        <p:txBody>
          <a:bodyPr wrap="none" lIns="360000" rtlCol="0" anchor="ctr"/>
          <a:lstStyle/>
          <a:p>
            <a:r>
              <a:rPr kumimoji="0" lang="ja-JP" altLang="en-US" sz="1050" dirty="0">
                <a:latin typeface="Meiryo UI" panose="020B0604030504040204" pitchFamily="50" charset="-128"/>
                <a:ea typeface="Meiryo UI" panose="020B0604030504040204" pitchFamily="50" charset="-128"/>
              </a:rPr>
              <a:t>複数機の衛星通信制御技術</a:t>
            </a:r>
            <a:endParaRPr kumimoji="0" lang="en-US" altLang="ja-JP" sz="1050" dirty="0">
              <a:latin typeface="Meiryo UI" panose="020B0604030504040204" pitchFamily="50" charset="-128"/>
              <a:ea typeface="Meiryo UI" panose="020B0604030504040204" pitchFamily="50" charset="-128"/>
            </a:endParaRPr>
          </a:p>
        </p:txBody>
      </p:sp>
      <p:sp>
        <p:nvSpPr>
          <p:cNvPr id="103" name="ホームベース 102"/>
          <p:cNvSpPr/>
          <p:nvPr/>
        </p:nvSpPr>
        <p:spPr bwMode="auto">
          <a:xfrm>
            <a:off x="1377239" y="5218330"/>
            <a:ext cx="1991585"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00" dirty="0" smtClean="0">
                <a:latin typeface="Meiryo UI" panose="020B0604030504040204" pitchFamily="50" charset="-128"/>
                <a:ea typeface="Meiryo UI" panose="020B0604030504040204" pitchFamily="50" charset="-128"/>
              </a:rPr>
              <a:t>単機の衛星通信制御技術</a:t>
            </a:r>
            <a:endParaRPr kumimoji="0" lang="en-US" altLang="ja-JP" sz="1000" dirty="0" smtClean="0">
              <a:latin typeface="Meiryo UI" panose="020B0604030504040204" pitchFamily="50" charset="-128"/>
              <a:ea typeface="Meiryo UI" panose="020B0604030504040204" pitchFamily="50" charset="-128"/>
            </a:endParaRPr>
          </a:p>
        </p:txBody>
      </p:sp>
      <p:sp>
        <p:nvSpPr>
          <p:cNvPr id="104" name="ホームベース 103"/>
          <p:cNvSpPr/>
          <p:nvPr/>
        </p:nvSpPr>
        <p:spPr bwMode="auto">
          <a:xfrm>
            <a:off x="1377239" y="4386298"/>
            <a:ext cx="8170375" cy="432000"/>
          </a:xfrm>
          <a:prstGeom prst="homePlate">
            <a:avLst>
              <a:gd name="adj" fmla="val 30156"/>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人の立入りが困難な危険箇所における防災・災害対応への活用を継続的に実施</a:t>
            </a:r>
            <a:endParaRPr kumimoji="0" lang="en-US" altLang="ja-JP" sz="1050" dirty="0" smtClean="0">
              <a:latin typeface="Meiryo UI" panose="020B0604030504040204" pitchFamily="50" charset="-128"/>
              <a:ea typeface="Meiryo UI" panose="020B0604030504040204" pitchFamily="50" charset="-128"/>
            </a:endParaRPr>
          </a:p>
          <a:p>
            <a:pPr algn="l"/>
            <a:r>
              <a:rPr kumimoji="0" lang="ja-JP" altLang="en-US" sz="1050" dirty="0" smtClean="0">
                <a:latin typeface="Meiryo UI" panose="020B0604030504040204" pitchFamily="50" charset="-128"/>
                <a:ea typeface="Meiryo UI" panose="020B0604030504040204" pitchFamily="50" charset="-128"/>
              </a:rPr>
              <a:t>（状況把握、関係機関に直ちに情報提供、地理院地図での迅速な情報の公表）</a:t>
            </a:r>
            <a:endParaRPr kumimoji="0"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05757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259996706"/>
              </p:ext>
            </p:extLst>
          </p:nvPr>
        </p:nvGraphicFramePr>
        <p:xfrm>
          <a:off x="302400" y="169396"/>
          <a:ext cx="9293760" cy="2150067"/>
        </p:xfrm>
        <a:graphic>
          <a:graphicData uri="http://schemas.openxmlformats.org/drawingml/2006/table">
            <a:tbl>
              <a:tblPr firstRow="1" bandRow="1">
                <a:tableStyleId>{5940675A-B579-460E-94D1-54222C63F5DA}</a:tableStyleId>
              </a:tblPr>
              <a:tblGrid>
                <a:gridCol w="365760"/>
                <a:gridCol w="648000"/>
                <a:gridCol w="1656000"/>
                <a:gridCol w="1656000"/>
                <a:gridCol w="1656000"/>
                <a:gridCol w="1656000"/>
                <a:gridCol w="1656000"/>
              </a:tblGrid>
              <a:tr h="314067">
                <a:tc>
                  <a:txBody>
                    <a:bodyPr/>
                    <a:lstStyle/>
                    <a:p>
                      <a:pPr algn="ct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6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インフラ維持管理</a:t>
                      </a: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利活用</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E74C3C"/>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r>
              <a:tr h="864000">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2980B9"/>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612000">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a:t>
                      </a:r>
                      <a:endParaRPr kumimoji="1" lang="en-US" altLang="ja-JP"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整備</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27AE60"/>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2" name="ホームベース 51"/>
          <p:cNvSpPr/>
          <p:nvPr/>
        </p:nvSpPr>
        <p:spPr bwMode="auto">
          <a:xfrm>
            <a:off x="2671061" y="2005628"/>
            <a:ext cx="6865735"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en-US" altLang="ja-JP" sz="1050" dirty="0" smtClean="0">
                <a:latin typeface="Meiryo UI" panose="020B0604030504040204" pitchFamily="50" charset="-128"/>
                <a:ea typeface="Meiryo UI" panose="020B0604030504040204" pitchFamily="50" charset="-128"/>
              </a:rPr>
              <a:t>RTF</a:t>
            </a:r>
            <a:r>
              <a:rPr kumimoji="0" lang="ja-JP" altLang="en-US" sz="1050" dirty="0" smtClean="0">
                <a:latin typeface="Meiryo UI" panose="020B0604030504040204" pitchFamily="50" charset="-128"/>
                <a:ea typeface="Meiryo UI" panose="020B0604030504040204" pitchFamily="50" charset="-128"/>
              </a:rPr>
              <a:t>における性能評価</a:t>
            </a:r>
            <a:endParaRPr kumimoji="0" lang="en-US" altLang="ja-JP" sz="1050" dirty="0">
              <a:latin typeface="Meiryo UI" panose="020B0604030504040204" pitchFamily="50" charset="-128"/>
              <a:ea typeface="Meiryo UI" panose="020B0604030504040204" pitchFamily="50" charset="-128"/>
            </a:endParaRPr>
          </a:p>
        </p:txBody>
      </p:sp>
      <p:sp>
        <p:nvSpPr>
          <p:cNvPr id="53" name="ホームベース 52"/>
          <p:cNvSpPr/>
          <p:nvPr/>
        </p:nvSpPr>
        <p:spPr bwMode="auto">
          <a:xfrm>
            <a:off x="1371262" y="2005628"/>
            <a:ext cx="1591013"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性能評価基準の策定</a:t>
            </a:r>
            <a:endParaRPr kumimoji="0" lang="ja-JP" altLang="en-US" sz="1050" dirty="0">
              <a:latin typeface="Meiryo UI" panose="020B0604030504040204" pitchFamily="50" charset="-128"/>
              <a:ea typeface="Meiryo UI" panose="020B0604030504040204" pitchFamily="50" charset="-128"/>
            </a:endParaRPr>
          </a:p>
        </p:txBody>
      </p:sp>
      <p:sp>
        <p:nvSpPr>
          <p:cNvPr id="49" name="ホームベース 48"/>
          <p:cNvSpPr/>
          <p:nvPr/>
        </p:nvSpPr>
        <p:spPr bwMode="auto">
          <a:xfrm>
            <a:off x="3626360" y="900521"/>
            <a:ext cx="5910435" cy="252000"/>
          </a:xfrm>
          <a:prstGeom prst="homePlate">
            <a:avLst/>
          </a:prstGeom>
          <a:solidFill>
            <a:srgbClr val="CCEAF6"/>
          </a:solidFill>
          <a:ln w="19050">
            <a:solidFill>
              <a:srgbClr val="2980B9"/>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高精度のデータ検出及び記録システムの確立、現場への導入</a:t>
            </a:r>
            <a:endParaRPr kumimoji="0" lang="ja-JP" altLang="en-US" sz="1050" dirty="0">
              <a:latin typeface="Meiryo UI" panose="020B0604030504040204" pitchFamily="50" charset="-128"/>
              <a:ea typeface="Meiryo UI" panose="020B0604030504040204" pitchFamily="50" charset="-128"/>
            </a:endParaRPr>
          </a:p>
        </p:txBody>
      </p:sp>
      <p:sp>
        <p:nvSpPr>
          <p:cNvPr id="34" name="ホームベース 33"/>
          <p:cNvSpPr/>
          <p:nvPr/>
        </p:nvSpPr>
        <p:spPr bwMode="auto">
          <a:xfrm>
            <a:off x="1371262" y="900521"/>
            <a:ext cx="2595799"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点検箇所の高精細画像取得技術の開発</a:t>
            </a:r>
            <a:endParaRPr kumimoji="0" lang="ja-JP" altLang="en-US" sz="1050" dirty="0">
              <a:latin typeface="Meiryo UI" panose="020B0604030504040204" pitchFamily="50" charset="-128"/>
              <a:ea typeface="Meiryo UI" panose="020B0604030504040204" pitchFamily="50" charset="-128"/>
            </a:endParaRPr>
          </a:p>
        </p:txBody>
      </p:sp>
      <p:sp>
        <p:nvSpPr>
          <p:cNvPr id="50" name="ホームベース 49"/>
          <p:cNvSpPr/>
          <p:nvPr/>
        </p:nvSpPr>
        <p:spPr bwMode="auto">
          <a:xfrm>
            <a:off x="3626360" y="1152521"/>
            <a:ext cx="5910435" cy="252000"/>
          </a:xfrm>
          <a:prstGeom prst="homePlate">
            <a:avLst/>
          </a:prstGeom>
          <a:solidFill>
            <a:srgbClr val="CCEAF6"/>
          </a:solidFill>
          <a:ln w="19050">
            <a:solidFill>
              <a:srgbClr val="2980B9"/>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風雨等の外乱下での遠隔位置制御技術の確立、現場への導入</a:t>
            </a:r>
            <a:endParaRPr kumimoji="0" lang="ja-JP" altLang="en-US" sz="1050" dirty="0">
              <a:latin typeface="Meiryo UI" panose="020B0604030504040204" pitchFamily="50" charset="-128"/>
              <a:ea typeface="Meiryo UI" panose="020B0604030504040204" pitchFamily="50" charset="-128"/>
            </a:endParaRPr>
          </a:p>
        </p:txBody>
      </p:sp>
      <p:sp>
        <p:nvSpPr>
          <p:cNvPr id="16" name="ホームベース 15"/>
          <p:cNvSpPr/>
          <p:nvPr/>
        </p:nvSpPr>
        <p:spPr bwMode="auto">
          <a:xfrm>
            <a:off x="1375059" y="1152521"/>
            <a:ext cx="2592002"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安定した点検のための飛行制御技術の開発</a:t>
            </a:r>
            <a:endParaRPr kumimoji="0" lang="ja-JP" altLang="en-US" sz="1050" dirty="0">
              <a:latin typeface="Meiryo UI" panose="020B0604030504040204" pitchFamily="50" charset="-128"/>
              <a:ea typeface="Meiryo UI" panose="020B0604030504040204" pitchFamily="50" charset="-128"/>
            </a:endParaRPr>
          </a:p>
        </p:txBody>
      </p:sp>
      <p:sp>
        <p:nvSpPr>
          <p:cNvPr id="51" name="ホームベース 50"/>
          <p:cNvSpPr/>
          <p:nvPr/>
        </p:nvSpPr>
        <p:spPr bwMode="auto">
          <a:xfrm>
            <a:off x="3626360" y="1404521"/>
            <a:ext cx="5910434" cy="252000"/>
          </a:xfrm>
          <a:prstGeom prst="homePlate">
            <a:avLst/>
          </a:prstGeom>
          <a:solidFill>
            <a:srgbClr val="CCEAF6"/>
          </a:solidFill>
          <a:ln w="19050">
            <a:solidFill>
              <a:srgbClr val="2980B9"/>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自動安全制御技術の確立、現場への導入</a:t>
            </a:r>
            <a:endParaRPr kumimoji="0" lang="ja-JP" altLang="en-US" sz="1050" dirty="0">
              <a:latin typeface="Meiryo UI" panose="020B0604030504040204" pitchFamily="50" charset="-128"/>
              <a:ea typeface="Meiryo UI" panose="020B0604030504040204" pitchFamily="50" charset="-128"/>
            </a:endParaRPr>
          </a:p>
        </p:txBody>
      </p:sp>
      <p:sp>
        <p:nvSpPr>
          <p:cNvPr id="48" name="ホームベース 47"/>
          <p:cNvSpPr/>
          <p:nvPr/>
        </p:nvSpPr>
        <p:spPr bwMode="auto">
          <a:xfrm>
            <a:off x="1375059" y="1404521"/>
            <a:ext cx="2592002"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安全落下及び安全着陸技術の開発</a:t>
            </a:r>
            <a:endParaRPr kumimoji="0" lang="ja-JP" altLang="en-US" sz="1050" dirty="0">
              <a:latin typeface="Meiryo UI" panose="020B0604030504040204" pitchFamily="50" charset="-128"/>
              <a:ea typeface="Meiryo UI" panose="020B0604030504040204"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3405064630"/>
              </p:ext>
            </p:extLst>
          </p:nvPr>
        </p:nvGraphicFramePr>
        <p:xfrm>
          <a:off x="302400" y="2487941"/>
          <a:ext cx="9289012" cy="2196000"/>
        </p:xfrm>
        <a:graphic>
          <a:graphicData uri="http://schemas.openxmlformats.org/drawingml/2006/table">
            <a:tbl>
              <a:tblPr firstRow="1" bandRow="1">
                <a:tableStyleId>{5940675A-B579-460E-94D1-54222C63F5DA}</a:tableStyleId>
              </a:tblPr>
              <a:tblGrid>
                <a:gridCol w="365760"/>
                <a:gridCol w="643252"/>
                <a:gridCol w="1656000"/>
                <a:gridCol w="1656000"/>
                <a:gridCol w="1656000"/>
                <a:gridCol w="1656000"/>
                <a:gridCol w="1656000"/>
              </a:tblGrid>
              <a:tr h="936000">
                <a:tc rowSpan="3">
                  <a:txBody>
                    <a:bodyPr/>
                    <a:lstStyle/>
                    <a:p>
                      <a:pPr algn="ct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測量</a:t>
                      </a: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利活用</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E74C3C"/>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r>
              <a:tr h="612000">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2980B9"/>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648000">
                <a:tc vMerge="1">
                  <a:txBody>
                    <a:bodyPr/>
                    <a:lstStyle/>
                    <a:p>
                      <a:pPr algn="ct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整備</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27AE60"/>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65" name="ホームベース 64"/>
          <p:cNvSpPr/>
          <p:nvPr/>
        </p:nvSpPr>
        <p:spPr bwMode="auto">
          <a:xfrm>
            <a:off x="1375060" y="3474461"/>
            <a:ext cx="8166497" cy="504000"/>
          </a:xfrm>
          <a:prstGeom prst="homePlate">
            <a:avLst>
              <a:gd name="adj" fmla="val 22954"/>
            </a:avLst>
          </a:prstGeom>
          <a:solidFill>
            <a:srgbClr val="CCEAF6"/>
          </a:solidFill>
          <a:ln w="19050">
            <a:solidFill>
              <a:srgbClr val="2980B9"/>
            </a:solidFill>
            <a:miter lim="800000"/>
            <a:headEnd/>
            <a:tailEnd/>
          </a:ln>
          <a:effectLst/>
          <a:extLst/>
        </p:spPr>
        <p:txBody>
          <a:bodyPr wrap="none" rtlCol="0" anchor="t"/>
          <a:lstStyle/>
          <a:p>
            <a:pPr algn="l"/>
            <a:r>
              <a:rPr kumimoji="0" lang="ja-JP" altLang="en-US" sz="1050" dirty="0" smtClean="0">
                <a:latin typeface="Meiryo UI" panose="020B0604030504040204" pitchFamily="50" charset="-128"/>
                <a:ea typeface="Meiryo UI" panose="020B0604030504040204" pitchFamily="50" charset="-128"/>
              </a:rPr>
              <a:t>高精度センサ及びその利用技術の開発、準天頂衛星システムの利用や画像処理による機体及びマーカーの位置測定の高精度化</a:t>
            </a:r>
            <a:endParaRPr kumimoji="0" lang="en-US" altLang="ja-JP" sz="1050" dirty="0" smtClean="0">
              <a:latin typeface="Meiryo UI" panose="020B0604030504040204" pitchFamily="50" charset="-128"/>
              <a:ea typeface="Meiryo UI" panose="020B0604030504040204" pitchFamily="50" charset="-128"/>
            </a:endParaRPr>
          </a:p>
        </p:txBody>
      </p:sp>
      <p:sp>
        <p:nvSpPr>
          <p:cNvPr id="66" name="ホームベース 65"/>
          <p:cNvSpPr/>
          <p:nvPr/>
        </p:nvSpPr>
        <p:spPr bwMode="auto">
          <a:xfrm>
            <a:off x="5454028" y="3726461"/>
            <a:ext cx="829575" cy="252000"/>
          </a:xfrm>
          <a:prstGeom prst="homePlate">
            <a:avLst/>
          </a:prstGeom>
          <a:solidFill>
            <a:srgbClr val="CCEAF6"/>
          </a:solidFill>
          <a:ln w="19050">
            <a:solidFill>
              <a:srgbClr val="2980B9"/>
            </a:solidFill>
            <a:miter lim="800000"/>
            <a:headEnd/>
            <a:tailEnd/>
          </a:ln>
          <a:effectLst/>
          <a:extLst/>
        </p:spPr>
        <p:txBody>
          <a:bodyPr wrap="none" lIns="180000" rtlCol="0" anchor="ctr"/>
          <a:lstStyle/>
          <a:p>
            <a:pPr algn="l"/>
            <a:r>
              <a:rPr kumimoji="0" lang="ja-JP" altLang="en-US" sz="1050" dirty="0" smtClean="0">
                <a:latin typeface="Meiryo UI" panose="020B0604030504040204" pitchFamily="50" charset="-128"/>
                <a:ea typeface="Meiryo UI" panose="020B0604030504040204" pitchFamily="50" charset="-128"/>
              </a:rPr>
              <a:t>飛行実証</a:t>
            </a:r>
            <a:endParaRPr kumimoji="0" lang="ja-JP" altLang="en-US" sz="1050" dirty="0">
              <a:latin typeface="Meiryo UI" panose="020B0604030504040204" pitchFamily="50" charset="-128"/>
              <a:ea typeface="Meiryo UI" panose="020B0604030504040204" pitchFamily="50" charset="-128"/>
            </a:endParaRPr>
          </a:p>
        </p:txBody>
      </p:sp>
      <p:sp>
        <p:nvSpPr>
          <p:cNvPr id="72" name="ホームベース 71"/>
          <p:cNvSpPr/>
          <p:nvPr/>
        </p:nvSpPr>
        <p:spPr bwMode="auto">
          <a:xfrm>
            <a:off x="1375061" y="3726461"/>
            <a:ext cx="4213713" cy="252000"/>
          </a:xfrm>
          <a:prstGeom prst="homePlate">
            <a:avLst/>
          </a:prstGeom>
          <a:solidFill>
            <a:srgbClr val="CCEAF6"/>
          </a:solidFill>
          <a:ln w="19050">
            <a:solidFill>
              <a:srgbClr val="2980B9"/>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準天頂衛星システム対応</a:t>
            </a:r>
            <a:r>
              <a:rPr kumimoji="0" lang="en-US" altLang="ja-JP" sz="1050" dirty="0" smtClean="0">
                <a:latin typeface="Meiryo UI" panose="020B0604030504040204" pitchFamily="50" charset="-128"/>
                <a:ea typeface="Meiryo UI" panose="020B0604030504040204" pitchFamily="50" charset="-128"/>
              </a:rPr>
              <a:t>GNSS</a:t>
            </a:r>
            <a:r>
              <a:rPr kumimoji="0" lang="ja-JP" altLang="en-US" sz="1050" dirty="0" smtClean="0">
                <a:latin typeface="Meiryo UI" panose="020B0604030504040204" pitchFamily="50" charset="-128"/>
                <a:ea typeface="Meiryo UI" panose="020B0604030504040204" pitchFamily="50" charset="-128"/>
              </a:rPr>
              <a:t>受信機の小型・軽量化及び省電力化</a:t>
            </a:r>
            <a:endParaRPr kumimoji="0" lang="ja-JP" altLang="en-US" sz="1050" dirty="0">
              <a:latin typeface="Meiryo UI" panose="020B0604030504040204" pitchFamily="50" charset="-128"/>
              <a:ea typeface="Meiryo UI" panose="020B0604030504040204" pitchFamily="50" charset="-128"/>
            </a:endParaRPr>
          </a:p>
        </p:txBody>
      </p:sp>
      <p:sp>
        <p:nvSpPr>
          <p:cNvPr id="86" name="ホームベース 85"/>
          <p:cNvSpPr/>
          <p:nvPr/>
        </p:nvSpPr>
        <p:spPr bwMode="auto">
          <a:xfrm>
            <a:off x="1375061" y="4115068"/>
            <a:ext cx="8166497" cy="252000"/>
          </a:xfrm>
          <a:prstGeom prst="homePlate">
            <a:avLst/>
          </a:prstGeom>
          <a:solidFill>
            <a:srgbClr val="D4EFDF"/>
          </a:solidFill>
          <a:ln w="19050">
            <a:solidFill>
              <a:srgbClr val="27AE60"/>
            </a:solidFill>
            <a:miter lim="800000"/>
            <a:headEnd/>
            <a:tailEnd/>
          </a:ln>
          <a:effectLst/>
          <a:extLst/>
        </p:spPr>
        <p:txBody>
          <a:bodyPr wrap="none"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第</a:t>
            </a:r>
            <a:r>
              <a:rPr kumimoji="0" lang="en-US" altLang="ja-JP" sz="1050" dirty="0">
                <a:latin typeface="Meiryo UI" panose="020B0604030504040204" pitchFamily="50" charset="-128"/>
                <a:ea typeface="Meiryo UI" panose="020B0604030504040204" pitchFamily="50" charset="-128"/>
              </a:rPr>
              <a:t>3</a:t>
            </a:r>
            <a:r>
              <a:rPr kumimoji="0" lang="ja-JP" altLang="en-US" sz="1050" dirty="0" smtClean="0">
                <a:latin typeface="Meiryo UI" panose="020B0604030504040204" pitchFamily="50" charset="-128"/>
                <a:ea typeface="Meiryo UI" panose="020B0604030504040204" pitchFamily="50" charset="-128"/>
              </a:rPr>
              <a:t>期 地理</a:t>
            </a:r>
            <a:r>
              <a:rPr kumimoji="0" lang="ja-JP" altLang="en-US" sz="1050" dirty="0">
                <a:latin typeface="Meiryo UI" panose="020B0604030504040204" pitchFamily="50" charset="-128"/>
                <a:ea typeface="Meiryo UI" panose="020B0604030504040204" pitchFamily="50" charset="-128"/>
              </a:rPr>
              <a:t>空間情報活用推進基本計画（作業マニュアル等の周知啓発、内容拡充、見直しの実施</a:t>
            </a:r>
            <a:r>
              <a:rPr kumimoji="0" lang="ja-JP" altLang="en-US" sz="1050" dirty="0" smtClean="0">
                <a:latin typeface="Meiryo UI" panose="020B0604030504040204" pitchFamily="50" charset="-128"/>
                <a:ea typeface="Meiryo UI" panose="020B0604030504040204" pitchFamily="50" charset="-128"/>
              </a:rPr>
              <a:t>）</a:t>
            </a:r>
            <a:endParaRPr kumimoji="0" lang="ja-JP" altLang="en-US" sz="1050" dirty="0">
              <a:latin typeface="Meiryo UI" panose="020B0604030504040204" pitchFamily="50" charset="-128"/>
              <a:ea typeface="Meiryo UI" panose="020B0604030504040204" pitchFamily="50" charset="-128"/>
            </a:endParaRPr>
          </a:p>
        </p:txBody>
      </p:sp>
      <p:sp>
        <p:nvSpPr>
          <p:cNvPr id="57" name="ホームベース 56"/>
          <p:cNvSpPr/>
          <p:nvPr/>
        </p:nvSpPr>
        <p:spPr bwMode="auto">
          <a:xfrm>
            <a:off x="6074632" y="2549390"/>
            <a:ext cx="3462163" cy="576000"/>
          </a:xfrm>
          <a:prstGeom prst="homePlate">
            <a:avLst>
              <a:gd name="adj" fmla="val 21012"/>
            </a:avLst>
          </a:prstGeom>
          <a:solidFill>
            <a:srgbClr val="FADBD8"/>
          </a:solidFill>
          <a:ln w="19050">
            <a:solidFill>
              <a:srgbClr val="E74C3C"/>
            </a:solidFill>
            <a:miter lim="800000"/>
            <a:headEnd/>
            <a:tailEnd/>
          </a:ln>
          <a:effectLst/>
          <a:extLst/>
        </p:spPr>
        <p:txBody>
          <a:bodyPr wrap="square" lIns="360000" rtlCol="0" anchor="t"/>
          <a:lstStyle/>
          <a:p>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技術開発等の進展により、更なる高度化</a:t>
            </a:r>
            <a:endParaRPr kumimoji="0" lang="ja-JP" altLang="en-US" sz="1050" dirty="0">
              <a:latin typeface="Meiryo UI" panose="020B0604030504040204" pitchFamily="50" charset="-128"/>
              <a:ea typeface="Meiryo UI" panose="020B0604030504040204" pitchFamily="50" charset="-128"/>
            </a:endParaRPr>
          </a:p>
        </p:txBody>
      </p:sp>
      <p:sp>
        <p:nvSpPr>
          <p:cNvPr id="56" name="ホームベース 55"/>
          <p:cNvSpPr/>
          <p:nvPr/>
        </p:nvSpPr>
        <p:spPr bwMode="auto">
          <a:xfrm>
            <a:off x="2669162" y="2549390"/>
            <a:ext cx="3614442" cy="576000"/>
          </a:xfrm>
          <a:prstGeom prst="homePlate">
            <a:avLst>
              <a:gd name="adj" fmla="val 21714"/>
            </a:avLst>
          </a:prstGeom>
          <a:solidFill>
            <a:srgbClr val="FADBD8"/>
          </a:solidFill>
          <a:ln w="19050">
            <a:solidFill>
              <a:srgbClr val="E74C3C"/>
            </a:solidFill>
            <a:miter lim="800000"/>
            <a:headEnd/>
            <a:tailEnd/>
          </a:ln>
          <a:effectLst/>
          <a:extLst/>
        </p:spPr>
        <p:txBody>
          <a:bodyPr wrap="square" lIns="450000" rtlCol="0" anchor="t"/>
          <a:lstStyle/>
          <a:p>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a:latin typeface="Meiryo UI" panose="020B0604030504040204" pitchFamily="50" charset="-128"/>
                <a:ea typeface="Meiryo UI" panose="020B0604030504040204" pitchFamily="50" charset="-128"/>
              </a:rPr>
              <a:t>公共測量、</a:t>
            </a:r>
            <a:r>
              <a:rPr kumimoji="0" lang="ja-JP" altLang="en-US" sz="1050" dirty="0" smtClean="0">
                <a:latin typeface="Meiryo UI" panose="020B0604030504040204" pitchFamily="50" charset="-128"/>
                <a:ea typeface="Meiryo UI" panose="020B0604030504040204" pitchFamily="50" charset="-128"/>
              </a:rPr>
              <a:t>工事測量等における更なる利活用の推進</a:t>
            </a:r>
            <a:endParaRPr kumimoji="0" lang="ja-JP" altLang="en-US" sz="1050" dirty="0">
              <a:latin typeface="Meiryo UI" panose="020B0604030504040204" pitchFamily="50" charset="-128"/>
              <a:ea typeface="Meiryo UI" panose="020B0604030504040204" pitchFamily="50" charset="-128"/>
            </a:endParaRPr>
          </a:p>
        </p:txBody>
      </p:sp>
      <p:sp>
        <p:nvSpPr>
          <p:cNvPr id="88" name="ホームベース 87"/>
          <p:cNvSpPr/>
          <p:nvPr/>
        </p:nvSpPr>
        <p:spPr bwMode="auto">
          <a:xfrm>
            <a:off x="1371262" y="2549390"/>
            <a:ext cx="1591012" cy="576000"/>
          </a:xfrm>
          <a:prstGeom prst="homePlate">
            <a:avLst>
              <a:gd name="adj" fmla="val 21972"/>
            </a:avLst>
          </a:prstGeom>
          <a:solidFill>
            <a:srgbClr val="FADBD8"/>
          </a:solidFill>
          <a:ln w="19050">
            <a:solidFill>
              <a:srgbClr val="E74C3C"/>
            </a:solidFill>
            <a:miter lim="800000"/>
            <a:headEnd/>
            <a:tailEnd/>
          </a:ln>
          <a:effectLst/>
          <a:extLst/>
        </p:spPr>
        <p:txBody>
          <a:bodyPr wrap="square" rtlCol="0" anchor="t"/>
          <a:lstStyle/>
          <a:p>
            <a:r>
              <a:rPr kumimoji="0" lang="ja-JP" altLang="en-US" sz="1050" dirty="0" smtClean="0">
                <a:latin typeface="Meiryo UI" panose="020B0604030504040204" pitchFamily="50" charset="-128"/>
                <a:ea typeface="Meiryo UI" panose="020B0604030504040204" pitchFamily="50" charset="-128"/>
              </a:rPr>
              <a:t>公共測量、工事測量</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err="1" smtClean="0">
                <a:latin typeface="Meiryo UI" panose="020B0604030504040204" pitchFamily="50" charset="-128"/>
                <a:ea typeface="Meiryo UI" panose="020B0604030504040204" pitchFamily="50" charset="-128"/>
              </a:rPr>
              <a:t>への</a:t>
            </a:r>
            <a:r>
              <a:rPr kumimoji="0" lang="ja-JP" altLang="en-US" sz="1050" dirty="0" smtClean="0">
                <a:latin typeface="Meiryo UI" panose="020B0604030504040204" pitchFamily="50" charset="-128"/>
                <a:ea typeface="Meiryo UI" panose="020B0604030504040204" pitchFamily="50" charset="-128"/>
              </a:rPr>
              <a:t>順次導入</a:t>
            </a:r>
            <a:endParaRPr kumimoji="0" lang="en-US" altLang="ja-JP" sz="1050" dirty="0" smtClean="0">
              <a:latin typeface="Meiryo UI" panose="020B0604030504040204" pitchFamily="50" charset="-128"/>
              <a:ea typeface="Meiryo UI" panose="020B0604030504040204" pitchFamily="50" charset="-128"/>
            </a:endParaRPr>
          </a:p>
          <a:p>
            <a:r>
              <a:rPr kumimoji="0" lang="ja-JP" altLang="en-US" sz="1050" dirty="0" smtClean="0">
                <a:latin typeface="Meiryo UI" panose="020B0604030504040204" pitchFamily="50" charset="-128"/>
                <a:ea typeface="Meiryo UI" panose="020B0604030504040204" pitchFamily="50" charset="-128"/>
              </a:rPr>
              <a:t>（</a:t>
            </a:r>
            <a:r>
              <a:rPr kumimoji="0" lang="en-US" altLang="ja-JP" sz="1050" dirty="0" err="1" smtClean="0">
                <a:latin typeface="Meiryo UI" panose="020B0604030504040204" pitchFamily="50" charset="-128"/>
                <a:ea typeface="Meiryo UI" panose="020B0604030504040204" pitchFamily="50" charset="-128"/>
              </a:rPr>
              <a:t>i</a:t>
            </a:r>
            <a:r>
              <a:rPr kumimoji="0" lang="en-US" altLang="ja-JP" sz="1050" dirty="0" smtClean="0">
                <a:latin typeface="Meiryo UI" panose="020B0604030504040204" pitchFamily="50" charset="-128"/>
                <a:ea typeface="Meiryo UI" panose="020B0604030504040204" pitchFamily="50" charset="-128"/>
              </a:rPr>
              <a:t>-Construction</a:t>
            </a:r>
            <a:r>
              <a:rPr kumimoji="0" lang="ja-JP" altLang="en-US" sz="1050" dirty="0" smtClean="0">
                <a:latin typeface="Meiryo UI" panose="020B0604030504040204" pitchFamily="50" charset="-128"/>
                <a:ea typeface="Meiryo UI" panose="020B0604030504040204" pitchFamily="50" charset="-128"/>
              </a:rPr>
              <a:t>等）</a:t>
            </a:r>
            <a:endParaRPr kumimoji="0" lang="ja-JP" altLang="en-US" sz="1050" dirty="0">
              <a:latin typeface="Meiryo UI" panose="020B0604030504040204" pitchFamily="50" charset="-128"/>
              <a:ea typeface="Meiryo UI" panose="020B0604030504040204" pitchFamily="50" charset="-128"/>
            </a:endParaRPr>
          </a:p>
        </p:txBody>
      </p:sp>
      <p:sp>
        <p:nvSpPr>
          <p:cNvPr id="89" name="ホームベース 88"/>
          <p:cNvSpPr/>
          <p:nvPr/>
        </p:nvSpPr>
        <p:spPr bwMode="auto">
          <a:xfrm>
            <a:off x="6074631" y="3125390"/>
            <a:ext cx="3466926" cy="252000"/>
          </a:xfrm>
          <a:prstGeom prst="homePlate">
            <a:avLst>
              <a:gd name="adj" fmla="val 49999"/>
            </a:avLst>
          </a:prstGeom>
          <a:solidFill>
            <a:srgbClr val="FADBD8"/>
          </a:solidFill>
          <a:ln w="19050">
            <a:solidFill>
              <a:srgbClr val="E74C3C"/>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ハイパースペクトルカメラによる高付加価値測量</a:t>
            </a:r>
            <a:endParaRPr kumimoji="0" lang="ja-JP" altLang="en-US" sz="1050" dirty="0">
              <a:latin typeface="Meiryo UI" panose="020B0604030504040204" pitchFamily="50" charset="-128"/>
              <a:ea typeface="Meiryo UI" panose="020B0604030504040204" pitchFamily="50" charset="-128"/>
            </a:endParaRPr>
          </a:p>
        </p:txBody>
      </p:sp>
      <p:sp>
        <p:nvSpPr>
          <p:cNvPr id="90" name="ホームベース 89"/>
          <p:cNvSpPr/>
          <p:nvPr/>
        </p:nvSpPr>
        <p:spPr bwMode="auto">
          <a:xfrm>
            <a:off x="2669161" y="3125390"/>
            <a:ext cx="3614442" cy="252000"/>
          </a:xfrm>
          <a:prstGeom prst="homePlate">
            <a:avLst/>
          </a:prstGeom>
          <a:solidFill>
            <a:srgbClr val="FADBD8"/>
          </a:solidFill>
          <a:ln w="19050">
            <a:solidFill>
              <a:srgbClr val="E74C3C"/>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レーザ測量によるリアルタイム測量</a:t>
            </a:r>
            <a:endParaRPr kumimoji="0" lang="ja-JP" altLang="en-US" sz="1050" dirty="0">
              <a:latin typeface="Meiryo UI" panose="020B0604030504040204" pitchFamily="50" charset="-128"/>
              <a:ea typeface="Meiryo UI" panose="020B0604030504040204" pitchFamily="50" charset="-128"/>
            </a:endParaRPr>
          </a:p>
        </p:txBody>
      </p:sp>
      <p:sp>
        <p:nvSpPr>
          <p:cNvPr id="91" name="ホームベース 90"/>
          <p:cNvSpPr/>
          <p:nvPr/>
        </p:nvSpPr>
        <p:spPr bwMode="auto">
          <a:xfrm>
            <a:off x="1375062" y="3125390"/>
            <a:ext cx="1587213" cy="252000"/>
          </a:xfrm>
          <a:prstGeom prst="homePlate">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点群データによる航空測量</a:t>
            </a:r>
            <a:endParaRPr kumimoji="0" lang="ja-JP" altLang="en-US" sz="1050" dirty="0">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1649344922"/>
              </p:ext>
            </p:extLst>
          </p:nvPr>
        </p:nvGraphicFramePr>
        <p:xfrm>
          <a:off x="302400" y="4852992"/>
          <a:ext cx="9289012" cy="1836000"/>
        </p:xfrm>
        <a:graphic>
          <a:graphicData uri="http://schemas.openxmlformats.org/drawingml/2006/table">
            <a:tbl>
              <a:tblPr firstRow="1" bandRow="1">
                <a:tableStyleId>{5940675A-B579-460E-94D1-54222C63F5DA}</a:tableStyleId>
              </a:tblPr>
              <a:tblGrid>
                <a:gridCol w="365760"/>
                <a:gridCol w="643252"/>
                <a:gridCol w="1656000"/>
                <a:gridCol w="1656000"/>
                <a:gridCol w="1656000"/>
                <a:gridCol w="1656000"/>
                <a:gridCol w="1656000"/>
              </a:tblGrid>
              <a:tr h="864000">
                <a:tc rowSpan="3">
                  <a:txBody>
                    <a:bodyPr/>
                    <a:lstStyle/>
                    <a:p>
                      <a:pPr algn="ct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農林水産業</a:t>
                      </a: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利活用</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E74C3C"/>
                    </a:solidFill>
                  </a:tcPr>
                </a:tc>
                <a:tc>
                  <a:txBody>
                    <a:bodyPr/>
                    <a:lstStyle/>
                    <a:p>
                      <a:endParaRPr lang="ja-JP" altLang="en-US" dirty="0"/>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r>
              <a:tr h="612000">
                <a:tc vMerge="1">
                  <a:txBody>
                    <a:bodyPr/>
                    <a:lstStyle/>
                    <a:p>
                      <a:pPr algn="ct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開発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2980B9"/>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360000">
                <a:tc vMerge="1">
                  <a:txBody>
                    <a:bodyPr/>
                    <a:lstStyle/>
                    <a:p>
                      <a:pPr algn="ct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環境整備</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0" marR="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rgbClr val="27AE60"/>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dash"/>
                      <a:round/>
                      <a:headEnd type="none" w="med" len="med"/>
                      <a:tailEnd type="none" w="med" len="med"/>
                    </a:lnL>
                    <a:lnR w="6350" cap="flat" cmpd="sng" algn="ctr">
                      <a:noFill/>
                      <a:prstDash val="dash"/>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noFill/>
                      <a:prstDash val="dash"/>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40" name="ホームベース 39"/>
          <p:cNvSpPr/>
          <p:nvPr/>
        </p:nvSpPr>
        <p:spPr bwMode="auto">
          <a:xfrm>
            <a:off x="1371263" y="6390513"/>
            <a:ext cx="8165532" cy="252000"/>
          </a:xfrm>
          <a:prstGeom prst="homePlate">
            <a:avLst/>
          </a:prstGeom>
          <a:solidFill>
            <a:srgbClr val="D4EFDF"/>
          </a:solidFill>
          <a:ln w="19050">
            <a:solidFill>
              <a:srgbClr val="27AE60"/>
            </a:solidFill>
            <a:miter lim="800000"/>
            <a:headEnd/>
            <a:tailEnd/>
          </a:ln>
          <a:effectLst/>
          <a:extLst/>
        </p:spPr>
        <p:txBody>
          <a:bodyPr wrap="none"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空中散布における無人航空機の利用に係るガイドラインの順次運用見直し</a:t>
            </a:r>
            <a:endParaRPr kumimoji="0" lang="en-US" altLang="ja-JP" sz="1050" dirty="0">
              <a:latin typeface="Meiryo UI" panose="020B0604030504040204" pitchFamily="50" charset="-128"/>
              <a:ea typeface="Meiryo UI" panose="020B0604030504040204" pitchFamily="50" charset="-128"/>
            </a:endParaRPr>
          </a:p>
        </p:txBody>
      </p:sp>
      <p:sp>
        <p:nvSpPr>
          <p:cNvPr id="41" name="ホームベース 40"/>
          <p:cNvSpPr/>
          <p:nvPr/>
        </p:nvSpPr>
        <p:spPr bwMode="auto">
          <a:xfrm>
            <a:off x="1371264" y="5772110"/>
            <a:ext cx="8170293" cy="252000"/>
          </a:xfrm>
          <a:prstGeom prst="homePlate">
            <a:avLst/>
          </a:prstGeom>
          <a:solidFill>
            <a:srgbClr val="CCEAF6"/>
          </a:solidFill>
          <a:ln w="19050">
            <a:solidFill>
              <a:srgbClr val="2980B9"/>
            </a:solidFill>
            <a:miter lim="800000"/>
            <a:headEnd/>
            <a:tailEnd/>
          </a:ln>
          <a:effectLst/>
          <a:extLst/>
        </p:spPr>
        <p:txBody>
          <a:bodyPr wrap="none"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作物の生育状況等の把握等に必要な圃場・生育診断法や画像センサ等の開発、生産管理の高度化</a:t>
            </a:r>
            <a:endParaRPr kumimoji="0" lang="en-US" altLang="ja-JP" sz="1050" dirty="0">
              <a:latin typeface="Meiryo UI" panose="020B0604030504040204" pitchFamily="50" charset="-128"/>
              <a:ea typeface="Meiryo UI" panose="020B0604030504040204" pitchFamily="50" charset="-128"/>
            </a:endParaRPr>
          </a:p>
        </p:txBody>
      </p:sp>
      <p:sp>
        <p:nvSpPr>
          <p:cNvPr id="42" name="ホームベース 41"/>
          <p:cNvSpPr/>
          <p:nvPr/>
        </p:nvSpPr>
        <p:spPr bwMode="auto">
          <a:xfrm>
            <a:off x="1371264" y="5413750"/>
            <a:ext cx="8170294" cy="252000"/>
          </a:xfrm>
          <a:prstGeom prst="homePlate">
            <a:avLst/>
          </a:prstGeom>
          <a:solidFill>
            <a:srgbClr val="FADBD8"/>
          </a:solidFill>
          <a:ln w="19050">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1050" dirty="0" smtClean="0">
                <a:latin typeface="Meiryo UI" panose="020B0604030504040204" pitchFamily="50" charset="-128"/>
                <a:ea typeface="Meiryo UI" panose="020B0604030504040204" pitchFamily="50" charset="-128"/>
              </a:rPr>
              <a:t>鳥獣被害の軽減対策</a:t>
            </a:r>
            <a:endParaRPr kumimoji="0" lang="en-US" altLang="ja-JP" sz="1050" dirty="0">
              <a:latin typeface="Meiryo UI" panose="020B0604030504040204" pitchFamily="50" charset="-128"/>
              <a:ea typeface="Meiryo UI" panose="020B0604030504040204" pitchFamily="50" charset="-128"/>
            </a:endParaRPr>
          </a:p>
        </p:txBody>
      </p:sp>
      <p:sp>
        <p:nvSpPr>
          <p:cNvPr id="43" name="ホームベース 42"/>
          <p:cNvSpPr/>
          <p:nvPr/>
        </p:nvSpPr>
        <p:spPr bwMode="auto">
          <a:xfrm>
            <a:off x="1371262" y="6024110"/>
            <a:ext cx="8170295" cy="252000"/>
          </a:xfrm>
          <a:prstGeom prst="homePlate">
            <a:avLst/>
          </a:prstGeom>
          <a:solidFill>
            <a:srgbClr val="CCEAF6"/>
          </a:solidFill>
          <a:ln w="19050">
            <a:solidFill>
              <a:srgbClr val="2980B9"/>
            </a:solidFill>
            <a:miter lim="800000"/>
            <a:headEnd/>
            <a:tailEnd/>
          </a:ln>
          <a:effectLst/>
          <a:extLst/>
        </p:spPr>
        <p:txBody>
          <a:bodyPr wrap="none"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肥料散布、播種技術の確立。運航</a:t>
            </a:r>
            <a:r>
              <a:rPr kumimoji="0" lang="ja-JP" altLang="en-US" sz="1050" dirty="0" smtClean="0">
                <a:latin typeface="Meiryo UI" panose="020B0604030504040204" pitchFamily="50" charset="-128"/>
                <a:ea typeface="Meiryo UI" panose="020B0604030504040204" pitchFamily="50" charset="-128"/>
              </a:rPr>
              <a:t>アシストシステム等の</a:t>
            </a:r>
            <a:r>
              <a:rPr kumimoji="0" lang="ja-JP" altLang="en-US" sz="1050" dirty="0">
                <a:latin typeface="Meiryo UI" panose="020B0604030504040204" pitchFamily="50" charset="-128"/>
                <a:ea typeface="Meiryo UI" panose="020B0604030504040204" pitchFamily="50" charset="-128"/>
              </a:rPr>
              <a:t>検証、改良</a:t>
            </a:r>
            <a:endParaRPr kumimoji="0" lang="en-US" altLang="ja-JP" sz="1050" dirty="0">
              <a:latin typeface="Meiryo UI" panose="020B0604030504040204" pitchFamily="50" charset="-128"/>
              <a:ea typeface="Meiryo UI" panose="020B0604030504040204" pitchFamily="50" charset="-128"/>
            </a:endParaRPr>
          </a:p>
        </p:txBody>
      </p:sp>
      <p:sp>
        <p:nvSpPr>
          <p:cNvPr id="44" name="ホームベース 43"/>
          <p:cNvSpPr/>
          <p:nvPr/>
        </p:nvSpPr>
        <p:spPr bwMode="auto">
          <a:xfrm>
            <a:off x="2671061" y="4909750"/>
            <a:ext cx="6865733" cy="252000"/>
          </a:xfrm>
          <a:prstGeom prst="homePlate">
            <a:avLst/>
          </a:prstGeom>
          <a:solidFill>
            <a:srgbClr val="FADBD8"/>
          </a:solidFill>
          <a:ln w="19050">
            <a:solidFill>
              <a:srgbClr val="E74C3C"/>
            </a:solidFill>
            <a:miter lim="800000"/>
            <a:headEnd/>
            <a:tailEnd/>
          </a:ln>
          <a:effectLst/>
          <a:extLst/>
        </p:spPr>
        <p:txBody>
          <a:bodyPr wrap="none" lIns="450000"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肥料散布、播種への利用。運航アシストシステムの導入</a:t>
            </a:r>
          </a:p>
        </p:txBody>
      </p:sp>
      <p:sp>
        <p:nvSpPr>
          <p:cNvPr id="45" name="ホームベース 44"/>
          <p:cNvSpPr/>
          <p:nvPr/>
        </p:nvSpPr>
        <p:spPr bwMode="auto">
          <a:xfrm>
            <a:off x="1375062" y="4909750"/>
            <a:ext cx="1587212" cy="252000"/>
          </a:xfrm>
          <a:prstGeom prst="homePlate">
            <a:avLst/>
          </a:prstGeom>
          <a:solidFill>
            <a:srgbClr val="FADBD8"/>
          </a:solidFill>
          <a:ln w="19050">
            <a:solidFill>
              <a:srgbClr val="E74C3C"/>
            </a:solidFill>
            <a:miter lim="800000"/>
            <a:headEnd/>
            <a:tailEnd/>
          </a:ln>
          <a:effectLst/>
          <a:extLst/>
        </p:spPr>
        <p:txBody>
          <a:bodyPr wrap="none"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農薬散布の適正利用</a:t>
            </a:r>
            <a:endParaRPr kumimoji="0" lang="en-US" altLang="ja-JP" sz="1050" dirty="0">
              <a:latin typeface="Meiryo UI" panose="020B0604030504040204" pitchFamily="50" charset="-128"/>
              <a:ea typeface="Meiryo UI" panose="020B0604030504040204" pitchFamily="50" charset="-128"/>
            </a:endParaRPr>
          </a:p>
        </p:txBody>
      </p:sp>
      <p:sp>
        <p:nvSpPr>
          <p:cNvPr id="46" name="ホームベース 45"/>
          <p:cNvSpPr/>
          <p:nvPr/>
        </p:nvSpPr>
        <p:spPr bwMode="auto">
          <a:xfrm>
            <a:off x="6074632" y="5161750"/>
            <a:ext cx="3466926" cy="252000"/>
          </a:xfrm>
          <a:prstGeom prst="homePlate">
            <a:avLst/>
          </a:prstGeom>
          <a:solidFill>
            <a:srgbClr val="FADBD8"/>
          </a:solidFill>
          <a:ln w="19050">
            <a:solidFill>
              <a:srgbClr val="E74C3C"/>
            </a:solidFill>
            <a:miter lim="800000"/>
            <a:headEnd/>
            <a:tailEnd/>
          </a:ln>
          <a:effectLst/>
          <a:extLst/>
        </p:spPr>
        <p:txBody>
          <a:bodyPr wrap="none" lIns="360000" rtlCol="0" anchor="ctr"/>
          <a:lstStyle/>
          <a:p>
            <a:pPr>
              <a:buClr>
                <a:srgbClr val="27AE60"/>
              </a:buClr>
            </a:pPr>
            <a:r>
              <a:rPr kumimoji="0" lang="ja-JP" altLang="en-US" sz="1050" dirty="0">
                <a:latin typeface="Meiryo UI" panose="020B0604030504040204" pitchFamily="50" charset="-128"/>
                <a:ea typeface="Meiryo UI" panose="020B0604030504040204" pitchFamily="50" charset="-128"/>
              </a:rPr>
              <a:t>作物の適時診断による営農管理の高度化</a:t>
            </a:r>
          </a:p>
        </p:txBody>
      </p:sp>
      <p:sp>
        <p:nvSpPr>
          <p:cNvPr id="47" name="ホームベース 46"/>
          <p:cNvSpPr/>
          <p:nvPr/>
        </p:nvSpPr>
        <p:spPr bwMode="auto">
          <a:xfrm>
            <a:off x="1375062" y="5161750"/>
            <a:ext cx="4908541" cy="252000"/>
          </a:xfrm>
          <a:prstGeom prst="homePlate">
            <a:avLst/>
          </a:prstGeom>
          <a:solidFill>
            <a:srgbClr val="FADBD8"/>
          </a:solidFill>
          <a:ln w="19050">
            <a:solidFill>
              <a:srgbClr val="E74C3C"/>
            </a:solidFill>
            <a:miter lim="800000"/>
            <a:headEnd/>
            <a:tailEnd/>
          </a:ln>
          <a:effectLst/>
          <a:extLst/>
        </p:spPr>
        <p:txBody>
          <a:bodyPr wrap="none" lIns="59372" tIns="29686" rIns="59372" bIns="29686" rtlCol="0" anchor="ctr" anchorCtr="0"/>
          <a:lstStyle/>
          <a:p>
            <a:pPr algn="l">
              <a:buClr>
                <a:srgbClr val="27AE60"/>
              </a:buClr>
            </a:pPr>
            <a:r>
              <a:rPr kumimoji="0" lang="ja-JP" altLang="en-US" sz="980" dirty="0" smtClean="0">
                <a:latin typeface="Meiryo UI" panose="020B0604030504040204" pitchFamily="50" charset="-128"/>
                <a:ea typeface="Meiryo UI" panose="020B0604030504040204" pitchFamily="50" charset="-128"/>
              </a:rPr>
              <a:t>作物の生育状況等のセンシング結果等を活用して営農管理等を最適にするシステムの社会実装</a:t>
            </a:r>
            <a:endParaRPr kumimoji="0" lang="en-US" altLang="ja-JP" sz="980" dirty="0">
              <a:latin typeface="Meiryo UI" panose="020B0604030504040204" pitchFamily="50" charset="-128"/>
              <a:ea typeface="Meiryo UI" panose="020B0604030504040204" pitchFamily="50" charset="-128"/>
            </a:endParaRPr>
          </a:p>
        </p:txBody>
      </p:sp>
      <p:sp>
        <p:nvSpPr>
          <p:cNvPr id="33" name="ホームベース 32"/>
          <p:cNvSpPr/>
          <p:nvPr/>
        </p:nvSpPr>
        <p:spPr bwMode="auto">
          <a:xfrm>
            <a:off x="6074632" y="535781"/>
            <a:ext cx="3462163" cy="252000"/>
          </a:xfrm>
          <a:prstGeom prst="homePlate">
            <a:avLst/>
          </a:prstGeom>
          <a:solidFill>
            <a:srgbClr val="FADBD8"/>
          </a:solidFill>
          <a:ln w="19050">
            <a:solidFill>
              <a:srgbClr val="E74C3C"/>
            </a:solidFill>
            <a:miter lim="800000"/>
            <a:headEnd/>
            <a:tailEnd/>
          </a:ln>
          <a:effectLst/>
          <a:extLst/>
        </p:spPr>
        <p:txBody>
          <a:bodyPr wrap="none" lIns="360000" rtlCol="0" anchor="ctr"/>
          <a:lstStyle/>
          <a:p>
            <a:pPr algn="l"/>
            <a:r>
              <a:rPr kumimoji="0" lang="ja-JP" altLang="en-US" sz="1050" dirty="0" smtClean="0">
                <a:latin typeface="Meiryo UI" panose="020B0604030504040204" pitchFamily="50" charset="-128"/>
                <a:ea typeface="Meiryo UI" panose="020B0604030504040204" pitchFamily="50" charset="-128"/>
              </a:rPr>
              <a:t>都市部（有人地帯）のインフラ点検</a:t>
            </a:r>
            <a:endParaRPr kumimoji="0" lang="ja-JP" altLang="en-US" sz="1050" dirty="0">
              <a:latin typeface="Meiryo UI" panose="020B0604030504040204" pitchFamily="50" charset="-128"/>
              <a:ea typeface="Meiryo UI" panose="020B0604030504040204" pitchFamily="50" charset="-128"/>
            </a:endParaRPr>
          </a:p>
        </p:txBody>
      </p:sp>
      <p:sp>
        <p:nvSpPr>
          <p:cNvPr id="32" name="ホームベース 31"/>
          <p:cNvSpPr/>
          <p:nvPr/>
        </p:nvSpPr>
        <p:spPr bwMode="auto">
          <a:xfrm>
            <a:off x="3626360" y="535781"/>
            <a:ext cx="2657243" cy="252000"/>
          </a:xfrm>
          <a:prstGeom prst="homePlate">
            <a:avLst/>
          </a:prstGeom>
          <a:solidFill>
            <a:srgbClr val="FADBD8"/>
          </a:solidFill>
          <a:ln w="19050">
            <a:solidFill>
              <a:srgbClr val="E74C3C"/>
            </a:solidFill>
            <a:miter lim="800000"/>
            <a:headEnd/>
            <a:tailEnd/>
          </a:ln>
          <a:effectLst/>
          <a:extLst/>
        </p:spPr>
        <p:txBody>
          <a:bodyPr wrap="none" lIns="450000" rtlCol="0" anchor="ctr"/>
          <a:lstStyle/>
          <a:p>
            <a:pPr algn="l"/>
            <a:r>
              <a:rPr kumimoji="0" lang="ja-JP" altLang="en-US" sz="1050" dirty="0" smtClean="0">
                <a:latin typeface="Meiryo UI" panose="020B0604030504040204" pitchFamily="50" charset="-128"/>
                <a:ea typeface="Meiryo UI" panose="020B0604030504040204" pitchFamily="50" charset="-128"/>
              </a:rPr>
              <a:t>目視外飛行による長大なインフラの点検</a:t>
            </a:r>
            <a:endParaRPr kumimoji="0" lang="ja-JP" altLang="en-US" sz="1050" dirty="0">
              <a:latin typeface="Meiryo UI" panose="020B0604030504040204" pitchFamily="50" charset="-128"/>
              <a:ea typeface="Meiryo UI" panose="020B0604030504040204" pitchFamily="50" charset="-128"/>
            </a:endParaRPr>
          </a:p>
        </p:txBody>
      </p:sp>
      <p:sp>
        <p:nvSpPr>
          <p:cNvPr id="17" name="ホームベース 16"/>
          <p:cNvSpPr/>
          <p:nvPr/>
        </p:nvSpPr>
        <p:spPr bwMode="auto">
          <a:xfrm>
            <a:off x="1375061" y="535781"/>
            <a:ext cx="2592000" cy="252000"/>
          </a:xfrm>
          <a:prstGeom prst="homePlate">
            <a:avLst/>
          </a:prstGeom>
          <a:solidFill>
            <a:srgbClr val="FADBD8"/>
          </a:solidFill>
          <a:ln w="19050">
            <a:solidFill>
              <a:srgbClr val="E74C3C"/>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橋梁、送電線等のインフラ点検</a:t>
            </a:r>
            <a:endParaRPr kumimoji="0" lang="ja-JP" altLang="en-US" sz="1050" dirty="0">
              <a:latin typeface="Meiryo UI" panose="020B0604030504040204" pitchFamily="50" charset="-128"/>
              <a:ea typeface="Meiryo UI" panose="020B0604030504040204" pitchFamily="50" charset="-128"/>
            </a:endParaRPr>
          </a:p>
        </p:txBody>
      </p:sp>
      <p:sp>
        <p:nvSpPr>
          <p:cNvPr id="58" name="ホームベース 57"/>
          <p:cNvSpPr/>
          <p:nvPr/>
        </p:nvSpPr>
        <p:spPr bwMode="auto">
          <a:xfrm>
            <a:off x="4351401" y="1757659"/>
            <a:ext cx="5182374"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民間によるドローンを飛行させる者（運航管理者等）の資格認定</a:t>
            </a:r>
            <a:endParaRPr kumimoji="0" lang="en-US" altLang="ja-JP" sz="1050" dirty="0">
              <a:latin typeface="Meiryo UI" panose="020B0604030504040204" pitchFamily="50" charset="-128"/>
              <a:ea typeface="Meiryo UI" panose="020B0604030504040204" pitchFamily="50" charset="-128"/>
            </a:endParaRPr>
          </a:p>
        </p:txBody>
      </p:sp>
      <p:sp>
        <p:nvSpPr>
          <p:cNvPr id="60" name="ホームベース 59"/>
          <p:cNvSpPr/>
          <p:nvPr/>
        </p:nvSpPr>
        <p:spPr bwMode="auto">
          <a:xfrm>
            <a:off x="1371262" y="1757659"/>
            <a:ext cx="3248773"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a:t>
            </a:r>
            <a:endParaRPr kumimoji="0" lang="ja-JP" altLang="en-US" sz="1050" dirty="0">
              <a:latin typeface="Meiryo UI" panose="020B0604030504040204" pitchFamily="50" charset="-128"/>
              <a:ea typeface="Meiryo UI" panose="020B0604030504040204" pitchFamily="50" charset="-128"/>
            </a:endParaRPr>
          </a:p>
        </p:txBody>
      </p:sp>
      <p:sp>
        <p:nvSpPr>
          <p:cNvPr id="61" name="ホームベース 60"/>
          <p:cNvSpPr/>
          <p:nvPr/>
        </p:nvSpPr>
        <p:spPr bwMode="auto">
          <a:xfrm>
            <a:off x="4351400" y="4367068"/>
            <a:ext cx="5182374" cy="252000"/>
          </a:xfrm>
          <a:prstGeom prst="homePlate">
            <a:avLst/>
          </a:prstGeom>
          <a:solidFill>
            <a:srgbClr val="D4EFDF"/>
          </a:solidFill>
          <a:ln w="19050">
            <a:solidFill>
              <a:srgbClr val="27AE60"/>
            </a:solidFill>
            <a:miter lim="800000"/>
            <a:headEnd/>
            <a:tailEnd/>
          </a:ln>
          <a:effectLst/>
          <a:extLst/>
        </p:spPr>
        <p:txBody>
          <a:bodyPr wrap="none" lIns="360000" rtlCol="0" anchor="ctr"/>
          <a:lstStyle/>
          <a:p>
            <a:r>
              <a:rPr kumimoji="0" lang="ja-JP" altLang="en-US" sz="1050" dirty="0" smtClean="0">
                <a:latin typeface="Meiryo UI" panose="020B0604030504040204" pitchFamily="50" charset="-128"/>
                <a:ea typeface="Meiryo UI" panose="020B0604030504040204" pitchFamily="50" charset="-128"/>
              </a:rPr>
              <a:t>民間によるドローンを飛行させる者（運航管理者等）の資格認定</a:t>
            </a:r>
            <a:endParaRPr kumimoji="0" lang="en-US" altLang="ja-JP" sz="1050" dirty="0">
              <a:latin typeface="Meiryo UI" panose="020B0604030504040204" pitchFamily="50" charset="-128"/>
              <a:ea typeface="Meiryo UI" panose="020B0604030504040204" pitchFamily="50" charset="-128"/>
            </a:endParaRPr>
          </a:p>
        </p:txBody>
      </p:sp>
      <p:sp>
        <p:nvSpPr>
          <p:cNvPr id="62" name="ホームベース 61"/>
          <p:cNvSpPr/>
          <p:nvPr/>
        </p:nvSpPr>
        <p:spPr bwMode="auto">
          <a:xfrm>
            <a:off x="1371261" y="4367068"/>
            <a:ext cx="3248773" cy="252000"/>
          </a:xfrm>
          <a:prstGeom prst="homePlate">
            <a:avLst/>
          </a:prstGeom>
          <a:solidFill>
            <a:srgbClr val="D4EFDF"/>
          </a:solidFill>
          <a:ln w="19050">
            <a:solidFill>
              <a:srgbClr val="27AE60"/>
            </a:solidFill>
            <a:miter lim="800000"/>
            <a:headEnd/>
            <a:tailEnd/>
          </a:ln>
          <a:effectLst/>
          <a:extLst/>
        </p:spPr>
        <p:txBody>
          <a:bodyPr wrap="none" rtlCol="0" anchor="ctr"/>
          <a:lstStyle/>
          <a:p>
            <a:pPr algn="l"/>
            <a:r>
              <a:rPr kumimoji="0" lang="ja-JP" altLang="en-US" sz="1050" dirty="0" smtClean="0">
                <a:latin typeface="Meiryo UI" panose="020B0604030504040204" pitchFamily="50" charset="-128"/>
                <a:ea typeface="Meiryo UI" panose="020B0604030504040204" pitchFamily="50" charset="-128"/>
              </a:rPr>
              <a:t>民間による人材育成の環境整備</a:t>
            </a:r>
            <a:endParaRPr kumimoji="0" lang="ja-JP" altLang="en-US" sz="105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fld id="{671E46BE-B482-4C23-8D2D-6CAEC5EB56A1}" type="slidenum">
              <a:rPr kumimoji="1" lang="ja-JP" altLang="en-US" smtClean="0"/>
              <a:t>3</a:t>
            </a:fld>
            <a:endParaRPr kumimoji="1" lang="ja-JP" altLang="en-US" dirty="0"/>
          </a:p>
        </p:txBody>
      </p:sp>
    </p:spTree>
    <p:extLst>
      <p:ext uri="{BB962C8B-B14F-4D97-AF65-F5344CB8AC3E}">
        <p14:creationId xmlns:p14="http://schemas.microsoft.com/office/powerpoint/2010/main" val="2794462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6042</TotalTime>
  <Words>1240</Words>
  <Application>Microsoft Office PowerPoint</Application>
  <PresentationFormat>A4 210 x 297 mm</PresentationFormat>
  <Paragraphs>195</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経済産業省</dc:creator>
  <cp:lastModifiedBy>経済産業省</cp:lastModifiedBy>
  <cp:revision>1922</cp:revision>
  <cp:lastPrinted>2017-05-18T06:20:25Z</cp:lastPrinted>
  <dcterms:created xsi:type="dcterms:W3CDTF">2017-04-06T13:48:38Z</dcterms:created>
  <dcterms:modified xsi:type="dcterms:W3CDTF">2017-05-19T06:47:43Z</dcterms:modified>
</cp:coreProperties>
</file>