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8" r:id="rId2"/>
    <p:sldId id="269" r:id="rId3"/>
  </p:sldIdLst>
  <p:sldSz cx="13609638" cy="9601200"/>
  <p:notesSz cx="9866313" cy="1429543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024">
          <p15:clr>
            <a:srgbClr val="A4A3A4"/>
          </p15:clr>
        </p15:guide>
        <p15:guide id="2" pos="42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75E"/>
    <a:srgbClr val="0000FF"/>
    <a:srgbClr val="27AE60"/>
    <a:srgbClr val="F39C12"/>
    <a:srgbClr val="2980B9"/>
    <a:srgbClr val="E74C3C"/>
    <a:srgbClr val="FADBD8"/>
    <a:srgbClr val="D4EFDF"/>
    <a:srgbClr val="D4E6F1"/>
    <a:srgbClr val="95A5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69" autoAdjust="0"/>
    <p:restoredTop sz="50086" autoAdjust="0"/>
  </p:normalViewPr>
  <p:slideViewPr>
    <p:cSldViewPr>
      <p:cViewPr>
        <p:scale>
          <a:sx n="70" d="100"/>
          <a:sy n="70" d="100"/>
        </p:scale>
        <p:origin x="-396" y="-270"/>
      </p:cViewPr>
      <p:guideLst>
        <p:guide orient="horz" pos="3024"/>
        <p:guide pos="42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4276255" cy="715348"/>
          </a:xfrm>
          <a:prstGeom prst="rect">
            <a:avLst/>
          </a:prstGeom>
        </p:spPr>
        <p:txBody>
          <a:bodyPr vert="horz" lIns="133055" tIns="66528" rIns="133055" bIns="66528" rtlCol="0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7733" y="3"/>
            <a:ext cx="4276254" cy="715348"/>
          </a:xfrm>
          <a:prstGeom prst="rect">
            <a:avLst/>
          </a:prstGeom>
        </p:spPr>
        <p:txBody>
          <a:bodyPr vert="horz" lIns="133055" tIns="66528" rIns="133055" bIns="66528" rtlCol="0"/>
          <a:lstStyle>
            <a:lvl1pPr algn="r">
              <a:defRPr sz="1700"/>
            </a:lvl1pPr>
          </a:lstStyle>
          <a:p>
            <a:fld id="{C5FCFA95-89AE-4937-A627-04B6224282F0}" type="datetimeFigureOut">
              <a:rPr kumimoji="1" lang="ja-JP" altLang="en-US" smtClean="0"/>
              <a:t>2017/1/5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31888" y="1071563"/>
            <a:ext cx="7602537" cy="5362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3055" tIns="66528" rIns="133055" bIns="6652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5934" y="6790045"/>
            <a:ext cx="7894446" cy="6433523"/>
          </a:xfrm>
          <a:prstGeom prst="rect">
            <a:avLst/>
          </a:prstGeom>
        </p:spPr>
        <p:txBody>
          <a:bodyPr vert="horz" lIns="133055" tIns="66528" rIns="133055" bIns="6652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13577791"/>
            <a:ext cx="4276255" cy="715346"/>
          </a:xfrm>
          <a:prstGeom prst="rect">
            <a:avLst/>
          </a:prstGeom>
        </p:spPr>
        <p:txBody>
          <a:bodyPr vert="horz" lIns="133055" tIns="66528" rIns="133055" bIns="66528" rtlCol="0" anchor="b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7733" y="13577791"/>
            <a:ext cx="4276254" cy="715346"/>
          </a:xfrm>
          <a:prstGeom prst="rect">
            <a:avLst/>
          </a:prstGeom>
        </p:spPr>
        <p:txBody>
          <a:bodyPr vert="horz" lIns="133055" tIns="66528" rIns="133055" bIns="66528" rtlCol="0" anchor="b"/>
          <a:lstStyle>
            <a:lvl1pPr algn="r">
              <a:defRPr sz="1700"/>
            </a:lvl1pPr>
          </a:lstStyle>
          <a:p>
            <a:fld id="{DB04E497-3CAF-4654-A25C-38F0E5765C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170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20725" y="2982603"/>
            <a:ext cx="11568192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041446" y="5440680"/>
            <a:ext cx="9526748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F9C9A-0442-4D3F-BB27-16888A293EE4}" type="datetimeFigureOut">
              <a:rPr kumimoji="1" lang="ja-JP" altLang="en-US" smtClean="0"/>
              <a:t>2017/1/5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F7BB-1FD0-4D7E-B6BD-E29D742667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0376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F9C9A-0442-4D3F-BB27-16888A293EE4}" type="datetimeFigureOut">
              <a:rPr kumimoji="1" lang="ja-JP" altLang="en-US" smtClean="0"/>
              <a:t>2017/1/5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F7BB-1FD0-4D7E-B6BD-E29D742667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3090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3815204" y="537852"/>
            <a:ext cx="4286091" cy="1147032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952204" y="537852"/>
            <a:ext cx="12636170" cy="1147032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F9C9A-0442-4D3F-BB27-16888A293EE4}" type="datetimeFigureOut">
              <a:rPr kumimoji="1" lang="ja-JP" altLang="en-US" smtClean="0"/>
              <a:t>2017/1/5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F7BB-1FD0-4D7E-B6BD-E29D742667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3122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14416" y="2129104"/>
            <a:ext cx="10199657" cy="904863"/>
          </a:xfrm>
        </p:spPr>
        <p:txBody>
          <a:bodyPr anchor="t">
            <a:spAutoFit/>
          </a:bodyPr>
          <a:lstStyle>
            <a:lvl1pPr algn="l">
              <a:defRPr lang="ja-JP" altLang="en-US" sz="5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82A71-E1E2-49E7-9B71-945BC42D5222}" type="datetime1">
              <a:rPr lang="ja-JP" altLang="en-US"/>
              <a:pPr>
                <a:defRPr/>
              </a:pPr>
              <a:t>2017/1/5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0084B-764C-4F9E-94DD-4E41C47B762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311218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F9C9A-0442-4D3F-BB27-16888A293EE4}" type="datetimeFigureOut">
              <a:rPr kumimoji="1" lang="ja-JP" altLang="en-US" smtClean="0"/>
              <a:t>2017/1/5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F7BB-1FD0-4D7E-B6BD-E29D742667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692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69" y="6169667"/>
            <a:ext cx="11568192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75069" y="4069399"/>
            <a:ext cx="11568192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F9C9A-0442-4D3F-BB27-16888A293EE4}" type="datetimeFigureOut">
              <a:rPr kumimoji="1" lang="ja-JP" altLang="en-US" smtClean="0"/>
              <a:t>2017/1/5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F7BB-1FD0-4D7E-B6BD-E29D742667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0005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952204" y="3135948"/>
            <a:ext cx="8461130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640164" y="3135948"/>
            <a:ext cx="8461131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F9C9A-0442-4D3F-BB27-16888A293EE4}" type="datetimeFigureOut">
              <a:rPr kumimoji="1" lang="ja-JP" altLang="en-US" smtClean="0"/>
              <a:t>2017/1/5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F7BB-1FD0-4D7E-B6BD-E29D742667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312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0485" y="384493"/>
            <a:ext cx="12248675" cy="16002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0485" y="2149166"/>
            <a:ext cx="6013287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0485" y="3044826"/>
            <a:ext cx="6013287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913511" y="2149166"/>
            <a:ext cx="6015649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913511" y="3044826"/>
            <a:ext cx="6015649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F9C9A-0442-4D3F-BB27-16888A293EE4}" type="datetimeFigureOut">
              <a:rPr kumimoji="1" lang="ja-JP" altLang="en-US" smtClean="0"/>
              <a:t>2017/1/5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F7BB-1FD0-4D7E-B6BD-E29D742667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9639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F9C9A-0442-4D3F-BB27-16888A293EE4}" type="datetimeFigureOut">
              <a:rPr kumimoji="1" lang="ja-JP" altLang="en-US" smtClean="0"/>
              <a:t>2017/1/5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F7BB-1FD0-4D7E-B6BD-E29D742667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397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F9C9A-0442-4D3F-BB27-16888A293EE4}" type="datetimeFigureOut">
              <a:rPr kumimoji="1" lang="ja-JP" altLang="en-US" smtClean="0"/>
              <a:t>2017/1/5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F7BB-1FD0-4D7E-B6BD-E29D742667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08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0487" y="382270"/>
            <a:ext cx="4477477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20990" y="382271"/>
            <a:ext cx="7608166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0487" y="2009141"/>
            <a:ext cx="4477477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F9C9A-0442-4D3F-BB27-16888A293EE4}" type="datetimeFigureOut">
              <a:rPr kumimoji="1" lang="ja-JP" altLang="en-US" smtClean="0"/>
              <a:t>2017/1/5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F7BB-1FD0-4D7E-B6BD-E29D742667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4986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67585" y="6720848"/>
            <a:ext cx="8165783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667585" y="857885"/>
            <a:ext cx="8165783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667585" y="7514281"/>
            <a:ext cx="8165783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F9C9A-0442-4D3F-BB27-16888A293EE4}" type="datetimeFigureOut">
              <a:rPr kumimoji="1" lang="ja-JP" altLang="en-US" smtClean="0"/>
              <a:t>2017/1/5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FF7BB-1FD0-4D7E-B6BD-E29D742667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48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0485" y="384493"/>
            <a:ext cx="12248675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0485" y="2240281"/>
            <a:ext cx="12248675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0485" y="8898899"/>
            <a:ext cx="3175583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F9C9A-0442-4D3F-BB27-16888A293EE4}" type="datetimeFigureOut">
              <a:rPr kumimoji="1" lang="ja-JP" altLang="en-US" smtClean="0"/>
              <a:t>2017/1/5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649961" y="8898899"/>
            <a:ext cx="4309718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753577" y="8898899"/>
            <a:ext cx="3175583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FF7BB-1FD0-4D7E-B6BD-E29D742667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36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antei.go.jp/jp/singi/kogatamujinki/pdf/shiryou6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antei.go.jp/jp/singi/kogatamujinki/pdf/shiryou6.pdf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9" name="表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682834"/>
              </p:ext>
            </p:extLst>
          </p:nvPr>
        </p:nvGraphicFramePr>
        <p:xfrm>
          <a:off x="77778" y="1098016"/>
          <a:ext cx="13439018" cy="5484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6412"/>
                <a:gridCol w="396000"/>
                <a:gridCol w="1440000"/>
                <a:gridCol w="2274272"/>
                <a:gridCol w="2274272"/>
                <a:gridCol w="288000"/>
                <a:gridCol w="2924062"/>
                <a:gridCol w="252000"/>
                <a:gridCol w="288000"/>
                <a:gridCol w="2916000"/>
              </a:tblGrid>
              <a:tr h="252000">
                <a:tc rowSpan="2" gridSpan="3"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1" dirty="0" smtClean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Present*</a:t>
                      </a:r>
                      <a:r>
                        <a:rPr kumimoji="1" lang="ja-JP" altLang="en-US" sz="1000" b="1" dirty="0" smtClean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～</a:t>
                      </a:r>
                      <a:endParaRPr kumimoji="1" lang="ja-JP" altLang="en-US" sz="1000" b="1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2017</a:t>
                      </a:r>
                      <a:r>
                        <a:rPr kumimoji="1" lang="ja-JP" altLang="en-US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～</a:t>
                      </a:r>
                      <a:endParaRPr kumimoji="1" lang="ja-JP" altLang="en-US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000" b="1" dirty="0" smtClean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Around 2018</a:t>
                      </a:r>
                      <a:r>
                        <a:rPr kumimoji="1" lang="ja-JP" altLang="en-US" sz="1000" b="1" dirty="0" smtClean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～</a:t>
                      </a:r>
                      <a:endParaRPr kumimoji="1" lang="ja-JP" altLang="en-US" sz="1000" b="1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1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u="sng" dirty="0" smtClean="0">
                          <a:solidFill>
                            <a:srgbClr val="E74C3C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Future Image</a:t>
                      </a:r>
                      <a:r>
                        <a:rPr kumimoji="1" lang="en-US" altLang="ja-JP" sz="1050" b="1" u="sng" baseline="0" dirty="0" smtClean="0">
                          <a:solidFill>
                            <a:srgbClr val="E74C3C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Post-</a:t>
                      </a:r>
                      <a:r>
                        <a:rPr kumimoji="1" lang="en-US" altLang="ja-JP" sz="1050" b="1" u="sng" dirty="0" smtClean="0">
                          <a:solidFill>
                            <a:srgbClr val="E74C3C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2020s</a:t>
                      </a:r>
                      <a:endParaRPr kumimoji="1" lang="ja-JP" altLang="en-US" sz="1050" b="1" u="sng" dirty="0">
                        <a:solidFill>
                          <a:srgbClr val="E74C3C"/>
                        </a:solidFill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FADB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</a:tr>
              <a:tr h="252000">
                <a:tc gridSpan="3" vMerge="1">
                  <a:txBody>
                    <a:bodyPr/>
                    <a:lstStyle/>
                    <a:p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900" b="1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b="1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900" b="1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900" b="1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900" b="1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rgbClr val="FADB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3077">
                <a:tc rowSpan="6"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Application</a:t>
                      </a:r>
                      <a:endParaRPr kumimoji="1" lang="ja-JP" altLang="en-US" sz="9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vert="eaVert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4C3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Flight</a:t>
                      </a:r>
                      <a:r>
                        <a:rPr kumimoji="1" lang="en-US" altLang="ja-JP" sz="9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Operations Goals:</a:t>
                      </a:r>
                      <a:endParaRPr kumimoji="1" lang="en-US" altLang="ja-JP" sz="900" b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5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（</a:t>
                      </a:r>
                      <a:r>
                        <a:rPr kumimoji="1" lang="en-US" altLang="ja-JP" sz="75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Level of Full-scale operation</a:t>
                      </a:r>
                      <a:r>
                        <a:rPr kumimoji="1" lang="ja-JP" altLang="en-US" sz="75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kumimoji="1" lang="en-US" altLang="ja-JP" sz="750" b="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817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b="1" u="sng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Level 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Visual</a:t>
                      </a:r>
                      <a:r>
                        <a:rPr kumimoji="1" lang="en-US" altLang="ja-JP" sz="9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Line of Sight</a:t>
                      </a:r>
                      <a:endParaRPr kumimoji="1" lang="ja-JP" altLang="en-US" sz="9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817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8176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900" b="1" u="sng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Level 3</a:t>
                      </a:r>
                    </a:p>
                    <a:p>
                      <a:r>
                        <a:rPr kumimoji="1" lang="en-US" altLang="ja-JP" sz="9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Beyond</a:t>
                      </a:r>
                      <a:r>
                        <a:rPr kumimoji="1" lang="en-US" altLang="ja-JP" sz="9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Visual Line of Sight, Less-populated Areas</a:t>
                      </a:r>
                      <a:endParaRPr kumimoji="1" lang="ja-JP" altLang="en-US" sz="9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817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90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81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900" b="1" u="sng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Level 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Beyond</a:t>
                      </a:r>
                      <a:r>
                        <a:rPr kumimoji="1" lang="en-US" altLang="ja-JP" sz="9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Visual Line of Sight,</a:t>
                      </a:r>
                      <a:r>
                        <a:rPr kumimoji="1" lang="ja-JP" altLang="en-US" sz="9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1" lang="en-US" altLang="ja-JP" sz="9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Populated Areas</a:t>
                      </a:r>
                      <a:endParaRPr kumimoji="1" lang="ja-JP" altLang="en-US" sz="9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817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90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8176"/>
                    </a:solidFill>
                  </a:tcPr>
                </a:tc>
              </a:tr>
              <a:tr h="164703">
                <a:tc vMerge="1">
                  <a:txBody>
                    <a:bodyPr/>
                    <a:lstStyle/>
                    <a:p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altLang="ja-JP" sz="9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Industrial Fields</a:t>
                      </a:r>
                      <a:r>
                        <a:rPr lang="en-US" altLang="ja-JP" sz="9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(Examples)</a:t>
                      </a:r>
                      <a:endParaRPr lang="ja-JP" altLang="en-US" sz="9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vert="eaVert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81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Delivery</a:t>
                      </a:r>
                      <a:endParaRPr kumimoji="1" lang="ja-JP" altLang="en-US" sz="9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marT="46800" marB="4680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817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dirty="0" smtClean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R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EF817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dirty="0" smtClean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dirty="0" smtClean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R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EF81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dirty="0" smtClean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FADBD8"/>
                    </a:solidFill>
                  </a:tcPr>
                </a:tc>
              </a:tr>
              <a:tr h="230400">
                <a:tc vMerge="1">
                  <a:txBody>
                    <a:bodyPr/>
                    <a:lstStyle/>
                    <a:p>
                      <a:endParaRPr kumimoji="1" lang="ja-JP" altLang="en-US" sz="90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ja-JP" altLang="en-US" sz="9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81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Disaster</a:t>
                      </a:r>
                      <a:r>
                        <a:rPr kumimoji="1" lang="en-US" altLang="ja-JP" sz="9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Response</a:t>
                      </a:r>
                      <a:endParaRPr kumimoji="1" lang="ja-JP" altLang="en-US" sz="9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817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R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EF817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R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EF817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FADBD8"/>
                    </a:solidFill>
                  </a:tcPr>
                </a:tc>
              </a:tr>
              <a:tr h="216000">
                <a:tc vMerge="1">
                  <a:txBody>
                    <a:bodyPr/>
                    <a:lstStyle/>
                    <a:p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81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Infrastructure</a:t>
                      </a:r>
                      <a:r>
                        <a:rPr kumimoji="1" lang="en-US" altLang="ja-JP" sz="9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Maintenance Management</a:t>
                      </a:r>
                      <a:endParaRPr kumimoji="1" lang="ja-JP" altLang="en-US" sz="9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817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R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EF817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R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EF817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FADBD8"/>
                    </a:solidFill>
                  </a:tcPr>
                </a:tc>
              </a:tr>
              <a:tr h="216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Surveying</a:t>
                      </a:r>
                    </a:p>
                  </a:txBody>
                  <a:tcPr marL="95159" marR="95159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817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R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EF817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R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EF817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FADBD8"/>
                    </a:solidFill>
                  </a:tcPr>
                </a:tc>
              </a:tr>
              <a:tr h="216000">
                <a:tc vMerge="1">
                  <a:txBody>
                    <a:bodyPr/>
                    <a:lstStyle/>
                    <a:p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81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Agriculture,</a:t>
                      </a:r>
                      <a:r>
                        <a:rPr kumimoji="1" lang="en-US" altLang="ja-JP" sz="9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Forestry and Fisheries</a:t>
                      </a:r>
                      <a:endParaRPr kumimoji="1" lang="en-US" altLang="ja-JP" sz="9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817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R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EF817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R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EF817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rgbClr val="FADBD8"/>
                    </a:solidFill>
                  </a:tcPr>
                </a:tc>
              </a:tr>
              <a:tr h="216000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Technology</a:t>
                      </a:r>
                      <a:r>
                        <a:rPr kumimoji="1" lang="en-US" altLang="ja-JP" sz="9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Development</a:t>
                      </a:r>
                      <a:endParaRPr kumimoji="1" lang="ja-JP" altLang="en-US" sz="900" b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vert="eaVert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80B9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80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80B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900" b="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rgbClr val="2980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R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EF817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80000" indent="-144000">
                        <a:buClr>
                          <a:srgbClr val="2980B9"/>
                        </a:buClr>
                        <a:buFont typeface="Wingdings" panose="05000000000000000000" pitchFamily="2" charset="2"/>
                        <a:buChar char="l"/>
                      </a:pPr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0" indent="-144000">
                        <a:buClr>
                          <a:srgbClr val="2980B9"/>
                        </a:buClr>
                        <a:buFont typeface="Wingdings" panose="05000000000000000000" pitchFamily="2" charset="2"/>
                        <a:buChar char="l"/>
                      </a:pPr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R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EF8176"/>
                    </a:solidFill>
                  </a:tcPr>
                </a:tc>
                <a:tc>
                  <a:txBody>
                    <a:bodyPr/>
                    <a:lstStyle/>
                    <a:p>
                      <a:pPr marL="180000" indent="-144000">
                        <a:buClr>
                          <a:srgbClr val="2980B9"/>
                        </a:buClr>
                        <a:buFont typeface="Wingdings" panose="05000000000000000000" pitchFamily="2" charset="2"/>
                        <a:buChar char="l"/>
                      </a:pPr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rgbClr val="FADBD8"/>
                    </a:solidFill>
                  </a:tcPr>
                </a:tc>
              </a:tr>
              <a:tr h="158400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80B9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Performance</a:t>
                      </a:r>
                      <a:r>
                        <a:rPr kumimoji="1" lang="en-US" altLang="ja-JP" sz="9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of UAVs</a:t>
                      </a:r>
                      <a:endParaRPr kumimoji="1" lang="ja-JP" altLang="en-US" sz="9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80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A6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900" b="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rgbClr val="2980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R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EF817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b="1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80000" indent="-144000">
                        <a:buClr>
                          <a:srgbClr val="2980B9"/>
                        </a:buClr>
                        <a:buFont typeface="Wingdings" panose="05000000000000000000" pitchFamily="2" charset="2"/>
                        <a:buChar char="l"/>
                      </a:pPr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0" indent="-144000">
                        <a:buClr>
                          <a:srgbClr val="2980B9"/>
                        </a:buClr>
                        <a:buFont typeface="Wingdings" panose="05000000000000000000" pitchFamily="2" charset="2"/>
                        <a:buChar char="l"/>
                      </a:pPr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R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EF8176"/>
                    </a:solidFill>
                  </a:tcPr>
                </a:tc>
                <a:tc>
                  <a:txBody>
                    <a:bodyPr/>
                    <a:lstStyle/>
                    <a:p>
                      <a:pPr marL="36000" indent="0">
                        <a:buClr>
                          <a:srgbClr val="2980B9"/>
                        </a:buClr>
                        <a:buFont typeface="Wingdings" panose="05000000000000000000" pitchFamily="2" charset="2"/>
                        <a:buNone/>
                      </a:pPr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FADBD8"/>
                    </a:solidFill>
                  </a:tcPr>
                </a:tc>
              </a:tr>
              <a:tr h="28800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80B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UAS Traffic</a:t>
                      </a:r>
                      <a:r>
                        <a:rPr kumimoji="1" lang="en-US" altLang="ja-JP" sz="9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Management</a:t>
                      </a:r>
                      <a:endParaRPr kumimoji="1" lang="ja-JP" altLang="en-US" sz="9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80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A6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900" b="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rgbClr val="2980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R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817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indent="-144000">
                        <a:buClr>
                          <a:srgbClr val="2980B9"/>
                        </a:buClr>
                        <a:buFont typeface="Wingdings" panose="05000000000000000000" pitchFamily="2" charset="2"/>
                        <a:buChar char="l"/>
                      </a:pPr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0" indent="-144000">
                        <a:buClr>
                          <a:srgbClr val="2980B9"/>
                        </a:buClr>
                        <a:buFont typeface="Wingdings" panose="05000000000000000000" pitchFamily="2" charset="2"/>
                        <a:buChar char="l"/>
                      </a:pPr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R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8176"/>
                    </a:solidFill>
                  </a:tcPr>
                </a:tc>
                <a:tc>
                  <a:txBody>
                    <a:bodyPr/>
                    <a:lstStyle/>
                    <a:p>
                      <a:pPr marL="180000" indent="-144000">
                        <a:buClr>
                          <a:srgbClr val="2980B9"/>
                        </a:buClr>
                        <a:buFont typeface="Wingdings" panose="05000000000000000000" pitchFamily="2" charset="2"/>
                        <a:buChar char="l"/>
                      </a:pPr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DBD8"/>
                    </a:solidFill>
                  </a:tcPr>
                </a:tc>
              </a:tr>
              <a:tr h="216000">
                <a:tc rowSpan="4">
                  <a:txBody>
                    <a:bodyPr/>
                    <a:lstStyle/>
                    <a:p>
                      <a:pPr algn="ctr"/>
                      <a:r>
                        <a:rPr kumimoji="1" lang="en-US" altLang="ja-JP" sz="9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Environmental</a:t>
                      </a:r>
                      <a:r>
                        <a:rPr kumimoji="1" lang="en-US" altLang="ja-JP" sz="9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Improvement</a:t>
                      </a:r>
                      <a:endParaRPr kumimoji="1" lang="ja-JP" altLang="en-US" sz="9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vert="eaVert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AE6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7AE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AE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rgbClr val="27AE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R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EF817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80000" indent="-144000">
                        <a:buClr>
                          <a:srgbClr val="27AE60"/>
                        </a:buClr>
                        <a:buFont typeface="Wingdings" panose="05000000000000000000" pitchFamily="2" charset="2"/>
                        <a:buChar char="l"/>
                      </a:pPr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0" indent="-144000">
                        <a:buClr>
                          <a:srgbClr val="27AE60"/>
                        </a:buClr>
                        <a:buFont typeface="Wingdings" panose="05000000000000000000" pitchFamily="2" charset="2"/>
                        <a:buChar char="l"/>
                      </a:pPr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R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EF8176"/>
                    </a:solidFill>
                  </a:tcPr>
                </a:tc>
                <a:tc>
                  <a:txBody>
                    <a:bodyPr/>
                    <a:lstStyle/>
                    <a:p>
                      <a:pPr marL="180000" indent="-144000">
                        <a:buClr>
                          <a:srgbClr val="27AE60"/>
                        </a:buClr>
                        <a:buFont typeface="Wingdings" panose="05000000000000000000" pitchFamily="2" charset="2"/>
                        <a:buChar char="l"/>
                      </a:pPr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rgbClr val="FADBD8"/>
                    </a:solidFill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UAS</a:t>
                      </a:r>
                      <a:r>
                        <a:rPr kumimoji="1" lang="en-US" altLang="ja-JP" sz="9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Traffic Management System</a:t>
                      </a:r>
                      <a:endParaRPr kumimoji="1" lang="ja-JP" altLang="en-US" sz="9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7AE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C67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7AE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C67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rgbClr val="27AE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R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EF817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80000" indent="-144000">
                        <a:buClr>
                          <a:srgbClr val="27AE60"/>
                        </a:buClr>
                        <a:buFont typeface="Wingdings" panose="05000000000000000000" pitchFamily="2" charset="2"/>
                        <a:buChar char="l"/>
                      </a:pPr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0" indent="-144000">
                        <a:buClr>
                          <a:srgbClr val="27AE60"/>
                        </a:buClr>
                        <a:buFont typeface="Wingdings" panose="05000000000000000000" pitchFamily="2" charset="2"/>
                        <a:buChar char="l"/>
                      </a:pPr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R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EF8176"/>
                    </a:solidFill>
                  </a:tcPr>
                </a:tc>
                <a:tc>
                  <a:txBody>
                    <a:bodyPr/>
                    <a:lstStyle/>
                    <a:p>
                      <a:pPr marL="180000" indent="-144000">
                        <a:buClr>
                          <a:srgbClr val="27AE60"/>
                        </a:buClr>
                        <a:buFont typeface="Wingdings" panose="05000000000000000000" pitchFamily="2" charset="2"/>
                        <a:buChar char="l"/>
                      </a:pPr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FADBD8"/>
                    </a:solidFill>
                  </a:tcPr>
                </a:tc>
              </a:tr>
              <a:tr h="252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AE6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C6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Traffic</a:t>
                      </a:r>
                      <a:r>
                        <a:rPr kumimoji="1" lang="en-US" altLang="ja-JP" sz="9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Rules</a:t>
                      </a:r>
                      <a:endParaRPr kumimoji="1" lang="ja-JP" altLang="en-US" sz="9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7AE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C67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rgbClr val="27AE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R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EF817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80000" indent="-144000">
                        <a:buClr>
                          <a:srgbClr val="27AE60"/>
                        </a:buClr>
                        <a:buFont typeface="Wingdings" panose="05000000000000000000" pitchFamily="2" charset="2"/>
                        <a:buChar char="l"/>
                      </a:pPr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0" indent="-144000">
                        <a:buClr>
                          <a:srgbClr val="27AE60"/>
                        </a:buClr>
                        <a:buFont typeface="Wingdings" panose="05000000000000000000" pitchFamily="2" charset="2"/>
                        <a:buChar char="l"/>
                      </a:pPr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R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EF8176"/>
                    </a:solidFill>
                  </a:tcPr>
                </a:tc>
                <a:tc>
                  <a:txBody>
                    <a:bodyPr/>
                    <a:lstStyle/>
                    <a:p>
                      <a:pPr marL="180000" indent="-144000">
                        <a:buClr>
                          <a:srgbClr val="27AE60"/>
                        </a:buClr>
                        <a:buFont typeface="Wingdings" panose="05000000000000000000" pitchFamily="2" charset="2"/>
                        <a:buChar char="l"/>
                      </a:pPr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FADBD8"/>
                    </a:solidFill>
                  </a:tcPr>
                </a:tc>
              </a:tr>
              <a:tr h="252000">
                <a:tc vMerge="1">
                  <a:txBody>
                    <a:bodyPr/>
                    <a:lstStyle/>
                    <a:p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Performance Measurement</a:t>
                      </a:r>
                      <a:endParaRPr kumimoji="1" lang="ja-JP" altLang="en-US" sz="9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7AE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C67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7AE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C67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rgbClr val="27AE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R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817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R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817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95159" marR="95159" anchor="ctr">
                    <a:lnL w="12700" cap="flat" cmpd="sng" algn="ctr">
                      <a:solidFill>
                        <a:srgbClr val="E74C3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DBD8"/>
                    </a:solidFill>
                  </a:tcPr>
                </a:tc>
              </a:tr>
            </a:tbl>
          </a:graphicData>
        </a:graphic>
      </p:graphicFrame>
      <p:sp>
        <p:nvSpPr>
          <p:cNvPr id="110" name="ホームベース 109"/>
          <p:cNvSpPr/>
          <p:nvPr/>
        </p:nvSpPr>
        <p:spPr bwMode="auto">
          <a:xfrm>
            <a:off x="2340809" y="3418467"/>
            <a:ext cx="3493793" cy="162000"/>
          </a:xfrm>
          <a:prstGeom prst="homePlate">
            <a:avLst/>
          </a:prstGeom>
          <a:solidFill>
            <a:schemeClr val="bg1">
              <a:alpha val="7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59372" tIns="29686" rIns="59372" bIns="29686" rtlCol="0" anchor="ctr" anchorCtr="0"/>
          <a:lstStyle/>
          <a:p>
            <a:pPr algn="l">
              <a:buClr>
                <a:srgbClr val="27AE60"/>
              </a:buClr>
            </a:pPr>
            <a:r>
              <a:rPr kumimoji="0" lang="en-US" altLang="ja-JP" sz="900" b="1" u="sng" dirty="0" smtClean="0">
                <a:solidFill>
                  <a:srgbClr val="2980B9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Technology Development toward Level 3</a:t>
            </a:r>
            <a:endParaRPr kumimoji="0" lang="en-US" altLang="ja-JP" sz="900" b="1" u="sng" dirty="0">
              <a:solidFill>
                <a:srgbClr val="2980B9"/>
              </a:solidFill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1" name="ホームベース 110"/>
          <p:cNvSpPr/>
          <p:nvPr/>
        </p:nvSpPr>
        <p:spPr bwMode="auto">
          <a:xfrm>
            <a:off x="7157801" y="3418467"/>
            <a:ext cx="3273777" cy="162000"/>
          </a:xfrm>
          <a:prstGeom prst="homePlate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none" lIns="59372" tIns="29686" rIns="59372" bIns="29686" rtlCol="0" anchor="ctr" anchorCtr="0"/>
          <a:lstStyle/>
          <a:p>
            <a:pPr algn="l">
              <a:buClr>
                <a:srgbClr val="27AE60"/>
              </a:buClr>
            </a:pPr>
            <a:r>
              <a:rPr kumimoji="0" lang="en-US" altLang="ja-JP" sz="900" b="1" u="sng" dirty="0" smtClean="0">
                <a:solidFill>
                  <a:srgbClr val="2980B9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Technology Development toward Level 4</a:t>
            </a:r>
            <a:endParaRPr kumimoji="0" lang="en-US" altLang="ja-JP" sz="900" b="1" u="sng" dirty="0">
              <a:solidFill>
                <a:srgbClr val="2980B9"/>
              </a:solidFill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2" name="ホームベース 111"/>
          <p:cNvSpPr/>
          <p:nvPr/>
        </p:nvSpPr>
        <p:spPr bwMode="auto">
          <a:xfrm>
            <a:off x="7181850" y="2233284"/>
            <a:ext cx="3219450" cy="162000"/>
          </a:xfrm>
          <a:prstGeom prst="homePlate">
            <a:avLst/>
          </a:prstGeom>
          <a:solidFill>
            <a:srgbClr val="FADBD8"/>
          </a:solidFill>
          <a:ln w="9525">
            <a:solidFill>
              <a:srgbClr val="E74C3C"/>
            </a:solidFill>
            <a:miter lim="800000"/>
            <a:headEnd/>
            <a:tailEnd/>
          </a:ln>
          <a:effectLst/>
          <a:extLst/>
        </p:spPr>
        <p:txBody>
          <a:bodyPr wrap="none" lIns="59372" tIns="29686" rIns="59372" bIns="29686" rtlCol="0" anchor="t" anchorCtr="0"/>
          <a:lstStyle/>
          <a:p>
            <a:pPr algn="l">
              <a:buClr>
                <a:srgbClr val="27AE60"/>
              </a:buClr>
            </a:pPr>
            <a:r>
              <a:rPr kumimoji="0" lang="en-US" altLang="ja-JP" sz="8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Search and rescue in disaster areas, cooperation of UAVs</a:t>
            </a:r>
            <a:endParaRPr kumimoji="0" lang="en-US" altLang="ja-JP" sz="800" dirty="0"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5" name="ホームベース 114"/>
          <p:cNvSpPr/>
          <p:nvPr/>
        </p:nvSpPr>
        <p:spPr bwMode="auto">
          <a:xfrm>
            <a:off x="2340809" y="5505185"/>
            <a:ext cx="4348202" cy="162000"/>
          </a:xfrm>
          <a:prstGeom prst="homePlate">
            <a:avLst/>
          </a:prstGeom>
          <a:solidFill>
            <a:schemeClr val="bg1">
              <a:alpha val="7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59372" tIns="29686" rIns="59372" bIns="29686" rtlCol="0" anchor="ctr" anchorCtr="0"/>
          <a:lstStyle/>
          <a:p>
            <a:pPr algn="l">
              <a:buClr>
                <a:srgbClr val="27AE60"/>
              </a:buClr>
            </a:pPr>
            <a:r>
              <a:rPr kumimoji="0" lang="en-US" altLang="ja-JP" sz="900" b="1" u="sng" dirty="0" smtClean="0">
                <a:solidFill>
                  <a:srgbClr val="27AE60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Environmental Improvement toward Level 3</a:t>
            </a:r>
            <a:endParaRPr kumimoji="0" lang="en-US" altLang="ja-JP" sz="900" b="1" u="sng" dirty="0">
              <a:solidFill>
                <a:srgbClr val="27AE60"/>
              </a:solidFill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6" name="ホームベース 115"/>
          <p:cNvSpPr/>
          <p:nvPr/>
        </p:nvSpPr>
        <p:spPr bwMode="auto">
          <a:xfrm>
            <a:off x="7164859" y="5505185"/>
            <a:ext cx="624023" cy="162000"/>
          </a:xfrm>
          <a:prstGeom prst="homePlate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none" lIns="59372" tIns="29686" rIns="59372" bIns="29686" rtlCol="0" anchor="ctr" anchorCtr="0"/>
          <a:lstStyle/>
          <a:p>
            <a:pPr>
              <a:buClr>
                <a:srgbClr val="27AE60"/>
              </a:buClr>
            </a:pPr>
            <a:r>
              <a:rPr kumimoji="0" lang="en-US" altLang="ja-JP" sz="900" b="1" u="sng" dirty="0">
                <a:solidFill>
                  <a:srgbClr val="27AE60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Environmental Improvement toward </a:t>
            </a:r>
            <a:r>
              <a:rPr kumimoji="0" lang="en-US" altLang="ja-JP" sz="900" b="1" u="sng" dirty="0" smtClean="0">
                <a:solidFill>
                  <a:srgbClr val="27AE60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Level 4</a:t>
            </a:r>
            <a:endParaRPr kumimoji="0" lang="en-US" altLang="ja-JP" sz="900" b="1" u="sng" dirty="0">
              <a:solidFill>
                <a:srgbClr val="27AE60"/>
              </a:solidFill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7" name="ホームベース 116"/>
          <p:cNvSpPr/>
          <p:nvPr/>
        </p:nvSpPr>
        <p:spPr bwMode="auto">
          <a:xfrm>
            <a:off x="7181851" y="2012210"/>
            <a:ext cx="3219450" cy="162000"/>
          </a:xfrm>
          <a:prstGeom prst="homePlate">
            <a:avLst/>
          </a:prstGeom>
          <a:solidFill>
            <a:srgbClr val="FADBD8"/>
          </a:solidFill>
          <a:ln w="9525">
            <a:solidFill>
              <a:srgbClr val="E74C3C"/>
            </a:solidFill>
            <a:miter lim="800000"/>
            <a:headEnd/>
            <a:tailEnd/>
          </a:ln>
          <a:effectLst/>
          <a:extLst/>
        </p:spPr>
        <p:txBody>
          <a:bodyPr wrap="none" lIns="59372" tIns="29686" rIns="59372" bIns="29686" rtlCol="0" anchor="t" anchorCtr="0"/>
          <a:lstStyle/>
          <a:p>
            <a:pPr>
              <a:buClr>
                <a:srgbClr val="27AE60"/>
              </a:buClr>
            </a:pPr>
            <a:r>
              <a:rPr kumimoji="0" lang="en-US" altLang="ja-JP" sz="8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Delivery, mainly to isolated islands, mountain areas, etc.</a:t>
            </a:r>
            <a:endParaRPr kumimoji="0" lang="ja-JP" altLang="en-US" sz="800" dirty="0"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8" name="ホームベース 117"/>
          <p:cNvSpPr/>
          <p:nvPr/>
        </p:nvSpPr>
        <p:spPr bwMode="auto">
          <a:xfrm>
            <a:off x="2340808" y="2233284"/>
            <a:ext cx="4585166" cy="162000"/>
          </a:xfrm>
          <a:prstGeom prst="homePlate">
            <a:avLst/>
          </a:prstGeom>
          <a:solidFill>
            <a:srgbClr val="FADBD8"/>
          </a:solidFill>
          <a:ln w="9525">
            <a:solidFill>
              <a:srgbClr val="E74C3C"/>
            </a:solidFill>
            <a:miter lim="800000"/>
            <a:headEnd/>
            <a:tailEnd/>
          </a:ln>
          <a:effectLst/>
          <a:extLst/>
        </p:spPr>
        <p:txBody>
          <a:bodyPr wrap="none" lIns="59372" tIns="29686" rIns="59372" bIns="29686" rtlCol="0" anchor="ctr" anchorCtr="0"/>
          <a:lstStyle/>
          <a:p>
            <a:pPr>
              <a:buClr>
                <a:srgbClr val="27AE60"/>
              </a:buClr>
            </a:pPr>
            <a:r>
              <a:rPr kumimoji="0" lang="en-US" altLang="ja-JP" sz="8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Information gathering (aerial photography, surveying, etc.) in disaster areas</a:t>
            </a:r>
            <a:endParaRPr kumimoji="0" lang="en-US" altLang="ja-JP" sz="800" dirty="0"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9" name="ホームベース 118"/>
          <p:cNvSpPr/>
          <p:nvPr/>
        </p:nvSpPr>
        <p:spPr bwMode="auto">
          <a:xfrm>
            <a:off x="7181850" y="5741463"/>
            <a:ext cx="3219449" cy="530930"/>
          </a:xfrm>
          <a:prstGeom prst="homePlate">
            <a:avLst>
              <a:gd name="adj" fmla="val 17791"/>
            </a:avLst>
          </a:prstGeom>
          <a:solidFill>
            <a:srgbClr val="D4EFDF"/>
          </a:solidFill>
          <a:ln w="9525">
            <a:solidFill>
              <a:srgbClr val="27AE60"/>
            </a:solidFill>
            <a:miter lim="800000"/>
            <a:headEnd/>
            <a:tailEnd/>
          </a:ln>
          <a:effectLst/>
          <a:extLst/>
        </p:spPr>
        <p:txBody>
          <a:bodyPr wrap="square" lIns="59372" tIns="29686" rIns="59372" bIns="29686" rtlCol="0" anchor="ctr" anchorCtr="0"/>
          <a:lstStyle/>
          <a:p>
            <a:pPr algn="l">
              <a:buClr>
                <a:srgbClr val="27AE60"/>
              </a:buClr>
            </a:pPr>
            <a:r>
              <a:rPr kumimoji="0" lang="en-US" altLang="ja-JP" sz="8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Improvement and Operation of UTM</a:t>
            </a:r>
            <a:r>
              <a:rPr kumimoji="0" lang="ja-JP" altLang="en-US" sz="8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8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(Traffic management of UAVs flying above less-populated areas)</a:t>
            </a:r>
            <a:endParaRPr kumimoji="0" lang="en-US" altLang="ja-JP" sz="800" dirty="0"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25" name="ホームベース 124"/>
          <p:cNvSpPr/>
          <p:nvPr/>
        </p:nvSpPr>
        <p:spPr bwMode="auto">
          <a:xfrm>
            <a:off x="2340808" y="2835342"/>
            <a:ext cx="4585166" cy="162000"/>
          </a:xfrm>
          <a:prstGeom prst="homePlate">
            <a:avLst/>
          </a:prstGeom>
          <a:solidFill>
            <a:srgbClr val="FADBD8"/>
          </a:solidFill>
          <a:ln w="9525">
            <a:solidFill>
              <a:srgbClr val="E74C3C"/>
            </a:solidFill>
            <a:miter lim="800000"/>
            <a:headEnd/>
            <a:tailEnd/>
          </a:ln>
          <a:effectLst/>
          <a:extLst/>
        </p:spPr>
        <p:txBody>
          <a:bodyPr wrap="none" lIns="59372" tIns="29686" rIns="59372" bIns="29686" rtlCol="0" anchor="ctr" anchorCtr="0"/>
          <a:lstStyle/>
          <a:p>
            <a:pPr>
              <a:buClr>
                <a:srgbClr val="27AE60"/>
              </a:buClr>
            </a:pPr>
            <a:r>
              <a:rPr kumimoji="0" lang="en-US" altLang="ja-JP" sz="8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Public surveys, </a:t>
            </a:r>
            <a:r>
              <a:rPr kumimoji="0" lang="en-US" altLang="ja-JP" sz="8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e</a:t>
            </a:r>
            <a:r>
              <a:rPr kumimoji="0" lang="en-US" altLang="ja-JP" sz="8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ngineering surveys, etc.</a:t>
            </a:r>
            <a:endParaRPr kumimoji="0" lang="en-US" altLang="ja-JP" sz="800" dirty="0"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26" name="ホームベース 125"/>
          <p:cNvSpPr/>
          <p:nvPr/>
        </p:nvSpPr>
        <p:spPr bwMode="auto">
          <a:xfrm>
            <a:off x="2340809" y="3124689"/>
            <a:ext cx="4585166" cy="162000"/>
          </a:xfrm>
          <a:prstGeom prst="homePlate">
            <a:avLst/>
          </a:prstGeom>
          <a:solidFill>
            <a:srgbClr val="FADBD8"/>
          </a:solidFill>
          <a:ln w="9525">
            <a:solidFill>
              <a:srgbClr val="E74C3C"/>
            </a:solidFill>
            <a:miter lim="800000"/>
            <a:headEnd/>
            <a:tailEnd/>
          </a:ln>
          <a:effectLst/>
          <a:extLst/>
        </p:spPr>
        <p:txBody>
          <a:bodyPr wrap="none" lIns="59372" tIns="29686" rIns="59372" bIns="29686" rtlCol="0" anchor="ctr" anchorCtr="0"/>
          <a:lstStyle/>
          <a:p>
            <a:pPr>
              <a:buClr>
                <a:srgbClr val="27AE60"/>
              </a:buClr>
            </a:pPr>
            <a:r>
              <a:rPr kumimoji="0" lang="en-US" altLang="ja-JP" sz="8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Crop-dusting, etc.</a:t>
            </a:r>
            <a:endParaRPr kumimoji="0" lang="en-US" altLang="ja-JP" sz="800" dirty="0"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238" name="グループ化 237"/>
          <p:cNvGrpSpPr/>
          <p:nvPr/>
        </p:nvGrpSpPr>
        <p:grpSpPr>
          <a:xfrm>
            <a:off x="4056805" y="2012210"/>
            <a:ext cx="2869168" cy="162000"/>
            <a:chOff x="4027559" y="2839130"/>
            <a:chExt cx="2869168" cy="162000"/>
          </a:xfrm>
        </p:grpSpPr>
        <p:sp>
          <p:nvSpPr>
            <p:cNvPr id="124" name="ホームベース 123"/>
            <p:cNvSpPr/>
            <p:nvPr/>
          </p:nvSpPr>
          <p:spPr bwMode="auto">
            <a:xfrm>
              <a:off x="4236182" y="2839130"/>
              <a:ext cx="2660545" cy="162000"/>
            </a:xfrm>
            <a:prstGeom prst="homePlate">
              <a:avLst/>
            </a:prstGeom>
            <a:solidFill>
              <a:srgbClr val="FADBD8"/>
            </a:solidFill>
            <a:ln w="9525">
              <a:solidFill>
                <a:srgbClr val="E74C3C"/>
              </a:solidFill>
              <a:miter lim="800000"/>
              <a:headEnd/>
              <a:tailEnd/>
            </a:ln>
            <a:effectLst/>
            <a:extLst/>
          </p:spPr>
          <p:txBody>
            <a:bodyPr wrap="none" lIns="59372" tIns="29686" rIns="59372" bIns="29686" rtlCol="0" anchor="ctr" anchorCtr="0"/>
            <a:lstStyle/>
            <a:p>
              <a:pPr>
                <a:buClr>
                  <a:srgbClr val="27AE60"/>
                </a:buClr>
              </a:pPr>
              <a:r>
                <a:rPr kumimoji="0" lang="en-US" altLang="ja-JP" sz="800" dirty="0" smtClean="0">
                  <a:latin typeface="Times New Roman" panose="02020603050405020304" pitchFamily="18" charset="0"/>
                  <a:ea typeface="MS UI Gothic" panose="020B0600070205080204" pitchFamily="50" charset="-128"/>
                  <a:cs typeface="Times New Roman" panose="02020603050405020304" pitchFamily="18" charset="0"/>
                </a:rPr>
                <a:t>Delivery in special zones, private estates, etc.</a:t>
              </a:r>
              <a:endParaRPr kumimoji="0" lang="ja-JP" altLang="en-US" sz="8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127" name="正方形/長方形 126"/>
            <p:cNvSpPr/>
            <p:nvPr/>
          </p:nvSpPr>
          <p:spPr>
            <a:xfrm>
              <a:off x="4128670" y="2839130"/>
              <a:ext cx="56196" cy="162000"/>
            </a:xfrm>
            <a:prstGeom prst="rect">
              <a:avLst/>
            </a:prstGeom>
            <a:solidFill>
              <a:srgbClr val="FADBD8"/>
            </a:solidFill>
            <a:ln w="9525">
              <a:solidFill>
                <a:srgbClr val="E74C3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128" name="正方形/長方形 127"/>
            <p:cNvSpPr/>
            <p:nvPr/>
          </p:nvSpPr>
          <p:spPr>
            <a:xfrm>
              <a:off x="4027559" y="2839130"/>
              <a:ext cx="56196" cy="162000"/>
            </a:xfrm>
            <a:prstGeom prst="rect">
              <a:avLst/>
            </a:prstGeom>
            <a:solidFill>
              <a:srgbClr val="FADBD8"/>
            </a:solidFill>
            <a:ln w="9525">
              <a:solidFill>
                <a:srgbClr val="E74C3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131" name="角丸四角形 130"/>
          <p:cNvSpPr/>
          <p:nvPr/>
        </p:nvSpPr>
        <p:spPr>
          <a:xfrm>
            <a:off x="54819" y="48486"/>
            <a:ext cx="13500000" cy="288000"/>
          </a:xfrm>
          <a:prstGeom prst="roundRect">
            <a:avLst>
              <a:gd name="adj" fmla="val 0"/>
            </a:avLst>
          </a:prstGeom>
          <a:solidFill>
            <a:srgbClr val="1737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b="1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Roadmap for the Application and Technology </a:t>
            </a:r>
            <a:r>
              <a:rPr lang="en-US" altLang="ja-JP" sz="1200" b="1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D</a:t>
            </a:r>
            <a:r>
              <a:rPr lang="en-US" altLang="ja-JP" sz="1200" b="1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evelopment of UAVs in Japan</a:t>
            </a:r>
            <a:endParaRPr lang="en-US" altLang="ja-JP" sz="1200" b="1" dirty="0" smtClean="0">
              <a:solidFill>
                <a:srgbClr val="34495E"/>
              </a:solidFill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133" name="直線コネクタ 132"/>
          <p:cNvCxnSpPr>
            <a:stCxn id="124" idx="3"/>
            <a:endCxn id="117" idx="1"/>
          </p:cNvCxnSpPr>
          <p:nvPr/>
        </p:nvCxnSpPr>
        <p:spPr>
          <a:xfrm>
            <a:off x="6925973" y="2093210"/>
            <a:ext cx="255878" cy="0"/>
          </a:xfrm>
          <a:prstGeom prst="line">
            <a:avLst/>
          </a:prstGeom>
          <a:ln>
            <a:solidFill>
              <a:srgbClr val="E74C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直線コネクタ 133"/>
          <p:cNvCxnSpPr>
            <a:stCxn id="118" idx="3"/>
            <a:endCxn id="112" idx="1"/>
          </p:cNvCxnSpPr>
          <p:nvPr/>
        </p:nvCxnSpPr>
        <p:spPr>
          <a:xfrm>
            <a:off x="6925974" y="2314284"/>
            <a:ext cx="255876" cy="0"/>
          </a:xfrm>
          <a:prstGeom prst="line">
            <a:avLst/>
          </a:prstGeom>
          <a:ln>
            <a:solidFill>
              <a:srgbClr val="E74C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線コネクタ 134"/>
          <p:cNvCxnSpPr>
            <a:stCxn id="117" idx="3"/>
            <a:endCxn id="7" idx="1"/>
          </p:cNvCxnSpPr>
          <p:nvPr/>
        </p:nvCxnSpPr>
        <p:spPr>
          <a:xfrm>
            <a:off x="10401301" y="2093210"/>
            <a:ext cx="253851" cy="0"/>
          </a:xfrm>
          <a:prstGeom prst="line">
            <a:avLst/>
          </a:prstGeom>
          <a:ln>
            <a:solidFill>
              <a:srgbClr val="E74C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線コネクタ 135"/>
          <p:cNvCxnSpPr>
            <a:stCxn id="119" idx="3"/>
          </p:cNvCxnSpPr>
          <p:nvPr/>
        </p:nvCxnSpPr>
        <p:spPr>
          <a:xfrm>
            <a:off x="10401299" y="6006928"/>
            <a:ext cx="263700" cy="0"/>
          </a:xfrm>
          <a:prstGeom prst="line">
            <a:avLst/>
          </a:prstGeom>
          <a:ln>
            <a:solidFill>
              <a:srgbClr val="27A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コネクタ 136"/>
          <p:cNvCxnSpPr>
            <a:stCxn id="156" idx="3"/>
            <a:endCxn id="157" idx="1"/>
          </p:cNvCxnSpPr>
          <p:nvPr/>
        </p:nvCxnSpPr>
        <p:spPr>
          <a:xfrm>
            <a:off x="6925973" y="6435302"/>
            <a:ext cx="255878" cy="0"/>
          </a:xfrm>
          <a:prstGeom prst="line">
            <a:avLst/>
          </a:prstGeom>
          <a:ln>
            <a:solidFill>
              <a:srgbClr val="27A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線コネクタ 137"/>
          <p:cNvCxnSpPr>
            <a:stCxn id="191" idx="3"/>
          </p:cNvCxnSpPr>
          <p:nvPr/>
        </p:nvCxnSpPr>
        <p:spPr>
          <a:xfrm flipH="1" flipV="1">
            <a:off x="6097355" y="5822463"/>
            <a:ext cx="828620" cy="63000"/>
          </a:xfrm>
          <a:prstGeom prst="line">
            <a:avLst/>
          </a:prstGeom>
          <a:ln>
            <a:solidFill>
              <a:srgbClr val="27A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線矢印コネクタ 143"/>
          <p:cNvCxnSpPr/>
          <p:nvPr/>
        </p:nvCxnSpPr>
        <p:spPr>
          <a:xfrm flipV="1">
            <a:off x="5966126" y="4591150"/>
            <a:ext cx="0" cy="757548"/>
          </a:xfrm>
          <a:prstGeom prst="straightConnector1">
            <a:avLst/>
          </a:prstGeom>
          <a:ln>
            <a:solidFill>
              <a:srgbClr val="B5C0C1"/>
            </a:solidFill>
            <a:headEnd type="oval" w="sm" len="sm"/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矢印コネクタ 145"/>
          <p:cNvCxnSpPr/>
          <p:nvPr/>
        </p:nvCxnSpPr>
        <p:spPr>
          <a:xfrm flipV="1">
            <a:off x="10477227" y="1927238"/>
            <a:ext cx="0" cy="504055"/>
          </a:xfrm>
          <a:prstGeom prst="straightConnector1">
            <a:avLst/>
          </a:prstGeom>
          <a:ln>
            <a:solidFill>
              <a:srgbClr val="B5C0C1"/>
            </a:solidFill>
            <a:headEnd type="none" w="sm" len="sm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直線矢印コネクタ 146"/>
          <p:cNvCxnSpPr/>
          <p:nvPr/>
        </p:nvCxnSpPr>
        <p:spPr>
          <a:xfrm flipV="1">
            <a:off x="10477227" y="2093210"/>
            <a:ext cx="0" cy="554102"/>
          </a:xfrm>
          <a:prstGeom prst="straightConnector1">
            <a:avLst/>
          </a:prstGeom>
          <a:ln>
            <a:solidFill>
              <a:srgbClr val="B5C0C1"/>
            </a:solidFill>
            <a:headEnd type="none" w="sm" len="sm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テキスト ボックス 148"/>
          <p:cNvSpPr txBox="1"/>
          <p:nvPr/>
        </p:nvSpPr>
        <p:spPr>
          <a:xfrm>
            <a:off x="6300763" y="377845"/>
            <a:ext cx="72008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tabLst>
                <a:tab pos="180975" algn="l"/>
              </a:tabLst>
            </a:pPr>
            <a:r>
              <a:rPr lang="en-US" altLang="ja-JP" sz="1200" b="1" dirty="0" smtClean="0">
                <a:solidFill>
                  <a:srgbClr val="17375E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The Public-Private Sector Conference </a:t>
            </a:r>
            <a:r>
              <a:rPr lang="en-US" altLang="ja-JP" sz="1200" b="1" dirty="0">
                <a:solidFill>
                  <a:srgbClr val="17375E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on </a:t>
            </a:r>
            <a:r>
              <a:rPr lang="en-US" altLang="ja-JP" sz="1200" b="1" dirty="0" smtClean="0">
                <a:solidFill>
                  <a:srgbClr val="17375E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Improving the Environment for </a:t>
            </a:r>
            <a:r>
              <a:rPr lang="en-US" altLang="ja-JP" sz="1200" b="1" dirty="0">
                <a:solidFill>
                  <a:srgbClr val="17375E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UAVs, 28th Apr. </a:t>
            </a:r>
            <a:r>
              <a:rPr lang="en-US" altLang="ja-JP" sz="1200" b="1" dirty="0" smtClean="0">
                <a:solidFill>
                  <a:srgbClr val="17375E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2016</a:t>
            </a:r>
            <a:endParaRPr lang="en-US" altLang="ja-JP" sz="1200" b="1" dirty="0">
              <a:solidFill>
                <a:srgbClr val="17375E"/>
              </a:solidFill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239" name="グループ化 238"/>
          <p:cNvGrpSpPr/>
          <p:nvPr/>
        </p:nvGrpSpPr>
        <p:grpSpPr>
          <a:xfrm>
            <a:off x="4056805" y="2531318"/>
            <a:ext cx="2869168" cy="162000"/>
            <a:chOff x="4027559" y="3428215"/>
            <a:chExt cx="2869168" cy="162000"/>
          </a:xfrm>
        </p:grpSpPr>
        <p:sp>
          <p:nvSpPr>
            <p:cNvPr id="129" name="正方形/長方形 128"/>
            <p:cNvSpPr/>
            <p:nvPr/>
          </p:nvSpPr>
          <p:spPr>
            <a:xfrm>
              <a:off x="4128670" y="3428215"/>
              <a:ext cx="56196" cy="162000"/>
            </a:xfrm>
            <a:prstGeom prst="rect">
              <a:avLst/>
            </a:prstGeom>
            <a:solidFill>
              <a:srgbClr val="FADBD8"/>
            </a:solidFill>
            <a:ln w="9525">
              <a:solidFill>
                <a:srgbClr val="E74C3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130" name="正方形/長方形 129"/>
            <p:cNvSpPr/>
            <p:nvPr/>
          </p:nvSpPr>
          <p:spPr>
            <a:xfrm>
              <a:off x="4027559" y="3428215"/>
              <a:ext cx="56196" cy="162000"/>
            </a:xfrm>
            <a:prstGeom prst="rect">
              <a:avLst/>
            </a:prstGeom>
            <a:solidFill>
              <a:srgbClr val="FADBD8"/>
            </a:solidFill>
            <a:ln w="9525">
              <a:solidFill>
                <a:srgbClr val="E74C3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150" name="ホームベース 149"/>
            <p:cNvSpPr/>
            <p:nvPr/>
          </p:nvSpPr>
          <p:spPr bwMode="auto">
            <a:xfrm>
              <a:off x="4236182" y="3428215"/>
              <a:ext cx="2660545" cy="162000"/>
            </a:xfrm>
            <a:prstGeom prst="homePlate">
              <a:avLst/>
            </a:prstGeom>
            <a:solidFill>
              <a:srgbClr val="FADBD8"/>
            </a:solidFill>
            <a:ln w="9525">
              <a:solidFill>
                <a:srgbClr val="E74C3C"/>
              </a:solidFill>
              <a:miter lim="800000"/>
              <a:headEnd/>
              <a:tailEnd/>
            </a:ln>
            <a:effectLst/>
            <a:extLst/>
          </p:spPr>
          <p:txBody>
            <a:bodyPr wrap="none" lIns="59372" tIns="29686" rIns="59372" bIns="29686" rtlCol="0" anchor="ctr" anchorCtr="0"/>
            <a:lstStyle/>
            <a:p>
              <a:pPr>
                <a:buClr>
                  <a:srgbClr val="27AE60"/>
                </a:buClr>
              </a:pPr>
              <a:r>
                <a:rPr kumimoji="0" lang="en-US" altLang="ja-JP" sz="800" dirty="0" smtClean="0">
                  <a:latin typeface="Times New Roman" panose="02020603050405020304" pitchFamily="18" charset="0"/>
                  <a:ea typeface="MS UI Gothic" panose="020B0600070205080204" pitchFamily="50" charset="-128"/>
                  <a:cs typeface="Times New Roman" panose="02020603050405020304" pitchFamily="18" charset="0"/>
                </a:rPr>
                <a:t>Practical uses for infrastructure across the country</a:t>
              </a:r>
              <a:endParaRPr kumimoji="0" lang="ja-JP" altLang="en-US" sz="8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152" name="ホームベース 151"/>
          <p:cNvSpPr/>
          <p:nvPr/>
        </p:nvSpPr>
        <p:spPr bwMode="auto">
          <a:xfrm>
            <a:off x="2340809" y="1346425"/>
            <a:ext cx="9071135" cy="198000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59372" tIns="29686" rIns="59372" bIns="29686" rtlCol="0" anchor="ctr" anchorCtr="0"/>
          <a:lstStyle/>
          <a:p>
            <a:pPr algn="ctr">
              <a:buClr>
                <a:srgbClr val="27AE60"/>
              </a:buClr>
            </a:pPr>
            <a:r>
              <a:rPr kumimoji="0" lang="en-US" altLang="ja-JP" sz="1000" b="1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Industrial Revolution in the Sky</a:t>
            </a:r>
            <a:endParaRPr kumimoji="0" lang="en-US" altLang="ja-JP" sz="1000" b="1" dirty="0"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55" name="ホームベース 154"/>
          <p:cNvSpPr/>
          <p:nvPr/>
        </p:nvSpPr>
        <p:spPr bwMode="auto">
          <a:xfrm>
            <a:off x="2340809" y="6110393"/>
            <a:ext cx="4585166" cy="162000"/>
          </a:xfrm>
          <a:prstGeom prst="homePlate">
            <a:avLst/>
          </a:prstGeom>
          <a:solidFill>
            <a:srgbClr val="D4EFDF"/>
          </a:solidFill>
          <a:ln w="9525">
            <a:solidFill>
              <a:srgbClr val="27AE60"/>
            </a:solidFill>
            <a:miter lim="800000"/>
            <a:headEnd/>
            <a:tailEnd/>
          </a:ln>
          <a:effectLst/>
          <a:extLst/>
        </p:spPr>
        <p:txBody>
          <a:bodyPr wrap="none" lIns="59372" tIns="29686" rIns="59372" bIns="29686" rtlCol="0" anchor="ctr" anchorCtr="0"/>
          <a:lstStyle/>
          <a:p>
            <a:pPr algn="l">
              <a:buClr>
                <a:srgbClr val="27AE60"/>
              </a:buClr>
            </a:pPr>
            <a:r>
              <a:rPr kumimoji="0" lang="en-US" altLang="ja-JP" sz="8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Considering flight rules for UAVs under control of UTM</a:t>
            </a:r>
            <a:endParaRPr kumimoji="0" lang="en-US" altLang="ja-JP" sz="800" dirty="0"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179" name="直線矢印コネクタ 178"/>
          <p:cNvCxnSpPr>
            <a:stCxn id="150" idx="3"/>
          </p:cNvCxnSpPr>
          <p:nvPr/>
        </p:nvCxnSpPr>
        <p:spPr>
          <a:xfrm>
            <a:off x="6925973" y="2612318"/>
            <a:ext cx="6537179" cy="0"/>
          </a:xfrm>
          <a:prstGeom prst="straightConnector1">
            <a:avLst/>
          </a:prstGeom>
          <a:ln>
            <a:solidFill>
              <a:srgbClr val="E74C3C"/>
            </a:solidFill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直線矢印コネクタ 179"/>
          <p:cNvCxnSpPr>
            <a:stCxn id="125" idx="3"/>
          </p:cNvCxnSpPr>
          <p:nvPr/>
        </p:nvCxnSpPr>
        <p:spPr>
          <a:xfrm>
            <a:off x="6925974" y="2916342"/>
            <a:ext cx="6537176" cy="0"/>
          </a:xfrm>
          <a:prstGeom prst="straightConnector1">
            <a:avLst/>
          </a:prstGeom>
          <a:ln>
            <a:solidFill>
              <a:srgbClr val="E74C3C"/>
            </a:solidFill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直線矢印コネクタ 180"/>
          <p:cNvCxnSpPr>
            <a:stCxn id="126" idx="3"/>
          </p:cNvCxnSpPr>
          <p:nvPr/>
        </p:nvCxnSpPr>
        <p:spPr>
          <a:xfrm>
            <a:off x="6925975" y="3205689"/>
            <a:ext cx="6537175" cy="0"/>
          </a:xfrm>
          <a:prstGeom prst="straightConnector1">
            <a:avLst/>
          </a:prstGeom>
          <a:ln>
            <a:solidFill>
              <a:srgbClr val="E74C3C"/>
            </a:solidFill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ホームベース 181"/>
          <p:cNvSpPr/>
          <p:nvPr/>
        </p:nvSpPr>
        <p:spPr bwMode="auto">
          <a:xfrm>
            <a:off x="7605091" y="2741020"/>
            <a:ext cx="1898401" cy="347260"/>
          </a:xfrm>
          <a:prstGeom prst="homePlate">
            <a:avLst>
              <a:gd name="adj" fmla="val 0"/>
            </a:avLst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none" lIns="59372" tIns="29686" rIns="59372" bIns="29686" rtlCol="0" anchor="ctr" anchorCtr="0"/>
          <a:lstStyle/>
          <a:p>
            <a:pPr algn="ctr">
              <a:spcBef>
                <a:spcPts val="600"/>
              </a:spcBef>
              <a:buClr>
                <a:srgbClr val="27AE60"/>
              </a:buClr>
            </a:pPr>
            <a:r>
              <a:rPr kumimoji="0" lang="en-US" altLang="ja-JP" sz="800" dirty="0" smtClean="0">
                <a:solidFill>
                  <a:srgbClr val="E74C3C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Expansion of applications one-by-one</a:t>
            </a:r>
          </a:p>
          <a:p>
            <a:pPr algn="ctr">
              <a:spcBef>
                <a:spcPts val="600"/>
              </a:spcBef>
              <a:buClr>
                <a:srgbClr val="27AE60"/>
              </a:buClr>
            </a:pPr>
            <a:r>
              <a:rPr kumimoji="0" lang="en-US" altLang="ja-JP" sz="800" dirty="0">
                <a:solidFill>
                  <a:srgbClr val="E74C3C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(</a:t>
            </a:r>
            <a:r>
              <a:rPr kumimoji="0" lang="en-US" altLang="ja-JP" sz="800" dirty="0" smtClean="0">
                <a:solidFill>
                  <a:srgbClr val="E74C3C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Described in the roadmaps for each application)</a:t>
            </a:r>
            <a:endParaRPr kumimoji="0" lang="en-US" altLang="ja-JP" sz="800" dirty="0">
              <a:solidFill>
                <a:srgbClr val="E74C3C"/>
              </a:solidFill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90" name="ホームベース 189"/>
          <p:cNvSpPr/>
          <p:nvPr/>
        </p:nvSpPr>
        <p:spPr bwMode="auto">
          <a:xfrm>
            <a:off x="2340809" y="5741463"/>
            <a:ext cx="2087746" cy="288000"/>
          </a:xfrm>
          <a:prstGeom prst="homePlate">
            <a:avLst>
              <a:gd name="adj" fmla="val 27676"/>
            </a:avLst>
          </a:prstGeom>
          <a:solidFill>
            <a:srgbClr val="D4EFDF"/>
          </a:solidFill>
          <a:ln w="9525">
            <a:solidFill>
              <a:srgbClr val="27AE60"/>
            </a:solidFill>
            <a:miter lim="800000"/>
            <a:headEnd/>
            <a:tailEnd/>
          </a:ln>
          <a:effectLst/>
          <a:extLst/>
        </p:spPr>
        <p:txBody>
          <a:bodyPr wrap="square" lIns="59372" tIns="29686" rIns="59372" bIns="29686" rtlCol="0" anchor="ctr" anchorCtr="0"/>
          <a:lstStyle/>
          <a:p>
            <a:pPr algn="l">
              <a:buClr>
                <a:srgbClr val="27AE60"/>
              </a:buClr>
            </a:pPr>
            <a:r>
              <a:rPr kumimoji="0" lang="en-US" altLang="ja-JP" sz="8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Improvement of flight information sharing system</a:t>
            </a:r>
            <a:endParaRPr kumimoji="0" lang="en-US" altLang="ja-JP" sz="800" dirty="0"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91" name="山形 190"/>
          <p:cNvSpPr/>
          <p:nvPr/>
        </p:nvSpPr>
        <p:spPr bwMode="auto">
          <a:xfrm>
            <a:off x="4428555" y="5741463"/>
            <a:ext cx="2497420" cy="288000"/>
          </a:xfrm>
          <a:prstGeom prst="chevron">
            <a:avLst>
              <a:gd name="adj" fmla="val 27951"/>
            </a:avLst>
          </a:prstGeom>
          <a:solidFill>
            <a:srgbClr val="D4EFDF"/>
          </a:solidFill>
          <a:ln w="9525">
            <a:solidFill>
              <a:srgbClr val="27AE60"/>
            </a:solidFill>
            <a:miter lim="800000"/>
            <a:headEnd/>
            <a:tailEnd/>
          </a:ln>
          <a:effectLst/>
          <a:extLst/>
        </p:spPr>
        <p:txBody>
          <a:bodyPr wrap="none" lIns="59372" tIns="29686" rIns="59372" bIns="29686" rtlCol="0" anchor="ctr" anchorCtr="0"/>
          <a:lstStyle/>
          <a:p>
            <a:pPr algn="l">
              <a:buClr>
                <a:srgbClr val="27AE60"/>
              </a:buClr>
            </a:pPr>
            <a:r>
              <a:rPr kumimoji="0" lang="en-US" altLang="ja-JP" sz="8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Operation of the system</a:t>
            </a:r>
          </a:p>
        </p:txBody>
      </p:sp>
      <p:cxnSp>
        <p:nvCxnSpPr>
          <p:cNvPr id="192" name="直線コネクタ 191"/>
          <p:cNvCxnSpPr>
            <a:stCxn id="155" idx="3"/>
          </p:cNvCxnSpPr>
          <p:nvPr/>
        </p:nvCxnSpPr>
        <p:spPr>
          <a:xfrm>
            <a:off x="6925975" y="6191393"/>
            <a:ext cx="255876" cy="0"/>
          </a:xfrm>
          <a:prstGeom prst="line">
            <a:avLst/>
          </a:prstGeom>
          <a:ln>
            <a:solidFill>
              <a:srgbClr val="27A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直線コネクタ 192"/>
          <p:cNvCxnSpPr>
            <a:stCxn id="157" idx="3"/>
          </p:cNvCxnSpPr>
          <p:nvPr/>
        </p:nvCxnSpPr>
        <p:spPr>
          <a:xfrm>
            <a:off x="10401299" y="6435302"/>
            <a:ext cx="253852" cy="0"/>
          </a:xfrm>
          <a:prstGeom prst="line">
            <a:avLst/>
          </a:prstGeom>
          <a:ln>
            <a:solidFill>
              <a:srgbClr val="27A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山形 195"/>
          <p:cNvSpPr/>
          <p:nvPr/>
        </p:nvSpPr>
        <p:spPr>
          <a:xfrm>
            <a:off x="11411944" y="1346425"/>
            <a:ext cx="187322" cy="198000"/>
          </a:xfrm>
          <a:prstGeom prst="chevron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97" name="山形 196"/>
          <p:cNvSpPr/>
          <p:nvPr/>
        </p:nvSpPr>
        <p:spPr>
          <a:xfrm>
            <a:off x="11586049" y="1346425"/>
            <a:ext cx="187322" cy="198000"/>
          </a:xfrm>
          <a:prstGeom prst="chevron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04" name="二等辺三角形 203"/>
          <p:cNvSpPr/>
          <p:nvPr/>
        </p:nvSpPr>
        <p:spPr>
          <a:xfrm rot="5400000">
            <a:off x="6721744" y="1702292"/>
            <a:ext cx="180000" cy="187322"/>
          </a:xfrm>
          <a:prstGeom prst="triangle">
            <a:avLst/>
          </a:prstGeom>
          <a:solidFill>
            <a:srgbClr val="B5C0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05" name="二等辺三角形 204"/>
          <p:cNvSpPr/>
          <p:nvPr/>
        </p:nvSpPr>
        <p:spPr>
          <a:xfrm rot="5400000">
            <a:off x="10094308" y="1608634"/>
            <a:ext cx="180000" cy="374643"/>
          </a:xfrm>
          <a:prstGeom prst="triangle">
            <a:avLst/>
          </a:prstGeom>
          <a:solidFill>
            <a:srgbClr val="B5C0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7" name="角丸四角形 106"/>
          <p:cNvSpPr/>
          <p:nvPr/>
        </p:nvSpPr>
        <p:spPr>
          <a:xfrm>
            <a:off x="3197873" y="1117170"/>
            <a:ext cx="1374698" cy="216024"/>
          </a:xfrm>
          <a:prstGeom prst="roundRect">
            <a:avLst>
              <a:gd name="adj" fmla="val 0"/>
            </a:avLst>
          </a:prstGeom>
          <a:noFill/>
          <a:ln w="317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61200" indent="-396000"/>
            <a:r>
              <a:rPr lang="en-US" altLang="ja-JP" sz="5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* Level 1 (Visual Line of Sight, Remotely Piloted) has already been achieved.</a:t>
            </a:r>
          </a:p>
        </p:txBody>
      </p:sp>
      <p:sp>
        <p:nvSpPr>
          <p:cNvPr id="211" name="ホームベース 210"/>
          <p:cNvSpPr/>
          <p:nvPr/>
        </p:nvSpPr>
        <p:spPr bwMode="auto">
          <a:xfrm>
            <a:off x="3267828" y="2363057"/>
            <a:ext cx="3421182" cy="720000"/>
          </a:xfrm>
          <a:prstGeom prst="homePlate">
            <a:avLst>
              <a:gd name="adj" fmla="val 10938"/>
            </a:avLst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none" lIns="59372" tIns="234000" rIns="59372" bIns="234000" rtlCol="0" anchor="ctr" anchorCtr="0"/>
          <a:lstStyle/>
          <a:p>
            <a:pPr>
              <a:spcBef>
                <a:spcPts val="400"/>
              </a:spcBef>
              <a:buClr>
                <a:srgbClr val="2980B9"/>
              </a:buClr>
            </a:pPr>
            <a:endParaRPr kumimoji="0" lang="en-US" altLang="ja-JP" sz="800" dirty="0" smtClean="0">
              <a:solidFill>
                <a:srgbClr val="2980B9"/>
              </a:solidFill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0" name="ホームベース 99"/>
          <p:cNvSpPr/>
          <p:nvPr/>
        </p:nvSpPr>
        <p:spPr bwMode="auto">
          <a:xfrm>
            <a:off x="2340809" y="3632731"/>
            <a:ext cx="8090770" cy="1218464"/>
          </a:xfrm>
          <a:prstGeom prst="homePlate">
            <a:avLst>
              <a:gd name="adj" fmla="val 8817"/>
            </a:avLst>
          </a:prstGeom>
          <a:solidFill>
            <a:srgbClr val="D4E6F1"/>
          </a:solidFill>
          <a:ln w="9525">
            <a:solidFill>
              <a:srgbClr val="2980B9"/>
            </a:solidFill>
            <a:miter lim="800000"/>
            <a:headEnd/>
            <a:tailEnd/>
          </a:ln>
          <a:effectLst/>
          <a:extLst/>
        </p:spPr>
        <p:txBody>
          <a:bodyPr wrap="none" lIns="59372" tIns="54000" rIns="59372" bIns="29686" rtlCol="0" anchor="t" anchorCtr="0"/>
          <a:lstStyle/>
          <a:p>
            <a:pPr>
              <a:spcBef>
                <a:spcPts val="400"/>
              </a:spcBef>
              <a:buClr>
                <a:srgbClr val="2980B9"/>
              </a:buClr>
            </a:pPr>
            <a:endParaRPr kumimoji="0" lang="en-US" altLang="ja-JP" sz="800" dirty="0" smtClean="0"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53" name="ホームベース 152"/>
          <p:cNvSpPr/>
          <p:nvPr/>
        </p:nvSpPr>
        <p:spPr bwMode="auto">
          <a:xfrm>
            <a:off x="2340809" y="4929051"/>
            <a:ext cx="4585166" cy="498716"/>
          </a:xfrm>
          <a:prstGeom prst="homePlate">
            <a:avLst>
              <a:gd name="adj" fmla="val 15362"/>
            </a:avLst>
          </a:prstGeom>
          <a:solidFill>
            <a:srgbClr val="D4E6F1"/>
          </a:solidFill>
          <a:ln w="9525">
            <a:solidFill>
              <a:srgbClr val="2980B9"/>
            </a:solidFill>
            <a:miter lim="800000"/>
            <a:headEnd/>
            <a:tailEnd/>
          </a:ln>
          <a:effectLst/>
          <a:extLst/>
        </p:spPr>
        <p:txBody>
          <a:bodyPr wrap="none" lIns="59372" tIns="29686" rIns="59372" bIns="29686" rtlCol="0" anchor="ctr" anchorCtr="0"/>
          <a:lstStyle/>
          <a:p>
            <a:pPr>
              <a:buClr>
                <a:srgbClr val="2980B9"/>
              </a:buClr>
            </a:pPr>
            <a:r>
              <a:rPr kumimoji="0" lang="en-US" altLang="ja-JP" sz="800" dirty="0" smtClean="0">
                <a:solidFill>
                  <a:srgbClr val="2980B9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Collision</a:t>
            </a:r>
          </a:p>
          <a:p>
            <a:pPr>
              <a:buClr>
                <a:srgbClr val="2980B9"/>
              </a:buClr>
            </a:pPr>
            <a:r>
              <a:rPr kumimoji="0" lang="en-US" altLang="ja-JP" sz="800" dirty="0" smtClean="0">
                <a:solidFill>
                  <a:srgbClr val="2980B9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Avoidance</a:t>
            </a:r>
            <a:endParaRPr kumimoji="0" lang="en-US" altLang="ja-JP" sz="800" dirty="0" smtClean="0"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54" name="ホームベース 153"/>
          <p:cNvSpPr/>
          <p:nvPr/>
        </p:nvSpPr>
        <p:spPr bwMode="auto">
          <a:xfrm>
            <a:off x="2988395" y="5121331"/>
            <a:ext cx="3831665" cy="256353"/>
          </a:xfrm>
          <a:prstGeom prst="homePlate">
            <a:avLst>
              <a:gd name="adj" fmla="val 0"/>
            </a:avLst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square" lIns="59372" tIns="29686" rIns="59372" bIns="29686" rtlCol="0" anchor="ctr" anchorCtr="0"/>
          <a:lstStyle/>
          <a:p>
            <a:pPr>
              <a:spcBef>
                <a:spcPts val="400"/>
              </a:spcBef>
              <a:buClr>
                <a:srgbClr val="2980B9"/>
              </a:buClr>
            </a:pPr>
            <a:r>
              <a:rPr kumimoji="0" lang="en-US" altLang="ja-JP" sz="8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Collision avoidance through sharing of flight information between manned and unmanned aircraft (early UTM, signal </a:t>
            </a:r>
            <a:r>
              <a:rPr kumimoji="0" lang="en-US" altLang="ja-JP" sz="8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reception), </a:t>
            </a:r>
            <a:r>
              <a:rPr kumimoji="0" lang="en-US" altLang="ja-JP" sz="8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simulation system</a:t>
            </a:r>
          </a:p>
        </p:txBody>
      </p:sp>
      <p:sp>
        <p:nvSpPr>
          <p:cNvPr id="109" name="ホームベース 108"/>
          <p:cNvSpPr/>
          <p:nvPr/>
        </p:nvSpPr>
        <p:spPr bwMode="auto">
          <a:xfrm>
            <a:off x="7181852" y="5255389"/>
            <a:ext cx="3219448" cy="162000"/>
          </a:xfrm>
          <a:prstGeom prst="homePlate">
            <a:avLst/>
          </a:prstGeom>
          <a:solidFill>
            <a:srgbClr val="D4E6F1"/>
          </a:solidFill>
          <a:ln w="9525">
            <a:solidFill>
              <a:srgbClr val="2980B9"/>
            </a:solidFill>
            <a:miter lim="800000"/>
            <a:headEnd/>
            <a:tailEnd/>
          </a:ln>
          <a:effectLst/>
          <a:extLst/>
        </p:spPr>
        <p:txBody>
          <a:bodyPr wrap="none" lIns="59372" tIns="29686" rIns="59372" bIns="29686" rtlCol="0" anchor="ctr" anchorCtr="0"/>
          <a:lstStyle/>
          <a:p>
            <a:pPr>
              <a:buClr>
                <a:srgbClr val="2980B9"/>
              </a:buClr>
            </a:pPr>
            <a:r>
              <a:rPr kumimoji="0" lang="en-US" altLang="ja-JP" sz="800" dirty="0">
                <a:solidFill>
                  <a:srgbClr val="2980B9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UTM </a:t>
            </a:r>
            <a:r>
              <a:rPr kumimoji="0" lang="en-US" altLang="ja-JP" sz="800" dirty="0" smtClean="0">
                <a:solidFill>
                  <a:srgbClr val="2980B9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8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Further </a:t>
            </a:r>
            <a:r>
              <a:rPr kumimoji="0" lang="en-US" altLang="ja-JP" sz="8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d</a:t>
            </a:r>
            <a:r>
              <a:rPr kumimoji="0" lang="en-US" altLang="ja-JP" sz="8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evelopment (flight control for UAVs)</a:t>
            </a:r>
            <a:endParaRPr kumimoji="0" lang="en-US" altLang="ja-JP" sz="800" dirty="0"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14" name="ホームベース 213"/>
          <p:cNvSpPr/>
          <p:nvPr/>
        </p:nvSpPr>
        <p:spPr bwMode="auto">
          <a:xfrm>
            <a:off x="7181850" y="4939428"/>
            <a:ext cx="3219449" cy="162000"/>
          </a:xfrm>
          <a:prstGeom prst="homePlate">
            <a:avLst/>
          </a:prstGeom>
          <a:solidFill>
            <a:srgbClr val="D4E6F1"/>
          </a:solidFill>
          <a:ln w="9525">
            <a:solidFill>
              <a:srgbClr val="2980B9"/>
            </a:solidFill>
            <a:miter lim="800000"/>
            <a:headEnd/>
            <a:tailEnd/>
          </a:ln>
          <a:effectLst/>
          <a:extLst/>
        </p:spPr>
        <p:txBody>
          <a:bodyPr wrap="none" lIns="59372" tIns="29686" rIns="59372" bIns="29686" rtlCol="0" anchor="ctr" anchorCtr="0"/>
          <a:lstStyle/>
          <a:p>
            <a:pPr>
              <a:spcBef>
                <a:spcPts val="400"/>
              </a:spcBef>
              <a:buClr>
                <a:srgbClr val="2980B9"/>
              </a:buClr>
            </a:pPr>
            <a:r>
              <a:rPr kumimoji="0" lang="en-US" altLang="ja-JP" sz="800" dirty="0">
                <a:solidFill>
                  <a:srgbClr val="2980B9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DAA</a:t>
            </a:r>
            <a:r>
              <a:rPr kumimoji="0" lang="ja-JP" altLang="en-US" sz="8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　</a:t>
            </a:r>
            <a:r>
              <a:rPr kumimoji="0" lang="en-US" altLang="ja-JP" sz="8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Detect and avoid aircraft, objects, etc.</a:t>
            </a:r>
            <a:endParaRPr kumimoji="0" lang="en-US" altLang="ja-JP" sz="800" dirty="0"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4" name="ホームベース 113"/>
          <p:cNvSpPr/>
          <p:nvPr/>
        </p:nvSpPr>
        <p:spPr bwMode="auto">
          <a:xfrm>
            <a:off x="2340809" y="3712806"/>
            <a:ext cx="4585164" cy="1063611"/>
          </a:xfrm>
          <a:prstGeom prst="homePlate">
            <a:avLst>
              <a:gd name="adj" fmla="val 7356"/>
            </a:avLst>
          </a:prstGeom>
          <a:solidFill>
            <a:srgbClr val="D4E6F1"/>
          </a:solidFill>
          <a:ln w="9525">
            <a:solidFill>
              <a:srgbClr val="2980B9"/>
            </a:solidFill>
            <a:miter lim="800000"/>
            <a:headEnd/>
            <a:tailEnd/>
          </a:ln>
          <a:effectLst/>
          <a:extLst/>
        </p:spPr>
        <p:txBody>
          <a:bodyPr wrap="none" lIns="59372" tIns="54000" rIns="59372" bIns="234000" rtlCol="0" anchor="t" anchorCtr="0"/>
          <a:lstStyle/>
          <a:p>
            <a:pPr>
              <a:buClr>
                <a:srgbClr val="2980B9"/>
              </a:buClr>
            </a:pPr>
            <a:endParaRPr kumimoji="0" lang="en-US" altLang="ja-JP" sz="800" dirty="0">
              <a:solidFill>
                <a:srgbClr val="2980B9"/>
              </a:solidFill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2402035" y="3816297"/>
            <a:ext cx="4418024" cy="10800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180000" indent="-180000">
              <a:buClr>
                <a:srgbClr val="2980B9"/>
              </a:buClr>
            </a:pPr>
            <a:r>
              <a:rPr kumimoji="0" lang="en-US" altLang="ja-JP" sz="800" dirty="0" smtClean="0">
                <a:solidFill>
                  <a:srgbClr val="2980B9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Ground Safety</a:t>
            </a:r>
            <a:r>
              <a:rPr kumimoji="0" lang="en-US" altLang="ja-JP" sz="8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  Ensuring self-diagnosis, fault tolerance, redundancy, safe emergency landing, etc.</a:t>
            </a:r>
            <a:endParaRPr kumimoji="0" lang="en-US" altLang="ja-JP" sz="800" dirty="0">
              <a:solidFill>
                <a:schemeClr val="tx1"/>
              </a:solidFill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15" name="角丸四角形 214"/>
          <p:cNvSpPr/>
          <p:nvPr/>
        </p:nvSpPr>
        <p:spPr>
          <a:xfrm>
            <a:off x="2402035" y="4065652"/>
            <a:ext cx="4418024" cy="10800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180000" indent="-180000">
              <a:spcBef>
                <a:spcPts val="400"/>
              </a:spcBef>
              <a:buClr>
                <a:srgbClr val="2980B9"/>
              </a:buClr>
            </a:pPr>
            <a:r>
              <a:rPr kumimoji="0" lang="en-US" altLang="ja-JP" sz="800" dirty="0" smtClean="0">
                <a:solidFill>
                  <a:srgbClr val="2980B9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Flight Performance</a:t>
            </a:r>
            <a:r>
              <a:rPr kumimoji="0" lang="ja-JP" altLang="en-US" sz="800" dirty="0">
                <a:solidFill>
                  <a:schemeClr val="tx1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8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 Improvements in speed, accuracy, endurance, energy </a:t>
            </a:r>
            <a:r>
              <a:rPr kumimoji="0" lang="en-US" altLang="ja-JP" sz="800" dirty="0">
                <a:solidFill>
                  <a:schemeClr val="tx1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e</a:t>
            </a:r>
            <a:r>
              <a:rPr kumimoji="0" lang="en-US" altLang="ja-JP" sz="8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fficiency, payload, controllability, etc.</a:t>
            </a:r>
            <a:endParaRPr kumimoji="0" lang="en-US" altLang="ja-JP" sz="800" dirty="0">
              <a:solidFill>
                <a:schemeClr val="tx1"/>
              </a:solidFill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16" name="角丸四角形 215"/>
          <p:cNvSpPr/>
          <p:nvPr/>
        </p:nvSpPr>
        <p:spPr>
          <a:xfrm>
            <a:off x="2402035" y="4564363"/>
            <a:ext cx="4539178" cy="10800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180000" indent="-180000">
              <a:spcBef>
                <a:spcPts val="400"/>
              </a:spcBef>
              <a:buClr>
                <a:srgbClr val="2980B9"/>
              </a:buClr>
            </a:pPr>
            <a:r>
              <a:rPr kumimoji="0" lang="en-US" altLang="ja-JP" sz="800" dirty="0" smtClean="0">
                <a:solidFill>
                  <a:srgbClr val="2980B9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Security</a:t>
            </a:r>
            <a:r>
              <a:rPr kumimoji="0" lang="ja-JP" altLang="en-US" sz="800" dirty="0">
                <a:solidFill>
                  <a:schemeClr val="tx1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8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 Improvements in resistance to hijacking, interception and jamming of communications</a:t>
            </a:r>
            <a:endParaRPr kumimoji="0" lang="en-US" altLang="ja-JP" sz="800" dirty="0">
              <a:solidFill>
                <a:schemeClr val="tx1"/>
              </a:solidFill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19" name="角丸四角形 218"/>
          <p:cNvSpPr/>
          <p:nvPr/>
        </p:nvSpPr>
        <p:spPr>
          <a:xfrm>
            <a:off x="7231113" y="3816297"/>
            <a:ext cx="3030090" cy="10800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>
              <a:spcBef>
                <a:spcPts val="400"/>
              </a:spcBef>
              <a:buClr>
                <a:srgbClr val="2980B9"/>
              </a:buClr>
            </a:pPr>
            <a:r>
              <a:rPr kumimoji="0" lang="en-US" altLang="ja-JP" sz="8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Ensuring of safety characteristics (reliability, redundancy, etc.) similar to those of manned aircraft</a:t>
            </a:r>
            <a:endParaRPr kumimoji="0" lang="en-US" altLang="ja-JP" sz="800" dirty="0">
              <a:solidFill>
                <a:schemeClr val="tx1"/>
              </a:solidFill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20" name="角丸四角形 219"/>
          <p:cNvSpPr/>
          <p:nvPr/>
        </p:nvSpPr>
        <p:spPr>
          <a:xfrm>
            <a:off x="7231113" y="4065652"/>
            <a:ext cx="3030090" cy="10800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>
              <a:spcBef>
                <a:spcPts val="400"/>
              </a:spcBef>
              <a:buClr>
                <a:srgbClr val="2980B9"/>
              </a:buClr>
            </a:pPr>
            <a:r>
              <a:rPr kumimoji="0" lang="en-US" altLang="ja-JP" sz="8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Further improvement of Flight Performance (autonomous, stability, non-GPS-based flight, etc.)</a:t>
            </a:r>
            <a:endParaRPr kumimoji="0" lang="en-US" altLang="ja-JP" sz="800" dirty="0">
              <a:solidFill>
                <a:schemeClr val="tx1"/>
              </a:solidFill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21" name="角丸四角形 220"/>
          <p:cNvSpPr/>
          <p:nvPr/>
        </p:nvSpPr>
        <p:spPr>
          <a:xfrm>
            <a:off x="7232106" y="4564363"/>
            <a:ext cx="2339796" cy="10800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>
              <a:spcBef>
                <a:spcPts val="400"/>
              </a:spcBef>
              <a:buClr>
                <a:srgbClr val="2980B9"/>
              </a:buClr>
            </a:pPr>
            <a:r>
              <a:rPr kumimoji="0" lang="en-US" altLang="ja-JP" sz="8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Further improvement of security</a:t>
            </a:r>
            <a:endParaRPr kumimoji="0" lang="en-US" altLang="ja-JP" sz="800" dirty="0">
              <a:solidFill>
                <a:schemeClr val="tx1"/>
              </a:solidFill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22" name="角丸四角形 221"/>
          <p:cNvSpPr/>
          <p:nvPr/>
        </p:nvSpPr>
        <p:spPr>
          <a:xfrm>
            <a:off x="7231113" y="4315007"/>
            <a:ext cx="2933827" cy="10800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>
              <a:spcBef>
                <a:spcPts val="400"/>
              </a:spcBef>
              <a:buClr>
                <a:srgbClr val="2980B9"/>
              </a:buClr>
            </a:pPr>
            <a:r>
              <a:rPr kumimoji="0" lang="en-US" altLang="ja-JP" sz="8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Improvement of resistance to weather fluctuations</a:t>
            </a:r>
            <a:endParaRPr kumimoji="0" lang="en-US" altLang="ja-JP" sz="800" dirty="0">
              <a:solidFill>
                <a:schemeClr val="tx1"/>
              </a:solidFill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18" name="角丸四角形 217"/>
          <p:cNvSpPr/>
          <p:nvPr/>
        </p:nvSpPr>
        <p:spPr>
          <a:xfrm>
            <a:off x="2402035" y="4315007"/>
            <a:ext cx="4418024" cy="10800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180000" indent="-180000">
              <a:spcBef>
                <a:spcPts val="400"/>
              </a:spcBef>
              <a:buClr>
                <a:srgbClr val="2980B9"/>
              </a:buClr>
            </a:pPr>
            <a:r>
              <a:rPr kumimoji="0" lang="en-US" altLang="ja-JP" sz="800" dirty="0" smtClean="0">
                <a:solidFill>
                  <a:srgbClr val="2980B9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Weather Resistance</a:t>
            </a:r>
            <a:r>
              <a:rPr kumimoji="0" lang="en-US" altLang="ja-JP" sz="8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  Improvements in resistance to steady-state winds, temperatures, etc.</a:t>
            </a:r>
            <a:endParaRPr kumimoji="0" lang="en-US" altLang="ja-JP" sz="800" dirty="0">
              <a:solidFill>
                <a:schemeClr val="tx1"/>
              </a:solidFill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10" name="ホームベース 209"/>
          <p:cNvSpPr/>
          <p:nvPr/>
        </p:nvSpPr>
        <p:spPr bwMode="auto">
          <a:xfrm>
            <a:off x="4617720" y="4690150"/>
            <a:ext cx="2308255" cy="405781"/>
          </a:xfrm>
          <a:prstGeom prst="homePlate">
            <a:avLst>
              <a:gd name="adj" fmla="val 22508"/>
            </a:avLst>
          </a:prstGeom>
          <a:solidFill>
            <a:srgbClr val="D4E6F1"/>
          </a:solidFill>
          <a:ln w="9525">
            <a:solidFill>
              <a:srgbClr val="2980B9"/>
            </a:solidFill>
            <a:prstDash val="sysDot"/>
            <a:miter lim="800000"/>
            <a:headEnd/>
            <a:tailEnd/>
          </a:ln>
          <a:effectLst/>
          <a:extLst/>
        </p:spPr>
        <p:txBody>
          <a:bodyPr wrap="square" lIns="43200" tIns="0" rIns="0" bIns="0" rtlCol="0" anchor="ctr" anchorCtr="0"/>
          <a:lstStyle/>
          <a:p>
            <a:pPr>
              <a:buClr>
                <a:srgbClr val="2980B9"/>
              </a:buClr>
            </a:pPr>
            <a:r>
              <a:rPr kumimoji="0" lang="en-US" altLang="ja-JP" sz="7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Establishment of early UTM consistent with foreign countries’ systems and development of UAVs controlled by the system</a:t>
            </a:r>
            <a:endParaRPr kumimoji="0" lang="en-US" altLang="ja-JP" sz="700" dirty="0"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213" name="直線矢印コネクタ 212"/>
          <p:cNvCxnSpPr/>
          <p:nvPr/>
        </p:nvCxnSpPr>
        <p:spPr>
          <a:xfrm>
            <a:off x="5995496" y="5066886"/>
            <a:ext cx="0" cy="1287416"/>
          </a:xfrm>
          <a:prstGeom prst="straightConnector1">
            <a:avLst/>
          </a:prstGeom>
          <a:ln w="9525">
            <a:solidFill>
              <a:srgbClr val="2980B9">
                <a:alpha val="70000"/>
              </a:srgbClr>
            </a:solidFill>
            <a:prstDash val="sysDot"/>
            <a:headEnd type="triangle" w="sm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7" name="ホームベース 216"/>
          <p:cNvSpPr/>
          <p:nvPr/>
        </p:nvSpPr>
        <p:spPr bwMode="auto">
          <a:xfrm>
            <a:off x="5436667" y="5468671"/>
            <a:ext cx="1117659" cy="273602"/>
          </a:xfrm>
          <a:prstGeom prst="homePlate">
            <a:avLst>
              <a:gd name="adj" fmla="val 0"/>
            </a:avLst>
          </a:prstGeom>
          <a:noFill/>
          <a:ln w="9525">
            <a:noFill/>
            <a:prstDash val="sysDash"/>
            <a:miter lim="800000"/>
            <a:headEnd/>
            <a:tailEnd/>
          </a:ln>
          <a:effectLst/>
          <a:extLst/>
        </p:spPr>
        <p:txBody>
          <a:bodyPr wrap="square" lIns="43200" tIns="0" rIns="0" bIns="0" rtlCol="0" anchor="ctr" anchorCtr="0"/>
          <a:lstStyle/>
          <a:p>
            <a:pPr algn="ctr">
              <a:buClr>
                <a:srgbClr val="2980B9"/>
              </a:buClr>
            </a:pPr>
            <a:r>
              <a:rPr kumimoji="0" lang="en-US" altLang="ja-JP" sz="700" dirty="0" smtClean="0">
                <a:solidFill>
                  <a:srgbClr val="2980B9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(Development of authentication method)</a:t>
            </a:r>
            <a:endParaRPr kumimoji="0" lang="en-US" altLang="ja-JP" sz="700" dirty="0">
              <a:solidFill>
                <a:srgbClr val="2980B9"/>
              </a:solidFill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200" name="直線コネクタ 199"/>
          <p:cNvCxnSpPr>
            <a:stCxn id="153" idx="3"/>
            <a:endCxn id="109" idx="1"/>
          </p:cNvCxnSpPr>
          <p:nvPr/>
        </p:nvCxnSpPr>
        <p:spPr>
          <a:xfrm>
            <a:off x="6925975" y="5178409"/>
            <a:ext cx="255877" cy="157980"/>
          </a:xfrm>
          <a:prstGeom prst="line">
            <a:avLst/>
          </a:prstGeom>
          <a:ln>
            <a:solidFill>
              <a:srgbClr val="2980B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直線コネクタ 222"/>
          <p:cNvCxnSpPr>
            <a:stCxn id="153" idx="3"/>
            <a:endCxn id="214" idx="1"/>
          </p:cNvCxnSpPr>
          <p:nvPr/>
        </p:nvCxnSpPr>
        <p:spPr>
          <a:xfrm flipV="1">
            <a:off x="6925975" y="5020428"/>
            <a:ext cx="255875" cy="157981"/>
          </a:xfrm>
          <a:prstGeom prst="line">
            <a:avLst/>
          </a:prstGeom>
          <a:ln>
            <a:solidFill>
              <a:srgbClr val="2980B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直線コネクタ 223"/>
          <p:cNvCxnSpPr>
            <a:stCxn id="114" idx="3"/>
          </p:cNvCxnSpPr>
          <p:nvPr/>
        </p:nvCxnSpPr>
        <p:spPr>
          <a:xfrm flipV="1">
            <a:off x="6925973" y="4241963"/>
            <a:ext cx="94870" cy="0"/>
          </a:xfrm>
          <a:prstGeom prst="line">
            <a:avLst/>
          </a:prstGeom>
          <a:ln>
            <a:solidFill>
              <a:srgbClr val="2980B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角丸四角形 6"/>
          <p:cNvSpPr/>
          <p:nvPr/>
        </p:nvSpPr>
        <p:spPr>
          <a:xfrm>
            <a:off x="10655152" y="2012210"/>
            <a:ext cx="2808000" cy="162000"/>
          </a:xfrm>
          <a:prstGeom prst="roundRect">
            <a:avLst>
              <a:gd name="adj" fmla="val 18627"/>
            </a:avLst>
          </a:prstGeom>
          <a:solidFill>
            <a:srgbClr val="FADBD8"/>
          </a:solidFill>
          <a:ln w="9525">
            <a:solidFill>
              <a:srgbClr val="E74C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200" tIns="28800" rIns="61200" bIns="28800" rtlCol="0" anchor="ctr"/>
          <a:lstStyle/>
          <a:p>
            <a:pPr algn="ctr"/>
            <a:r>
              <a:rPr lang="en-US" altLang="ja-JP" sz="8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Delivery service in areas including urban districts</a:t>
            </a:r>
            <a:endParaRPr kumimoji="1" lang="ja-JP" altLang="en-US" sz="800" dirty="0">
              <a:solidFill>
                <a:schemeClr val="tx1"/>
              </a:solidFill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39" name="角丸四角形 138"/>
          <p:cNvSpPr/>
          <p:nvPr/>
        </p:nvSpPr>
        <p:spPr>
          <a:xfrm>
            <a:off x="10655151" y="5537682"/>
            <a:ext cx="2807999" cy="313255"/>
          </a:xfrm>
          <a:prstGeom prst="roundRect">
            <a:avLst>
              <a:gd name="adj" fmla="val 11968"/>
            </a:avLst>
          </a:prstGeom>
          <a:solidFill>
            <a:srgbClr val="D4EFDF"/>
          </a:solidFill>
          <a:ln w="9525">
            <a:solidFill>
              <a:srgbClr val="27AE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200" tIns="28800" rIns="61200" bIns="28800" rtlCol="0" anchor="ctr"/>
          <a:lstStyle/>
          <a:p>
            <a:pPr algn="ctr"/>
            <a:r>
              <a:rPr lang="en-US" altLang="ja-JP" sz="8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Verification of adequate safety to allow UAVs to fly beyond visual line of sight and over populated areas</a:t>
            </a:r>
            <a:endParaRPr kumimoji="1" lang="ja-JP" altLang="en-US" sz="800" dirty="0">
              <a:solidFill>
                <a:schemeClr val="tx1"/>
              </a:solidFill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94" name="角丸四角形 193"/>
          <p:cNvSpPr/>
          <p:nvPr/>
        </p:nvSpPr>
        <p:spPr>
          <a:xfrm>
            <a:off x="10655151" y="5910444"/>
            <a:ext cx="2807999" cy="605858"/>
          </a:xfrm>
          <a:prstGeom prst="roundRect">
            <a:avLst>
              <a:gd name="adj" fmla="val 11968"/>
            </a:avLst>
          </a:prstGeom>
          <a:solidFill>
            <a:srgbClr val="D4EFDF"/>
          </a:solidFill>
          <a:ln w="9525">
            <a:solidFill>
              <a:srgbClr val="27AE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8800" rIns="0" bIns="28800" rtlCol="0" anchor="ctr"/>
          <a:lstStyle/>
          <a:p>
            <a:pPr algn="ctr">
              <a:spcBef>
                <a:spcPts val="200"/>
              </a:spcBef>
              <a:buClr>
                <a:srgbClr val="27AE60"/>
              </a:buClr>
            </a:pPr>
            <a:r>
              <a:rPr kumimoji="0" lang="en-US" altLang="ja-JP" sz="8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Further improvement and operation of UTM</a:t>
            </a:r>
            <a:endParaRPr kumimoji="0" lang="en-US" altLang="ja-JP" sz="800" dirty="0">
              <a:solidFill>
                <a:schemeClr val="tx1"/>
              </a:solidFill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  <a:p>
            <a:pPr algn="ctr">
              <a:spcBef>
                <a:spcPts val="200"/>
              </a:spcBef>
              <a:buClr>
                <a:srgbClr val="27AE60"/>
              </a:buClr>
            </a:pPr>
            <a:r>
              <a:rPr kumimoji="0" lang="ja-JP" altLang="en-US" sz="8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（</a:t>
            </a:r>
            <a:r>
              <a:rPr kumimoji="0" lang="en-US" altLang="ja-JP" sz="8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Safe and efficient operation of flight control system</a:t>
            </a:r>
            <a:r>
              <a:rPr kumimoji="0" lang="ja-JP" altLang="en-US" sz="8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）</a:t>
            </a:r>
            <a:endParaRPr kumimoji="0" lang="en-US" altLang="ja-JP" sz="800" dirty="0">
              <a:solidFill>
                <a:schemeClr val="tx1"/>
              </a:solidFill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22" name="角丸四角形 121"/>
          <p:cNvSpPr/>
          <p:nvPr/>
        </p:nvSpPr>
        <p:spPr>
          <a:xfrm>
            <a:off x="10655151" y="2233286"/>
            <a:ext cx="2808000" cy="288000"/>
          </a:xfrm>
          <a:prstGeom prst="roundRect">
            <a:avLst>
              <a:gd name="adj" fmla="val 12012"/>
            </a:avLst>
          </a:prstGeom>
          <a:solidFill>
            <a:srgbClr val="FADBD8"/>
          </a:solidFill>
          <a:ln w="9525">
            <a:solidFill>
              <a:srgbClr val="E74C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200" tIns="28800" rIns="61200" bIns="28800" rtlCol="0" anchor="ctr"/>
          <a:lstStyle/>
          <a:p>
            <a:pPr algn="ctr"/>
            <a:r>
              <a:rPr kumimoji="0" lang="en-US" altLang="ja-JP" sz="8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Operation of many UAVs in the aftermaths of disasters (flights above people, harsh environments)</a:t>
            </a:r>
            <a:endParaRPr kumimoji="0" lang="en-US" altLang="ja-JP" sz="800" dirty="0">
              <a:solidFill>
                <a:schemeClr val="tx1"/>
              </a:solidFill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123" name="直線矢印コネクタ 122"/>
          <p:cNvCxnSpPr>
            <a:stCxn id="100" idx="3"/>
          </p:cNvCxnSpPr>
          <p:nvPr/>
        </p:nvCxnSpPr>
        <p:spPr>
          <a:xfrm>
            <a:off x="10431579" y="4241963"/>
            <a:ext cx="3031573" cy="0"/>
          </a:xfrm>
          <a:prstGeom prst="straightConnector1">
            <a:avLst/>
          </a:prstGeom>
          <a:ln>
            <a:solidFill>
              <a:srgbClr val="2980B9"/>
            </a:solidFill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直線矢印コネクタ 160"/>
          <p:cNvCxnSpPr>
            <a:stCxn id="109" idx="3"/>
          </p:cNvCxnSpPr>
          <p:nvPr/>
        </p:nvCxnSpPr>
        <p:spPr>
          <a:xfrm>
            <a:off x="10401300" y="5336389"/>
            <a:ext cx="3061850" cy="0"/>
          </a:xfrm>
          <a:prstGeom prst="straightConnector1">
            <a:avLst/>
          </a:prstGeom>
          <a:ln>
            <a:solidFill>
              <a:srgbClr val="2980B9"/>
            </a:solidFill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ホームベース 161"/>
          <p:cNvSpPr/>
          <p:nvPr/>
        </p:nvSpPr>
        <p:spPr bwMode="auto">
          <a:xfrm>
            <a:off x="10910619" y="4450256"/>
            <a:ext cx="2297062" cy="315691"/>
          </a:xfrm>
          <a:prstGeom prst="homePlate">
            <a:avLst>
              <a:gd name="adj" fmla="val 0"/>
            </a:avLst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none" lIns="59372" tIns="29686" rIns="59372" bIns="29686" rtlCol="0" anchor="ctr" anchorCtr="0"/>
          <a:lstStyle/>
          <a:p>
            <a:pPr algn="ctr">
              <a:buClr>
                <a:srgbClr val="27AE60"/>
              </a:buClr>
            </a:pPr>
            <a:r>
              <a:rPr kumimoji="0" lang="en-US" altLang="ja-JP" sz="800" dirty="0" smtClean="0">
                <a:solidFill>
                  <a:srgbClr val="2980B9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Further technological development</a:t>
            </a:r>
            <a:endParaRPr kumimoji="0" lang="en-US" altLang="ja-JP" sz="800" dirty="0">
              <a:solidFill>
                <a:srgbClr val="2980B9"/>
              </a:solidFill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227" name="直線矢印コネクタ 226"/>
          <p:cNvCxnSpPr>
            <a:stCxn id="214" idx="3"/>
          </p:cNvCxnSpPr>
          <p:nvPr/>
        </p:nvCxnSpPr>
        <p:spPr>
          <a:xfrm>
            <a:off x="10401299" y="5020428"/>
            <a:ext cx="3061851" cy="0"/>
          </a:xfrm>
          <a:prstGeom prst="straightConnector1">
            <a:avLst/>
          </a:prstGeom>
          <a:ln>
            <a:solidFill>
              <a:srgbClr val="2980B9"/>
            </a:solidFill>
            <a:tailEnd type="triangle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直線矢印コネクタ 197"/>
          <p:cNvCxnSpPr/>
          <p:nvPr/>
        </p:nvCxnSpPr>
        <p:spPr>
          <a:xfrm flipV="1">
            <a:off x="10477227" y="5348699"/>
            <a:ext cx="0" cy="658229"/>
          </a:xfrm>
          <a:prstGeom prst="straightConnector1">
            <a:avLst/>
          </a:prstGeom>
          <a:ln>
            <a:solidFill>
              <a:srgbClr val="B5C0C1"/>
            </a:solidFill>
            <a:headEnd type="oval" w="sm" len="sm"/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直線矢印コネクタ 144"/>
          <p:cNvCxnSpPr/>
          <p:nvPr/>
        </p:nvCxnSpPr>
        <p:spPr>
          <a:xfrm flipV="1">
            <a:off x="10477227" y="2314287"/>
            <a:ext cx="0" cy="2076169"/>
          </a:xfrm>
          <a:prstGeom prst="straightConnector1">
            <a:avLst/>
          </a:prstGeom>
          <a:ln>
            <a:solidFill>
              <a:srgbClr val="B5C0C1"/>
            </a:solidFill>
            <a:headEnd type="oval" w="sm" len="sm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直線矢印コネクタ 198"/>
          <p:cNvCxnSpPr/>
          <p:nvPr/>
        </p:nvCxnSpPr>
        <p:spPr>
          <a:xfrm flipV="1">
            <a:off x="10477227" y="5020428"/>
            <a:ext cx="0" cy="315961"/>
          </a:xfrm>
          <a:prstGeom prst="straightConnector1">
            <a:avLst/>
          </a:prstGeom>
          <a:ln>
            <a:solidFill>
              <a:srgbClr val="B5C0C1"/>
            </a:solidFill>
            <a:headEnd type="oval" w="sm" len="sm"/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直線矢印コネクタ 147"/>
          <p:cNvCxnSpPr/>
          <p:nvPr/>
        </p:nvCxnSpPr>
        <p:spPr>
          <a:xfrm flipV="1">
            <a:off x="10477227" y="4244611"/>
            <a:ext cx="0" cy="775817"/>
          </a:xfrm>
          <a:prstGeom prst="straightConnector1">
            <a:avLst/>
          </a:prstGeom>
          <a:ln>
            <a:solidFill>
              <a:srgbClr val="B5C0C1"/>
            </a:solidFill>
            <a:headEnd type="oval" w="sm" len="sm"/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ホームベース 155"/>
          <p:cNvSpPr/>
          <p:nvPr/>
        </p:nvSpPr>
        <p:spPr bwMode="auto">
          <a:xfrm>
            <a:off x="2340809" y="6354302"/>
            <a:ext cx="4585164" cy="162000"/>
          </a:xfrm>
          <a:prstGeom prst="homePlate">
            <a:avLst/>
          </a:prstGeom>
          <a:solidFill>
            <a:srgbClr val="D4EFDF"/>
          </a:solidFill>
          <a:ln w="9525">
            <a:solidFill>
              <a:srgbClr val="27AE60"/>
            </a:solidFill>
            <a:miter lim="800000"/>
            <a:headEnd/>
            <a:tailEnd/>
          </a:ln>
          <a:effectLst/>
          <a:extLst/>
        </p:spPr>
        <p:txBody>
          <a:bodyPr wrap="none" lIns="59372" tIns="29686" rIns="59372" bIns="29686" rtlCol="0" anchor="ctr" anchorCtr="0"/>
          <a:lstStyle/>
          <a:p>
            <a:pPr>
              <a:buClr>
                <a:srgbClr val="27AE60"/>
              </a:buClr>
            </a:pPr>
            <a:r>
              <a:rPr kumimoji="0" lang="en-US" altLang="ja-JP" sz="8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Development of UAV performance </a:t>
            </a:r>
            <a:r>
              <a:rPr kumimoji="0" lang="en-US" altLang="ja-JP" sz="8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measures </a:t>
            </a:r>
            <a:r>
              <a:rPr kumimoji="0" lang="en-US" altLang="ja-JP" sz="8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for Level 3 and authentication</a:t>
            </a:r>
            <a:endParaRPr kumimoji="0" lang="en-US" altLang="ja-JP" sz="800" dirty="0"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57" name="ホームベース 156"/>
          <p:cNvSpPr/>
          <p:nvPr/>
        </p:nvSpPr>
        <p:spPr bwMode="auto">
          <a:xfrm>
            <a:off x="7181851" y="6354302"/>
            <a:ext cx="3219448" cy="162000"/>
          </a:xfrm>
          <a:prstGeom prst="homePlate">
            <a:avLst/>
          </a:prstGeom>
          <a:solidFill>
            <a:srgbClr val="D4EFDF"/>
          </a:solidFill>
          <a:ln w="9525">
            <a:solidFill>
              <a:srgbClr val="27AE60"/>
            </a:solidFill>
            <a:miter lim="800000"/>
            <a:headEnd/>
            <a:tailEnd/>
          </a:ln>
          <a:effectLst/>
          <a:extLst/>
        </p:spPr>
        <p:txBody>
          <a:bodyPr wrap="none" lIns="59372" tIns="29686" rIns="59372" bIns="29686" rtlCol="0" anchor="ctr" anchorCtr="0"/>
          <a:lstStyle/>
          <a:p>
            <a:pPr>
              <a:buClr>
                <a:srgbClr val="27AE60"/>
              </a:buClr>
            </a:pPr>
            <a:r>
              <a:rPr kumimoji="0" lang="en-US" altLang="ja-JP" sz="8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Development and authentication for Level </a:t>
            </a:r>
            <a:r>
              <a:rPr kumimoji="0" lang="en-US" altLang="ja-JP" sz="8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4</a:t>
            </a:r>
            <a:endParaRPr kumimoji="0" lang="en-US" altLang="ja-JP" sz="800" dirty="0" smtClean="0"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195" name="直線コネクタ 194"/>
          <p:cNvCxnSpPr>
            <a:stCxn id="191" idx="3"/>
          </p:cNvCxnSpPr>
          <p:nvPr/>
        </p:nvCxnSpPr>
        <p:spPr>
          <a:xfrm>
            <a:off x="6925975" y="5885463"/>
            <a:ext cx="255874" cy="0"/>
          </a:xfrm>
          <a:prstGeom prst="line">
            <a:avLst/>
          </a:prstGeom>
          <a:ln>
            <a:solidFill>
              <a:srgbClr val="27A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直線矢印コネクタ 140"/>
          <p:cNvCxnSpPr/>
          <p:nvPr/>
        </p:nvCxnSpPr>
        <p:spPr>
          <a:xfrm flipV="1">
            <a:off x="7020843" y="1927238"/>
            <a:ext cx="0" cy="504055"/>
          </a:xfrm>
          <a:prstGeom prst="straightConnector1">
            <a:avLst/>
          </a:prstGeom>
          <a:ln>
            <a:solidFill>
              <a:srgbClr val="B5C0C1"/>
            </a:solidFill>
            <a:headEnd type="none" w="sm" len="sm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直線矢印コネクタ 141"/>
          <p:cNvCxnSpPr/>
          <p:nvPr/>
        </p:nvCxnSpPr>
        <p:spPr>
          <a:xfrm flipV="1">
            <a:off x="7020843" y="2093210"/>
            <a:ext cx="0" cy="554102"/>
          </a:xfrm>
          <a:prstGeom prst="straightConnector1">
            <a:avLst/>
          </a:prstGeom>
          <a:ln>
            <a:solidFill>
              <a:srgbClr val="B5C0C1"/>
            </a:solidFill>
            <a:headEnd type="none" w="sm" len="sm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線矢印コネクタ 139"/>
          <p:cNvCxnSpPr/>
          <p:nvPr/>
        </p:nvCxnSpPr>
        <p:spPr>
          <a:xfrm flipV="1">
            <a:off x="7020843" y="2314284"/>
            <a:ext cx="0" cy="2078820"/>
          </a:xfrm>
          <a:prstGeom prst="straightConnector1">
            <a:avLst/>
          </a:prstGeom>
          <a:ln>
            <a:solidFill>
              <a:srgbClr val="B5C0C1"/>
            </a:solidFill>
            <a:headEnd type="oval" w="sm" len="sm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直線矢印コネクタ 295"/>
          <p:cNvCxnSpPr/>
          <p:nvPr/>
        </p:nvCxnSpPr>
        <p:spPr>
          <a:xfrm flipV="1">
            <a:off x="7020843" y="6191393"/>
            <a:ext cx="0" cy="243909"/>
          </a:xfrm>
          <a:prstGeom prst="straightConnector1">
            <a:avLst/>
          </a:prstGeom>
          <a:ln>
            <a:solidFill>
              <a:srgbClr val="B5C0C1"/>
            </a:solidFill>
            <a:headEnd type="oval" w="sm" len="sm"/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直線矢印コネクタ 202"/>
          <p:cNvCxnSpPr/>
          <p:nvPr/>
        </p:nvCxnSpPr>
        <p:spPr>
          <a:xfrm flipV="1">
            <a:off x="7020843" y="5178409"/>
            <a:ext cx="0" cy="707054"/>
          </a:xfrm>
          <a:prstGeom prst="straightConnector1">
            <a:avLst/>
          </a:prstGeom>
          <a:ln>
            <a:solidFill>
              <a:srgbClr val="B5C0C1"/>
            </a:solidFill>
            <a:headEnd type="oval" w="sm" len="sm"/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直線矢印コネクタ 201"/>
          <p:cNvCxnSpPr/>
          <p:nvPr/>
        </p:nvCxnSpPr>
        <p:spPr>
          <a:xfrm flipV="1">
            <a:off x="7020843" y="5885464"/>
            <a:ext cx="0" cy="305929"/>
          </a:xfrm>
          <a:prstGeom prst="straightConnector1">
            <a:avLst/>
          </a:prstGeom>
          <a:ln>
            <a:solidFill>
              <a:srgbClr val="B5C0C1"/>
            </a:solidFill>
            <a:headEnd type="oval" w="sm" len="sm"/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直線コネクタ 300"/>
          <p:cNvCxnSpPr>
            <a:stCxn id="210" idx="3"/>
          </p:cNvCxnSpPr>
          <p:nvPr/>
        </p:nvCxnSpPr>
        <p:spPr>
          <a:xfrm>
            <a:off x="6925975" y="4893041"/>
            <a:ext cx="94868" cy="0"/>
          </a:xfrm>
          <a:prstGeom prst="line">
            <a:avLst/>
          </a:prstGeom>
          <a:ln>
            <a:solidFill>
              <a:srgbClr val="2980B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線矢印コネクタ 142"/>
          <p:cNvCxnSpPr/>
          <p:nvPr/>
        </p:nvCxnSpPr>
        <p:spPr>
          <a:xfrm flipV="1">
            <a:off x="7020843" y="4244611"/>
            <a:ext cx="0" cy="648430"/>
          </a:xfrm>
          <a:prstGeom prst="straightConnector1">
            <a:avLst/>
          </a:prstGeom>
          <a:ln>
            <a:solidFill>
              <a:srgbClr val="B5C0C1"/>
            </a:solidFill>
            <a:headEnd type="oval" w="sm" len="sm"/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直線矢印コネクタ 303"/>
          <p:cNvCxnSpPr/>
          <p:nvPr/>
        </p:nvCxnSpPr>
        <p:spPr>
          <a:xfrm flipV="1">
            <a:off x="7020843" y="4893041"/>
            <a:ext cx="0" cy="285368"/>
          </a:xfrm>
          <a:prstGeom prst="straightConnector1">
            <a:avLst/>
          </a:prstGeom>
          <a:ln>
            <a:solidFill>
              <a:srgbClr val="B5C0C1"/>
            </a:solidFill>
            <a:headEnd type="oval" w="sm" len="sm"/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コネクタ 93"/>
          <p:cNvCxnSpPr>
            <a:stCxn id="112" idx="3"/>
          </p:cNvCxnSpPr>
          <p:nvPr/>
        </p:nvCxnSpPr>
        <p:spPr>
          <a:xfrm>
            <a:off x="10401300" y="2314284"/>
            <a:ext cx="253851" cy="0"/>
          </a:xfrm>
          <a:prstGeom prst="line">
            <a:avLst/>
          </a:prstGeom>
          <a:ln>
            <a:solidFill>
              <a:srgbClr val="E74C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矢印コネクタ 103"/>
          <p:cNvCxnSpPr/>
          <p:nvPr/>
        </p:nvCxnSpPr>
        <p:spPr>
          <a:xfrm flipV="1">
            <a:off x="10477227" y="6006928"/>
            <a:ext cx="0" cy="428374"/>
          </a:xfrm>
          <a:prstGeom prst="straightConnector1">
            <a:avLst/>
          </a:prstGeom>
          <a:ln>
            <a:solidFill>
              <a:srgbClr val="B5C0C1"/>
            </a:solidFill>
            <a:headEnd type="oval" w="sm" len="sm"/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タイトル 1"/>
          <p:cNvSpPr txBox="1">
            <a:spLocks/>
          </p:cNvSpPr>
          <p:nvPr/>
        </p:nvSpPr>
        <p:spPr>
          <a:xfrm>
            <a:off x="127109" y="7185358"/>
            <a:ext cx="4445462" cy="1933242"/>
          </a:xfrm>
          <a:prstGeom prst="rect">
            <a:avLst/>
          </a:prstGeom>
          <a:ln w="12700">
            <a:noFill/>
          </a:ln>
        </p:spPr>
        <p:txBody>
          <a:bodyPr vert="horz" lIns="128016" tIns="64008" rIns="128016" bIns="64008" rtlCol="0" anchor="t" anchorCtr="0">
            <a:noAutofit/>
          </a:bodyPr>
          <a:lstStyle>
            <a:lvl1pPr algn="ctr" defTabSz="1280160" rtl="0" eaLnBrk="1" latinLnBrk="0" hangingPunct="1">
              <a:spcBef>
                <a:spcPct val="0"/>
              </a:spcBef>
              <a:buNone/>
              <a:defRPr kumimoji="1" sz="6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 algn="l">
              <a:spcBef>
                <a:spcPts val="10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Cabinet Secretariat</a:t>
            </a:r>
          </a:p>
          <a:p>
            <a:pPr marL="171450" indent="-171450" algn="l">
              <a:spcBef>
                <a:spcPts val="10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Cabinet Office</a:t>
            </a:r>
          </a:p>
          <a:p>
            <a:pPr marL="171450" indent="-171450" algn="l">
              <a:spcBef>
                <a:spcPts val="10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National Police Agency</a:t>
            </a:r>
          </a:p>
          <a:p>
            <a:pPr marL="171450" indent="-171450" algn="l">
              <a:spcBef>
                <a:spcPts val="10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Consumer Affairs Agency</a:t>
            </a:r>
          </a:p>
          <a:p>
            <a:pPr marL="171450" indent="-171450" algn="l">
              <a:spcBef>
                <a:spcPts val="10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Ministry of Internal Affaire and </a:t>
            </a:r>
            <a:r>
              <a:rPr lang="en-US" altLang="ja-JP" sz="9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Communications</a:t>
            </a:r>
          </a:p>
          <a:p>
            <a:pPr marL="171450" indent="-171450" algn="l">
              <a:spcBef>
                <a:spcPts val="10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Fire and Disaster Management </a:t>
            </a:r>
            <a:r>
              <a:rPr lang="en-US" altLang="ja-JP" sz="9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Agency</a:t>
            </a:r>
          </a:p>
          <a:p>
            <a:pPr marL="171450" indent="-171450" algn="l">
              <a:spcBef>
                <a:spcPts val="10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Ministry of </a:t>
            </a:r>
            <a:r>
              <a:rPr lang="en-US" altLang="ja-JP" sz="9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Justice</a:t>
            </a:r>
          </a:p>
          <a:p>
            <a:pPr marL="171450" indent="-171450" algn="l">
              <a:spcBef>
                <a:spcPts val="10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Ministry of Education, Culture, Sports, Science and </a:t>
            </a:r>
            <a:r>
              <a:rPr lang="en-US" altLang="ja-JP" sz="9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Technology</a:t>
            </a:r>
          </a:p>
          <a:p>
            <a:pPr marL="171450" indent="-171450" algn="l">
              <a:spcBef>
                <a:spcPts val="10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Ministry of Health, </a:t>
            </a:r>
            <a:r>
              <a:rPr lang="en-US" altLang="ja-JP" sz="900" dirty="0" err="1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Labour</a:t>
            </a:r>
            <a:r>
              <a:rPr lang="en-US" altLang="ja-JP" sz="9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 and </a:t>
            </a:r>
            <a:r>
              <a:rPr lang="en-US" altLang="ja-JP" sz="9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Welfare</a:t>
            </a:r>
          </a:p>
          <a:p>
            <a:pPr marL="171450" indent="-171450" algn="l">
              <a:spcBef>
                <a:spcPts val="10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Ministry of Agriculture, Forestry and </a:t>
            </a:r>
            <a:r>
              <a:rPr lang="en-US" altLang="ja-JP" sz="9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Fisheries</a:t>
            </a:r>
          </a:p>
          <a:p>
            <a:pPr marL="171450" indent="-171450" algn="l">
              <a:spcBef>
                <a:spcPts val="10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Ministry of </a:t>
            </a:r>
            <a:r>
              <a:rPr lang="en-US" altLang="ja-JP" sz="9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Economy</a:t>
            </a:r>
            <a:r>
              <a:rPr lang="en-US" altLang="ja-JP" sz="9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, Trade and </a:t>
            </a:r>
            <a:r>
              <a:rPr lang="en-US" altLang="ja-JP" sz="9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Industry</a:t>
            </a:r>
          </a:p>
          <a:p>
            <a:pPr marL="171450" indent="-171450" algn="l">
              <a:spcBef>
                <a:spcPts val="10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Ministry of Land, Infrastructure, Transport and </a:t>
            </a:r>
            <a:r>
              <a:rPr lang="en-US" altLang="ja-JP" sz="9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Tourism</a:t>
            </a:r>
            <a:endParaRPr lang="ja-JP" altLang="en-US" sz="900" dirty="0"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127109" y="6986795"/>
            <a:ext cx="19251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b="1" u="sng" dirty="0">
                <a:solidFill>
                  <a:srgbClr val="17375E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Public </a:t>
            </a:r>
            <a:r>
              <a:rPr lang="en-US" altLang="ja-JP" sz="1050" b="1" u="sng" dirty="0" smtClean="0">
                <a:solidFill>
                  <a:srgbClr val="17375E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sector members</a:t>
            </a:r>
            <a:endParaRPr kumimoji="1" lang="ja-JP" altLang="en-US" sz="1050" b="1" u="sng" dirty="0">
              <a:solidFill>
                <a:srgbClr val="17375E"/>
              </a:solidFill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2" name="角丸四角形 101"/>
          <p:cNvSpPr/>
          <p:nvPr/>
        </p:nvSpPr>
        <p:spPr>
          <a:xfrm>
            <a:off x="128025" y="6770216"/>
            <a:ext cx="2274009" cy="216000"/>
          </a:xfrm>
          <a:prstGeom prst="roundRect">
            <a:avLst>
              <a:gd name="adj" fmla="val 50000"/>
            </a:avLst>
          </a:prstGeom>
          <a:noFill/>
          <a:ln w="19050"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50" b="1" dirty="0" smtClean="0">
                <a:solidFill>
                  <a:srgbClr val="17375E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Members of the Conference</a:t>
            </a:r>
            <a:endParaRPr lang="en-US" altLang="ja-JP" sz="1050" b="1" dirty="0">
              <a:solidFill>
                <a:srgbClr val="17375E"/>
              </a:solidFill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5756449" y="6861697"/>
            <a:ext cx="201182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b="1" u="sng" dirty="0" smtClean="0">
                <a:solidFill>
                  <a:srgbClr val="17375E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Private sector members</a:t>
            </a:r>
            <a:endParaRPr kumimoji="1" lang="ja-JP" altLang="en-US" sz="1050" b="1" u="sng" dirty="0">
              <a:solidFill>
                <a:srgbClr val="17375E"/>
              </a:solidFill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5" name="タイトル 1"/>
          <p:cNvSpPr txBox="1">
            <a:spLocks/>
          </p:cNvSpPr>
          <p:nvPr/>
        </p:nvSpPr>
        <p:spPr>
          <a:xfrm>
            <a:off x="5760382" y="7060260"/>
            <a:ext cx="3727783" cy="2441218"/>
          </a:xfrm>
          <a:prstGeom prst="rect">
            <a:avLst/>
          </a:prstGeom>
          <a:ln w="12700">
            <a:noFill/>
          </a:ln>
        </p:spPr>
        <p:txBody>
          <a:bodyPr vert="horz" lIns="128016" tIns="64008" rIns="128016" bIns="64008" rtlCol="0" anchor="t" anchorCtr="0">
            <a:noAutofit/>
          </a:bodyPr>
          <a:lstStyle>
            <a:lvl1pPr algn="ctr" defTabSz="1280160" rtl="0" eaLnBrk="1" latinLnBrk="0" hangingPunct="1">
              <a:spcBef>
                <a:spcPct val="0"/>
              </a:spcBef>
              <a:buNone/>
              <a:defRPr kumimoji="1" sz="6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 algn="l">
              <a:spcBef>
                <a:spcPts val="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Amazon.com, Inc.</a:t>
            </a:r>
          </a:p>
          <a:p>
            <a:pPr marL="171450" indent="-171450" algn="l">
              <a:spcBef>
                <a:spcPts val="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 err="1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IoT</a:t>
            </a:r>
            <a:r>
              <a:rPr lang="en-US" altLang="ja-JP" sz="9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 Acceleration Consortium</a:t>
            </a:r>
          </a:p>
          <a:p>
            <a:pPr marL="171450" indent="-171450" algn="l">
              <a:spcBef>
                <a:spcPts val="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Japan Radio Control Safety Association</a:t>
            </a:r>
          </a:p>
          <a:p>
            <a:pPr marL="171450" indent="-171450" algn="l">
              <a:spcBef>
                <a:spcPts val="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Japan Association of New Economy</a:t>
            </a:r>
          </a:p>
          <a:p>
            <a:pPr marL="171450" indent="-171450" algn="l">
              <a:spcBef>
                <a:spcPts val="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All Japan Security Service Association</a:t>
            </a:r>
          </a:p>
          <a:p>
            <a:pPr marL="171450" indent="-171450" algn="l">
              <a:spcBef>
                <a:spcPts val="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All Japan Air Transport and Service Association</a:t>
            </a:r>
          </a:p>
          <a:p>
            <a:pPr marL="171450" indent="-171450" algn="l">
              <a:spcBef>
                <a:spcPts val="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Japan </a:t>
            </a:r>
            <a:r>
              <a:rPr lang="en-US" altLang="ja-JP" sz="9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AD</a:t>
            </a:r>
            <a:r>
              <a:rPr lang="en-US" altLang="ja-JP" sz="9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.</a:t>
            </a:r>
            <a:r>
              <a:rPr lang="en-US" altLang="ja-JP" sz="9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 contents </a:t>
            </a:r>
            <a:r>
              <a:rPr lang="en-US" altLang="ja-JP" sz="9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production companies association</a:t>
            </a:r>
          </a:p>
          <a:p>
            <a:pPr marL="171450" indent="-171450" algn="l">
              <a:spcBef>
                <a:spcPts val="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Japan </a:t>
            </a:r>
            <a:r>
              <a:rPr lang="en-US" altLang="ja-JP" sz="9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Business </a:t>
            </a:r>
            <a:r>
              <a:rPr lang="en-US" altLang="ja-JP" sz="9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Federation</a:t>
            </a:r>
          </a:p>
          <a:p>
            <a:pPr marL="171450" indent="-171450" algn="l">
              <a:spcBef>
                <a:spcPts val="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The Society of Japanese Aerospace Companies </a:t>
            </a:r>
          </a:p>
          <a:p>
            <a:pPr marL="171450" indent="-171450" algn="l">
              <a:spcBef>
                <a:spcPts val="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The Japan Newspaper Publishers &amp; Editors Association</a:t>
            </a:r>
          </a:p>
          <a:p>
            <a:pPr marL="171450" indent="-171450" algn="l">
              <a:spcBef>
                <a:spcPts val="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The General Insurance Association of Japan</a:t>
            </a:r>
          </a:p>
          <a:p>
            <a:pPr marL="171450" indent="-171450" algn="l">
              <a:spcBef>
                <a:spcPts val="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Japan </a:t>
            </a:r>
            <a:r>
              <a:rPr lang="en-US" altLang="ja-JP" sz="9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Multi-copter </a:t>
            </a:r>
            <a:r>
              <a:rPr lang="en-US" altLang="ja-JP" sz="9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Safety </a:t>
            </a:r>
            <a:r>
              <a:rPr lang="en-US" altLang="ja-JP" sz="9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Association</a:t>
            </a:r>
          </a:p>
          <a:p>
            <a:pPr marL="171450" indent="-171450" algn="l">
              <a:spcBef>
                <a:spcPts val="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The Japan Commercial Broadcasters Association</a:t>
            </a:r>
          </a:p>
          <a:p>
            <a:pPr marL="171450" indent="-171450" algn="l">
              <a:spcBef>
                <a:spcPts val="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Japan UAS Industrial Development Association</a:t>
            </a:r>
          </a:p>
          <a:p>
            <a:pPr marL="171450" indent="-171450" algn="l">
              <a:spcBef>
                <a:spcPts val="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 err="1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Aerosense</a:t>
            </a:r>
            <a:r>
              <a:rPr lang="en-US" altLang="ja-JP" sz="9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 Inc. </a:t>
            </a:r>
          </a:p>
          <a:p>
            <a:pPr marL="171450" indent="-171450" algn="l">
              <a:spcBef>
                <a:spcPts val="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Japan Aircraft Pilot Association.</a:t>
            </a:r>
          </a:p>
          <a:p>
            <a:pPr marL="171450" indent="-171450" algn="l">
              <a:spcBef>
                <a:spcPts val="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Association of Air Transport Engineering &amp; Research</a:t>
            </a:r>
          </a:p>
        </p:txBody>
      </p:sp>
      <p:sp>
        <p:nvSpPr>
          <p:cNvPr id="106" name="タイトル 1"/>
          <p:cNvSpPr txBox="1">
            <a:spLocks/>
          </p:cNvSpPr>
          <p:nvPr/>
        </p:nvSpPr>
        <p:spPr>
          <a:xfrm>
            <a:off x="9253091" y="7060260"/>
            <a:ext cx="4356547" cy="2441218"/>
          </a:xfrm>
          <a:prstGeom prst="rect">
            <a:avLst/>
          </a:prstGeom>
          <a:ln w="12700">
            <a:noFill/>
          </a:ln>
        </p:spPr>
        <p:txBody>
          <a:bodyPr vert="horz" lIns="128016" tIns="64008" rIns="128016" bIns="64008" rtlCol="0" anchor="t" anchorCtr="0">
            <a:noAutofit/>
          </a:bodyPr>
          <a:lstStyle>
            <a:lvl1pPr algn="ctr" defTabSz="1280160" rtl="0" eaLnBrk="1" latinLnBrk="0" hangingPunct="1">
              <a:spcBef>
                <a:spcPct val="0"/>
              </a:spcBef>
              <a:buNone/>
              <a:defRPr kumimoji="1" sz="6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 algn="l">
              <a:spcBef>
                <a:spcPts val="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Japan Aerospace Exploration Agency</a:t>
            </a:r>
            <a:endParaRPr lang="en-US" altLang="ja-JP" sz="900" dirty="0" smtClean="0"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  <a:p>
            <a:pPr marL="171450" indent="-171450" algn="l">
              <a:spcBef>
                <a:spcPts val="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National </a:t>
            </a:r>
            <a:r>
              <a:rPr lang="en-US" altLang="ja-JP" sz="9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Institute of Advanced Industrial Science and Technology </a:t>
            </a:r>
          </a:p>
          <a:p>
            <a:pPr marL="171450" indent="-171450" algn="l">
              <a:spcBef>
                <a:spcPts val="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National Institute of Information and Communications Technology</a:t>
            </a:r>
          </a:p>
          <a:p>
            <a:pPr marL="171450" indent="-171450" algn="l">
              <a:spcBef>
                <a:spcPts val="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New Energy and Industrial Technology Development Organization</a:t>
            </a:r>
          </a:p>
          <a:p>
            <a:pPr marL="171450" indent="-171450" algn="l">
              <a:spcBef>
                <a:spcPts val="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Electronic Navigation Research Institute</a:t>
            </a:r>
          </a:p>
          <a:p>
            <a:pPr marL="171450" indent="-171450" algn="l">
              <a:spcBef>
                <a:spcPts val="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National Research Institute for Earth Science and Disaster Prevention</a:t>
            </a:r>
          </a:p>
          <a:p>
            <a:pPr marL="171450" indent="-171450" algn="l">
              <a:spcBef>
                <a:spcPts val="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Council on Competitiveness-Nippon </a:t>
            </a:r>
          </a:p>
          <a:p>
            <a:pPr marL="171450" indent="-171450" algn="l">
              <a:spcBef>
                <a:spcPts val="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DJI JAPAN Inc.</a:t>
            </a:r>
          </a:p>
          <a:p>
            <a:pPr marL="171450" indent="-171450" algn="l">
              <a:spcBef>
                <a:spcPts val="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The Federation of Electric Power Companies of Japan</a:t>
            </a:r>
          </a:p>
          <a:p>
            <a:pPr marL="171450" indent="-171450" algn="l">
              <a:spcBef>
                <a:spcPts val="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Japan UAV Association</a:t>
            </a:r>
          </a:p>
          <a:p>
            <a:pPr marL="171450" indent="-171450" algn="l">
              <a:spcBef>
                <a:spcPts val="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Association of Precise Survey and Applied Technology</a:t>
            </a:r>
          </a:p>
          <a:p>
            <a:pPr marL="171450" indent="-171450" algn="l">
              <a:spcBef>
                <a:spcPts val="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Japan Broadcasting Corporation</a:t>
            </a:r>
          </a:p>
          <a:p>
            <a:pPr marL="171450" indent="-171450" algn="l">
              <a:spcBef>
                <a:spcPts val="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Japan Model Aeronautics Federation</a:t>
            </a:r>
          </a:p>
          <a:p>
            <a:pPr marL="171450" indent="-171450" algn="l">
              <a:spcBef>
                <a:spcPts val="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Japan Radio Control Model Industrial Association</a:t>
            </a:r>
          </a:p>
          <a:p>
            <a:pPr marL="171450" indent="-171450" algn="l">
              <a:spcBef>
                <a:spcPts val="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Parrot SA</a:t>
            </a:r>
          </a:p>
          <a:p>
            <a:pPr marL="171450" indent="-171450" algn="l">
              <a:spcBef>
                <a:spcPts val="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East Japan Railway Company </a:t>
            </a:r>
          </a:p>
          <a:p>
            <a:pPr marL="171450" indent="-171450" algn="l">
              <a:spcBef>
                <a:spcPts val="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9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Mini-surveyor </a:t>
            </a:r>
            <a:r>
              <a:rPr lang="en-US" altLang="ja-JP" sz="9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Consortium</a:t>
            </a:r>
            <a:endParaRPr lang="ja-JP" altLang="en-US" sz="900" dirty="0"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1" name="タイトル 1"/>
          <p:cNvSpPr txBox="1">
            <a:spLocks/>
          </p:cNvSpPr>
          <p:nvPr/>
        </p:nvSpPr>
        <p:spPr>
          <a:xfrm>
            <a:off x="54819" y="569757"/>
            <a:ext cx="13500000" cy="494517"/>
          </a:xfrm>
          <a:prstGeom prst="rect">
            <a:avLst/>
          </a:prstGeom>
          <a:ln w="12700">
            <a:noFill/>
          </a:ln>
        </p:spPr>
        <p:txBody>
          <a:bodyPr vert="horz" lIns="128016" tIns="64008" rIns="128016" bIns="64008" rtlCol="0" anchor="t" anchorCtr="0">
            <a:noAutofit/>
          </a:bodyPr>
          <a:lstStyle>
            <a:lvl1pPr algn="ctr" defTabSz="1280160" rtl="0" eaLnBrk="1" latinLnBrk="0" hangingPunct="1">
              <a:spcBef>
                <a:spcPct val="0"/>
              </a:spcBef>
              <a:buNone/>
              <a:defRPr kumimoji="1" sz="6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 algn="l">
              <a:spcBef>
                <a:spcPts val="100"/>
              </a:spcBef>
              <a:buClr>
                <a:srgbClr val="17375E"/>
              </a:buClr>
              <a:buFont typeface="Wingdings" panose="05000000000000000000" pitchFamily="2" charset="2"/>
              <a:buChar char="l"/>
            </a:pPr>
            <a:r>
              <a:rPr lang="en-US" altLang="ja-JP" sz="12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In the conference, The Roadmap for the Application and </a:t>
            </a:r>
            <a:r>
              <a:rPr lang="en-US" altLang="ja-JP" sz="12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Technology </a:t>
            </a:r>
            <a:r>
              <a:rPr lang="en-US" altLang="ja-JP" sz="12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Development of UAVs in Japan </a:t>
            </a:r>
            <a:r>
              <a:rPr lang="en-US" altLang="ja-JP" sz="12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was set</a:t>
            </a:r>
            <a:r>
              <a:rPr lang="en-US" altLang="ja-JP" sz="12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. It defines 4 levels of </a:t>
            </a:r>
            <a:r>
              <a:rPr lang="en-US" altLang="ja-JP" sz="12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UAS operations, with the aim of Level-3 </a:t>
            </a:r>
            <a:r>
              <a:rPr lang="en-US" altLang="ja-JP" sz="12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Operation (</a:t>
            </a:r>
            <a:r>
              <a:rPr lang="en-US" altLang="ja-JP" sz="12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BVLOS over less-populated </a:t>
            </a:r>
            <a:r>
              <a:rPr lang="en-US" altLang="ja-JP" sz="120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a</a:t>
            </a:r>
            <a:r>
              <a:rPr lang="en-US" altLang="ja-JP" sz="120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reas) by </a:t>
            </a:r>
            <a:r>
              <a:rPr lang="en-US" altLang="ja-JP" sz="120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2018</a:t>
            </a:r>
            <a:r>
              <a:rPr lang="en-US" altLang="ja-JP" sz="120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.</a:t>
            </a:r>
            <a:endParaRPr lang="en-US" altLang="ja-JP" sz="1200" dirty="0"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8" name="タイトル 1"/>
          <p:cNvSpPr txBox="1">
            <a:spLocks/>
          </p:cNvSpPr>
          <p:nvPr/>
        </p:nvSpPr>
        <p:spPr>
          <a:xfrm>
            <a:off x="133476" y="9145016"/>
            <a:ext cx="5303192" cy="336104"/>
          </a:xfrm>
          <a:prstGeom prst="rect">
            <a:avLst/>
          </a:prstGeom>
          <a:ln w="12700"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algn="ctr" defTabSz="1280160" rtl="0" eaLnBrk="1" latinLnBrk="0" hangingPunct="1">
              <a:spcBef>
                <a:spcPct val="0"/>
              </a:spcBef>
              <a:buNone/>
              <a:defRPr kumimoji="1" sz="6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buClr>
                <a:srgbClr val="17375E"/>
              </a:buClr>
            </a:pPr>
            <a:r>
              <a:rPr lang="en-US" altLang="ja-JP" sz="1200" b="1" dirty="0" smtClean="0">
                <a:solidFill>
                  <a:srgbClr val="17375E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* Full version of this roadmap is available on the following link. </a:t>
            </a:r>
            <a:r>
              <a:rPr lang="en-US" altLang="ja-JP" sz="1050" dirty="0" smtClean="0">
                <a:solidFill>
                  <a:srgbClr val="17375E"/>
                </a:solidFill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(Japanese Only)</a:t>
            </a:r>
          </a:p>
          <a:p>
            <a:pPr algn="l">
              <a:spcBef>
                <a:spcPts val="0"/>
              </a:spcBef>
              <a:buClr>
                <a:srgbClr val="17375E"/>
              </a:buClr>
            </a:pPr>
            <a:r>
              <a:rPr lang="en-US" altLang="ja-JP" sz="105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   </a:t>
            </a:r>
            <a:r>
              <a:rPr lang="en-US" altLang="ja-JP" sz="105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105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  <a:hlinkClick r:id="rId2"/>
              </a:rPr>
              <a:t>http</a:t>
            </a:r>
            <a:r>
              <a:rPr lang="en-US" altLang="ja-JP" sz="1050" dirty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altLang="ja-JP" sz="1050" dirty="0" smtClean="0">
                <a:latin typeface="Times New Roman" panose="02020603050405020304" pitchFamily="18" charset="0"/>
                <a:ea typeface="MS UI Gothic" panose="020B0600070205080204" pitchFamily="50" charset="-128"/>
                <a:cs typeface="Times New Roman" panose="02020603050405020304" pitchFamily="18" charset="0"/>
                <a:hlinkClick r:id="rId2"/>
              </a:rPr>
              <a:t>www.kantei.go.jp/jp/singi/kogatamujinki/pdf/shiryou6.pdf</a:t>
            </a:r>
            <a:endParaRPr lang="ja-JP" altLang="en-US" sz="1050" dirty="0">
              <a:latin typeface="Times New Roman" panose="02020603050405020304" pitchFamily="18" charset="0"/>
              <a:ea typeface="MS UI Gothic" panose="020B060007020508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50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タイトル 1"/>
          <p:cNvSpPr>
            <a:spLocks noGrp="1"/>
          </p:cNvSpPr>
          <p:nvPr>
            <p:ph type="title"/>
          </p:nvPr>
        </p:nvSpPr>
        <p:spPr>
          <a:xfrm>
            <a:off x="274810" y="162243"/>
            <a:ext cx="13060018" cy="640080"/>
          </a:xfrm>
        </p:spPr>
        <p:txBody>
          <a:bodyPr/>
          <a:lstStyle/>
          <a:p>
            <a:r>
              <a:rPr lang="en-US" altLang="ja-JP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UAS Flight Operations Levels</a:t>
            </a:r>
            <a:endParaRPr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946" name="テキスト プレースホルダー 6"/>
          <p:cNvSpPr txBox="1">
            <a:spLocks/>
          </p:cNvSpPr>
          <p:nvPr/>
        </p:nvSpPr>
        <p:spPr bwMode="auto">
          <a:xfrm>
            <a:off x="274810" y="909004"/>
            <a:ext cx="13060018" cy="1299308"/>
          </a:xfrm>
          <a:prstGeom prst="rect">
            <a:avLst/>
          </a:prstGeom>
          <a:solidFill>
            <a:srgbClr val="99D6EC"/>
          </a:solidFill>
          <a:ln w="9525">
            <a:noFill/>
            <a:miter lim="800000"/>
            <a:headEnd/>
            <a:tailEnd/>
          </a:ln>
        </p:spPr>
        <p:txBody>
          <a:bodyPr lIns="299052" tIns="63299" rIns="299052" bIns="63299" anchor="ctr"/>
          <a:lstStyle/>
          <a:p>
            <a:pPr marL="356059" indent="-356059">
              <a:spcBef>
                <a:spcPts val="831"/>
              </a:spcBef>
              <a:spcAft>
                <a:spcPts val="831"/>
              </a:spcAft>
              <a:buClr>
                <a:srgbClr val="002060"/>
              </a:buClr>
              <a:buFont typeface="Wingdings" pitchFamily="2" charset="2"/>
              <a:buChar char="l"/>
            </a:pPr>
            <a:r>
              <a:rPr lang="en-US" altLang="ja-JP" sz="2200" dirty="0">
                <a:latin typeface="Times New Roman" panose="02020603050405020304" pitchFamily="18" charset="0"/>
                <a:ea typeface="Meiryo UI" pitchFamily="50" charset="-128"/>
                <a:cs typeface="Times New Roman" panose="02020603050405020304" pitchFamily="18" charset="0"/>
              </a:rPr>
              <a:t>In the Roadmap for the Application and Technology Development of UAVs in Japan </a:t>
            </a:r>
            <a:r>
              <a:rPr lang="en-US" altLang="ja-JP" sz="2200" dirty="0" smtClean="0">
                <a:latin typeface="Times New Roman" panose="02020603050405020304" pitchFamily="18" charset="0"/>
                <a:ea typeface="Meiryo UI" pitchFamily="50" charset="-128"/>
                <a:cs typeface="Times New Roman" panose="02020603050405020304" pitchFamily="18" charset="0"/>
              </a:rPr>
              <a:t>(28th Apr. </a:t>
            </a:r>
            <a:r>
              <a:rPr lang="en-US" altLang="ja-JP" sz="2200" dirty="0">
                <a:latin typeface="Times New Roman" panose="02020603050405020304" pitchFamily="18" charset="0"/>
                <a:ea typeface="Meiryo UI" pitchFamily="50" charset="-128"/>
                <a:cs typeface="Times New Roman" panose="02020603050405020304" pitchFamily="18" charset="0"/>
              </a:rPr>
              <a:t>2016 </a:t>
            </a:r>
            <a:r>
              <a:rPr lang="en-US" altLang="ja-JP" sz="2200" dirty="0" smtClean="0">
                <a:latin typeface="Times New Roman" panose="02020603050405020304" pitchFamily="18" charset="0"/>
                <a:ea typeface="Meiryo UI" pitchFamily="50" charset="-128"/>
                <a:cs typeface="Times New Roman" panose="02020603050405020304" pitchFamily="18" charset="0"/>
              </a:rPr>
              <a:t>The Public-Private </a:t>
            </a:r>
            <a:r>
              <a:rPr lang="en-US" altLang="ja-JP" sz="2200" dirty="0">
                <a:latin typeface="Times New Roman" panose="02020603050405020304" pitchFamily="18" charset="0"/>
                <a:ea typeface="Meiryo UI" pitchFamily="50" charset="-128"/>
                <a:cs typeface="Times New Roman" panose="02020603050405020304" pitchFamily="18" charset="0"/>
              </a:rPr>
              <a:t>Sector Conference on </a:t>
            </a:r>
            <a:r>
              <a:rPr lang="en-US" altLang="ja-JP" sz="2200" dirty="0" smtClean="0">
                <a:latin typeface="Times New Roman" panose="02020603050405020304" pitchFamily="18" charset="0"/>
                <a:ea typeface="Meiryo UI" pitchFamily="50" charset="-128"/>
                <a:cs typeface="Times New Roman" panose="02020603050405020304" pitchFamily="18" charset="0"/>
              </a:rPr>
              <a:t>Improving the Environment for </a:t>
            </a:r>
            <a:r>
              <a:rPr lang="en-US" altLang="ja-JP" sz="2200" dirty="0">
                <a:latin typeface="Times New Roman" panose="02020603050405020304" pitchFamily="18" charset="0"/>
                <a:ea typeface="Meiryo UI" pitchFamily="50" charset="-128"/>
                <a:cs typeface="Times New Roman" panose="02020603050405020304" pitchFamily="18" charset="0"/>
              </a:rPr>
              <a:t>UAVs), </a:t>
            </a:r>
            <a:r>
              <a:rPr lang="en-US" altLang="ja-JP" sz="2200" dirty="0" smtClean="0">
                <a:latin typeface="Times New Roman" panose="02020603050405020304" pitchFamily="18" charset="0"/>
                <a:ea typeface="Meiryo UI" pitchFamily="50" charset="-128"/>
                <a:cs typeface="Times New Roman" panose="02020603050405020304" pitchFamily="18" charset="0"/>
              </a:rPr>
              <a:t>four levels of UAS flight operations were </a:t>
            </a:r>
            <a:r>
              <a:rPr lang="en-US" altLang="ja-JP" sz="2200" dirty="0">
                <a:latin typeface="Times New Roman" panose="02020603050405020304" pitchFamily="18" charset="0"/>
                <a:ea typeface="Meiryo UI" pitchFamily="50" charset="-128"/>
                <a:cs typeface="Times New Roman" panose="02020603050405020304" pitchFamily="18" charset="0"/>
              </a:rPr>
              <a:t>defined as shown below.</a:t>
            </a:r>
          </a:p>
        </p:txBody>
      </p:sp>
      <p:sp>
        <p:nvSpPr>
          <p:cNvPr id="82947" name="角丸四角形 22"/>
          <p:cNvSpPr>
            <a:spLocks noChangeArrowheads="1"/>
          </p:cNvSpPr>
          <p:nvPr/>
        </p:nvSpPr>
        <p:spPr bwMode="auto">
          <a:xfrm>
            <a:off x="218183" y="8807648"/>
            <a:ext cx="13060017" cy="604520"/>
          </a:xfrm>
          <a:prstGeom prst="roundRect">
            <a:avLst>
              <a:gd name="adj" fmla="val 0"/>
            </a:avLst>
          </a:prstGeom>
          <a:noFill/>
          <a:ln w="9525">
            <a:noFill/>
            <a:prstDash val="sysDash"/>
            <a:miter lim="800000"/>
            <a:headEnd/>
            <a:tailEnd/>
          </a:ln>
        </p:spPr>
        <p:txBody>
          <a:bodyPr lIns="99684" tIns="49842" rIns="99684" bIns="49842" anchor="ctr"/>
          <a:lstStyle/>
          <a:p>
            <a:pPr marL="237373" indent="-237373">
              <a:buFont typeface="Wingdings" pitchFamily="2" charset="2"/>
              <a:buChar char="u"/>
            </a:pPr>
            <a:r>
              <a:rPr lang="en-US" altLang="ja-JP" sz="1400" dirty="0">
                <a:latin typeface="Times New Roman" panose="02020603050405020304" pitchFamily="18" charset="0"/>
                <a:ea typeface="Meiryo UI" pitchFamily="50" charset="-128"/>
                <a:cs typeface="Times New Roman" panose="02020603050405020304" pitchFamily="18" charset="0"/>
              </a:rPr>
              <a:t>Roadmap for the Application and Technology Development of UAVs in Japan </a:t>
            </a:r>
            <a:r>
              <a:rPr lang="en-US" altLang="ja-JP" sz="1400" dirty="0" smtClean="0">
                <a:latin typeface="Times New Roman" panose="02020603050405020304" pitchFamily="18" charset="0"/>
                <a:ea typeface="Meiryo UI" pitchFamily="50" charset="-128"/>
                <a:cs typeface="Times New Roman" panose="02020603050405020304" pitchFamily="18" charset="0"/>
              </a:rPr>
              <a:t>(28th Apr. 2016 The Public-Private </a:t>
            </a:r>
            <a:r>
              <a:rPr lang="en-US" altLang="ja-JP" sz="1400" dirty="0">
                <a:latin typeface="Times New Roman" panose="02020603050405020304" pitchFamily="18" charset="0"/>
                <a:ea typeface="Meiryo UI" pitchFamily="50" charset="-128"/>
                <a:cs typeface="Times New Roman" panose="02020603050405020304" pitchFamily="18" charset="0"/>
              </a:rPr>
              <a:t>Sector Conference on </a:t>
            </a:r>
            <a:r>
              <a:rPr lang="en-US" altLang="ja-JP" sz="1400" dirty="0" smtClean="0">
                <a:latin typeface="Times New Roman" panose="02020603050405020304" pitchFamily="18" charset="0"/>
                <a:ea typeface="Meiryo UI" pitchFamily="50" charset="-128"/>
                <a:cs typeface="Times New Roman" panose="02020603050405020304" pitchFamily="18" charset="0"/>
              </a:rPr>
              <a:t>Improving the Environment </a:t>
            </a:r>
            <a:r>
              <a:rPr lang="en-US" altLang="ja-JP" sz="1400" dirty="0">
                <a:latin typeface="Times New Roman" panose="02020603050405020304" pitchFamily="18" charset="0"/>
                <a:ea typeface="Meiryo UI" pitchFamily="50" charset="-128"/>
                <a:cs typeface="Times New Roman" panose="02020603050405020304" pitchFamily="18" charset="0"/>
              </a:rPr>
              <a:t>for </a:t>
            </a:r>
            <a:r>
              <a:rPr lang="en-US" altLang="ja-JP" sz="1400" dirty="0" smtClean="0">
                <a:latin typeface="Times New Roman" panose="02020603050405020304" pitchFamily="18" charset="0"/>
                <a:ea typeface="Meiryo UI" pitchFamily="50" charset="-128"/>
                <a:cs typeface="Times New Roman" panose="02020603050405020304" pitchFamily="18" charset="0"/>
              </a:rPr>
              <a:t>UAVs)</a:t>
            </a:r>
            <a:endParaRPr lang="en-US" altLang="ja-JP" sz="1400" dirty="0">
              <a:latin typeface="Times New Roman" panose="02020603050405020304" pitchFamily="18" charset="0"/>
              <a:ea typeface="Meiryo UI" pitchFamily="50" charset="-128"/>
              <a:cs typeface="Times New Roman" panose="02020603050405020304" pitchFamily="18" charset="0"/>
            </a:endParaRPr>
          </a:p>
          <a:p>
            <a:r>
              <a:rPr lang="en-US" altLang="ja-JP" sz="1400" dirty="0">
                <a:latin typeface="Times New Roman" panose="02020603050405020304" pitchFamily="18" charset="0"/>
                <a:ea typeface="Meiryo UI" pitchFamily="50" charset="-128"/>
                <a:cs typeface="Times New Roman" panose="02020603050405020304" pitchFamily="18" charset="0"/>
              </a:rPr>
              <a:t>      </a:t>
            </a:r>
            <a:r>
              <a:rPr lang="en-US" altLang="ja-JP" sz="1400" dirty="0">
                <a:latin typeface="Times New Roman" panose="02020603050405020304" pitchFamily="18" charset="0"/>
                <a:ea typeface="Meiryo UI" pitchFamily="50" charset="-128"/>
                <a:cs typeface="Times New Roman" panose="02020603050405020304" pitchFamily="18" charset="0"/>
                <a:hlinkClick r:id="rId2"/>
              </a:rPr>
              <a:t>http://</a:t>
            </a:r>
            <a:r>
              <a:rPr lang="en-US" altLang="ja-JP" sz="1400" dirty="0" smtClean="0">
                <a:latin typeface="Times New Roman" panose="02020603050405020304" pitchFamily="18" charset="0"/>
                <a:ea typeface="Meiryo UI" pitchFamily="50" charset="-128"/>
                <a:cs typeface="Times New Roman" panose="02020603050405020304" pitchFamily="18" charset="0"/>
                <a:hlinkClick r:id="rId2"/>
              </a:rPr>
              <a:t>www.kantei.go.jp/jp/singi/kogatamujinki/pdf/shiryou6.pdf</a:t>
            </a:r>
            <a:endParaRPr lang="en-US" altLang="ja-JP" sz="1400" dirty="0">
              <a:latin typeface="Times New Roman" panose="02020603050405020304" pitchFamily="18" charset="0"/>
              <a:ea typeface="Meiryo UI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83005" name="Group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268194"/>
              </p:ext>
            </p:extLst>
          </p:nvPr>
        </p:nvGraphicFramePr>
        <p:xfrm>
          <a:off x="1069579" y="2784793"/>
          <a:ext cx="11422971" cy="5613900"/>
        </p:xfrm>
        <a:graphic>
          <a:graphicData uri="http://schemas.openxmlformats.org/drawingml/2006/table">
            <a:tbl>
              <a:tblPr/>
              <a:tblGrid>
                <a:gridCol w="2520000"/>
                <a:gridCol w="2226834"/>
                <a:gridCol w="2224652"/>
                <a:gridCol w="4451485"/>
              </a:tblGrid>
              <a:tr h="2266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eiryo UI" pitchFamily="50" charset="-128"/>
                          <a:cs typeface="Times New Roman" panose="02020603050405020304" pitchFamily="18" charset="0"/>
                        </a:rPr>
                        <a:t>Populated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eiryo UI" pitchFamily="50" charset="-128"/>
                          <a:cs typeface="Times New Roman" panose="02020603050405020304" pitchFamily="18" charset="0"/>
                        </a:rPr>
                        <a:t>Areas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eiryo UI" pitchFamily="50" charset="-128"/>
                          <a:cs typeface="Times New Roman" panose="02020603050405020304" pitchFamily="18" charset="0"/>
                        </a:rPr>
                        <a:t>(including urban areas)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eiryo UI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25627" marR="125627" marT="64008" marB="64008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349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7AE60"/>
                        </a:solidFill>
                        <a:effectLst/>
                        <a:latin typeface="Times New Roman" panose="02020603050405020304" pitchFamily="18" charset="0"/>
                        <a:ea typeface="Meiryo UI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25627" marR="125627" marT="64008" marB="64008" anchor="ctr" horzOverflow="overflow">
                    <a:lnL>
                      <a:noFill/>
                    </a:lnL>
                    <a:lnR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9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27AE60"/>
                        </a:solidFill>
                        <a:effectLst/>
                        <a:latin typeface="Times New Roman" panose="02020603050405020304" pitchFamily="18" charset="0"/>
                        <a:ea typeface="Meiryo UI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25627" marR="125627" marT="64008" marB="64008" anchor="ctr" horzOverflow="overflow">
                    <a:lnL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9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7AE60"/>
                        </a:solidFill>
                        <a:effectLst/>
                        <a:latin typeface="Times New Roman" panose="02020603050405020304" pitchFamily="18" charset="0"/>
                        <a:ea typeface="Meiryo UI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25627" marR="125627" marT="64008" marB="64008" anchor="ctr" horzOverflow="overflow">
                    <a:lnL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66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eiryo UI" pitchFamily="50" charset="-128"/>
                          <a:cs typeface="Times New Roman" panose="02020603050405020304" pitchFamily="18" charset="0"/>
                        </a:rPr>
                        <a:t>Less-Populated Areas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eiryo UI" pitchFamily="50" charset="-128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eiryo UI" pitchFamily="50" charset="-128"/>
                          <a:cs typeface="Times New Roman" panose="02020603050405020304" pitchFamily="18" charset="0"/>
                        </a:rPr>
                        <a:t>remote islands, mountainous areas, etc.)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eiryo UI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25627" marR="125627" marT="64008" marB="64008" anchor="ctr" horzOverflow="overflow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349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27AE60"/>
                        </a:solidFill>
                        <a:effectLst/>
                        <a:latin typeface="Times New Roman" panose="02020603050405020304" pitchFamily="18" charset="0"/>
                        <a:ea typeface="Meiryo UI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25627" marR="125627" marT="64008" marB="64008" anchor="ctr" horzOverflow="overflow">
                    <a:lnL>
                      <a:noFill/>
                    </a:lnL>
                    <a:lnR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9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2980B9"/>
                        </a:solidFill>
                        <a:effectLst/>
                        <a:latin typeface="Times New Roman" panose="02020603050405020304" pitchFamily="18" charset="0"/>
                        <a:ea typeface="Meiryo UI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25627" marR="125627" marT="64008" marB="64008" anchor="ctr" horzOverflow="overflow">
                    <a:lnL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9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2980B9"/>
                        </a:solidFill>
                        <a:effectLst/>
                        <a:latin typeface="Times New Roman" panose="02020603050405020304" pitchFamily="18" charset="0"/>
                        <a:ea typeface="Meiryo UI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25627" marR="125627" marT="64008" marB="64008" anchor="ctr" horzOverflow="overflow">
                    <a:lnL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eiryo UI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25627" marR="125627" marT="64008" marB="64008" anchor="ctr" horzOverflow="overflow">
                    <a:lnL>
                      <a:noFill/>
                    </a:lnL>
                    <a:lnR w="190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eiryo UI" pitchFamily="50" charset="-128"/>
                          <a:cs typeface="Times New Roman" panose="02020603050405020304" pitchFamily="18" charset="0"/>
                        </a:rPr>
                        <a:t>Visual Line of Sight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eiryo UI" pitchFamily="50" charset="-128"/>
                          <a:cs typeface="Times New Roman" panose="02020603050405020304" pitchFamily="18" charset="0"/>
                        </a:rPr>
                        <a:t>(VLOS)</a:t>
                      </a:r>
                      <a:endParaRPr kumimoji="1" lang="ja-JP" alt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eiryo UI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25627" marR="125627" marT="64008" marB="64008" anchor="ctr" horzOverflow="overflow">
                    <a:lnL w="190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eiryo UI" pitchFamily="50" charset="-128"/>
                          <a:cs typeface="Times New Roman" panose="02020603050405020304" pitchFamily="18" charset="0"/>
                        </a:rPr>
                        <a:t>Beyond Visual Line of Sight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eiryo UI" pitchFamily="50" charset="-128"/>
                          <a:cs typeface="Times New Roman" panose="02020603050405020304" pitchFamily="18" charset="0"/>
                        </a:rPr>
                        <a:t>(BVLOS)</a:t>
                      </a:r>
                    </a:p>
                  </a:txBody>
                  <a:tcPr marL="125627" marR="125627" marT="64008" marB="64008" anchor="ctr"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82977" name="角丸四角形 38"/>
          <p:cNvSpPr>
            <a:spLocks noChangeArrowheads="1"/>
          </p:cNvSpPr>
          <p:nvPr/>
        </p:nvSpPr>
        <p:spPr bwMode="auto">
          <a:xfrm>
            <a:off x="3748181" y="2933700"/>
            <a:ext cx="1930214" cy="4233863"/>
          </a:xfrm>
          <a:prstGeom prst="roundRect">
            <a:avLst>
              <a:gd name="adj" fmla="val 12259"/>
            </a:avLst>
          </a:prstGeom>
          <a:solidFill>
            <a:srgbClr val="D4E6F1"/>
          </a:solidFill>
          <a:ln w="25400">
            <a:solidFill>
              <a:srgbClr val="2980B9"/>
            </a:solidFill>
            <a:miter lim="800000"/>
            <a:headEnd/>
            <a:tailEnd/>
          </a:ln>
        </p:spPr>
        <p:txBody>
          <a:bodyPr lIns="126599" tIns="63299" rIns="126599" bIns="63299" anchor="ctr"/>
          <a:lstStyle/>
          <a:p>
            <a:pPr algn="ctr"/>
            <a:r>
              <a:rPr kumimoji="0" lang="en-US" altLang="ja-JP" b="1" dirty="0" smtClean="0">
                <a:solidFill>
                  <a:srgbClr val="2980B9"/>
                </a:solidFill>
                <a:latin typeface="Times New Roman" panose="02020603050405020304" pitchFamily="18" charset="0"/>
                <a:ea typeface="Meiryo UI" pitchFamily="50" charset="-128"/>
                <a:cs typeface="Times New Roman" panose="02020603050405020304" pitchFamily="18" charset="0"/>
              </a:rPr>
              <a:t>Level 1</a:t>
            </a:r>
            <a:endParaRPr kumimoji="0" lang="en-US" altLang="ja-JP" b="1" dirty="0">
              <a:solidFill>
                <a:srgbClr val="2980B9"/>
              </a:solidFill>
              <a:latin typeface="Times New Roman" panose="02020603050405020304" pitchFamily="18" charset="0"/>
              <a:ea typeface="Meiryo UI" pitchFamily="50" charset="-128"/>
              <a:cs typeface="Times New Roman" panose="02020603050405020304" pitchFamily="18" charset="0"/>
            </a:endParaRPr>
          </a:p>
        </p:txBody>
      </p:sp>
      <p:sp>
        <p:nvSpPr>
          <p:cNvPr id="82978" name="角丸四角形 39"/>
          <p:cNvSpPr>
            <a:spLocks noChangeArrowheads="1"/>
          </p:cNvSpPr>
          <p:nvPr/>
        </p:nvSpPr>
        <p:spPr bwMode="auto">
          <a:xfrm>
            <a:off x="5967064" y="2933700"/>
            <a:ext cx="1928032" cy="4233863"/>
          </a:xfrm>
          <a:prstGeom prst="roundRect">
            <a:avLst>
              <a:gd name="adj" fmla="val 12653"/>
            </a:avLst>
          </a:prstGeom>
          <a:solidFill>
            <a:srgbClr val="D4EFDF"/>
          </a:solidFill>
          <a:ln w="25400">
            <a:solidFill>
              <a:srgbClr val="27AE60"/>
            </a:solidFill>
            <a:miter lim="800000"/>
            <a:headEnd/>
            <a:tailEnd/>
          </a:ln>
        </p:spPr>
        <p:txBody>
          <a:bodyPr wrap="none" lIns="126599" tIns="63299" rIns="126599" bIns="63299" anchor="ctr"/>
          <a:lstStyle/>
          <a:p>
            <a:pPr algn="ctr"/>
            <a:r>
              <a:rPr kumimoji="0" lang="en-US" altLang="ja-JP" b="1" dirty="0" smtClean="0">
                <a:solidFill>
                  <a:srgbClr val="27AE60"/>
                </a:solidFill>
                <a:latin typeface="Times New Roman" panose="02020603050405020304" pitchFamily="18" charset="0"/>
                <a:ea typeface="Meiryo UI" pitchFamily="50" charset="-128"/>
                <a:cs typeface="Times New Roman" panose="02020603050405020304" pitchFamily="18" charset="0"/>
              </a:rPr>
              <a:t>Level 2</a:t>
            </a:r>
            <a:endParaRPr kumimoji="0" lang="ja-JP" altLang="en-US" b="1" dirty="0">
              <a:solidFill>
                <a:srgbClr val="27AE60"/>
              </a:solidFill>
              <a:latin typeface="Times New Roman" panose="02020603050405020304" pitchFamily="18" charset="0"/>
              <a:ea typeface="Meiryo UI" pitchFamily="50" charset="-128"/>
              <a:cs typeface="Times New Roman" panose="02020603050405020304" pitchFamily="18" charset="0"/>
            </a:endParaRPr>
          </a:p>
        </p:txBody>
      </p:sp>
      <p:sp>
        <p:nvSpPr>
          <p:cNvPr id="82979" name="角丸四角形 40"/>
          <p:cNvSpPr>
            <a:spLocks noChangeArrowheads="1"/>
          </p:cNvSpPr>
          <p:nvPr/>
        </p:nvSpPr>
        <p:spPr bwMode="auto">
          <a:xfrm>
            <a:off x="8205120" y="5202873"/>
            <a:ext cx="4154866" cy="1964690"/>
          </a:xfrm>
          <a:prstGeom prst="roundRect">
            <a:avLst>
              <a:gd name="adj" fmla="val 12597"/>
            </a:avLst>
          </a:prstGeom>
          <a:solidFill>
            <a:srgbClr val="FDEBD0"/>
          </a:solidFill>
          <a:ln w="25400">
            <a:solidFill>
              <a:srgbClr val="F39C12"/>
            </a:solidFill>
            <a:miter lim="800000"/>
            <a:headEnd/>
            <a:tailEnd/>
          </a:ln>
        </p:spPr>
        <p:txBody>
          <a:bodyPr wrap="none" lIns="126599" tIns="63299" rIns="126599" bIns="299052" anchor="ctr"/>
          <a:lstStyle/>
          <a:p>
            <a:pPr algn="ctr"/>
            <a:r>
              <a:rPr kumimoji="0" lang="en-US" altLang="ja-JP" b="1" dirty="0" smtClean="0">
                <a:solidFill>
                  <a:srgbClr val="F39C12"/>
                </a:solidFill>
                <a:latin typeface="Times New Roman" panose="02020603050405020304" pitchFamily="18" charset="0"/>
                <a:ea typeface="Meiryo UI" pitchFamily="50" charset="-128"/>
                <a:cs typeface="Times New Roman" panose="02020603050405020304" pitchFamily="18" charset="0"/>
              </a:rPr>
              <a:t>Level 3</a:t>
            </a:r>
            <a:endParaRPr kumimoji="0" lang="ja-JP" altLang="en-US" b="1" dirty="0">
              <a:solidFill>
                <a:srgbClr val="F39C12"/>
              </a:solidFill>
              <a:latin typeface="Times New Roman" panose="02020603050405020304" pitchFamily="18" charset="0"/>
              <a:ea typeface="Meiryo UI" pitchFamily="50" charset="-128"/>
              <a:cs typeface="Times New Roman" panose="02020603050405020304" pitchFamily="18" charset="0"/>
            </a:endParaRPr>
          </a:p>
        </p:txBody>
      </p:sp>
      <p:sp>
        <p:nvSpPr>
          <p:cNvPr id="82980" name="角丸四角形 41"/>
          <p:cNvSpPr>
            <a:spLocks noChangeArrowheads="1"/>
          </p:cNvSpPr>
          <p:nvPr/>
        </p:nvSpPr>
        <p:spPr bwMode="auto">
          <a:xfrm>
            <a:off x="8205121" y="2935923"/>
            <a:ext cx="4154865" cy="1964690"/>
          </a:xfrm>
          <a:prstGeom prst="roundRect">
            <a:avLst>
              <a:gd name="adj" fmla="val 12426"/>
            </a:avLst>
          </a:prstGeom>
          <a:solidFill>
            <a:srgbClr val="FADBD8"/>
          </a:solidFill>
          <a:ln w="25400">
            <a:solidFill>
              <a:srgbClr val="E74C3C"/>
            </a:solidFill>
            <a:miter lim="800000"/>
            <a:headEnd/>
            <a:tailEnd/>
          </a:ln>
        </p:spPr>
        <p:txBody>
          <a:bodyPr wrap="none" lIns="126599" tIns="63299" rIns="126599" bIns="299052" anchor="ctr"/>
          <a:lstStyle/>
          <a:p>
            <a:pPr algn="ctr"/>
            <a:r>
              <a:rPr kumimoji="0" lang="en-US" altLang="ja-JP" b="1">
                <a:solidFill>
                  <a:srgbClr val="E74C3C"/>
                </a:solidFill>
                <a:latin typeface="Times New Roman" panose="02020603050405020304" pitchFamily="18" charset="0"/>
                <a:ea typeface="Meiryo UI" pitchFamily="50" charset="-128"/>
                <a:cs typeface="Times New Roman" panose="02020603050405020304" pitchFamily="18" charset="0"/>
              </a:rPr>
              <a:t>Level 4</a:t>
            </a:r>
            <a:endParaRPr kumimoji="0" lang="ja-JP" altLang="en-US" b="1">
              <a:solidFill>
                <a:srgbClr val="E74C3C"/>
              </a:solidFill>
              <a:latin typeface="Times New Roman" panose="02020603050405020304" pitchFamily="18" charset="0"/>
              <a:ea typeface="Meiryo UI" pitchFamily="50" charset="-128"/>
              <a:cs typeface="Times New Roman" panose="02020603050405020304" pitchFamily="18" charset="0"/>
            </a:endParaRPr>
          </a:p>
        </p:txBody>
      </p:sp>
      <p:cxnSp>
        <p:nvCxnSpPr>
          <p:cNvPr id="43" name="直線矢印コネクタ 42"/>
          <p:cNvCxnSpPr/>
          <p:nvPr/>
        </p:nvCxnSpPr>
        <p:spPr>
          <a:xfrm flipV="1">
            <a:off x="3604233" y="2784793"/>
            <a:ext cx="0" cy="45339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/>
          <p:nvPr/>
        </p:nvCxnSpPr>
        <p:spPr>
          <a:xfrm flipV="1">
            <a:off x="3604234" y="7318693"/>
            <a:ext cx="890297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983" name="円/楕円 44"/>
          <p:cNvSpPr>
            <a:spLocks noChangeArrowheads="1"/>
          </p:cNvSpPr>
          <p:nvPr/>
        </p:nvSpPr>
        <p:spPr bwMode="auto">
          <a:xfrm>
            <a:off x="3530078" y="7243128"/>
            <a:ext cx="148310" cy="15113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126599" tIns="63299" rIns="126599" bIns="63299" anchor="ctr"/>
          <a:lstStyle/>
          <a:p>
            <a:endParaRPr kumimoji="0" lang="ja-JP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二等辺三角形 45"/>
          <p:cNvSpPr>
            <a:spLocks/>
          </p:cNvSpPr>
          <p:nvPr/>
        </p:nvSpPr>
        <p:spPr bwMode="auto">
          <a:xfrm>
            <a:off x="2175019" y="4747260"/>
            <a:ext cx="296620" cy="604520"/>
          </a:xfrm>
          <a:prstGeom prst="triangle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126599" tIns="63299" rIns="126599" bIns="63299" anchor="ctr"/>
          <a:lstStyle/>
          <a:p>
            <a:pPr>
              <a:defRPr/>
            </a:pPr>
            <a:endParaRPr kumimoji="0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二等辺三角形 46"/>
          <p:cNvSpPr>
            <a:spLocks/>
          </p:cNvSpPr>
          <p:nvPr/>
        </p:nvSpPr>
        <p:spPr bwMode="auto">
          <a:xfrm rot="5400000">
            <a:off x="7913664" y="7605306"/>
            <a:ext cx="251142" cy="492913"/>
          </a:xfrm>
          <a:prstGeom prst="triangle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126599" tIns="63299" rIns="126599" bIns="63299" anchor="ctr"/>
          <a:lstStyle/>
          <a:p>
            <a:pPr>
              <a:defRPr/>
            </a:pPr>
            <a:endParaRPr kumimoji="0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987" name="角丸四角形 48"/>
          <p:cNvSpPr>
            <a:spLocks noChangeArrowheads="1"/>
          </p:cNvSpPr>
          <p:nvPr/>
        </p:nvSpPr>
        <p:spPr bwMode="auto">
          <a:xfrm>
            <a:off x="3846330" y="5507355"/>
            <a:ext cx="1729557" cy="1157923"/>
          </a:xfrm>
          <a:prstGeom prst="roundRect">
            <a:avLst>
              <a:gd name="adj" fmla="val 0"/>
            </a:avLst>
          </a:prstGeom>
          <a:noFill/>
          <a:ln w="25400">
            <a:noFill/>
            <a:miter lim="800000"/>
            <a:headEnd/>
            <a:tailEnd/>
          </a:ln>
        </p:spPr>
        <p:txBody>
          <a:bodyPr lIns="126599" tIns="63299" rIns="126599" bIns="63299" anchor="ctr"/>
          <a:lstStyle/>
          <a:p>
            <a:pPr algn="ctr"/>
            <a:r>
              <a:rPr kumimoji="0" lang="en-US" altLang="ja-JP" sz="1800" dirty="0" smtClean="0">
                <a:solidFill>
                  <a:srgbClr val="2980B9"/>
                </a:solidFill>
                <a:latin typeface="Times New Roman" panose="02020603050405020304" pitchFamily="18" charset="0"/>
                <a:ea typeface="Meiryo UI" pitchFamily="50" charset="-128"/>
                <a:cs typeface="Times New Roman" panose="02020603050405020304" pitchFamily="18" charset="0"/>
              </a:rPr>
              <a:t>VLOS</a:t>
            </a:r>
          </a:p>
          <a:p>
            <a:pPr algn="ctr"/>
            <a:r>
              <a:rPr kumimoji="0" lang="en-US" altLang="ja-JP" sz="1800" dirty="0" smtClean="0">
                <a:solidFill>
                  <a:srgbClr val="2980B9"/>
                </a:solidFill>
                <a:latin typeface="Times New Roman" panose="02020603050405020304" pitchFamily="18" charset="0"/>
                <a:ea typeface="Meiryo UI" pitchFamily="50" charset="-128"/>
                <a:cs typeface="Times New Roman" panose="02020603050405020304" pitchFamily="18" charset="0"/>
              </a:rPr>
              <a:t>(Remotely Piloted)</a:t>
            </a:r>
            <a:endParaRPr kumimoji="0" lang="en-US" altLang="ja-JP" sz="1800" dirty="0">
              <a:solidFill>
                <a:srgbClr val="2980B9"/>
              </a:solidFill>
              <a:latin typeface="Times New Roman" panose="02020603050405020304" pitchFamily="18" charset="0"/>
              <a:ea typeface="Meiryo UI" pitchFamily="50" charset="-128"/>
              <a:cs typeface="Times New Roman" panose="02020603050405020304" pitchFamily="18" charset="0"/>
            </a:endParaRPr>
          </a:p>
        </p:txBody>
      </p:sp>
      <p:sp>
        <p:nvSpPr>
          <p:cNvPr id="82988" name="角丸四角形 49"/>
          <p:cNvSpPr>
            <a:spLocks noChangeArrowheads="1"/>
          </p:cNvSpPr>
          <p:nvPr/>
        </p:nvSpPr>
        <p:spPr bwMode="auto">
          <a:xfrm>
            <a:off x="5955386" y="5405121"/>
            <a:ext cx="2026179" cy="1462405"/>
          </a:xfrm>
          <a:prstGeom prst="roundRect">
            <a:avLst>
              <a:gd name="adj" fmla="val 0"/>
            </a:avLst>
          </a:prstGeom>
          <a:noFill/>
          <a:ln w="25400">
            <a:noFill/>
            <a:miter lim="800000"/>
            <a:headEnd/>
            <a:tailEnd/>
          </a:ln>
        </p:spPr>
        <p:txBody>
          <a:bodyPr lIns="126599" tIns="63299" rIns="126599" bIns="63299" anchor="ctr"/>
          <a:lstStyle/>
          <a:p>
            <a:pPr algn="ctr"/>
            <a:r>
              <a:rPr kumimoji="0" lang="en-US" altLang="ja-JP" sz="1800" dirty="0" smtClean="0">
                <a:solidFill>
                  <a:srgbClr val="27AE60"/>
                </a:solidFill>
                <a:latin typeface="Times New Roman" panose="02020603050405020304" pitchFamily="18" charset="0"/>
                <a:ea typeface="Meiryo UI" pitchFamily="50" charset="-128"/>
                <a:cs typeface="Times New Roman" panose="02020603050405020304" pitchFamily="18" charset="0"/>
              </a:rPr>
              <a:t>VLOS</a:t>
            </a:r>
          </a:p>
        </p:txBody>
      </p:sp>
      <p:sp>
        <p:nvSpPr>
          <p:cNvPr id="82989" name="角丸四角形 50"/>
          <p:cNvSpPr>
            <a:spLocks noChangeArrowheads="1"/>
          </p:cNvSpPr>
          <p:nvPr/>
        </p:nvSpPr>
        <p:spPr bwMode="auto">
          <a:xfrm>
            <a:off x="8214935" y="4127183"/>
            <a:ext cx="4154866" cy="604520"/>
          </a:xfrm>
          <a:prstGeom prst="roundRect">
            <a:avLst>
              <a:gd name="adj" fmla="val 0"/>
            </a:avLst>
          </a:prstGeom>
          <a:noFill/>
          <a:ln w="25400">
            <a:noFill/>
            <a:miter lim="800000"/>
            <a:headEnd/>
            <a:tailEnd/>
          </a:ln>
        </p:spPr>
        <p:txBody>
          <a:bodyPr lIns="180000" tIns="63299" rIns="180000" bIns="63299" anchor="ctr"/>
          <a:lstStyle/>
          <a:p>
            <a:r>
              <a:rPr lang="en-US" altLang="ja-JP" sz="1800" dirty="0" smtClean="0">
                <a:solidFill>
                  <a:srgbClr val="E74C3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BVLOS Flight over populated areas </a:t>
            </a:r>
            <a:r>
              <a:rPr kumimoji="0" lang="en-US" altLang="ja-JP" sz="1800" dirty="0" smtClean="0">
                <a:solidFill>
                  <a:srgbClr val="E74C3C"/>
                </a:solidFill>
                <a:latin typeface="Times New Roman" panose="02020603050405020304" pitchFamily="18" charset="0"/>
                <a:ea typeface="Meiryo UI" pitchFamily="50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1800" dirty="0">
                <a:solidFill>
                  <a:srgbClr val="E74C3C"/>
                </a:solidFill>
                <a:latin typeface="Times New Roman" panose="02020603050405020304" pitchFamily="18" charset="0"/>
                <a:ea typeface="Meiryo UI" pitchFamily="50" charset="-128"/>
                <a:cs typeface="Times New Roman" panose="02020603050405020304" pitchFamily="18" charset="0"/>
              </a:rPr>
              <a:t>(including urban areas)</a:t>
            </a:r>
          </a:p>
        </p:txBody>
      </p:sp>
      <p:sp>
        <p:nvSpPr>
          <p:cNvPr id="82990" name="角丸四角形 51"/>
          <p:cNvSpPr>
            <a:spLocks noChangeArrowheads="1"/>
          </p:cNvSpPr>
          <p:nvPr/>
        </p:nvSpPr>
        <p:spPr bwMode="auto">
          <a:xfrm>
            <a:off x="8214935" y="6389688"/>
            <a:ext cx="4154866" cy="604520"/>
          </a:xfrm>
          <a:prstGeom prst="roundRect">
            <a:avLst>
              <a:gd name="adj" fmla="val 0"/>
            </a:avLst>
          </a:prstGeom>
          <a:noFill/>
          <a:ln w="25400">
            <a:noFill/>
            <a:miter lim="800000"/>
            <a:headEnd/>
            <a:tailEnd/>
          </a:ln>
        </p:spPr>
        <p:txBody>
          <a:bodyPr lIns="180000" tIns="63299" rIns="180000" bIns="63299" anchor="ctr"/>
          <a:lstStyle/>
          <a:p>
            <a:r>
              <a:rPr lang="en-US" altLang="ja-JP" sz="1800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BVLOS Flight over less-populated areas </a:t>
            </a:r>
            <a:r>
              <a:rPr lang="en-US" altLang="ja-JP" sz="1800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(remote islands, mountainous areas, etc.)</a:t>
            </a:r>
            <a:endParaRPr kumimoji="0" lang="en-US" altLang="ja-JP" sz="1800" dirty="0">
              <a:solidFill>
                <a:srgbClr val="FF9900"/>
              </a:solidFill>
              <a:latin typeface="Times New Roman" panose="02020603050405020304" pitchFamily="18" charset="0"/>
              <a:ea typeface="Meiryo UI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99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2200</TotalTime>
  <Words>956</Words>
  <Application>Microsoft Office PowerPoint</Application>
  <PresentationFormat>ユーザー設定</PresentationFormat>
  <Paragraphs>144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UAS Flight Operations Levels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Roadmap for the Application and Technology Development of UAVs in Japan</dc:title>
  <dc:creator>Ministry of Economy, Trade and Industry</dc:creator>
  <cp:lastModifiedBy>Ministry of Economy, Trade and Industry</cp:lastModifiedBy>
  <cp:revision>629</cp:revision>
  <cp:lastPrinted>2016-12-26T04:47:10Z</cp:lastPrinted>
  <dcterms:created xsi:type="dcterms:W3CDTF">2016-04-24T23:25:08Z</dcterms:created>
  <dcterms:modified xsi:type="dcterms:W3CDTF">2017-01-05T01:33:49Z</dcterms:modified>
</cp:coreProperties>
</file>