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4087" r:id="rId1"/>
  </p:sldMasterIdLst>
  <p:notesMasterIdLst>
    <p:notesMasterId r:id="rId5"/>
  </p:notesMasterIdLst>
  <p:handoutMasterIdLst>
    <p:handoutMasterId r:id="rId6"/>
  </p:handoutMasterIdLst>
  <p:sldIdLst>
    <p:sldId id="1192" r:id="rId2"/>
    <p:sldId id="1195" r:id="rId3"/>
    <p:sldId id="1194" r:id="rId4"/>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CCECFF"/>
    <a:srgbClr val="0099FF"/>
    <a:srgbClr val="FF99FF"/>
    <a:srgbClr val="003399"/>
    <a:srgbClr val="FF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60" autoAdjust="0"/>
    <p:restoredTop sz="98519" autoAdjust="0"/>
  </p:normalViewPr>
  <p:slideViewPr>
    <p:cSldViewPr snapToGrid="0">
      <p:cViewPr varScale="1">
        <p:scale>
          <a:sx n="78" d="100"/>
          <a:sy n="78" d="100"/>
        </p:scale>
        <p:origin x="102" y="102"/>
      </p:cViewPr>
      <p:guideLst>
        <p:guide orient="horz" pos="2160"/>
        <p:guide pos="3120"/>
      </p:guideLst>
    </p:cSldViewPr>
  </p:slideViewPr>
  <p:outlineViewPr>
    <p:cViewPr>
      <p:scale>
        <a:sx n="33" d="100"/>
        <a:sy n="33" d="100"/>
      </p:scale>
      <p:origin x="0" y="2328"/>
    </p:cViewPr>
  </p:outlineViewPr>
  <p:notesTextViewPr>
    <p:cViewPr>
      <p:scale>
        <a:sx n="100" d="100"/>
        <a:sy n="100" d="100"/>
      </p:scale>
      <p:origin x="0" y="0"/>
    </p:cViewPr>
  </p:notesTextViewPr>
  <p:sorterViewPr>
    <p:cViewPr>
      <p:scale>
        <a:sx n="100" d="100"/>
        <a:sy n="100" d="100"/>
      </p:scale>
      <p:origin x="0" y="7074"/>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4" y="4"/>
            <a:ext cx="2918831" cy="493316"/>
          </a:xfrm>
          <a:prstGeom prst="rect">
            <a:avLst/>
          </a:prstGeom>
        </p:spPr>
        <p:txBody>
          <a:bodyPr vert="horz" lIns="90576" tIns="45287" rIns="90576" bIns="45287"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5388" y="4"/>
            <a:ext cx="2918831" cy="493316"/>
          </a:xfrm>
          <a:prstGeom prst="rect">
            <a:avLst/>
          </a:prstGeom>
        </p:spPr>
        <p:txBody>
          <a:bodyPr vert="horz" lIns="90576" tIns="45287" rIns="90576" bIns="45287" rtlCol="0"/>
          <a:lstStyle>
            <a:lvl1pPr algn="r" fontAlgn="auto">
              <a:spcBef>
                <a:spcPts val="0"/>
              </a:spcBef>
              <a:spcAft>
                <a:spcPts val="0"/>
              </a:spcAft>
              <a:defRPr sz="1200" smtClean="0">
                <a:latin typeface="+mn-lt"/>
                <a:ea typeface="+mn-ea"/>
              </a:defRPr>
            </a:lvl1pPr>
          </a:lstStyle>
          <a:p>
            <a:pPr>
              <a:defRPr/>
            </a:pPr>
            <a:fld id="{B9188CC0-149F-4EA9-B197-B4FD935CCF54}" type="datetime1">
              <a:rPr lang="ja-JP" altLang="en-US" smtClean="0"/>
              <a:t>2020/10/27</a:t>
            </a:fld>
            <a:endParaRPr lang="ja-JP" altLang="en-US"/>
          </a:p>
        </p:txBody>
      </p:sp>
      <p:sp>
        <p:nvSpPr>
          <p:cNvPr id="4" name="フッター プレースホルダ 3"/>
          <p:cNvSpPr>
            <a:spLocks noGrp="1"/>
          </p:cNvSpPr>
          <p:nvPr>
            <p:ph type="ftr" sz="quarter" idx="2"/>
          </p:nvPr>
        </p:nvSpPr>
        <p:spPr>
          <a:xfrm>
            <a:off x="14" y="9371295"/>
            <a:ext cx="2918831" cy="493316"/>
          </a:xfrm>
          <a:prstGeom prst="rect">
            <a:avLst/>
          </a:prstGeom>
        </p:spPr>
        <p:txBody>
          <a:bodyPr vert="horz" lIns="90576" tIns="45287" rIns="90576" bIns="45287"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5388" y="9371295"/>
            <a:ext cx="2918831" cy="493316"/>
          </a:xfrm>
          <a:prstGeom prst="rect">
            <a:avLst/>
          </a:prstGeom>
        </p:spPr>
        <p:txBody>
          <a:bodyPr vert="horz" lIns="90576" tIns="45287" rIns="90576" bIns="45287" rtlCol="0" anchor="b"/>
          <a:lstStyle>
            <a:lvl1pPr algn="r" fontAlgn="auto">
              <a:spcBef>
                <a:spcPts val="0"/>
              </a:spcBef>
              <a:spcAft>
                <a:spcPts val="0"/>
              </a:spcAft>
              <a:defRPr sz="1200" smtClean="0">
                <a:latin typeface="+mn-lt"/>
                <a:ea typeface="+mn-ea"/>
              </a:defRPr>
            </a:lvl1pPr>
          </a:lstStyle>
          <a:p>
            <a:pPr>
              <a:defRPr/>
            </a:pPr>
            <a:fld id="{0ABC6BF7-D431-415E-8929-959B5C25BFD5}" type="slidenum">
              <a:rPr lang="ja-JP" altLang="en-US"/>
              <a:pPr>
                <a:defRPr/>
              </a:pPr>
              <a:t>‹#›</a:t>
            </a:fld>
            <a:endParaRPr lang="ja-JP" altLang="en-US"/>
          </a:p>
        </p:txBody>
      </p:sp>
    </p:spTree>
    <p:extLst>
      <p:ext uri="{BB962C8B-B14F-4D97-AF65-F5344CB8AC3E}">
        <p14:creationId xmlns:p14="http://schemas.microsoft.com/office/powerpoint/2010/main" val="76698279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4" y="4"/>
            <a:ext cx="2918831" cy="493316"/>
          </a:xfrm>
          <a:prstGeom prst="rect">
            <a:avLst/>
          </a:prstGeom>
        </p:spPr>
        <p:txBody>
          <a:bodyPr vert="horz" lIns="90576" tIns="45287" rIns="90576" bIns="45287"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388" y="4"/>
            <a:ext cx="2918831" cy="493316"/>
          </a:xfrm>
          <a:prstGeom prst="rect">
            <a:avLst/>
          </a:prstGeom>
        </p:spPr>
        <p:txBody>
          <a:bodyPr vert="horz" lIns="90576" tIns="45287" rIns="90576" bIns="45287" rtlCol="0"/>
          <a:lstStyle>
            <a:lvl1pPr algn="r" fontAlgn="auto">
              <a:spcBef>
                <a:spcPts val="0"/>
              </a:spcBef>
              <a:spcAft>
                <a:spcPts val="0"/>
              </a:spcAft>
              <a:defRPr sz="1200" smtClean="0">
                <a:latin typeface="+mn-lt"/>
                <a:ea typeface="+mn-ea"/>
              </a:defRPr>
            </a:lvl1pPr>
          </a:lstStyle>
          <a:p>
            <a:pPr>
              <a:defRPr/>
            </a:pPr>
            <a:fld id="{CB50FF33-B1F1-4CE5-A0BE-4B40046D12AF}" type="datetime1">
              <a:rPr lang="ja-JP" altLang="en-US" smtClean="0"/>
              <a:t>2020/10/27</a:t>
            </a:fld>
            <a:endParaRPr lang="ja-JP" altLang="en-US"/>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576" tIns="45287" rIns="90576" bIns="45287" rtlCol="0" anchor="ctr"/>
          <a:lstStyle/>
          <a:p>
            <a:pPr lvl="0"/>
            <a:endParaRPr lang="ja-JP" altLang="en-US" noProof="0"/>
          </a:p>
        </p:txBody>
      </p:sp>
      <p:sp>
        <p:nvSpPr>
          <p:cNvPr id="5" name="ノート プレースホルダ 4"/>
          <p:cNvSpPr>
            <a:spLocks noGrp="1"/>
          </p:cNvSpPr>
          <p:nvPr>
            <p:ph type="body" sz="quarter" idx="3"/>
          </p:nvPr>
        </p:nvSpPr>
        <p:spPr>
          <a:xfrm>
            <a:off x="673577" y="4686506"/>
            <a:ext cx="5388610" cy="4439841"/>
          </a:xfrm>
          <a:prstGeom prst="rect">
            <a:avLst/>
          </a:prstGeom>
        </p:spPr>
        <p:txBody>
          <a:bodyPr vert="horz" lIns="90576" tIns="45287" rIns="90576" bIns="45287"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14" y="9371295"/>
            <a:ext cx="2918831" cy="493316"/>
          </a:xfrm>
          <a:prstGeom prst="rect">
            <a:avLst/>
          </a:prstGeom>
        </p:spPr>
        <p:txBody>
          <a:bodyPr vert="horz" lIns="90576" tIns="45287" rIns="90576" bIns="45287"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388" y="9371295"/>
            <a:ext cx="2918831" cy="493316"/>
          </a:xfrm>
          <a:prstGeom prst="rect">
            <a:avLst/>
          </a:prstGeom>
        </p:spPr>
        <p:txBody>
          <a:bodyPr vert="horz" lIns="90576" tIns="45287" rIns="90576" bIns="45287" rtlCol="0" anchor="b"/>
          <a:lstStyle>
            <a:lvl1pPr algn="r" fontAlgn="auto">
              <a:spcBef>
                <a:spcPts val="0"/>
              </a:spcBef>
              <a:spcAft>
                <a:spcPts val="0"/>
              </a:spcAft>
              <a:defRPr sz="1200" smtClean="0">
                <a:latin typeface="+mn-lt"/>
                <a:ea typeface="+mn-ea"/>
              </a:defRPr>
            </a:lvl1pPr>
          </a:lstStyle>
          <a:p>
            <a:pPr>
              <a:defRPr/>
            </a:pPr>
            <a:fld id="{C0EC771F-E90F-4BA4-AD21-A76E577D5245}" type="slidenum">
              <a:rPr lang="ja-JP" altLang="en-US"/>
              <a:pPr>
                <a:defRPr/>
              </a:pPr>
              <a:t>‹#›</a:t>
            </a:fld>
            <a:endParaRPr lang="ja-JP" altLang="en-US"/>
          </a:p>
        </p:txBody>
      </p:sp>
    </p:spTree>
    <p:extLst>
      <p:ext uri="{BB962C8B-B14F-4D97-AF65-F5344CB8AC3E}">
        <p14:creationId xmlns:p14="http://schemas.microsoft.com/office/powerpoint/2010/main" val="2909632427"/>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A50273C-AC8D-468A-912B-A7D3615646B4}"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8556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5FAFCB7-2EC0-4547-B4D3-B72848882457}"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4923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2C270AD-5E0C-41D8-AB41-969D9505DA16}"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38324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5DFBF54-F892-4D5E-A029-A9BAC23F0C34}"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29284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930E9C5-845F-4821-BC4C-62141F12BDF0}"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04084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9522365-4A50-4204-9373-7DEF81731469}"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4387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0F26844-C301-4C6F-AE64-0DCAAAC8BFFD}"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310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F4207F0-F996-4626-A4E0-8C3EA68C5DE4}"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7567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9B9EA86-E6D5-4199-BFCD-3530B15B6F70}"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39331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AF6EBCA-29AE-42BD-AEEB-98A270ABC16B}"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58087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91342EC-56EB-4897-9383-BCEB7DF55868}" type="datetime1">
              <a:rPr lang="ja-JP" altLang="en-US" smtClean="0">
                <a:solidFill>
                  <a:prstClr val="black">
                    <a:tint val="75000"/>
                  </a:prstClr>
                </a:solidFill>
              </a:rPr>
              <a:pPr/>
              <a:t>2020/10/27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3952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49DDFB85-4064-4D1B-8536-3B8067EB35B9}" type="datetime1">
              <a:rPr lang="ja-JP" altLang="en-US" smtClean="0">
                <a:solidFill>
                  <a:prstClr val="black">
                    <a:tint val="75000"/>
                  </a:prstClr>
                </a:solidFill>
                <a:latin typeface="Calibri"/>
                <a:ea typeface="ＭＳ Ｐゴシック"/>
              </a:rPr>
              <a:pPr fontAlgn="auto">
                <a:spcBef>
                  <a:spcPts val="0"/>
                </a:spcBef>
                <a:spcAft>
                  <a:spcPts val="0"/>
                </a:spcAft>
              </a:pPr>
              <a:t>2020/10/27</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2D8002D-B5B0-4BAC-B1F6-782DDCCE6D9C}"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486464966"/>
      </p:ext>
    </p:extLst>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chiiki_mirai_kk@meti.go.jp" TargetMode="External"/><Relationship Id="rId4" Type="http://schemas.openxmlformats.org/officeDocument/2006/relationships/hyperlink" Target="https://www.meti.go.jp/policy/sme_chiiki/chiiki_kenin_kigyou/kigyo/chiikimirai_map.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39040669"/>
              </p:ext>
            </p:extLst>
          </p:nvPr>
        </p:nvGraphicFramePr>
        <p:xfrm>
          <a:off x="107296" y="114446"/>
          <a:ext cx="9646303" cy="6665660"/>
        </p:xfrm>
        <a:graphic>
          <a:graphicData uri="http://schemas.openxmlformats.org/drawingml/2006/table">
            <a:tbl>
              <a:tblPr/>
              <a:tblGrid>
                <a:gridCol w="1142199">
                  <a:extLst>
                    <a:ext uri="{9D8B030D-6E8A-4147-A177-3AD203B41FA5}">
                      <a16:colId xmlns:a16="http://schemas.microsoft.com/office/drawing/2014/main" val="3944875654"/>
                    </a:ext>
                  </a:extLst>
                </a:gridCol>
                <a:gridCol w="4457659">
                  <a:extLst>
                    <a:ext uri="{9D8B030D-6E8A-4147-A177-3AD203B41FA5}">
                      <a16:colId xmlns:a16="http://schemas.microsoft.com/office/drawing/2014/main" val="3414380872"/>
                    </a:ext>
                  </a:extLst>
                </a:gridCol>
                <a:gridCol w="4046445">
                  <a:extLst>
                    <a:ext uri="{9D8B030D-6E8A-4147-A177-3AD203B41FA5}">
                      <a16:colId xmlns:a16="http://schemas.microsoft.com/office/drawing/2014/main" val="464281811"/>
                    </a:ext>
                  </a:extLst>
                </a:gridCol>
              </a:tblGrid>
              <a:tr h="382218">
                <a:tc gridSpan="3">
                  <a:txBody>
                    <a:bodyPr/>
                    <a:lstStyle/>
                    <a:p>
                      <a:pPr algn="l"/>
                      <a:r>
                        <a:rPr kumimoji="1" lang="ja-JP" altLang="en-US" sz="1400" b="1" dirty="0" smtClean="0">
                          <a:solidFill>
                            <a:schemeClr val="bg1"/>
                          </a:solidFill>
                          <a:latin typeface="Meiryo UI" panose="020B0604030504040204" pitchFamily="50" charset="-128"/>
                          <a:ea typeface="Meiryo UI" panose="020B0604030504040204" pitchFamily="50" charset="-128"/>
                        </a:rPr>
                        <a:t>ふりがなを記入してください</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07461365"/>
                  </a:ext>
                </a:extLst>
              </a:tr>
              <a:tr h="587378">
                <a:tc gridSpan="3">
                  <a:txBody>
                    <a:bodyPr/>
                    <a:lstStyle/>
                    <a:p>
                      <a:pPr algn="l"/>
                      <a:r>
                        <a:rPr kumimoji="1" lang="ja-JP" altLang="en-US" sz="3200" b="1" dirty="0" smtClean="0">
                          <a:solidFill>
                            <a:schemeClr val="bg1"/>
                          </a:solidFill>
                          <a:latin typeface="Meiryo UI" panose="020B0604030504040204" pitchFamily="50" charset="-128"/>
                          <a:ea typeface="Meiryo UI" panose="020B0604030504040204" pitchFamily="50" charset="-128"/>
                        </a:rPr>
                        <a:t>○○○株式会社　</a:t>
                      </a:r>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会社名を記入してください</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189183472"/>
                  </a:ext>
                </a:extLst>
              </a:tr>
              <a:tr h="433914">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業種</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大分類（建設業、製造業、等）で記入</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r>
                        <a:rPr kumimoji="1" lang="ja-JP" altLang="en-US" sz="1400" dirty="0" smtClean="0">
                          <a:latin typeface="Meiryo UI" panose="020B0604030504040204" pitchFamily="50" charset="-128"/>
                          <a:ea typeface="Meiryo UI" panose="020B0604030504040204" pitchFamily="50" charset="-128"/>
                        </a:rPr>
                        <a:t>会社を紹介する図や写真を添付してください。</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29111066"/>
                  </a:ext>
                </a:extLst>
              </a:tr>
              <a:tr h="433914">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本社所在地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L="36000" marR="36000" marT="36000" marB="3600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会社の本社所在地等を記入してください</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4255074"/>
                  </a:ext>
                </a:extLst>
              </a:tr>
              <a:tr h="320243">
                <a:tc gridSpan="2">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事業概要</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7109118"/>
                  </a:ext>
                </a:extLst>
              </a:tr>
              <a:tr h="4507993">
                <a:tc gridSpan="2">
                  <a:txBody>
                    <a:bodyPr/>
                    <a:lstStyle/>
                    <a:p>
                      <a:pPr algn="l"/>
                      <a:r>
                        <a:rPr kumimoji="1" lang="ja-JP" altLang="en-US" sz="1400" b="0" dirty="0" smtClean="0">
                          <a:solidFill>
                            <a:schemeClr val="tx1"/>
                          </a:solidFill>
                          <a:latin typeface="Meiryo UI" panose="020B0604030504040204" pitchFamily="50" charset="-128"/>
                          <a:ea typeface="Meiryo UI" panose="020B0604030504040204" pitchFamily="50" charset="-128"/>
                        </a:rPr>
                        <a:t>会社の基本情報、事業概要、紹介等を記載してください。</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797472"/>
                  </a:ext>
                </a:extLst>
              </a:tr>
            </a:tbl>
          </a:graphicData>
        </a:graphic>
      </p:graphicFrame>
      <p:grpSp>
        <p:nvGrpSpPr>
          <p:cNvPr id="5" name="グループ化 4"/>
          <p:cNvGrpSpPr/>
          <p:nvPr/>
        </p:nvGrpSpPr>
        <p:grpSpPr>
          <a:xfrm>
            <a:off x="7349067" y="724747"/>
            <a:ext cx="2397759" cy="352213"/>
            <a:chOff x="7355840" y="724747"/>
            <a:chExt cx="2397759" cy="352213"/>
          </a:xfrm>
        </p:grpSpPr>
        <p:sp>
          <p:nvSpPr>
            <p:cNvPr id="3" name="正方形/長方形 2"/>
            <p:cNvSpPr/>
            <p:nvPr/>
          </p:nvSpPr>
          <p:spPr>
            <a:xfrm>
              <a:off x="8351520" y="724747"/>
              <a:ext cx="1402079" cy="352213"/>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○○県</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7355840" y="724747"/>
              <a:ext cx="1053252" cy="352213"/>
            </a:xfrm>
            <a:prstGeom prst="rect">
              <a:avLst/>
            </a:prstGeom>
            <a:solidFill>
              <a:schemeClr val="accent1">
                <a:lumMod val="5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選定地域</a:t>
              </a:r>
              <a:endParaRPr kumimoji="1" lang="ja-JP" altLang="en-US" sz="14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375264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155985928"/>
              </p:ext>
            </p:extLst>
          </p:nvPr>
        </p:nvGraphicFramePr>
        <p:xfrm>
          <a:off x="107296" y="114446"/>
          <a:ext cx="9646303" cy="6665660"/>
        </p:xfrm>
        <a:graphic>
          <a:graphicData uri="http://schemas.openxmlformats.org/drawingml/2006/table">
            <a:tbl>
              <a:tblPr/>
              <a:tblGrid>
                <a:gridCol w="1142199">
                  <a:extLst>
                    <a:ext uri="{9D8B030D-6E8A-4147-A177-3AD203B41FA5}">
                      <a16:colId xmlns:a16="http://schemas.microsoft.com/office/drawing/2014/main" val="3944875654"/>
                    </a:ext>
                  </a:extLst>
                </a:gridCol>
                <a:gridCol w="4457659">
                  <a:extLst>
                    <a:ext uri="{9D8B030D-6E8A-4147-A177-3AD203B41FA5}">
                      <a16:colId xmlns:a16="http://schemas.microsoft.com/office/drawing/2014/main" val="3414380872"/>
                    </a:ext>
                  </a:extLst>
                </a:gridCol>
                <a:gridCol w="4046445">
                  <a:extLst>
                    <a:ext uri="{9D8B030D-6E8A-4147-A177-3AD203B41FA5}">
                      <a16:colId xmlns:a16="http://schemas.microsoft.com/office/drawing/2014/main" val="464281811"/>
                    </a:ext>
                  </a:extLst>
                </a:gridCol>
              </a:tblGrid>
              <a:tr h="382218">
                <a:tc gridSpan="3">
                  <a:txBody>
                    <a:bodyPr/>
                    <a:lstStyle/>
                    <a:p>
                      <a:pPr algn="l"/>
                      <a:r>
                        <a:rPr kumimoji="1" lang="ja-JP" altLang="en-US" sz="1400" b="1" dirty="0" smtClean="0">
                          <a:solidFill>
                            <a:schemeClr val="bg1"/>
                          </a:solidFill>
                          <a:latin typeface="Meiryo UI" panose="020B0604030504040204" pitchFamily="50" charset="-128"/>
                          <a:ea typeface="Meiryo UI" panose="020B0604030504040204" pitchFamily="50" charset="-128"/>
                        </a:rPr>
                        <a:t>○○か</a:t>
                      </a:r>
                      <a:r>
                        <a:rPr kumimoji="1" lang="ja-JP" altLang="en-US" sz="1400" b="1" dirty="0" err="1" smtClean="0">
                          <a:solidFill>
                            <a:schemeClr val="bg1"/>
                          </a:solidFill>
                          <a:latin typeface="Meiryo UI" panose="020B0604030504040204" pitchFamily="50" charset="-128"/>
                          <a:ea typeface="Meiryo UI" panose="020B0604030504040204" pitchFamily="50" charset="-128"/>
                        </a:rPr>
                        <a:t>ぶ</a:t>
                      </a:r>
                      <a:r>
                        <a:rPr kumimoji="1" lang="ja-JP" altLang="en-US" sz="1400" b="1" dirty="0" smtClean="0">
                          <a:solidFill>
                            <a:schemeClr val="bg1"/>
                          </a:solidFill>
                          <a:latin typeface="Meiryo UI" panose="020B0604030504040204" pitchFamily="50" charset="-128"/>
                          <a:ea typeface="Meiryo UI" panose="020B0604030504040204" pitchFamily="50" charset="-128"/>
                        </a:rPr>
                        <a:t>しきかいしゃ</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07461365"/>
                  </a:ext>
                </a:extLst>
              </a:tr>
              <a:tr h="587378">
                <a:tc gridSpan="3">
                  <a:txBody>
                    <a:bodyPr/>
                    <a:lstStyle/>
                    <a:p>
                      <a:pPr algn="l"/>
                      <a:r>
                        <a:rPr kumimoji="1" lang="ja-JP" altLang="en-US" sz="3200" b="1" dirty="0" smtClean="0">
                          <a:solidFill>
                            <a:schemeClr val="bg1"/>
                          </a:solidFill>
                          <a:latin typeface="Meiryo UI" panose="020B0604030504040204" pitchFamily="50" charset="-128"/>
                          <a:ea typeface="Meiryo UI" panose="020B0604030504040204" pitchFamily="50" charset="-128"/>
                        </a:rPr>
                        <a:t>○○株式会社</a:t>
                      </a:r>
                      <a:endParaRPr kumimoji="1" lang="ja-JP" altLang="en-US" sz="3200" b="1" dirty="0">
                        <a:solidFill>
                          <a:schemeClr val="bg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189183472"/>
                  </a:ext>
                </a:extLst>
              </a:tr>
              <a:tr h="433914">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業種</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kumimoji="1" lang="ja-JP" altLang="en-US" sz="1400" dirty="0" smtClean="0">
                          <a:latin typeface="Meiryo UI" panose="020B0604030504040204" pitchFamily="50" charset="-128"/>
                          <a:ea typeface="Meiryo UI" panose="020B0604030504040204" pitchFamily="50" charset="-128"/>
                        </a:rPr>
                        <a:t>サービス業（他に分類されないもの）</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29111066"/>
                  </a:ext>
                </a:extLst>
              </a:tr>
              <a:tr h="433914">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本社所在地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kumimoji="1" lang="ja-JP" altLang="en-US" sz="1400" dirty="0" smtClean="0">
                          <a:latin typeface="Meiryo UI" panose="020B0604030504040204" pitchFamily="50" charset="-128"/>
                          <a:ea typeface="Meiryo UI" panose="020B0604030504040204" pitchFamily="50" charset="-128"/>
                        </a:rPr>
                        <a:t>東京都千代田区霞が関１－３－１</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4255074"/>
                  </a:ext>
                </a:extLst>
              </a:tr>
              <a:tr h="320243">
                <a:tc gridSpan="2">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事業概要</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7109118"/>
                  </a:ext>
                </a:extLst>
              </a:tr>
              <a:tr h="4507993">
                <a:tc gridSpan="2">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797472"/>
                  </a:ext>
                </a:extLst>
              </a:tr>
            </a:tbl>
          </a:graphicData>
        </a:graphic>
      </p:graphicFrame>
      <p:pic>
        <p:nvPicPr>
          <p:cNvPr id="4" name="図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57109" y="4194519"/>
            <a:ext cx="3507723" cy="1997175"/>
          </a:xfrm>
          <a:prstGeom prst="rect">
            <a:avLst/>
          </a:prstGeom>
        </p:spPr>
      </p:pic>
      <p:sp>
        <p:nvSpPr>
          <p:cNvPr id="7" name="横巻き 6"/>
          <p:cNvSpPr/>
          <p:nvPr/>
        </p:nvSpPr>
        <p:spPr>
          <a:xfrm>
            <a:off x="7618286" y="60262"/>
            <a:ext cx="2071254" cy="628175"/>
          </a:xfrm>
          <a:prstGeom prst="horizontalScroll">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eiryo UI" panose="020B0604030504040204" pitchFamily="50" charset="-128"/>
                <a:ea typeface="Meiryo UI" panose="020B0604030504040204" pitchFamily="50" charset="-128"/>
              </a:rPr>
              <a:t>記入</a:t>
            </a:r>
            <a:r>
              <a:rPr lang="ja-JP" altLang="en-US" sz="2400" b="1" dirty="0" smtClean="0">
                <a:solidFill>
                  <a:schemeClr val="tx1"/>
                </a:solidFill>
                <a:latin typeface="Meiryo UI" panose="020B0604030504040204" pitchFamily="50" charset="-128"/>
                <a:ea typeface="Meiryo UI" panose="020B0604030504040204" pitchFamily="50" charset="-128"/>
              </a:rPr>
              <a:t>要領</a:t>
            </a:r>
            <a:endParaRPr lang="ja-JP" altLang="en-US" sz="2400" b="1" dirty="0">
              <a:solidFill>
                <a:schemeClr val="tx1"/>
              </a:solidFill>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7349067" y="724747"/>
            <a:ext cx="2397759" cy="352213"/>
            <a:chOff x="7355840" y="724747"/>
            <a:chExt cx="2397759" cy="352213"/>
          </a:xfrm>
        </p:grpSpPr>
        <p:sp>
          <p:nvSpPr>
            <p:cNvPr id="9" name="正方形/長方形 8"/>
            <p:cNvSpPr/>
            <p:nvPr/>
          </p:nvSpPr>
          <p:spPr>
            <a:xfrm>
              <a:off x="8351520" y="724747"/>
              <a:ext cx="1402079" cy="352213"/>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○○県</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7355840" y="724747"/>
              <a:ext cx="1053252" cy="352213"/>
            </a:xfrm>
            <a:prstGeom prst="rect">
              <a:avLst/>
            </a:prstGeom>
            <a:solidFill>
              <a:schemeClr val="accent1">
                <a:lumMod val="5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選定地域</a:t>
              </a:r>
              <a:endParaRPr kumimoji="1" lang="ja-JP" altLang="en-US" sz="1400" dirty="0">
                <a:latin typeface="Meiryo UI" panose="020B0604030504040204" pitchFamily="50" charset="-128"/>
                <a:ea typeface="Meiryo UI" panose="020B0604030504040204" pitchFamily="50" charset="-128"/>
              </a:endParaRPr>
            </a:p>
          </p:txBody>
        </p:sp>
      </p:grpSp>
      <p:sp>
        <p:nvSpPr>
          <p:cNvPr id="11" name="正方形/長方形 10"/>
          <p:cNvSpPr/>
          <p:nvPr/>
        </p:nvSpPr>
        <p:spPr>
          <a:xfrm>
            <a:off x="411694" y="3501813"/>
            <a:ext cx="5002765" cy="3173307"/>
          </a:xfrm>
          <a:prstGeom prst="rect">
            <a:avLst/>
          </a:prstGeom>
          <a:solidFill>
            <a:schemeClr val="accent6">
              <a:alpha val="6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ja-JP" altLang="en-US" sz="1600" b="1" dirty="0" smtClean="0">
                <a:latin typeface="Meiryo UI" panose="020B0604030504040204" pitchFamily="50" charset="-128"/>
                <a:ea typeface="Meiryo UI" panose="020B0604030504040204" pitchFamily="50" charset="-128"/>
              </a:rPr>
              <a:t>事業の概要</a:t>
            </a:r>
            <a:endParaRPr kumimoji="1" lang="en-US" altLang="ja-JP" sz="1600" b="1" dirty="0" smtClean="0">
              <a:latin typeface="Meiryo UI" panose="020B0604030504040204" pitchFamily="50" charset="-128"/>
              <a:ea typeface="Meiryo UI" panose="020B0604030504040204" pitchFamily="50" charset="-128"/>
            </a:endParaRPr>
          </a:p>
          <a:p>
            <a:r>
              <a:rPr lang="en-US" altLang="ja-JP" sz="1600" b="1" dirty="0" smtClean="0">
                <a:latin typeface="Meiryo UI" panose="020B0604030504040204" pitchFamily="50" charset="-128"/>
                <a:ea typeface="Meiryo UI" panose="020B0604030504040204" pitchFamily="50" charset="-128"/>
              </a:rPr>
              <a:t>【</a:t>
            </a:r>
            <a:r>
              <a:rPr lang="en-US" altLang="ja-JP" sz="1600" b="1" dirty="0" err="1" smtClean="0">
                <a:latin typeface="Meiryo UI" panose="020B0604030504040204" pitchFamily="50" charset="-128"/>
                <a:ea typeface="Meiryo UI" panose="020B0604030504040204" pitchFamily="50" charset="-128"/>
              </a:rPr>
              <a:t>Meiryo</a:t>
            </a:r>
            <a:r>
              <a:rPr lang="en-US" altLang="ja-JP" sz="1600" b="1" dirty="0" smtClean="0">
                <a:latin typeface="Meiryo UI" panose="020B0604030504040204" pitchFamily="50" charset="-128"/>
                <a:ea typeface="Meiryo UI" panose="020B0604030504040204" pitchFamily="50" charset="-128"/>
              </a:rPr>
              <a:t> UI</a:t>
            </a:r>
            <a:r>
              <a:rPr lang="ja-JP" altLang="en-US"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14</a:t>
            </a:r>
            <a:r>
              <a:rPr lang="ja-JP" altLang="en-US" sz="1600" b="1" dirty="0" smtClean="0">
                <a:latin typeface="Meiryo UI" panose="020B0604030504040204" pitchFamily="50" charset="-128"/>
                <a:ea typeface="Meiryo UI" panose="020B0604030504040204" pitchFamily="50" charset="-128"/>
              </a:rPr>
              <a:t>ポイント</a:t>
            </a:r>
            <a:r>
              <a:rPr lang="en-US" altLang="ja-JP" sz="1600" b="1" dirty="0" smtClean="0">
                <a:latin typeface="Meiryo UI" panose="020B0604030504040204" pitchFamily="50" charset="-128"/>
                <a:ea typeface="Meiryo UI" panose="020B0604030504040204" pitchFamily="50" charset="-128"/>
              </a:rPr>
              <a:t>】</a:t>
            </a:r>
          </a:p>
          <a:p>
            <a:r>
              <a:rPr lang="ja-JP" altLang="en-US" sz="1600" b="1" dirty="0" smtClean="0">
                <a:latin typeface="Meiryo UI" panose="020B0604030504040204" pitchFamily="50" charset="-128"/>
                <a:ea typeface="Meiryo UI" panose="020B0604030504040204" pitchFamily="50" charset="-128"/>
              </a:rPr>
              <a:t>基本情報の他、概況、特徴的な点、今後の取組などを、それぞれ、</a:t>
            </a:r>
            <a:r>
              <a:rPr lang="en-US" altLang="ja-JP" sz="1600" b="1" dirty="0" smtClean="0">
                <a:latin typeface="Meiryo UI" panose="020B0604030504040204" pitchFamily="50" charset="-128"/>
                <a:ea typeface="Meiryo UI" panose="020B0604030504040204" pitchFamily="50" charset="-128"/>
              </a:rPr>
              <a:t>150</a:t>
            </a:r>
            <a:r>
              <a:rPr lang="ja-JP" altLang="en-US" sz="1600" b="1" dirty="0" smtClean="0">
                <a:latin typeface="Meiryo UI" panose="020B0604030504040204" pitchFamily="50" charset="-128"/>
                <a:ea typeface="Meiryo UI" panose="020B0604030504040204" pitchFamily="50" charset="-128"/>
              </a:rPr>
              <a:t>文字程度で、</a:t>
            </a:r>
            <a:r>
              <a:rPr kumimoji="1" lang="ja-JP" altLang="en-US" sz="1600" b="1" dirty="0" smtClean="0">
                <a:latin typeface="Meiryo UI" panose="020B0604030504040204" pitchFamily="50" charset="-128"/>
                <a:ea typeface="Meiryo UI" panose="020B0604030504040204" pitchFamily="50" charset="-128"/>
              </a:rPr>
              <a:t>おおよそこの枠内におさまる分量で</a:t>
            </a:r>
            <a:r>
              <a:rPr lang="ja-JP" altLang="en-US" sz="1600" b="1" dirty="0">
                <a:latin typeface="Meiryo UI" panose="020B0604030504040204" pitchFamily="50" charset="-128"/>
                <a:ea typeface="Meiryo UI" panose="020B0604030504040204" pitchFamily="50" charset="-128"/>
              </a:rPr>
              <a:t>記載</a:t>
            </a:r>
            <a:r>
              <a:rPr lang="ja-JP" altLang="en-US" sz="1600" b="1" dirty="0" smtClean="0">
                <a:latin typeface="Meiryo UI" panose="020B0604030504040204" pitchFamily="50" charset="-128"/>
                <a:ea typeface="Meiryo UI" panose="020B0604030504040204" pitchFamily="50" charset="-128"/>
              </a:rPr>
              <a:t>してください</a:t>
            </a:r>
            <a:r>
              <a:rPr lang="ja-JP" altLang="en-US"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
        <p:nvSpPr>
          <p:cNvPr id="12" name="角丸四角形吹き出し 11"/>
          <p:cNvSpPr/>
          <p:nvPr/>
        </p:nvSpPr>
        <p:spPr>
          <a:xfrm>
            <a:off x="2913077" y="264617"/>
            <a:ext cx="3629964" cy="854819"/>
          </a:xfrm>
          <a:prstGeom prst="wedgeRoundRectCallout">
            <a:avLst>
              <a:gd name="adj1" fmla="val -54862"/>
              <a:gd name="adj2" fmla="val 14941"/>
              <a:gd name="adj3" fmla="val 16667"/>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ja-JP" altLang="en-US" sz="1600" b="1" dirty="0"/>
              <a:t>企業</a:t>
            </a:r>
            <a:r>
              <a:rPr lang="ja-JP" altLang="en-US" sz="1600" b="1" dirty="0" smtClean="0"/>
              <a:t>名は省略せずに記載してください。</a:t>
            </a:r>
            <a:endParaRPr kumimoji="1" lang="en-US" altLang="ja-JP" sz="1600" b="1" dirty="0" smtClean="0"/>
          </a:p>
          <a:p>
            <a:pPr algn="ctr"/>
            <a:r>
              <a:rPr kumimoji="1" lang="en-US" altLang="ja-JP" sz="1400" b="1" u="sng" dirty="0" smtClean="0">
                <a:solidFill>
                  <a:schemeClr val="bg1"/>
                </a:solidFill>
              </a:rPr>
              <a:t>【</a:t>
            </a:r>
            <a:r>
              <a:rPr kumimoji="1" lang="en-US" altLang="ja-JP" sz="1400" b="1" u="sng" dirty="0" err="1" smtClean="0">
                <a:solidFill>
                  <a:schemeClr val="bg1"/>
                </a:solidFill>
              </a:rPr>
              <a:t>Meiryo</a:t>
            </a:r>
            <a:r>
              <a:rPr kumimoji="1" lang="en-US" altLang="ja-JP" sz="1400" b="1" u="sng" dirty="0" smtClean="0">
                <a:solidFill>
                  <a:schemeClr val="bg1"/>
                </a:solidFill>
              </a:rPr>
              <a:t> UI </a:t>
            </a:r>
            <a:r>
              <a:rPr lang="en-US" altLang="ja-JP" sz="1400" b="1" u="sng" dirty="0" smtClean="0">
                <a:solidFill>
                  <a:schemeClr val="bg1"/>
                </a:solidFill>
              </a:rPr>
              <a:t>32</a:t>
            </a:r>
            <a:r>
              <a:rPr kumimoji="1" lang="ja-JP" altLang="en-US" sz="1400" b="1" u="sng" dirty="0" smtClean="0">
                <a:solidFill>
                  <a:schemeClr val="bg1"/>
                </a:solidFill>
              </a:rPr>
              <a:t>ポイント</a:t>
            </a:r>
            <a:endParaRPr kumimoji="1" lang="en-US" altLang="ja-JP" sz="1400" b="1" u="sng" dirty="0" smtClean="0">
              <a:solidFill>
                <a:schemeClr val="bg1"/>
              </a:solidFill>
            </a:endParaRPr>
          </a:p>
          <a:p>
            <a:pPr algn="ctr"/>
            <a:r>
              <a:rPr kumimoji="1" lang="ja-JP" altLang="en-US" sz="1400" b="1" u="sng" dirty="0" smtClean="0">
                <a:solidFill>
                  <a:schemeClr val="bg1"/>
                </a:solidFill>
              </a:rPr>
              <a:t>（</a:t>
            </a:r>
            <a:r>
              <a:rPr lang="ja-JP" altLang="en-US" sz="1400" b="1" u="sng" dirty="0" smtClean="0">
                <a:solidFill>
                  <a:schemeClr val="bg1"/>
                </a:solidFill>
              </a:rPr>
              <a:t>業種</a:t>
            </a:r>
            <a:r>
              <a:rPr lang="ja-JP" altLang="en-US" sz="1400" b="1" u="sng" dirty="0">
                <a:solidFill>
                  <a:schemeClr val="bg1"/>
                </a:solidFill>
              </a:rPr>
              <a:t>・</a:t>
            </a:r>
            <a:r>
              <a:rPr kumimoji="1" lang="ja-JP" altLang="en-US" sz="1400" b="1" u="sng" dirty="0" smtClean="0">
                <a:solidFill>
                  <a:schemeClr val="bg1"/>
                </a:solidFill>
              </a:rPr>
              <a:t>所在地は</a:t>
            </a:r>
            <a:r>
              <a:rPr kumimoji="1" lang="en-US" altLang="ja-JP" sz="1400" b="1" u="sng" dirty="0" smtClean="0">
                <a:solidFill>
                  <a:schemeClr val="bg1"/>
                </a:solidFill>
              </a:rPr>
              <a:t>14</a:t>
            </a:r>
            <a:r>
              <a:rPr kumimoji="1" lang="ja-JP" altLang="en-US" sz="1400" b="1" u="sng" dirty="0" smtClean="0">
                <a:solidFill>
                  <a:schemeClr val="bg1"/>
                </a:solidFill>
              </a:rPr>
              <a:t>ポイント）</a:t>
            </a:r>
            <a:r>
              <a:rPr kumimoji="1" lang="en-US" altLang="ja-JP" sz="1400" b="1" u="sng" dirty="0" smtClean="0">
                <a:solidFill>
                  <a:schemeClr val="bg1"/>
                </a:solidFill>
              </a:rPr>
              <a:t>】</a:t>
            </a:r>
            <a:endParaRPr kumimoji="1" lang="ja-JP" altLang="en-US" sz="1400" b="1" u="sng" dirty="0">
              <a:solidFill>
                <a:schemeClr val="bg1"/>
              </a:solidFill>
            </a:endParaRPr>
          </a:p>
        </p:txBody>
      </p:sp>
      <p:sp>
        <p:nvSpPr>
          <p:cNvPr id="14" name="角丸四角形吹き出し 13"/>
          <p:cNvSpPr/>
          <p:nvPr/>
        </p:nvSpPr>
        <p:spPr>
          <a:xfrm>
            <a:off x="1779820" y="3264989"/>
            <a:ext cx="3809152" cy="1394658"/>
          </a:xfrm>
          <a:prstGeom prst="wedgeRoundRectCallout">
            <a:avLst>
              <a:gd name="adj1" fmla="val 60161"/>
              <a:gd name="adj2" fmla="val 7214"/>
              <a:gd name="adj3" fmla="val 16667"/>
            </a:avLst>
          </a:prstGeom>
          <a:solidFill>
            <a:schemeClr val="accent2">
              <a:alpha val="6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600" b="1" dirty="0"/>
              <a:t>事業所</a:t>
            </a:r>
            <a:r>
              <a:rPr lang="ja-JP" altLang="en-US" sz="1600" b="1" dirty="0" smtClean="0"/>
              <a:t>、商品</a:t>
            </a:r>
            <a:r>
              <a:rPr lang="ja-JP" altLang="en-US" sz="1600" b="1" dirty="0"/>
              <a:t>等貴社の行う取組みや事業内容がわかる</a:t>
            </a:r>
            <a:r>
              <a:rPr lang="ja-JP" altLang="en-US" sz="1600" b="1" dirty="0" smtClean="0"/>
              <a:t>写真</a:t>
            </a:r>
            <a:r>
              <a:rPr lang="ja-JP" altLang="en-US" sz="1600" b="1" dirty="0"/>
              <a:t>を</a:t>
            </a:r>
            <a:r>
              <a:rPr kumimoji="1" lang="ja-JP" altLang="en-US" sz="1600" b="1" dirty="0" smtClean="0"/>
              <a:t>複数枚ご使用ください。</a:t>
            </a:r>
            <a:endParaRPr kumimoji="1" lang="en-US" altLang="ja-JP" sz="1600" b="1" dirty="0" smtClean="0"/>
          </a:p>
          <a:p>
            <a:r>
              <a:rPr lang="ja-JP" altLang="en-US" sz="1600" b="1" u="sng" dirty="0" smtClean="0">
                <a:solidFill>
                  <a:schemeClr val="bg1"/>
                </a:solidFill>
              </a:rPr>
              <a:t>写真に</a:t>
            </a:r>
            <a:r>
              <a:rPr lang="ja-JP" altLang="en-US" sz="1600" b="1" u="sng" dirty="0">
                <a:solidFill>
                  <a:schemeClr val="bg1"/>
                </a:solidFill>
              </a:rPr>
              <a:t>関</a:t>
            </a:r>
            <a:r>
              <a:rPr lang="ja-JP" altLang="en-US" sz="1600" b="1" u="sng" dirty="0" smtClean="0">
                <a:solidFill>
                  <a:schemeClr val="bg1"/>
                </a:solidFill>
              </a:rPr>
              <a:t>する説明文を記載してください</a:t>
            </a:r>
            <a:endParaRPr lang="en-US" altLang="ja-JP" sz="1600" b="1" u="sng" dirty="0" smtClean="0">
              <a:solidFill>
                <a:schemeClr val="bg1"/>
              </a:solidFill>
            </a:endParaRPr>
          </a:p>
          <a:p>
            <a:r>
              <a:rPr kumimoji="1" lang="en-US" altLang="ja-JP" sz="1400" b="1" u="sng" dirty="0" smtClean="0">
                <a:solidFill>
                  <a:schemeClr val="bg1"/>
                </a:solidFill>
              </a:rPr>
              <a:t>【</a:t>
            </a:r>
            <a:r>
              <a:rPr lang="en-US" altLang="ja-JP" sz="1400" b="1" u="sng" dirty="0" err="1" smtClean="0">
                <a:solidFill>
                  <a:schemeClr val="bg1"/>
                </a:solidFill>
              </a:rPr>
              <a:t>Meiryo</a:t>
            </a:r>
            <a:r>
              <a:rPr lang="ja-JP" altLang="en-US" sz="1400" b="1" u="sng" dirty="0">
                <a:solidFill>
                  <a:schemeClr val="bg1"/>
                </a:solidFill>
              </a:rPr>
              <a:t> </a:t>
            </a:r>
            <a:r>
              <a:rPr lang="en-US" altLang="ja-JP" sz="1400" b="1" u="sng" dirty="0" smtClean="0">
                <a:solidFill>
                  <a:schemeClr val="bg1"/>
                </a:solidFill>
              </a:rPr>
              <a:t>UI</a:t>
            </a:r>
            <a:r>
              <a:rPr lang="ja-JP" altLang="en-US" sz="1400" b="1" u="sng" dirty="0">
                <a:solidFill>
                  <a:schemeClr val="bg1"/>
                </a:solidFill>
              </a:rPr>
              <a:t> </a:t>
            </a:r>
            <a:r>
              <a:rPr lang="en-US" altLang="ja-JP" sz="1400" b="1" u="sng" dirty="0" smtClean="0">
                <a:solidFill>
                  <a:schemeClr val="bg1"/>
                </a:solidFill>
              </a:rPr>
              <a:t>12</a:t>
            </a:r>
            <a:r>
              <a:rPr lang="ja-JP" altLang="en-US" sz="1400" b="1" u="sng" dirty="0" smtClean="0">
                <a:solidFill>
                  <a:schemeClr val="bg1"/>
                </a:solidFill>
              </a:rPr>
              <a:t>～</a:t>
            </a:r>
            <a:r>
              <a:rPr lang="en-US" altLang="ja-JP" sz="1400" b="1" u="sng" dirty="0" smtClean="0">
                <a:solidFill>
                  <a:schemeClr val="bg1"/>
                </a:solidFill>
              </a:rPr>
              <a:t>14</a:t>
            </a:r>
            <a:r>
              <a:rPr kumimoji="1" lang="ja-JP" altLang="en-US" sz="1400" b="1" u="sng" dirty="0" smtClean="0">
                <a:solidFill>
                  <a:schemeClr val="bg1"/>
                </a:solidFill>
              </a:rPr>
              <a:t>ポイント</a:t>
            </a:r>
            <a:r>
              <a:rPr kumimoji="1" lang="en-US" altLang="ja-JP" sz="1400" b="1" u="sng" dirty="0" smtClean="0">
                <a:solidFill>
                  <a:schemeClr val="bg1"/>
                </a:solidFill>
              </a:rPr>
              <a:t>】</a:t>
            </a:r>
            <a:endParaRPr kumimoji="1" lang="ja-JP" altLang="en-US" sz="1400" b="1" u="sng" dirty="0">
              <a:solidFill>
                <a:schemeClr val="bg1"/>
              </a:solidFill>
            </a:endParaRPr>
          </a:p>
        </p:txBody>
      </p:sp>
      <p:sp>
        <p:nvSpPr>
          <p:cNvPr id="16" name="テキスト ボックス 15"/>
          <p:cNvSpPr txBox="1"/>
          <p:nvPr/>
        </p:nvSpPr>
        <p:spPr>
          <a:xfrm>
            <a:off x="5773041" y="6191694"/>
            <a:ext cx="3875860" cy="523220"/>
          </a:xfrm>
          <a:prstGeom prst="rect">
            <a:avLst/>
          </a:prstGeom>
          <a:noFill/>
        </p:spPr>
        <p:txBody>
          <a:bodyPr wrap="square" rtlCol="0">
            <a:spAutoFit/>
          </a:bodyPr>
          <a:lstStyle/>
          <a:p>
            <a:pPr marL="216000" indent="-457200"/>
            <a:r>
              <a:rPr kumimoji="1" lang="ja-JP" altLang="en-US" sz="1400" dirty="0" smtClean="0">
                <a:latin typeface="Meiryo UI" panose="020B0604030504040204" pitchFamily="50" charset="-128"/>
                <a:ea typeface="Meiryo UI" panose="020B0604030504040204" pitchFamily="50" charset="-128"/>
              </a:rPr>
              <a:t>（業務風景）各部署の連携を図り、事業効率を高めるための戦略会議を開催。</a:t>
            </a:r>
            <a:endParaRPr kumimoji="1" lang="ja-JP" altLang="en-US" sz="1400" dirty="0">
              <a:latin typeface="Meiryo UI" panose="020B0604030504040204" pitchFamily="50" charset="-128"/>
              <a:ea typeface="Meiryo UI" panose="020B0604030504040204" pitchFamily="50" charset="-128"/>
            </a:endParaRPr>
          </a:p>
        </p:txBody>
      </p:sp>
      <p:sp>
        <p:nvSpPr>
          <p:cNvPr id="17" name="角丸四角形 16"/>
          <p:cNvSpPr/>
          <p:nvPr/>
        </p:nvSpPr>
        <p:spPr>
          <a:xfrm>
            <a:off x="381851" y="2303773"/>
            <a:ext cx="5032608" cy="948080"/>
          </a:xfrm>
          <a:prstGeom prst="roundRect">
            <a:avLst>
              <a:gd name="adj" fmla="val 10952"/>
            </a:avLst>
          </a:prstGeom>
        </p:spPr>
        <p:style>
          <a:lnRef idx="3">
            <a:schemeClr val="lt1"/>
          </a:lnRef>
          <a:fillRef idx="1">
            <a:schemeClr val="accent5"/>
          </a:fillRef>
          <a:effectRef idx="1">
            <a:schemeClr val="accent5"/>
          </a:effectRef>
          <a:fontRef idx="minor">
            <a:schemeClr val="lt1"/>
          </a:fontRef>
        </p:style>
        <p:txBody>
          <a:bodyPr rtlCol="0" anchor="ctr"/>
          <a:lstStyle/>
          <a:p>
            <a:r>
              <a:rPr lang="en-US" altLang="ja-JP" sz="1400" b="1" dirty="0">
                <a:solidFill>
                  <a:schemeClr val="bg1"/>
                </a:solidFill>
              </a:rPr>
              <a:t>【</a:t>
            </a:r>
            <a:r>
              <a:rPr lang="ja-JP" altLang="en-US" sz="1400" b="1" dirty="0">
                <a:solidFill>
                  <a:schemeClr val="bg1"/>
                </a:solidFill>
              </a:rPr>
              <a:t>基本</a:t>
            </a:r>
            <a:r>
              <a:rPr lang="en-US" altLang="ja-JP" sz="1400" b="1" dirty="0">
                <a:solidFill>
                  <a:schemeClr val="bg1"/>
                </a:solidFill>
              </a:rPr>
              <a:t>】</a:t>
            </a:r>
          </a:p>
          <a:p>
            <a:r>
              <a:rPr lang="ja-JP" altLang="en-US" sz="1400" b="1" dirty="0">
                <a:solidFill>
                  <a:schemeClr val="bg1"/>
                </a:solidFill>
              </a:rPr>
              <a:t>フォント</a:t>
            </a:r>
            <a:r>
              <a:rPr lang="ja-JP" altLang="en-US" sz="1400" b="1" dirty="0" smtClean="0">
                <a:solidFill>
                  <a:schemeClr val="bg1"/>
                </a:solidFill>
              </a:rPr>
              <a:t>は</a:t>
            </a:r>
            <a:r>
              <a:rPr lang="en-US" altLang="ja-JP" sz="1400" b="1" dirty="0" err="1" smtClean="0">
                <a:solidFill>
                  <a:schemeClr val="bg1"/>
                </a:solidFill>
              </a:rPr>
              <a:t>Meiryo</a:t>
            </a:r>
            <a:r>
              <a:rPr lang="en-US" altLang="ja-JP" sz="1400" b="1" dirty="0" smtClean="0">
                <a:solidFill>
                  <a:schemeClr val="bg1"/>
                </a:solidFill>
              </a:rPr>
              <a:t> UI</a:t>
            </a:r>
            <a:r>
              <a:rPr lang="ja-JP" altLang="en-US" sz="1400" b="1" dirty="0" err="1" smtClean="0">
                <a:solidFill>
                  <a:schemeClr val="bg1"/>
                </a:solidFill>
              </a:rPr>
              <a:t>、</a:t>
            </a:r>
            <a:r>
              <a:rPr lang="ja-JP" altLang="en-US" sz="1400" b="1" dirty="0" smtClean="0">
                <a:solidFill>
                  <a:schemeClr val="bg1"/>
                </a:solidFill>
              </a:rPr>
              <a:t>英数字は半角で記入してください。</a:t>
            </a:r>
            <a:endParaRPr lang="en-US" altLang="ja-JP" sz="1400" b="1" dirty="0">
              <a:solidFill>
                <a:schemeClr val="bg1"/>
              </a:solidFill>
            </a:endParaRPr>
          </a:p>
          <a:p>
            <a:r>
              <a:rPr lang="ja-JP" altLang="en-US" sz="1400" b="1" dirty="0">
                <a:solidFill>
                  <a:schemeClr val="bg1"/>
                </a:solidFill>
              </a:rPr>
              <a:t>文章は「</a:t>
            </a:r>
            <a:r>
              <a:rPr lang="ja-JP" altLang="en-US" sz="1400" b="1" dirty="0" smtClean="0">
                <a:solidFill>
                  <a:schemeClr val="bg1"/>
                </a:solidFill>
              </a:rPr>
              <a:t>です、ます</a:t>
            </a:r>
            <a:r>
              <a:rPr lang="ja-JP" altLang="en-US" sz="1400" b="1" dirty="0">
                <a:solidFill>
                  <a:schemeClr val="bg1"/>
                </a:solidFill>
              </a:rPr>
              <a:t>調」で記載してください</a:t>
            </a:r>
            <a:r>
              <a:rPr lang="ja-JP" altLang="en-US" sz="1400" b="1" dirty="0" smtClean="0">
                <a:solidFill>
                  <a:schemeClr val="bg1"/>
                </a:solidFill>
              </a:rPr>
              <a:t>。</a:t>
            </a:r>
            <a:endParaRPr lang="ja-JP" altLang="en-US" sz="1400" b="1" dirty="0">
              <a:solidFill>
                <a:schemeClr val="bg1"/>
              </a:solidFill>
            </a:endParaRPr>
          </a:p>
        </p:txBody>
      </p:sp>
      <p:pic>
        <p:nvPicPr>
          <p:cNvPr id="18" name="図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55221" y="1103022"/>
            <a:ext cx="3911501" cy="2628139"/>
          </a:xfrm>
          <a:prstGeom prst="rect">
            <a:avLst/>
          </a:prstGeom>
        </p:spPr>
      </p:pic>
      <p:sp>
        <p:nvSpPr>
          <p:cNvPr id="19" name="テキスト ボックス 18"/>
          <p:cNvSpPr txBox="1"/>
          <p:nvPr/>
        </p:nvSpPr>
        <p:spPr>
          <a:xfrm>
            <a:off x="5773041" y="3688161"/>
            <a:ext cx="3875860" cy="523220"/>
          </a:xfrm>
          <a:prstGeom prst="rect">
            <a:avLst/>
          </a:prstGeom>
          <a:noFill/>
        </p:spPr>
        <p:txBody>
          <a:bodyPr wrap="square" rtlCol="0">
            <a:spAutoFit/>
          </a:bodyPr>
          <a:lstStyle/>
          <a:p>
            <a:pPr marL="360000" indent="-457200"/>
            <a:r>
              <a:rPr kumimoji="1" lang="ja-JP" altLang="en-US" sz="1400" dirty="0" smtClean="0">
                <a:latin typeface="Meiryo UI" panose="020B0604030504040204" pitchFamily="50" charset="-128"/>
                <a:ea typeface="Meiryo UI" panose="020B0604030504040204" pitchFamily="50" charset="-128"/>
              </a:rPr>
              <a:t>（事業内容）地域未来牽引企業が一堂に会するイベントを開催。</a:t>
            </a:r>
            <a:endParaRPr kumimoji="1" lang="ja-JP" altLang="en-US" sz="1400" dirty="0">
              <a:latin typeface="Meiryo UI" panose="020B0604030504040204" pitchFamily="50" charset="-128"/>
              <a:ea typeface="Meiryo UI" panose="020B0604030504040204" pitchFamily="50" charset="-128"/>
            </a:endParaRPr>
          </a:p>
        </p:txBody>
      </p:sp>
      <p:sp>
        <p:nvSpPr>
          <p:cNvPr id="13" name="角丸四角形吹き出し 12"/>
          <p:cNvSpPr/>
          <p:nvPr/>
        </p:nvSpPr>
        <p:spPr>
          <a:xfrm>
            <a:off x="5896407" y="1172378"/>
            <a:ext cx="3813754" cy="1496371"/>
          </a:xfrm>
          <a:prstGeom prst="wedgeRoundRectCallout">
            <a:avLst>
              <a:gd name="adj1" fmla="val 33037"/>
              <a:gd name="adj2" fmla="val -63053"/>
              <a:gd name="adj3" fmla="val 16667"/>
            </a:avLst>
          </a:prstGeom>
          <a:solidFill>
            <a:schemeClr val="accent2">
              <a:alpha val="6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600" b="1" dirty="0" smtClean="0"/>
              <a:t>選定地域は弊省公表資料に記載の都道府県を記載ください。</a:t>
            </a:r>
            <a:endParaRPr kumimoji="1" lang="en-US" altLang="ja-JP" sz="1600" b="1" dirty="0" smtClean="0"/>
          </a:p>
          <a:p>
            <a:r>
              <a:rPr lang="ja-JP" altLang="en-US" sz="1600" b="1" dirty="0" smtClean="0"/>
              <a:t>ＵＲＬ：</a:t>
            </a:r>
            <a:r>
              <a:rPr lang="en-US" altLang="ja-JP" sz="1600" b="1" dirty="0" smtClean="0">
                <a:hlinkClick r:id="rId4"/>
              </a:rPr>
              <a:t>https://www.meti.go.jp/policy/sme_chiiki/chiiki_kenin_kigyou/kigyo/chiikimirai_map.pdf</a:t>
            </a:r>
            <a:endParaRPr kumimoji="1" lang="en-US" altLang="ja-JP" sz="1600" b="1" dirty="0" smtClean="0"/>
          </a:p>
        </p:txBody>
      </p:sp>
      <p:sp>
        <p:nvSpPr>
          <p:cNvPr id="20" name="角丸四角形吹き出し 19"/>
          <p:cNvSpPr/>
          <p:nvPr/>
        </p:nvSpPr>
        <p:spPr>
          <a:xfrm>
            <a:off x="247135" y="6413156"/>
            <a:ext cx="5421207" cy="373517"/>
          </a:xfrm>
          <a:prstGeom prst="wedgeRoundRectCallout">
            <a:avLst>
              <a:gd name="adj1" fmla="val 43941"/>
              <a:gd name="adj2" fmla="val 16074"/>
              <a:gd name="adj3" fmla="val 16667"/>
            </a:avLst>
          </a:prstGeom>
          <a:solidFill>
            <a:schemeClr val="accent2">
              <a:alpha val="6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400" b="1" dirty="0" smtClean="0">
                <a:solidFill>
                  <a:schemeClr val="bg1"/>
                </a:solidFill>
              </a:rPr>
              <a:t>提出方法：</a:t>
            </a:r>
            <a:r>
              <a:rPr kumimoji="1" lang="en-US" altLang="ja-JP" sz="1400" b="1" dirty="0" smtClean="0">
                <a:solidFill>
                  <a:srgbClr val="FF0000"/>
                </a:solidFill>
                <a:hlinkClick r:id="rId5"/>
              </a:rPr>
              <a:t>chiiki_mirai_kk</a:t>
            </a:r>
            <a:r>
              <a:rPr lang="en-US" altLang="ja-JP" sz="1400" b="1" dirty="0" smtClean="0">
                <a:solidFill>
                  <a:srgbClr val="FF0000"/>
                </a:solidFill>
                <a:hlinkClick r:id="rId5"/>
              </a:rPr>
              <a:t>@meti.go.jp</a:t>
            </a:r>
            <a:r>
              <a:rPr lang="ja-JP" altLang="en-US" sz="1400" b="1" dirty="0" smtClean="0">
                <a:solidFill>
                  <a:schemeClr val="bg1"/>
                </a:solidFill>
              </a:rPr>
              <a:t>にメールでご提出ください。</a:t>
            </a:r>
            <a:endParaRPr kumimoji="1" lang="en-US" altLang="ja-JP" sz="1400" b="1" dirty="0" smtClean="0">
              <a:solidFill>
                <a:schemeClr val="bg1"/>
              </a:solidFill>
            </a:endParaRPr>
          </a:p>
        </p:txBody>
      </p:sp>
    </p:spTree>
    <p:extLst>
      <p:ext uri="{BB962C8B-B14F-4D97-AF65-F5344CB8AC3E}">
        <p14:creationId xmlns:p14="http://schemas.microsoft.com/office/powerpoint/2010/main" val="3311666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35398001"/>
              </p:ext>
            </p:extLst>
          </p:nvPr>
        </p:nvGraphicFramePr>
        <p:xfrm>
          <a:off x="107296" y="114446"/>
          <a:ext cx="9646303" cy="6665660"/>
        </p:xfrm>
        <a:graphic>
          <a:graphicData uri="http://schemas.openxmlformats.org/drawingml/2006/table">
            <a:tbl>
              <a:tblPr/>
              <a:tblGrid>
                <a:gridCol w="1142199">
                  <a:extLst>
                    <a:ext uri="{9D8B030D-6E8A-4147-A177-3AD203B41FA5}">
                      <a16:colId xmlns:a16="http://schemas.microsoft.com/office/drawing/2014/main" val="3944875654"/>
                    </a:ext>
                  </a:extLst>
                </a:gridCol>
                <a:gridCol w="4457659">
                  <a:extLst>
                    <a:ext uri="{9D8B030D-6E8A-4147-A177-3AD203B41FA5}">
                      <a16:colId xmlns:a16="http://schemas.microsoft.com/office/drawing/2014/main" val="3414380872"/>
                    </a:ext>
                  </a:extLst>
                </a:gridCol>
                <a:gridCol w="4046445">
                  <a:extLst>
                    <a:ext uri="{9D8B030D-6E8A-4147-A177-3AD203B41FA5}">
                      <a16:colId xmlns:a16="http://schemas.microsoft.com/office/drawing/2014/main" val="464281811"/>
                    </a:ext>
                  </a:extLst>
                </a:gridCol>
              </a:tblGrid>
              <a:tr h="382218">
                <a:tc gridSpan="3">
                  <a:txBody>
                    <a:bodyPr/>
                    <a:lstStyle/>
                    <a:p>
                      <a:pPr algn="l"/>
                      <a:r>
                        <a:rPr kumimoji="1" lang="ja-JP" altLang="en-US" sz="1400" b="1" dirty="0" err="1" smtClean="0">
                          <a:solidFill>
                            <a:schemeClr val="bg1"/>
                          </a:solidFill>
                          <a:latin typeface="Meiryo UI" panose="020B0604030504040204" pitchFamily="50" charset="-128"/>
                          <a:ea typeface="Meiryo UI" panose="020B0604030504040204" pitchFamily="50" charset="-128"/>
                        </a:rPr>
                        <a:t>けいざいさんぎょ</a:t>
                      </a:r>
                      <a:r>
                        <a:rPr kumimoji="1" lang="ja-JP" altLang="en-US" sz="1400" b="1" dirty="0" smtClean="0">
                          <a:solidFill>
                            <a:schemeClr val="bg1"/>
                          </a:solidFill>
                          <a:latin typeface="Meiryo UI" panose="020B0604030504040204" pitchFamily="50" charset="-128"/>
                          <a:ea typeface="Meiryo UI" panose="020B0604030504040204" pitchFamily="50" charset="-128"/>
                        </a:rPr>
                        <a:t>うかぶしきかいしゃ</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07461365"/>
                  </a:ext>
                </a:extLst>
              </a:tr>
              <a:tr h="587378">
                <a:tc gridSpan="3">
                  <a:txBody>
                    <a:bodyPr/>
                    <a:lstStyle/>
                    <a:p>
                      <a:pPr algn="l"/>
                      <a:r>
                        <a:rPr kumimoji="1" lang="ja-JP" altLang="en-US" sz="3200" b="1" dirty="0" smtClean="0">
                          <a:solidFill>
                            <a:schemeClr val="bg1"/>
                          </a:solidFill>
                          <a:latin typeface="Meiryo UI" panose="020B0604030504040204" pitchFamily="50" charset="-128"/>
                          <a:ea typeface="Meiryo UI" panose="020B0604030504040204" pitchFamily="50" charset="-128"/>
                        </a:rPr>
                        <a:t>経済産業株式会社</a:t>
                      </a:r>
                      <a:endParaRPr kumimoji="1" lang="ja-JP" altLang="en-US" sz="3200" b="1" dirty="0">
                        <a:solidFill>
                          <a:schemeClr val="bg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189183472"/>
                  </a:ext>
                </a:extLst>
              </a:tr>
              <a:tr h="433914">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業種</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kumimoji="1" lang="ja-JP" altLang="en-US" sz="1400" dirty="0" smtClean="0">
                          <a:latin typeface="Meiryo UI" panose="020B0604030504040204" pitchFamily="50" charset="-128"/>
                          <a:ea typeface="Meiryo UI" panose="020B0604030504040204" pitchFamily="50" charset="-128"/>
                        </a:rPr>
                        <a:t>サービス業（他に分類されないもの）</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29111066"/>
                  </a:ext>
                </a:extLst>
              </a:tr>
              <a:tr h="433914">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本社所在地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kumimoji="1" lang="ja-JP" altLang="en-US" sz="1400" dirty="0" smtClean="0">
                          <a:latin typeface="Meiryo UI" panose="020B0604030504040204" pitchFamily="50" charset="-128"/>
                          <a:ea typeface="Meiryo UI" panose="020B0604030504040204" pitchFamily="50" charset="-128"/>
                        </a:rPr>
                        <a:t>東京都千代田区霞が関１－３－１</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4255074"/>
                  </a:ext>
                </a:extLst>
              </a:tr>
              <a:tr h="320243">
                <a:tc gridSpan="2">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事業概要</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7109118"/>
                  </a:ext>
                </a:extLst>
              </a:tr>
              <a:tr h="4507993">
                <a:tc gridSpan="2">
                  <a:txBody>
                    <a:bodyPr/>
                    <a:lstStyle/>
                    <a:p>
                      <a:pPr algn="l"/>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rPr>
                        <a:t>基本情報</a:t>
                      </a:r>
                      <a:r>
                        <a:rPr kumimoji="1" lang="en-US" altLang="ja-JP" sz="140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400" b="0" dirty="0" smtClean="0">
                          <a:solidFill>
                            <a:schemeClr val="tx1"/>
                          </a:solidFill>
                          <a:latin typeface="Meiryo UI" panose="020B0604030504040204" pitchFamily="50" charset="-128"/>
                          <a:ea typeface="Meiryo UI" panose="020B0604030504040204" pitchFamily="50" charset="-128"/>
                        </a:rPr>
                        <a:t>　代表者：　代表取締役社長　経産　太郎</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b="0" dirty="0" smtClean="0">
                          <a:solidFill>
                            <a:schemeClr val="tx1"/>
                          </a:solidFill>
                          <a:latin typeface="Meiryo UI" panose="020B0604030504040204" pitchFamily="50" charset="-128"/>
                          <a:ea typeface="Meiryo UI" panose="020B0604030504040204" pitchFamily="50" charset="-128"/>
                        </a:rPr>
                        <a:t>　設立年：　</a:t>
                      </a:r>
                      <a:r>
                        <a:rPr kumimoji="1" lang="en-US" altLang="ja-JP" sz="1400" b="0" dirty="0" smtClean="0">
                          <a:solidFill>
                            <a:schemeClr val="tx1"/>
                          </a:solidFill>
                          <a:latin typeface="Meiryo UI" panose="020B0604030504040204" pitchFamily="50" charset="-128"/>
                          <a:ea typeface="Meiryo UI" panose="020B0604030504040204" pitchFamily="50" charset="-128"/>
                        </a:rPr>
                        <a:t>1949</a:t>
                      </a:r>
                      <a:r>
                        <a:rPr kumimoji="1" lang="ja-JP" altLang="en-US" sz="1400" b="0" dirty="0" smtClean="0">
                          <a:solidFill>
                            <a:schemeClr val="tx1"/>
                          </a:solidFill>
                          <a:latin typeface="Meiryo UI" panose="020B0604030504040204" pitchFamily="50" charset="-128"/>
                          <a:ea typeface="Meiryo UI" panose="020B0604030504040204" pitchFamily="50" charset="-128"/>
                        </a:rPr>
                        <a:t>年</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b="0" dirty="0" smtClean="0">
                          <a:solidFill>
                            <a:schemeClr val="tx1"/>
                          </a:solidFill>
                          <a:latin typeface="Meiryo UI" panose="020B0604030504040204" pitchFamily="50" charset="-128"/>
                          <a:ea typeface="Meiryo UI" panose="020B0604030504040204" pitchFamily="50" charset="-128"/>
                        </a:rPr>
                        <a:t>　資本金：　</a:t>
                      </a:r>
                      <a:r>
                        <a:rPr kumimoji="1" lang="en-US" altLang="ja-JP" sz="1400" b="0" dirty="0" smtClean="0">
                          <a:solidFill>
                            <a:schemeClr val="tx1"/>
                          </a:solidFill>
                          <a:latin typeface="Meiryo UI" panose="020B0604030504040204" pitchFamily="50" charset="-128"/>
                          <a:ea typeface="Meiryo UI" panose="020B0604030504040204" pitchFamily="50" charset="-128"/>
                        </a:rPr>
                        <a:t>3</a:t>
                      </a:r>
                      <a:r>
                        <a:rPr kumimoji="1" lang="ja-JP" altLang="en-US" sz="1400" b="0" dirty="0" smtClean="0">
                          <a:solidFill>
                            <a:schemeClr val="tx1"/>
                          </a:solidFill>
                          <a:latin typeface="Meiryo UI" panose="020B0604030504040204" pitchFamily="50" charset="-128"/>
                          <a:ea typeface="Meiryo UI" panose="020B0604030504040204" pitchFamily="50" charset="-128"/>
                        </a:rPr>
                        <a:t>億円</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rPr>
                        <a:t>概　況</a:t>
                      </a:r>
                      <a:r>
                        <a:rPr kumimoji="1" lang="en-US" altLang="ja-JP" sz="1400" b="0" dirty="0" smtClean="0">
                          <a:solidFill>
                            <a:schemeClr val="tx1"/>
                          </a:solidFill>
                          <a:latin typeface="Meiryo UI" panose="020B0604030504040204" pitchFamily="50" charset="-128"/>
                          <a:ea typeface="Meiryo UI" panose="020B0604030504040204" pitchFamily="50" charset="-128"/>
                        </a:rPr>
                        <a:t>】</a:t>
                      </a:r>
                    </a:p>
                    <a:p>
                      <a:pPr marL="180000" indent="-457200" algn="l"/>
                      <a:r>
                        <a:rPr kumimoji="1" lang="ja-JP" altLang="en-US" sz="1400" b="0" dirty="0" smtClean="0">
                          <a:solidFill>
                            <a:schemeClr val="tx1"/>
                          </a:solidFill>
                          <a:latin typeface="Meiryo UI" panose="020B0604030504040204" pitchFamily="50" charset="-128"/>
                          <a:ea typeface="Meiryo UI" panose="020B0604030504040204" pitchFamily="50" charset="-128"/>
                        </a:rPr>
                        <a:t>○弊社は、</a:t>
                      </a:r>
                      <a:r>
                        <a:rPr kumimoji="1" lang="en-US" altLang="ja-JP" sz="1400" b="0" dirty="0" smtClean="0">
                          <a:solidFill>
                            <a:schemeClr val="tx1"/>
                          </a:solidFill>
                          <a:latin typeface="Meiryo UI" panose="020B0604030504040204" pitchFamily="50" charset="-128"/>
                          <a:ea typeface="Meiryo UI" panose="020B0604030504040204" pitchFamily="50" charset="-128"/>
                        </a:rPr>
                        <a:t>1949</a:t>
                      </a:r>
                      <a:r>
                        <a:rPr kumimoji="1" lang="ja-JP" altLang="en-US" sz="1400" b="0" dirty="0" smtClean="0">
                          <a:solidFill>
                            <a:schemeClr val="tx1"/>
                          </a:solidFill>
                          <a:latin typeface="Meiryo UI" panose="020B0604030504040204" pitchFamily="50" charset="-128"/>
                          <a:ea typeface="Meiryo UI" panose="020B0604030504040204" pitchFamily="50" charset="-128"/>
                        </a:rPr>
                        <a:t>年創業ですが、</a:t>
                      </a:r>
                      <a:r>
                        <a:rPr kumimoji="1" lang="en-US" altLang="ja-JP" sz="1400" b="0" dirty="0" smtClean="0">
                          <a:solidFill>
                            <a:schemeClr val="tx1"/>
                          </a:solidFill>
                          <a:latin typeface="Meiryo UI" panose="020B0604030504040204" pitchFamily="50" charset="-128"/>
                          <a:ea typeface="Meiryo UI" panose="020B0604030504040204" pitchFamily="50" charset="-128"/>
                        </a:rPr>
                        <a:t>2001</a:t>
                      </a:r>
                      <a:r>
                        <a:rPr kumimoji="1" lang="ja-JP" altLang="en-US" sz="1400" b="0" dirty="0" smtClean="0">
                          <a:solidFill>
                            <a:schemeClr val="tx1"/>
                          </a:solidFill>
                          <a:latin typeface="Meiryo UI" panose="020B0604030504040204" pitchFamily="50" charset="-128"/>
                          <a:ea typeface="Meiryo UI" panose="020B0604030504040204" pitchFamily="50" charset="-128"/>
                        </a:rPr>
                        <a:t>年の企業再編により、通商産業株式会社から移行し、現在の組織となりました。</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180000" indent="-457200" algn="l"/>
                      <a:r>
                        <a:rPr kumimoji="1" lang="ja-JP" altLang="en-US" sz="1400" b="0" dirty="0" smtClean="0">
                          <a:solidFill>
                            <a:schemeClr val="tx1"/>
                          </a:solidFill>
                          <a:latin typeface="Meiryo UI" panose="020B0604030504040204" pitchFamily="50" charset="-128"/>
                          <a:ea typeface="Meiryo UI" panose="020B0604030504040204" pitchFamily="50" charset="-128"/>
                        </a:rPr>
                        <a:t>　 貿易、エネルギー、ものづくり、中小企業支援、地域産業など幅広い分野において、事業を展開しています。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180000" indent="-457200" algn="l"/>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180000" indent="-457200" algn="l"/>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rPr>
                        <a:t>特　色</a:t>
                      </a:r>
                      <a:r>
                        <a:rPr kumimoji="1" lang="en-US" altLang="ja-JP" sz="1400" b="0" dirty="0" smtClean="0">
                          <a:solidFill>
                            <a:schemeClr val="tx1"/>
                          </a:solidFill>
                          <a:latin typeface="Meiryo UI" panose="020B0604030504040204" pitchFamily="50" charset="-128"/>
                          <a:ea typeface="Meiryo UI" panose="020B0604030504040204" pitchFamily="50" charset="-128"/>
                        </a:rPr>
                        <a:t>】</a:t>
                      </a:r>
                    </a:p>
                    <a:p>
                      <a:pPr marL="180000" indent="-457200" algn="l"/>
                      <a:r>
                        <a:rPr kumimoji="1" lang="ja-JP" altLang="en-US" sz="1400" b="0" dirty="0" smtClean="0">
                          <a:solidFill>
                            <a:schemeClr val="tx1"/>
                          </a:solidFill>
                          <a:latin typeface="Meiryo UI" panose="020B0604030504040204" pitchFamily="50" charset="-128"/>
                          <a:ea typeface="Meiryo UI" panose="020B0604030504040204" pitchFamily="50" charset="-128"/>
                        </a:rPr>
                        <a:t>○「変革への挑戦」を掲げ、新しい取組に常にチャレンジしており、近年では、「地域未来投資促進法」、「地域未来牽引企業選定」といった地域の企業を後押しする事業を積極的に進めているところです。</a:t>
                      </a:r>
                    </a:p>
                    <a:p>
                      <a:pPr marL="180000" indent="-457200" algn="l"/>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180000" indent="-457200" algn="l"/>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rPr>
                        <a:t>今後の展開</a:t>
                      </a: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ja-JP" altLang="en-US" sz="1400" b="0" dirty="0" smtClean="0">
                        <a:solidFill>
                          <a:schemeClr val="tx1"/>
                        </a:solidFill>
                        <a:latin typeface="Meiryo UI" panose="020B0604030504040204" pitchFamily="50" charset="-128"/>
                        <a:ea typeface="Meiryo UI" panose="020B0604030504040204" pitchFamily="50" charset="-128"/>
                      </a:endParaRPr>
                    </a:p>
                    <a:p>
                      <a:pPr marL="180000" indent="-457200" algn="l"/>
                      <a:r>
                        <a:rPr kumimoji="1" lang="ja-JP" altLang="en-US" sz="1400" b="0" dirty="0" smtClean="0">
                          <a:solidFill>
                            <a:schemeClr val="tx1"/>
                          </a:solidFill>
                          <a:latin typeface="Meiryo UI" panose="020B0604030504040204" pitchFamily="50" charset="-128"/>
                          <a:ea typeface="Meiryo UI" panose="020B0604030504040204" pitchFamily="50" charset="-128"/>
                        </a:rPr>
                        <a:t>○本社以外に、全国に</a:t>
                      </a:r>
                      <a:r>
                        <a:rPr kumimoji="1" lang="en-US" altLang="ja-JP" sz="1400" b="0" dirty="0" smtClean="0">
                          <a:solidFill>
                            <a:schemeClr val="tx1"/>
                          </a:solidFill>
                          <a:latin typeface="Meiryo UI" panose="020B0604030504040204" pitchFamily="50" charset="-128"/>
                          <a:ea typeface="Meiryo UI" panose="020B0604030504040204" pitchFamily="50" charset="-128"/>
                        </a:rPr>
                        <a:t>10</a:t>
                      </a:r>
                      <a:r>
                        <a:rPr kumimoji="1" lang="ja-JP" altLang="en-US" sz="1400" b="0" dirty="0" smtClean="0">
                          <a:solidFill>
                            <a:schemeClr val="tx1"/>
                          </a:solidFill>
                          <a:latin typeface="Meiryo UI" panose="020B0604030504040204" pitchFamily="50" charset="-128"/>
                          <a:ea typeface="Meiryo UI" panose="020B0604030504040204" pitchFamily="50" charset="-128"/>
                        </a:rPr>
                        <a:t>の支店があり、これら支店を軸に、各地域の企業の方々の悩み事や課題を解決すべく、様々なソリューションを提案するため、取引先の拡大を目指し、訪問・相談活動を大々的に展開する予定です。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797472"/>
                  </a:ext>
                </a:extLst>
              </a:tr>
            </a:tbl>
          </a:graphicData>
        </a:graphic>
      </p:graphicFrame>
      <p:pic>
        <p:nvPicPr>
          <p:cNvPr id="4" name="図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73042" y="4397433"/>
            <a:ext cx="3911502" cy="1802845"/>
          </a:xfrm>
          <a:prstGeom prst="rect">
            <a:avLst/>
          </a:prstGeom>
        </p:spPr>
      </p:pic>
      <p:sp>
        <p:nvSpPr>
          <p:cNvPr id="5" name="テキスト ボックス 4"/>
          <p:cNvSpPr txBox="1"/>
          <p:nvPr/>
        </p:nvSpPr>
        <p:spPr>
          <a:xfrm>
            <a:off x="5773042" y="3817605"/>
            <a:ext cx="3875860" cy="523220"/>
          </a:xfrm>
          <a:prstGeom prst="rect">
            <a:avLst/>
          </a:prstGeom>
          <a:noFill/>
        </p:spPr>
        <p:txBody>
          <a:bodyPr wrap="square" rtlCol="0">
            <a:spAutoFit/>
          </a:bodyPr>
          <a:lstStyle/>
          <a:p>
            <a:pPr marL="360000" indent="-457200"/>
            <a:r>
              <a:rPr kumimoji="1" lang="ja-JP" altLang="en-US" sz="1400" dirty="0" smtClean="0">
                <a:latin typeface="Meiryo UI" panose="020B0604030504040204" pitchFamily="50" charset="-128"/>
                <a:ea typeface="Meiryo UI" panose="020B0604030504040204" pitchFamily="50" charset="-128"/>
              </a:rPr>
              <a:t>（事業内容）地域未来牽引企業が一堂に会するイベントを開催。</a:t>
            </a:r>
            <a:endParaRPr kumimoji="1" lang="ja-JP" altLang="en-US" sz="14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773042" y="6226339"/>
            <a:ext cx="3875860" cy="523220"/>
          </a:xfrm>
          <a:prstGeom prst="rect">
            <a:avLst/>
          </a:prstGeom>
          <a:noFill/>
        </p:spPr>
        <p:txBody>
          <a:bodyPr wrap="square" rtlCol="0">
            <a:spAutoFit/>
          </a:bodyPr>
          <a:lstStyle/>
          <a:p>
            <a:pPr marL="216000" indent="-457200"/>
            <a:r>
              <a:rPr kumimoji="1" lang="ja-JP" altLang="en-US" sz="1400" dirty="0" smtClean="0">
                <a:latin typeface="Meiryo UI" panose="020B0604030504040204" pitchFamily="50" charset="-128"/>
                <a:ea typeface="Meiryo UI" panose="020B0604030504040204" pitchFamily="50" charset="-128"/>
              </a:rPr>
              <a:t>（業務風景）各部署の連携を図り、事業効率を高めるための戦略会議を開催。</a:t>
            </a:r>
            <a:endParaRPr kumimoji="1" lang="ja-JP" altLang="en-US" sz="1400" dirty="0">
              <a:latin typeface="Meiryo UI" panose="020B0604030504040204" pitchFamily="50" charset="-128"/>
              <a:ea typeface="Meiryo UI" panose="020B0604030504040204" pitchFamily="50" charset="-128"/>
            </a:endParaRPr>
          </a:p>
        </p:txBody>
      </p:sp>
      <p:sp>
        <p:nvSpPr>
          <p:cNvPr id="7" name="横巻き 6"/>
          <p:cNvSpPr/>
          <p:nvPr/>
        </p:nvSpPr>
        <p:spPr>
          <a:xfrm>
            <a:off x="7618286" y="60262"/>
            <a:ext cx="2071254" cy="628175"/>
          </a:xfrm>
          <a:prstGeom prst="horizontalScroll">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eiryo UI" panose="020B0604030504040204" pitchFamily="50" charset="-128"/>
                <a:ea typeface="Meiryo UI" panose="020B0604030504040204" pitchFamily="50" charset="-128"/>
              </a:rPr>
              <a:t>作成例</a:t>
            </a:r>
          </a:p>
        </p:txBody>
      </p:sp>
      <p:grpSp>
        <p:nvGrpSpPr>
          <p:cNvPr id="8" name="グループ化 7"/>
          <p:cNvGrpSpPr/>
          <p:nvPr/>
        </p:nvGrpSpPr>
        <p:grpSpPr>
          <a:xfrm>
            <a:off x="7349067" y="724747"/>
            <a:ext cx="2397759" cy="352213"/>
            <a:chOff x="7355840" y="724747"/>
            <a:chExt cx="2397759" cy="352213"/>
          </a:xfrm>
        </p:grpSpPr>
        <p:sp>
          <p:nvSpPr>
            <p:cNvPr id="9" name="正方形/長方形 8"/>
            <p:cNvSpPr/>
            <p:nvPr/>
          </p:nvSpPr>
          <p:spPr>
            <a:xfrm>
              <a:off x="8351520" y="724747"/>
              <a:ext cx="1402079" cy="352213"/>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東京都</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7355840" y="724747"/>
              <a:ext cx="1053252" cy="352213"/>
            </a:xfrm>
            <a:prstGeom prst="rect">
              <a:avLst/>
            </a:prstGeom>
            <a:solidFill>
              <a:schemeClr val="accent1">
                <a:lumMod val="5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選定地域</a:t>
              </a:r>
              <a:endParaRPr kumimoji="1" lang="ja-JP" altLang="en-US" sz="1400" dirty="0">
                <a:latin typeface="Meiryo UI" panose="020B0604030504040204" pitchFamily="50" charset="-128"/>
                <a:ea typeface="Meiryo UI" panose="020B0604030504040204" pitchFamily="50" charset="-128"/>
              </a:endParaRPr>
            </a:p>
          </p:txBody>
        </p:sp>
      </p:grpSp>
      <p:pic>
        <p:nvPicPr>
          <p:cNvPr id="11" name="図 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73042" y="1132857"/>
            <a:ext cx="3911501" cy="2628139"/>
          </a:xfrm>
          <a:prstGeom prst="rect">
            <a:avLst/>
          </a:prstGeom>
        </p:spPr>
      </p:pic>
    </p:spTree>
    <p:extLst>
      <p:ext uri="{BB962C8B-B14F-4D97-AF65-F5344CB8AC3E}">
        <p14:creationId xmlns:p14="http://schemas.microsoft.com/office/powerpoint/2010/main" val="893518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580</Words>
  <Application>Microsoft Office PowerPoint</Application>
  <PresentationFormat>A4 210 x 297 mm</PresentationFormat>
  <Paragraphs>64</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2017-09-07T07:01:23Z</dcterms:created>
  <dcterms:modified xsi:type="dcterms:W3CDTF">2020-10-27T05:12:05Z</dcterms:modified>
</cp:coreProperties>
</file>