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6"/>
  </p:notesMasterIdLst>
  <p:handoutMasterIdLst>
    <p:handoutMasterId r:id="rId27"/>
  </p:handoutMasterIdLst>
  <p:sldIdLst>
    <p:sldId id="358" r:id="rId2"/>
    <p:sldId id="390" r:id="rId3"/>
    <p:sldId id="2147477085" r:id="rId4"/>
    <p:sldId id="2147477065" r:id="rId5"/>
    <p:sldId id="2147477066" r:id="rId6"/>
    <p:sldId id="2147477067" r:id="rId7"/>
    <p:sldId id="2147477062" r:id="rId8"/>
    <p:sldId id="2147477063" r:id="rId9"/>
    <p:sldId id="2147477064" r:id="rId10"/>
    <p:sldId id="2147477068" r:id="rId11"/>
    <p:sldId id="2147477069" r:id="rId12"/>
    <p:sldId id="2147477070" r:id="rId13"/>
    <p:sldId id="2147477086" r:id="rId14"/>
    <p:sldId id="2147477057" r:id="rId15"/>
    <p:sldId id="2147477077" r:id="rId16"/>
    <p:sldId id="2147477058" r:id="rId17"/>
    <p:sldId id="2147477059" r:id="rId18"/>
    <p:sldId id="2147477060" r:id="rId19"/>
    <p:sldId id="2147477083" r:id="rId20"/>
    <p:sldId id="2147477084" r:id="rId21"/>
    <p:sldId id="2147477071" r:id="rId22"/>
    <p:sldId id="2147477072" r:id="rId23"/>
    <p:sldId id="2147477073" r:id="rId24"/>
    <p:sldId id="2147477074" r:id="rId25"/>
  </p:sldIdLst>
  <p:sldSz cx="9906000" cy="6858000" type="A4"/>
  <p:notesSz cx="6735763" cy="9866313"/>
  <p:custDataLst>
    <p:tags r:id="rId28"/>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1" userDrawn="1">
          <p15:clr>
            <a:srgbClr val="A4A3A4"/>
          </p15:clr>
        </p15:guide>
        <p15:guide id="2" pos="126">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D6EC"/>
    <a:srgbClr val="FF5A00"/>
    <a:srgbClr val="0098D0"/>
    <a:srgbClr val="0064C8"/>
    <a:srgbClr val="B197D3"/>
    <a:srgbClr val="FFBE3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15400A-9F3F-4630-BC74-2A2B9A3818EA}" v="1" dt="2024-03-15T01:37:06.59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84" y="834"/>
      </p:cViewPr>
      <p:guideLst>
        <p:guide orient="horz" pos="391"/>
        <p:guide pos="126"/>
      </p:guideLst>
    </p:cSldViewPr>
  </p:slideViewPr>
  <p:notesTextViewPr>
    <p:cViewPr>
      <p:scale>
        <a:sx n="1" d="1"/>
        <a:sy n="1" d="1"/>
      </p:scale>
      <p:origin x="0" y="0"/>
    </p:cViewPr>
  </p:notesTextViewPr>
  <p:notesViewPr>
    <p:cSldViewPr snapToGrid="0">
      <p:cViewPr>
        <p:scale>
          <a:sx n="1" d="2"/>
          <a:sy n="1" d="2"/>
        </p:scale>
        <p:origin x="0" y="0"/>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r>
              <a:rPr kumimoji="1" lang="ja-JP" altLang="en-US"/>
              <a:t>活用上の注意点：機密情報については、情報共有する対象先・共有する内容については慎重に検討すること</a:t>
            </a:r>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r>
              <a:rPr kumimoji="1" lang="ja-JP" altLang="en-US" sz="140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r>
              <a:rPr kumimoji="1" lang="ja-JP" altLang="en-US"/>
              <a:t>活用上の注意点：機密情報については、情報共有する対象先・共有する内容については慎重に検討すること</a:t>
            </a:r>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a:t>機密性○</a:t>
            </a:r>
            <a:endParaRPr lang="en-US" altLang="ja-JP"/>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p:nvPr>
        </p:nvSpPr>
        <p:spPr/>
        <p:txBody>
          <a:bodyPr/>
          <a:lstStyle/>
          <a:p>
            <a:r>
              <a:rPr kumimoji="1" lang="ja-JP" altLang="en-US"/>
              <a:t>活用上の注意点：機密情報については、情報共有する対象先・共有する内容については慎重に検討すること</a:t>
            </a:r>
          </a:p>
        </p:txBody>
      </p:sp>
      <p:sp>
        <p:nvSpPr>
          <p:cNvPr id="5" name="日付プレースホルダー 4"/>
          <p:cNvSpPr>
            <a:spLocks noGrp="1"/>
          </p:cNvSpPr>
          <p:nvPr>
            <p:ph type="dt" idx="1"/>
          </p:nvPr>
        </p:nvSpPr>
        <p:spPr/>
        <p:txBody>
          <a:bodyPr/>
          <a:lstStyle/>
          <a:p>
            <a:r>
              <a:rPr lang="ja-JP" altLang="en-US"/>
              <a:t>機密性○</a:t>
            </a:r>
            <a:endParaRPr lang="en-US" altLang="ja-JP"/>
          </a:p>
        </p:txBody>
      </p:sp>
    </p:spTree>
    <p:extLst>
      <p:ext uri="{BB962C8B-B14F-4D97-AF65-F5344CB8AC3E}">
        <p14:creationId xmlns:p14="http://schemas.microsoft.com/office/powerpoint/2010/main" val="373834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１．見出しの記入</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20pt</a:t>
            </a:r>
            <a:r>
              <a:rPr kumimoji="1" lang="ja-JP" altLang="en-US"/>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14pt</a:t>
            </a:r>
            <a:r>
              <a:rPr kumimoji="1" lang="ja-JP" altLang="en-US"/>
              <a:t>）</a:t>
            </a:r>
          </a:p>
        </p:txBody>
      </p:sp>
      <p:sp>
        <p:nvSpPr>
          <p:cNvPr id="11" name="テキスト プレースホルダー 9"/>
          <p:cNvSpPr>
            <a:spLocks noGrp="1"/>
          </p:cNvSpPr>
          <p:nvPr>
            <p:ph type="body" sz="quarter" idx="16" hasCustomPrompt="1"/>
          </p:nvPr>
        </p:nvSpPr>
        <p:spPr>
          <a:xfrm>
            <a:off x="200025"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10.5pt</a:t>
            </a:r>
            <a:r>
              <a:rPr kumimoji="1" lang="ja-JP" altLang="en-US"/>
              <a:t>）</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a:p>
        </p:txBody>
      </p:sp>
      <p:sp>
        <p:nvSpPr>
          <p:cNvPr id="9" name="テキスト プレースホルダー 9">
            <a:extLst>
              <a:ext uri="{FF2B5EF4-FFF2-40B4-BE49-F238E27FC236}">
                <a16:creationId xmlns:a16="http://schemas.microsoft.com/office/drawing/2014/main" id="{5E2223DA-388C-E1E9-A705-22DE5A3FBDBB}"/>
              </a:ext>
            </a:extLst>
          </p:cNvPr>
          <p:cNvSpPr txBox="1">
            <a:spLocks/>
          </p:cNvSpPr>
          <p:nvPr userDrawn="1"/>
        </p:nvSpPr>
        <p:spPr>
          <a:xfrm>
            <a:off x="6952670" y="102112"/>
            <a:ext cx="2716853" cy="369332"/>
          </a:xfrm>
          <a:prstGeom prst="rect">
            <a:avLst/>
          </a:prstGeom>
          <a:noFill/>
          <a:ln>
            <a:noFill/>
          </a:ln>
        </p:spPr>
        <p:txBody>
          <a:bodyPr wrap="square" lIns="0" tIns="0" rIns="0" bIns="0">
            <a:spAutoFit/>
          </a:bodyPr>
          <a:lstStyle>
            <a:lvl1pPr marL="0" indent="0" algn="l" defTabSz="914400" rtl="0" eaLnBrk="1" latinLnBrk="0" hangingPunct="1">
              <a:spcBef>
                <a:spcPts val="0"/>
              </a:spcBef>
              <a:spcAft>
                <a:spcPts val="0"/>
              </a:spcAft>
              <a:buClr>
                <a:srgbClr val="002060"/>
              </a:buClr>
              <a:buFont typeface="Wingdings" panose="05000000000000000000" pitchFamily="2" charset="2"/>
              <a:buNone/>
              <a:defRPr kumimoji="1" sz="1050" b="1" kern="1200">
                <a:solidFill>
                  <a:srgbClr val="FF0000"/>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200"/>
              <a:t>注意点：機密情報について情報共有する相手方・内容については慎重に検討すること</a:t>
            </a:r>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311440"/>
            <a:ext cx="8420100" cy="1107996"/>
          </a:xfrm>
        </p:spPr>
        <p:txBody>
          <a:bodyPr/>
          <a:lstStyle/>
          <a:p>
            <a:r>
              <a:rPr lang="en-US" altLang="ja-JP" dirty="0"/>
              <a:t>PMI</a:t>
            </a:r>
            <a:r>
              <a:rPr lang="ja-JP" altLang="en-US" dirty="0"/>
              <a:t>実践ツール③</a:t>
            </a:r>
            <a:br>
              <a:rPr lang="en-US" altLang="ja-JP" dirty="0">
                <a:solidFill>
                  <a:srgbClr val="FF0000"/>
                </a:solidFill>
              </a:rPr>
            </a:br>
            <a:r>
              <a:rPr lang="ja-JP" altLang="en-US" sz="3600" dirty="0"/>
              <a:t>統合方針書（フォーマット）</a:t>
            </a:r>
            <a:endParaRPr kumimoji="1" lang="ja-JP" altLang="en-US" dirty="0">
              <a:cs typeface="メイリオ" panose="020B0604030504040204" pitchFamily="50" charset="-128"/>
            </a:endParaRPr>
          </a:p>
        </p:txBody>
      </p:sp>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8464" y="44624"/>
            <a:ext cx="1959864" cy="792480"/>
          </a:xfrm>
          <a:prstGeom prst="rect">
            <a:avLst/>
          </a:prstGeom>
        </p:spPr>
      </p:pic>
    </p:spTree>
    <p:extLst>
      <p:ext uri="{BB962C8B-B14F-4D97-AF65-F5344CB8AC3E}">
        <p14:creationId xmlns:p14="http://schemas.microsoft.com/office/powerpoint/2010/main" val="2898958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p:cNvSpPr>
            <a:spLocks noGrp="1"/>
          </p:cNvSpPr>
          <p:nvPr>
            <p:ph type="body" sz="quarter" idx="17"/>
          </p:nvPr>
        </p:nvSpPr>
        <p:spPr>
          <a:xfrm>
            <a:off x="200026" y="521282"/>
            <a:ext cx="9505950" cy="1049106"/>
          </a:xfrm>
        </p:spPr>
        <p:txBody>
          <a:bodyPr/>
          <a:lstStyle/>
          <a:p>
            <a:pPr algn="just"/>
            <a:r>
              <a:rPr kumimoji="1" lang="ja-JP" altLang="en-US" sz="1800"/>
              <a:t>統合作業</a:t>
            </a:r>
            <a:r>
              <a:rPr lang="ja-JP" altLang="en-US" sz="1800"/>
              <a:t>の</a:t>
            </a:r>
            <a:r>
              <a:rPr kumimoji="1" lang="ja-JP" altLang="en-US" sz="1800"/>
              <a:t>推進体制図をご記載ください。尚、譲受企業・譲渡企業・支援機関のうち、どの人材であるか分かるように示してください。また、推進体制の構築方法は「中小</a:t>
            </a:r>
            <a:r>
              <a:rPr kumimoji="1" lang="en-US" altLang="ja-JP" sz="1800"/>
              <a:t>PMI</a:t>
            </a:r>
            <a:r>
              <a:rPr kumimoji="1" lang="ja-JP" altLang="en-US" sz="1800"/>
              <a:t>ガイドライン」の</a:t>
            </a:r>
            <a:r>
              <a:rPr kumimoji="1" lang="en-US" altLang="ja-JP" sz="1800"/>
              <a:t>31</a:t>
            </a:r>
            <a:r>
              <a:rPr kumimoji="1" lang="ja-JP" altLang="en-US" sz="1800"/>
              <a:t>～</a:t>
            </a:r>
            <a:r>
              <a:rPr kumimoji="1" lang="en-US" altLang="ja-JP" sz="1800"/>
              <a:t>37</a:t>
            </a:r>
            <a:r>
              <a:rPr kumimoji="1" lang="ja-JP" altLang="en-US" sz="1800"/>
              <a:t>頁を必要に応じてご参照ください。</a:t>
            </a:r>
            <a:endParaRPr lang="ja-JP" altLang="en-US" sz="1800"/>
          </a:p>
        </p:txBody>
      </p:sp>
      <p:sp>
        <p:nvSpPr>
          <p:cNvPr id="13" name="タイトル 2"/>
          <p:cNvSpPr>
            <a:spLocks noGrp="1"/>
          </p:cNvSpPr>
          <p:nvPr>
            <p:ph type="title"/>
          </p:nvPr>
        </p:nvSpPr>
        <p:spPr>
          <a:xfrm>
            <a:off x="200471" y="147409"/>
            <a:ext cx="9505503" cy="400110"/>
          </a:xfrm>
        </p:spPr>
        <p:txBody>
          <a:bodyPr/>
          <a:lstStyle/>
          <a:p>
            <a:r>
              <a:rPr kumimoji="1" lang="en-US" altLang="ja-JP" sz="2000" dirty="0"/>
              <a:t>5</a:t>
            </a:r>
            <a:r>
              <a:rPr kumimoji="1" lang="ja-JP" altLang="en-US" sz="2000" dirty="0"/>
              <a:t>．</a:t>
            </a:r>
            <a:r>
              <a:rPr lang="en-US" altLang="ja-JP" sz="2000" dirty="0"/>
              <a:t>PMI</a:t>
            </a:r>
            <a:r>
              <a:rPr lang="ja-JP" altLang="en-US" sz="2000" dirty="0"/>
              <a:t>推進体制</a:t>
            </a:r>
          </a:p>
        </p:txBody>
      </p:sp>
      <p:sp>
        <p:nvSpPr>
          <p:cNvPr id="9" name="正方形/長方形 8">
            <a:extLst>
              <a:ext uri="{FF2B5EF4-FFF2-40B4-BE49-F238E27FC236}">
                <a16:creationId xmlns:a16="http://schemas.microsoft.com/office/drawing/2014/main" id="{6C25D7E4-0BFA-6188-EB0C-BEB8DF16F4DE}"/>
              </a:ext>
            </a:extLst>
          </p:cNvPr>
          <p:cNvSpPr/>
          <p:nvPr/>
        </p:nvSpPr>
        <p:spPr>
          <a:xfrm>
            <a:off x="4649032" y="2637360"/>
            <a:ext cx="1848344" cy="613671"/>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ja-JP" altLang="en-US" sz="1400">
                <a:solidFill>
                  <a:schemeClr val="tx1"/>
                </a:solidFill>
                <a:latin typeface="Meiryo UI" panose="020B0604030504040204" pitchFamily="50" charset="-128"/>
                <a:ea typeface="Meiryo UI" panose="020B0604030504040204" pitchFamily="50" charset="-128"/>
              </a:rPr>
              <a:t>Ｘｘ氏</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2E71D9BC-B88F-B173-1875-80824063AB57}"/>
              </a:ext>
            </a:extLst>
          </p:cNvPr>
          <p:cNvSpPr/>
          <p:nvPr/>
        </p:nvSpPr>
        <p:spPr>
          <a:xfrm>
            <a:off x="4649032" y="2349360"/>
            <a:ext cx="1848344" cy="288000"/>
          </a:xfrm>
          <a:prstGeom prst="rect">
            <a:avLst/>
          </a:prstGeom>
          <a:solidFill>
            <a:schemeClr val="bg1">
              <a:lumMod val="5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ja-JP" altLang="en-US" sz="1400">
                <a:solidFill>
                  <a:schemeClr val="bg1"/>
                </a:solidFill>
                <a:latin typeface="Meiryo UI" panose="020B0604030504040204" pitchFamily="50" charset="-128"/>
                <a:ea typeface="Meiryo UI" panose="020B0604030504040204" pitchFamily="50" charset="-128"/>
              </a:rPr>
              <a:t>プロジェクト責任者</a:t>
            </a:r>
            <a:endParaRPr lang="en-US" altLang="ja-JP" sz="1400">
              <a:solidFill>
                <a:schemeClr val="bg1"/>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FCF61460-4FF5-D49A-272A-F910A0FAA84D}"/>
              </a:ext>
            </a:extLst>
          </p:cNvPr>
          <p:cNvSpPr/>
          <p:nvPr/>
        </p:nvSpPr>
        <p:spPr>
          <a:xfrm>
            <a:off x="7252861" y="2637360"/>
            <a:ext cx="1848344" cy="613671"/>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ja-JP" altLang="en-US" sz="1400">
                <a:solidFill>
                  <a:schemeClr val="tx1"/>
                </a:solidFill>
                <a:latin typeface="Meiryo UI" panose="020B0604030504040204" pitchFamily="50" charset="-128"/>
                <a:ea typeface="Meiryo UI" panose="020B0604030504040204" pitchFamily="50" charset="-128"/>
              </a:rPr>
              <a:t>Ｘｘ氏、ｘｘ氏</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4C5C3B19-F717-75D1-2B92-14407A7B449F}"/>
              </a:ext>
            </a:extLst>
          </p:cNvPr>
          <p:cNvSpPr/>
          <p:nvPr/>
        </p:nvSpPr>
        <p:spPr>
          <a:xfrm>
            <a:off x="7252861" y="2349360"/>
            <a:ext cx="1848344" cy="288000"/>
          </a:xfrm>
          <a:prstGeom prst="rect">
            <a:avLst/>
          </a:prstGeom>
          <a:solidFill>
            <a:schemeClr val="bg1">
              <a:lumMod val="5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ja-JP" altLang="en-US" sz="1400">
                <a:solidFill>
                  <a:schemeClr val="bg1"/>
                </a:solidFill>
                <a:latin typeface="Meiryo UI" panose="020B0604030504040204" pitchFamily="50" charset="-128"/>
                <a:ea typeface="Meiryo UI" panose="020B0604030504040204" pitchFamily="50" charset="-128"/>
              </a:rPr>
              <a:t>アドバイザー</a:t>
            </a:r>
            <a:endParaRPr lang="en-US" altLang="ja-JP" sz="1400">
              <a:solidFill>
                <a:schemeClr val="bg1"/>
              </a:solidFill>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E57406A6-1822-A476-6839-B0AB638F90CF}"/>
              </a:ext>
            </a:extLst>
          </p:cNvPr>
          <p:cNvSpPr/>
          <p:nvPr/>
        </p:nvSpPr>
        <p:spPr>
          <a:xfrm>
            <a:off x="4649032" y="3717360"/>
            <a:ext cx="1848344" cy="613671"/>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ja-JP" altLang="en-US" sz="1400">
                <a:solidFill>
                  <a:schemeClr val="tx1"/>
                </a:solidFill>
                <a:latin typeface="Meiryo UI" panose="020B0604030504040204" pitchFamily="50" charset="-128"/>
                <a:ea typeface="Meiryo UI" panose="020B0604030504040204" pitchFamily="50" charset="-128"/>
              </a:rPr>
              <a:t>Ｘｘ氏、ｘｘ氏</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57B7B988-BAF6-4CE2-5607-9FE84EFAF878}"/>
              </a:ext>
            </a:extLst>
          </p:cNvPr>
          <p:cNvSpPr/>
          <p:nvPr/>
        </p:nvSpPr>
        <p:spPr>
          <a:xfrm>
            <a:off x="4649032" y="3429360"/>
            <a:ext cx="1848344" cy="288000"/>
          </a:xfrm>
          <a:prstGeom prst="rect">
            <a:avLst/>
          </a:prstGeom>
          <a:solidFill>
            <a:schemeClr val="bg1">
              <a:lumMod val="5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ja-JP" altLang="en-US" sz="1400">
                <a:solidFill>
                  <a:schemeClr val="bg1"/>
                </a:solidFill>
                <a:latin typeface="Meiryo UI" panose="020B0604030504040204" pitchFamily="50" charset="-128"/>
                <a:ea typeface="Meiryo UI" panose="020B0604030504040204" pitchFamily="50" charset="-128"/>
              </a:rPr>
              <a:t>全体統括</a:t>
            </a:r>
            <a:endParaRPr lang="en-US" altLang="ja-JP" sz="1400">
              <a:solidFill>
                <a:schemeClr val="bg1"/>
              </a:solidFill>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F2F048F3-F09F-D8CA-9779-F55CAB4D2438}"/>
              </a:ext>
            </a:extLst>
          </p:cNvPr>
          <p:cNvSpPr/>
          <p:nvPr/>
        </p:nvSpPr>
        <p:spPr>
          <a:xfrm>
            <a:off x="7108861" y="4306637"/>
            <a:ext cx="1848344" cy="613671"/>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ja-JP" altLang="en-US" sz="1400">
                <a:solidFill>
                  <a:schemeClr val="tx1"/>
                </a:solidFill>
                <a:latin typeface="Meiryo UI" panose="020B0604030504040204" pitchFamily="50" charset="-128"/>
                <a:ea typeface="Meiryo UI" panose="020B0604030504040204" pitchFamily="50" charset="-128"/>
              </a:rPr>
              <a:t>Ｘｘ氏、ｘｘ氏</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ADABBE57-4C5A-05D4-9477-A90774FE14CE}"/>
              </a:ext>
            </a:extLst>
          </p:cNvPr>
          <p:cNvSpPr/>
          <p:nvPr/>
        </p:nvSpPr>
        <p:spPr>
          <a:xfrm>
            <a:off x="7108861" y="4018637"/>
            <a:ext cx="1848344" cy="288000"/>
          </a:xfrm>
          <a:prstGeom prst="rect">
            <a:avLst/>
          </a:prstGeom>
          <a:solidFill>
            <a:schemeClr val="bg1">
              <a:lumMod val="5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ja-JP" altLang="en-US" sz="1400">
                <a:solidFill>
                  <a:schemeClr val="bg1"/>
                </a:solidFill>
                <a:latin typeface="Meiryo UI" panose="020B0604030504040204" pitchFamily="50" charset="-128"/>
                <a:ea typeface="Meiryo UI" panose="020B0604030504040204" pitchFamily="50" charset="-128"/>
              </a:rPr>
              <a:t>事務局</a:t>
            </a:r>
            <a:endParaRPr lang="en-US" altLang="ja-JP" sz="1400">
              <a:solidFill>
                <a:schemeClr val="bg1"/>
              </a:solidFill>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E6ED5F1D-FE6B-8DC7-D814-CAAE82864D90}"/>
              </a:ext>
            </a:extLst>
          </p:cNvPr>
          <p:cNvSpPr/>
          <p:nvPr/>
        </p:nvSpPr>
        <p:spPr>
          <a:xfrm>
            <a:off x="1636860" y="6055689"/>
            <a:ext cx="1848344" cy="613671"/>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ja-JP" altLang="en-US" sz="1400">
                <a:solidFill>
                  <a:schemeClr val="tx1"/>
                </a:solidFill>
                <a:latin typeface="Meiryo UI" panose="020B0604030504040204" pitchFamily="50" charset="-128"/>
                <a:ea typeface="Meiryo UI" panose="020B0604030504040204" pitchFamily="50" charset="-128"/>
              </a:rPr>
              <a:t>Ｘｘ氏、ｘｘ氏</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9B6FC05F-5EB9-55CB-42B8-3F1F0BABFC11}"/>
              </a:ext>
            </a:extLst>
          </p:cNvPr>
          <p:cNvSpPr/>
          <p:nvPr/>
        </p:nvSpPr>
        <p:spPr>
          <a:xfrm>
            <a:off x="1636860" y="5767689"/>
            <a:ext cx="1848344" cy="288000"/>
          </a:xfrm>
          <a:prstGeom prst="rect">
            <a:avLst/>
          </a:prstGeom>
          <a:solidFill>
            <a:schemeClr val="bg1">
              <a:lumMod val="5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ja-JP" altLang="en-US" sz="1400">
                <a:solidFill>
                  <a:schemeClr val="bg1"/>
                </a:solidFill>
                <a:latin typeface="Meiryo UI" panose="020B0604030504040204" pitchFamily="50" charset="-128"/>
                <a:ea typeface="Meiryo UI" panose="020B0604030504040204" pitchFamily="50" charset="-128"/>
              </a:rPr>
              <a:t>営業</a:t>
            </a:r>
            <a:endParaRPr lang="en-US" altLang="ja-JP" sz="1400">
              <a:solidFill>
                <a:schemeClr val="bg1"/>
              </a:solidFill>
              <a:latin typeface="Meiryo UI" panose="020B0604030504040204" pitchFamily="50" charset="-128"/>
              <a:ea typeface="Meiryo UI" panose="020B0604030504040204" pitchFamily="50" charset="-128"/>
            </a:endParaRPr>
          </a:p>
        </p:txBody>
      </p:sp>
      <p:sp>
        <p:nvSpPr>
          <p:cNvPr id="29" name="正方形/長方形 28">
            <a:extLst>
              <a:ext uri="{FF2B5EF4-FFF2-40B4-BE49-F238E27FC236}">
                <a16:creationId xmlns:a16="http://schemas.microsoft.com/office/drawing/2014/main" id="{559D5132-8EE6-41AD-B7EC-0020E2D081A8}"/>
              </a:ext>
            </a:extLst>
          </p:cNvPr>
          <p:cNvSpPr/>
          <p:nvPr/>
        </p:nvSpPr>
        <p:spPr>
          <a:xfrm>
            <a:off x="3644975" y="6055689"/>
            <a:ext cx="1848344" cy="613671"/>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ja-JP" altLang="en-US" sz="1400">
                <a:solidFill>
                  <a:schemeClr val="tx1"/>
                </a:solidFill>
                <a:latin typeface="Meiryo UI" panose="020B0604030504040204" pitchFamily="50" charset="-128"/>
                <a:ea typeface="Meiryo UI" panose="020B0604030504040204" pitchFamily="50" charset="-128"/>
              </a:rPr>
              <a:t>Ｘｘ氏、ｘｘ氏</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EE3AF8FC-FC1C-F4E9-AD48-CBE7C3B979A5}"/>
              </a:ext>
            </a:extLst>
          </p:cNvPr>
          <p:cNvSpPr/>
          <p:nvPr/>
        </p:nvSpPr>
        <p:spPr>
          <a:xfrm>
            <a:off x="3644975" y="5767689"/>
            <a:ext cx="1848344" cy="288000"/>
          </a:xfrm>
          <a:prstGeom prst="rect">
            <a:avLst/>
          </a:prstGeom>
          <a:solidFill>
            <a:schemeClr val="bg1">
              <a:lumMod val="5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ja-JP" altLang="en-US" sz="1400">
                <a:solidFill>
                  <a:schemeClr val="bg1"/>
                </a:solidFill>
                <a:latin typeface="Meiryo UI" panose="020B0604030504040204" pitchFamily="50" charset="-128"/>
                <a:ea typeface="Meiryo UI" panose="020B0604030504040204" pitchFamily="50" charset="-128"/>
              </a:rPr>
              <a:t>人事・総務</a:t>
            </a:r>
            <a:endParaRPr lang="en-US" altLang="ja-JP" sz="1400">
              <a:solidFill>
                <a:schemeClr val="bg1"/>
              </a:solidFill>
              <a:latin typeface="Meiryo UI" panose="020B0604030504040204" pitchFamily="50" charset="-128"/>
              <a:ea typeface="Meiryo UI" panose="020B0604030504040204" pitchFamily="50" charset="-128"/>
            </a:endParaRPr>
          </a:p>
        </p:txBody>
      </p:sp>
      <p:sp>
        <p:nvSpPr>
          <p:cNvPr id="32" name="正方形/長方形 31">
            <a:extLst>
              <a:ext uri="{FF2B5EF4-FFF2-40B4-BE49-F238E27FC236}">
                <a16:creationId xmlns:a16="http://schemas.microsoft.com/office/drawing/2014/main" id="{10F8E012-F2CE-618A-7931-71016EFFD91E}"/>
              </a:ext>
            </a:extLst>
          </p:cNvPr>
          <p:cNvSpPr/>
          <p:nvPr/>
        </p:nvSpPr>
        <p:spPr>
          <a:xfrm>
            <a:off x="5653090" y="6055689"/>
            <a:ext cx="1848344" cy="613671"/>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ja-JP" altLang="en-US" sz="1400">
                <a:solidFill>
                  <a:schemeClr val="tx1"/>
                </a:solidFill>
                <a:latin typeface="Meiryo UI" panose="020B0604030504040204" pitchFamily="50" charset="-128"/>
                <a:ea typeface="Meiryo UI" panose="020B0604030504040204" pitchFamily="50" charset="-128"/>
              </a:rPr>
              <a:t>Ｘｘ氏、ｘｘ氏</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9DAB84D6-3C3D-3B26-4D52-67F0277F3B6C}"/>
              </a:ext>
            </a:extLst>
          </p:cNvPr>
          <p:cNvSpPr/>
          <p:nvPr/>
        </p:nvSpPr>
        <p:spPr>
          <a:xfrm>
            <a:off x="5653090" y="5767689"/>
            <a:ext cx="1848344" cy="288000"/>
          </a:xfrm>
          <a:prstGeom prst="rect">
            <a:avLst/>
          </a:prstGeom>
          <a:solidFill>
            <a:schemeClr val="bg1">
              <a:lumMod val="5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ja-JP" altLang="en-US" sz="1400">
                <a:solidFill>
                  <a:schemeClr val="bg1"/>
                </a:solidFill>
                <a:latin typeface="Meiryo UI" panose="020B0604030504040204" pitchFamily="50" charset="-128"/>
                <a:ea typeface="Meiryo UI" panose="020B0604030504040204" pitchFamily="50" charset="-128"/>
              </a:rPr>
              <a:t>経理</a:t>
            </a:r>
            <a:endParaRPr lang="en-US" altLang="ja-JP" sz="1400">
              <a:solidFill>
                <a:schemeClr val="bg1"/>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CA411B2C-6A52-E3BB-8E97-4C832A9F4024}"/>
              </a:ext>
            </a:extLst>
          </p:cNvPr>
          <p:cNvSpPr/>
          <p:nvPr/>
        </p:nvSpPr>
        <p:spPr>
          <a:xfrm>
            <a:off x="7661204" y="6055689"/>
            <a:ext cx="1848344" cy="613671"/>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ja-JP" altLang="en-US" sz="1400">
                <a:solidFill>
                  <a:schemeClr val="tx1"/>
                </a:solidFill>
                <a:latin typeface="Meiryo UI" panose="020B0604030504040204" pitchFamily="50" charset="-128"/>
                <a:ea typeface="Meiryo UI" panose="020B0604030504040204" pitchFamily="50" charset="-128"/>
              </a:rPr>
              <a:t>Ｘｘ氏、ｘｘ氏</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36" name="正方形/長方形 35">
            <a:extLst>
              <a:ext uri="{FF2B5EF4-FFF2-40B4-BE49-F238E27FC236}">
                <a16:creationId xmlns:a16="http://schemas.microsoft.com/office/drawing/2014/main" id="{B051A6A3-FEEB-7AB9-86C0-4CFE51A04895}"/>
              </a:ext>
            </a:extLst>
          </p:cNvPr>
          <p:cNvSpPr/>
          <p:nvPr/>
        </p:nvSpPr>
        <p:spPr>
          <a:xfrm>
            <a:off x="7661204" y="5767689"/>
            <a:ext cx="1848344" cy="288000"/>
          </a:xfrm>
          <a:prstGeom prst="rect">
            <a:avLst/>
          </a:prstGeom>
          <a:solidFill>
            <a:schemeClr val="bg1">
              <a:lumMod val="5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ja-JP" altLang="en-US" sz="1400">
                <a:solidFill>
                  <a:schemeClr val="bg1"/>
                </a:solidFill>
                <a:latin typeface="Meiryo UI" panose="020B0604030504040204" pitchFamily="50" charset="-128"/>
                <a:ea typeface="Meiryo UI" panose="020B0604030504040204" pitchFamily="50" charset="-128"/>
              </a:rPr>
              <a:t>システム</a:t>
            </a:r>
            <a:endParaRPr lang="en-US" altLang="ja-JP" sz="1400">
              <a:solidFill>
                <a:schemeClr val="bg1"/>
              </a:solidFill>
              <a:latin typeface="Meiryo UI" panose="020B0604030504040204" pitchFamily="50" charset="-128"/>
              <a:ea typeface="Meiryo UI" panose="020B0604030504040204" pitchFamily="50" charset="-128"/>
            </a:endParaRPr>
          </a:p>
        </p:txBody>
      </p:sp>
      <p:cxnSp>
        <p:nvCxnSpPr>
          <p:cNvPr id="38" name="直線コネクタ 37">
            <a:extLst>
              <a:ext uri="{FF2B5EF4-FFF2-40B4-BE49-F238E27FC236}">
                <a16:creationId xmlns:a16="http://schemas.microsoft.com/office/drawing/2014/main" id="{365BA688-A504-2F31-31B7-AB7DC2FD0FDC}"/>
              </a:ext>
            </a:extLst>
          </p:cNvPr>
          <p:cNvCxnSpPr>
            <a:stCxn id="9" idx="2"/>
            <a:endCxn id="17" idx="0"/>
          </p:cNvCxnSpPr>
          <p:nvPr/>
        </p:nvCxnSpPr>
        <p:spPr>
          <a:xfrm>
            <a:off x="5573204" y="3251031"/>
            <a:ext cx="0" cy="178329"/>
          </a:xfrm>
          <a:prstGeom prst="line">
            <a:avLst/>
          </a:prstGeom>
          <a:ln w="9525" cap="sq">
            <a:solidFill>
              <a:schemeClr val="tx1">
                <a:lumMod val="50000"/>
                <a:lumOff val="50000"/>
              </a:schemeClr>
            </a:solidFill>
          </a:ln>
        </p:spPr>
        <p:style>
          <a:lnRef idx="1">
            <a:schemeClr val="accent1"/>
          </a:lnRef>
          <a:fillRef idx="0">
            <a:schemeClr val="accent1"/>
          </a:fillRef>
          <a:effectRef idx="0">
            <a:schemeClr val="dk1"/>
          </a:effectRef>
          <a:fontRef idx="minor">
            <a:schemeClr val="lt1"/>
          </a:fontRef>
        </p:style>
      </p:cxnSp>
      <p:cxnSp>
        <p:nvCxnSpPr>
          <p:cNvPr id="39" name="直線コネクタ 38">
            <a:extLst>
              <a:ext uri="{FF2B5EF4-FFF2-40B4-BE49-F238E27FC236}">
                <a16:creationId xmlns:a16="http://schemas.microsoft.com/office/drawing/2014/main" id="{4578F9D3-E950-0DCA-606F-8D86A1508096}"/>
              </a:ext>
            </a:extLst>
          </p:cNvPr>
          <p:cNvCxnSpPr>
            <a:cxnSpLocks/>
            <a:stCxn id="9" idx="3"/>
            <a:endCxn id="12" idx="1"/>
          </p:cNvCxnSpPr>
          <p:nvPr/>
        </p:nvCxnSpPr>
        <p:spPr>
          <a:xfrm>
            <a:off x="6497376" y="2944196"/>
            <a:ext cx="755485" cy="0"/>
          </a:xfrm>
          <a:prstGeom prst="line">
            <a:avLst/>
          </a:prstGeom>
          <a:ln w="9525" cap="sq">
            <a:solidFill>
              <a:schemeClr val="tx1">
                <a:lumMod val="50000"/>
                <a:lumOff val="50000"/>
              </a:schemeClr>
            </a:solidFill>
          </a:ln>
        </p:spPr>
        <p:style>
          <a:lnRef idx="1">
            <a:schemeClr val="accent1"/>
          </a:lnRef>
          <a:fillRef idx="0">
            <a:schemeClr val="accent1"/>
          </a:fillRef>
          <a:effectRef idx="0">
            <a:schemeClr val="dk1"/>
          </a:effectRef>
          <a:fontRef idx="minor">
            <a:schemeClr val="lt1"/>
          </a:fontRef>
        </p:style>
      </p:cxnSp>
      <p:cxnSp>
        <p:nvCxnSpPr>
          <p:cNvPr id="40" name="コネクタ: カギ線 39">
            <a:extLst>
              <a:ext uri="{FF2B5EF4-FFF2-40B4-BE49-F238E27FC236}">
                <a16:creationId xmlns:a16="http://schemas.microsoft.com/office/drawing/2014/main" id="{76196154-B407-1386-9101-A42992EBAE4A}"/>
              </a:ext>
            </a:extLst>
          </p:cNvPr>
          <p:cNvCxnSpPr>
            <a:stCxn id="16" idx="2"/>
            <a:endCxn id="19" idx="1"/>
          </p:cNvCxnSpPr>
          <p:nvPr/>
        </p:nvCxnSpPr>
        <p:spPr>
          <a:xfrm rot="16200000" flipH="1">
            <a:off x="6199811" y="3704423"/>
            <a:ext cx="282442" cy="1535657"/>
          </a:xfrm>
          <a:prstGeom prst="bentConnector2">
            <a:avLst/>
          </a:prstGeom>
          <a:ln w="9525" cap="sq">
            <a:solidFill>
              <a:schemeClr val="tx1">
                <a:lumMod val="50000"/>
                <a:lumOff val="50000"/>
              </a:schemeClr>
            </a:solidFill>
          </a:ln>
        </p:spPr>
        <p:style>
          <a:lnRef idx="1">
            <a:schemeClr val="accent1"/>
          </a:lnRef>
          <a:fillRef idx="0">
            <a:schemeClr val="accent1"/>
          </a:fillRef>
          <a:effectRef idx="0">
            <a:schemeClr val="dk1"/>
          </a:effectRef>
          <a:fontRef idx="minor">
            <a:schemeClr val="lt1"/>
          </a:fontRef>
        </p:style>
      </p:cxnSp>
      <p:cxnSp>
        <p:nvCxnSpPr>
          <p:cNvPr id="41" name="コネクタ: カギ線 40">
            <a:extLst>
              <a:ext uri="{FF2B5EF4-FFF2-40B4-BE49-F238E27FC236}">
                <a16:creationId xmlns:a16="http://schemas.microsoft.com/office/drawing/2014/main" id="{4240EF93-47E6-2A78-275D-E210610D2C8E}"/>
              </a:ext>
            </a:extLst>
          </p:cNvPr>
          <p:cNvCxnSpPr>
            <a:cxnSpLocks/>
            <a:stCxn id="16" idx="2"/>
            <a:endCxn id="27" idx="0"/>
          </p:cNvCxnSpPr>
          <p:nvPr/>
        </p:nvCxnSpPr>
        <p:spPr>
          <a:xfrm rot="5400000">
            <a:off x="3348789" y="3543274"/>
            <a:ext cx="1436658" cy="3012172"/>
          </a:xfrm>
          <a:prstGeom prst="bentConnector3">
            <a:avLst>
              <a:gd name="adj1" fmla="val 50000"/>
            </a:avLst>
          </a:prstGeom>
          <a:ln w="9525" cap="sq">
            <a:solidFill>
              <a:schemeClr val="tx1">
                <a:lumMod val="50000"/>
                <a:lumOff val="50000"/>
              </a:schemeClr>
            </a:solidFill>
          </a:ln>
        </p:spPr>
        <p:style>
          <a:lnRef idx="1">
            <a:schemeClr val="accent1"/>
          </a:lnRef>
          <a:fillRef idx="0">
            <a:schemeClr val="accent1"/>
          </a:fillRef>
          <a:effectRef idx="0">
            <a:schemeClr val="dk1"/>
          </a:effectRef>
          <a:fontRef idx="minor">
            <a:schemeClr val="lt1"/>
          </a:fontRef>
        </p:style>
      </p:cxnSp>
      <p:cxnSp>
        <p:nvCxnSpPr>
          <p:cNvPr id="42" name="コネクタ: カギ線 41">
            <a:extLst>
              <a:ext uri="{FF2B5EF4-FFF2-40B4-BE49-F238E27FC236}">
                <a16:creationId xmlns:a16="http://schemas.microsoft.com/office/drawing/2014/main" id="{68B7AF12-A478-AA6E-4F4B-22145851D221}"/>
              </a:ext>
            </a:extLst>
          </p:cNvPr>
          <p:cNvCxnSpPr>
            <a:cxnSpLocks/>
            <a:stCxn id="16" idx="2"/>
            <a:endCxn id="30" idx="0"/>
          </p:cNvCxnSpPr>
          <p:nvPr/>
        </p:nvCxnSpPr>
        <p:spPr>
          <a:xfrm rot="5400000">
            <a:off x="4352847" y="4547332"/>
            <a:ext cx="1436658" cy="1004057"/>
          </a:xfrm>
          <a:prstGeom prst="bentConnector3">
            <a:avLst>
              <a:gd name="adj1" fmla="val 50000"/>
            </a:avLst>
          </a:prstGeom>
          <a:ln w="9525" cap="sq">
            <a:solidFill>
              <a:schemeClr val="tx1">
                <a:lumMod val="50000"/>
                <a:lumOff val="50000"/>
              </a:schemeClr>
            </a:solidFill>
          </a:ln>
        </p:spPr>
        <p:style>
          <a:lnRef idx="1">
            <a:schemeClr val="accent1"/>
          </a:lnRef>
          <a:fillRef idx="0">
            <a:schemeClr val="accent1"/>
          </a:fillRef>
          <a:effectRef idx="0">
            <a:schemeClr val="dk1"/>
          </a:effectRef>
          <a:fontRef idx="minor">
            <a:schemeClr val="lt1"/>
          </a:fontRef>
        </p:style>
      </p:cxnSp>
      <p:cxnSp>
        <p:nvCxnSpPr>
          <p:cNvPr id="43" name="コネクタ: カギ線 42">
            <a:extLst>
              <a:ext uri="{FF2B5EF4-FFF2-40B4-BE49-F238E27FC236}">
                <a16:creationId xmlns:a16="http://schemas.microsoft.com/office/drawing/2014/main" id="{10DB27FF-93C1-756B-DC31-78E0C9214169}"/>
              </a:ext>
            </a:extLst>
          </p:cNvPr>
          <p:cNvCxnSpPr>
            <a:cxnSpLocks/>
            <a:stCxn id="16" idx="2"/>
            <a:endCxn id="33" idx="0"/>
          </p:cNvCxnSpPr>
          <p:nvPr/>
        </p:nvCxnSpPr>
        <p:spPr>
          <a:xfrm rot="16200000" flipH="1">
            <a:off x="5356904" y="4547331"/>
            <a:ext cx="1436658" cy="1004058"/>
          </a:xfrm>
          <a:prstGeom prst="bentConnector3">
            <a:avLst>
              <a:gd name="adj1" fmla="val 50000"/>
            </a:avLst>
          </a:prstGeom>
          <a:ln w="9525" cap="sq">
            <a:solidFill>
              <a:schemeClr val="tx1">
                <a:lumMod val="50000"/>
                <a:lumOff val="50000"/>
              </a:schemeClr>
            </a:solidFill>
          </a:ln>
        </p:spPr>
        <p:style>
          <a:lnRef idx="1">
            <a:schemeClr val="accent1"/>
          </a:lnRef>
          <a:fillRef idx="0">
            <a:schemeClr val="accent1"/>
          </a:fillRef>
          <a:effectRef idx="0">
            <a:schemeClr val="dk1"/>
          </a:effectRef>
          <a:fontRef idx="minor">
            <a:schemeClr val="lt1"/>
          </a:fontRef>
        </p:style>
      </p:cxnSp>
      <p:cxnSp>
        <p:nvCxnSpPr>
          <p:cNvPr id="44" name="コネクタ: カギ線 43">
            <a:extLst>
              <a:ext uri="{FF2B5EF4-FFF2-40B4-BE49-F238E27FC236}">
                <a16:creationId xmlns:a16="http://schemas.microsoft.com/office/drawing/2014/main" id="{E1F1F315-D8BE-4137-B981-32FA023D417B}"/>
              </a:ext>
            </a:extLst>
          </p:cNvPr>
          <p:cNvCxnSpPr>
            <a:cxnSpLocks/>
            <a:stCxn id="16" idx="2"/>
            <a:endCxn id="36" idx="0"/>
          </p:cNvCxnSpPr>
          <p:nvPr/>
        </p:nvCxnSpPr>
        <p:spPr>
          <a:xfrm rot="16200000" flipH="1">
            <a:off x="6360961" y="3543274"/>
            <a:ext cx="1436658" cy="3012172"/>
          </a:xfrm>
          <a:prstGeom prst="bentConnector3">
            <a:avLst>
              <a:gd name="adj1" fmla="val 50000"/>
            </a:avLst>
          </a:prstGeom>
          <a:ln w="9525" cap="sq">
            <a:solidFill>
              <a:schemeClr val="tx1">
                <a:lumMod val="50000"/>
                <a:lumOff val="50000"/>
              </a:schemeClr>
            </a:solidFill>
          </a:ln>
        </p:spPr>
        <p:style>
          <a:lnRef idx="1">
            <a:schemeClr val="accent1"/>
          </a:lnRef>
          <a:fillRef idx="0">
            <a:schemeClr val="accent1"/>
          </a:fillRef>
          <a:effectRef idx="0">
            <a:schemeClr val="dk1"/>
          </a:effectRef>
          <a:fontRef idx="minor">
            <a:schemeClr val="lt1"/>
          </a:fontRef>
        </p:style>
      </p:cxnSp>
      <p:sp>
        <p:nvSpPr>
          <p:cNvPr id="45" name="正方形/長方形 44">
            <a:extLst>
              <a:ext uri="{FF2B5EF4-FFF2-40B4-BE49-F238E27FC236}">
                <a16:creationId xmlns:a16="http://schemas.microsoft.com/office/drawing/2014/main" id="{811746B0-3FA7-17BE-128E-C26E8E054532}"/>
              </a:ext>
            </a:extLst>
          </p:cNvPr>
          <p:cNvSpPr/>
          <p:nvPr/>
        </p:nvSpPr>
        <p:spPr>
          <a:xfrm>
            <a:off x="396453" y="2349360"/>
            <a:ext cx="1078292" cy="903600"/>
          </a:xfrm>
          <a:prstGeom prst="rect">
            <a:avLst/>
          </a:prstGeom>
          <a:solidFill>
            <a:schemeClr val="tx1">
              <a:lumMod val="65000"/>
              <a:lumOff val="3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ja-JP" altLang="en-US" sz="1400" b="1">
                <a:solidFill>
                  <a:schemeClr val="bg1"/>
                </a:solidFill>
                <a:latin typeface="Meiryo UI" panose="020B0604030504040204" pitchFamily="50" charset="-128"/>
                <a:ea typeface="Meiryo UI" panose="020B0604030504040204" pitchFamily="50" charset="-128"/>
              </a:rPr>
              <a:t>重要</a:t>
            </a:r>
            <a:br>
              <a:rPr lang="en-US" altLang="ja-JP" sz="1400" b="1">
                <a:solidFill>
                  <a:schemeClr val="bg1"/>
                </a:solidFill>
                <a:latin typeface="Meiryo UI" panose="020B0604030504040204" pitchFamily="50" charset="-128"/>
                <a:ea typeface="Meiryo UI" panose="020B0604030504040204" pitchFamily="50" charset="-128"/>
              </a:rPr>
            </a:br>
            <a:r>
              <a:rPr lang="ja-JP" altLang="en-US" sz="1400" b="1">
                <a:solidFill>
                  <a:schemeClr val="bg1"/>
                </a:solidFill>
                <a:latin typeface="Meiryo UI" panose="020B0604030504040204" pitchFamily="50" charset="-128"/>
                <a:ea typeface="Meiryo UI" panose="020B0604030504040204" pitchFamily="50" charset="-128"/>
              </a:rPr>
              <a:t>意思決定</a:t>
            </a:r>
            <a:endParaRPr lang="en-US" altLang="ja-JP" sz="1400" b="1">
              <a:solidFill>
                <a:schemeClr val="bg1"/>
              </a:solidFill>
              <a:latin typeface="Meiryo UI" panose="020B0604030504040204" pitchFamily="50" charset="-128"/>
              <a:ea typeface="Meiryo UI" panose="020B0604030504040204" pitchFamily="50" charset="-128"/>
            </a:endParaRPr>
          </a:p>
        </p:txBody>
      </p:sp>
      <p:sp>
        <p:nvSpPr>
          <p:cNvPr id="46" name="正方形/長方形 45">
            <a:extLst>
              <a:ext uri="{FF2B5EF4-FFF2-40B4-BE49-F238E27FC236}">
                <a16:creationId xmlns:a16="http://schemas.microsoft.com/office/drawing/2014/main" id="{22D63600-E883-C5AD-82B0-BCFFF36C6A65}"/>
              </a:ext>
            </a:extLst>
          </p:cNvPr>
          <p:cNvSpPr/>
          <p:nvPr/>
        </p:nvSpPr>
        <p:spPr>
          <a:xfrm>
            <a:off x="396453" y="3429360"/>
            <a:ext cx="1078292" cy="1490400"/>
          </a:xfrm>
          <a:prstGeom prst="rect">
            <a:avLst/>
          </a:prstGeom>
          <a:solidFill>
            <a:schemeClr val="tx1">
              <a:lumMod val="65000"/>
              <a:lumOff val="3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ja-JP" altLang="en-US" sz="1400" b="1">
                <a:solidFill>
                  <a:schemeClr val="bg1"/>
                </a:solidFill>
                <a:latin typeface="Meiryo UI" panose="020B0604030504040204" pitchFamily="50" charset="-128"/>
                <a:ea typeface="Meiryo UI" panose="020B0604030504040204" pitchFamily="50" charset="-128"/>
              </a:rPr>
              <a:t>企画・推進</a:t>
            </a:r>
            <a:endParaRPr lang="en-US" altLang="ja-JP" sz="1400" b="1">
              <a:solidFill>
                <a:schemeClr val="bg1"/>
              </a:solidFill>
              <a:latin typeface="Meiryo UI" panose="020B0604030504040204" pitchFamily="50" charset="-128"/>
              <a:ea typeface="Meiryo UI" panose="020B0604030504040204" pitchFamily="50" charset="-128"/>
            </a:endParaRPr>
          </a:p>
        </p:txBody>
      </p:sp>
      <p:sp>
        <p:nvSpPr>
          <p:cNvPr id="47" name="正方形/長方形 46">
            <a:extLst>
              <a:ext uri="{FF2B5EF4-FFF2-40B4-BE49-F238E27FC236}">
                <a16:creationId xmlns:a16="http://schemas.microsoft.com/office/drawing/2014/main" id="{37877D43-1861-6B1B-AF80-183758CD4E63}"/>
              </a:ext>
            </a:extLst>
          </p:cNvPr>
          <p:cNvSpPr/>
          <p:nvPr/>
        </p:nvSpPr>
        <p:spPr>
          <a:xfrm>
            <a:off x="396453" y="5096160"/>
            <a:ext cx="1078292" cy="1573200"/>
          </a:xfrm>
          <a:prstGeom prst="rect">
            <a:avLst/>
          </a:prstGeom>
          <a:solidFill>
            <a:schemeClr val="tx1">
              <a:lumMod val="65000"/>
              <a:lumOff val="3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ja-JP" altLang="en-US" sz="1400" b="1">
                <a:solidFill>
                  <a:schemeClr val="bg1"/>
                </a:solidFill>
                <a:latin typeface="Meiryo UI" panose="020B0604030504040204" pitchFamily="50" charset="-128"/>
                <a:ea typeface="Meiryo UI" panose="020B0604030504040204" pitchFamily="50" charset="-128"/>
              </a:rPr>
              <a:t>実務作業</a:t>
            </a:r>
            <a:endParaRPr lang="en-US" altLang="ja-JP" sz="1400" b="1">
              <a:solidFill>
                <a:schemeClr val="bg1"/>
              </a:solidFill>
              <a:latin typeface="Meiryo UI" panose="020B0604030504040204" pitchFamily="50" charset="-128"/>
              <a:ea typeface="Meiryo UI" panose="020B0604030504040204" pitchFamily="50" charset="-128"/>
            </a:endParaRPr>
          </a:p>
        </p:txBody>
      </p:sp>
      <p:sp>
        <p:nvSpPr>
          <p:cNvPr id="48" name="正方形/長方形 47">
            <a:extLst>
              <a:ext uri="{FF2B5EF4-FFF2-40B4-BE49-F238E27FC236}">
                <a16:creationId xmlns:a16="http://schemas.microsoft.com/office/drawing/2014/main" id="{EE149D17-8EB3-7302-CB84-E8DF031B9EFE}"/>
              </a:ext>
            </a:extLst>
          </p:cNvPr>
          <p:cNvSpPr/>
          <p:nvPr/>
        </p:nvSpPr>
        <p:spPr>
          <a:xfrm>
            <a:off x="273049" y="1628927"/>
            <a:ext cx="9359899" cy="35991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a:lnSpc>
                <a:spcPct val="100000"/>
              </a:lnSpc>
            </a:pPr>
            <a:r>
              <a:rPr kumimoji="1" lang="ja-JP" altLang="en-US" sz="1400" b="1">
                <a:solidFill>
                  <a:schemeClr val="tx1"/>
                </a:solidFill>
                <a:latin typeface="Meiryo UI" panose="020B0604030504040204" pitchFamily="50" charset="-128"/>
                <a:ea typeface="Meiryo UI" panose="020B0604030504040204" pitchFamily="50" charset="-128"/>
              </a:rPr>
              <a:t>例</a:t>
            </a:r>
            <a:r>
              <a:rPr lang="en-US" altLang="ja-JP" sz="1400" b="1">
                <a:solidFill>
                  <a:schemeClr val="tx1"/>
                </a:solidFill>
                <a:latin typeface="Meiryo UI" panose="020B0604030504040204" pitchFamily="50" charset="-128"/>
                <a:ea typeface="Meiryo UI" panose="020B0604030504040204" pitchFamily="50" charset="-128"/>
              </a:rPr>
              <a:t>1</a:t>
            </a:r>
            <a:r>
              <a:rPr kumimoji="1" lang="ja-JP" altLang="en-US" sz="1400" b="1">
                <a:solidFill>
                  <a:schemeClr val="tx1"/>
                </a:solidFill>
                <a:latin typeface="Meiryo UI" panose="020B0604030504040204" pitchFamily="50" charset="-128"/>
                <a:ea typeface="Meiryo UI" panose="020B0604030504040204" pitchFamily="50" charset="-128"/>
              </a:rPr>
              <a:t>）</a:t>
            </a:r>
            <a:endParaRPr kumimoji="1" lang="en-US" altLang="ja-JP" sz="1400" b="1">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1EC8A23E-E4D3-F4F0-6F19-99942669A087}"/>
              </a:ext>
            </a:extLst>
          </p:cNvPr>
          <p:cNvSpPr>
            <a:spLocks noGrp="1"/>
          </p:cNvSpPr>
          <p:nvPr>
            <p:ph type="sldNum" sz="quarter" idx="12"/>
          </p:nvPr>
        </p:nvSpPr>
        <p:spPr/>
        <p:txBody>
          <a:bodyPr/>
          <a:lstStyle/>
          <a:p>
            <a:fld id="{D9550142-B990-490A-A107-ED7302A7FD52}" type="slidenum">
              <a:rPr kumimoji="1" lang="ja-JP" altLang="en-US" smtClean="0"/>
              <a:t>10</a:t>
            </a:fld>
            <a:endParaRPr kumimoji="1" lang="ja-JP" altLang="en-US"/>
          </a:p>
        </p:txBody>
      </p:sp>
    </p:spTree>
    <p:extLst>
      <p:ext uri="{BB962C8B-B14F-4D97-AF65-F5344CB8AC3E}">
        <p14:creationId xmlns:p14="http://schemas.microsoft.com/office/powerpoint/2010/main" val="200362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p:cNvSpPr>
            <a:spLocks noGrp="1"/>
          </p:cNvSpPr>
          <p:nvPr>
            <p:ph type="body" sz="quarter" idx="17"/>
          </p:nvPr>
        </p:nvSpPr>
        <p:spPr>
          <a:xfrm>
            <a:off x="200026" y="521282"/>
            <a:ext cx="9505950" cy="1049106"/>
          </a:xfrm>
        </p:spPr>
        <p:txBody>
          <a:bodyPr/>
          <a:lstStyle/>
          <a:p>
            <a:pPr algn="just"/>
            <a:r>
              <a:rPr kumimoji="1" lang="ja-JP" altLang="en-US" sz="1800"/>
              <a:t>統合作業</a:t>
            </a:r>
            <a:r>
              <a:rPr lang="ja-JP" altLang="en-US" sz="1800"/>
              <a:t>の</a:t>
            </a:r>
            <a:r>
              <a:rPr kumimoji="1" lang="ja-JP" altLang="en-US" sz="1800"/>
              <a:t>推進体制図をご記載ください。尚、譲受企業・譲渡企業・支援機関のうち、どの人材であるか分かるように示してください。また、推進体制の構築方法は「中小</a:t>
            </a:r>
            <a:r>
              <a:rPr kumimoji="1" lang="en-US" altLang="ja-JP" sz="1800"/>
              <a:t>PMI</a:t>
            </a:r>
            <a:r>
              <a:rPr kumimoji="1" lang="ja-JP" altLang="en-US" sz="1800"/>
              <a:t>ガイドライン」の</a:t>
            </a:r>
            <a:r>
              <a:rPr kumimoji="1" lang="en-US" altLang="ja-JP" sz="1800"/>
              <a:t>31</a:t>
            </a:r>
            <a:r>
              <a:rPr kumimoji="1" lang="ja-JP" altLang="en-US" sz="1800"/>
              <a:t>～</a:t>
            </a:r>
            <a:r>
              <a:rPr kumimoji="1" lang="en-US" altLang="ja-JP" sz="1800"/>
              <a:t>37</a:t>
            </a:r>
            <a:r>
              <a:rPr kumimoji="1" lang="ja-JP" altLang="en-US" sz="1800"/>
              <a:t>頁を必要に応じてご参照ください。</a:t>
            </a:r>
            <a:endParaRPr lang="ja-JP" altLang="en-US" sz="1800"/>
          </a:p>
        </p:txBody>
      </p:sp>
      <p:sp>
        <p:nvSpPr>
          <p:cNvPr id="13" name="タイトル 2"/>
          <p:cNvSpPr>
            <a:spLocks noGrp="1"/>
          </p:cNvSpPr>
          <p:nvPr>
            <p:ph type="title"/>
          </p:nvPr>
        </p:nvSpPr>
        <p:spPr>
          <a:xfrm>
            <a:off x="200471" y="147409"/>
            <a:ext cx="9505503" cy="400110"/>
          </a:xfrm>
        </p:spPr>
        <p:txBody>
          <a:bodyPr/>
          <a:lstStyle/>
          <a:p>
            <a:r>
              <a:rPr lang="en-US" altLang="ja-JP" sz="2000" dirty="0"/>
              <a:t>5</a:t>
            </a:r>
            <a:r>
              <a:rPr lang="ja-JP" altLang="en-US" sz="2000" dirty="0"/>
              <a:t>．</a:t>
            </a:r>
            <a:r>
              <a:rPr lang="en-US" altLang="ja-JP" sz="2000" dirty="0"/>
              <a:t>PMI</a:t>
            </a:r>
            <a:r>
              <a:rPr lang="ja-JP" altLang="en-US" sz="2000" dirty="0"/>
              <a:t>推進体制</a:t>
            </a:r>
          </a:p>
        </p:txBody>
      </p:sp>
      <p:sp>
        <p:nvSpPr>
          <p:cNvPr id="3" name="正方形/長方形 2">
            <a:extLst>
              <a:ext uri="{FF2B5EF4-FFF2-40B4-BE49-F238E27FC236}">
                <a16:creationId xmlns:a16="http://schemas.microsoft.com/office/drawing/2014/main" id="{7E9A80F4-B34E-F032-C9DD-36900C29441A}"/>
              </a:ext>
            </a:extLst>
          </p:cNvPr>
          <p:cNvSpPr/>
          <p:nvPr/>
        </p:nvSpPr>
        <p:spPr>
          <a:xfrm>
            <a:off x="1836319" y="2421358"/>
            <a:ext cx="2361750" cy="0"/>
          </a:xfrm>
          <a:prstGeom prst="rect">
            <a:avLst/>
          </a:prstGeom>
          <a:solidFill>
            <a:schemeClr val="bg1">
              <a:lumMod val="50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b"/>
          <a:lstStyle/>
          <a:p>
            <a:pPr algn="ctr">
              <a:lnSpc>
                <a:spcPct val="120000"/>
              </a:lnSpc>
            </a:pPr>
            <a:r>
              <a:rPr kumimoji="1" lang="en-US" altLang="ja-JP" sz="1400">
                <a:solidFill>
                  <a:schemeClr val="tx1"/>
                </a:solidFill>
                <a:latin typeface="Meiryo UI" panose="020B0604030504040204" pitchFamily="50" charset="-128"/>
                <a:ea typeface="Meiryo UI" panose="020B0604030504040204" pitchFamily="50" charset="-128"/>
              </a:rPr>
              <a:t>XX</a:t>
            </a:r>
            <a:r>
              <a:rPr kumimoji="1" lang="ja-JP" altLang="en-US" sz="1400">
                <a:solidFill>
                  <a:schemeClr val="tx1"/>
                </a:solidFill>
                <a:latin typeface="Meiryo UI" panose="020B0604030504040204" pitchFamily="50" charset="-128"/>
                <a:ea typeface="Meiryo UI" panose="020B0604030504040204" pitchFamily="50" charset="-128"/>
              </a:rPr>
              <a:t>社（譲受企業）</a:t>
            </a:r>
          </a:p>
        </p:txBody>
      </p:sp>
      <p:sp>
        <p:nvSpPr>
          <p:cNvPr id="4" name="正方形/長方形 3">
            <a:extLst>
              <a:ext uri="{FF2B5EF4-FFF2-40B4-BE49-F238E27FC236}">
                <a16:creationId xmlns:a16="http://schemas.microsoft.com/office/drawing/2014/main" id="{D929B288-EB1D-1E67-32D6-7B2115499BA4}"/>
              </a:ext>
            </a:extLst>
          </p:cNvPr>
          <p:cNvSpPr/>
          <p:nvPr/>
        </p:nvSpPr>
        <p:spPr>
          <a:xfrm>
            <a:off x="4428490" y="2421358"/>
            <a:ext cx="2361750" cy="0"/>
          </a:xfrm>
          <a:prstGeom prst="rect">
            <a:avLst/>
          </a:prstGeom>
          <a:solidFill>
            <a:schemeClr val="bg1">
              <a:lumMod val="50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b"/>
          <a:lstStyle/>
          <a:p>
            <a:pPr algn="ctr">
              <a:lnSpc>
                <a:spcPct val="120000"/>
              </a:lnSpc>
            </a:pPr>
            <a:r>
              <a:rPr kumimoji="1" lang="en-US" altLang="ja-JP" sz="1400">
                <a:solidFill>
                  <a:schemeClr val="tx1"/>
                </a:solidFill>
                <a:latin typeface="Meiryo UI" panose="020B0604030504040204" pitchFamily="50" charset="-128"/>
                <a:ea typeface="Meiryo UI" panose="020B0604030504040204" pitchFamily="50" charset="-128"/>
              </a:rPr>
              <a:t>YY</a:t>
            </a:r>
            <a:r>
              <a:rPr kumimoji="1" lang="ja-JP" altLang="en-US" sz="1400">
                <a:solidFill>
                  <a:schemeClr val="tx1"/>
                </a:solidFill>
                <a:latin typeface="Meiryo UI" panose="020B0604030504040204" pitchFamily="50" charset="-128"/>
                <a:ea typeface="Meiryo UI" panose="020B0604030504040204" pitchFamily="50" charset="-128"/>
              </a:rPr>
              <a:t>社（譲渡企業）</a:t>
            </a:r>
          </a:p>
        </p:txBody>
      </p:sp>
      <p:sp>
        <p:nvSpPr>
          <p:cNvPr id="5" name="正方形/長方形 4">
            <a:extLst>
              <a:ext uri="{FF2B5EF4-FFF2-40B4-BE49-F238E27FC236}">
                <a16:creationId xmlns:a16="http://schemas.microsoft.com/office/drawing/2014/main" id="{E7BA2423-D44B-F550-80A3-8A0889E11F87}"/>
              </a:ext>
            </a:extLst>
          </p:cNvPr>
          <p:cNvSpPr/>
          <p:nvPr/>
        </p:nvSpPr>
        <p:spPr>
          <a:xfrm>
            <a:off x="7020661" y="2421358"/>
            <a:ext cx="2361750" cy="0"/>
          </a:xfrm>
          <a:prstGeom prst="rect">
            <a:avLst/>
          </a:prstGeom>
          <a:solidFill>
            <a:schemeClr val="bg1">
              <a:lumMod val="50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b"/>
          <a:lstStyle/>
          <a:p>
            <a:pPr algn="ctr">
              <a:lnSpc>
                <a:spcPct val="120000"/>
              </a:lnSpc>
            </a:pPr>
            <a:r>
              <a:rPr kumimoji="1" lang="en-US" altLang="ja-JP" sz="1400">
                <a:solidFill>
                  <a:schemeClr val="tx1"/>
                </a:solidFill>
                <a:latin typeface="Meiryo UI" panose="020B0604030504040204" pitchFamily="50" charset="-128"/>
                <a:ea typeface="Meiryo UI" panose="020B0604030504040204" pitchFamily="50" charset="-128"/>
              </a:rPr>
              <a:t>PMI</a:t>
            </a:r>
            <a:r>
              <a:rPr kumimoji="1" lang="ja-JP" altLang="en-US" sz="1400">
                <a:solidFill>
                  <a:schemeClr val="tx1"/>
                </a:solidFill>
                <a:latin typeface="Meiryo UI" panose="020B0604030504040204" pitchFamily="50" charset="-128"/>
                <a:ea typeface="Meiryo UI" panose="020B0604030504040204" pitchFamily="50" charset="-128"/>
              </a:rPr>
              <a:t>支援機関</a:t>
            </a:r>
          </a:p>
        </p:txBody>
      </p:sp>
      <p:sp>
        <p:nvSpPr>
          <p:cNvPr id="23" name="正方形/長方形 22">
            <a:extLst>
              <a:ext uri="{FF2B5EF4-FFF2-40B4-BE49-F238E27FC236}">
                <a16:creationId xmlns:a16="http://schemas.microsoft.com/office/drawing/2014/main" id="{2A2B3064-221C-BE5F-C22C-B1E85DB9B9C8}"/>
              </a:ext>
            </a:extLst>
          </p:cNvPr>
          <p:cNvSpPr/>
          <p:nvPr/>
        </p:nvSpPr>
        <p:spPr>
          <a:xfrm>
            <a:off x="523588" y="2607475"/>
            <a:ext cx="1078292" cy="1104250"/>
          </a:xfrm>
          <a:prstGeom prst="rect">
            <a:avLst/>
          </a:prstGeom>
          <a:solidFill>
            <a:schemeClr val="tx1">
              <a:lumMod val="65000"/>
              <a:lumOff val="3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ja-JP" altLang="en-US" sz="1400" b="1">
                <a:solidFill>
                  <a:schemeClr val="bg1"/>
                </a:solidFill>
                <a:latin typeface="Meiryo UI" panose="020B0604030504040204" pitchFamily="50" charset="-128"/>
                <a:ea typeface="Meiryo UI" panose="020B0604030504040204" pitchFamily="50" charset="-128"/>
              </a:rPr>
              <a:t>重要</a:t>
            </a:r>
            <a:br>
              <a:rPr lang="en-US" altLang="ja-JP" sz="1400" b="1">
                <a:solidFill>
                  <a:schemeClr val="bg1"/>
                </a:solidFill>
                <a:latin typeface="Meiryo UI" panose="020B0604030504040204" pitchFamily="50" charset="-128"/>
                <a:ea typeface="Meiryo UI" panose="020B0604030504040204" pitchFamily="50" charset="-128"/>
              </a:rPr>
            </a:br>
            <a:r>
              <a:rPr lang="ja-JP" altLang="en-US" sz="1400" b="1">
                <a:solidFill>
                  <a:schemeClr val="bg1"/>
                </a:solidFill>
                <a:latin typeface="Meiryo UI" panose="020B0604030504040204" pitchFamily="50" charset="-128"/>
                <a:ea typeface="Meiryo UI" panose="020B0604030504040204" pitchFamily="50" charset="-128"/>
              </a:rPr>
              <a:t>意思決定</a:t>
            </a:r>
            <a:endParaRPr lang="en-US" altLang="ja-JP" sz="1400" b="1">
              <a:solidFill>
                <a:schemeClr val="bg1"/>
              </a:solidFill>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27DB9E5A-9BA8-3BCD-281F-6A1A3E2FF8E8}"/>
              </a:ext>
            </a:extLst>
          </p:cNvPr>
          <p:cNvSpPr/>
          <p:nvPr/>
        </p:nvSpPr>
        <p:spPr>
          <a:xfrm>
            <a:off x="523588" y="3994048"/>
            <a:ext cx="1078292" cy="1104250"/>
          </a:xfrm>
          <a:prstGeom prst="rect">
            <a:avLst/>
          </a:prstGeom>
          <a:solidFill>
            <a:schemeClr val="tx1">
              <a:lumMod val="65000"/>
              <a:lumOff val="3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ja-JP" altLang="en-US" sz="1400" b="1">
                <a:solidFill>
                  <a:schemeClr val="bg1"/>
                </a:solidFill>
                <a:latin typeface="Meiryo UI" panose="020B0604030504040204" pitchFamily="50" charset="-128"/>
                <a:ea typeface="Meiryo UI" panose="020B0604030504040204" pitchFamily="50" charset="-128"/>
              </a:rPr>
              <a:t>企画・推進</a:t>
            </a:r>
            <a:endParaRPr lang="en-US" altLang="ja-JP" sz="1400" b="1">
              <a:solidFill>
                <a:schemeClr val="bg1"/>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15851AA8-CCB9-510B-21D7-6638C3C991CC}"/>
              </a:ext>
            </a:extLst>
          </p:cNvPr>
          <p:cNvSpPr/>
          <p:nvPr/>
        </p:nvSpPr>
        <p:spPr>
          <a:xfrm>
            <a:off x="523588" y="5493102"/>
            <a:ext cx="1078292" cy="1104250"/>
          </a:xfrm>
          <a:prstGeom prst="rect">
            <a:avLst/>
          </a:prstGeom>
          <a:solidFill>
            <a:schemeClr val="tx1">
              <a:lumMod val="65000"/>
              <a:lumOff val="3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ja-JP" altLang="en-US" sz="1400" b="1">
                <a:solidFill>
                  <a:schemeClr val="bg1"/>
                </a:solidFill>
                <a:latin typeface="Meiryo UI" panose="020B0604030504040204" pitchFamily="50" charset="-128"/>
                <a:ea typeface="Meiryo UI" panose="020B0604030504040204" pitchFamily="50" charset="-128"/>
              </a:rPr>
              <a:t>実務作業</a:t>
            </a:r>
            <a:endParaRPr lang="en-US" altLang="ja-JP" sz="1400" b="1">
              <a:solidFill>
                <a:schemeClr val="bg1"/>
              </a:solidFill>
              <a:latin typeface="Meiryo UI" panose="020B0604030504040204" pitchFamily="50" charset="-128"/>
              <a:ea typeface="Meiryo UI" panose="020B0604030504040204" pitchFamily="50" charset="-128"/>
            </a:endParaRPr>
          </a:p>
        </p:txBody>
      </p:sp>
      <p:sp>
        <p:nvSpPr>
          <p:cNvPr id="26" name="正方形/長方形 25">
            <a:extLst>
              <a:ext uri="{FF2B5EF4-FFF2-40B4-BE49-F238E27FC236}">
                <a16:creationId xmlns:a16="http://schemas.microsoft.com/office/drawing/2014/main" id="{52ACCD6D-97D4-D3D4-885C-4E4D1135BE2D}"/>
              </a:ext>
            </a:extLst>
          </p:cNvPr>
          <p:cNvSpPr/>
          <p:nvPr/>
        </p:nvSpPr>
        <p:spPr>
          <a:xfrm>
            <a:off x="1836319" y="2607905"/>
            <a:ext cx="2361750" cy="1100789"/>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ja-JP" altLang="en-US" sz="1400">
                <a:solidFill>
                  <a:schemeClr val="tx1"/>
                </a:solidFill>
                <a:latin typeface="Meiryo UI" panose="020B0604030504040204" pitchFamily="50" charset="-128"/>
                <a:ea typeface="Meiryo UI" panose="020B0604030504040204" pitchFamily="50" charset="-128"/>
              </a:rPr>
              <a:t>Ｘｘ氏：役職</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48" name="正方形/長方形 47">
            <a:extLst>
              <a:ext uri="{FF2B5EF4-FFF2-40B4-BE49-F238E27FC236}">
                <a16:creationId xmlns:a16="http://schemas.microsoft.com/office/drawing/2014/main" id="{0C86FFAF-E690-EC63-61B4-A58720B47DC6}"/>
              </a:ext>
            </a:extLst>
          </p:cNvPr>
          <p:cNvSpPr/>
          <p:nvPr/>
        </p:nvSpPr>
        <p:spPr>
          <a:xfrm>
            <a:off x="4428490" y="2607905"/>
            <a:ext cx="2361750" cy="1100789"/>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ja-JP" altLang="en-US" sz="1400">
                <a:solidFill>
                  <a:schemeClr val="tx1"/>
                </a:solidFill>
                <a:latin typeface="Meiryo UI" panose="020B0604030504040204" pitchFamily="50" charset="-128"/>
                <a:ea typeface="Meiryo UI" panose="020B0604030504040204" pitchFamily="50" charset="-128"/>
              </a:rPr>
              <a:t>Ｘｘ氏：役職</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49" name="正方形/長方形 48">
            <a:extLst>
              <a:ext uri="{FF2B5EF4-FFF2-40B4-BE49-F238E27FC236}">
                <a16:creationId xmlns:a16="http://schemas.microsoft.com/office/drawing/2014/main" id="{4A410A12-D5EB-664C-045A-56BB85B91E70}"/>
              </a:ext>
            </a:extLst>
          </p:cNvPr>
          <p:cNvSpPr/>
          <p:nvPr/>
        </p:nvSpPr>
        <p:spPr>
          <a:xfrm>
            <a:off x="1836319" y="3994478"/>
            <a:ext cx="2361750" cy="1100789"/>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ja-JP" altLang="en-US" sz="1400">
                <a:solidFill>
                  <a:schemeClr val="tx1"/>
                </a:solidFill>
                <a:latin typeface="Meiryo UI" panose="020B0604030504040204" pitchFamily="50" charset="-128"/>
                <a:ea typeface="Meiryo UI" panose="020B0604030504040204" pitchFamily="50" charset="-128"/>
              </a:rPr>
              <a:t>Ｘｘ氏：役職</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50" name="正方形/長方形 49">
            <a:extLst>
              <a:ext uri="{FF2B5EF4-FFF2-40B4-BE49-F238E27FC236}">
                <a16:creationId xmlns:a16="http://schemas.microsoft.com/office/drawing/2014/main" id="{0B0DC482-E830-023C-A69D-35962B8E7C41}"/>
              </a:ext>
            </a:extLst>
          </p:cNvPr>
          <p:cNvSpPr/>
          <p:nvPr/>
        </p:nvSpPr>
        <p:spPr>
          <a:xfrm>
            <a:off x="4428490" y="3994478"/>
            <a:ext cx="2361750" cy="1100789"/>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ja-JP" altLang="en-US" sz="1400">
                <a:solidFill>
                  <a:schemeClr val="tx1"/>
                </a:solidFill>
                <a:latin typeface="Meiryo UI" panose="020B0604030504040204" pitchFamily="50" charset="-128"/>
                <a:ea typeface="Meiryo UI" panose="020B0604030504040204" pitchFamily="50" charset="-128"/>
              </a:rPr>
              <a:t>Ｘｘ氏：役職</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51" name="正方形/長方形 50">
            <a:extLst>
              <a:ext uri="{FF2B5EF4-FFF2-40B4-BE49-F238E27FC236}">
                <a16:creationId xmlns:a16="http://schemas.microsoft.com/office/drawing/2014/main" id="{BEDF3F7C-549F-ECC3-C523-FC137DD5BC62}"/>
              </a:ext>
            </a:extLst>
          </p:cNvPr>
          <p:cNvSpPr/>
          <p:nvPr/>
        </p:nvSpPr>
        <p:spPr>
          <a:xfrm>
            <a:off x="7020661" y="3994478"/>
            <a:ext cx="2361750" cy="1100789"/>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ja-JP" altLang="en-US" sz="1400">
                <a:solidFill>
                  <a:schemeClr val="tx1"/>
                </a:solidFill>
                <a:latin typeface="Meiryo UI" panose="020B0604030504040204" pitchFamily="50" charset="-128"/>
                <a:ea typeface="Meiryo UI" panose="020B0604030504040204" pitchFamily="50" charset="-128"/>
              </a:rPr>
              <a:t>Ｘｘ氏、Ｘｘ氏</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52" name="正方形/長方形 51">
            <a:extLst>
              <a:ext uri="{FF2B5EF4-FFF2-40B4-BE49-F238E27FC236}">
                <a16:creationId xmlns:a16="http://schemas.microsoft.com/office/drawing/2014/main" id="{81A72E9D-7190-4F63-572C-E550EE50F195}"/>
              </a:ext>
            </a:extLst>
          </p:cNvPr>
          <p:cNvSpPr/>
          <p:nvPr/>
        </p:nvSpPr>
        <p:spPr>
          <a:xfrm>
            <a:off x="1836319" y="5493532"/>
            <a:ext cx="2361750" cy="1100789"/>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ja-JP" altLang="en-US" sz="1400">
                <a:solidFill>
                  <a:schemeClr val="tx1"/>
                </a:solidFill>
                <a:latin typeface="Meiryo UI" panose="020B0604030504040204" pitchFamily="50" charset="-128"/>
                <a:ea typeface="Meiryo UI" panose="020B0604030504040204" pitchFamily="50" charset="-128"/>
              </a:rPr>
              <a:t>Ｘｘ氏：役職、Ｘｘ氏：役職</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53" name="正方形/長方形 52">
            <a:extLst>
              <a:ext uri="{FF2B5EF4-FFF2-40B4-BE49-F238E27FC236}">
                <a16:creationId xmlns:a16="http://schemas.microsoft.com/office/drawing/2014/main" id="{74C64137-A043-BBEA-BD46-9BFFEC8F4966}"/>
              </a:ext>
            </a:extLst>
          </p:cNvPr>
          <p:cNvSpPr/>
          <p:nvPr/>
        </p:nvSpPr>
        <p:spPr>
          <a:xfrm>
            <a:off x="4428490" y="5493532"/>
            <a:ext cx="2361750" cy="1100789"/>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ja-JP" altLang="en-US" sz="1400">
                <a:solidFill>
                  <a:schemeClr val="tx1"/>
                </a:solidFill>
                <a:latin typeface="Meiryo UI" panose="020B0604030504040204" pitchFamily="50" charset="-128"/>
                <a:ea typeface="Meiryo UI" panose="020B0604030504040204" pitchFamily="50" charset="-128"/>
              </a:rPr>
              <a:t>Ｘｘ氏：役職</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54" name="正方形/長方形 53">
            <a:extLst>
              <a:ext uri="{FF2B5EF4-FFF2-40B4-BE49-F238E27FC236}">
                <a16:creationId xmlns:a16="http://schemas.microsoft.com/office/drawing/2014/main" id="{750BE738-BC97-1B32-C0CC-200B8C6F8CDC}"/>
              </a:ext>
            </a:extLst>
          </p:cNvPr>
          <p:cNvSpPr/>
          <p:nvPr/>
        </p:nvSpPr>
        <p:spPr>
          <a:xfrm>
            <a:off x="273049" y="1628927"/>
            <a:ext cx="9359899" cy="35991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a:lnSpc>
                <a:spcPct val="100000"/>
              </a:lnSpc>
            </a:pPr>
            <a:r>
              <a:rPr kumimoji="1" lang="ja-JP" altLang="en-US" sz="1400" b="1">
                <a:solidFill>
                  <a:schemeClr val="tx1"/>
                </a:solidFill>
                <a:latin typeface="Meiryo UI" panose="020B0604030504040204" pitchFamily="50" charset="-128"/>
                <a:ea typeface="Meiryo UI" panose="020B0604030504040204" pitchFamily="50" charset="-128"/>
              </a:rPr>
              <a:t>例</a:t>
            </a:r>
            <a:r>
              <a:rPr kumimoji="1" lang="en-US" altLang="ja-JP" sz="1400" b="1">
                <a:solidFill>
                  <a:schemeClr val="tx1"/>
                </a:solidFill>
                <a:latin typeface="Meiryo UI" panose="020B0604030504040204" pitchFamily="50" charset="-128"/>
                <a:ea typeface="Meiryo UI" panose="020B0604030504040204" pitchFamily="50" charset="-128"/>
              </a:rPr>
              <a:t>2</a:t>
            </a:r>
            <a:r>
              <a:rPr kumimoji="1" lang="ja-JP" altLang="en-US" sz="1400" b="1">
                <a:solidFill>
                  <a:schemeClr val="tx1"/>
                </a:solidFill>
                <a:latin typeface="Meiryo UI" panose="020B0604030504040204" pitchFamily="50" charset="-128"/>
                <a:ea typeface="Meiryo UI" panose="020B0604030504040204" pitchFamily="50" charset="-128"/>
              </a:rPr>
              <a:t>）</a:t>
            </a:r>
            <a:endParaRPr kumimoji="1" lang="en-US" altLang="ja-JP" sz="1400" b="1">
              <a:solidFill>
                <a:schemeClr val="tx1"/>
              </a:solidFill>
              <a:latin typeface="Meiryo UI" panose="020B0604030504040204" pitchFamily="50" charset="-128"/>
              <a:ea typeface="Meiryo UI" panose="020B0604030504040204" pitchFamily="50" charset="-128"/>
            </a:endParaRPr>
          </a:p>
        </p:txBody>
      </p:sp>
      <p:sp>
        <p:nvSpPr>
          <p:cNvPr id="6" name="スライド番号プレースホルダー 5">
            <a:extLst>
              <a:ext uri="{FF2B5EF4-FFF2-40B4-BE49-F238E27FC236}">
                <a16:creationId xmlns:a16="http://schemas.microsoft.com/office/drawing/2014/main" id="{A6A97D95-04D1-8881-863C-27D99A9CB2DF}"/>
              </a:ext>
            </a:extLst>
          </p:cNvPr>
          <p:cNvSpPr>
            <a:spLocks noGrp="1"/>
          </p:cNvSpPr>
          <p:nvPr>
            <p:ph type="sldNum" sz="quarter" idx="12"/>
          </p:nvPr>
        </p:nvSpPr>
        <p:spPr/>
        <p:txBody>
          <a:bodyPr/>
          <a:lstStyle/>
          <a:p>
            <a:fld id="{D9550142-B990-490A-A107-ED7302A7FD52}" type="slidenum">
              <a:rPr kumimoji="1" lang="ja-JP" altLang="en-US" smtClean="0"/>
              <a:t>11</a:t>
            </a:fld>
            <a:endParaRPr kumimoji="1" lang="ja-JP" altLang="en-US"/>
          </a:p>
        </p:txBody>
      </p:sp>
    </p:spTree>
    <p:extLst>
      <p:ext uri="{BB962C8B-B14F-4D97-AF65-F5344CB8AC3E}">
        <p14:creationId xmlns:p14="http://schemas.microsoft.com/office/powerpoint/2010/main" val="78187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p:cNvSpPr>
            <a:spLocks noGrp="1"/>
          </p:cNvSpPr>
          <p:nvPr>
            <p:ph type="body" sz="quarter" idx="17"/>
          </p:nvPr>
        </p:nvSpPr>
        <p:spPr>
          <a:xfrm>
            <a:off x="200026" y="521282"/>
            <a:ext cx="9505950" cy="772107"/>
          </a:xfrm>
        </p:spPr>
        <p:txBody>
          <a:bodyPr/>
          <a:lstStyle/>
          <a:p>
            <a:pPr algn="just"/>
            <a:r>
              <a:rPr kumimoji="1" lang="ja-JP" altLang="en-US" sz="1800"/>
              <a:t>統合作業を進める上で、どのような会議体で進捗状況の確認や意思決定を行うか、ご記載ください。</a:t>
            </a:r>
            <a:endParaRPr lang="ja-JP" altLang="en-US" sz="1800"/>
          </a:p>
        </p:txBody>
      </p:sp>
      <p:sp>
        <p:nvSpPr>
          <p:cNvPr id="13" name="タイトル 2"/>
          <p:cNvSpPr>
            <a:spLocks noGrp="1"/>
          </p:cNvSpPr>
          <p:nvPr>
            <p:ph type="title"/>
          </p:nvPr>
        </p:nvSpPr>
        <p:spPr>
          <a:xfrm>
            <a:off x="200471" y="147409"/>
            <a:ext cx="9505503" cy="400110"/>
          </a:xfrm>
        </p:spPr>
        <p:txBody>
          <a:bodyPr/>
          <a:lstStyle/>
          <a:p>
            <a:r>
              <a:rPr lang="en-US" altLang="ja-JP" sz="2000" dirty="0"/>
              <a:t>6</a:t>
            </a:r>
            <a:r>
              <a:rPr lang="ja-JP" altLang="en-US" sz="2000" dirty="0"/>
              <a:t>．会議体の持ち方（振り返りの方針）</a:t>
            </a:r>
          </a:p>
        </p:txBody>
      </p:sp>
      <p:cxnSp>
        <p:nvCxnSpPr>
          <p:cNvPr id="9" name="直線コネクタ 8">
            <a:extLst>
              <a:ext uri="{FF2B5EF4-FFF2-40B4-BE49-F238E27FC236}">
                <a16:creationId xmlns:a16="http://schemas.microsoft.com/office/drawing/2014/main" id="{F2DF9237-B1E0-28EF-127B-D302E8C52449}"/>
              </a:ext>
            </a:extLst>
          </p:cNvPr>
          <p:cNvCxnSpPr>
            <a:cxnSpLocks/>
          </p:cNvCxnSpPr>
          <p:nvPr/>
        </p:nvCxnSpPr>
        <p:spPr>
          <a:xfrm>
            <a:off x="2192905" y="3271838"/>
            <a:ext cx="7344000"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sp>
        <p:nvSpPr>
          <p:cNvPr id="10" name="正方形/長方形 9">
            <a:extLst>
              <a:ext uri="{FF2B5EF4-FFF2-40B4-BE49-F238E27FC236}">
                <a16:creationId xmlns:a16="http://schemas.microsoft.com/office/drawing/2014/main" id="{F830C74D-F510-407B-6C90-1903D9EF5A83}"/>
              </a:ext>
            </a:extLst>
          </p:cNvPr>
          <p:cNvSpPr/>
          <p:nvPr/>
        </p:nvSpPr>
        <p:spPr>
          <a:xfrm>
            <a:off x="272481" y="2196003"/>
            <a:ext cx="1800000" cy="0"/>
          </a:xfrm>
          <a:prstGeom prst="rect">
            <a:avLst/>
          </a:prstGeom>
          <a:solidFill>
            <a:schemeClr val="bg1">
              <a:lumMod val="50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b"/>
          <a:lstStyle/>
          <a:p>
            <a:pPr algn="ctr">
              <a:lnSpc>
                <a:spcPct val="120000"/>
              </a:lnSpc>
            </a:pPr>
            <a:r>
              <a:rPr kumimoji="1" lang="ja-JP" altLang="en-US" sz="1400">
                <a:solidFill>
                  <a:schemeClr val="tx1"/>
                </a:solidFill>
                <a:latin typeface="Meiryo UI" panose="020B0604030504040204" pitchFamily="50" charset="-128"/>
                <a:ea typeface="Meiryo UI" panose="020B0604030504040204" pitchFamily="50" charset="-128"/>
              </a:rPr>
              <a:t>会議体</a:t>
            </a:r>
          </a:p>
        </p:txBody>
      </p:sp>
      <p:sp>
        <p:nvSpPr>
          <p:cNvPr id="12" name="正方形/長方形 11">
            <a:extLst>
              <a:ext uri="{FF2B5EF4-FFF2-40B4-BE49-F238E27FC236}">
                <a16:creationId xmlns:a16="http://schemas.microsoft.com/office/drawing/2014/main" id="{00674950-6388-6BD3-5647-DF5E364409D9}"/>
              </a:ext>
            </a:extLst>
          </p:cNvPr>
          <p:cNvSpPr/>
          <p:nvPr/>
        </p:nvSpPr>
        <p:spPr>
          <a:xfrm>
            <a:off x="7276322" y="2196003"/>
            <a:ext cx="1080000" cy="0"/>
          </a:xfrm>
          <a:prstGeom prst="rect">
            <a:avLst/>
          </a:prstGeom>
          <a:solidFill>
            <a:schemeClr val="bg1">
              <a:lumMod val="50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b"/>
          <a:lstStyle/>
          <a:p>
            <a:pPr algn="ctr">
              <a:lnSpc>
                <a:spcPct val="120000"/>
              </a:lnSpc>
            </a:pPr>
            <a:r>
              <a:rPr kumimoji="1" lang="ja-JP" altLang="en-US" sz="1400">
                <a:solidFill>
                  <a:schemeClr val="tx1"/>
                </a:solidFill>
                <a:latin typeface="Meiryo UI" panose="020B0604030504040204" pitchFamily="50" charset="-128"/>
                <a:ea typeface="Meiryo UI" panose="020B0604030504040204" pitchFamily="50" charset="-128"/>
              </a:rPr>
              <a:t>頻度</a:t>
            </a:r>
          </a:p>
        </p:txBody>
      </p:sp>
      <p:sp>
        <p:nvSpPr>
          <p:cNvPr id="14" name="正方形/長方形 13">
            <a:extLst>
              <a:ext uri="{FF2B5EF4-FFF2-40B4-BE49-F238E27FC236}">
                <a16:creationId xmlns:a16="http://schemas.microsoft.com/office/drawing/2014/main" id="{6C3107E6-0F21-805E-AA00-D928347D68B3}"/>
              </a:ext>
            </a:extLst>
          </p:cNvPr>
          <p:cNvSpPr/>
          <p:nvPr/>
        </p:nvSpPr>
        <p:spPr>
          <a:xfrm>
            <a:off x="272480" y="2353229"/>
            <a:ext cx="1800000" cy="849789"/>
          </a:xfrm>
          <a:prstGeom prst="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b="1">
                <a:solidFill>
                  <a:schemeClr val="bg1"/>
                </a:solidFill>
                <a:latin typeface="Meiryo UI" panose="020B0604030504040204" pitchFamily="50" charset="-128"/>
                <a:ea typeface="Meiryo UI" panose="020B0604030504040204" pitchFamily="50" charset="-128"/>
              </a:rPr>
              <a:t>Ｘｘｘ</a:t>
            </a:r>
          </a:p>
        </p:txBody>
      </p:sp>
      <p:sp>
        <p:nvSpPr>
          <p:cNvPr id="16" name="正方形/長方形 15">
            <a:extLst>
              <a:ext uri="{FF2B5EF4-FFF2-40B4-BE49-F238E27FC236}">
                <a16:creationId xmlns:a16="http://schemas.microsoft.com/office/drawing/2014/main" id="{DF5E463A-E281-3BF6-9994-ADFEF8466869}"/>
              </a:ext>
            </a:extLst>
          </p:cNvPr>
          <p:cNvSpPr/>
          <p:nvPr/>
        </p:nvSpPr>
        <p:spPr>
          <a:xfrm>
            <a:off x="7276322" y="2353229"/>
            <a:ext cx="1080000" cy="849789"/>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Ｘｘｘ</a:t>
            </a:r>
          </a:p>
        </p:txBody>
      </p:sp>
      <p:sp>
        <p:nvSpPr>
          <p:cNvPr id="17" name="正方形/長方形 16">
            <a:extLst>
              <a:ext uri="{FF2B5EF4-FFF2-40B4-BE49-F238E27FC236}">
                <a16:creationId xmlns:a16="http://schemas.microsoft.com/office/drawing/2014/main" id="{31AC3ACE-9839-6522-8224-7ECF7D458C63}"/>
              </a:ext>
            </a:extLst>
          </p:cNvPr>
          <p:cNvSpPr/>
          <p:nvPr/>
        </p:nvSpPr>
        <p:spPr>
          <a:xfrm>
            <a:off x="8465480" y="2353229"/>
            <a:ext cx="1080000" cy="849789"/>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Ｘｘｘ</a:t>
            </a:r>
          </a:p>
        </p:txBody>
      </p:sp>
      <p:sp>
        <p:nvSpPr>
          <p:cNvPr id="18" name="正方形/長方形 17">
            <a:extLst>
              <a:ext uri="{FF2B5EF4-FFF2-40B4-BE49-F238E27FC236}">
                <a16:creationId xmlns:a16="http://schemas.microsoft.com/office/drawing/2014/main" id="{7816760A-9D18-E845-B08F-7C265877F8CB}"/>
              </a:ext>
            </a:extLst>
          </p:cNvPr>
          <p:cNvSpPr/>
          <p:nvPr/>
        </p:nvSpPr>
        <p:spPr>
          <a:xfrm>
            <a:off x="8465480" y="2196003"/>
            <a:ext cx="1080000" cy="0"/>
          </a:xfrm>
          <a:prstGeom prst="rect">
            <a:avLst/>
          </a:prstGeom>
          <a:solidFill>
            <a:schemeClr val="bg1">
              <a:lumMod val="50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b"/>
          <a:lstStyle/>
          <a:p>
            <a:pPr algn="ctr">
              <a:lnSpc>
                <a:spcPct val="120000"/>
              </a:lnSpc>
            </a:pPr>
            <a:r>
              <a:rPr kumimoji="1" lang="ja-JP" altLang="en-US" sz="1400">
                <a:solidFill>
                  <a:schemeClr val="tx1"/>
                </a:solidFill>
                <a:latin typeface="Meiryo UI" panose="020B0604030504040204" pitchFamily="50" charset="-128"/>
                <a:ea typeface="Meiryo UI" panose="020B0604030504040204" pitchFamily="50" charset="-128"/>
              </a:rPr>
              <a:t>想定時間</a:t>
            </a:r>
          </a:p>
        </p:txBody>
      </p:sp>
      <p:sp>
        <p:nvSpPr>
          <p:cNvPr id="19" name="正方形/長方形 18">
            <a:extLst>
              <a:ext uri="{FF2B5EF4-FFF2-40B4-BE49-F238E27FC236}">
                <a16:creationId xmlns:a16="http://schemas.microsoft.com/office/drawing/2014/main" id="{971BC441-91AD-715C-2D07-0D1C0B2C8CF0}"/>
              </a:ext>
            </a:extLst>
          </p:cNvPr>
          <p:cNvSpPr/>
          <p:nvPr/>
        </p:nvSpPr>
        <p:spPr>
          <a:xfrm>
            <a:off x="272480" y="3340658"/>
            <a:ext cx="1800000" cy="849789"/>
          </a:xfrm>
          <a:prstGeom prst="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r>
              <a:rPr kumimoji="1" lang="ja-JP" altLang="en-US" b="1">
                <a:solidFill>
                  <a:schemeClr val="bg1"/>
                </a:solidFill>
                <a:latin typeface="Meiryo UI" panose="020B0604030504040204" pitchFamily="50" charset="-128"/>
                <a:ea typeface="Meiryo UI" panose="020B0604030504040204" pitchFamily="50" charset="-128"/>
              </a:rPr>
              <a:t>Ｘｘｘ</a:t>
            </a:r>
          </a:p>
        </p:txBody>
      </p:sp>
      <p:sp>
        <p:nvSpPr>
          <p:cNvPr id="21" name="正方形/長方形 20">
            <a:extLst>
              <a:ext uri="{FF2B5EF4-FFF2-40B4-BE49-F238E27FC236}">
                <a16:creationId xmlns:a16="http://schemas.microsoft.com/office/drawing/2014/main" id="{56275A01-8ABE-0247-2A4A-259CFCBB5D3B}"/>
              </a:ext>
            </a:extLst>
          </p:cNvPr>
          <p:cNvSpPr/>
          <p:nvPr/>
        </p:nvSpPr>
        <p:spPr>
          <a:xfrm>
            <a:off x="7276322" y="3340658"/>
            <a:ext cx="1080000" cy="849789"/>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Ｘｘｘ</a:t>
            </a:r>
          </a:p>
        </p:txBody>
      </p:sp>
      <p:sp>
        <p:nvSpPr>
          <p:cNvPr id="22" name="正方形/長方形 21">
            <a:extLst>
              <a:ext uri="{FF2B5EF4-FFF2-40B4-BE49-F238E27FC236}">
                <a16:creationId xmlns:a16="http://schemas.microsoft.com/office/drawing/2014/main" id="{147110D3-DE87-8652-CDBA-74239D6F7D6B}"/>
              </a:ext>
            </a:extLst>
          </p:cNvPr>
          <p:cNvSpPr/>
          <p:nvPr/>
        </p:nvSpPr>
        <p:spPr>
          <a:xfrm>
            <a:off x="8465480" y="3340658"/>
            <a:ext cx="1080000" cy="849789"/>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Ｘｘｘ</a:t>
            </a:r>
          </a:p>
        </p:txBody>
      </p:sp>
      <p:sp>
        <p:nvSpPr>
          <p:cNvPr id="27" name="正方形/長方形 26">
            <a:extLst>
              <a:ext uri="{FF2B5EF4-FFF2-40B4-BE49-F238E27FC236}">
                <a16:creationId xmlns:a16="http://schemas.microsoft.com/office/drawing/2014/main" id="{0A70F5EC-888E-2666-B484-274150C32BD3}"/>
              </a:ext>
            </a:extLst>
          </p:cNvPr>
          <p:cNvSpPr/>
          <p:nvPr/>
        </p:nvSpPr>
        <p:spPr>
          <a:xfrm>
            <a:off x="272480" y="4328087"/>
            <a:ext cx="1800000" cy="849789"/>
          </a:xfrm>
          <a:prstGeom prst="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r>
              <a:rPr kumimoji="1" lang="ja-JP" altLang="en-US" b="1">
                <a:solidFill>
                  <a:schemeClr val="bg1"/>
                </a:solidFill>
                <a:latin typeface="Meiryo UI" panose="020B0604030504040204" pitchFamily="50" charset="-128"/>
                <a:ea typeface="Meiryo UI" panose="020B0604030504040204" pitchFamily="50" charset="-128"/>
              </a:rPr>
              <a:t>Ｘｘｘ</a:t>
            </a:r>
          </a:p>
        </p:txBody>
      </p:sp>
      <p:sp>
        <p:nvSpPr>
          <p:cNvPr id="29" name="正方形/長方形 28">
            <a:extLst>
              <a:ext uri="{FF2B5EF4-FFF2-40B4-BE49-F238E27FC236}">
                <a16:creationId xmlns:a16="http://schemas.microsoft.com/office/drawing/2014/main" id="{B831A7FF-FF2C-B6B4-77F2-F61B79D39329}"/>
              </a:ext>
            </a:extLst>
          </p:cNvPr>
          <p:cNvSpPr/>
          <p:nvPr/>
        </p:nvSpPr>
        <p:spPr>
          <a:xfrm>
            <a:off x="7276322" y="4328087"/>
            <a:ext cx="1080000" cy="849789"/>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Ｘｘｘ</a:t>
            </a:r>
          </a:p>
        </p:txBody>
      </p:sp>
      <p:sp>
        <p:nvSpPr>
          <p:cNvPr id="30" name="正方形/長方形 29">
            <a:extLst>
              <a:ext uri="{FF2B5EF4-FFF2-40B4-BE49-F238E27FC236}">
                <a16:creationId xmlns:a16="http://schemas.microsoft.com/office/drawing/2014/main" id="{85ECC07B-4256-20AE-FF7F-5F4F8C577EDB}"/>
              </a:ext>
            </a:extLst>
          </p:cNvPr>
          <p:cNvSpPr/>
          <p:nvPr/>
        </p:nvSpPr>
        <p:spPr>
          <a:xfrm>
            <a:off x="8465480" y="4328087"/>
            <a:ext cx="1080000" cy="849789"/>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Ｘｘｘ</a:t>
            </a:r>
          </a:p>
        </p:txBody>
      </p:sp>
      <p:sp>
        <p:nvSpPr>
          <p:cNvPr id="31" name="正方形/長方形 30">
            <a:extLst>
              <a:ext uri="{FF2B5EF4-FFF2-40B4-BE49-F238E27FC236}">
                <a16:creationId xmlns:a16="http://schemas.microsoft.com/office/drawing/2014/main" id="{223163EF-5B4F-03CA-73CA-AD8D622F210C}"/>
              </a:ext>
            </a:extLst>
          </p:cNvPr>
          <p:cNvSpPr/>
          <p:nvPr/>
        </p:nvSpPr>
        <p:spPr>
          <a:xfrm>
            <a:off x="272480" y="5315515"/>
            <a:ext cx="1800000" cy="849789"/>
          </a:xfrm>
          <a:prstGeom prst="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r>
              <a:rPr kumimoji="1" lang="ja-JP" altLang="en-US" b="1">
                <a:solidFill>
                  <a:schemeClr val="bg1"/>
                </a:solidFill>
                <a:latin typeface="Meiryo UI" panose="020B0604030504040204" pitchFamily="50" charset="-128"/>
                <a:ea typeface="Meiryo UI" panose="020B0604030504040204" pitchFamily="50" charset="-128"/>
              </a:rPr>
              <a:t>Ｘｘｘ</a:t>
            </a:r>
          </a:p>
        </p:txBody>
      </p:sp>
      <p:sp>
        <p:nvSpPr>
          <p:cNvPr id="11" name="正方形/長方形 10">
            <a:extLst>
              <a:ext uri="{FF2B5EF4-FFF2-40B4-BE49-F238E27FC236}">
                <a16:creationId xmlns:a16="http://schemas.microsoft.com/office/drawing/2014/main" id="{E9919FE7-A517-B4D9-ADAD-CBEAD4062D0F}"/>
              </a:ext>
            </a:extLst>
          </p:cNvPr>
          <p:cNvSpPr/>
          <p:nvPr/>
        </p:nvSpPr>
        <p:spPr>
          <a:xfrm>
            <a:off x="2181640" y="2196003"/>
            <a:ext cx="3796364" cy="0"/>
          </a:xfrm>
          <a:prstGeom prst="rect">
            <a:avLst/>
          </a:prstGeom>
          <a:solidFill>
            <a:schemeClr val="bg1">
              <a:lumMod val="50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b"/>
          <a:lstStyle/>
          <a:p>
            <a:pPr algn="ctr">
              <a:lnSpc>
                <a:spcPct val="120000"/>
              </a:lnSpc>
            </a:pPr>
            <a:r>
              <a:rPr kumimoji="1" lang="ja-JP" altLang="en-US" sz="1400">
                <a:solidFill>
                  <a:schemeClr val="tx1"/>
                </a:solidFill>
                <a:latin typeface="Meiryo UI" panose="020B0604030504040204" pitchFamily="50" charset="-128"/>
                <a:ea typeface="Meiryo UI" panose="020B0604030504040204" pitchFamily="50" charset="-128"/>
              </a:rPr>
              <a:t>概要</a:t>
            </a:r>
          </a:p>
        </p:txBody>
      </p:sp>
      <p:sp>
        <p:nvSpPr>
          <p:cNvPr id="15" name="正方形/長方形 14">
            <a:extLst>
              <a:ext uri="{FF2B5EF4-FFF2-40B4-BE49-F238E27FC236}">
                <a16:creationId xmlns:a16="http://schemas.microsoft.com/office/drawing/2014/main" id="{012C62BB-DD3A-8E12-F0CB-98AAF75A67CA}"/>
              </a:ext>
            </a:extLst>
          </p:cNvPr>
          <p:cNvSpPr/>
          <p:nvPr/>
        </p:nvSpPr>
        <p:spPr>
          <a:xfrm>
            <a:off x="2181640" y="2353229"/>
            <a:ext cx="3796364" cy="849789"/>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ja-JP" altLang="en-US" sz="1400">
                <a:solidFill>
                  <a:schemeClr val="tx1"/>
                </a:solidFill>
                <a:latin typeface="Meiryo UI" panose="020B0604030504040204" pitchFamily="50" charset="-128"/>
                <a:ea typeface="Meiryo UI" panose="020B0604030504040204" pitchFamily="50" charset="-128"/>
              </a:rPr>
              <a:t>Ｘｘｘ</a:t>
            </a:r>
          </a:p>
        </p:txBody>
      </p:sp>
      <p:sp>
        <p:nvSpPr>
          <p:cNvPr id="20" name="正方形/長方形 19">
            <a:extLst>
              <a:ext uri="{FF2B5EF4-FFF2-40B4-BE49-F238E27FC236}">
                <a16:creationId xmlns:a16="http://schemas.microsoft.com/office/drawing/2014/main" id="{E1759EB3-CA60-E04F-013A-2179CD8373CF}"/>
              </a:ext>
            </a:extLst>
          </p:cNvPr>
          <p:cNvSpPr/>
          <p:nvPr/>
        </p:nvSpPr>
        <p:spPr>
          <a:xfrm>
            <a:off x="2181640" y="3340658"/>
            <a:ext cx="3796364" cy="849789"/>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r>
              <a:rPr kumimoji="1" lang="ja-JP" altLang="en-US" sz="1400">
                <a:solidFill>
                  <a:schemeClr val="tx1"/>
                </a:solidFill>
                <a:latin typeface="Meiryo UI" panose="020B0604030504040204" pitchFamily="50" charset="-128"/>
                <a:ea typeface="Meiryo UI" panose="020B0604030504040204" pitchFamily="50" charset="-128"/>
              </a:rPr>
              <a:t>Ｘｘｘ</a:t>
            </a:r>
          </a:p>
        </p:txBody>
      </p:sp>
      <p:sp>
        <p:nvSpPr>
          <p:cNvPr id="28" name="正方形/長方形 27">
            <a:extLst>
              <a:ext uri="{FF2B5EF4-FFF2-40B4-BE49-F238E27FC236}">
                <a16:creationId xmlns:a16="http://schemas.microsoft.com/office/drawing/2014/main" id="{DE9C6201-930C-3489-6538-4133FA8117A6}"/>
              </a:ext>
            </a:extLst>
          </p:cNvPr>
          <p:cNvSpPr/>
          <p:nvPr/>
        </p:nvSpPr>
        <p:spPr>
          <a:xfrm>
            <a:off x="2181640" y="4328087"/>
            <a:ext cx="3796364" cy="849789"/>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r>
              <a:rPr kumimoji="1" lang="ja-JP" altLang="en-US" sz="1400">
                <a:solidFill>
                  <a:schemeClr val="tx1"/>
                </a:solidFill>
                <a:latin typeface="Meiryo UI" panose="020B0604030504040204" pitchFamily="50" charset="-128"/>
                <a:ea typeface="Meiryo UI" panose="020B0604030504040204" pitchFamily="50" charset="-128"/>
              </a:rPr>
              <a:t>Ｘｘｘ</a:t>
            </a:r>
          </a:p>
        </p:txBody>
      </p:sp>
      <p:sp>
        <p:nvSpPr>
          <p:cNvPr id="32" name="正方形/長方形 31">
            <a:extLst>
              <a:ext uri="{FF2B5EF4-FFF2-40B4-BE49-F238E27FC236}">
                <a16:creationId xmlns:a16="http://schemas.microsoft.com/office/drawing/2014/main" id="{E31E4BCD-E0A8-14AA-A1F6-1B20C1F68138}"/>
              </a:ext>
            </a:extLst>
          </p:cNvPr>
          <p:cNvSpPr/>
          <p:nvPr/>
        </p:nvSpPr>
        <p:spPr>
          <a:xfrm>
            <a:off x="2181640" y="5315515"/>
            <a:ext cx="3796364" cy="849789"/>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r>
              <a:rPr kumimoji="1" lang="ja-JP" altLang="en-US" sz="1400">
                <a:solidFill>
                  <a:schemeClr val="tx1"/>
                </a:solidFill>
                <a:latin typeface="Meiryo UI" panose="020B0604030504040204" pitchFamily="50" charset="-128"/>
                <a:ea typeface="Meiryo UI" panose="020B0604030504040204" pitchFamily="50" charset="-128"/>
              </a:rPr>
              <a:t>Ｘｘｘ</a:t>
            </a:r>
          </a:p>
        </p:txBody>
      </p:sp>
      <p:sp>
        <p:nvSpPr>
          <p:cNvPr id="33" name="正方形/長方形 32">
            <a:extLst>
              <a:ext uri="{FF2B5EF4-FFF2-40B4-BE49-F238E27FC236}">
                <a16:creationId xmlns:a16="http://schemas.microsoft.com/office/drawing/2014/main" id="{D0D9CEB7-84E5-6580-40AE-1CBC215F7056}"/>
              </a:ext>
            </a:extLst>
          </p:cNvPr>
          <p:cNvSpPr/>
          <p:nvPr/>
        </p:nvSpPr>
        <p:spPr>
          <a:xfrm>
            <a:off x="7276322" y="5315515"/>
            <a:ext cx="1080000" cy="849789"/>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Ｘｘｘ</a:t>
            </a:r>
          </a:p>
        </p:txBody>
      </p:sp>
      <p:sp>
        <p:nvSpPr>
          <p:cNvPr id="34" name="正方形/長方形 33">
            <a:extLst>
              <a:ext uri="{FF2B5EF4-FFF2-40B4-BE49-F238E27FC236}">
                <a16:creationId xmlns:a16="http://schemas.microsoft.com/office/drawing/2014/main" id="{B30D7DBA-30A2-FCD1-4FFB-65854C871D4C}"/>
              </a:ext>
            </a:extLst>
          </p:cNvPr>
          <p:cNvSpPr/>
          <p:nvPr/>
        </p:nvSpPr>
        <p:spPr>
          <a:xfrm>
            <a:off x="8465480" y="5315515"/>
            <a:ext cx="1080000" cy="849789"/>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Ｘｘｘ</a:t>
            </a:r>
          </a:p>
        </p:txBody>
      </p:sp>
      <p:sp>
        <p:nvSpPr>
          <p:cNvPr id="54" name="正方形/長方形 53">
            <a:extLst>
              <a:ext uri="{FF2B5EF4-FFF2-40B4-BE49-F238E27FC236}">
                <a16:creationId xmlns:a16="http://schemas.microsoft.com/office/drawing/2014/main" id="{126469D2-2EC3-A55C-9D27-DCEBFD5E20F4}"/>
              </a:ext>
            </a:extLst>
          </p:cNvPr>
          <p:cNvSpPr/>
          <p:nvPr/>
        </p:nvSpPr>
        <p:spPr>
          <a:xfrm>
            <a:off x="6087163" y="2196003"/>
            <a:ext cx="1080000" cy="0"/>
          </a:xfrm>
          <a:prstGeom prst="rect">
            <a:avLst/>
          </a:prstGeom>
          <a:solidFill>
            <a:schemeClr val="bg1">
              <a:lumMod val="50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b"/>
          <a:lstStyle/>
          <a:p>
            <a:pPr algn="ctr">
              <a:lnSpc>
                <a:spcPct val="120000"/>
              </a:lnSpc>
            </a:pPr>
            <a:r>
              <a:rPr kumimoji="1" lang="ja-JP" altLang="en-US" sz="1400">
                <a:solidFill>
                  <a:schemeClr val="tx1"/>
                </a:solidFill>
                <a:latin typeface="Meiryo UI" panose="020B0604030504040204" pitchFamily="50" charset="-128"/>
                <a:ea typeface="Meiryo UI" panose="020B0604030504040204" pitchFamily="50" charset="-128"/>
              </a:rPr>
              <a:t>参加者</a:t>
            </a:r>
          </a:p>
        </p:txBody>
      </p:sp>
      <p:sp>
        <p:nvSpPr>
          <p:cNvPr id="55" name="正方形/長方形 54">
            <a:extLst>
              <a:ext uri="{FF2B5EF4-FFF2-40B4-BE49-F238E27FC236}">
                <a16:creationId xmlns:a16="http://schemas.microsoft.com/office/drawing/2014/main" id="{FD3C2B8A-6514-3EFC-CD42-F11E8D0EE8A9}"/>
              </a:ext>
            </a:extLst>
          </p:cNvPr>
          <p:cNvSpPr/>
          <p:nvPr/>
        </p:nvSpPr>
        <p:spPr>
          <a:xfrm>
            <a:off x="6087163" y="2353229"/>
            <a:ext cx="1080000" cy="849789"/>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Ｘｘｘ</a:t>
            </a:r>
          </a:p>
        </p:txBody>
      </p:sp>
      <p:sp>
        <p:nvSpPr>
          <p:cNvPr id="56" name="正方形/長方形 55">
            <a:extLst>
              <a:ext uri="{FF2B5EF4-FFF2-40B4-BE49-F238E27FC236}">
                <a16:creationId xmlns:a16="http://schemas.microsoft.com/office/drawing/2014/main" id="{030A6D18-C09E-C6D9-6D69-BE25B196863E}"/>
              </a:ext>
            </a:extLst>
          </p:cNvPr>
          <p:cNvSpPr/>
          <p:nvPr/>
        </p:nvSpPr>
        <p:spPr>
          <a:xfrm>
            <a:off x="6087163" y="3340658"/>
            <a:ext cx="1080000" cy="849789"/>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Ｘｘｘ</a:t>
            </a:r>
          </a:p>
        </p:txBody>
      </p:sp>
      <p:sp>
        <p:nvSpPr>
          <p:cNvPr id="57" name="正方形/長方形 56">
            <a:extLst>
              <a:ext uri="{FF2B5EF4-FFF2-40B4-BE49-F238E27FC236}">
                <a16:creationId xmlns:a16="http://schemas.microsoft.com/office/drawing/2014/main" id="{D60FB2A4-11E2-4F8C-CA22-5CD116A6D7C2}"/>
              </a:ext>
            </a:extLst>
          </p:cNvPr>
          <p:cNvSpPr/>
          <p:nvPr/>
        </p:nvSpPr>
        <p:spPr>
          <a:xfrm>
            <a:off x="6087163" y="4328087"/>
            <a:ext cx="1080000" cy="849789"/>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Ｘｘｘ</a:t>
            </a:r>
          </a:p>
        </p:txBody>
      </p:sp>
      <p:sp>
        <p:nvSpPr>
          <p:cNvPr id="58" name="正方形/長方形 57">
            <a:extLst>
              <a:ext uri="{FF2B5EF4-FFF2-40B4-BE49-F238E27FC236}">
                <a16:creationId xmlns:a16="http://schemas.microsoft.com/office/drawing/2014/main" id="{98B9A71C-C1BC-14FF-47FA-53A9AB9F5CAC}"/>
              </a:ext>
            </a:extLst>
          </p:cNvPr>
          <p:cNvSpPr/>
          <p:nvPr/>
        </p:nvSpPr>
        <p:spPr>
          <a:xfrm>
            <a:off x="6087163" y="5315515"/>
            <a:ext cx="1080000" cy="849789"/>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Ｘｘｘ</a:t>
            </a:r>
          </a:p>
        </p:txBody>
      </p:sp>
      <p:cxnSp>
        <p:nvCxnSpPr>
          <p:cNvPr id="60" name="直線コネクタ 59">
            <a:extLst>
              <a:ext uri="{FF2B5EF4-FFF2-40B4-BE49-F238E27FC236}">
                <a16:creationId xmlns:a16="http://schemas.microsoft.com/office/drawing/2014/main" id="{4647E0E1-3F37-EEEF-3A4B-63D11CD57C8A}"/>
              </a:ext>
            </a:extLst>
          </p:cNvPr>
          <p:cNvCxnSpPr>
            <a:cxnSpLocks/>
          </p:cNvCxnSpPr>
          <p:nvPr/>
        </p:nvCxnSpPr>
        <p:spPr>
          <a:xfrm>
            <a:off x="2192905" y="4250519"/>
            <a:ext cx="7344000"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cxnSp>
        <p:nvCxnSpPr>
          <p:cNvPr id="61" name="直線コネクタ 60">
            <a:extLst>
              <a:ext uri="{FF2B5EF4-FFF2-40B4-BE49-F238E27FC236}">
                <a16:creationId xmlns:a16="http://schemas.microsoft.com/office/drawing/2014/main" id="{502B5D8D-97EB-EB24-778B-A70106084587}"/>
              </a:ext>
            </a:extLst>
          </p:cNvPr>
          <p:cNvCxnSpPr>
            <a:cxnSpLocks/>
          </p:cNvCxnSpPr>
          <p:nvPr/>
        </p:nvCxnSpPr>
        <p:spPr>
          <a:xfrm>
            <a:off x="2192905" y="5229200"/>
            <a:ext cx="7344000"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sp>
        <p:nvSpPr>
          <p:cNvPr id="62" name="正方形/長方形 61">
            <a:extLst>
              <a:ext uri="{FF2B5EF4-FFF2-40B4-BE49-F238E27FC236}">
                <a16:creationId xmlns:a16="http://schemas.microsoft.com/office/drawing/2014/main" id="{5A6CC39D-D1BE-FB1D-9989-DED8D5AD96CC}"/>
              </a:ext>
            </a:extLst>
          </p:cNvPr>
          <p:cNvSpPr/>
          <p:nvPr/>
        </p:nvSpPr>
        <p:spPr>
          <a:xfrm>
            <a:off x="273049" y="1628927"/>
            <a:ext cx="9359899" cy="35991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a:lnSpc>
                <a:spcPct val="100000"/>
              </a:lnSpc>
            </a:pPr>
            <a:r>
              <a:rPr kumimoji="1" lang="ja-JP" altLang="en-US" sz="1400" b="1">
                <a:solidFill>
                  <a:schemeClr val="tx1"/>
                </a:solidFill>
                <a:latin typeface="Meiryo UI" panose="020B0604030504040204" pitchFamily="50" charset="-128"/>
                <a:ea typeface="Meiryo UI" panose="020B0604030504040204" pitchFamily="50" charset="-128"/>
              </a:rPr>
              <a:t>例）</a:t>
            </a:r>
            <a:endParaRPr kumimoji="1" lang="en-US" altLang="ja-JP" sz="1400" b="1">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01125B6F-7C47-6D1F-A147-4235CFD8FF7F}"/>
              </a:ext>
            </a:extLst>
          </p:cNvPr>
          <p:cNvSpPr>
            <a:spLocks noGrp="1"/>
          </p:cNvSpPr>
          <p:nvPr>
            <p:ph type="sldNum" sz="quarter" idx="12"/>
          </p:nvPr>
        </p:nvSpPr>
        <p:spPr/>
        <p:txBody>
          <a:bodyPr/>
          <a:lstStyle/>
          <a:p>
            <a:fld id="{D9550142-B990-490A-A107-ED7302A7FD52}" type="slidenum">
              <a:rPr kumimoji="1" lang="ja-JP" altLang="en-US" smtClean="0"/>
              <a:t>12</a:t>
            </a:fld>
            <a:endParaRPr kumimoji="1" lang="ja-JP" altLang="en-US"/>
          </a:p>
        </p:txBody>
      </p:sp>
    </p:spTree>
    <p:extLst>
      <p:ext uri="{BB962C8B-B14F-4D97-AF65-F5344CB8AC3E}">
        <p14:creationId xmlns:p14="http://schemas.microsoft.com/office/powerpoint/2010/main" val="291955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D2B5BF-5BDD-CC40-74AC-24DC0B7CBCA9}"/>
              </a:ext>
            </a:extLst>
          </p:cNvPr>
          <p:cNvSpPr>
            <a:spLocks noGrp="1"/>
          </p:cNvSpPr>
          <p:nvPr>
            <p:ph type="title"/>
          </p:nvPr>
        </p:nvSpPr>
        <p:spPr>
          <a:xfrm>
            <a:off x="265545" y="1973370"/>
            <a:ext cx="9374909" cy="1200329"/>
          </a:xfrm>
        </p:spPr>
        <p:txBody>
          <a:bodyPr/>
          <a:lstStyle/>
          <a:p>
            <a:r>
              <a:rPr kumimoji="0" lang="ja-JP" altLang="en-US" sz="3600" dirty="0">
                <a:latin typeface="Meiryo UI" panose="020B0604030504040204" pitchFamily="50" charset="-128"/>
                <a:ea typeface="Meiryo UI" panose="020B0604030504040204" pitchFamily="50" charset="-128"/>
              </a:rPr>
              <a:t>参考</a:t>
            </a:r>
            <a:br>
              <a:rPr kumimoji="0" lang="en-US" altLang="ja-JP" sz="3600" dirty="0">
                <a:latin typeface="Meiryo UI" panose="020B0604030504040204" pitchFamily="50" charset="-128"/>
                <a:ea typeface="Meiryo UI" panose="020B0604030504040204" pitchFamily="50" charset="-128"/>
              </a:rPr>
            </a:br>
            <a:r>
              <a:rPr kumimoji="0" lang="ja-JP" altLang="en-US" sz="3600" dirty="0">
                <a:latin typeface="Meiryo UI" panose="020B0604030504040204" pitchFamily="50" charset="-128"/>
                <a:ea typeface="Meiryo UI" panose="020B0604030504040204" pitchFamily="50" charset="-128"/>
              </a:rPr>
              <a:t>（「現状把握」結果の様々な示し方）</a:t>
            </a:r>
            <a:endParaRPr kumimoji="1" lang="ja-JP" altLang="en-US" dirty="0"/>
          </a:p>
        </p:txBody>
      </p:sp>
      <p:sp>
        <p:nvSpPr>
          <p:cNvPr id="3" name="スライド番号プレースホルダー 2">
            <a:extLst>
              <a:ext uri="{FF2B5EF4-FFF2-40B4-BE49-F238E27FC236}">
                <a16:creationId xmlns:a16="http://schemas.microsoft.com/office/drawing/2014/main" id="{08C2474C-0415-9D55-CBF6-F6C2606E664A}"/>
              </a:ext>
            </a:extLst>
          </p:cNvPr>
          <p:cNvSpPr>
            <a:spLocks noGrp="1"/>
          </p:cNvSpPr>
          <p:nvPr>
            <p:ph type="sldNum" sz="quarter" idx="12"/>
          </p:nvPr>
        </p:nvSpPr>
        <p:spPr/>
        <p:txBody>
          <a:bodyPr/>
          <a:lstStyle/>
          <a:p>
            <a:fld id="{D9550142-B990-490A-A107-ED7302A7FD52}" type="slidenum">
              <a:rPr kumimoji="1" lang="ja-JP" altLang="en-US" smtClean="0"/>
              <a:t>13</a:t>
            </a:fld>
            <a:endParaRPr kumimoji="1" lang="ja-JP" altLang="en-US"/>
          </a:p>
        </p:txBody>
      </p:sp>
    </p:spTree>
    <p:extLst>
      <p:ext uri="{BB962C8B-B14F-4D97-AF65-F5344CB8AC3E}">
        <p14:creationId xmlns:p14="http://schemas.microsoft.com/office/powerpoint/2010/main" val="293427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p:cNvSpPr>
            <a:spLocks noGrp="1"/>
          </p:cNvSpPr>
          <p:nvPr>
            <p:ph type="body" sz="quarter" idx="17"/>
          </p:nvPr>
        </p:nvSpPr>
        <p:spPr>
          <a:xfrm>
            <a:off x="200026" y="521282"/>
            <a:ext cx="9505950" cy="495108"/>
          </a:xfrm>
        </p:spPr>
        <p:txBody>
          <a:bodyPr/>
          <a:lstStyle/>
          <a:p>
            <a:pPr algn="just"/>
            <a:r>
              <a:rPr lang="ja-JP" altLang="en-US" sz="1800" dirty="0">
                <a:uFill>
                  <a:solidFill>
                    <a:srgbClr val="FF0000"/>
                  </a:solidFill>
                </a:uFill>
              </a:rPr>
              <a:t>売上に関する現状の整理を記載してください。</a:t>
            </a:r>
          </a:p>
        </p:txBody>
      </p:sp>
      <p:sp>
        <p:nvSpPr>
          <p:cNvPr id="13" name="タイトル 2"/>
          <p:cNvSpPr>
            <a:spLocks noGrp="1"/>
          </p:cNvSpPr>
          <p:nvPr>
            <p:ph type="title"/>
          </p:nvPr>
        </p:nvSpPr>
        <p:spPr>
          <a:xfrm>
            <a:off x="200471" y="147409"/>
            <a:ext cx="9505503" cy="400110"/>
          </a:xfrm>
        </p:spPr>
        <p:txBody>
          <a:bodyPr/>
          <a:lstStyle/>
          <a:p>
            <a:r>
              <a:rPr lang="ja-JP" altLang="en-US" sz="2000" dirty="0"/>
              <a:t>（参考）</a:t>
            </a:r>
            <a:r>
              <a:rPr kumimoji="1" lang="ja-JP" altLang="en-US" sz="2000" dirty="0"/>
              <a:t>現状把握</a:t>
            </a:r>
            <a:r>
              <a:rPr lang="ja-JP" altLang="en-US" sz="2000" dirty="0"/>
              <a:t>｜定量分析①（売上）</a:t>
            </a:r>
          </a:p>
        </p:txBody>
      </p:sp>
      <p:graphicFrame>
        <p:nvGraphicFramePr>
          <p:cNvPr id="19" name="表 10">
            <a:extLst>
              <a:ext uri="{FF2B5EF4-FFF2-40B4-BE49-F238E27FC236}">
                <a16:creationId xmlns:a16="http://schemas.microsoft.com/office/drawing/2014/main" id="{77630A08-36FB-8897-3E21-55507E2CA50D}"/>
              </a:ext>
            </a:extLst>
          </p:cNvPr>
          <p:cNvGraphicFramePr>
            <a:graphicFrameLocks noGrp="1"/>
          </p:cNvGraphicFramePr>
          <p:nvPr>
            <p:extLst>
              <p:ext uri="{D42A27DB-BD31-4B8C-83A1-F6EECF244321}">
                <p14:modId xmlns:p14="http://schemas.microsoft.com/office/powerpoint/2010/main" val="2362729420"/>
              </p:ext>
            </p:extLst>
          </p:nvPr>
        </p:nvGraphicFramePr>
        <p:xfrm>
          <a:off x="199538" y="1603142"/>
          <a:ext cx="6746139" cy="576000"/>
        </p:xfrm>
        <a:graphic>
          <a:graphicData uri="http://schemas.openxmlformats.org/drawingml/2006/table">
            <a:tbl>
              <a:tblPr firstRow="1" bandRow="1">
                <a:tableStyleId>{5C22544A-7EE6-4342-B048-85BDC9FD1C3A}</a:tableStyleId>
              </a:tblPr>
              <a:tblGrid>
                <a:gridCol w="1257804">
                  <a:extLst>
                    <a:ext uri="{9D8B030D-6E8A-4147-A177-3AD203B41FA5}">
                      <a16:colId xmlns:a16="http://schemas.microsoft.com/office/drawing/2014/main" val="1136872220"/>
                    </a:ext>
                  </a:extLst>
                </a:gridCol>
                <a:gridCol w="1097667">
                  <a:extLst>
                    <a:ext uri="{9D8B030D-6E8A-4147-A177-3AD203B41FA5}">
                      <a16:colId xmlns:a16="http://schemas.microsoft.com/office/drawing/2014/main" val="217068195"/>
                    </a:ext>
                  </a:extLst>
                </a:gridCol>
                <a:gridCol w="1097667">
                  <a:extLst>
                    <a:ext uri="{9D8B030D-6E8A-4147-A177-3AD203B41FA5}">
                      <a16:colId xmlns:a16="http://schemas.microsoft.com/office/drawing/2014/main" val="3700007825"/>
                    </a:ext>
                  </a:extLst>
                </a:gridCol>
                <a:gridCol w="1097667">
                  <a:extLst>
                    <a:ext uri="{9D8B030D-6E8A-4147-A177-3AD203B41FA5}">
                      <a16:colId xmlns:a16="http://schemas.microsoft.com/office/drawing/2014/main" val="2729993161"/>
                    </a:ext>
                  </a:extLst>
                </a:gridCol>
                <a:gridCol w="1097667">
                  <a:extLst>
                    <a:ext uri="{9D8B030D-6E8A-4147-A177-3AD203B41FA5}">
                      <a16:colId xmlns:a16="http://schemas.microsoft.com/office/drawing/2014/main" val="3466853292"/>
                    </a:ext>
                  </a:extLst>
                </a:gridCol>
                <a:gridCol w="1097667">
                  <a:extLst>
                    <a:ext uri="{9D8B030D-6E8A-4147-A177-3AD203B41FA5}">
                      <a16:colId xmlns:a16="http://schemas.microsoft.com/office/drawing/2014/main" val="2712944703"/>
                    </a:ext>
                  </a:extLst>
                </a:gridCol>
              </a:tblGrid>
              <a:tr h="288000">
                <a:tc>
                  <a:txBody>
                    <a:bodyPr/>
                    <a:lstStyle/>
                    <a:p>
                      <a:r>
                        <a:rPr kumimoji="1" lang="ja-JP" altLang="en-US" sz="1200" b="0">
                          <a:solidFill>
                            <a:schemeClr val="tx1"/>
                          </a:solidFill>
                          <a:latin typeface="Meiryo UI" panose="020B0604030504040204" pitchFamily="50" charset="-128"/>
                          <a:ea typeface="Meiryo UI" panose="020B0604030504040204" pitchFamily="50" charset="-128"/>
                        </a:rPr>
                        <a:t>年度</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r>
                        <a:rPr kumimoji="1" lang="en-US" altLang="ja-JP" sz="1200" b="0" err="1">
                          <a:solidFill>
                            <a:schemeClr val="tx1"/>
                          </a:solidFill>
                          <a:latin typeface="Meiryo UI" panose="020B0604030504040204" pitchFamily="50" charset="-128"/>
                          <a:ea typeface="Meiryo UI" panose="020B0604030504040204" pitchFamily="50" charset="-128"/>
                        </a:rPr>
                        <a:t>Xxx</a:t>
                      </a:r>
                      <a:r>
                        <a:rPr kumimoji="1" lang="ja-JP" altLang="en-US" sz="1200" b="0">
                          <a:solidFill>
                            <a:schemeClr val="tx1"/>
                          </a:solidFill>
                          <a:latin typeface="Meiryo UI" panose="020B0604030504040204" pitchFamily="50" charset="-128"/>
                          <a:ea typeface="Meiryo UI" panose="020B0604030504040204" pitchFamily="50" charset="-128"/>
                        </a:rPr>
                        <a:t>年</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err="1">
                          <a:solidFill>
                            <a:schemeClr val="tx1"/>
                          </a:solidFill>
                          <a:latin typeface="Meiryo UI" panose="020B0604030504040204" pitchFamily="50" charset="-128"/>
                          <a:ea typeface="Meiryo UI" panose="020B0604030504040204" pitchFamily="50" charset="-128"/>
                        </a:rPr>
                        <a:t>Xxx</a:t>
                      </a:r>
                      <a:r>
                        <a:rPr kumimoji="1" lang="ja-JP" altLang="en-US" sz="1200" b="0">
                          <a:solidFill>
                            <a:schemeClr val="tx1"/>
                          </a:solidFill>
                          <a:latin typeface="Meiryo UI" panose="020B0604030504040204" pitchFamily="50" charset="-128"/>
                          <a:ea typeface="Meiryo UI" panose="020B0604030504040204" pitchFamily="50" charset="-128"/>
                        </a:rPr>
                        <a:t>年</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kumimoji="1" lang="en-US" altLang="ja-JP" sz="1200" b="0" err="1">
                          <a:solidFill>
                            <a:schemeClr val="tx1"/>
                          </a:solidFill>
                          <a:latin typeface="Meiryo UI" panose="020B0604030504040204" pitchFamily="50" charset="-128"/>
                          <a:ea typeface="Meiryo UI" panose="020B0604030504040204" pitchFamily="50" charset="-128"/>
                        </a:rPr>
                        <a:t>Xxx</a:t>
                      </a:r>
                      <a:r>
                        <a:rPr kumimoji="1" lang="ja-JP" altLang="en-US" sz="1200" b="0">
                          <a:solidFill>
                            <a:schemeClr val="tx1"/>
                          </a:solidFill>
                          <a:latin typeface="Meiryo UI" panose="020B0604030504040204" pitchFamily="50" charset="-128"/>
                          <a:ea typeface="Meiryo UI" panose="020B0604030504040204" pitchFamily="50" charset="-128"/>
                        </a:rPr>
                        <a:t>年</a:t>
                      </a:r>
                      <a:endParaRPr kumimoji="1" lang="ja-JP" altLang="en-US" sz="120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kumimoji="1" lang="en-US" altLang="ja-JP" sz="1200" b="0" err="1">
                          <a:solidFill>
                            <a:schemeClr val="tx1"/>
                          </a:solidFill>
                          <a:latin typeface="Meiryo UI" panose="020B0604030504040204" pitchFamily="50" charset="-128"/>
                          <a:ea typeface="Meiryo UI" panose="020B0604030504040204" pitchFamily="50" charset="-128"/>
                        </a:rPr>
                        <a:t>Xxx</a:t>
                      </a:r>
                      <a:r>
                        <a:rPr kumimoji="1" lang="ja-JP" altLang="en-US" sz="1200" b="0">
                          <a:solidFill>
                            <a:schemeClr val="tx1"/>
                          </a:solidFill>
                          <a:latin typeface="Meiryo UI" panose="020B0604030504040204" pitchFamily="50" charset="-128"/>
                          <a:ea typeface="Meiryo UI" panose="020B0604030504040204" pitchFamily="50" charset="-128"/>
                        </a:rPr>
                        <a:t>年</a:t>
                      </a:r>
                      <a:endParaRPr kumimoji="1" lang="ja-JP" altLang="en-US" sz="120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kumimoji="1" lang="en-US" altLang="ja-JP" sz="1200" b="0" err="1">
                          <a:solidFill>
                            <a:schemeClr val="tx1"/>
                          </a:solidFill>
                          <a:latin typeface="Meiryo UI" panose="020B0604030504040204" pitchFamily="50" charset="-128"/>
                          <a:ea typeface="Meiryo UI" panose="020B0604030504040204" pitchFamily="50" charset="-128"/>
                        </a:rPr>
                        <a:t>Xxx</a:t>
                      </a:r>
                      <a:r>
                        <a:rPr kumimoji="1" lang="ja-JP" altLang="en-US" sz="1200" b="0">
                          <a:solidFill>
                            <a:schemeClr val="tx1"/>
                          </a:solidFill>
                          <a:latin typeface="Meiryo UI" panose="020B0604030504040204" pitchFamily="50" charset="-128"/>
                          <a:ea typeface="Meiryo UI" panose="020B0604030504040204" pitchFamily="50" charset="-128"/>
                        </a:rPr>
                        <a:t>年</a:t>
                      </a:r>
                      <a:endParaRPr kumimoji="1" lang="ja-JP" altLang="en-US" sz="120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80799715"/>
                  </a:ext>
                </a:extLst>
              </a:tr>
              <a:tr h="288000">
                <a:tc>
                  <a:txBody>
                    <a:bodyPr/>
                    <a:lstStyle/>
                    <a:p>
                      <a:r>
                        <a:rPr kumimoji="1" lang="ja-JP" altLang="en-US" sz="1200">
                          <a:latin typeface="Meiryo UI" panose="020B0604030504040204" pitchFamily="50" charset="-128"/>
                          <a:ea typeface="Meiryo UI" panose="020B0604030504040204" pitchFamily="50" charset="-128"/>
                        </a:rPr>
                        <a:t>金額（百万円）</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Ｘｘｘ</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Ｘｘｘ</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Ｘｘｘ</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Ｘｘｘ</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Ｘｘｘ</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443860136"/>
                  </a:ext>
                </a:extLst>
              </a:tr>
            </a:tbl>
          </a:graphicData>
        </a:graphic>
      </p:graphicFrame>
      <p:sp>
        <p:nvSpPr>
          <p:cNvPr id="58" name="正方形/長方形 57">
            <a:extLst>
              <a:ext uri="{FF2B5EF4-FFF2-40B4-BE49-F238E27FC236}">
                <a16:creationId xmlns:a16="http://schemas.microsoft.com/office/drawing/2014/main" id="{4292658A-DC0F-B74F-329E-4B63E05BAB73}"/>
              </a:ext>
            </a:extLst>
          </p:cNvPr>
          <p:cNvSpPr/>
          <p:nvPr/>
        </p:nvSpPr>
        <p:spPr>
          <a:xfrm>
            <a:off x="2020502" y="2489911"/>
            <a:ext cx="1080000" cy="188456"/>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err="1">
                <a:solidFill>
                  <a:schemeClr val="tx1"/>
                </a:solidFill>
                <a:latin typeface="Meiryo UI" panose="020B0604030504040204" pitchFamily="50" charset="-128"/>
                <a:ea typeface="Meiryo UI" panose="020B0604030504040204" pitchFamily="50" charset="-128"/>
              </a:rPr>
              <a:t>Xx</a:t>
            </a:r>
            <a:r>
              <a:rPr kumimoji="1" lang="en-US" altLang="ja-JP" sz="1400">
                <a:solidFill>
                  <a:schemeClr val="tx1"/>
                </a:solidFill>
                <a:latin typeface="Meiryo UI" panose="020B0604030504040204" pitchFamily="50" charset="-128"/>
                <a:ea typeface="Meiryo UI" panose="020B0604030504040204" pitchFamily="50" charset="-128"/>
              </a:rPr>
              <a:t>%</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85" name="正方形/長方形 84">
            <a:extLst>
              <a:ext uri="{FF2B5EF4-FFF2-40B4-BE49-F238E27FC236}">
                <a16:creationId xmlns:a16="http://schemas.microsoft.com/office/drawing/2014/main" id="{8927018D-58C9-9ED6-3524-A516612FB85C}"/>
              </a:ext>
            </a:extLst>
          </p:cNvPr>
          <p:cNvSpPr/>
          <p:nvPr/>
        </p:nvSpPr>
        <p:spPr>
          <a:xfrm>
            <a:off x="199538" y="1211325"/>
            <a:ext cx="3960000" cy="270474"/>
          </a:xfrm>
          <a:prstGeom prst="rect">
            <a:avLst/>
          </a:prstGeom>
          <a:solidFill>
            <a:schemeClr val="tx2">
              <a:lumMod val="7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売上</a:t>
            </a:r>
            <a:r>
              <a:rPr kumimoji="1" lang="en-US" altLang="ja-JP" sz="1600" b="1" dirty="0">
                <a:solidFill>
                  <a:schemeClr val="bg1"/>
                </a:solidFill>
                <a:latin typeface="Meiryo UI" panose="020B0604030504040204" pitchFamily="50" charset="-128"/>
                <a:ea typeface="Meiryo UI" panose="020B0604030504040204" pitchFamily="50" charset="-128"/>
              </a:rPr>
              <a:t>5</a:t>
            </a:r>
            <a:r>
              <a:rPr kumimoji="1" lang="ja-JP" altLang="en-US" sz="1600" b="1" dirty="0">
                <a:solidFill>
                  <a:schemeClr val="bg1"/>
                </a:solidFill>
                <a:latin typeface="Meiryo UI" panose="020B0604030504040204" pitchFamily="50" charset="-128"/>
                <a:ea typeface="Meiryo UI" panose="020B0604030504040204" pitchFamily="50" charset="-128"/>
              </a:rPr>
              <a:t>年の売上推移</a:t>
            </a:r>
          </a:p>
        </p:txBody>
      </p:sp>
      <p:cxnSp>
        <p:nvCxnSpPr>
          <p:cNvPr id="52" name="コネクタ: カギ線 51">
            <a:extLst>
              <a:ext uri="{FF2B5EF4-FFF2-40B4-BE49-F238E27FC236}">
                <a16:creationId xmlns:a16="http://schemas.microsoft.com/office/drawing/2014/main" id="{F7412F0E-82E5-7A43-1D81-9EDAFA0F138F}"/>
              </a:ext>
            </a:extLst>
          </p:cNvPr>
          <p:cNvCxnSpPr>
            <a:cxnSpLocks/>
          </p:cNvCxnSpPr>
          <p:nvPr/>
        </p:nvCxnSpPr>
        <p:spPr>
          <a:xfrm rot="16200000" flipH="1">
            <a:off x="2556650" y="1970461"/>
            <a:ext cx="10495" cy="605741"/>
          </a:xfrm>
          <a:prstGeom prst="bentConnector3">
            <a:avLst>
              <a:gd name="adj1" fmla="val 180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コネクタ: カギ線 11">
            <a:extLst>
              <a:ext uri="{FF2B5EF4-FFF2-40B4-BE49-F238E27FC236}">
                <a16:creationId xmlns:a16="http://schemas.microsoft.com/office/drawing/2014/main" id="{28B64E2A-FC5E-705B-DD6A-98942F31D297}"/>
              </a:ext>
            </a:extLst>
          </p:cNvPr>
          <p:cNvCxnSpPr>
            <a:cxnSpLocks/>
          </p:cNvCxnSpPr>
          <p:nvPr/>
        </p:nvCxnSpPr>
        <p:spPr>
          <a:xfrm rot="16200000" flipH="1">
            <a:off x="3653540" y="1970461"/>
            <a:ext cx="10495" cy="605741"/>
          </a:xfrm>
          <a:prstGeom prst="bentConnector3">
            <a:avLst>
              <a:gd name="adj1" fmla="val 180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コネクタ: カギ線 13">
            <a:extLst>
              <a:ext uri="{FF2B5EF4-FFF2-40B4-BE49-F238E27FC236}">
                <a16:creationId xmlns:a16="http://schemas.microsoft.com/office/drawing/2014/main" id="{BB017AE1-EA46-9300-13AA-2558EC1E0AE2}"/>
              </a:ext>
            </a:extLst>
          </p:cNvPr>
          <p:cNvCxnSpPr>
            <a:cxnSpLocks/>
          </p:cNvCxnSpPr>
          <p:nvPr/>
        </p:nvCxnSpPr>
        <p:spPr>
          <a:xfrm rot="16200000" flipH="1">
            <a:off x="4750430" y="1970461"/>
            <a:ext cx="10495" cy="605741"/>
          </a:xfrm>
          <a:prstGeom prst="bentConnector3">
            <a:avLst>
              <a:gd name="adj1" fmla="val 180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 name="コネクタ: カギ線 14">
            <a:extLst>
              <a:ext uri="{FF2B5EF4-FFF2-40B4-BE49-F238E27FC236}">
                <a16:creationId xmlns:a16="http://schemas.microsoft.com/office/drawing/2014/main" id="{F01E879B-08DE-92D7-7FB4-74673F25698B}"/>
              </a:ext>
            </a:extLst>
          </p:cNvPr>
          <p:cNvCxnSpPr>
            <a:cxnSpLocks/>
          </p:cNvCxnSpPr>
          <p:nvPr/>
        </p:nvCxnSpPr>
        <p:spPr>
          <a:xfrm rot="16200000" flipH="1">
            <a:off x="5847320" y="1970461"/>
            <a:ext cx="10495" cy="605741"/>
          </a:xfrm>
          <a:prstGeom prst="bentConnector3">
            <a:avLst>
              <a:gd name="adj1" fmla="val 180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48306DFA-39E0-C00A-3C4A-979C963FB35D}"/>
              </a:ext>
            </a:extLst>
          </p:cNvPr>
          <p:cNvSpPr/>
          <p:nvPr/>
        </p:nvSpPr>
        <p:spPr>
          <a:xfrm>
            <a:off x="920552" y="2489911"/>
            <a:ext cx="1080000" cy="188456"/>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400">
                <a:solidFill>
                  <a:schemeClr val="tx1"/>
                </a:solidFill>
                <a:latin typeface="Meiryo UI" panose="020B0604030504040204" pitchFamily="50" charset="-128"/>
                <a:ea typeface="Meiryo UI" panose="020B0604030504040204" pitchFamily="50" charset="-128"/>
              </a:rPr>
              <a:t>成長率：</a:t>
            </a:r>
          </a:p>
        </p:txBody>
      </p:sp>
      <p:sp>
        <p:nvSpPr>
          <p:cNvPr id="17" name="正方形/長方形 16">
            <a:extLst>
              <a:ext uri="{FF2B5EF4-FFF2-40B4-BE49-F238E27FC236}">
                <a16:creationId xmlns:a16="http://schemas.microsoft.com/office/drawing/2014/main" id="{25799671-CCD5-D435-430B-1AF01E7E8662}"/>
              </a:ext>
            </a:extLst>
          </p:cNvPr>
          <p:cNvSpPr/>
          <p:nvPr/>
        </p:nvSpPr>
        <p:spPr>
          <a:xfrm>
            <a:off x="3117857" y="2489911"/>
            <a:ext cx="1080000" cy="188456"/>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err="1">
                <a:solidFill>
                  <a:schemeClr val="tx1"/>
                </a:solidFill>
                <a:latin typeface="Meiryo UI" panose="020B0604030504040204" pitchFamily="50" charset="-128"/>
                <a:ea typeface="Meiryo UI" panose="020B0604030504040204" pitchFamily="50" charset="-128"/>
              </a:rPr>
              <a:t>Xx</a:t>
            </a:r>
            <a:r>
              <a:rPr kumimoji="1" lang="en-US" altLang="ja-JP" sz="1400">
                <a:solidFill>
                  <a:schemeClr val="tx1"/>
                </a:solidFill>
                <a:latin typeface="Meiryo UI" panose="020B0604030504040204" pitchFamily="50" charset="-128"/>
                <a:ea typeface="Meiryo UI" panose="020B0604030504040204" pitchFamily="50" charset="-128"/>
              </a:rPr>
              <a:t>%</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B1864E69-7591-6374-C130-9C6349B42D72}"/>
              </a:ext>
            </a:extLst>
          </p:cNvPr>
          <p:cNvSpPr/>
          <p:nvPr/>
        </p:nvSpPr>
        <p:spPr>
          <a:xfrm>
            <a:off x="4215212" y="2489911"/>
            <a:ext cx="1080000" cy="188456"/>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err="1">
                <a:solidFill>
                  <a:schemeClr val="tx1"/>
                </a:solidFill>
                <a:latin typeface="Meiryo UI" panose="020B0604030504040204" pitchFamily="50" charset="-128"/>
                <a:ea typeface="Meiryo UI" panose="020B0604030504040204" pitchFamily="50" charset="-128"/>
              </a:rPr>
              <a:t>Xx</a:t>
            </a:r>
            <a:r>
              <a:rPr kumimoji="1" lang="en-US" altLang="ja-JP" sz="1400">
                <a:solidFill>
                  <a:schemeClr val="tx1"/>
                </a:solidFill>
                <a:latin typeface="Meiryo UI" panose="020B0604030504040204" pitchFamily="50" charset="-128"/>
                <a:ea typeface="Meiryo UI" panose="020B0604030504040204" pitchFamily="50" charset="-128"/>
              </a:rPr>
              <a:t>%</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B17E0DAC-A084-A706-DAA2-B012DB3D382B}"/>
              </a:ext>
            </a:extLst>
          </p:cNvPr>
          <p:cNvSpPr/>
          <p:nvPr/>
        </p:nvSpPr>
        <p:spPr>
          <a:xfrm>
            <a:off x="5312567" y="2489911"/>
            <a:ext cx="1080000" cy="188456"/>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err="1">
                <a:solidFill>
                  <a:schemeClr val="tx1"/>
                </a:solidFill>
                <a:latin typeface="Meiryo UI" panose="020B0604030504040204" pitchFamily="50" charset="-128"/>
                <a:ea typeface="Meiryo UI" panose="020B0604030504040204" pitchFamily="50" charset="-128"/>
              </a:rPr>
              <a:t>Xx</a:t>
            </a:r>
            <a:r>
              <a:rPr kumimoji="1" lang="en-US" altLang="ja-JP" sz="1400">
                <a:solidFill>
                  <a:schemeClr val="tx1"/>
                </a:solidFill>
                <a:latin typeface="Meiryo UI" panose="020B0604030504040204" pitchFamily="50" charset="-128"/>
                <a:ea typeface="Meiryo UI" panose="020B0604030504040204" pitchFamily="50" charset="-128"/>
              </a:rPr>
              <a:t>%</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39685F5F-AF47-095C-8DCB-ADA9BBEFFC6A}"/>
              </a:ext>
            </a:extLst>
          </p:cNvPr>
          <p:cNvSpPr/>
          <p:nvPr/>
        </p:nvSpPr>
        <p:spPr>
          <a:xfrm>
            <a:off x="199539" y="2860802"/>
            <a:ext cx="3960000" cy="270474"/>
          </a:xfrm>
          <a:prstGeom prst="rect">
            <a:avLst/>
          </a:prstGeom>
          <a:solidFill>
            <a:schemeClr val="tx2">
              <a:lumMod val="7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600" b="1" dirty="0">
                <a:solidFill>
                  <a:schemeClr val="bg1"/>
                </a:solidFill>
                <a:latin typeface="Meiryo UI" panose="020B0604030504040204" pitchFamily="50" charset="-128"/>
                <a:ea typeface="Meiryo UI" panose="020B0604030504040204" pitchFamily="50" charset="-128"/>
              </a:rPr>
              <a:t>売上</a:t>
            </a:r>
            <a:r>
              <a:rPr kumimoji="1" lang="en-US" altLang="ja-JP" sz="1600" b="1" dirty="0">
                <a:solidFill>
                  <a:schemeClr val="bg1"/>
                </a:solidFill>
                <a:latin typeface="Meiryo UI" panose="020B0604030504040204" pitchFamily="50" charset="-128"/>
                <a:ea typeface="Meiryo UI" panose="020B0604030504040204" pitchFamily="50" charset="-128"/>
              </a:rPr>
              <a:t>1</a:t>
            </a:r>
            <a:r>
              <a:rPr kumimoji="1" lang="ja-JP" altLang="en-US" sz="1600" b="1" dirty="0">
                <a:solidFill>
                  <a:schemeClr val="bg1"/>
                </a:solidFill>
                <a:latin typeface="Meiryo UI" panose="020B0604030504040204" pitchFamily="50" charset="-128"/>
                <a:ea typeface="Meiryo UI" panose="020B0604030504040204" pitchFamily="50" charset="-128"/>
              </a:rPr>
              <a:t>～</a:t>
            </a:r>
            <a:r>
              <a:rPr kumimoji="1" lang="en-US" altLang="ja-JP" sz="1600" b="1" dirty="0">
                <a:solidFill>
                  <a:schemeClr val="bg1"/>
                </a:solidFill>
                <a:latin typeface="Meiryo UI" panose="020B0604030504040204" pitchFamily="50" charset="-128"/>
                <a:ea typeface="Meiryo UI" panose="020B0604030504040204" pitchFamily="50" charset="-128"/>
              </a:rPr>
              <a:t>5</a:t>
            </a:r>
            <a:r>
              <a:rPr kumimoji="1" lang="ja-JP" altLang="en-US" sz="1600" b="1" dirty="0">
                <a:solidFill>
                  <a:schemeClr val="bg1"/>
                </a:solidFill>
                <a:latin typeface="Meiryo UI" panose="020B0604030504040204" pitchFamily="50" charset="-128"/>
                <a:ea typeface="Meiryo UI" panose="020B0604030504040204" pitchFamily="50" charset="-128"/>
              </a:rPr>
              <a:t>位の製品・サービス（直近）</a:t>
            </a:r>
          </a:p>
        </p:txBody>
      </p:sp>
      <p:sp>
        <p:nvSpPr>
          <p:cNvPr id="111" name="正方形/長方形 110">
            <a:extLst>
              <a:ext uri="{FF2B5EF4-FFF2-40B4-BE49-F238E27FC236}">
                <a16:creationId xmlns:a16="http://schemas.microsoft.com/office/drawing/2014/main" id="{BEE70AE6-9512-4F80-5E79-4AAF96C09BB9}"/>
              </a:ext>
            </a:extLst>
          </p:cNvPr>
          <p:cNvSpPr/>
          <p:nvPr/>
        </p:nvSpPr>
        <p:spPr>
          <a:xfrm>
            <a:off x="199539" y="4869160"/>
            <a:ext cx="3960000" cy="270474"/>
          </a:xfrm>
          <a:prstGeom prst="rect">
            <a:avLst/>
          </a:prstGeom>
          <a:solidFill>
            <a:schemeClr val="tx2">
              <a:lumMod val="7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600" b="1" dirty="0">
                <a:solidFill>
                  <a:schemeClr val="bg1"/>
                </a:solidFill>
                <a:latin typeface="Meiryo UI" panose="020B0604030504040204" pitchFamily="50" charset="-128"/>
                <a:ea typeface="Meiryo UI" panose="020B0604030504040204" pitchFamily="50" charset="-128"/>
              </a:rPr>
              <a:t>売上</a:t>
            </a:r>
            <a:r>
              <a:rPr kumimoji="1" lang="en-US" altLang="ja-JP" sz="1600" b="1" dirty="0">
                <a:solidFill>
                  <a:schemeClr val="bg1"/>
                </a:solidFill>
                <a:latin typeface="Meiryo UI" panose="020B0604030504040204" pitchFamily="50" charset="-128"/>
                <a:ea typeface="Meiryo UI" panose="020B0604030504040204" pitchFamily="50" charset="-128"/>
              </a:rPr>
              <a:t>1</a:t>
            </a:r>
            <a:r>
              <a:rPr kumimoji="1" lang="ja-JP" altLang="en-US" sz="1600" b="1" dirty="0">
                <a:solidFill>
                  <a:schemeClr val="bg1"/>
                </a:solidFill>
                <a:latin typeface="Meiryo UI" panose="020B0604030504040204" pitchFamily="50" charset="-128"/>
                <a:ea typeface="Meiryo UI" panose="020B0604030504040204" pitchFamily="50" charset="-128"/>
              </a:rPr>
              <a:t>～</a:t>
            </a:r>
            <a:r>
              <a:rPr kumimoji="1" lang="en-US" altLang="ja-JP" sz="1600" b="1" dirty="0">
                <a:solidFill>
                  <a:schemeClr val="bg1"/>
                </a:solidFill>
                <a:latin typeface="Meiryo UI" panose="020B0604030504040204" pitchFamily="50" charset="-128"/>
                <a:ea typeface="Meiryo UI" panose="020B0604030504040204" pitchFamily="50" charset="-128"/>
              </a:rPr>
              <a:t>5</a:t>
            </a:r>
            <a:r>
              <a:rPr kumimoji="1" lang="ja-JP" altLang="en-US" sz="1600" b="1" dirty="0">
                <a:solidFill>
                  <a:schemeClr val="bg1"/>
                </a:solidFill>
                <a:latin typeface="Meiryo UI" panose="020B0604030504040204" pitchFamily="50" charset="-128"/>
                <a:ea typeface="Meiryo UI" panose="020B0604030504040204" pitchFamily="50" charset="-128"/>
              </a:rPr>
              <a:t>位の取引先（直近）</a:t>
            </a:r>
          </a:p>
        </p:txBody>
      </p:sp>
      <p:grpSp>
        <p:nvGrpSpPr>
          <p:cNvPr id="138" name="グループ化 137">
            <a:extLst>
              <a:ext uri="{FF2B5EF4-FFF2-40B4-BE49-F238E27FC236}">
                <a16:creationId xmlns:a16="http://schemas.microsoft.com/office/drawing/2014/main" id="{10A9F629-DB6B-A1F2-5A00-B363225124F8}"/>
              </a:ext>
            </a:extLst>
          </p:cNvPr>
          <p:cNvGrpSpPr/>
          <p:nvPr/>
        </p:nvGrpSpPr>
        <p:grpSpPr>
          <a:xfrm>
            <a:off x="452500" y="3176156"/>
            <a:ext cx="9001000" cy="1510569"/>
            <a:chOff x="416496" y="3176156"/>
            <a:chExt cx="9001000" cy="1510569"/>
          </a:xfrm>
        </p:grpSpPr>
        <p:sp>
          <p:nvSpPr>
            <p:cNvPr id="41" name="正方形/長方形 40">
              <a:extLst>
                <a:ext uri="{FF2B5EF4-FFF2-40B4-BE49-F238E27FC236}">
                  <a16:creationId xmlns:a16="http://schemas.microsoft.com/office/drawing/2014/main" id="{DA19FFEE-8B2C-16A2-ACF2-AEADEDFFB503}"/>
                </a:ext>
              </a:extLst>
            </p:cNvPr>
            <p:cNvSpPr/>
            <p:nvPr/>
          </p:nvSpPr>
          <p:spPr>
            <a:xfrm>
              <a:off x="416496" y="3782271"/>
              <a:ext cx="857991" cy="416353"/>
            </a:xfrm>
            <a:prstGeom prst="rect">
              <a:avLst/>
            </a:prstGeom>
            <a:solidFill>
              <a:schemeClr val="bg1">
                <a:lumMod val="8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400">
                  <a:solidFill>
                    <a:schemeClr val="tx1"/>
                  </a:solidFill>
                  <a:latin typeface="Meiryo UI" panose="020B0604030504040204" pitchFamily="50" charset="-128"/>
                  <a:ea typeface="Meiryo UI" panose="020B0604030504040204" pitchFamily="50" charset="-128"/>
                </a:rPr>
                <a:t>数量</a:t>
              </a:r>
              <a:endParaRPr kumimoji="1" lang="en-US" altLang="ja-JP" sz="1400">
                <a:solidFill>
                  <a:schemeClr val="tx1"/>
                </a:solidFill>
                <a:latin typeface="Meiryo UI" panose="020B0604030504040204" pitchFamily="50" charset="-128"/>
                <a:ea typeface="Meiryo UI" panose="020B0604030504040204" pitchFamily="50" charset="-128"/>
              </a:endParaRPr>
            </a:p>
            <a:p>
              <a:pPr algn="ctr">
                <a:lnSpc>
                  <a:spcPct val="100000"/>
                </a:lnSpc>
              </a:pPr>
              <a:r>
                <a:rPr lang="ja-JP" altLang="en-US" sz="1400">
                  <a:solidFill>
                    <a:schemeClr val="tx1"/>
                  </a:solidFill>
                  <a:latin typeface="Meiryo UI" panose="020B0604030504040204" pitchFamily="50" charset="-128"/>
                  <a:ea typeface="Meiryo UI" panose="020B0604030504040204" pitchFamily="50" charset="-128"/>
                </a:rPr>
                <a:t>（個・件）</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87" name="正方形/長方形 86">
              <a:extLst>
                <a:ext uri="{FF2B5EF4-FFF2-40B4-BE49-F238E27FC236}">
                  <a16:creationId xmlns:a16="http://schemas.microsoft.com/office/drawing/2014/main" id="{6A0E8212-2A9B-5381-ED8B-78E2D2BE5CC5}"/>
                </a:ext>
              </a:extLst>
            </p:cNvPr>
            <p:cNvSpPr/>
            <p:nvPr/>
          </p:nvSpPr>
          <p:spPr>
            <a:xfrm>
              <a:off x="1429927" y="3782271"/>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90" name="正方形/長方形 89">
              <a:extLst>
                <a:ext uri="{FF2B5EF4-FFF2-40B4-BE49-F238E27FC236}">
                  <a16:creationId xmlns:a16="http://schemas.microsoft.com/office/drawing/2014/main" id="{FF9F1003-48B5-E0D8-FDB6-108958052B21}"/>
                </a:ext>
              </a:extLst>
            </p:cNvPr>
            <p:cNvSpPr/>
            <p:nvPr/>
          </p:nvSpPr>
          <p:spPr>
            <a:xfrm>
              <a:off x="3080772" y="3782271"/>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92" name="正方形/長方形 91">
              <a:extLst>
                <a:ext uri="{FF2B5EF4-FFF2-40B4-BE49-F238E27FC236}">
                  <a16:creationId xmlns:a16="http://schemas.microsoft.com/office/drawing/2014/main" id="{B796D383-26CB-8899-42D2-185D5C57A073}"/>
                </a:ext>
              </a:extLst>
            </p:cNvPr>
            <p:cNvSpPr/>
            <p:nvPr/>
          </p:nvSpPr>
          <p:spPr>
            <a:xfrm>
              <a:off x="4732213" y="3782271"/>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94" name="正方形/長方形 93">
              <a:extLst>
                <a:ext uri="{FF2B5EF4-FFF2-40B4-BE49-F238E27FC236}">
                  <a16:creationId xmlns:a16="http://schemas.microsoft.com/office/drawing/2014/main" id="{B7E0AF72-49EB-4101-FA00-8CD45ABFCC03}"/>
                </a:ext>
              </a:extLst>
            </p:cNvPr>
            <p:cNvSpPr/>
            <p:nvPr/>
          </p:nvSpPr>
          <p:spPr>
            <a:xfrm>
              <a:off x="6383654" y="3782271"/>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96" name="正方形/長方形 95">
              <a:extLst>
                <a:ext uri="{FF2B5EF4-FFF2-40B4-BE49-F238E27FC236}">
                  <a16:creationId xmlns:a16="http://schemas.microsoft.com/office/drawing/2014/main" id="{DF9CF85B-26AD-2B1B-BC12-C06A9D72D245}"/>
                </a:ext>
              </a:extLst>
            </p:cNvPr>
            <p:cNvSpPr/>
            <p:nvPr/>
          </p:nvSpPr>
          <p:spPr>
            <a:xfrm>
              <a:off x="8035096" y="3782271"/>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42" name="正方形/長方形 41">
              <a:extLst>
                <a:ext uri="{FF2B5EF4-FFF2-40B4-BE49-F238E27FC236}">
                  <a16:creationId xmlns:a16="http://schemas.microsoft.com/office/drawing/2014/main" id="{8F2A0B9A-9282-7A37-B2A3-452D909740C2}"/>
                </a:ext>
              </a:extLst>
            </p:cNvPr>
            <p:cNvSpPr/>
            <p:nvPr/>
          </p:nvSpPr>
          <p:spPr>
            <a:xfrm>
              <a:off x="416496" y="4270372"/>
              <a:ext cx="857991" cy="416353"/>
            </a:xfrm>
            <a:prstGeom prst="rect">
              <a:avLst/>
            </a:prstGeom>
            <a:solidFill>
              <a:schemeClr val="bg1">
                <a:lumMod val="8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400">
                  <a:solidFill>
                    <a:schemeClr val="tx1"/>
                  </a:solidFill>
                  <a:latin typeface="Meiryo UI" panose="020B0604030504040204" pitchFamily="50" charset="-128"/>
                  <a:ea typeface="Meiryo UI" panose="020B0604030504040204" pitchFamily="50" charset="-128"/>
                </a:rPr>
                <a:t>単価</a:t>
              </a:r>
              <a:endParaRPr kumimoji="1" lang="en-US" altLang="ja-JP" sz="140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ja-JP" altLang="en-US" sz="1400">
                  <a:solidFill>
                    <a:schemeClr val="tx1"/>
                  </a:solidFill>
                  <a:latin typeface="Meiryo UI" panose="020B0604030504040204" pitchFamily="50" charset="-128"/>
                  <a:ea typeface="Meiryo UI" panose="020B0604030504040204" pitchFamily="50" charset="-128"/>
                </a:rPr>
                <a:t>（円）</a:t>
              </a:r>
            </a:p>
          </p:txBody>
        </p:sp>
        <p:sp>
          <p:nvSpPr>
            <p:cNvPr id="88" name="正方形/長方形 87">
              <a:extLst>
                <a:ext uri="{FF2B5EF4-FFF2-40B4-BE49-F238E27FC236}">
                  <a16:creationId xmlns:a16="http://schemas.microsoft.com/office/drawing/2014/main" id="{8BAEB60C-1C50-AAA2-BA3F-D43F74F68F8B}"/>
                </a:ext>
              </a:extLst>
            </p:cNvPr>
            <p:cNvSpPr/>
            <p:nvPr/>
          </p:nvSpPr>
          <p:spPr>
            <a:xfrm>
              <a:off x="1429927" y="4270372"/>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91" name="正方形/長方形 90">
              <a:extLst>
                <a:ext uri="{FF2B5EF4-FFF2-40B4-BE49-F238E27FC236}">
                  <a16:creationId xmlns:a16="http://schemas.microsoft.com/office/drawing/2014/main" id="{946225A6-96C3-8E8E-A543-1FCAF55E9F6F}"/>
                </a:ext>
              </a:extLst>
            </p:cNvPr>
            <p:cNvSpPr/>
            <p:nvPr/>
          </p:nvSpPr>
          <p:spPr>
            <a:xfrm>
              <a:off x="3080772" y="4270372"/>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93" name="正方形/長方形 92">
              <a:extLst>
                <a:ext uri="{FF2B5EF4-FFF2-40B4-BE49-F238E27FC236}">
                  <a16:creationId xmlns:a16="http://schemas.microsoft.com/office/drawing/2014/main" id="{2C6C0F84-8ADF-9B96-DCD6-EE04132ABC79}"/>
                </a:ext>
              </a:extLst>
            </p:cNvPr>
            <p:cNvSpPr/>
            <p:nvPr/>
          </p:nvSpPr>
          <p:spPr>
            <a:xfrm>
              <a:off x="4732213" y="4270372"/>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95" name="正方形/長方形 94">
              <a:extLst>
                <a:ext uri="{FF2B5EF4-FFF2-40B4-BE49-F238E27FC236}">
                  <a16:creationId xmlns:a16="http://schemas.microsoft.com/office/drawing/2014/main" id="{D224887A-6B52-2355-C663-3D0C510E1FC7}"/>
                </a:ext>
              </a:extLst>
            </p:cNvPr>
            <p:cNvSpPr/>
            <p:nvPr/>
          </p:nvSpPr>
          <p:spPr>
            <a:xfrm>
              <a:off x="6383654" y="4270372"/>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97" name="正方形/長方形 96">
              <a:extLst>
                <a:ext uri="{FF2B5EF4-FFF2-40B4-BE49-F238E27FC236}">
                  <a16:creationId xmlns:a16="http://schemas.microsoft.com/office/drawing/2014/main" id="{0CFEC4F2-9004-12C0-634D-668B65A91EE3}"/>
                </a:ext>
              </a:extLst>
            </p:cNvPr>
            <p:cNvSpPr/>
            <p:nvPr/>
          </p:nvSpPr>
          <p:spPr>
            <a:xfrm>
              <a:off x="8035096" y="4270372"/>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cxnSp>
          <p:nvCxnSpPr>
            <p:cNvPr id="98" name="直線コネクタ 97">
              <a:extLst>
                <a:ext uri="{FF2B5EF4-FFF2-40B4-BE49-F238E27FC236}">
                  <a16:creationId xmlns:a16="http://schemas.microsoft.com/office/drawing/2014/main" id="{E9F64B2E-75F5-D44B-860C-77BA829E0EAB}"/>
                </a:ext>
              </a:extLst>
            </p:cNvPr>
            <p:cNvCxnSpPr>
              <a:cxnSpLocks/>
            </p:cNvCxnSpPr>
            <p:nvPr/>
          </p:nvCxnSpPr>
          <p:spPr>
            <a:xfrm>
              <a:off x="1429096" y="4234499"/>
              <a:ext cx="7988400"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sp>
          <p:nvSpPr>
            <p:cNvPr id="74" name="正方形/長方形 73">
              <a:extLst>
                <a:ext uri="{FF2B5EF4-FFF2-40B4-BE49-F238E27FC236}">
                  <a16:creationId xmlns:a16="http://schemas.microsoft.com/office/drawing/2014/main" id="{FEEA6FD1-37BB-2EBD-FE73-AC990AB2579E}"/>
                </a:ext>
              </a:extLst>
            </p:cNvPr>
            <p:cNvSpPr/>
            <p:nvPr/>
          </p:nvSpPr>
          <p:spPr>
            <a:xfrm>
              <a:off x="1429927" y="3294170"/>
              <a:ext cx="1381804" cy="415637"/>
            </a:xfrm>
            <a:prstGeom prst="rect">
              <a:avLst/>
            </a:prstGeom>
            <a:solidFill>
              <a:schemeClr val="bg1"/>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75" name="正方形/長方形 74">
              <a:extLst>
                <a:ext uri="{FF2B5EF4-FFF2-40B4-BE49-F238E27FC236}">
                  <a16:creationId xmlns:a16="http://schemas.microsoft.com/office/drawing/2014/main" id="{14F1E7CA-2C98-6AA0-57A1-72ADB73C85BB}"/>
                </a:ext>
              </a:extLst>
            </p:cNvPr>
            <p:cNvSpPr/>
            <p:nvPr/>
          </p:nvSpPr>
          <p:spPr>
            <a:xfrm>
              <a:off x="3081368" y="3294170"/>
              <a:ext cx="1381804" cy="415637"/>
            </a:xfrm>
            <a:prstGeom prst="rect">
              <a:avLst/>
            </a:prstGeom>
            <a:solidFill>
              <a:schemeClr val="bg1"/>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76" name="正方形/長方形 75">
              <a:extLst>
                <a:ext uri="{FF2B5EF4-FFF2-40B4-BE49-F238E27FC236}">
                  <a16:creationId xmlns:a16="http://schemas.microsoft.com/office/drawing/2014/main" id="{B63424B1-132E-06C3-96EE-9082043F31F9}"/>
                </a:ext>
              </a:extLst>
            </p:cNvPr>
            <p:cNvSpPr/>
            <p:nvPr/>
          </p:nvSpPr>
          <p:spPr>
            <a:xfrm>
              <a:off x="4732809" y="3294170"/>
              <a:ext cx="1381804" cy="415637"/>
            </a:xfrm>
            <a:prstGeom prst="rect">
              <a:avLst/>
            </a:prstGeom>
            <a:solidFill>
              <a:schemeClr val="bg1"/>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77" name="正方形/長方形 76">
              <a:extLst>
                <a:ext uri="{FF2B5EF4-FFF2-40B4-BE49-F238E27FC236}">
                  <a16:creationId xmlns:a16="http://schemas.microsoft.com/office/drawing/2014/main" id="{DF617823-CCF1-4775-616C-064B6E3E2541}"/>
                </a:ext>
              </a:extLst>
            </p:cNvPr>
            <p:cNvSpPr/>
            <p:nvPr/>
          </p:nvSpPr>
          <p:spPr>
            <a:xfrm>
              <a:off x="6384250" y="3294170"/>
              <a:ext cx="1381804" cy="415637"/>
            </a:xfrm>
            <a:prstGeom prst="rect">
              <a:avLst/>
            </a:prstGeom>
            <a:solidFill>
              <a:schemeClr val="bg1"/>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78" name="正方形/長方形 77">
              <a:extLst>
                <a:ext uri="{FF2B5EF4-FFF2-40B4-BE49-F238E27FC236}">
                  <a16:creationId xmlns:a16="http://schemas.microsoft.com/office/drawing/2014/main" id="{C69456D7-3E1C-8223-4527-8DC1B603B551}"/>
                </a:ext>
              </a:extLst>
            </p:cNvPr>
            <p:cNvSpPr/>
            <p:nvPr/>
          </p:nvSpPr>
          <p:spPr>
            <a:xfrm>
              <a:off x="8035692" y="3294170"/>
              <a:ext cx="1381804" cy="415637"/>
            </a:xfrm>
            <a:prstGeom prst="rect">
              <a:avLst/>
            </a:prstGeom>
            <a:solidFill>
              <a:schemeClr val="bg1"/>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95232B4D-E132-C1DF-E278-757CB30FC161}"/>
                </a:ext>
              </a:extLst>
            </p:cNvPr>
            <p:cNvSpPr/>
            <p:nvPr/>
          </p:nvSpPr>
          <p:spPr>
            <a:xfrm>
              <a:off x="416496" y="3294170"/>
              <a:ext cx="857991" cy="416353"/>
            </a:xfrm>
            <a:prstGeom prst="rect">
              <a:avLst/>
            </a:prstGeom>
            <a:solidFill>
              <a:schemeClr val="bg1">
                <a:lumMod val="8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400">
                  <a:solidFill>
                    <a:schemeClr val="tx1"/>
                  </a:solidFill>
                  <a:latin typeface="Meiryo UI" panose="020B0604030504040204" pitchFamily="50" charset="-128"/>
                  <a:ea typeface="Meiryo UI" panose="020B0604030504040204" pitchFamily="50" charset="-128"/>
                </a:rPr>
                <a:t>製品・</a:t>
              </a:r>
            </a:p>
            <a:p>
              <a:pPr algn="ctr">
                <a:lnSpc>
                  <a:spcPct val="100000"/>
                </a:lnSpc>
              </a:pPr>
              <a:r>
                <a:rPr kumimoji="1" lang="ja-JP" altLang="en-US" sz="1400">
                  <a:solidFill>
                    <a:schemeClr val="tx1"/>
                  </a:solidFill>
                  <a:latin typeface="Meiryo UI" panose="020B0604030504040204" pitchFamily="50" charset="-128"/>
                  <a:ea typeface="Meiryo UI" panose="020B0604030504040204" pitchFamily="50" charset="-128"/>
                </a:rPr>
                <a:t>サービス</a:t>
              </a:r>
            </a:p>
          </p:txBody>
        </p:sp>
        <p:sp>
          <p:nvSpPr>
            <p:cNvPr id="79" name="四角形: 角を丸くする 78">
              <a:extLst>
                <a:ext uri="{FF2B5EF4-FFF2-40B4-BE49-F238E27FC236}">
                  <a16:creationId xmlns:a16="http://schemas.microsoft.com/office/drawing/2014/main" id="{31E2112D-EDCD-7C53-B8A6-1842A96A5361}"/>
                </a:ext>
              </a:extLst>
            </p:cNvPr>
            <p:cNvSpPr>
              <a:spLocks/>
            </p:cNvSpPr>
            <p:nvPr/>
          </p:nvSpPr>
          <p:spPr>
            <a:xfrm>
              <a:off x="1308658" y="3176156"/>
              <a:ext cx="435600" cy="245885"/>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１位</a:t>
              </a:r>
            </a:p>
          </p:txBody>
        </p:sp>
        <p:sp>
          <p:nvSpPr>
            <p:cNvPr id="80" name="四角形: 角を丸くする 79">
              <a:extLst>
                <a:ext uri="{FF2B5EF4-FFF2-40B4-BE49-F238E27FC236}">
                  <a16:creationId xmlns:a16="http://schemas.microsoft.com/office/drawing/2014/main" id="{1BC1EBD6-4AF1-BB6F-EB0D-FF57F663EF37}"/>
                </a:ext>
              </a:extLst>
            </p:cNvPr>
            <p:cNvSpPr>
              <a:spLocks/>
            </p:cNvSpPr>
            <p:nvPr/>
          </p:nvSpPr>
          <p:spPr>
            <a:xfrm>
              <a:off x="2949138" y="3176156"/>
              <a:ext cx="435600" cy="245885"/>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en-US" altLang="ja-JP" sz="1400" b="1">
                  <a:solidFill>
                    <a:schemeClr val="bg1"/>
                  </a:solidFill>
                  <a:latin typeface="Meiryo UI" panose="020B0604030504040204" pitchFamily="50" charset="-128"/>
                  <a:ea typeface="Meiryo UI" panose="020B0604030504040204" pitchFamily="50" charset="-128"/>
                </a:rPr>
                <a:t>2</a:t>
              </a:r>
              <a:r>
                <a:rPr kumimoji="1" lang="ja-JP" altLang="en-US" sz="1400" b="1">
                  <a:solidFill>
                    <a:schemeClr val="bg1"/>
                  </a:solidFill>
                  <a:latin typeface="Meiryo UI" panose="020B0604030504040204" pitchFamily="50" charset="-128"/>
                  <a:ea typeface="Meiryo UI" panose="020B0604030504040204" pitchFamily="50" charset="-128"/>
                </a:rPr>
                <a:t>位</a:t>
              </a:r>
            </a:p>
          </p:txBody>
        </p:sp>
        <p:sp>
          <p:nvSpPr>
            <p:cNvPr id="81" name="四角形: 角を丸くする 80">
              <a:extLst>
                <a:ext uri="{FF2B5EF4-FFF2-40B4-BE49-F238E27FC236}">
                  <a16:creationId xmlns:a16="http://schemas.microsoft.com/office/drawing/2014/main" id="{DC6C5F20-3B2D-DB56-7083-7325F00D718B}"/>
                </a:ext>
              </a:extLst>
            </p:cNvPr>
            <p:cNvSpPr>
              <a:spLocks/>
            </p:cNvSpPr>
            <p:nvPr/>
          </p:nvSpPr>
          <p:spPr>
            <a:xfrm>
              <a:off x="4589618" y="3176156"/>
              <a:ext cx="435600" cy="245885"/>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lang="en-US" altLang="ja-JP" sz="1400" b="1">
                  <a:solidFill>
                    <a:schemeClr val="bg1"/>
                  </a:solidFill>
                  <a:latin typeface="Meiryo UI" panose="020B0604030504040204" pitchFamily="50" charset="-128"/>
                  <a:ea typeface="Meiryo UI" panose="020B0604030504040204" pitchFamily="50" charset="-128"/>
                </a:rPr>
                <a:t>3</a:t>
              </a:r>
              <a:r>
                <a:rPr lang="ja-JP" altLang="en-US" sz="1400" b="1">
                  <a:solidFill>
                    <a:schemeClr val="bg1"/>
                  </a:solidFill>
                  <a:latin typeface="Meiryo UI" panose="020B0604030504040204" pitchFamily="50" charset="-128"/>
                  <a:ea typeface="Meiryo UI" panose="020B0604030504040204" pitchFamily="50" charset="-128"/>
                </a:rPr>
                <a:t>位</a:t>
              </a:r>
              <a:endParaRPr kumimoji="1" lang="ja-JP" altLang="en-US" sz="1400" b="1">
                <a:solidFill>
                  <a:schemeClr val="bg1"/>
                </a:solidFill>
                <a:latin typeface="Meiryo UI" panose="020B0604030504040204" pitchFamily="50" charset="-128"/>
                <a:ea typeface="Meiryo UI" panose="020B0604030504040204" pitchFamily="50" charset="-128"/>
              </a:endParaRPr>
            </a:p>
          </p:txBody>
        </p:sp>
        <p:sp>
          <p:nvSpPr>
            <p:cNvPr id="82" name="四角形: 角を丸くする 81">
              <a:extLst>
                <a:ext uri="{FF2B5EF4-FFF2-40B4-BE49-F238E27FC236}">
                  <a16:creationId xmlns:a16="http://schemas.microsoft.com/office/drawing/2014/main" id="{40B6F2BB-240E-0832-6753-B968DC7EAD11}"/>
                </a:ext>
              </a:extLst>
            </p:cNvPr>
            <p:cNvSpPr>
              <a:spLocks/>
            </p:cNvSpPr>
            <p:nvPr/>
          </p:nvSpPr>
          <p:spPr>
            <a:xfrm>
              <a:off x="6230098" y="3176156"/>
              <a:ext cx="435600" cy="245885"/>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lang="en-US" altLang="ja-JP" sz="1400" b="1">
                  <a:solidFill>
                    <a:schemeClr val="bg1"/>
                  </a:solidFill>
                  <a:latin typeface="Meiryo UI" panose="020B0604030504040204" pitchFamily="50" charset="-128"/>
                  <a:ea typeface="Meiryo UI" panose="020B0604030504040204" pitchFamily="50" charset="-128"/>
                </a:rPr>
                <a:t>4</a:t>
              </a:r>
              <a:r>
                <a:rPr lang="ja-JP" altLang="en-US" sz="1400" b="1">
                  <a:solidFill>
                    <a:schemeClr val="bg1"/>
                  </a:solidFill>
                  <a:latin typeface="Meiryo UI" panose="020B0604030504040204" pitchFamily="50" charset="-128"/>
                  <a:ea typeface="Meiryo UI" panose="020B0604030504040204" pitchFamily="50" charset="-128"/>
                </a:rPr>
                <a:t>位</a:t>
              </a:r>
              <a:endParaRPr kumimoji="1" lang="ja-JP" altLang="en-US" sz="1400" b="1">
                <a:solidFill>
                  <a:schemeClr val="bg1"/>
                </a:solidFill>
                <a:latin typeface="Meiryo UI" panose="020B0604030504040204" pitchFamily="50" charset="-128"/>
                <a:ea typeface="Meiryo UI" panose="020B0604030504040204" pitchFamily="50" charset="-128"/>
              </a:endParaRPr>
            </a:p>
          </p:txBody>
        </p:sp>
        <p:sp>
          <p:nvSpPr>
            <p:cNvPr id="83" name="四角形: 角を丸くする 82">
              <a:extLst>
                <a:ext uri="{FF2B5EF4-FFF2-40B4-BE49-F238E27FC236}">
                  <a16:creationId xmlns:a16="http://schemas.microsoft.com/office/drawing/2014/main" id="{12462D2E-09A3-6830-ED3C-B1C93729D9CF}"/>
                </a:ext>
              </a:extLst>
            </p:cNvPr>
            <p:cNvSpPr>
              <a:spLocks/>
            </p:cNvSpPr>
            <p:nvPr/>
          </p:nvSpPr>
          <p:spPr>
            <a:xfrm>
              <a:off x="7870577" y="3176156"/>
              <a:ext cx="435600" cy="245885"/>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lang="en-US" altLang="ja-JP" sz="1400" b="1">
                  <a:solidFill>
                    <a:schemeClr val="bg1"/>
                  </a:solidFill>
                  <a:latin typeface="Meiryo UI" panose="020B0604030504040204" pitchFamily="50" charset="-128"/>
                  <a:ea typeface="Meiryo UI" panose="020B0604030504040204" pitchFamily="50" charset="-128"/>
                </a:rPr>
                <a:t>5</a:t>
              </a:r>
              <a:r>
                <a:rPr lang="ja-JP" altLang="en-US" sz="1400" b="1">
                  <a:solidFill>
                    <a:schemeClr val="bg1"/>
                  </a:solidFill>
                  <a:latin typeface="Meiryo UI" panose="020B0604030504040204" pitchFamily="50" charset="-128"/>
                  <a:ea typeface="Meiryo UI" panose="020B0604030504040204" pitchFamily="50" charset="-128"/>
                </a:rPr>
                <a:t>位</a:t>
              </a:r>
              <a:endParaRPr kumimoji="1" lang="ja-JP" altLang="en-US" sz="1400" b="1">
                <a:solidFill>
                  <a:schemeClr val="bg1"/>
                </a:solidFill>
                <a:latin typeface="Meiryo UI" panose="020B0604030504040204" pitchFamily="50" charset="-128"/>
                <a:ea typeface="Meiryo UI" panose="020B0604030504040204" pitchFamily="50" charset="-128"/>
              </a:endParaRPr>
            </a:p>
          </p:txBody>
        </p:sp>
      </p:grpSp>
      <p:sp>
        <p:nvSpPr>
          <p:cNvPr id="112" name="正方形/長方形 111">
            <a:extLst>
              <a:ext uri="{FF2B5EF4-FFF2-40B4-BE49-F238E27FC236}">
                <a16:creationId xmlns:a16="http://schemas.microsoft.com/office/drawing/2014/main" id="{0938FCC2-C0A0-9A24-69DB-27E996567C0F}"/>
              </a:ext>
            </a:extLst>
          </p:cNvPr>
          <p:cNvSpPr/>
          <p:nvPr/>
        </p:nvSpPr>
        <p:spPr>
          <a:xfrm>
            <a:off x="452500" y="5790629"/>
            <a:ext cx="857991" cy="416353"/>
          </a:xfrm>
          <a:prstGeom prst="rect">
            <a:avLst/>
          </a:prstGeom>
          <a:solidFill>
            <a:schemeClr val="bg1">
              <a:lumMod val="8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400">
                <a:solidFill>
                  <a:schemeClr val="tx1"/>
                </a:solidFill>
                <a:latin typeface="Meiryo UI" panose="020B0604030504040204" pitchFamily="50" charset="-128"/>
                <a:ea typeface="Meiryo UI" panose="020B0604030504040204" pitchFamily="50" charset="-128"/>
              </a:rPr>
              <a:t>数量</a:t>
            </a:r>
            <a:endParaRPr kumimoji="1" lang="en-US" altLang="ja-JP" sz="1400">
              <a:solidFill>
                <a:schemeClr val="tx1"/>
              </a:solidFill>
              <a:latin typeface="Meiryo UI" panose="020B0604030504040204" pitchFamily="50" charset="-128"/>
              <a:ea typeface="Meiryo UI" panose="020B0604030504040204" pitchFamily="50" charset="-128"/>
            </a:endParaRPr>
          </a:p>
          <a:p>
            <a:pPr algn="ctr">
              <a:lnSpc>
                <a:spcPct val="100000"/>
              </a:lnSpc>
            </a:pPr>
            <a:r>
              <a:rPr lang="ja-JP" altLang="en-US" sz="1400">
                <a:solidFill>
                  <a:schemeClr val="tx1"/>
                </a:solidFill>
                <a:latin typeface="Meiryo UI" panose="020B0604030504040204" pitchFamily="50" charset="-128"/>
                <a:ea typeface="Meiryo UI" panose="020B0604030504040204" pitchFamily="50" charset="-128"/>
              </a:rPr>
              <a:t>（個・件）</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113" name="正方形/長方形 112">
            <a:extLst>
              <a:ext uri="{FF2B5EF4-FFF2-40B4-BE49-F238E27FC236}">
                <a16:creationId xmlns:a16="http://schemas.microsoft.com/office/drawing/2014/main" id="{4D55AAF0-EB8F-FDA1-0C76-BC2491CFAF59}"/>
              </a:ext>
            </a:extLst>
          </p:cNvPr>
          <p:cNvSpPr/>
          <p:nvPr/>
        </p:nvSpPr>
        <p:spPr>
          <a:xfrm>
            <a:off x="1465931" y="5790629"/>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114" name="正方形/長方形 113">
            <a:extLst>
              <a:ext uri="{FF2B5EF4-FFF2-40B4-BE49-F238E27FC236}">
                <a16:creationId xmlns:a16="http://schemas.microsoft.com/office/drawing/2014/main" id="{F88EB37A-0E69-880E-CFBB-4ED74ADF0482}"/>
              </a:ext>
            </a:extLst>
          </p:cNvPr>
          <p:cNvSpPr/>
          <p:nvPr/>
        </p:nvSpPr>
        <p:spPr>
          <a:xfrm>
            <a:off x="3116776" y="5790629"/>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115" name="正方形/長方形 114">
            <a:extLst>
              <a:ext uri="{FF2B5EF4-FFF2-40B4-BE49-F238E27FC236}">
                <a16:creationId xmlns:a16="http://schemas.microsoft.com/office/drawing/2014/main" id="{A1837C41-F705-8BCF-9FB3-DE629963ACFD}"/>
              </a:ext>
            </a:extLst>
          </p:cNvPr>
          <p:cNvSpPr/>
          <p:nvPr/>
        </p:nvSpPr>
        <p:spPr>
          <a:xfrm>
            <a:off x="4768217" y="5790629"/>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116" name="正方形/長方形 115">
            <a:extLst>
              <a:ext uri="{FF2B5EF4-FFF2-40B4-BE49-F238E27FC236}">
                <a16:creationId xmlns:a16="http://schemas.microsoft.com/office/drawing/2014/main" id="{A42A671A-DC79-2320-8231-A43C0FDA088E}"/>
              </a:ext>
            </a:extLst>
          </p:cNvPr>
          <p:cNvSpPr/>
          <p:nvPr/>
        </p:nvSpPr>
        <p:spPr>
          <a:xfrm>
            <a:off x="6419658" y="5790629"/>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117" name="正方形/長方形 116">
            <a:extLst>
              <a:ext uri="{FF2B5EF4-FFF2-40B4-BE49-F238E27FC236}">
                <a16:creationId xmlns:a16="http://schemas.microsoft.com/office/drawing/2014/main" id="{8EBE508C-BAF9-E2F0-A604-6C160609FFCA}"/>
              </a:ext>
            </a:extLst>
          </p:cNvPr>
          <p:cNvSpPr/>
          <p:nvPr/>
        </p:nvSpPr>
        <p:spPr>
          <a:xfrm>
            <a:off x="8071100" y="5790629"/>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118" name="正方形/長方形 117">
            <a:extLst>
              <a:ext uri="{FF2B5EF4-FFF2-40B4-BE49-F238E27FC236}">
                <a16:creationId xmlns:a16="http://schemas.microsoft.com/office/drawing/2014/main" id="{85738211-C89F-6300-2121-FB4E71445B7A}"/>
              </a:ext>
            </a:extLst>
          </p:cNvPr>
          <p:cNvSpPr/>
          <p:nvPr/>
        </p:nvSpPr>
        <p:spPr>
          <a:xfrm>
            <a:off x="452500" y="6278730"/>
            <a:ext cx="857991" cy="416353"/>
          </a:xfrm>
          <a:prstGeom prst="rect">
            <a:avLst/>
          </a:prstGeom>
          <a:solidFill>
            <a:schemeClr val="bg1">
              <a:lumMod val="8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400">
                <a:solidFill>
                  <a:schemeClr val="tx1"/>
                </a:solidFill>
                <a:latin typeface="Meiryo UI" panose="020B0604030504040204" pitchFamily="50" charset="-128"/>
                <a:ea typeface="Meiryo UI" panose="020B0604030504040204" pitchFamily="50" charset="-128"/>
              </a:rPr>
              <a:t>単価</a:t>
            </a:r>
            <a:endParaRPr kumimoji="1" lang="en-US" altLang="ja-JP" sz="140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ja-JP" altLang="en-US" sz="1400">
                <a:solidFill>
                  <a:schemeClr val="tx1"/>
                </a:solidFill>
                <a:latin typeface="Meiryo UI" panose="020B0604030504040204" pitchFamily="50" charset="-128"/>
                <a:ea typeface="Meiryo UI" panose="020B0604030504040204" pitchFamily="50" charset="-128"/>
              </a:rPr>
              <a:t>（円）</a:t>
            </a:r>
          </a:p>
        </p:txBody>
      </p:sp>
      <p:sp>
        <p:nvSpPr>
          <p:cNvPr id="119" name="正方形/長方形 118">
            <a:extLst>
              <a:ext uri="{FF2B5EF4-FFF2-40B4-BE49-F238E27FC236}">
                <a16:creationId xmlns:a16="http://schemas.microsoft.com/office/drawing/2014/main" id="{639B624D-8CF6-15F4-A0D9-173DCF8C23E7}"/>
              </a:ext>
            </a:extLst>
          </p:cNvPr>
          <p:cNvSpPr/>
          <p:nvPr/>
        </p:nvSpPr>
        <p:spPr>
          <a:xfrm>
            <a:off x="1465931" y="6278730"/>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120" name="正方形/長方形 119">
            <a:extLst>
              <a:ext uri="{FF2B5EF4-FFF2-40B4-BE49-F238E27FC236}">
                <a16:creationId xmlns:a16="http://schemas.microsoft.com/office/drawing/2014/main" id="{1122311E-2C66-EC0C-CA8A-5431D1B7AF8C}"/>
              </a:ext>
            </a:extLst>
          </p:cNvPr>
          <p:cNvSpPr/>
          <p:nvPr/>
        </p:nvSpPr>
        <p:spPr>
          <a:xfrm>
            <a:off x="3116776" y="6278730"/>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121" name="正方形/長方形 120">
            <a:extLst>
              <a:ext uri="{FF2B5EF4-FFF2-40B4-BE49-F238E27FC236}">
                <a16:creationId xmlns:a16="http://schemas.microsoft.com/office/drawing/2014/main" id="{D90C17BD-9B11-952B-21B9-673FC21CAB0D}"/>
              </a:ext>
            </a:extLst>
          </p:cNvPr>
          <p:cNvSpPr/>
          <p:nvPr/>
        </p:nvSpPr>
        <p:spPr>
          <a:xfrm>
            <a:off x="4768217" y="6278730"/>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122" name="正方形/長方形 121">
            <a:extLst>
              <a:ext uri="{FF2B5EF4-FFF2-40B4-BE49-F238E27FC236}">
                <a16:creationId xmlns:a16="http://schemas.microsoft.com/office/drawing/2014/main" id="{A39961E9-305A-A0FF-1814-580F28D0DDE0}"/>
              </a:ext>
            </a:extLst>
          </p:cNvPr>
          <p:cNvSpPr/>
          <p:nvPr/>
        </p:nvSpPr>
        <p:spPr>
          <a:xfrm>
            <a:off x="6419658" y="6278730"/>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123" name="正方形/長方形 122">
            <a:extLst>
              <a:ext uri="{FF2B5EF4-FFF2-40B4-BE49-F238E27FC236}">
                <a16:creationId xmlns:a16="http://schemas.microsoft.com/office/drawing/2014/main" id="{1258DDCB-D017-B2BD-5E0D-6DEB460BCDD5}"/>
              </a:ext>
            </a:extLst>
          </p:cNvPr>
          <p:cNvSpPr/>
          <p:nvPr/>
        </p:nvSpPr>
        <p:spPr>
          <a:xfrm>
            <a:off x="8071100" y="6278730"/>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cxnSp>
        <p:nvCxnSpPr>
          <p:cNvPr id="124" name="直線コネクタ 123">
            <a:extLst>
              <a:ext uri="{FF2B5EF4-FFF2-40B4-BE49-F238E27FC236}">
                <a16:creationId xmlns:a16="http://schemas.microsoft.com/office/drawing/2014/main" id="{56952DDA-6840-DD93-4A2D-F3B93FB49B64}"/>
              </a:ext>
            </a:extLst>
          </p:cNvPr>
          <p:cNvCxnSpPr>
            <a:cxnSpLocks/>
          </p:cNvCxnSpPr>
          <p:nvPr/>
        </p:nvCxnSpPr>
        <p:spPr>
          <a:xfrm>
            <a:off x="1465100" y="6242857"/>
            <a:ext cx="7988400"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sp>
        <p:nvSpPr>
          <p:cNvPr id="125" name="正方形/長方形 124">
            <a:extLst>
              <a:ext uri="{FF2B5EF4-FFF2-40B4-BE49-F238E27FC236}">
                <a16:creationId xmlns:a16="http://schemas.microsoft.com/office/drawing/2014/main" id="{0E0D8FAE-CA80-5443-FC43-721D295169CA}"/>
              </a:ext>
            </a:extLst>
          </p:cNvPr>
          <p:cNvSpPr/>
          <p:nvPr/>
        </p:nvSpPr>
        <p:spPr>
          <a:xfrm>
            <a:off x="1465931" y="5302528"/>
            <a:ext cx="1381804" cy="415637"/>
          </a:xfrm>
          <a:prstGeom prst="rect">
            <a:avLst/>
          </a:prstGeom>
          <a:solidFill>
            <a:schemeClr val="bg1"/>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126" name="正方形/長方形 125">
            <a:extLst>
              <a:ext uri="{FF2B5EF4-FFF2-40B4-BE49-F238E27FC236}">
                <a16:creationId xmlns:a16="http://schemas.microsoft.com/office/drawing/2014/main" id="{4487A408-361E-67EC-7B5A-81C41DC4AD17}"/>
              </a:ext>
            </a:extLst>
          </p:cNvPr>
          <p:cNvSpPr/>
          <p:nvPr/>
        </p:nvSpPr>
        <p:spPr>
          <a:xfrm>
            <a:off x="3117372" y="5302528"/>
            <a:ext cx="1381804" cy="415637"/>
          </a:xfrm>
          <a:prstGeom prst="rect">
            <a:avLst/>
          </a:prstGeom>
          <a:solidFill>
            <a:schemeClr val="bg1"/>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127" name="正方形/長方形 126">
            <a:extLst>
              <a:ext uri="{FF2B5EF4-FFF2-40B4-BE49-F238E27FC236}">
                <a16:creationId xmlns:a16="http://schemas.microsoft.com/office/drawing/2014/main" id="{F02B3848-8436-949C-8348-58A36EF6D060}"/>
              </a:ext>
            </a:extLst>
          </p:cNvPr>
          <p:cNvSpPr/>
          <p:nvPr/>
        </p:nvSpPr>
        <p:spPr>
          <a:xfrm>
            <a:off x="4768813" y="5302528"/>
            <a:ext cx="1381804" cy="415637"/>
          </a:xfrm>
          <a:prstGeom prst="rect">
            <a:avLst/>
          </a:prstGeom>
          <a:solidFill>
            <a:schemeClr val="bg1"/>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128" name="正方形/長方形 127">
            <a:extLst>
              <a:ext uri="{FF2B5EF4-FFF2-40B4-BE49-F238E27FC236}">
                <a16:creationId xmlns:a16="http://schemas.microsoft.com/office/drawing/2014/main" id="{34F5D934-4FE4-9A19-6790-BD5C6DFBE62B}"/>
              </a:ext>
            </a:extLst>
          </p:cNvPr>
          <p:cNvSpPr/>
          <p:nvPr/>
        </p:nvSpPr>
        <p:spPr>
          <a:xfrm>
            <a:off x="6420254" y="5302528"/>
            <a:ext cx="1381804" cy="415637"/>
          </a:xfrm>
          <a:prstGeom prst="rect">
            <a:avLst/>
          </a:prstGeom>
          <a:solidFill>
            <a:schemeClr val="bg1"/>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129" name="正方形/長方形 128">
            <a:extLst>
              <a:ext uri="{FF2B5EF4-FFF2-40B4-BE49-F238E27FC236}">
                <a16:creationId xmlns:a16="http://schemas.microsoft.com/office/drawing/2014/main" id="{DEFEEFDC-F235-809B-3F88-E5EAAFC9133E}"/>
              </a:ext>
            </a:extLst>
          </p:cNvPr>
          <p:cNvSpPr/>
          <p:nvPr/>
        </p:nvSpPr>
        <p:spPr>
          <a:xfrm>
            <a:off x="8071696" y="5302528"/>
            <a:ext cx="1381804" cy="415637"/>
          </a:xfrm>
          <a:prstGeom prst="rect">
            <a:avLst/>
          </a:prstGeom>
          <a:solidFill>
            <a:schemeClr val="bg1"/>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130" name="正方形/長方形 129">
            <a:extLst>
              <a:ext uri="{FF2B5EF4-FFF2-40B4-BE49-F238E27FC236}">
                <a16:creationId xmlns:a16="http://schemas.microsoft.com/office/drawing/2014/main" id="{42F925EE-7F2A-AC15-CF55-7A0DE5A7BA2F}"/>
              </a:ext>
            </a:extLst>
          </p:cNvPr>
          <p:cNvSpPr/>
          <p:nvPr/>
        </p:nvSpPr>
        <p:spPr>
          <a:xfrm>
            <a:off x="452500" y="5302528"/>
            <a:ext cx="857991" cy="416353"/>
          </a:xfrm>
          <a:prstGeom prst="rect">
            <a:avLst/>
          </a:prstGeom>
          <a:solidFill>
            <a:schemeClr val="bg1">
              <a:lumMod val="8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400">
                <a:solidFill>
                  <a:schemeClr val="tx1"/>
                </a:solidFill>
                <a:latin typeface="Meiryo UI" panose="020B0604030504040204" pitchFamily="50" charset="-128"/>
                <a:ea typeface="Meiryo UI" panose="020B0604030504040204" pitchFamily="50" charset="-128"/>
              </a:rPr>
              <a:t>取引金額・</a:t>
            </a:r>
            <a:endParaRPr kumimoji="1" lang="en-US" altLang="ja-JP" sz="140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ja-JP" altLang="en-US" sz="1400">
                <a:solidFill>
                  <a:schemeClr val="tx1"/>
                </a:solidFill>
                <a:latin typeface="Meiryo UI" panose="020B0604030504040204" pitchFamily="50" charset="-128"/>
                <a:ea typeface="Meiryo UI" panose="020B0604030504040204" pitchFamily="50" charset="-128"/>
              </a:rPr>
              <a:t>内容</a:t>
            </a:r>
          </a:p>
        </p:txBody>
      </p:sp>
      <p:sp>
        <p:nvSpPr>
          <p:cNvPr id="131" name="四角形: 角を丸くする 130">
            <a:extLst>
              <a:ext uri="{FF2B5EF4-FFF2-40B4-BE49-F238E27FC236}">
                <a16:creationId xmlns:a16="http://schemas.microsoft.com/office/drawing/2014/main" id="{78D2C8AE-A839-71F9-6CDD-A65F40065B27}"/>
              </a:ext>
            </a:extLst>
          </p:cNvPr>
          <p:cNvSpPr>
            <a:spLocks/>
          </p:cNvSpPr>
          <p:nvPr/>
        </p:nvSpPr>
        <p:spPr>
          <a:xfrm>
            <a:off x="1344662" y="5184514"/>
            <a:ext cx="435600" cy="245885"/>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１位</a:t>
            </a:r>
          </a:p>
        </p:txBody>
      </p:sp>
      <p:sp>
        <p:nvSpPr>
          <p:cNvPr id="132" name="四角形: 角を丸くする 131">
            <a:extLst>
              <a:ext uri="{FF2B5EF4-FFF2-40B4-BE49-F238E27FC236}">
                <a16:creationId xmlns:a16="http://schemas.microsoft.com/office/drawing/2014/main" id="{B5FB1412-DBBD-4E73-F01B-F4A56DC4C0FC}"/>
              </a:ext>
            </a:extLst>
          </p:cNvPr>
          <p:cNvSpPr>
            <a:spLocks/>
          </p:cNvSpPr>
          <p:nvPr/>
        </p:nvSpPr>
        <p:spPr>
          <a:xfrm>
            <a:off x="2985142" y="5184514"/>
            <a:ext cx="435600" cy="245885"/>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en-US" altLang="ja-JP" sz="1400" b="1">
                <a:solidFill>
                  <a:schemeClr val="bg1"/>
                </a:solidFill>
                <a:latin typeface="Meiryo UI" panose="020B0604030504040204" pitchFamily="50" charset="-128"/>
                <a:ea typeface="Meiryo UI" panose="020B0604030504040204" pitchFamily="50" charset="-128"/>
              </a:rPr>
              <a:t>2</a:t>
            </a:r>
            <a:r>
              <a:rPr kumimoji="1" lang="ja-JP" altLang="en-US" sz="1400" b="1">
                <a:solidFill>
                  <a:schemeClr val="bg1"/>
                </a:solidFill>
                <a:latin typeface="Meiryo UI" panose="020B0604030504040204" pitchFamily="50" charset="-128"/>
                <a:ea typeface="Meiryo UI" panose="020B0604030504040204" pitchFamily="50" charset="-128"/>
              </a:rPr>
              <a:t>位</a:t>
            </a:r>
          </a:p>
        </p:txBody>
      </p:sp>
      <p:sp>
        <p:nvSpPr>
          <p:cNvPr id="133" name="四角形: 角を丸くする 132">
            <a:extLst>
              <a:ext uri="{FF2B5EF4-FFF2-40B4-BE49-F238E27FC236}">
                <a16:creationId xmlns:a16="http://schemas.microsoft.com/office/drawing/2014/main" id="{8CE3E757-FC44-3294-4BE6-5E6B0E65FDFE}"/>
              </a:ext>
            </a:extLst>
          </p:cNvPr>
          <p:cNvSpPr>
            <a:spLocks/>
          </p:cNvSpPr>
          <p:nvPr/>
        </p:nvSpPr>
        <p:spPr>
          <a:xfrm>
            <a:off x="4625622" y="5184514"/>
            <a:ext cx="435600" cy="245885"/>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lang="en-US" altLang="ja-JP" sz="1400" b="1">
                <a:solidFill>
                  <a:schemeClr val="bg1"/>
                </a:solidFill>
                <a:latin typeface="Meiryo UI" panose="020B0604030504040204" pitchFamily="50" charset="-128"/>
                <a:ea typeface="Meiryo UI" panose="020B0604030504040204" pitchFamily="50" charset="-128"/>
              </a:rPr>
              <a:t>3</a:t>
            </a:r>
            <a:r>
              <a:rPr lang="ja-JP" altLang="en-US" sz="1400" b="1">
                <a:solidFill>
                  <a:schemeClr val="bg1"/>
                </a:solidFill>
                <a:latin typeface="Meiryo UI" panose="020B0604030504040204" pitchFamily="50" charset="-128"/>
                <a:ea typeface="Meiryo UI" panose="020B0604030504040204" pitchFamily="50" charset="-128"/>
              </a:rPr>
              <a:t>位</a:t>
            </a:r>
            <a:endParaRPr kumimoji="1" lang="ja-JP" altLang="en-US" sz="1400" b="1">
              <a:solidFill>
                <a:schemeClr val="bg1"/>
              </a:solidFill>
              <a:latin typeface="Meiryo UI" panose="020B0604030504040204" pitchFamily="50" charset="-128"/>
              <a:ea typeface="Meiryo UI" panose="020B0604030504040204" pitchFamily="50" charset="-128"/>
            </a:endParaRPr>
          </a:p>
        </p:txBody>
      </p:sp>
      <p:sp>
        <p:nvSpPr>
          <p:cNvPr id="134" name="四角形: 角を丸くする 133">
            <a:extLst>
              <a:ext uri="{FF2B5EF4-FFF2-40B4-BE49-F238E27FC236}">
                <a16:creationId xmlns:a16="http://schemas.microsoft.com/office/drawing/2014/main" id="{7E16B095-BCFC-4080-1CFC-7006A5029DE5}"/>
              </a:ext>
            </a:extLst>
          </p:cNvPr>
          <p:cNvSpPr>
            <a:spLocks/>
          </p:cNvSpPr>
          <p:nvPr/>
        </p:nvSpPr>
        <p:spPr>
          <a:xfrm>
            <a:off x="6266102" y="5184514"/>
            <a:ext cx="435600" cy="245885"/>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lang="en-US" altLang="ja-JP" sz="1400" b="1">
                <a:solidFill>
                  <a:schemeClr val="bg1"/>
                </a:solidFill>
                <a:latin typeface="Meiryo UI" panose="020B0604030504040204" pitchFamily="50" charset="-128"/>
                <a:ea typeface="Meiryo UI" panose="020B0604030504040204" pitchFamily="50" charset="-128"/>
              </a:rPr>
              <a:t>4</a:t>
            </a:r>
            <a:r>
              <a:rPr lang="ja-JP" altLang="en-US" sz="1400" b="1">
                <a:solidFill>
                  <a:schemeClr val="bg1"/>
                </a:solidFill>
                <a:latin typeface="Meiryo UI" panose="020B0604030504040204" pitchFamily="50" charset="-128"/>
                <a:ea typeface="Meiryo UI" panose="020B0604030504040204" pitchFamily="50" charset="-128"/>
              </a:rPr>
              <a:t>位</a:t>
            </a:r>
            <a:endParaRPr kumimoji="1" lang="ja-JP" altLang="en-US" sz="1400" b="1">
              <a:solidFill>
                <a:schemeClr val="bg1"/>
              </a:solidFill>
              <a:latin typeface="Meiryo UI" panose="020B0604030504040204" pitchFamily="50" charset="-128"/>
              <a:ea typeface="Meiryo UI" panose="020B0604030504040204" pitchFamily="50" charset="-128"/>
            </a:endParaRPr>
          </a:p>
        </p:txBody>
      </p:sp>
      <p:sp>
        <p:nvSpPr>
          <p:cNvPr id="135" name="四角形: 角を丸くする 134">
            <a:extLst>
              <a:ext uri="{FF2B5EF4-FFF2-40B4-BE49-F238E27FC236}">
                <a16:creationId xmlns:a16="http://schemas.microsoft.com/office/drawing/2014/main" id="{98EEAB4F-67C9-A8D3-4C0A-17BB2F6136D7}"/>
              </a:ext>
            </a:extLst>
          </p:cNvPr>
          <p:cNvSpPr>
            <a:spLocks/>
          </p:cNvSpPr>
          <p:nvPr/>
        </p:nvSpPr>
        <p:spPr>
          <a:xfrm>
            <a:off x="7906581" y="5184514"/>
            <a:ext cx="435600" cy="245885"/>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lang="en-US" altLang="ja-JP" sz="1400" b="1">
                <a:solidFill>
                  <a:schemeClr val="bg1"/>
                </a:solidFill>
                <a:latin typeface="Meiryo UI" panose="020B0604030504040204" pitchFamily="50" charset="-128"/>
                <a:ea typeface="Meiryo UI" panose="020B0604030504040204" pitchFamily="50" charset="-128"/>
              </a:rPr>
              <a:t>5</a:t>
            </a:r>
            <a:r>
              <a:rPr lang="ja-JP" altLang="en-US" sz="1400" b="1">
                <a:solidFill>
                  <a:schemeClr val="bg1"/>
                </a:solidFill>
                <a:latin typeface="Meiryo UI" panose="020B0604030504040204" pitchFamily="50" charset="-128"/>
                <a:ea typeface="Meiryo UI" panose="020B0604030504040204" pitchFamily="50" charset="-128"/>
              </a:rPr>
              <a:t>位</a:t>
            </a:r>
            <a:endParaRPr kumimoji="1" lang="ja-JP" altLang="en-US" sz="1400" b="1">
              <a:solidFill>
                <a:schemeClr val="bg1"/>
              </a:solidFill>
              <a:latin typeface="Meiryo UI" panose="020B0604030504040204" pitchFamily="50" charset="-128"/>
              <a:ea typeface="Meiryo UI" panose="020B0604030504040204" pitchFamily="50" charset="-128"/>
            </a:endParaRPr>
          </a:p>
        </p:txBody>
      </p:sp>
      <p:sp>
        <p:nvSpPr>
          <p:cNvPr id="141" name="スライド番号プレースホルダー 140">
            <a:extLst>
              <a:ext uri="{FF2B5EF4-FFF2-40B4-BE49-F238E27FC236}">
                <a16:creationId xmlns:a16="http://schemas.microsoft.com/office/drawing/2014/main" id="{3DC67C84-710C-4931-67D9-2E2AD49C712C}"/>
              </a:ext>
            </a:extLst>
          </p:cNvPr>
          <p:cNvSpPr>
            <a:spLocks noGrp="1"/>
          </p:cNvSpPr>
          <p:nvPr>
            <p:ph type="sldNum" sz="quarter" idx="12"/>
          </p:nvPr>
        </p:nvSpPr>
        <p:spPr/>
        <p:txBody>
          <a:bodyPr/>
          <a:lstStyle/>
          <a:p>
            <a:fld id="{D9550142-B990-490A-A107-ED7302A7FD52}" type="slidenum">
              <a:rPr kumimoji="1" lang="ja-JP" altLang="en-US" smtClean="0"/>
              <a:t>14</a:t>
            </a:fld>
            <a:endParaRPr kumimoji="1" lang="ja-JP" altLang="en-US"/>
          </a:p>
        </p:txBody>
      </p:sp>
      <p:pic>
        <p:nvPicPr>
          <p:cNvPr id="3" name="図 2">
            <a:extLst>
              <a:ext uri="{FF2B5EF4-FFF2-40B4-BE49-F238E27FC236}">
                <a16:creationId xmlns:a16="http://schemas.microsoft.com/office/drawing/2014/main" id="{3F1D22F8-33DD-B76C-7DFF-568DF53B9522}"/>
              </a:ext>
            </a:extLst>
          </p:cNvPr>
          <p:cNvPicPr>
            <a:picLocks noChangeAspect="1"/>
          </p:cNvPicPr>
          <p:nvPr/>
        </p:nvPicPr>
        <p:blipFill>
          <a:blip r:embed="rId2"/>
          <a:stretch>
            <a:fillRect/>
          </a:stretch>
        </p:blipFill>
        <p:spPr>
          <a:xfrm>
            <a:off x="6993019" y="1262138"/>
            <a:ext cx="2712955" cy="1786283"/>
          </a:xfrm>
          <a:prstGeom prst="rect">
            <a:avLst/>
          </a:prstGeom>
        </p:spPr>
      </p:pic>
    </p:spTree>
    <p:extLst>
      <p:ext uri="{BB962C8B-B14F-4D97-AF65-F5344CB8AC3E}">
        <p14:creationId xmlns:p14="http://schemas.microsoft.com/office/powerpoint/2010/main" val="672281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p:cNvSpPr>
            <a:spLocks noGrp="1"/>
          </p:cNvSpPr>
          <p:nvPr>
            <p:ph type="body" sz="quarter" idx="17"/>
          </p:nvPr>
        </p:nvSpPr>
        <p:spPr>
          <a:xfrm>
            <a:off x="200026" y="521282"/>
            <a:ext cx="9505950" cy="495108"/>
          </a:xfrm>
        </p:spPr>
        <p:txBody>
          <a:bodyPr/>
          <a:lstStyle/>
          <a:p>
            <a:pPr algn="just"/>
            <a:r>
              <a:rPr lang="ja-JP" altLang="en-US" sz="1800">
                <a:uFill>
                  <a:solidFill>
                    <a:srgbClr val="FF0000"/>
                  </a:solidFill>
                </a:uFill>
              </a:rPr>
              <a:t>コストに関する現状の整理を記載してください。</a:t>
            </a:r>
          </a:p>
        </p:txBody>
      </p:sp>
      <p:sp>
        <p:nvSpPr>
          <p:cNvPr id="13" name="タイトル 2"/>
          <p:cNvSpPr>
            <a:spLocks noGrp="1"/>
          </p:cNvSpPr>
          <p:nvPr>
            <p:ph type="title"/>
          </p:nvPr>
        </p:nvSpPr>
        <p:spPr>
          <a:xfrm>
            <a:off x="200471" y="147409"/>
            <a:ext cx="9505503" cy="400110"/>
          </a:xfrm>
        </p:spPr>
        <p:txBody>
          <a:bodyPr/>
          <a:lstStyle/>
          <a:p>
            <a:r>
              <a:rPr lang="ja-JP" altLang="en-US" sz="2000"/>
              <a:t>（参考）</a:t>
            </a:r>
            <a:r>
              <a:rPr kumimoji="1" lang="ja-JP" altLang="en-US" sz="2000"/>
              <a:t>現状把握</a:t>
            </a:r>
            <a:r>
              <a:rPr lang="ja-JP" altLang="en-US" sz="2000"/>
              <a:t>｜定量分析①（コスト）</a:t>
            </a:r>
          </a:p>
        </p:txBody>
      </p:sp>
      <p:graphicFrame>
        <p:nvGraphicFramePr>
          <p:cNvPr id="19" name="表 10">
            <a:extLst>
              <a:ext uri="{FF2B5EF4-FFF2-40B4-BE49-F238E27FC236}">
                <a16:creationId xmlns:a16="http://schemas.microsoft.com/office/drawing/2014/main" id="{77630A08-36FB-8897-3E21-55507E2CA50D}"/>
              </a:ext>
            </a:extLst>
          </p:cNvPr>
          <p:cNvGraphicFramePr>
            <a:graphicFrameLocks noGrp="1"/>
          </p:cNvGraphicFramePr>
          <p:nvPr>
            <p:extLst>
              <p:ext uri="{D42A27DB-BD31-4B8C-83A1-F6EECF244321}">
                <p14:modId xmlns:p14="http://schemas.microsoft.com/office/powerpoint/2010/main" val="1799617706"/>
              </p:ext>
            </p:extLst>
          </p:nvPr>
        </p:nvGraphicFramePr>
        <p:xfrm>
          <a:off x="920552" y="1268760"/>
          <a:ext cx="7939359" cy="822960"/>
        </p:xfrm>
        <a:graphic>
          <a:graphicData uri="http://schemas.openxmlformats.org/drawingml/2006/table">
            <a:tbl>
              <a:tblPr firstRow="1" bandRow="1">
                <a:tableStyleId>{5C22544A-7EE6-4342-B048-85BDC9FD1C3A}</a:tableStyleId>
              </a:tblPr>
              <a:tblGrid>
                <a:gridCol w="1656024">
                  <a:extLst>
                    <a:ext uri="{9D8B030D-6E8A-4147-A177-3AD203B41FA5}">
                      <a16:colId xmlns:a16="http://schemas.microsoft.com/office/drawing/2014/main" val="1136872220"/>
                    </a:ext>
                  </a:extLst>
                </a:gridCol>
                <a:gridCol w="1256667">
                  <a:extLst>
                    <a:ext uri="{9D8B030D-6E8A-4147-A177-3AD203B41FA5}">
                      <a16:colId xmlns:a16="http://schemas.microsoft.com/office/drawing/2014/main" val="217068195"/>
                    </a:ext>
                  </a:extLst>
                </a:gridCol>
                <a:gridCol w="1256667">
                  <a:extLst>
                    <a:ext uri="{9D8B030D-6E8A-4147-A177-3AD203B41FA5}">
                      <a16:colId xmlns:a16="http://schemas.microsoft.com/office/drawing/2014/main" val="3700007825"/>
                    </a:ext>
                  </a:extLst>
                </a:gridCol>
                <a:gridCol w="1256667">
                  <a:extLst>
                    <a:ext uri="{9D8B030D-6E8A-4147-A177-3AD203B41FA5}">
                      <a16:colId xmlns:a16="http://schemas.microsoft.com/office/drawing/2014/main" val="2729993161"/>
                    </a:ext>
                  </a:extLst>
                </a:gridCol>
                <a:gridCol w="1256667">
                  <a:extLst>
                    <a:ext uri="{9D8B030D-6E8A-4147-A177-3AD203B41FA5}">
                      <a16:colId xmlns:a16="http://schemas.microsoft.com/office/drawing/2014/main" val="3466853292"/>
                    </a:ext>
                  </a:extLst>
                </a:gridCol>
                <a:gridCol w="1256667">
                  <a:extLst>
                    <a:ext uri="{9D8B030D-6E8A-4147-A177-3AD203B41FA5}">
                      <a16:colId xmlns:a16="http://schemas.microsoft.com/office/drawing/2014/main" val="2712944703"/>
                    </a:ext>
                  </a:extLst>
                </a:gridCol>
              </a:tblGrid>
              <a:tr h="138546">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年度</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r>
                        <a:rPr kumimoji="1" lang="en-US" altLang="ja-JP" sz="1200" b="0" err="1">
                          <a:solidFill>
                            <a:schemeClr val="tx1"/>
                          </a:solidFill>
                          <a:latin typeface="Meiryo UI" panose="020B0604030504040204" pitchFamily="50" charset="-128"/>
                          <a:ea typeface="Meiryo UI" panose="020B0604030504040204" pitchFamily="50" charset="-128"/>
                        </a:rPr>
                        <a:t>Xxx</a:t>
                      </a:r>
                      <a:r>
                        <a:rPr kumimoji="1" lang="ja-JP" altLang="en-US" sz="1200" b="0">
                          <a:solidFill>
                            <a:schemeClr val="tx1"/>
                          </a:solidFill>
                          <a:latin typeface="Meiryo UI" panose="020B0604030504040204" pitchFamily="50" charset="-128"/>
                          <a:ea typeface="Meiryo UI" panose="020B0604030504040204" pitchFamily="50" charset="-128"/>
                        </a:rPr>
                        <a:t>年</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err="1">
                          <a:solidFill>
                            <a:schemeClr val="tx1"/>
                          </a:solidFill>
                          <a:latin typeface="Meiryo UI" panose="020B0604030504040204" pitchFamily="50" charset="-128"/>
                          <a:ea typeface="Meiryo UI" panose="020B0604030504040204" pitchFamily="50" charset="-128"/>
                        </a:rPr>
                        <a:t>Xxx</a:t>
                      </a:r>
                      <a:r>
                        <a:rPr kumimoji="1" lang="ja-JP" altLang="en-US" sz="1200" b="0">
                          <a:solidFill>
                            <a:schemeClr val="tx1"/>
                          </a:solidFill>
                          <a:latin typeface="Meiryo UI" panose="020B0604030504040204" pitchFamily="50" charset="-128"/>
                          <a:ea typeface="Meiryo UI" panose="020B0604030504040204" pitchFamily="50" charset="-128"/>
                        </a:rPr>
                        <a:t>年</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kumimoji="1" lang="en-US" altLang="ja-JP" sz="1200" b="0" err="1">
                          <a:solidFill>
                            <a:schemeClr val="tx1"/>
                          </a:solidFill>
                          <a:latin typeface="Meiryo UI" panose="020B0604030504040204" pitchFamily="50" charset="-128"/>
                          <a:ea typeface="Meiryo UI" panose="020B0604030504040204" pitchFamily="50" charset="-128"/>
                        </a:rPr>
                        <a:t>Xxx</a:t>
                      </a:r>
                      <a:r>
                        <a:rPr kumimoji="1" lang="ja-JP" altLang="en-US" sz="1200" b="0">
                          <a:solidFill>
                            <a:schemeClr val="tx1"/>
                          </a:solidFill>
                          <a:latin typeface="Meiryo UI" panose="020B0604030504040204" pitchFamily="50" charset="-128"/>
                          <a:ea typeface="Meiryo UI" panose="020B0604030504040204" pitchFamily="50" charset="-128"/>
                        </a:rPr>
                        <a:t>年</a:t>
                      </a:r>
                      <a:endParaRPr kumimoji="1" lang="ja-JP" altLang="en-US" sz="120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kumimoji="1" lang="en-US" altLang="ja-JP" sz="1200" b="0" err="1">
                          <a:solidFill>
                            <a:schemeClr val="tx1"/>
                          </a:solidFill>
                          <a:latin typeface="Meiryo UI" panose="020B0604030504040204" pitchFamily="50" charset="-128"/>
                          <a:ea typeface="Meiryo UI" panose="020B0604030504040204" pitchFamily="50" charset="-128"/>
                        </a:rPr>
                        <a:t>Xxx</a:t>
                      </a:r>
                      <a:r>
                        <a:rPr kumimoji="1" lang="ja-JP" altLang="en-US" sz="1200" b="0">
                          <a:solidFill>
                            <a:schemeClr val="tx1"/>
                          </a:solidFill>
                          <a:latin typeface="Meiryo UI" panose="020B0604030504040204" pitchFamily="50" charset="-128"/>
                          <a:ea typeface="Meiryo UI" panose="020B0604030504040204" pitchFamily="50" charset="-128"/>
                        </a:rPr>
                        <a:t>年</a:t>
                      </a:r>
                      <a:endParaRPr kumimoji="1" lang="ja-JP" altLang="en-US" sz="120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kumimoji="1" lang="en-US" altLang="ja-JP" sz="1200" b="0" err="1">
                          <a:solidFill>
                            <a:schemeClr val="tx1"/>
                          </a:solidFill>
                          <a:latin typeface="Meiryo UI" panose="020B0604030504040204" pitchFamily="50" charset="-128"/>
                          <a:ea typeface="Meiryo UI" panose="020B0604030504040204" pitchFamily="50" charset="-128"/>
                        </a:rPr>
                        <a:t>Xxx</a:t>
                      </a:r>
                      <a:r>
                        <a:rPr kumimoji="1" lang="ja-JP" altLang="en-US" sz="1200" b="0">
                          <a:solidFill>
                            <a:schemeClr val="tx1"/>
                          </a:solidFill>
                          <a:latin typeface="Meiryo UI" panose="020B0604030504040204" pitchFamily="50" charset="-128"/>
                          <a:ea typeface="Meiryo UI" panose="020B0604030504040204" pitchFamily="50" charset="-128"/>
                        </a:rPr>
                        <a:t>年</a:t>
                      </a:r>
                      <a:endParaRPr kumimoji="1" lang="ja-JP" altLang="en-US" sz="120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80799715"/>
                  </a:ext>
                </a:extLst>
              </a:tr>
              <a:tr h="138546">
                <a:tc>
                  <a:txBody>
                    <a:bodyPr/>
                    <a:lstStyle/>
                    <a:p>
                      <a:r>
                        <a:rPr kumimoji="1" lang="ja-JP" altLang="en-US" sz="1200">
                          <a:latin typeface="Meiryo UI" panose="020B0604030504040204" pitchFamily="50" charset="-128"/>
                          <a:ea typeface="Meiryo UI" panose="020B0604030504040204" pitchFamily="50" charset="-128"/>
                        </a:rPr>
                        <a:t>金額（百万円）</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Ｘｘｘ</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Ｘｘｘ</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Ｘｘｘ</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Ｘｘｘ</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Ｘｘｘ</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443860136"/>
                  </a:ext>
                </a:extLst>
              </a:tr>
              <a:tr h="138546">
                <a:tc>
                  <a:txBody>
                    <a:bodyPr/>
                    <a:lstStyle/>
                    <a:p>
                      <a:r>
                        <a:rPr kumimoji="1" lang="ja-JP" altLang="en-US" sz="1200" dirty="0">
                          <a:latin typeface="Meiryo UI" panose="020B0604030504040204" pitchFamily="50" charset="-128"/>
                          <a:ea typeface="Meiryo UI" panose="020B0604030504040204" pitchFamily="50" charset="-128"/>
                        </a:rPr>
                        <a:t>対売上比率（</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Ｘｘ</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Ｘｘ</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Ｘｘ</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Ｘｘ</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Ｘｘ</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042343719"/>
                  </a:ext>
                </a:extLst>
              </a:tr>
            </a:tbl>
          </a:graphicData>
        </a:graphic>
      </p:graphicFrame>
      <p:sp>
        <p:nvSpPr>
          <p:cNvPr id="12" name="正方形/長方形 11">
            <a:extLst>
              <a:ext uri="{FF2B5EF4-FFF2-40B4-BE49-F238E27FC236}">
                <a16:creationId xmlns:a16="http://schemas.microsoft.com/office/drawing/2014/main" id="{F671C941-5648-A2A3-463B-E9BF1C205507}"/>
              </a:ext>
            </a:extLst>
          </p:cNvPr>
          <p:cNvSpPr/>
          <p:nvPr/>
        </p:nvSpPr>
        <p:spPr>
          <a:xfrm>
            <a:off x="920552" y="2882987"/>
            <a:ext cx="569959" cy="416353"/>
          </a:xfrm>
          <a:prstGeom prst="rect">
            <a:avLst/>
          </a:prstGeom>
          <a:solidFill>
            <a:schemeClr val="bg1">
              <a:lumMod val="8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400">
                <a:solidFill>
                  <a:schemeClr val="tx1"/>
                </a:solidFill>
                <a:latin typeface="Meiryo UI" panose="020B0604030504040204" pitchFamily="50" charset="-128"/>
                <a:ea typeface="Meiryo UI" panose="020B0604030504040204" pitchFamily="50" charset="-128"/>
              </a:rPr>
              <a:t>金額</a:t>
            </a:r>
            <a:endParaRPr kumimoji="1" lang="en-US" altLang="ja-JP" sz="1400">
              <a:solidFill>
                <a:schemeClr val="tx1"/>
              </a:solidFill>
              <a:latin typeface="Meiryo UI" panose="020B0604030504040204" pitchFamily="50" charset="-128"/>
              <a:ea typeface="Meiryo UI" panose="020B0604030504040204" pitchFamily="50" charset="-128"/>
            </a:endParaRPr>
          </a:p>
          <a:p>
            <a:pPr algn="ctr">
              <a:lnSpc>
                <a:spcPct val="100000"/>
              </a:lnSpc>
            </a:pPr>
            <a:r>
              <a:rPr lang="ja-JP" altLang="en-US" sz="1400">
                <a:solidFill>
                  <a:schemeClr val="tx1"/>
                </a:solidFill>
                <a:latin typeface="Meiryo UI" panose="020B0604030504040204" pitchFamily="50" charset="-128"/>
                <a:ea typeface="Meiryo UI" panose="020B0604030504040204" pitchFamily="50" charset="-128"/>
              </a:rPr>
              <a:t>（円）</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145B425A-0003-66E1-F057-B49B9D2585BA}"/>
              </a:ext>
            </a:extLst>
          </p:cNvPr>
          <p:cNvSpPr/>
          <p:nvPr/>
        </p:nvSpPr>
        <p:spPr>
          <a:xfrm>
            <a:off x="1645951" y="2882987"/>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B32A63C2-660B-2C9B-0934-104EED15CDD4}"/>
              </a:ext>
            </a:extLst>
          </p:cNvPr>
          <p:cNvSpPr/>
          <p:nvPr/>
        </p:nvSpPr>
        <p:spPr>
          <a:xfrm>
            <a:off x="3296796" y="2882987"/>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78D68DBE-E31E-D188-69BC-2D8B391EF308}"/>
              </a:ext>
            </a:extLst>
          </p:cNvPr>
          <p:cNvSpPr/>
          <p:nvPr/>
        </p:nvSpPr>
        <p:spPr>
          <a:xfrm>
            <a:off x="4948237" y="2882987"/>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3EB77715-3FBA-638D-7961-58C59832AA21}"/>
              </a:ext>
            </a:extLst>
          </p:cNvPr>
          <p:cNvSpPr/>
          <p:nvPr/>
        </p:nvSpPr>
        <p:spPr>
          <a:xfrm>
            <a:off x="6599678" y="2882987"/>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EF9B128E-B318-4F2E-4FB1-AEC867F04116}"/>
              </a:ext>
            </a:extLst>
          </p:cNvPr>
          <p:cNvSpPr/>
          <p:nvPr/>
        </p:nvSpPr>
        <p:spPr>
          <a:xfrm>
            <a:off x="8251120" y="2882987"/>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C3E7DC52-943E-A5E1-FF91-05DE76CF3A13}"/>
              </a:ext>
            </a:extLst>
          </p:cNvPr>
          <p:cNvSpPr/>
          <p:nvPr/>
        </p:nvSpPr>
        <p:spPr>
          <a:xfrm>
            <a:off x="920552" y="3371088"/>
            <a:ext cx="569959" cy="416353"/>
          </a:xfrm>
          <a:prstGeom prst="rect">
            <a:avLst/>
          </a:prstGeom>
          <a:solidFill>
            <a:schemeClr val="bg1">
              <a:lumMod val="8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400">
                <a:solidFill>
                  <a:schemeClr val="tx1"/>
                </a:solidFill>
                <a:latin typeface="Meiryo UI" panose="020B0604030504040204" pitchFamily="50" charset="-128"/>
                <a:ea typeface="Meiryo UI" panose="020B0604030504040204" pitchFamily="50" charset="-128"/>
              </a:rPr>
              <a:t>内訳</a:t>
            </a:r>
          </a:p>
        </p:txBody>
      </p:sp>
      <p:sp>
        <p:nvSpPr>
          <p:cNvPr id="22" name="正方形/長方形 21">
            <a:extLst>
              <a:ext uri="{FF2B5EF4-FFF2-40B4-BE49-F238E27FC236}">
                <a16:creationId xmlns:a16="http://schemas.microsoft.com/office/drawing/2014/main" id="{67FCE9AA-A911-DA08-A4C3-9C44B3CF13D3}"/>
              </a:ext>
            </a:extLst>
          </p:cNvPr>
          <p:cNvSpPr/>
          <p:nvPr/>
        </p:nvSpPr>
        <p:spPr>
          <a:xfrm>
            <a:off x="1645951" y="3371088"/>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7DFA734B-6EE3-9B84-99BF-2BCD7664B52E}"/>
              </a:ext>
            </a:extLst>
          </p:cNvPr>
          <p:cNvSpPr/>
          <p:nvPr/>
        </p:nvSpPr>
        <p:spPr>
          <a:xfrm>
            <a:off x="3296796" y="3371088"/>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7BCDA1AE-B253-A5D9-1A27-AB1F3DD5FE91}"/>
              </a:ext>
            </a:extLst>
          </p:cNvPr>
          <p:cNvSpPr/>
          <p:nvPr/>
        </p:nvSpPr>
        <p:spPr>
          <a:xfrm>
            <a:off x="4948237" y="3371088"/>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5A09CA3F-0778-798C-1165-27FD97C50204}"/>
              </a:ext>
            </a:extLst>
          </p:cNvPr>
          <p:cNvSpPr/>
          <p:nvPr/>
        </p:nvSpPr>
        <p:spPr>
          <a:xfrm>
            <a:off x="6599678" y="3371088"/>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26" name="正方形/長方形 25">
            <a:extLst>
              <a:ext uri="{FF2B5EF4-FFF2-40B4-BE49-F238E27FC236}">
                <a16:creationId xmlns:a16="http://schemas.microsoft.com/office/drawing/2014/main" id="{3D69A42B-5C49-0734-C34D-DA1A2036003D}"/>
              </a:ext>
            </a:extLst>
          </p:cNvPr>
          <p:cNvSpPr/>
          <p:nvPr/>
        </p:nvSpPr>
        <p:spPr>
          <a:xfrm>
            <a:off x="8251120" y="3371088"/>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cxnSp>
        <p:nvCxnSpPr>
          <p:cNvPr id="27" name="直線コネクタ 26">
            <a:extLst>
              <a:ext uri="{FF2B5EF4-FFF2-40B4-BE49-F238E27FC236}">
                <a16:creationId xmlns:a16="http://schemas.microsoft.com/office/drawing/2014/main" id="{2AA54C70-237D-77E1-2AB0-74652C763D78}"/>
              </a:ext>
            </a:extLst>
          </p:cNvPr>
          <p:cNvCxnSpPr>
            <a:cxnSpLocks/>
          </p:cNvCxnSpPr>
          <p:nvPr/>
        </p:nvCxnSpPr>
        <p:spPr>
          <a:xfrm>
            <a:off x="1645120" y="3335215"/>
            <a:ext cx="7988400"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sp>
        <p:nvSpPr>
          <p:cNvPr id="28" name="正方形/長方形 27">
            <a:extLst>
              <a:ext uri="{FF2B5EF4-FFF2-40B4-BE49-F238E27FC236}">
                <a16:creationId xmlns:a16="http://schemas.microsoft.com/office/drawing/2014/main" id="{8BE53ABB-647A-245C-FC60-5DF839784490}"/>
              </a:ext>
            </a:extLst>
          </p:cNvPr>
          <p:cNvSpPr/>
          <p:nvPr/>
        </p:nvSpPr>
        <p:spPr>
          <a:xfrm>
            <a:off x="1645951" y="2394886"/>
            <a:ext cx="1381804" cy="415637"/>
          </a:xfrm>
          <a:prstGeom prst="rect">
            <a:avLst/>
          </a:prstGeom>
          <a:solidFill>
            <a:schemeClr val="bg1"/>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29" name="正方形/長方形 28">
            <a:extLst>
              <a:ext uri="{FF2B5EF4-FFF2-40B4-BE49-F238E27FC236}">
                <a16:creationId xmlns:a16="http://schemas.microsoft.com/office/drawing/2014/main" id="{62AE42E5-9EB3-DFF7-9C8A-F5DFDCD0406C}"/>
              </a:ext>
            </a:extLst>
          </p:cNvPr>
          <p:cNvSpPr/>
          <p:nvPr/>
        </p:nvSpPr>
        <p:spPr>
          <a:xfrm>
            <a:off x="3297392" y="2394886"/>
            <a:ext cx="1381804" cy="415637"/>
          </a:xfrm>
          <a:prstGeom prst="rect">
            <a:avLst/>
          </a:prstGeom>
          <a:solidFill>
            <a:schemeClr val="bg1"/>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0873EB79-58BB-54DE-9AFC-0E0A2AD62592}"/>
              </a:ext>
            </a:extLst>
          </p:cNvPr>
          <p:cNvSpPr/>
          <p:nvPr/>
        </p:nvSpPr>
        <p:spPr>
          <a:xfrm>
            <a:off x="4948833" y="2394886"/>
            <a:ext cx="1381804" cy="415637"/>
          </a:xfrm>
          <a:prstGeom prst="rect">
            <a:avLst/>
          </a:prstGeom>
          <a:solidFill>
            <a:schemeClr val="bg1"/>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31" name="正方形/長方形 30">
            <a:extLst>
              <a:ext uri="{FF2B5EF4-FFF2-40B4-BE49-F238E27FC236}">
                <a16:creationId xmlns:a16="http://schemas.microsoft.com/office/drawing/2014/main" id="{2D682FDC-C2E3-F564-7FD2-EA149DFC06EA}"/>
              </a:ext>
            </a:extLst>
          </p:cNvPr>
          <p:cNvSpPr/>
          <p:nvPr/>
        </p:nvSpPr>
        <p:spPr>
          <a:xfrm>
            <a:off x="6600274" y="2394886"/>
            <a:ext cx="1381804" cy="415637"/>
          </a:xfrm>
          <a:prstGeom prst="rect">
            <a:avLst/>
          </a:prstGeom>
          <a:solidFill>
            <a:schemeClr val="bg1"/>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32" name="正方形/長方形 31">
            <a:extLst>
              <a:ext uri="{FF2B5EF4-FFF2-40B4-BE49-F238E27FC236}">
                <a16:creationId xmlns:a16="http://schemas.microsoft.com/office/drawing/2014/main" id="{08901281-F005-66F6-CF0D-0E705B609D84}"/>
              </a:ext>
            </a:extLst>
          </p:cNvPr>
          <p:cNvSpPr/>
          <p:nvPr/>
        </p:nvSpPr>
        <p:spPr>
          <a:xfrm>
            <a:off x="8251716" y="2394886"/>
            <a:ext cx="1381804" cy="415637"/>
          </a:xfrm>
          <a:prstGeom prst="rect">
            <a:avLst/>
          </a:prstGeom>
          <a:solidFill>
            <a:schemeClr val="bg1"/>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4E72AD11-5541-A2C7-1F35-4F6A6635384E}"/>
              </a:ext>
            </a:extLst>
          </p:cNvPr>
          <p:cNvSpPr/>
          <p:nvPr/>
        </p:nvSpPr>
        <p:spPr>
          <a:xfrm>
            <a:off x="920552" y="2394886"/>
            <a:ext cx="569959" cy="416353"/>
          </a:xfrm>
          <a:prstGeom prst="rect">
            <a:avLst/>
          </a:prstGeom>
          <a:solidFill>
            <a:schemeClr val="bg1">
              <a:lumMod val="8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400">
                <a:solidFill>
                  <a:schemeClr val="tx1"/>
                </a:solidFill>
                <a:latin typeface="Meiryo UI" panose="020B0604030504040204" pitchFamily="50" charset="-128"/>
                <a:ea typeface="Meiryo UI" panose="020B0604030504040204" pitchFamily="50" charset="-128"/>
              </a:rPr>
              <a:t>費目</a:t>
            </a:r>
          </a:p>
        </p:txBody>
      </p:sp>
      <p:sp>
        <p:nvSpPr>
          <p:cNvPr id="34" name="四角形: 角を丸くする 33">
            <a:extLst>
              <a:ext uri="{FF2B5EF4-FFF2-40B4-BE49-F238E27FC236}">
                <a16:creationId xmlns:a16="http://schemas.microsoft.com/office/drawing/2014/main" id="{7581E067-8B66-7AAA-F6E7-58BABEA82ACD}"/>
              </a:ext>
            </a:extLst>
          </p:cNvPr>
          <p:cNvSpPr>
            <a:spLocks/>
          </p:cNvSpPr>
          <p:nvPr/>
        </p:nvSpPr>
        <p:spPr>
          <a:xfrm>
            <a:off x="1524682" y="2276872"/>
            <a:ext cx="435600" cy="245885"/>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１位</a:t>
            </a:r>
          </a:p>
        </p:txBody>
      </p:sp>
      <p:sp>
        <p:nvSpPr>
          <p:cNvPr id="35" name="四角形: 角を丸くする 34">
            <a:extLst>
              <a:ext uri="{FF2B5EF4-FFF2-40B4-BE49-F238E27FC236}">
                <a16:creationId xmlns:a16="http://schemas.microsoft.com/office/drawing/2014/main" id="{4EA1BC4C-5AE8-EEB2-9F8A-56BF128E69D3}"/>
              </a:ext>
            </a:extLst>
          </p:cNvPr>
          <p:cNvSpPr>
            <a:spLocks/>
          </p:cNvSpPr>
          <p:nvPr/>
        </p:nvSpPr>
        <p:spPr>
          <a:xfrm>
            <a:off x="3165162" y="2276872"/>
            <a:ext cx="435600" cy="245885"/>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en-US" altLang="ja-JP" sz="1400" b="1">
                <a:solidFill>
                  <a:schemeClr val="bg1"/>
                </a:solidFill>
                <a:latin typeface="Meiryo UI" panose="020B0604030504040204" pitchFamily="50" charset="-128"/>
                <a:ea typeface="Meiryo UI" panose="020B0604030504040204" pitchFamily="50" charset="-128"/>
              </a:rPr>
              <a:t>2</a:t>
            </a:r>
            <a:r>
              <a:rPr kumimoji="1" lang="ja-JP" altLang="en-US" sz="1400" b="1">
                <a:solidFill>
                  <a:schemeClr val="bg1"/>
                </a:solidFill>
                <a:latin typeface="Meiryo UI" panose="020B0604030504040204" pitchFamily="50" charset="-128"/>
                <a:ea typeface="Meiryo UI" panose="020B0604030504040204" pitchFamily="50" charset="-128"/>
              </a:rPr>
              <a:t>位</a:t>
            </a:r>
          </a:p>
        </p:txBody>
      </p:sp>
      <p:sp>
        <p:nvSpPr>
          <p:cNvPr id="36" name="四角形: 角を丸くする 35">
            <a:extLst>
              <a:ext uri="{FF2B5EF4-FFF2-40B4-BE49-F238E27FC236}">
                <a16:creationId xmlns:a16="http://schemas.microsoft.com/office/drawing/2014/main" id="{589FC861-A354-5D86-0683-F40B677D9FF2}"/>
              </a:ext>
            </a:extLst>
          </p:cNvPr>
          <p:cNvSpPr>
            <a:spLocks/>
          </p:cNvSpPr>
          <p:nvPr/>
        </p:nvSpPr>
        <p:spPr>
          <a:xfrm>
            <a:off x="4805642" y="2276872"/>
            <a:ext cx="435600" cy="245885"/>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lang="en-US" altLang="ja-JP" sz="1400" b="1">
                <a:solidFill>
                  <a:schemeClr val="bg1"/>
                </a:solidFill>
                <a:latin typeface="Meiryo UI" panose="020B0604030504040204" pitchFamily="50" charset="-128"/>
                <a:ea typeface="Meiryo UI" panose="020B0604030504040204" pitchFamily="50" charset="-128"/>
              </a:rPr>
              <a:t>3</a:t>
            </a:r>
            <a:r>
              <a:rPr lang="ja-JP" altLang="en-US" sz="1400" b="1">
                <a:solidFill>
                  <a:schemeClr val="bg1"/>
                </a:solidFill>
                <a:latin typeface="Meiryo UI" panose="020B0604030504040204" pitchFamily="50" charset="-128"/>
                <a:ea typeface="Meiryo UI" panose="020B0604030504040204" pitchFamily="50" charset="-128"/>
              </a:rPr>
              <a:t>位</a:t>
            </a:r>
            <a:endParaRPr kumimoji="1" lang="ja-JP" altLang="en-US" sz="1400" b="1">
              <a:solidFill>
                <a:schemeClr val="bg1"/>
              </a:solidFill>
              <a:latin typeface="Meiryo UI" panose="020B0604030504040204" pitchFamily="50" charset="-128"/>
              <a:ea typeface="Meiryo UI" panose="020B0604030504040204" pitchFamily="50" charset="-128"/>
            </a:endParaRPr>
          </a:p>
        </p:txBody>
      </p:sp>
      <p:sp>
        <p:nvSpPr>
          <p:cNvPr id="37" name="四角形: 角を丸くする 36">
            <a:extLst>
              <a:ext uri="{FF2B5EF4-FFF2-40B4-BE49-F238E27FC236}">
                <a16:creationId xmlns:a16="http://schemas.microsoft.com/office/drawing/2014/main" id="{366695CF-77F2-37C4-E963-11A1ED237F6E}"/>
              </a:ext>
            </a:extLst>
          </p:cNvPr>
          <p:cNvSpPr>
            <a:spLocks/>
          </p:cNvSpPr>
          <p:nvPr/>
        </p:nvSpPr>
        <p:spPr>
          <a:xfrm>
            <a:off x="6446122" y="2276872"/>
            <a:ext cx="435600" cy="245885"/>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lang="en-US" altLang="ja-JP" sz="1400" b="1">
                <a:solidFill>
                  <a:schemeClr val="bg1"/>
                </a:solidFill>
                <a:latin typeface="Meiryo UI" panose="020B0604030504040204" pitchFamily="50" charset="-128"/>
                <a:ea typeface="Meiryo UI" panose="020B0604030504040204" pitchFamily="50" charset="-128"/>
              </a:rPr>
              <a:t>4</a:t>
            </a:r>
            <a:r>
              <a:rPr lang="ja-JP" altLang="en-US" sz="1400" b="1">
                <a:solidFill>
                  <a:schemeClr val="bg1"/>
                </a:solidFill>
                <a:latin typeface="Meiryo UI" panose="020B0604030504040204" pitchFamily="50" charset="-128"/>
                <a:ea typeface="Meiryo UI" panose="020B0604030504040204" pitchFamily="50" charset="-128"/>
              </a:rPr>
              <a:t>位</a:t>
            </a:r>
            <a:endParaRPr kumimoji="1" lang="ja-JP" altLang="en-US" sz="1400" b="1">
              <a:solidFill>
                <a:schemeClr val="bg1"/>
              </a:solidFill>
              <a:latin typeface="Meiryo UI" panose="020B0604030504040204" pitchFamily="50" charset="-128"/>
              <a:ea typeface="Meiryo UI" panose="020B0604030504040204" pitchFamily="50" charset="-128"/>
            </a:endParaRPr>
          </a:p>
        </p:txBody>
      </p:sp>
      <p:sp>
        <p:nvSpPr>
          <p:cNvPr id="38" name="四角形: 角を丸くする 37">
            <a:extLst>
              <a:ext uri="{FF2B5EF4-FFF2-40B4-BE49-F238E27FC236}">
                <a16:creationId xmlns:a16="http://schemas.microsoft.com/office/drawing/2014/main" id="{83196B42-E15C-A728-D221-5D73BCFDBD3C}"/>
              </a:ext>
            </a:extLst>
          </p:cNvPr>
          <p:cNvSpPr>
            <a:spLocks/>
          </p:cNvSpPr>
          <p:nvPr/>
        </p:nvSpPr>
        <p:spPr>
          <a:xfrm>
            <a:off x="8086601" y="2276872"/>
            <a:ext cx="435600" cy="245885"/>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lang="en-US" altLang="ja-JP" sz="1400" b="1">
                <a:solidFill>
                  <a:schemeClr val="bg1"/>
                </a:solidFill>
                <a:latin typeface="Meiryo UI" panose="020B0604030504040204" pitchFamily="50" charset="-128"/>
                <a:ea typeface="Meiryo UI" panose="020B0604030504040204" pitchFamily="50" charset="-128"/>
              </a:rPr>
              <a:t>5</a:t>
            </a:r>
            <a:r>
              <a:rPr lang="ja-JP" altLang="en-US" sz="1400" b="1">
                <a:solidFill>
                  <a:schemeClr val="bg1"/>
                </a:solidFill>
                <a:latin typeface="Meiryo UI" panose="020B0604030504040204" pitchFamily="50" charset="-128"/>
                <a:ea typeface="Meiryo UI" panose="020B0604030504040204" pitchFamily="50" charset="-128"/>
              </a:rPr>
              <a:t>位</a:t>
            </a:r>
            <a:endParaRPr kumimoji="1" lang="ja-JP" altLang="en-US" sz="1400" b="1">
              <a:solidFill>
                <a:schemeClr val="bg1"/>
              </a:solidFill>
              <a:latin typeface="Meiryo UI" panose="020B0604030504040204" pitchFamily="50" charset="-128"/>
              <a:ea typeface="Meiryo UI" panose="020B0604030504040204" pitchFamily="50" charset="-128"/>
            </a:endParaRPr>
          </a:p>
        </p:txBody>
      </p:sp>
      <p:sp>
        <p:nvSpPr>
          <p:cNvPr id="39" name="正方形/長方形 38">
            <a:extLst>
              <a:ext uri="{FF2B5EF4-FFF2-40B4-BE49-F238E27FC236}">
                <a16:creationId xmlns:a16="http://schemas.microsoft.com/office/drawing/2014/main" id="{00220E33-0E35-97DC-56F7-68C218B8CA43}"/>
              </a:ext>
            </a:extLst>
          </p:cNvPr>
          <p:cNvSpPr/>
          <p:nvPr/>
        </p:nvSpPr>
        <p:spPr>
          <a:xfrm>
            <a:off x="200026" y="1268761"/>
            <a:ext cx="347891" cy="2518680"/>
          </a:xfrm>
          <a:prstGeom prst="rect">
            <a:avLst/>
          </a:prstGeom>
          <a:solidFill>
            <a:schemeClr val="tx2">
              <a:lumMod val="7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r>
              <a:rPr kumimoji="1" lang="ja-JP" altLang="en-US" sz="1600" b="1">
                <a:solidFill>
                  <a:schemeClr val="bg1"/>
                </a:solidFill>
                <a:latin typeface="Meiryo UI" panose="020B0604030504040204" pitchFamily="50" charset="-128"/>
                <a:ea typeface="Meiryo UI" panose="020B0604030504040204" pitchFamily="50" charset="-128"/>
              </a:rPr>
              <a:t>原価</a:t>
            </a:r>
          </a:p>
        </p:txBody>
      </p:sp>
      <p:sp>
        <p:nvSpPr>
          <p:cNvPr id="40" name="正方形/長方形 39">
            <a:extLst>
              <a:ext uri="{FF2B5EF4-FFF2-40B4-BE49-F238E27FC236}">
                <a16:creationId xmlns:a16="http://schemas.microsoft.com/office/drawing/2014/main" id="{434C6627-57EA-CF51-233E-7DB0492117DA}"/>
              </a:ext>
            </a:extLst>
          </p:cNvPr>
          <p:cNvSpPr/>
          <p:nvPr/>
        </p:nvSpPr>
        <p:spPr>
          <a:xfrm>
            <a:off x="920552" y="5691750"/>
            <a:ext cx="569959" cy="416353"/>
          </a:xfrm>
          <a:prstGeom prst="rect">
            <a:avLst/>
          </a:prstGeom>
          <a:solidFill>
            <a:schemeClr val="bg1">
              <a:lumMod val="8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400">
                <a:solidFill>
                  <a:schemeClr val="tx1"/>
                </a:solidFill>
                <a:latin typeface="Meiryo UI" panose="020B0604030504040204" pitchFamily="50" charset="-128"/>
                <a:ea typeface="Meiryo UI" panose="020B0604030504040204" pitchFamily="50" charset="-128"/>
              </a:rPr>
              <a:t>金額</a:t>
            </a:r>
            <a:endParaRPr kumimoji="1" lang="en-US" altLang="ja-JP" sz="1400">
              <a:solidFill>
                <a:schemeClr val="tx1"/>
              </a:solidFill>
              <a:latin typeface="Meiryo UI" panose="020B0604030504040204" pitchFamily="50" charset="-128"/>
              <a:ea typeface="Meiryo UI" panose="020B0604030504040204" pitchFamily="50" charset="-128"/>
            </a:endParaRPr>
          </a:p>
          <a:p>
            <a:pPr algn="ctr">
              <a:lnSpc>
                <a:spcPct val="100000"/>
              </a:lnSpc>
            </a:pPr>
            <a:r>
              <a:rPr lang="ja-JP" altLang="en-US" sz="1400">
                <a:solidFill>
                  <a:schemeClr val="tx1"/>
                </a:solidFill>
                <a:latin typeface="Meiryo UI" panose="020B0604030504040204" pitchFamily="50" charset="-128"/>
                <a:ea typeface="Meiryo UI" panose="020B0604030504040204" pitchFamily="50" charset="-128"/>
              </a:rPr>
              <a:t>（円）</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41" name="正方形/長方形 40">
            <a:extLst>
              <a:ext uri="{FF2B5EF4-FFF2-40B4-BE49-F238E27FC236}">
                <a16:creationId xmlns:a16="http://schemas.microsoft.com/office/drawing/2014/main" id="{63AB0EC0-8258-9F2F-B08B-EB43603CAE55}"/>
              </a:ext>
            </a:extLst>
          </p:cNvPr>
          <p:cNvSpPr/>
          <p:nvPr/>
        </p:nvSpPr>
        <p:spPr>
          <a:xfrm>
            <a:off x="1645951" y="5691750"/>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42" name="正方形/長方形 41">
            <a:extLst>
              <a:ext uri="{FF2B5EF4-FFF2-40B4-BE49-F238E27FC236}">
                <a16:creationId xmlns:a16="http://schemas.microsoft.com/office/drawing/2014/main" id="{B0ED2F51-48E5-6FD9-0E45-9250901AC80A}"/>
              </a:ext>
            </a:extLst>
          </p:cNvPr>
          <p:cNvSpPr/>
          <p:nvPr/>
        </p:nvSpPr>
        <p:spPr>
          <a:xfrm>
            <a:off x="3296796" y="5691750"/>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43" name="正方形/長方形 42">
            <a:extLst>
              <a:ext uri="{FF2B5EF4-FFF2-40B4-BE49-F238E27FC236}">
                <a16:creationId xmlns:a16="http://schemas.microsoft.com/office/drawing/2014/main" id="{C71F9C31-26EF-E23F-6A4F-04A99AC11609}"/>
              </a:ext>
            </a:extLst>
          </p:cNvPr>
          <p:cNvSpPr/>
          <p:nvPr/>
        </p:nvSpPr>
        <p:spPr>
          <a:xfrm>
            <a:off x="4948237" y="5691750"/>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44" name="正方形/長方形 43">
            <a:extLst>
              <a:ext uri="{FF2B5EF4-FFF2-40B4-BE49-F238E27FC236}">
                <a16:creationId xmlns:a16="http://schemas.microsoft.com/office/drawing/2014/main" id="{1AF11341-47B0-5A79-3833-74B1365261C1}"/>
              </a:ext>
            </a:extLst>
          </p:cNvPr>
          <p:cNvSpPr/>
          <p:nvPr/>
        </p:nvSpPr>
        <p:spPr>
          <a:xfrm>
            <a:off x="6599678" y="5691750"/>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45" name="正方形/長方形 44">
            <a:extLst>
              <a:ext uri="{FF2B5EF4-FFF2-40B4-BE49-F238E27FC236}">
                <a16:creationId xmlns:a16="http://schemas.microsoft.com/office/drawing/2014/main" id="{5026BBB0-1723-3562-8BB3-D013C1F1CC11}"/>
              </a:ext>
            </a:extLst>
          </p:cNvPr>
          <p:cNvSpPr/>
          <p:nvPr/>
        </p:nvSpPr>
        <p:spPr>
          <a:xfrm>
            <a:off x="8251120" y="5691750"/>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46" name="正方形/長方形 45">
            <a:extLst>
              <a:ext uri="{FF2B5EF4-FFF2-40B4-BE49-F238E27FC236}">
                <a16:creationId xmlns:a16="http://schemas.microsoft.com/office/drawing/2014/main" id="{04747B7D-44F1-A891-FE10-BFD178F11391}"/>
              </a:ext>
            </a:extLst>
          </p:cNvPr>
          <p:cNvSpPr/>
          <p:nvPr/>
        </p:nvSpPr>
        <p:spPr>
          <a:xfrm>
            <a:off x="920552" y="6179851"/>
            <a:ext cx="569959" cy="416353"/>
          </a:xfrm>
          <a:prstGeom prst="rect">
            <a:avLst/>
          </a:prstGeom>
          <a:solidFill>
            <a:schemeClr val="bg1">
              <a:lumMod val="8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400">
                <a:solidFill>
                  <a:schemeClr val="tx1"/>
                </a:solidFill>
                <a:latin typeface="Meiryo UI" panose="020B0604030504040204" pitchFamily="50" charset="-128"/>
                <a:ea typeface="Meiryo UI" panose="020B0604030504040204" pitchFamily="50" charset="-128"/>
              </a:rPr>
              <a:t>内訳</a:t>
            </a:r>
          </a:p>
        </p:txBody>
      </p:sp>
      <p:sp>
        <p:nvSpPr>
          <p:cNvPr id="47" name="正方形/長方形 46">
            <a:extLst>
              <a:ext uri="{FF2B5EF4-FFF2-40B4-BE49-F238E27FC236}">
                <a16:creationId xmlns:a16="http://schemas.microsoft.com/office/drawing/2014/main" id="{4D628E8A-F4D4-0D70-CD96-1A86EBEA9360}"/>
              </a:ext>
            </a:extLst>
          </p:cNvPr>
          <p:cNvSpPr/>
          <p:nvPr/>
        </p:nvSpPr>
        <p:spPr>
          <a:xfrm>
            <a:off x="1645951" y="6179851"/>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48" name="正方形/長方形 47">
            <a:extLst>
              <a:ext uri="{FF2B5EF4-FFF2-40B4-BE49-F238E27FC236}">
                <a16:creationId xmlns:a16="http://schemas.microsoft.com/office/drawing/2014/main" id="{11C02A9C-8E42-DF78-400A-226828C9FF67}"/>
              </a:ext>
            </a:extLst>
          </p:cNvPr>
          <p:cNvSpPr/>
          <p:nvPr/>
        </p:nvSpPr>
        <p:spPr>
          <a:xfrm>
            <a:off x="3296796" y="6179851"/>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49" name="正方形/長方形 48">
            <a:extLst>
              <a:ext uri="{FF2B5EF4-FFF2-40B4-BE49-F238E27FC236}">
                <a16:creationId xmlns:a16="http://schemas.microsoft.com/office/drawing/2014/main" id="{CB6D11FE-C58B-C180-173C-94B1B0417336}"/>
              </a:ext>
            </a:extLst>
          </p:cNvPr>
          <p:cNvSpPr/>
          <p:nvPr/>
        </p:nvSpPr>
        <p:spPr>
          <a:xfrm>
            <a:off x="4948237" y="6179851"/>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50" name="正方形/長方形 49">
            <a:extLst>
              <a:ext uri="{FF2B5EF4-FFF2-40B4-BE49-F238E27FC236}">
                <a16:creationId xmlns:a16="http://schemas.microsoft.com/office/drawing/2014/main" id="{94A0126B-A8C4-F3A0-BEBC-4570A8BCB135}"/>
              </a:ext>
            </a:extLst>
          </p:cNvPr>
          <p:cNvSpPr/>
          <p:nvPr/>
        </p:nvSpPr>
        <p:spPr>
          <a:xfrm>
            <a:off x="6599678" y="6179851"/>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51" name="正方形/長方形 50">
            <a:extLst>
              <a:ext uri="{FF2B5EF4-FFF2-40B4-BE49-F238E27FC236}">
                <a16:creationId xmlns:a16="http://schemas.microsoft.com/office/drawing/2014/main" id="{2939D138-FEE1-C3D9-9FBB-B20427129894}"/>
              </a:ext>
            </a:extLst>
          </p:cNvPr>
          <p:cNvSpPr/>
          <p:nvPr/>
        </p:nvSpPr>
        <p:spPr>
          <a:xfrm>
            <a:off x="8251120" y="6179851"/>
            <a:ext cx="1382400" cy="41635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cxnSp>
        <p:nvCxnSpPr>
          <p:cNvPr id="53" name="直線コネクタ 52">
            <a:extLst>
              <a:ext uri="{FF2B5EF4-FFF2-40B4-BE49-F238E27FC236}">
                <a16:creationId xmlns:a16="http://schemas.microsoft.com/office/drawing/2014/main" id="{D35BB63F-846D-DDA3-C45B-AB8B1930C9A4}"/>
              </a:ext>
            </a:extLst>
          </p:cNvPr>
          <p:cNvCxnSpPr>
            <a:cxnSpLocks/>
          </p:cNvCxnSpPr>
          <p:nvPr/>
        </p:nvCxnSpPr>
        <p:spPr>
          <a:xfrm>
            <a:off x="1645120" y="6143978"/>
            <a:ext cx="7988400"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sp>
        <p:nvSpPr>
          <p:cNvPr id="54" name="正方形/長方形 53">
            <a:extLst>
              <a:ext uri="{FF2B5EF4-FFF2-40B4-BE49-F238E27FC236}">
                <a16:creationId xmlns:a16="http://schemas.microsoft.com/office/drawing/2014/main" id="{DCCC4388-A25E-10F5-D688-E092D91A7198}"/>
              </a:ext>
            </a:extLst>
          </p:cNvPr>
          <p:cNvSpPr/>
          <p:nvPr/>
        </p:nvSpPr>
        <p:spPr>
          <a:xfrm>
            <a:off x="1645951" y="5203649"/>
            <a:ext cx="1381804" cy="415637"/>
          </a:xfrm>
          <a:prstGeom prst="rect">
            <a:avLst/>
          </a:prstGeom>
          <a:solidFill>
            <a:schemeClr val="bg1"/>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55" name="正方形/長方形 54">
            <a:extLst>
              <a:ext uri="{FF2B5EF4-FFF2-40B4-BE49-F238E27FC236}">
                <a16:creationId xmlns:a16="http://schemas.microsoft.com/office/drawing/2014/main" id="{CEB18D9D-14CF-F5F9-8D3F-863FAB55A3BB}"/>
              </a:ext>
            </a:extLst>
          </p:cNvPr>
          <p:cNvSpPr/>
          <p:nvPr/>
        </p:nvSpPr>
        <p:spPr>
          <a:xfrm>
            <a:off x="3297392" y="5203649"/>
            <a:ext cx="1381804" cy="415637"/>
          </a:xfrm>
          <a:prstGeom prst="rect">
            <a:avLst/>
          </a:prstGeom>
          <a:solidFill>
            <a:schemeClr val="bg1"/>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56" name="正方形/長方形 55">
            <a:extLst>
              <a:ext uri="{FF2B5EF4-FFF2-40B4-BE49-F238E27FC236}">
                <a16:creationId xmlns:a16="http://schemas.microsoft.com/office/drawing/2014/main" id="{D1464766-5358-8DEE-4E67-576EDC8A128C}"/>
              </a:ext>
            </a:extLst>
          </p:cNvPr>
          <p:cNvSpPr/>
          <p:nvPr/>
        </p:nvSpPr>
        <p:spPr>
          <a:xfrm>
            <a:off x="4948833" y="5203649"/>
            <a:ext cx="1381804" cy="415637"/>
          </a:xfrm>
          <a:prstGeom prst="rect">
            <a:avLst/>
          </a:prstGeom>
          <a:solidFill>
            <a:schemeClr val="bg1"/>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57" name="正方形/長方形 56">
            <a:extLst>
              <a:ext uri="{FF2B5EF4-FFF2-40B4-BE49-F238E27FC236}">
                <a16:creationId xmlns:a16="http://schemas.microsoft.com/office/drawing/2014/main" id="{D6ED6DF0-5242-74C5-D012-C57DD2A82026}"/>
              </a:ext>
            </a:extLst>
          </p:cNvPr>
          <p:cNvSpPr/>
          <p:nvPr/>
        </p:nvSpPr>
        <p:spPr>
          <a:xfrm>
            <a:off x="6600274" y="5203649"/>
            <a:ext cx="1381804" cy="415637"/>
          </a:xfrm>
          <a:prstGeom prst="rect">
            <a:avLst/>
          </a:prstGeom>
          <a:solidFill>
            <a:schemeClr val="bg1"/>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65" name="正方形/長方形 64">
            <a:extLst>
              <a:ext uri="{FF2B5EF4-FFF2-40B4-BE49-F238E27FC236}">
                <a16:creationId xmlns:a16="http://schemas.microsoft.com/office/drawing/2014/main" id="{C0BA1242-92CA-090C-F554-810071AB3CE6}"/>
              </a:ext>
            </a:extLst>
          </p:cNvPr>
          <p:cNvSpPr/>
          <p:nvPr/>
        </p:nvSpPr>
        <p:spPr>
          <a:xfrm>
            <a:off x="8251716" y="5203649"/>
            <a:ext cx="1381804" cy="415637"/>
          </a:xfrm>
          <a:prstGeom prst="rect">
            <a:avLst/>
          </a:prstGeom>
          <a:solidFill>
            <a:schemeClr val="bg1"/>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400">
                <a:solidFill>
                  <a:schemeClr val="tx1"/>
                </a:solidFill>
                <a:latin typeface="Meiryo UI" panose="020B0604030504040204" pitchFamily="50" charset="-128"/>
                <a:ea typeface="Meiryo UI" panose="020B0604030504040204" pitchFamily="50" charset="-128"/>
              </a:rPr>
              <a:t>xxx</a:t>
            </a: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66" name="正方形/長方形 65">
            <a:extLst>
              <a:ext uri="{FF2B5EF4-FFF2-40B4-BE49-F238E27FC236}">
                <a16:creationId xmlns:a16="http://schemas.microsoft.com/office/drawing/2014/main" id="{B54F09C9-5109-CAA2-F3B3-81D5E80F87B8}"/>
              </a:ext>
            </a:extLst>
          </p:cNvPr>
          <p:cNvSpPr/>
          <p:nvPr/>
        </p:nvSpPr>
        <p:spPr>
          <a:xfrm>
            <a:off x="920552" y="5203649"/>
            <a:ext cx="569959" cy="416353"/>
          </a:xfrm>
          <a:prstGeom prst="rect">
            <a:avLst/>
          </a:prstGeom>
          <a:solidFill>
            <a:schemeClr val="bg1">
              <a:lumMod val="8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400">
                <a:solidFill>
                  <a:schemeClr val="tx1"/>
                </a:solidFill>
                <a:latin typeface="Meiryo UI" panose="020B0604030504040204" pitchFamily="50" charset="-128"/>
                <a:ea typeface="Meiryo UI" panose="020B0604030504040204" pitchFamily="50" charset="-128"/>
              </a:rPr>
              <a:t>費目</a:t>
            </a:r>
          </a:p>
        </p:txBody>
      </p:sp>
      <p:sp>
        <p:nvSpPr>
          <p:cNvPr id="67" name="四角形: 角を丸くする 66">
            <a:extLst>
              <a:ext uri="{FF2B5EF4-FFF2-40B4-BE49-F238E27FC236}">
                <a16:creationId xmlns:a16="http://schemas.microsoft.com/office/drawing/2014/main" id="{843DB71D-64A4-0BF4-A3F3-003F0DC41F32}"/>
              </a:ext>
            </a:extLst>
          </p:cNvPr>
          <p:cNvSpPr>
            <a:spLocks/>
          </p:cNvSpPr>
          <p:nvPr/>
        </p:nvSpPr>
        <p:spPr>
          <a:xfrm>
            <a:off x="1524682" y="5085635"/>
            <a:ext cx="435600" cy="245885"/>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１位</a:t>
            </a:r>
          </a:p>
        </p:txBody>
      </p:sp>
      <p:sp>
        <p:nvSpPr>
          <p:cNvPr id="68" name="四角形: 角を丸くする 67">
            <a:extLst>
              <a:ext uri="{FF2B5EF4-FFF2-40B4-BE49-F238E27FC236}">
                <a16:creationId xmlns:a16="http://schemas.microsoft.com/office/drawing/2014/main" id="{D658A5B6-758C-BC7B-ED26-00BFBB0F68D9}"/>
              </a:ext>
            </a:extLst>
          </p:cNvPr>
          <p:cNvSpPr>
            <a:spLocks/>
          </p:cNvSpPr>
          <p:nvPr/>
        </p:nvSpPr>
        <p:spPr>
          <a:xfrm>
            <a:off x="3165162" y="5085635"/>
            <a:ext cx="435600" cy="245885"/>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en-US" altLang="ja-JP" sz="1400" b="1">
                <a:solidFill>
                  <a:schemeClr val="bg1"/>
                </a:solidFill>
                <a:latin typeface="Meiryo UI" panose="020B0604030504040204" pitchFamily="50" charset="-128"/>
                <a:ea typeface="Meiryo UI" panose="020B0604030504040204" pitchFamily="50" charset="-128"/>
              </a:rPr>
              <a:t>2</a:t>
            </a:r>
            <a:r>
              <a:rPr kumimoji="1" lang="ja-JP" altLang="en-US" sz="1400" b="1">
                <a:solidFill>
                  <a:schemeClr val="bg1"/>
                </a:solidFill>
                <a:latin typeface="Meiryo UI" panose="020B0604030504040204" pitchFamily="50" charset="-128"/>
                <a:ea typeface="Meiryo UI" panose="020B0604030504040204" pitchFamily="50" charset="-128"/>
              </a:rPr>
              <a:t>位</a:t>
            </a:r>
          </a:p>
        </p:txBody>
      </p:sp>
      <p:sp>
        <p:nvSpPr>
          <p:cNvPr id="69" name="四角形: 角を丸くする 68">
            <a:extLst>
              <a:ext uri="{FF2B5EF4-FFF2-40B4-BE49-F238E27FC236}">
                <a16:creationId xmlns:a16="http://schemas.microsoft.com/office/drawing/2014/main" id="{A510F7B1-C3BA-5319-44C5-AC22BD94DC6E}"/>
              </a:ext>
            </a:extLst>
          </p:cNvPr>
          <p:cNvSpPr>
            <a:spLocks/>
          </p:cNvSpPr>
          <p:nvPr/>
        </p:nvSpPr>
        <p:spPr>
          <a:xfrm>
            <a:off x="4805642" y="5085635"/>
            <a:ext cx="435600" cy="245885"/>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lang="en-US" altLang="ja-JP" sz="1400" b="1">
                <a:solidFill>
                  <a:schemeClr val="bg1"/>
                </a:solidFill>
                <a:latin typeface="Meiryo UI" panose="020B0604030504040204" pitchFamily="50" charset="-128"/>
                <a:ea typeface="Meiryo UI" panose="020B0604030504040204" pitchFamily="50" charset="-128"/>
              </a:rPr>
              <a:t>3</a:t>
            </a:r>
            <a:r>
              <a:rPr lang="ja-JP" altLang="en-US" sz="1400" b="1">
                <a:solidFill>
                  <a:schemeClr val="bg1"/>
                </a:solidFill>
                <a:latin typeface="Meiryo UI" panose="020B0604030504040204" pitchFamily="50" charset="-128"/>
                <a:ea typeface="Meiryo UI" panose="020B0604030504040204" pitchFamily="50" charset="-128"/>
              </a:rPr>
              <a:t>位</a:t>
            </a:r>
            <a:endParaRPr kumimoji="1" lang="ja-JP" altLang="en-US" sz="1400" b="1">
              <a:solidFill>
                <a:schemeClr val="bg1"/>
              </a:solidFill>
              <a:latin typeface="Meiryo UI" panose="020B0604030504040204" pitchFamily="50" charset="-128"/>
              <a:ea typeface="Meiryo UI" panose="020B0604030504040204" pitchFamily="50" charset="-128"/>
            </a:endParaRPr>
          </a:p>
        </p:txBody>
      </p:sp>
      <p:sp>
        <p:nvSpPr>
          <p:cNvPr id="70" name="四角形: 角を丸くする 69">
            <a:extLst>
              <a:ext uri="{FF2B5EF4-FFF2-40B4-BE49-F238E27FC236}">
                <a16:creationId xmlns:a16="http://schemas.microsoft.com/office/drawing/2014/main" id="{063B8180-94F7-7D3E-DF71-E3E3CB3373DA}"/>
              </a:ext>
            </a:extLst>
          </p:cNvPr>
          <p:cNvSpPr>
            <a:spLocks/>
          </p:cNvSpPr>
          <p:nvPr/>
        </p:nvSpPr>
        <p:spPr>
          <a:xfrm>
            <a:off x="6446122" y="5085635"/>
            <a:ext cx="435600" cy="245885"/>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lang="en-US" altLang="ja-JP" sz="1400" b="1">
                <a:solidFill>
                  <a:schemeClr val="bg1"/>
                </a:solidFill>
                <a:latin typeface="Meiryo UI" panose="020B0604030504040204" pitchFamily="50" charset="-128"/>
                <a:ea typeface="Meiryo UI" panose="020B0604030504040204" pitchFamily="50" charset="-128"/>
              </a:rPr>
              <a:t>4</a:t>
            </a:r>
            <a:r>
              <a:rPr lang="ja-JP" altLang="en-US" sz="1400" b="1">
                <a:solidFill>
                  <a:schemeClr val="bg1"/>
                </a:solidFill>
                <a:latin typeface="Meiryo UI" panose="020B0604030504040204" pitchFamily="50" charset="-128"/>
                <a:ea typeface="Meiryo UI" panose="020B0604030504040204" pitchFamily="50" charset="-128"/>
              </a:rPr>
              <a:t>位</a:t>
            </a:r>
            <a:endParaRPr kumimoji="1" lang="ja-JP" altLang="en-US" sz="1400" b="1">
              <a:solidFill>
                <a:schemeClr val="bg1"/>
              </a:solidFill>
              <a:latin typeface="Meiryo UI" panose="020B0604030504040204" pitchFamily="50" charset="-128"/>
              <a:ea typeface="Meiryo UI" panose="020B0604030504040204" pitchFamily="50" charset="-128"/>
            </a:endParaRPr>
          </a:p>
        </p:txBody>
      </p:sp>
      <p:sp>
        <p:nvSpPr>
          <p:cNvPr id="71" name="四角形: 角を丸くする 70">
            <a:extLst>
              <a:ext uri="{FF2B5EF4-FFF2-40B4-BE49-F238E27FC236}">
                <a16:creationId xmlns:a16="http://schemas.microsoft.com/office/drawing/2014/main" id="{F586D5AC-7A5B-091D-92E6-2ACB836FA600}"/>
              </a:ext>
            </a:extLst>
          </p:cNvPr>
          <p:cNvSpPr>
            <a:spLocks/>
          </p:cNvSpPr>
          <p:nvPr/>
        </p:nvSpPr>
        <p:spPr>
          <a:xfrm>
            <a:off x="8086601" y="5085635"/>
            <a:ext cx="435600" cy="245885"/>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lang="en-US" altLang="ja-JP" sz="1400" b="1">
                <a:solidFill>
                  <a:schemeClr val="bg1"/>
                </a:solidFill>
                <a:latin typeface="Meiryo UI" panose="020B0604030504040204" pitchFamily="50" charset="-128"/>
                <a:ea typeface="Meiryo UI" panose="020B0604030504040204" pitchFamily="50" charset="-128"/>
              </a:rPr>
              <a:t>5</a:t>
            </a:r>
            <a:r>
              <a:rPr lang="ja-JP" altLang="en-US" sz="1400" b="1">
                <a:solidFill>
                  <a:schemeClr val="bg1"/>
                </a:solidFill>
                <a:latin typeface="Meiryo UI" panose="020B0604030504040204" pitchFamily="50" charset="-128"/>
                <a:ea typeface="Meiryo UI" panose="020B0604030504040204" pitchFamily="50" charset="-128"/>
              </a:rPr>
              <a:t>位</a:t>
            </a:r>
            <a:endParaRPr kumimoji="1" lang="ja-JP" altLang="en-US" sz="1400" b="1">
              <a:solidFill>
                <a:schemeClr val="bg1"/>
              </a:solidFill>
              <a:latin typeface="Meiryo UI" panose="020B0604030504040204" pitchFamily="50" charset="-128"/>
              <a:ea typeface="Meiryo UI" panose="020B0604030504040204" pitchFamily="50" charset="-128"/>
            </a:endParaRPr>
          </a:p>
        </p:txBody>
      </p:sp>
      <p:graphicFrame>
        <p:nvGraphicFramePr>
          <p:cNvPr id="72" name="表 10">
            <a:extLst>
              <a:ext uri="{FF2B5EF4-FFF2-40B4-BE49-F238E27FC236}">
                <a16:creationId xmlns:a16="http://schemas.microsoft.com/office/drawing/2014/main" id="{6D90B249-3B73-0071-ECB8-94B56D9A2BFC}"/>
              </a:ext>
            </a:extLst>
          </p:cNvPr>
          <p:cNvGraphicFramePr>
            <a:graphicFrameLocks noGrp="1"/>
          </p:cNvGraphicFramePr>
          <p:nvPr>
            <p:extLst>
              <p:ext uri="{D42A27DB-BD31-4B8C-83A1-F6EECF244321}">
                <p14:modId xmlns:p14="http://schemas.microsoft.com/office/powerpoint/2010/main" val="2961854055"/>
              </p:ext>
            </p:extLst>
          </p:nvPr>
        </p:nvGraphicFramePr>
        <p:xfrm>
          <a:off x="920552" y="4078672"/>
          <a:ext cx="7939359" cy="822960"/>
        </p:xfrm>
        <a:graphic>
          <a:graphicData uri="http://schemas.openxmlformats.org/drawingml/2006/table">
            <a:tbl>
              <a:tblPr firstRow="1" bandRow="1">
                <a:tableStyleId>{5C22544A-7EE6-4342-B048-85BDC9FD1C3A}</a:tableStyleId>
              </a:tblPr>
              <a:tblGrid>
                <a:gridCol w="1656024">
                  <a:extLst>
                    <a:ext uri="{9D8B030D-6E8A-4147-A177-3AD203B41FA5}">
                      <a16:colId xmlns:a16="http://schemas.microsoft.com/office/drawing/2014/main" val="1136872220"/>
                    </a:ext>
                  </a:extLst>
                </a:gridCol>
                <a:gridCol w="1256667">
                  <a:extLst>
                    <a:ext uri="{9D8B030D-6E8A-4147-A177-3AD203B41FA5}">
                      <a16:colId xmlns:a16="http://schemas.microsoft.com/office/drawing/2014/main" val="217068195"/>
                    </a:ext>
                  </a:extLst>
                </a:gridCol>
                <a:gridCol w="1256667">
                  <a:extLst>
                    <a:ext uri="{9D8B030D-6E8A-4147-A177-3AD203B41FA5}">
                      <a16:colId xmlns:a16="http://schemas.microsoft.com/office/drawing/2014/main" val="3700007825"/>
                    </a:ext>
                  </a:extLst>
                </a:gridCol>
                <a:gridCol w="1256667">
                  <a:extLst>
                    <a:ext uri="{9D8B030D-6E8A-4147-A177-3AD203B41FA5}">
                      <a16:colId xmlns:a16="http://schemas.microsoft.com/office/drawing/2014/main" val="2729993161"/>
                    </a:ext>
                  </a:extLst>
                </a:gridCol>
                <a:gridCol w="1256667">
                  <a:extLst>
                    <a:ext uri="{9D8B030D-6E8A-4147-A177-3AD203B41FA5}">
                      <a16:colId xmlns:a16="http://schemas.microsoft.com/office/drawing/2014/main" val="3466853292"/>
                    </a:ext>
                  </a:extLst>
                </a:gridCol>
                <a:gridCol w="1256667">
                  <a:extLst>
                    <a:ext uri="{9D8B030D-6E8A-4147-A177-3AD203B41FA5}">
                      <a16:colId xmlns:a16="http://schemas.microsoft.com/office/drawing/2014/main" val="2712944703"/>
                    </a:ext>
                  </a:extLst>
                </a:gridCol>
              </a:tblGrid>
              <a:tr h="138546">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年度</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r>
                        <a:rPr kumimoji="1" lang="en-US" altLang="ja-JP" sz="1200" b="0" err="1">
                          <a:solidFill>
                            <a:schemeClr val="tx1"/>
                          </a:solidFill>
                          <a:latin typeface="Meiryo UI" panose="020B0604030504040204" pitchFamily="50" charset="-128"/>
                          <a:ea typeface="Meiryo UI" panose="020B0604030504040204" pitchFamily="50" charset="-128"/>
                        </a:rPr>
                        <a:t>Xxx</a:t>
                      </a:r>
                      <a:r>
                        <a:rPr kumimoji="1" lang="ja-JP" altLang="en-US" sz="1200" b="0">
                          <a:solidFill>
                            <a:schemeClr val="tx1"/>
                          </a:solidFill>
                          <a:latin typeface="Meiryo UI" panose="020B0604030504040204" pitchFamily="50" charset="-128"/>
                          <a:ea typeface="Meiryo UI" panose="020B0604030504040204" pitchFamily="50" charset="-128"/>
                        </a:rPr>
                        <a:t>年</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err="1">
                          <a:solidFill>
                            <a:schemeClr val="tx1"/>
                          </a:solidFill>
                          <a:latin typeface="Meiryo UI" panose="020B0604030504040204" pitchFamily="50" charset="-128"/>
                          <a:ea typeface="Meiryo UI" panose="020B0604030504040204" pitchFamily="50" charset="-128"/>
                        </a:rPr>
                        <a:t>Xxx</a:t>
                      </a:r>
                      <a:r>
                        <a:rPr kumimoji="1" lang="ja-JP" altLang="en-US" sz="1200" b="0">
                          <a:solidFill>
                            <a:schemeClr val="tx1"/>
                          </a:solidFill>
                          <a:latin typeface="Meiryo UI" panose="020B0604030504040204" pitchFamily="50" charset="-128"/>
                          <a:ea typeface="Meiryo UI" panose="020B0604030504040204" pitchFamily="50" charset="-128"/>
                        </a:rPr>
                        <a:t>年</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kumimoji="1" lang="en-US" altLang="ja-JP" sz="1200" b="0" err="1">
                          <a:solidFill>
                            <a:schemeClr val="tx1"/>
                          </a:solidFill>
                          <a:latin typeface="Meiryo UI" panose="020B0604030504040204" pitchFamily="50" charset="-128"/>
                          <a:ea typeface="Meiryo UI" panose="020B0604030504040204" pitchFamily="50" charset="-128"/>
                        </a:rPr>
                        <a:t>Xxx</a:t>
                      </a:r>
                      <a:r>
                        <a:rPr kumimoji="1" lang="ja-JP" altLang="en-US" sz="1200" b="0">
                          <a:solidFill>
                            <a:schemeClr val="tx1"/>
                          </a:solidFill>
                          <a:latin typeface="Meiryo UI" panose="020B0604030504040204" pitchFamily="50" charset="-128"/>
                          <a:ea typeface="Meiryo UI" panose="020B0604030504040204" pitchFamily="50" charset="-128"/>
                        </a:rPr>
                        <a:t>年</a:t>
                      </a:r>
                      <a:endParaRPr kumimoji="1" lang="ja-JP" altLang="en-US" sz="120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kumimoji="1" lang="en-US" altLang="ja-JP" sz="1200" b="0" err="1">
                          <a:solidFill>
                            <a:schemeClr val="tx1"/>
                          </a:solidFill>
                          <a:latin typeface="Meiryo UI" panose="020B0604030504040204" pitchFamily="50" charset="-128"/>
                          <a:ea typeface="Meiryo UI" panose="020B0604030504040204" pitchFamily="50" charset="-128"/>
                        </a:rPr>
                        <a:t>Xxx</a:t>
                      </a:r>
                      <a:r>
                        <a:rPr kumimoji="1" lang="ja-JP" altLang="en-US" sz="1200" b="0">
                          <a:solidFill>
                            <a:schemeClr val="tx1"/>
                          </a:solidFill>
                          <a:latin typeface="Meiryo UI" panose="020B0604030504040204" pitchFamily="50" charset="-128"/>
                          <a:ea typeface="Meiryo UI" panose="020B0604030504040204" pitchFamily="50" charset="-128"/>
                        </a:rPr>
                        <a:t>年</a:t>
                      </a:r>
                      <a:endParaRPr kumimoji="1" lang="ja-JP" altLang="en-US" sz="120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kumimoji="1" lang="en-US" altLang="ja-JP" sz="1200" b="0" err="1">
                          <a:solidFill>
                            <a:schemeClr val="tx1"/>
                          </a:solidFill>
                          <a:latin typeface="Meiryo UI" panose="020B0604030504040204" pitchFamily="50" charset="-128"/>
                          <a:ea typeface="Meiryo UI" panose="020B0604030504040204" pitchFamily="50" charset="-128"/>
                        </a:rPr>
                        <a:t>Xxx</a:t>
                      </a:r>
                      <a:r>
                        <a:rPr kumimoji="1" lang="ja-JP" altLang="en-US" sz="1200" b="0">
                          <a:solidFill>
                            <a:schemeClr val="tx1"/>
                          </a:solidFill>
                          <a:latin typeface="Meiryo UI" panose="020B0604030504040204" pitchFamily="50" charset="-128"/>
                          <a:ea typeface="Meiryo UI" panose="020B0604030504040204" pitchFamily="50" charset="-128"/>
                        </a:rPr>
                        <a:t>年</a:t>
                      </a:r>
                      <a:endParaRPr kumimoji="1" lang="ja-JP" altLang="en-US" sz="120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80799715"/>
                  </a:ext>
                </a:extLst>
              </a:tr>
              <a:tr h="138546">
                <a:tc>
                  <a:txBody>
                    <a:bodyPr/>
                    <a:lstStyle/>
                    <a:p>
                      <a:r>
                        <a:rPr kumimoji="1" lang="ja-JP" altLang="en-US" sz="1200">
                          <a:latin typeface="Meiryo UI" panose="020B0604030504040204" pitchFamily="50" charset="-128"/>
                          <a:ea typeface="Meiryo UI" panose="020B0604030504040204" pitchFamily="50" charset="-128"/>
                        </a:rPr>
                        <a:t>金額（百万円）</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Ｘｘｘ</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Ｘｘｘ</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Ｘｘｘ</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Ｘｘｘ</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Ｘｘｘ</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443860136"/>
                  </a:ext>
                </a:extLst>
              </a:tr>
              <a:tr h="138546">
                <a:tc>
                  <a:txBody>
                    <a:bodyPr/>
                    <a:lstStyle/>
                    <a:p>
                      <a:r>
                        <a:rPr kumimoji="1" lang="ja-JP" altLang="en-US" sz="1200" dirty="0">
                          <a:latin typeface="Meiryo UI" panose="020B0604030504040204" pitchFamily="50" charset="-128"/>
                          <a:ea typeface="Meiryo UI" panose="020B0604030504040204" pitchFamily="50" charset="-128"/>
                        </a:rPr>
                        <a:t>対売上比率（</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Ｘｘ</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Ｘｘ</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Ｘｘ</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Ｘｘ</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Ｘｘ</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042343719"/>
                  </a:ext>
                </a:extLst>
              </a:tr>
            </a:tbl>
          </a:graphicData>
        </a:graphic>
      </p:graphicFrame>
      <p:sp>
        <p:nvSpPr>
          <p:cNvPr id="73" name="正方形/長方形 72">
            <a:extLst>
              <a:ext uri="{FF2B5EF4-FFF2-40B4-BE49-F238E27FC236}">
                <a16:creationId xmlns:a16="http://schemas.microsoft.com/office/drawing/2014/main" id="{CFE701B4-B98C-F4FA-E1FD-76E6FFBAB2A5}"/>
              </a:ext>
            </a:extLst>
          </p:cNvPr>
          <p:cNvSpPr/>
          <p:nvPr/>
        </p:nvSpPr>
        <p:spPr>
          <a:xfrm>
            <a:off x="200026" y="4078672"/>
            <a:ext cx="347891" cy="2518680"/>
          </a:xfrm>
          <a:prstGeom prst="rect">
            <a:avLst/>
          </a:prstGeom>
          <a:solidFill>
            <a:schemeClr val="tx2">
              <a:lumMod val="7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r>
              <a:rPr kumimoji="1" lang="ja-JP" altLang="en-US" sz="1600" b="1">
                <a:solidFill>
                  <a:schemeClr val="bg1"/>
                </a:solidFill>
                <a:latin typeface="Meiryo UI" panose="020B0604030504040204" pitchFamily="50" charset="-128"/>
                <a:ea typeface="Meiryo UI" panose="020B0604030504040204" pitchFamily="50" charset="-128"/>
              </a:rPr>
              <a:t>販管費</a:t>
            </a:r>
          </a:p>
        </p:txBody>
      </p:sp>
      <p:cxnSp>
        <p:nvCxnSpPr>
          <p:cNvPr id="86" name="直線コネクタ 85">
            <a:extLst>
              <a:ext uri="{FF2B5EF4-FFF2-40B4-BE49-F238E27FC236}">
                <a16:creationId xmlns:a16="http://schemas.microsoft.com/office/drawing/2014/main" id="{60BC1C7F-E245-C4C8-ADBF-9D262969B5B9}"/>
              </a:ext>
            </a:extLst>
          </p:cNvPr>
          <p:cNvCxnSpPr>
            <a:cxnSpLocks/>
          </p:cNvCxnSpPr>
          <p:nvPr/>
        </p:nvCxnSpPr>
        <p:spPr>
          <a:xfrm>
            <a:off x="580018" y="3933057"/>
            <a:ext cx="9053502" cy="0"/>
          </a:xfrm>
          <a:prstGeom prst="line">
            <a:avLst/>
          </a:prstGeom>
          <a:ln w="19050">
            <a:solidFill>
              <a:schemeClr val="tx2">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88" name="スライド番号プレースホルダー 87">
            <a:extLst>
              <a:ext uri="{FF2B5EF4-FFF2-40B4-BE49-F238E27FC236}">
                <a16:creationId xmlns:a16="http://schemas.microsoft.com/office/drawing/2014/main" id="{523981D9-4C25-3745-21BF-3D481EF5B2DD}"/>
              </a:ext>
            </a:extLst>
          </p:cNvPr>
          <p:cNvSpPr>
            <a:spLocks noGrp="1"/>
          </p:cNvSpPr>
          <p:nvPr>
            <p:ph type="sldNum" sz="quarter" idx="12"/>
          </p:nvPr>
        </p:nvSpPr>
        <p:spPr/>
        <p:txBody>
          <a:bodyPr/>
          <a:lstStyle/>
          <a:p>
            <a:fld id="{D9550142-B990-490A-A107-ED7302A7FD52}" type="slidenum">
              <a:rPr kumimoji="1" lang="ja-JP" altLang="en-US" smtClean="0"/>
              <a:t>15</a:t>
            </a:fld>
            <a:endParaRPr kumimoji="1" lang="ja-JP" altLang="en-US"/>
          </a:p>
        </p:txBody>
      </p:sp>
    </p:spTree>
    <p:extLst>
      <p:ext uri="{BB962C8B-B14F-4D97-AF65-F5344CB8AC3E}">
        <p14:creationId xmlns:p14="http://schemas.microsoft.com/office/powerpoint/2010/main" val="170245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p:cNvSpPr>
            <a:spLocks noGrp="1"/>
          </p:cNvSpPr>
          <p:nvPr>
            <p:ph type="body" sz="quarter" idx="17"/>
          </p:nvPr>
        </p:nvSpPr>
        <p:spPr>
          <a:xfrm>
            <a:off x="200026" y="521282"/>
            <a:ext cx="9505950" cy="495108"/>
          </a:xfrm>
        </p:spPr>
        <p:txBody>
          <a:bodyPr/>
          <a:lstStyle/>
          <a:p>
            <a:pPr algn="just"/>
            <a:r>
              <a:rPr lang="ja-JP" altLang="en-US" sz="1800" dirty="0">
                <a:uFill>
                  <a:solidFill>
                    <a:srgbClr val="FF0000"/>
                  </a:solidFill>
                </a:uFill>
              </a:rPr>
              <a:t>売上指標・収益性指標に関する現状の整理を記載してください。</a:t>
            </a:r>
          </a:p>
        </p:txBody>
      </p:sp>
      <p:sp>
        <p:nvSpPr>
          <p:cNvPr id="13" name="タイトル 2"/>
          <p:cNvSpPr>
            <a:spLocks noGrp="1"/>
          </p:cNvSpPr>
          <p:nvPr>
            <p:ph type="title"/>
          </p:nvPr>
        </p:nvSpPr>
        <p:spPr>
          <a:xfrm>
            <a:off x="200471" y="147409"/>
            <a:ext cx="9505503" cy="400110"/>
          </a:xfrm>
        </p:spPr>
        <p:txBody>
          <a:bodyPr/>
          <a:lstStyle/>
          <a:p>
            <a:r>
              <a:rPr lang="ja-JP" altLang="en-US" sz="2000" dirty="0"/>
              <a:t>（参考）</a:t>
            </a:r>
            <a:r>
              <a:rPr kumimoji="1" lang="ja-JP" altLang="en-US" sz="2000" dirty="0"/>
              <a:t>現状把握</a:t>
            </a:r>
            <a:r>
              <a:rPr lang="ja-JP" altLang="en-US" sz="2000" dirty="0"/>
              <a:t>｜定量分析②（売上・収益性指標）</a:t>
            </a:r>
          </a:p>
        </p:txBody>
      </p:sp>
      <p:sp>
        <p:nvSpPr>
          <p:cNvPr id="20" name="正方形/長方形 19">
            <a:extLst>
              <a:ext uri="{FF2B5EF4-FFF2-40B4-BE49-F238E27FC236}">
                <a16:creationId xmlns:a16="http://schemas.microsoft.com/office/drawing/2014/main" id="{CDA60958-721C-F9F3-DD2F-4CDAF58AD731}"/>
              </a:ext>
            </a:extLst>
          </p:cNvPr>
          <p:cNvSpPr/>
          <p:nvPr/>
        </p:nvSpPr>
        <p:spPr>
          <a:xfrm>
            <a:off x="199539" y="1196999"/>
            <a:ext cx="1441093" cy="270000"/>
          </a:xfrm>
          <a:prstGeom prst="rect">
            <a:avLst/>
          </a:prstGeom>
          <a:solidFill>
            <a:schemeClr val="tx2">
              <a:lumMod val="7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600" b="1" dirty="0">
                <a:solidFill>
                  <a:schemeClr val="bg1"/>
                </a:solidFill>
                <a:latin typeface="Meiryo UI" panose="020B0604030504040204" pitchFamily="50" charset="-128"/>
                <a:ea typeface="Meiryo UI" panose="020B0604030504040204" pitchFamily="50" charset="-128"/>
              </a:rPr>
              <a:t>売上指標</a:t>
            </a:r>
          </a:p>
        </p:txBody>
      </p:sp>
      <p:sp>
        <p:nvSpPr>
          <p:cNvPr id="24" name="正方形/長方形 23">
            <a:extLst>
              <a:ext uri="{FF2B5EF4-FFF2-40B4-BE49-F238E27FC236}">
                <a16:creationId xmlns:a16="http://schemas.microsoft.com/office/drawing/2014/main" id="{CCBB0B1A-ADDB-C04D-5173-505CD873CD44}"/>
              </a:ext>
            </a:extLst>
          </p:cNvPr>
          <p:cNvSpPr/>
          <p:nvPr/>
        </p:nvSpPr>
        <p:spPr>
          <a:xfrm>
            <a:off x="492378" y="1782305"/>
            <a:ext cx="777618" cy="1959451"/>
          </a:xfrm>
          <a:prstGeom prst="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400" b="1" dirty="0">
                <a:solidFill>
                  <a:schemeClr val="bg1"/>
                </a:solidFill>
                <a:latin typeface="Meiryo UI" panose="020B0604030504040204" pitchFamily="50" charset="-128"/>
                <a:ea typeface="Meiryo UI" panose="020B0604030504040204" pitchFamily="50" charset="-128"/>
              </a:rPr>
              <a:t>売上</a:t>
            </a:r>
          </a:p>
        </p:txBody>
      </p:sp>
      <p:sp>
        <p:nvSpPr>
          <p:cNvPr id="25" name="正方形/長方形 24">
            <a:extLst>
              <a:ext uri="{FF2B5EF4-FFF2-40B4-BE49-F238E27FC236}">
                <a16:creationId xmlns:a16="http://schemas.microsoft.com/office/drawing/2014/main" id="{C5BAF848-7D11-B92B-AAE3-B3559808427A}"/>
              </a:ext>
            </a:extLst>
          </p:cNvPr>
          <p:cNvSpPr/>
          <p:nvPr/>
        </p:nvSpPr>
        <p:spPr>
          <a:xfrm>
            <a:off x="1496616" y="1782306"/>
            <a:ext cx="1426291" cy="360039"/>
          </a:xfrm>
          <a:prstGeom prst="rect">
            <a:avLst/>
          </a:prstGeom>
          <a:solidFill>
            <a:schemeClr val="bg1">
              <a:lumMod val="85000"/>
            </a:schemeClr>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a:solidFill>
                  <a:schemeClr val="tx1"/>
                </a:solidFill>
                <a:latin typeface="Meiryo UI" panose="020B0604030504040204" pitchFamily="50" charset="-128"/>
                <a:ea typeface="Meiryo UI" panose="020B0604030504040204" pitchFamily="50" charset="-128"/>
              </a:rPr>
              <a:t>X</a:t>
            </a:r>
            <a:r>
              <a:rPr kumimoji="1" lang="ja-JP" altLang="en-US" sz="1400">
                <a:solidFill>
                  <a:schemeClr val="tx1"/>
                </a:solidFill>
                <a:latin typeface="Meiryo UI" panose="020B0604030504040204" pitchFamily="50" charset="-128"/>
                <a:ea typeface="Meiryo UI" panose="020B0604030504040204" pitchFamily="50" charset="-128"/>
              </a:rPr>
              <a:t>ｘｘ</a:t>
            </a:r>
          </a:p>
        </p:txBody>
      </p:sp>
      <p:sp>
        <p:nvSpPr>
          <p:cNvPr id="26" name="正方形/長方形 25">
            <a:extLst>
              <a:ext uri="{FF2B5EF4-FFF2-40B4-BE49-F238E27FC236}">
                <a16:creationId xmlns:a16="http://schemas.microsoft.com/office/drawing/2014/main" id="{74C02684-418F-67A2-EE9C-11A0695C5BCB}"/>
              </a:ext>
            </a:extLst>
          </p:cNvPr>
          <p:cNvSpPr/>
          <p:nvPr/>
        </p:nvSpPr>
        <p:spPr>
          <a:xfrm>
            <a:off x="1496616" y="2141926"/>
            <a:ext cx="1426291" cy="1599830"/>
          </a:xfrm>
          <a:prstGeom prst="rect">
            <a:avLst/>
          </a:prstGeom>
          <a:no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ja-JP" altLang="en-US" sz="1400" dirty="0">
                <a:solidFill>
                  <a:schemeClr val="tx1"/>
                </a:solidFill>
                <a:latin typeface="Meiryo UI" panose="020B0604030504040204" pitchFamily="50" charset="-128"/>
                <a:ea typeface="Meiryo UI" panose="020B0604030504040204" pitchFamily="50" charset="-128"/>
              </a:rPr>
              <a:t>■目標と数値、</a:t>
            </a:r>
            <a:br>
              <a:rPr kumimoji="1" lang="en-US" altLang="ja-JP" sz="1400" dirty="0">
                <a:solidFill>
                  <a:schemeClr val="tx1"/>
                </a:solidFill>
                <a:latin typeface="Meiryo UI" panose="020B0604030504040204" pitchFamily="50" charset="-128"/>
                <a:ea typeface="Meiryo UI" panose="020B0604030504040204" pitchFamily="50" charset="-128"/>
              </a:rPr>
            </a:br>
            <a:r>
              <a:rPr kumimoji="1" lang="ja-JP" altLang="en-US" sz="1400" dirty="0">
                <a:solidFill>
                  <a:schemeClr val="tx1"/>
                </a:solidFill>
                <a:latin typeface="Meiryo UI" panose="020B0604030504040204" pitchFamily="50" charset="-128"/>
                <a:ea typeface="Meiryo UI" panose="020B0604030504040204" pitchFamily="50" charset="-128"/>
              </a:rPr>
              <a:t>トレンド</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400" dirty="0">
                <a:solidFill>
                  <a:schemeClr val="tx1"/>
                </a:solidFill>
                <a:latin typeface="Meiryo UI" panose="020B0604030504040204" pitchFamily="50" charset="-128"/>
                <a:ea typeface="Meiryo UI" panose="020B0604030504040204" pitchFamily="50" charset="-128"/>
              </a:rPr>
              <a:t>xxx</a:t>
            </a:r>
          </a:p>
          <a:p>
            <a:pPr>
              <a:lnSpc>
                <a:spcPct val="100000"/>
              </a:lnSpc>
            </a:pPr>
            <a:r>
              <a:rPr lang="ja-JP" altLang="en-US" sz="1400" dirty="0">
                <a:solidFill>
                  <a:schemeClr val="tx1"/>
                </a:solidFill>
                <a:latin typeface="Meiryo UI" panose="020B0604030504040204" pitchFamily="50" charset="-128"/>
                <a:ea typeface="Meiryo UI" panose="020B0604030504040204" pitchFamily="50" charset="-128"/>
              </a:rPr>
              <a:t>■取組内容</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en-US" altLang="ja-JP" sz="1400" dirty="0">
                <a:solidFill>
                  <a:schemeClr val="tx1"/>
                </a:solidFill>
                <a:latin typeface="Meiryo UI" panose="020B0604030504040204" pitchFamily="50" charset="-128"/>
                <a:ea typeface="Meiryo UI" panose="020B0604030504040204" pitchFamily="50" charset="-128"/>
              </a:rPr>
              <a:t>xxx</a:t>
            </a:r>
          </a:p>
        </p:txBody>
      </p:sp>
      <p:sp>
        <p:nvSpPr>
          <p:cNvPr id="27" name="正方形/長方形 26">
            <a:extLst>
              <a:ext uri="{FF2B5EF4-FFF2-40B4-BE49-F238E27FC236}">
                <a16:creationId xmlns:a16="http://schemas.microsoft.com/office/drawing/2014/main" id="{6B01B6F3-F354-97CB-FA95-1CAB3F61C5E4}"/>
              </a:ext>
            </a:extLst>
          </p:cNvPr>
          <p:cNvSpPr/>
          <p:nvPr/>
        </p:nvSpPr>
        <p:spPr>
          <a:xfrm>
            <a:off x="3149527" y="1782306"/>
            <a:ext cx="1426291" cy="360039"/>
          </a:xfrm>
          <a:prstGeom prst="rect">
            <a:avLst/>
          </a:prstGeom>
          <a:solidFill>
            <a:schemeClr val="bg1">
              <a:lumMod val="85000"/>
            </a:schemeClr>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a:solidFill>
                  <a:schemeClr val="tx1"/>
                </a:solidFill>
                <a:latin typeface="Meiryo UI" panose="020B0604030504040204" pitchFamily="50" charset="-128"/>
                <a:ea typeface="Meiryo UI" panose="020B0604030504040204" pitchFamily="50" charset="-128"/>
              </a:rPr>
              <a:t>X</a:t>
            </a:r>
            <a:r>
              <a:rPr kumimoji="1" lang="ja-JP" altLang="en-US" sz="1400">
                <a:solidFill>
                  <a:schemeClr val="tx1"/>
                </a:solidFill>
                <a:latin typeface="Meiryo UI" panose="020B0604030504040204" pitchFamily="50" charset="-128"/>
                <a:ea typeface="Meiryo UI" panose="020B0604030504040204" pitchFamily="50" charset="-128"/>
              </a:rPr>
              <a:t>ｘｘ</a:t>
            </a:r>
          </a:p>
        </p:txBody>
      </p:sp>
      <p:sp>
        <p:nvSpPr>
          <p:cNvPr id="28" name="正方形/長方形 27">
            <a:extLst>
              <a:ext uri="{FF2B5EF4-FFF2-40B4-BE49-F238E27FC236}">
                <a16:creationId xmlns:a16="http://schemas.microsoft.com/office/drawing/2014/main" id="{D793403E-3D39-3F7B-72A0-13FB89134928}"/>
              </a:ext>
            </a:extLst>
          </p:cNvPr>
          <p:cNvSpPr/>
          <p:nvPr/>
        </p:nvSpPr>
        <p:spPr>
          <a:xfrm>
            <a:off x="3149527" y="2141926"/>
            <a:ext cx="1426291" cy="1599830"/>
          </a:xfrm>
          <a:prstGeom prst="rect">
            <a:avLst/>
          </a:prstGeom>
          <a:no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ja-JP" altLang="en-US" sz="1400" dirty="0">
                <a:solidFill>
                  <a:schemeClr val="tx1"/>
                </a:solidFill>
                <a:latin typeface="Meiryo UI" panose="020B0604030504040204" pitchFamily="50" charset="-128"/>
                <a:ea typeface="Meiryo UI" panose="020B0604030504040204" pitchFamily="50" charset="-128"/>
              </a:rPr>
              <a:t>■目標と数値、</a:t>
            </a:r>
            <a:br>
              <a:rPr kumimoji="1" lang="en-US" altLang="ja-JP" sz="1400" dirty="0">
                <a:solidFill>
                  <a:schemeClr val="tx1"/>
                </a:solidFill>
                <a:latin typeface="Meiryo UI" panose="020B0604030504040204" pitchFamily="50" charset="-128"/>
                <a:ea typeface="Meiryo UI" panose="020B0604030504040204" pitchFamily="50" charset="-128"/>
              </a:rPr>
            </a:br>
            <a:r>
              <a:rPr kumimoji="1" lang="ja-JP" altLang="en-US" sz="1400" dirty="0">
                <a:solidFill>
                  <a:schemeClr val="tx1"/>
                </a:solidFill>
                <a:latin typeface="Meiryo UI" panose="020B0604030504040204" pitchFamily="50" charset="-128"/>
                <a:ea typeface="Meiryo UI" panose="020B0604030504040204" pitchFamily="50" charset="-128"/>
              </a:rPr>
              <a:t>トレンド</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400" dirty="0">
                <a:solidFill>
                  <a:schemeClr val="tx1"/>
                </a:solidFill>
                <a:latin typeface="Meiryo UI" panose="020B0604030504040204" pitchFamily="50" charset="-128"/>
                <a:ea typeface="Meiryo UI" panose="020B0604030504040204" pitchFamily="50" charset="-128"/>
              </a:rPr>
              <a:t>xxx</a:t>
            </a:r>
          </a:p>
          <a:p>
            <a:pPr>
              <a:lnSpc>
                <a:spcPct val="100000"/>
              </a:lnSpc>
            </a:pPr>
            <a:r>
              <a:rPr lang="ja-JP" altLang="en-US" sz="1400" dirty="0">
                <a:solidFill>
                  <a:schemeClr val="tx1"/>
                </a:solidFill>
                <a:latin typeface="Meiryo UI" panose="020B0604030504040204" pitchFamily="50" charset="-128"/>
                <a:ea typeface="Meiryo UI" panose="020B0604030504040204" pitchFamily="50" charset="-128"/>
              </a:rPr>
              <a:t>■取組内容</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en-US" altLang="ja-JP" sz="1400" dirty="0">
                <a:solidFill>
                  <a:schemeClr val="tx1"/>
                </a:solidFill>
                <a:latin typeface="Meiryo UI" panose="020B0604030504040204" pitchFamily="50" charset="-128"/>
                <a:ea typeface="Meiryo UI" panose="020B0604030504040204" pitchFamily="50" charset="-128"/>
              </a:rPr>
              <a:t>xxx</a:t>
            </a:r>
          </a:p>
        </p:txBody>
      </p:sp>
      <p:sp>
        <p:nvSpPr>
          <p:cNvPr id="29" name="正方形/長方形 28">
            <a:extLst>
              <a:ext uri="{FF2B5EF4-FFF2-40B4-BE49-F238E27FC236}">
                <a16:creationId xmlns:a16="http://schemas.microsoft.com/office/drawing/2014/main" id="{9F675529-AB8E-66B5-DA4A-E55C9C48F61B}"/>
              </a:ext>
            </a:extLst>
          </p:cNvPr>
          <p:cNvSpPr/>
          <p:nvPr/>
        </p:nvSpPr>
        <p:spPr>
          <a:xfrm>
            <a:off x="4802438" y="1782306"/>
            <a:ext cx="1426291" cy="360039"/>
          </a:xfrm>
          <a:prstGeom prst="rect">
            <a:avLst/>
          </a:prstGeom>
          <a:solidFill>
            <a:schemeClr val="bg1">
              <a:lumMod val="85000"/>
            </a:schemeClr>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a:solidFill>
                  <a:schemeClr val="tx1"/>
                </a:solidFill>
                <a:latin typeface="Meiryo UI" panose="020B0604030504040204" pitchFamily="50" charset="-128"/>
                <a:ea typeface="Meiryo UI" panose="020B0604030504040204" pitchFamily="50" charset="-128"/>
              </a:rPr>
              <a:t>X</a:t>
            </a:r>
            <a:r>
              <a:rPr kumimoji="1" lang="ja-JP" altLang="en-US" sz="1400">
                <a:solidFill>
                  <a:schemeClr val="tx1"/>
                </a:solidFill>
                <a:latin typeface="Meiryo UI" panose="020B0604030504040204" pitchFamily="50" charset="-128"/>
                <a:ea typeface="Meiryo UI" panose="020B0604030504040204" pitchFamily="50" charset="-128"/>
              </a:rPr>
              <a:t>ｘｘ</a:t>
            </a:r>
          </a:p>
        </p:txBody>
      </p:sp>
      <p:sp>
        <p:nvSpPr>
          <p:cNvPr id="30" name="正方形/長方形 29">
            <a:extLst>
              <a:ext uri="{FF2B5EF4-FFF2-40B4-BE49-F238E27FC236}">
                <a16:creationId xmlns:a16="http://schemas.microsoft.com/office/drawing/2014/main" id="{7ACDA495-7C70-D56D-95DF-2E613F65B56E}"/>
              </a:ext>
            </a:extLst>
          </p:cNvPr>
          <p:cNvSpPr/>
          <p:nvPr/>
        </p:nvSpPr>
        <p:spPr>
          <a:xfrm>
            <a:off x="4802438" y="2141926"/>
            <a:ext cx="1426291" cy="1599830"/>
          </a:xfrm>
          <a:prstGeom prst="rect">
            <a:avLst/>
          </a:prstGeom>
          <a:no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ja-JP" altLang="en-US" sz="1400" dirty="0">
                <a:solidFill>
                  <a:schemeClr val="tx1"/>
                </a:solidFill>
                <a:latin typeface="Meiryo UI" panose="020B0604030504040204" pitchFamily="50" charset="-128"/>
                <a:ea typeface="Meiryo UI" panose="020B0604030504040204" pitchFamily="50" charset="-128"/>
              </a:rPr>
              <a:t>■目標と数値、</a:t>
            </a:r>
            <a:br>
              <a:rPr kumimoji="1" lang="en-US" altLang="ja-JP" sz="1400" dirty="0">
                <a:solidFill>
                  <a:schemeClr val="tx1"/>
                </a:solidFill>
                <a:latin typeface="Meiryo UI" panose="020B0604030504040204" pitchFamily="50" charset="-128"/>
                <a:ea typeface="Meiryo UI" panose="020B0604030504040204" pitchFamily="50" charset="-128"/>
              </a:rPr>
            </a:br>
            <a:r>
              <a:rPr kumimoji="1" lang="ja-JP" altLang="en-US" sz="1400" dirty="0">
                <a:solidFill>
                  <a:schemeClr val="tx1"/>
                </a:solidFill>
                <a:latin typeface="Meiryo UI" panose="020B0604030504040204" pitchFamily="50" charset="-128"/>
                <a:ea typeface="Meiryo UI" panose="020B0604030504040204" pitchFamily="50" charset="-128"/>
              </a:rPr>
              <a:t>トレンド</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400" dirty="0">
                <a:solidFill>
                  <a:schemeClr val="tx1"/>
                </a:solidFill>
                <a:latin typeface="Meiryo UI" panose="020B0604030504040204" pitchFamily="50" charset="-128"/>
                <a:ea typeface="Meiryo UI" panose="020B0604030504040204" pitchFamily="50" charset="-128"/>
              </a:rPr>
              <a:t>xxx</a:t>
            </a:r>
          </a:p>
          <a:p>
            <a:pPr>
              <a:lnSpc>
                <a:spcPct val="100000"/>
              </a:lnSpc>
            </a:pPr>
            <a:r>
              <a:rPr lang="ja-JP" altLang="en-US" sz="1400" dirty="0">
                <a:solidFill>
                  <a:schemeClr val="tx1"/>
                </a:solidFill>
                <a:latin typeface="Meiryo UI" panose="020B0604030504040204" pitchFamily="50" charset="-128"/>
                <a:ea typeface="Meiryo UI" panose="020B0604030504040204" pitchFamily="50" charset="-128"/>
              </a:rPr>
              <a:t>■取組内容</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en-US" altLang="ja-JP" sz="1400" dirty="0">
                <a:solidFill>
                  <a:schemeClr val="tx1"/>
                </a:solidFill>
                <a:latin typeface="Meiryo UI" panose="020B0604030504040204" pitchFamily="50" charset="-128"/>
                <a:ea typeface="Meiryo UI" panose="020B0604030504040204" pitchFamily="50" charset="-128"/>
              </a:rPr>
              <a:t>xxx</a:t>
            </a:r>
          </a:p>
        </p:txBody>
      </p:sp>
      <p:sp>
        <p:nvSpPr>
          <p:cNvPr id="36" name="正方形/長方形 35">
            <a:extLst>
              <a:ext uri="{FF2B5EF4-FFF2-40B4-BE49-F238E27FC236}">
                <a16:creationId xmlns:a16="http://schemas.microsoft.com/office/drawing/2014/main" id="{3D59AB84-CFB4-3BE0-6320-CC74D90058D2}"/>
              </a:ext>
            </a:extLst>
          </p:cNvPr>
          <p:cNvSpPr/>
          <p:nvPr/>
        </p:nvSpPr>
        <p:spPr>
          <a:xfrm>
            <a:off x="6455349" y="1782306"/>
            <a:ext cx="1426291" cy="360039"/>
          </a:xfrm>
          <a:prstGeom prst="rect">
            <a:avLst/>
          </a:prstGeom>
          <a:solidFill>
            <a:schemeClr val="bg1">
              <a:lumMod val="85000"/>
            </a:schemeClr>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a:solidFill>
                  <a:schemeClr val="tx1"/>
                </a:solidFill>
                <a:latin typeface="Meiryo UI" panose="020B0604030504040204" pitchFamily="50" charset="-128"/>
                <a:ea typeface="Meiryo UI" panose="020B0604030504040204" pitchFamily="50" charset="-128"/>
              </a:rPr>
              <a:t>X</a:t>
            </a:r>
            <a:r>
              <a:rPr kumimoji="1" lang="ja-JP" altLang="en-US" sz="1400">
                <a:solidFill>
                  <a:schemeClr val="tx1"/>
                </a:solidFill>
                <a:latin typeface="Meiryo UI" panose="020B0604030504040204" pitchFamily="50" charset="-128"/>
                <a:ea typeface="Meiryo UI" panose="020B0604030504040204" pitchFamily="50" charset="-128"/>
              </a:rPr>
              <a:t>ｘｘ</a:t>
            </a:r>
          </a:p>
        </p:txBody>
      </p:sp>
      <p:sp>
        <p:nvSpPr>
          <p:cNvPr id="45" name="正方形/長方形 44">
            <a:extLst>
              <a:ext uri="{FF2B5EF4-FFF2-40B4-BE49-F238E27FC236}">
                <a16:creationId xmlns:a16="http://schemas.microsoft.com/office/drawing/2014/main" id="{EBBD51D0-0D9B-B007-957A-B181A4E73FED}"/>
              </a:ext>
            </a:extLst>
          </p:cNvPr>
          <p:cNvSpPr/>
          <p:nvPr/>
        </p:nvSpPr>
        <p:spPr>
          <a:xfrm>
            <a:off x="6455349" y="2141926"/>
            <a:ext cx="1426291" cy="1599830"/>
          </a:xfrm>
          <a:prstGeom prst="rect">
            <a:avLst/>
          </a:prstGeom>
          <a:no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ja-JP" altLang="en-US" sz="1400" dirty="0">
                <a:solidFill>
                  <a:schemeClr val="tx1"/>
                </a:solidFill>
                <a:latin typeface="Meiryo UI" panose="020B0604030504040204" pitchFamily="50" charset="-128"/>
                <a:ea typeface="Meiryo UI" panose="020B0604030504040204" pitchFamily="50" charset="-128"/>
              </a:rPr>
              <a:t>■目標と数値、</a:t>
            </a:r>
            <a:br>
              <a:rPr kumimoji="1" lang="en-US" altLang="ja-JP" sz="1400" dirty="0">
                <a:solidFill>
                  <a:schemeClr val="tx1"/>
                </a:solidFill>
                <a:latin typeface="Meiryo UI" panose="020B0604030504040204" pitchFamily="50" charset="-128"/>
                <a:ea typeface="Meiryo UI" panose="020B0604030504040204" pitchFamily="50" charset="-128"/>
              </a:rPr>
            </a:br>
            <a:r>
              <a:rPr kumimoji="1" lang="ja-JP" altLang="en-US" sz="1400" dirty="0">
                <a:solidFill>
                  <a:schemeClr val="tx1"/>
                </a:solidFill>
                <a:latin typeface="Meiryo UI" panose="020B0604030504040204" pitchFamily="50" charset="-128"/>
                <a:ea typeface="Meiryo UI" panose="020B0604030504040204" pitchFamily="50" charset="-128"/>
              </a:rPr>
              <a:t>トレンド</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400" dirty="0">
                <a:solidFill>
                  <a:schemeClr val="tx1"/>
                </a:solidFill>
                <a:latin typeface="Meiryo UI" panose="020B0604030504040204" pitchFamily="50" charset="-128"/>
                <a:ea typeface="Meiryo UI" panose="020B0604030504040204" pitchFamily="50" charset="-128"/>
              </a:rPr>
              <a:t>xxx</a:t>
            </a:r>
          </a:p>
          <a:p>
            <a:pPr>
              <a:lnSpc>
                <a:spcPct val="100000"/>
              </a:lnSpc>
            </a:pPr>
            <a:r>
              <a:rPr lang="ja-JP" altLang="en-US" sz="1400" dirty="0">
                <a:solidFill>
                  <a:schemeClr val="tx1"/>
                </a:solidFill>
                <a:latin typeface="Meiryo UI" panose="020B0604030504040204" pitchFamily="50" charset="-128"/>
                <a:ea typeface="Meiryo UI" panose="020B0604030504040204" pitchFamily="50" charset="-128"/>
              </a:rPr>
              <a:t>■取組内容</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en-US" altLang="ja-JP" sz="1400" dirty="0">
                <a:solidFill>
                  <a:schemeClr val="tx1"/>
                </a:solidFill>
                <a:latin typeface="Meiryo UI" panose="020B0604030504040204" pitchFamily="50" charset="-128"/>
                <a:ea typeface="Meiryo UI" panose="020B0604030504040204" pitchFamily="50" charset="-128"/>
              </a:rPr>
              <a:t>xxx</a:t>
            </a:r>
          </a:p>
        </p:txBody>
      </p:sp>
      <p:sp>
        <p:nvSpPr>
          <p:cNvPr id="47" name="正方形/長方形 46">
            <a:extLst>
              <a:ext uri="{FF2B5EF4-FFF2-40B4-BE49-F238E27FC236}">
                <a16:creationId xmlns:a16="http://schemas.microsoft.com/office/drawing/2014/main" id="{EED62F26-71C4-0C89-1671-6FC217D90997}"/>
              </a:ext>
            </a:extLst>
          </p:cNvPr>
          <p:cNvSpPr/>
          <p:nvPr/>
        </p:nvSpPr>
        <p:spPr>
          <a:xfrm>
            <a:off x="8108260" y="1782306"/>
            <a:ext cx="1426291" cy="360039"/>
          </a:xfrm>
          <a:prstGeom prst="rect">
            <a:avLst/>
          </a:prstGeom>
          <a:solidFill>
            <a:schemeClr val="bg1">
              <a:lumMod val="85000"/>
            </a:schemeClr>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a:solidFill>
                  <a:schemeClr val="tx1"/>
                </a:solidFill>
                <a:latin typeface="Meiryo UI" panose="020B0604030504040204" pitchFamily="50" charset="-128"/>
                <a:ea typeface="Meiryo UI" panose="020B0604030504040204" pitchFamily="50" charset="-128"/>
              </a:rPr>
              <a:t>X</a:t>
            </a:r>
            <a:r>
              <a:rPr kumimoji="1" lang="ja-JP" altLang="en-US" sz="1400">
                <a:solidFill>
                  <a:schemeClr val="tx1"/>
                </a:solidFill>
                <a:latin typeface="Meiryo UI" panose="020B0604030504040204" pitchFamily="50" charset="-128"/>
                <a:ea typeface="Meiryo UI" panose="020B0604030504040204" pitchFamily="50" charset="-128"/>
              </a:rPr>
              <a:t>ｘｘ</a:t>
            </a:r>
          </a:p>
        </p:txBody>
      </p:sp>
      <p:sp>
        <p:nvSpPr>
          <p:cNvPr id="48" name="正方形/長方形 47">
            <a:extLst>
              <a:ext uri="{FF2B5EF4-FFF2-40B4-BE49-F238E27FC236}">
                <a16:creationId xmlns:a16="http://schemas.microsoft.com/office/drawing/2014/main" id="{C3197C64-58B4-3346-1ED3-496B2CB7295A}"/>
              </a:ext>
            </a:extLst>
          </p:cNvPr>
          <p:cNvSpPr/>
          <p:nvPr/>
        </p:nvSpPr>
        <p:spPr>
          <a:xfrm>
            <a:off x="8108260" y="2141926"/>
            <a:ext cx="1426291" cy="1599830"/>
          </a:xfrm>
          <a:prstGeom prst="rect">
            <a:avLst/>
          </a:prstGeom>
          <a:no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ja-JP" altLang="en-US" sz="1400" dirty="0">
                <a:solidFill>
                  <a:schemeClr val="tx1"/>
                </a:solidFill>
                <a:latin typeface="Meiryo UI" panose="020B0604030504040204" pitchFamily="50" charset="-128"/>
                <a:ea typeface="Meiryo UI" panose="020B0604030504040204" pitchFamily="50" charset="-128"/>
              </a:rPr>
              <a:t>■目標と数値、</a:t>
            </a:r>
            <a:br>
              <a:rPr kumimoji="1" lang="en-US" altLang="ja-JP" sz="1400" dirty="0">
                <a:solidFill>
                  <a:schemeClr val="tx1"/>
                </a:solidFill>
                <a:latin typeface="Meiryo UI" panose="020B0604030504040204" pitchFamily="50" charset="-128"/>
                <a:ea typeface="Meiryo UI" panose="020B0604030504040204" pitchFamily="50" charset="-128"/>
              </a:rPr>
            </a:br>
            <a:r>
              <a:rPr kumimoji="1" lang="ja-JP" altLang="en-US" sz="1400" dirty="0">
                <a:solidFill>
                  <a:schemeClr val="tx1"/>
                </a:solidFill>
                <a:latin typeface="Meiryo UI" panose="020B0604030504040204" pitchFamily="50" charset="-128"/>
                <a:ea typeface="Meiryo UI" panose="020B0604030504040204" pitchFamily="50" charset="-128"/>
              </a:rPr>
              <a:t>トレンド</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400" dirty="0">
                <a:solidFill>
                  <a:schemeClr val="tx1"/>
                </a:solidFill>
                <a:latin typeface="Meiryo UI" panose="020B0604030504040204" pitchFamily="50" charset="-128"/>
                <a:ea typeface="Meiryo UI" panose="020B0604030504040204" pitchFamily="50" charset="-128"/>
              </a:rPr>
              <a:t>xxx</a:t>
            </a:r>
          </a:p>
          <a:p>
            <a:pPr>
              <a:lnSpc>
                <a:spcPct val="100000"/>
              </a:lnSpc>
            </a:pPr>
            <a:r>
              <a:rPr lang="ja-JP" altLang="en-US" sz="1400" dirty="0">
                <a:solidFill>
                  <a:schemeClr val="tx1"/>
                </a:solidFill>
                <a:latin typeface="Meiryo UI" panose="020B0604030504040204" pitchFamily="50" charset="-128"/>
                <a:ea typeface="Meiryo UI" panose="020B0604030504040204" pitchFamily="50" charset="-128"/>
              </a:rPr>
              <a:t>■取組内容</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en-US" altLang="ja-JP" sz="1400" dirty="0">
                <a:solidFill>
                  <a:schemeClr val="tx1"/>
                </a:solidFill>
                <a:latin typeface="Meiryo UI" panose="020B0604030504040204" pitchFamily="50" charset="-128"/>
                <a:ea typeface="Meiryo UI" panose="020B0604030504040204" pitchFamily="50" charset="-128"/>
              </a:rPr>
              <a:t>xxx</a:t>
            </a:r>
          </a:p>
        </p:txBody>
      </p:sp>
      <p:sp>
        <p:nvSpPr>
          <p:cNvPr id="50" name="正方形/長方形 49">
            <a:extLst>
              <a:ext uri="{FF2B5EF4-FFF2-40B4-BE49-F238E27FC236}">
                <a16:creationId xmlns:a16="http://schemas.microsoft.com/office/drawing/2014/main" id="{28F721D4-B433-B361-6772-63DD51062C82}"/>
              </a:ext>
            </a:extLst>
          </p:cNvPr>
          <p:cNvSpPr/>
          <p:nvPr/>
        </p:nvSpPr>
        <p:spPr>
          <a:xfrm>
            <a:off x="1269994" y="1772816"/>
            <a:ext cx="226621" cy="297521"/>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600" b="1">
                <a:solidFill>
                  <a:schemeClr val="tx1"/>
                </a:solidFill>
                <a:latin typeface="Meiryo UI" panose="020B0604030504040204" pitchFamily="50" charset="-128"/>
                <a:ea typeface="Meiryo UI" panose="020B0604030504040204" pitchFamily="50" charset="-128"/>
              </a:rPr>
              <a:t>=</a:t>
            </a:r>
            <a:endParaRPr kumimoji="1" lang="ja-JP" altLang="en-US" sz="1600" b="1">
              <a:solidFill>
                <a:schemeClr val="tx1"/>
              </a:solidFill>
              <a:latin typeface="Meiryo UI" panose="020B0604030504040204" pitchFamily="50" charset="-128"/>
              <a:ea typeface="Meiryo UI" panose="020B0604030504040204" pitchFamily="50" charset="-128"/>
            </a:endParaRPr>
          </a:p>
        </p:txBody>
      </p:sp>
      <p:sp>
        <p:nvSpPr>
          <p:cNvPr id="51" name="正方形/長方形 50">
            <a:extLst>
              <a:ext uri="{FF2B5EF4-FFF2-40B4-BE49-F238E27FC236}">
                <a16:creationId xmlns:a16="http://schemas.microsoft.com/office/drawing/2014/main" id="{30D52E73-6700-89FE-BAF7-157F1F807118}"/>
              </a:ext>
            </a:extLst>
          </p:cNvPr>
          <p:cNvSpPr/>
          <p:nvPr/>
        </p:nvSpPr>
        <p:spPr>
          <a:xfrm>
            <a:off x="2922906" y="1782305"/>
            <a:ext cx="226621" cy="297521"/>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600" b="1">
                <a:solidFill>
                  <a:schemeClr val="tx1"/>
                </a:solidFill>
                <a:latin typeface="Meiryo UI" panose="020B0604030504040204" pitchFamily="50" charset="-128"/>
                <a:ea typeface="Meiryo UI" panose="020B0604030504040204" pitchFamily="50" charset="-128"/>
              </a:rPr>
              <a:t>＋</a:t>
            </a:r>
          </a:p>
        </p:txBody>
      </p:sp>
      <p:sp>
        <p:nvSpPr>
          <p:cNvPr id="52" name="正方形/長方形 51">
            <a:extLst>
              <a:ext uri="{FF2B5EF4-FFF2-40B4-BE49-F238E27FC236}">
                <a16:creationId xmlns:a16="http://schemas.microsoft.com/office/drawing/2014/main" id="{B9323428-C818-8F95-A803-6F40E2A45DB2}"/>
              </a:ext>
            </a:extLst>
          </p:cNvPr>
          <p:cNvSpPr/>
          <p:nvPr/>
        </p:nvSpPr>
        <p:spPr>
          <a:xfrm>
            <a:off x="4575816" y="1782305"/>
            <a:ext cx="226621" cy="297521"/>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600" b="1">
                <a:solidFill>
                  <a:schemeClr val="tx1"/>
                </a:solidFill>
                <a:latin typeface="Meiryo UI" panose="020B0604030504040204" pitchFamily="50" charset="-128"/>
                <a:ea typeface="Meiryo UI" panose="020B0604030504040204" pitchFamily="50" charset="-128"/>
              </a:rPr>
              <a:t>＋</a:t>
            </a:r>
          </a:p>
        </p:txBody>
      </p:sp>
      <p:sp>
        <p:nvSpPr>
          <p:cNvPr id="53" name="正方形/長方形 52">
            <a:extLst>
              <a:ext uri="{FF2B5EF4-FFF2-40B4-BE49-F238E27FC236}">
                <a16:creationId xmlns:a16="http://schemas.microsoft.com/office/drawing/2014/main" id="{98D46620-D9AE-BBB4-97A4-3716DB64108D}"/>
              </a:ext>
            </a:extLst>
          </p:cNvPr>
          <p:cNvSpPr/>
          <p:nvPr/>
        </p:nvSpPr>
        <p:spPr>
          <a:xfrm>
            <a:off x="6228726" y="1782305"/>
            <a:ext cx="226621" cy="297521"/>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600" b="1">
                <a:solidFill>
                  <a:schemeClr val="tx1"/>
                </a:solidFill>
                <a:latin typeface="Meiryo UI" panose="020B0604030504040204" pitchFamily="50" charset="-128"/>
                <a:ea typeface="Meiryo UI" panose="020B0604030504040204" pitchFamily="50" charset="-128"/>
              </a:rPr>
              <a:t>＋</a:t>
            </a:r>
          </a:p>
        </p:txBody>
      </p:sp>
      <p:sp>
        <p:nvSpPr>
          <p:cNvPr id="54" name="正方形/長方形 53">
            <a:extLst>
              <a:ext uri="{FF2B5EF4-FFF2-40B4-BE49-F238E27FC236}">
                <a16:creationId xmlns:a16="http://schemas.microsoft.com/office/drawing/2014/main" id="{81F10AFA-1D06-5245-A022-56B66317D4A2}"/>
              </a:ext>
            </a:extLst>
          </p:cNvPr>
          <p:cNvSpPr/>
          <p:nvPr/>
        </p:nvSpPr>
        <p:spPr>
          <a:xfrm>
            <a:off x="7881635" y="1782305"/>
            <a:ext cx="226621" cy="297521"/>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600" b="1">
                <a:solidFill>
                  <a:schemeClr val="tx1"/>
                </a:solidFill>
                <a:latin typeface="Meiryo UI" panose="020B0604030504040204" pitchFamily="50" charset="-128"/>
                <a:ea typeface="Meiryo UI" panose="020B0604030504040204" pitchFamily="50" charset="-128"/>
              </a:rPr>
              <a:t>＋</a:t>
            </a:r>
          </a:p>
        </p:txBody>
      </p:sp>
      <p:sp>
        <p:nvSpPr>
          <p:cNvPr id="2" name="四角形: 角を丸くする 1">
            <a:extLst>
              <a:ext uri="{FF2B5EF4-FFF2-40B4-BE49-F238E27FC236}">
                <a16:creationId xmlns:a16="http://schemas.microsoft.com/office/drawing/2014/main" id="{63162402-A4BB-860D-57A6-BB0EEAB721F8}"/>
              </a:ext>
            </a:extLst>
          </p:cNvPr>
          <p:cNvSpPr>
            <a:spLocks/>
          </p:cNvSpPr>
          <p:nvPr/>
        </p:nvSpPr>
        <p:spPr>
          <a:xfrm>
            <a:off x="1424608" y="1556792"/>
            <a:ext cx="701538" cy="245885"/>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指標①</a:t>
            </a:r>
          </a:p>
        </p:txBody>
      </p:sp>
      <p:sp>
        <p:nvSpPr>
          <p:cNvPr id="3" name="四角形: 角を丸くする 2">
            <a:extLst>
              <a:ext uri="{FF2B5EF4-FFF2-40B4-BE49-F238E27FC236}">
                <a16:creationId xmlns:a16="http://schemas.microsoft.com/office/drawing/2014/main" id="{88C4FB8F-AF0D-53A9-E13A-49C18318EE87}"/>
              </a:ext>
            </a:extLst>
          </p:cNvPr>
          <p:cNvSpPr>
            <a:spLocks/>
          </p:cNvSpPr>
          <p:nvPr/>
        </p:nvSpPr>
        <p:spPr>
          <a:xfrm>
            <a:off x="3077519" y="1556792"/>
            <a:ext cx="701538" cy="245885"/>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指標②</a:t>
            </a:r>
          </a:p>
        </p:txBody>
      </p:sp>
      <p:sp>
        <p:nvSpPr>
          <p:cNvPr id="4" name="四角形: 角を丸くする 3">
            <a:extLst>
              <a:ext uri="{FF2B5EF4-FFF2-40B4-BE49-F238E27FC236}">
                <a16:creationId xmlns:a16="http://schemas.microsoft.com/office/drawing/2014/main" id="{2B4A8B48-2F00-A386-FF51-8268745A9B3A}"/>
              </a:ext>
            </a:extLst>
          </p:cNvPr>
          <p:cNvSpPr>
            <a:spLocks/>
          </p:cNvSpPr>
          <p:nvPr/>
        </p:nvSpPr>
        <p:spPr>
          <a:xfrm>
            <a:off x="4730430" y="1556792"/>
            <a:ext cx="701538" cy="245885"/>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指標③</a:t>
            </a:r>
          </a:p>
        </p:txBody>
      </p:sp>
      <p:sp>
        <p:nvSpPr>
          <p:cNvPr id="5" name="四角形: 角を丸くする 4">
            <a:extLst>
              <a:ext uri="{FF2B5EF4-FFF2-40B4-BE49-F238E27FC236}">
                <a16:creationId xmlns:a16="http://schemas.microsoft.com/office/drawing/2014/main" id="{4CD65950-8FCC-B2EE-60E9-5F21BDF376C4}"/>
              </a:ext>
            </a:extLst>
          </p:cNvPr>
          <p:cNvSpPr>
            <a:spLocks/>
          </p:cNvSpPr>
          <p:nvPr/>
        </p:nvSpPr>
        <p:spPr>
          <a:xfrm>
            <a:off x="6383341" y="1556792"/>
            <a:ext cx="701538" cy="245885"/>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指標④</a:t>
            </a:r>
          </a:p>
        </p:txBody>
      </p:sp>
      <p:sp>
        <p:nvSpPr>
          <p:cNvPr id="6" name="四角形: 角を丸くする 5">
            <a:extLst>
              <a:ext uri="{FF2B5EF4-FFF2-40B4-BE49-F238E27FC236}">
                <a16:creationId xmlns:a16="http://schemas.microsoft.com/office/drawing/2014/main" id="{90900812-5CB9-9137-20FC-50A5E8419ACE}"/>
              </a:ext>
            </a:extLst>
          </p:cNvPr>
          <p:cNvSpPr>
            <a:spLocks/>
          </p:cNvSpPr>
          <p:nvPr/>
        </p:nvSpPr>
        <p:spPr>
          <a:xfrm>
            <a:off x="8036252" y="1556792"/>
            <a:ext cx="701538" cy="245885"/>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指標</a:t>
            </a:r>
            <a:r>
              <a:rPr lang="ja-JP" altLang="en-US" sz="1400" b="1">
                <a:solidFill>
                  <a:schemeClr val="bg1"/>
                </a:solidFill>
                <a:latin typeface="Meiryo UI" panose="020B0604030504040204" pitchFamily="50" charset="-128"/>
                <a:ea typeface="Meiryo UI" panose="020B0604030504040204" pitchFamily="50" charset="-128"/>
              </a:rPr>
              <a:t>⑤</a:t>
            </a:r>
            <a:endParaRPr kumimoji="1" lang="ja-JP" altLang="en-US" sz="1400" b="1">
              <a:solidFill>
                <a:schemeClr val="bg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48392557-7D82-8EED-5E6C-A7A9202C648A}"/>
              </a:ext>
            </a:extLst>
          </p:cNvPr>
          <p:cNvSpPr/>
          <p:nvPr/>
        </p:nvSpPr>
        <p:spPr>
          <a:xfrm>
            <a:off x="199539" y="4023096"/>
            <a:ext cx="1441093" cy="270000"/>
          </a:xfrm>
          <a:prstGeom prst="rect">
            <a:avLst/>
          </a:prstGeom>
          <a:solidFill>
            <a:schemeClr val="tx2">
              <a:lumMod val="7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600" b="1">
                <a:solidFill>
                  <a:schemeClr val="bg1"/>
                </a:solidFill>
                <a:latin typeface="Meiryo UI" panose="020B0604030504040204" pitchFamily="50" charset="-128"/>
                <a:ea typeface="Meiryo UI" panose="020B0604030504040204" pitchFamily="50" charset="-128"/>
              </a:rPr>
              <a:t>収益性指標</a:t>
            </a:r>
          </a:p>
        </p:txBody>
      </p:sp>
      <p:sp>
        <p:nvSpPr>
          <p:cNvPr id="9" name="正方形/長方形 8">
            <a:extLst>
              <a:ext uri="{FF2B5EF4-FFF2-40B4-BE49-F238E27FC236}">
                <a16:creationId xmlns:a16="http://schemas.microsoft.com/office/drawing/2014/main" id="{5998633A-CFA7-5642-C765-FD34CBC73FDE}"/>
              </a:ext>
            </a:extLst>
          </p:cNvPr>
          <p:cNvSpPr/>
          <p:nvPr/>
        </p:nvSpPr>
        <p:spPr>
          <a:xfrm>
            <a:off x="492378" y="4608402"/>
            <a:ext cx="777618" cy="1959451"/>
          </a:xfrm>
          <a:prstGeom prst="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ja-JP" altLang="en-US" sz="1400" b="1">
                <a:solidFill>
                  <a:schemeClr val="bg1"/>
                </a:solidFill>
                <a:latin typeface="Meiryo UI" panose="020B0604030504040204" pitchFamily="50" charset="-128"/>
                <a:ea typeface="Meiryo UI" panose="020B0604030504040204" pitchFamily="50" charset="-128"/>
              </a:rPr>
              <a:t>収益性</a:t>
            </a:r>
            <a:endParaRPr kumimoji="1" lang="ja-JP" altLang="en-US" sz="1400" b="1">
              <a:solidFill>
                <a:schemeClr val="bg1"/>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6A75E355-BEBD-08AF-3E30-9006702E5979}"/>
              </a:ext>
            </a:extLst>
          </p:cNvPr>
          <p:cNvSpPr/>
          <p:nvPr/>
        </p:nvSpPr>
        <p:spPr>
          <a:xfrm>
            <a:off x="1496616" y="4608403"/>
            <a:ext cx="1426291" cy="360039"/>
          </a:xfrm>
          <a:prstGeom prst="rect">
            <a:avLst/>
          </a:prstGeom>
          <a:solidFill>
            <a:schemeClr val="bg1">
              <a:lumMod val="85000"/>
            </a:schemeClr>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a:solidFill>
                  <a:schemeClr val="tx1"/>
                </a:solidFill>
                <a:latin typeface="Meiryo UI" panose="020B0604030504040204" pitchFamily="50" charset="-128"/>
                <a:ea typeface="Meiryo UI" panose="020B0604030504040204" pitchFamily="50" charset="-128"/>
              </a:rPr>
              <a:t>X</a:t>
            </a:r>
            <a:r>
              <a:rPr kumimoji="1" lang="ja-JP" altLang="en-US" sz="1400">
                <a:solidFill>
                  <a:schemeClr val="tx1"/>
                </a:solidFill>
                <a:latin typeface="Meiryo UI" panose="020B0604030504040204" pitchFamily="50" charset="-128"/>
                <a:ea typeface="Meiryo UI" panose="020B0604030504040204" pitchFamily="50" charset="-128"/>
              </a:rPr>
              <a:t>ｘｘ</a:t>
            </a:r>
          </a:p>
        </p:txBody>
      </p:sp>
      <p:sp>
        <p:nvSpPr>
          <p:cNvPr id="11" name="正方形/長方形 10">
            <a:extLst>
              <a:ext uri="{FF2B5EF4-FFF2-40B4-BE49-F238E27FC236}">
                <a16:creationId xmlns:a16="http://schemas.microsoft.com/office/drawing/2014/main" id="{9BDE602F-CD27-C316-C38B-6166DD016482}"/>
              </a:ext>
            </a:extLst>
          </p:cNvPr>
          <p:cNvSpPr/>
          <p:nvPr/>
        </p:nvSpPr>
        <p:spPr>
          <a:xfrm>
            <a:off x="1496616" y="4968023"/>
            <a:ext cx="1426291" cy="1599830"/>
          </a:xfrm>
          <a:prstGeom prst="rect">
            <a:avLst/>
          </a:prstGeom>
          <a:no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ja-JP" altLang="en-US" sz="1400" dirty="0">
                <a:solidFill>
                  <a:schemeClr val="tx1"/>
                </a:solidFill>
                <a:latin typeface="Meiryo UI" panose="020B0604030504040204" pitchFamily="50" charset="-128"/>
                <a:ea typeface="Meiryo UI" panose="020B0604030504040204" pitchFamily="50" charset="-128"/>
              </a:rPr>
              <a:t>■目標と数値、</a:t>
            </a:r>
            <a:br>
              <a:rPr kumimoji="1" lang="en-US" altLang="ja-JP" sz="1400" dirty="0">
                <a:solidFill>
                  <a:schemeClr val="tx1"/>
                </a:solidFill>
                <a:latin typeface="Meiryo UI" panose="020B0604030504040204" pitchFamily="50" charset="-128"/>
                <a:ea typeface="Meiryo UI" panose="020B0604030504040204" pitchFamily="50" charset="-128"/>
              </a:rPr>
            </a:br>
            <a:r>
              <a:rPr kumimoji="1" lang="ja-JP" altLang="en-US" sz="1400" dirty="0">
                <a:solidFill>
                  <a:schemeClr val="tx1"/>
                </a:solidFill>
                <a:latin typeface="Meiryo UI" panose="020B0604030504040204" pitchFamily="50" charset="-128"/>
                <a:ea typeface="Meiryo UI" panose="020B0604030504040204" pitchFamily="50" charset="-128"/>
              </a:rPr>
              <a:t>トレンド</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400" dirty="0">
                <a:solidFill>
                  <a:schemeClr val="tx1"/>
                </a:solidFill>
                <a:latin typeface="Meiryo UI" panose="020B0604030504040204" pitchFamily="50" charset="-128"/>
                <a:ea typeface="Meiryo UI" panose="020B0604030504040204" pitchFamily="50" charset="-128"/>
              </a:rPr>
              <a:t>xxx</a:t>
            </a:r>
          </a:p>
          <a:p>
            <a:pPr>
              <a:lnSpc>
                <a:spcPct val="100000"/>
              </a:lnSpc>
            </a:pPr>
            <a:r>
              <a:rPr lang="ja-JP" altLang="en-US" sz="1400" dirty="0">
                <a:solidFill>
                  <a:schemeClr val="tx1"/>
                </a:solidFill>
                <a:latin typeface="Meiryo UI" panose="020B0604030504040204" pitchFamily="50" charset="-128"/>
                <a:ea typeface="Meiryo UI" panose="020B0604030504040204" pitchFamily="50" charset="-128"/>
              </a:rPr>
              <a:t>■取組内容</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en-US" altLang="ja-JP" sz="1400" dirty="0">
                <a:solidFill>
                  <a:schemeClr val="tx1"/>
                </a:solidFill>
                <a:latin typeface="Meiryo UI" panose="020B0604030504040204" pitchFamily="50" charset="-128"/>
                <a:ea typeface="Meiryo UI" panose="020B0604030504040204" pitchFamily="50" charset="-128"/>
              </a:rPr>
              <a:t>xxx</a:t>
            </a:r>
          </a:p>
        </p:txBody>
      </p:sp>
      <p:sp>
        <p:nvSpPr>
          <p:cNvPr id="12" name="正方形/長方形 11">
            <a:extLst>
              <a:ext uri="{FF2B5EF4-FFF2-40B4-BE49-F238E27FC236}">
                <a16:creationId xmlns:a16="http://schemas.microsoft.com/office/drawing/2014/main" id="{B9FD4954-C17C-504E-F06C-7DBAB513789C}"/>
              </a:ext>
            </a:extLst>
          </p:cNvPr>
          <p:cNvSpPr/>
          <p:nvPr/>
        </p:nvSpPr>
        <p:spPr>
          <a:xfrm>
            <a:off x="3149527" y="4608403"/>
            <a:ext cx="1426291" cy="360039"/>
          </a:xfrm>
          <a:prstGeom prst="rect">
            <a:avLst/>
          </a:prstGeom>
          <a:solidFill>
            <a:schemeClr val="bg1">
              <a:lumMod val="85000"/>
            </a:schemeClr>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a:solidFill>
                  <a:schemeClr val="tx1"/>
                </a:solidFill>
                <a:latin typeface="Meiryo UI" panose="020B0604030504040204" pitchFamily="50" charset="-128"/>
                <a:ea typeface="Meiryo UI" panose="020B0604030504040204" pitchFamily="50" charset="-128"/>
              </a:rPr>
              <a:t>X</a:t>
            </a:r>
            <a:r>
              <a:rPr kumimoji="1" lang="ja-JP" altLang="en-US" sz="1400">
                <a:solidFill>
                  <a:schemeClr val="tx1"/>
                </a:solidFill>
                <a:latin typeface="Meiryo UI" panose="020B0604030504040204" pitchFamily="50" charset="-128"/>
                <a:ea typeface="Meiryo UI" panose="020B0604030504040204" pitchFamily="50" charset="-128"/>
              </a:rPr>
              <a:t>ｘｘ</a:t>
            </a:r>
          </a:p>
        </p:txBody>
      </p:sp>
      <p:sp>
        <p:nvSpPr>
          <p:cNvPr id="14" name="正方形/長方形 13">
            <a:extLst>
              <a:ext uri="{FF2B5EF4-FFF2-40B4-BE49-F238E27FC236}">
                <a16:creationId xmlns:a16="http://schemas.microsoft.com/office/drawing/2014/main" id="{AC06C4B8-7DF1-5DC5-A5AF-6DB4CF2B5850}"/>
              </a:ext>
            </a:extLst>
          </p:cNvPr>
          <p:cNvSpPr/>
          <p:nvPr/>
        </p:nvSpPr>
        <p:spPr>
          <a:xfrm>
            <a:off x="3149527" y="4968023"/>
            <a:ext cx="1426291" cy="1599830"/>
          </a:xfrm>
          <a:prstGeom prst="rect">
            <a:avLst/>
          </a:prstGeom>
          <a:no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ja-JP" altLang="en-US" sz="1400" dirty="0">
                <a:solidFill>
                  <a:schemeClr val="tx1"/>
                </a:solidFill>
                <a:latin typeface="Meiryo UI" panose="020B0604030504040204" pitchFamily="50" charset="-128"/>
                <a:ea typeface="Meiryo UI" panose="020B0604030504040204" pitchFamily="50" charset="-128"/>
              </a:rPr>
              <a:t>■目標と数値、</a:t>
            </a:r>
            <a:br>
              <a:rPr kumimoji="1" lang="en-US" altLang="ja-JP" sz="1400" dirty="0">
                <a:solidFill>
                  <a:schemeClr val="tx1"/>
                </a:solidFill>
                <a:latin typeface="Meiryo UI" panose="020B0604030504040204" pitchFamily="50" charset="-128"/>
                <a:ea typeface="Meiryo UI" panose="020B0604030504040204" pitchFamily="50" charset="-128"/>
              </a:rPr>
            </a:br>
            <a:r>
              <a:rPr kumimoji="1" lang="ja-JP" altLang="en-US" sz="1400" dirty="0">
                <a:solidFill>
                  <a:schemeClr val="tx1"/>
                </a:solidFill>
                <a:latin typeface="Meiryo UI" panose="020B0604030504040204" pitchFamily="50" charset="-128"/>
                <a:ea typeface="Meiryo UI" panose="020B0604030504040204" pitchFamily="50" charset="-128"/>
              </a:rPr>
              <a:t>トレンド</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400" dirty="0">
                <a:solidFill>
                  <a:schemeClr val="tx1"/>
                </a:solidFill>
                <a:latin typeface="Meiryo UI" panose="020B0604030504040204" pitchFamily="50" charset="-128"/>
                <a:ea typeface="Meiryo UI" panose="020B0604030504040204" pitchFamily="50" charset="-128"/>
              </a:rPr>
              <a:t>xxx</a:t>
            </a:r>
          </a:p>
          <a:p>
            <a:pPr>
              <a:lnSpc>
                <a:spcPct val="100000"/>
              </a:lnSpc>
            </a:pPr>
            <a:r>
              <a:rPr lang="ja-JP" altLang="en-US" sz="1400" dirty="0">
                <a:solidFill>
                  <a:schemeClr val="tx1"/>
                </a:solidFill>
                <a:latin typeface="Meiryo UI" panose="020B0604030504040204" pitchFamily="50" charset="-128"/>
                <a:ea typeface="Meiryo UI" panose="020B0604030504040204" pitchFamily="50" charset="-128"/>
              </a:rPr>
              <a:t>■取組内容</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en-US" altLang="ja-JP" sz="1400" dirty="0">
                <a:solidFill>
                  <a:schemeClr val="tx1"/>
                </a:solidFill>
                <a:latin typeface="Meiryo UI" panose="020B0604030504040204" pitchFamily="50" charset="-128"/>
                <a:ea typeface="Meiryo UI" panose="020B0604030504040204" pitchFamily="50" charset="-128"/>
              </a:rPr>
              <a:t>xxx</a:t>
            </a:r>
          </a:p>
        </p:txBody>
      </p:sp>
      <p:sp>
        <p:nvSpPr>
          <p:cNvPr id="15" name="正方形/長方形 14">
            <a:extLst>
              <a:ext uri="{FF2B5EF4-FFF2-40B4-BE49-F238E27FC236}">
                <a16:creationId xmlns:a16="http://schemas.microsoft.com/office/drawing/2014/main" id="{086F5368-D645-5B93-F953-FD9A224E6082}"/>
              </a:ext>
            </a:extLst>
          </p:cNvPr>
          <p:cNvSpPr/>
          <p:nvPr/>
        </p:nvSpPr>
        <p:spPr>
          <a:xfrm>
            <a:off x="4802438" y="4608403"/>
            <a:ext cx="1426291" cy="360039"/>
          </a:xfrm>
          <a:prstGeom prst="rect">
            <a:avLst/>
          </a:prstGeom>
          <a:solidFill>
            <a:schemeClr val="bg1">
              <a:lumMod val="85000"/>
            </a:schemeClr>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a:solidFill>
                  <a:schemeClr val="tx1"/>
                </a:solidFill>
                <a:latin typeface="Meiryo UI" panose="020B0604030504040204" pitchFamily="50" charset="-128"/>
                <a:ea typeface="Meiryo UI" panose="020B0604030504040204" pitchFamily="50" charset="-128"/>
              </a:rPr>
              <a:t>X</a:t>
            </a:r>
            <a:r>
              <a:rPr kumimoji="1" lang="ja-JP" altLang="en-US" sz="1400">
                <a:solidFill>
                  <a:schemeClr val="tx1"/>
                </a:solidFill>
                <a:latin typeface="Meiryo UI" panose="020B0604030504040204" pitchFamily="50" charset="-128"/>
                <a:ea typeface="Meiryo UI" panose="020B0604030504040204" pitchFamily="50" charset="-128"/>
              </a:rPr>
              <a:t>ｘｘ</a:t>
            </a:r>
          </a:p>
        </p:txBody>
      </p:sp>
      <p:sp>
        <p:nvSpPr>
          <p:cNvPr id="16" name="正方形/長方形 15">
            <a:extLst>
              <a:ext uri="{FF2B5EF4-FFF2-40B4-BE49-F238E27FC236}">
                <a16:creationId xmlns:a16="http://schemas.microsoft.com/office/drawing/2014/main" id="{535A507D-0F5E-623E-A8C4-4E2B570F6432}"/>
              </a:ext>
            </a:extLst>
          </p:cNvPr>
          <p:cNvSpPr/>
          <p:nvPr/>
        </p:nvSpPr>
        <p:spPr>
          <a:xfrm>
            <a:off x="4802438" y="4968023"/>
            <a:ext cx="1426291" cy="1599830"/>
          </a:xfrm>
          <a:prstGeom prst="rect">
            <a:avLst/>
          </a:prstGeom>
          <a:no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ja-JP" altLang="en-US" sz="1400" dirty="0">
                <a:solidFill>
                  <a:schemeClr val="tx1"/>
                </a:solidFill>
                <a:latin typeface="Meiryo UI" panose="020B0604030504040204" pitchFamily="50" charset="-128"/>
                <a:ea typeface="Meiryo UI" panose="020B0604030504040204" pitchFamily="50" charset="-128"/>
              </a:rPr>
              <a:t>■目標と数値、</a:t>
            </a:r>
            <a:br>
              <a:rPr kumimoji="1" lang="en-US" altLang="ja-JP" sz="1400" dirty="0">
                <a:solidFill>
                  <a:schemeClr val="tx1"/>
                </a:solidFill>
                <a:latin typeface="Meiryo UI" panose="020B0604030504040204" pitchFamily="50" charset="-128"/>
                <a:ea typeface="Meiryo UI" panose="020B0604030504040204" pitchFamily="50" charset="-128"/>
              </a:rPr>
            </a:br>
            <a:r>
              <a:rPr kumimoji="1" lang="ja-JP" altLang="en-US" sz="1400" dirty="0">
                <a:solidFill>
                  <a:schemeClr val="tx1"/>
                </a:solidFill>
                <a:latin typeface="Meiryo UI" panose="020B0604030504040204" pitchFamily="50" charset="-128"/>
                <a:ea typeface="Meiryo UI" panose="020B0604030504040204" pitchFamily="50" charset="-128"/>
              </a:rPr>
              <a:t>トレンド</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400" dirty="0">
                <a:solidFill>
                  <a:schemeClr val="tx1"/>
                </a:solidFill>
                <a:latin typeface="Meiryo UI" panose="020B0604030504040204" pitchFamily="50" charset="-128"/>
                <a:ea typeface="Meiryo UI" panose="020B0604030504040204" pitchFamily="50" charset="-128"/>
              </a:rPr>
              <a:t>xxx</a:t>
            </a:r>
          </a:p>
          <a:p>
            <a:pPr>
              <a:lnSpc>
                <a:spcPct val="100000"/>
              </a:lnSpc>
            </a:pPr>
            <a:r>
              <a:rPr lang="ja-JP" altLang="en-US" sz="1400" dirty="0">
                <a:solidFill>
                  <a:schemeClr val="tx1"/>
                </a:solidFill>
                <a:latin typeface="Meiryo UI" panose="020B0604030504040204" pitchFamily="50" charset="-128"/>
                <a:ea typeface="Meiryo UI" panose="020B0604030504040204" pitchFamily="50" charset="-128"/>
              </a:rPr>
              <a:t>■取組内容</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en-US" altLang="ja-JP" sz="1400" dirty="0">
                <a:solidFill>
                  <a:schemeClr val="tx1"/>
                </a:solidFill>
                <a:latin typeface="Meiryo UI" panose="020B0604030504040204" pitchFamily="50" charset="-128"/>
                <a:ea typeface="Meiryo UI" panose="020B0604030504040204" pitchFamily="50" charset="-128"/>
              </a:rPr>
              <a:t>xxx</a:t>
            </a:r>
          </a:p>
        </p:txBody>
      </p:sp>
      <p:sp>
        <p:nvSpPr>
          <p:cNvPr id="17" name="正方形/長方形 16">
            <a:extLst>
              <a:ext uri="{FF2B5EF4-FFF2-40B4-BE49-F238E27FC236}">
                <a16:creationId xmlns:a16="http://schemas.microsoft.com/office/drawing/2014/main" id="{0D4B905D-3AA7-C118-422E-574B1799C797}"/>
              </a:ext>
            </a:extLst>
          </p:cNvPr>
          <p:cNvSpPr/>
          <p:nvPr/>
        </p:nvSpPr>
        <p:spPr>
          <a:xfrm>
            <a:off x="6455349" y="4608403"/>
            <a:ext cx="1426291" cy="360039"/>
          </a:xfrm>
          <a:prstGeom prst="rect">
            <a:avLst/>
          </a:prstGeom>
          <a:solidFill>
            <a:schemeClr val="bg1">
              <a:lumMod val="85000"/>
            </a:schemeClr>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a:solidFill>
                  <a:schemeClr val="tx1"/>
                </a:solidFill>
                <a:latin typeface="Meiryo UI" panose="020B0604030504040204" pitchFamily="50" charset="-128"/>
                <a:ea typeface="Meiryo UI" panose="020B0604030504040204" pitchFamily="50" charset="-128"/>
              </a:rPr>
              <a:t>X</a:t>
            </a:r>
            <a:r>
              <a:rPr kumimoji="1" lang="ja-JP" altLang="en-US" sz="1400">
                <a:solidFill>
                  <a:schemeClr val="tx1"/>
                </a:solidFill>
                <a:latin typeface="Meiryo UI" panose="020B0604030504040204" pitchFamily="50" charset="-128"/>
                <a:ea typeface="Meiryo UI" panose="020B0604030504040204" pitchFamily="50" charset="-128"/>
              </a:rPr>
              <a:t>ｘｘ</a:t>
            </a:r>
          </a:p>
        </p:txBody>
      </p:sp>
      <p:sp>
        <p:nvSpPr>
          <p:cNvPr id="18" name="正方形/長方形 17">
            <a:extLst>
              <a:ext uri="{FF2B5EF4-FFF2-40B4-BE49-F238E27FC236}">
                <a16:creationId xmlns:a16="http://schemas.microsoft.com/office/drawing/2014/main" id="{42CD9873-5C21-3D33-3C45-6F037C229A66}"/>
              </a:ext>
            </a:extLst>
          </p:cNvPr>
          <p:cNvSpPr/>
          <p:nvPr/>
        </p:nvSpPr>
        <p:spPr>
          <a:xfrm>
            <a:off x="6455349" y="4968023"/>
            <a:ext cx="1426291" cy="1599830"/>
          </a:xfrm>
          <a:prstGeom prst="rect">
            <a:avLst/>
          </a:prstGeom>
          <a:no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ja-JP" altLang="en-US" sz="1400" dirty="0">
                <a:solidFill>
                  <a:schemeClr val="tx1"/>
                </a:solidFill>
                <a:latin typeface="Meiryo UI" panose="020B0604030504040204" pitchFamily="50" charset="-128"/>
                <a:ea typeface="Meiryo UI" panose="020B0604030504040204" pitchFamily="50" charset="-128"/>
              </a:rPr>
              <a:t>■目標と数値、</a:t>
            </a:r>
            <a:br>
              <a:rPr kumimoji="1" lang="en-US" altLang="ja-JP" sz="1400" dirty="0">
                <a:solidFill>
                  <a:schemeClr val="tx1"/>
                </a:solidFill>
                <a:latin typeface="Meiryo UI" panose="020B0604030504040204" pitchFamily="50" charset="-128"/>
                <a:ea typeface="Meiryo UI" panose="020B0604030504040204" pitchFamily="50" charset="-128"/>
              </a:rPr>
            </a:br>
            <a:r>
              <a:rPr kumimoji="1" lang="ja-JP" altLang="en-US" sz="1400" dirty="0">
                <a:solidFill>
                  <a:schemeClr val="tx1"/>
                </a:solidFill>
                <a:latin typeface="Meiryo UI" panose="020B0604030504040204" pitchFamily="50" charset="-128"/>
                <a:ea typeface="Meiryo UI" panose="020B0604030504040204" pitchFamily="50" charset="-128"/>
              </a:rPr>
              <a:t>トレンド</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400" dirty="0">
                <a:solidFill>
                  <a:schemeClr val="tx1"/>
                </a:solidFill>
                <a:latin typeface="Meiryo UI" panose="020B0604030504040204" pitchFamily="50" charset="-128"/>
                <a:ea typeface="Meiryo UI" panose="020B0604030504040204" pitchFamily="50" charset="-128"/>
              </a:rPr>
              <a:t>xxx</a:t>
            </a:r>
          </a:p>
          <a:p>
            <a:pPr>
              <a:lnSpc>
                <a:spcPct val="100000"/>
              </a:lnSpc>
            </a:pPr>
            <a:r>
              <a:rPr lang="ja-JP" altLang="en-US" sz="1400" dirty="0">
                <a:solidFill>
                  <a:schemeClr val="tx1"/>
                </a:solidFill>
                <a:latin typeface="Meiryo UI" panose="020B0604030504040204" pitchFamily="50" charset="-128"/>
                <a:ea typeface="Meiryo UI" panose="020B0604030504040204" pitchFamily="50" charset="-128"/>
              </a:rPr>
              <a:t>■取組内容</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en-US" altLang="ja-JP" sz="1400" dirty="0">
                <a:solidFill>
                  <a:schemeClr val="tx1"/>
                </a:solidFill>
                <a:latin typeface="Meiryo UI" panose="020B0604030504040204" pitchFamily="50" charset="-128"/>
                <a:ea typeface="Meiryo UI" panose="020B0604030504040204" pitchFamily="50" charset="-128"/>
              </a:rPr>
              <a:t>xxx</a:t>
            </a:r>
          </a:p>
        </p:txBody>
      </p:sp>
      <p:sp>
        <p:nvSpPr>
          <p:cNvPr id="19" name="正方形/長方形 18">
            <a:extLst>
              <a:ext uri="{FF2B5EF4-FFF2-40B4-BE49-F238E27FC236}">
                <a16:creationId xmlns:a16="http://schemas.microsoft.com/office/drawing/2014/main" id="{42FB2A8F-6634-3F89-37FF-6B5D6AC8694B}"/>
              </a:ext>
            </a:extLst>
          </p:cNvPr>
          <p:cNvSpPr/>
          <p:nvPr/>
        </p:nvSpPr>
        <p:spPr>
          <a:xfrm>
            <a:off x="8108260" y="4608403"/>
            <a:ext cx="1426291" cy="360039"/>
          </a:xfrm>
          <a:prstGeom prst="rect">
            <a:avLst/>
          </a:prstGeom>
          <a:solidFill>
            <a:schemeClr val="bg1">
              <a:lumMod val="85000"/>
            </a:schemeClr>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a:solidFill>
                  <a:schemeClr val="tx1"/>
                </a:solidFill>
                <a:latin typeface="Meiryo UI" panose="020B0604030504040204" pitchFamily="50" charset="-128"/>
                <a:ea typeface="Meiryo UI" panose="020B0604030504040204" pitchFamily="50" charset="-128"/>
              </a:rPr>
              <a:t>X</a:t>
            </a:r>
            <a:r>
              <a:rPr kumimoji="1" lang="ja-JP" altLang="en-US" sz="1400">
                <a:solidFill>
                  <a:schemeClr val="tx1"/>
                </a:solidFill>
                <a:latin typeface="Meiryo UI" panose="020B0604030504040204" pitchFamily="50" charset="-128"/>
                <a:ea typeface="Meiryo UI" panose="020B0604030504040204" pitchFamily="50" charset="-128"/>
              </a:rPr>
              <a:t>ｘｘ</a:t>
            </a:r>
          </a:p>
        </p:txBody>
      </p:sp>
      <p:sp>
        <p:nvSpPr>
          <p:cNvPr id="21" name="正方形/長方形 20">
            <a:extLst>
              <a:ext uri="{FF2B5EF4-FFF2-40B4-BE49-F238E27FC236}">
                <a16:creationId xmlns:a16="http://schemas.microsoft.com/office/drawing/2014/main" id="{BD783089-BE47-6A37-F99C-4E135ED866EE}"/>
              </a:ext>
            </a:extLst>
          </p:cNvPr>
          <p:cNvSpPr/>
          <p:nvPr/>
        </p:nvSpPr>
        <p:spPr>
          <a:xfrm>
            <a:off x="8108260" y="4968023"/>
            <a:ext cx="1426291" cy="1599830"/>
          </a:xfrm>
          <a:prstGeom prst="rect">
            <a:avLst/>
          </a:prstGeom>
          <a:no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ja-JP" altLang="en-US" sz="1400" dirty="0">
                <a:solidFill>
                  <a:schemeClr val="tx1"/>
                </a:solidFill>
                <a:latin typeface="Meiryo UI" panose="020B0604030504040204" pitchFamily="50" charset="-128"/>
                <a:ea typeface="Meiryo UI" panose="020B0604030504040204" pitchFamily="50" charset="-128"/>
              </a:rPr>
              <a:t>■目標と数値、</a:t>
            </a:r>
            <a:br>
              <a:rPr kumimoji="1" lang="en-US" altLang="ja-JP" sz="1400" dirty="0">
                <a:solidFill>
                  <a:schemeClr val="tx1"/>
                </a:solidFill>
                <a:latin typeface="Meiryo UI" panose="020B0604030504040204" pitchFamily="50" charset="-128"/>
                <a:ea typeface="Meiryo UI" panose="020B0604030504040204" pitchFamily="50" charset="-128"/>
              </a:rPr>
            </a:br>
            <a:r>
              <a:rPr kumimoji="1" lang="ja-JP" altLang="en-US" sz="1400" dirty="0">
                <a:solidFill>
                  <a:schemeClr val="tx1"/>
                </a:solidFill>
                <a:latin typeface="Meiryo UI" panose="020B0604030504040204" pitchFamily="50" charset="-128"/>
                <a:ea typeface="Meiryo UI" panose="020B0604030504040204" pitchFamily="50" charset="-128"/>
              </a:rPr>
              <a:t>トレンド</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400" dirty="0">
                <a:solidFill>
                  <a:schemeClr val="tx1"/>
                </a:solidFill>
                <a:latin typeface="Meiryo UI" panose="020B0604030504040204" pitchFamily="50" charset="-128"/>
                <a:ea typeface="Meiryo UI" panose="020B0604030504040204" pitchFamily="50" charset="-128"/>
              </a:rPr>
              <a:t>xxx</a:t>
            </a:r>
          </a:p>
          <a:p>
            <a:pPr>
              <a:lnSpc>
                <a:spcPct val="100000"/>
              </a:lnSpc>
            </a:pPr>
            <a:r>
              <a:rPr lang="ja-JP" altLang="en-US" sz="1400" dirty="0">
                <a:solidFill>
                  <a:schemeClr val="tx1"/>
                </a:solidFill>
                <a:latin typeface="Meiryo UI" panose="020B0604030504040204" pitchFamily="50" charset="-128"/>
                <a:ea typeface="Meiryo UI" panose="020B0604030504040204" pitchFamily="50" charset="-128"/>
              </a:rPr>
              <a:t>■取組内容</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en-US" altLang="ja-JP" sz="1400" dirty="0">
                <a:solidFill>
                  <a:schemeClr val="tx1"/>
                </a:solidFill>
                <a:latin typeface="Meiryo UI" panose="020B0604030504040204" pitchFamily="50" charset="-128"/>
                <a:ea typeface="Meiryo UI" panose="020B0604030504040204" pitchFamily="50" charset="-128"/>
              </a:rPr>
              <a:t>xxx</a:t>
            </a:r>
          </a:p>
        </p:txBody>
      </p:sp>
      <p:sp>
        <p:nvSpPr>
          <p:cNvPr id="22" name="正方形/長方形 21">
            <a:extLst>
              <a:ext uri="{FF2B5EF4-FFF2-40B4-BE49-F238E27FC236}">
                <a16:creationId xmlns:a16="http://schemas.microsoft.com/office/drawing/2014/main" id="{74646B3F-F463-CA63-7992-BB891F6A2BEB}"/>
              </a:ext>
            </a:extLst>
          </p:cNvPr>
          <p:cNvSpPr/>
          <p:nvPr/>
        </p:nvSpPr>
        <p:spPr>
          <a:xfrm>
            <a:off x="1269994" y="4598913"/>
            <a:ext cx="226621" cy="297521"/>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600" b="1">
                <a:solidFill>
                  <a:schemeClr val="tx1"/>
                </a:solidFill>
                <a:latin typeface="Meiryo UI" panose="020B0604030504040204" pitchFamily="50" charset="-128"/>
                <a:ea typeface="Meiryo UI" panose="020B0604030504040204" pitchFamily="50" charset="-128"/>
              </a:rPr>
              <a:t>=</a:t>
            </a:r>
            <a:endParaRPr kumimoji="1" lang="ja-JP" altLang="en-US" sz="1600" b="1">
              <a:solidFill>
                <a:schemeClr val="tx1"/>
              </a:solidFill>
              <a:latin typeface="Meiryo UI" panose="020B0604030504040204" pitchFamily="50" charset="-128"/>
              <a:ea typeface="Meiryo UI" panose="020B0604030504040204" pitchFamily="50" charset="-128"/>
            </a:endParaRPr>
          </a:p>
        </p:txBody>
      </p:sp>
      <p:sp>
        <p:nvSpPr>
          <p:cNvPr id="31" name="正方形/長方形 30">
            <a:extLst>
              <a:ext uri="{FF2B5EF4-FFF2-40B4-BE49-F238E27FC236}">
                <a16:creationId xmlns:a16="http://schemas.microsoft.com/office/drawing/2014/main" id="{F0DD98F8-9F73-3ADD-E17B-8F01A520F352}"/>
              </a:ext>
            </a:extLst>
          </p:cNvPr>
          <p:cNvSpPr/>
          <p:nvPr/>
        </p:nvSpPr>
        <p:spPr>
          <a:xfrm>
            <a:off x="2922906" y="4608402"/>
            <a:ext cx="226621" cy="297521"/>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600" b="1">
                <a:solidFill>
                  <a:schemeClr val="tx1"/>
                </a:solidFill>
                <a:latin typeface="Meiryo UI" panose="020B0604030504040204" pitchFamily="50" charset="-128"/>
                <a:ea typeface="Meiryo UI" panose="020B0604030504040204" pitchFamily="50" charset="-128"/>
              </a:rPr>
              <a:t>＋</a:t>
            </a:r>
          </a:p>
        </p:txBody>
      </p:sp>
      <p:sp>
        <p:nvSpPr>
          <p:cNvPr id="32" name="正方形/長方形 31">
            <a:extLst>
              <a:ext uri="{FF2B5EF4-FFF2-40B4-BE49-F238E27FC236}">
                <a16:creationId xmlns:a16="http://schemas.microsoft.com/office/drawing/2014/main" id="{5D985FB6-18FD-616E-CF84-F4576CDDDF52}"/>
              </a:ext>
            </a:extLst>
          </p:cNvPr>
          <p:cNvSpPr/>
          <p:nvPr/>
        </p:nvSpPr>
        <p:spPr>
          <a:xfrm>
            <a:off x="4575816" y="4608402"/>
            <a:ext cx="226621" cy="297521"/>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600" b="1">
                <a:solidFill>
                  <a:schemeClr val="tx1"/>
                </a:solidFill>
                <a:latin typeface="Meiryo UI" panose="020B0604030504040204" pitchFamily="50" charset="-128"/>
                <a:ea typeface="Meiryo UI" panose="020B0604030504040204" pitchFamily="50" charset="-128"/>
              </a:rPr>
              <a:t>＋</a:t>
            </a:r>
          </a:p>
        </p:txBody>
      </p:sp>
      <p:sp>
        <p:nvSpPr>
          <p:cNvPr id="33" name="正方形/長方形 32">
            <a:extLst>
              <a:ext uri="{FF2B5EF4-FFF2-40B4-BE49-F238E27FC236}">
                <a16:creationId xmlns:a16="http://schemas.microsoft.com/office/drawing/2014/main" id="{C14450DE-7809-AC78-0D9C-B869CE7289D8}"/>
              </a:ext>
            </a:extLst>
          </p:cNvPr>
          <p:cNvSpPr/>
          <p:nvPr/>
        </p:nvSpPr>
        <p:spPr>
          <a:xfrm>
            <a:off x="6228726" y="4608402"/>
            <a:ext cx="226621" cy="297521"/>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600" b="1">
                <a:solidFill>
                  <a:schemeClr val="tx1"/>
                </a:solidFill>
                <a:latin typeface="Meiryo UI" panose="020B0604030504040204" pitchFamily="50" charset="-128"/>
                <a:ea typeface="Meiryo UI" panose="020B0604030504040204" pitchFamily="50" charset="-128"/>
              </a:rPr>
              <a:t>＋</a:t>
            </a:r>
          </a:p>
        </p:txBody>
      </p:sp>
      <p:sp>
        <p:nvSpPr>
          <p:cNvPr id="34" name="正方形/長方形 33">
            <a:extLst>
              <a:ext uri="{FF2B5EF4-FFF2-40B4-BE49-F238E27FC236}">
                <a16:creationId xmlns:a16="http://schemas.microsoft.com/office/drawing/2014/main" id="{F4704E1D-DBD4-2534-9AEB-4FC7E3ABFA0E}"/>
              </a:ext>
            </a:extLst>
          </p:cNvPr>
          <p:cNvSpPr/>
          <p:nvPr/>
        </p:nvSpPr>
        <p:spPr>
          <a:xfrm>
            <a:off x="7881635" y="4608402"/>
            <a:ext cx="226621" cy="297521"/>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600" b="1">
                <a:solidFill>
                  <a:schemeClr val="tx1"/>
                </a:solidFill>
                <a:latin typeface="Meiryo UI" panose="020B0604030504040204" pitchFamily="50" charset="-128"/>
                <a:ea typeface="Meiryo UI" panose="020B0604030504040204" pitchFamily="50" charset="-128"/>
              </a:rPr>
              <a:t>＋</a:t>
            </a:r>
          </a:p>
        </p:txBody>
      </p:sp>
      <p:sp>
        <p:nvSpPr>
          <p:cNvPr id="35" name="四角形: 角を丸くする 34">
            <a:extLst>
              <a:ext uri="{FF2B5EF4-FFF2-40B4-BE49-F238E27FC236}">
                <a16:creationId xmlns:a16="http://schemas.microsoft.com/office/drawing/2014/main" id="{387C511A-4FD4-9684-6826-A6A48AF4634B}"/>
              </a:ext>
            </a:extLst>
          </p:cNvPr>
          <p:cNvSpPr>
            <a:spLocks/>
          </p:cNvSpPr>
          <p:nvPr/>
        </p:nvSpPr>
        <p:spPr>
          <a:xfrm>
            <a:off x="1424608" y="4382889"/>
            <a:ext cx="701538" cy="245885"/>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指標①</a:t>
            </a:r>
          </a:p>
        </p:txBody>
      </p:sp>
      <p:sp>
        <p:nvSpPr>
          <p:cNvPr id="37" name="四角形: 角を丸くする 36">
            <a:extLst>
              <a:ext uri="{FF2B5EF4-FFF2-40B4-BE49-F238E27FC236}">
                <a16:creationId xmlns:a16="http://schemas.microsoft.com/office/drawing/2014/main" id="{A355E869-5462-EAC1-D2D3-7C5818072B52}"/>
              </a:ext>
            </a:extLst>
          </p:cNvPr>
          <p:cNvSpPr>
            <a:spLocks/>
          </p:cNvSpPr>
          <p:nvPr/>
        </p:nvSpPr>
        <p:spPr>
          <a:xfrm>
            <a:off x="3077519" y="4382889"/>
            <a:ext cx="701538" cy="245885"/>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指標②</a:t>
            </a:r>
          </a:p>
        </p:txBody>
      </p:sp>
      <p:sp>
        <p:nvSpPr>
          <p:cNvPr id="38" name="四角形: 角を丸くする 37">
            <a:extLst>
              <a:ext uri="{FF2B5EF4-FFF2-40B4-BE49-F238E27FC236}">
                <a16:creationId xmlns:a16="http://schemas.microsoft.com/office/drawing/2014/main" id="{EC71A609-6780-51F6-2C11-43B894F91E47}"/>
              </a:ext>
            </a:extLst>
          </p:cNvPr>
          <p:cNvSpPr>
            <a:spLocks/>
          </p:cNvSpPr>
          <p:nvPr/>
        </p:nvSpPr>
        <p:spPr>
          <a:xfrm>
            <a:off x="4730430" y="4382889"/>
            <a:ext cx="701538" cy="245885"/>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指標③</a:t>
            </a:r>
          </a:p>
        </p:txBody>
      </p:sp>
      <p:sp>
        <p:nvSpPr>
          <p:cNvPr id="39" name="四角形: 角を丸くする 38">
            <a:extLst>
              <a:ext uri="{FF2B5EF4-FFF2-40B4-BE49-F238E27FC236}">
                <a16:creationId xmlns:a16="http://schemas.microsoft.com/office/drawing/2014/main" id="{3FE63481-641F-7B00-FB13-769E7DE9781A}"/>
              </a:ext>
            </a:extLst>
          </p:cNvPr>
          <p:cNvSpPr>
            <a:spLocks/>
          </p:cNvSpPr>
          <p:nvPr/>
        </p:nvSpPr>
        <p:spPr>
          <a:xfrm>
            <a:off x="6383341" y="4382889"/>
            <a:ext cx="701538" cy="245885"/>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指標④</a:t>
            </a:r>
          </a:p>
        </p:txBody>
      </p:sp>
      <p:sp>
        <p:nvSpPr>
          <p:cNvPr id="40" name="四角形: 角を丸くする 39">
            <a:extLst>
              <a:ext uri="{FF2B5EF4-FFF2-40B4-BE49-F238E27FC236}">
                <a16:creationId xmlns:a16="http://schemas.microsoft.com/office/drawing/2014/main" id="{DAE72CD3-022E-AEA4-9FD6-61F962F1EAA7}"/>
              </a:ext>
            </a:extLst>
          </p:cNvPr>
          <p:cNvSpPr>
            <a:spLocks/>
          </p:cNvSpPr>
          <p:nvPr/>
        </p:nvSpPr>
        <p:spPr>
          <a:xfrm>
            <a:off x="8036252" y="4382889"/>
            <a:ext cx="701538" cy="245885"/>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指標</a:t>
            </a:r>
            <a:r>
              <a:rPr lang="ja-JP" altLang="en-US" sz="1400" b="1">
                <a:solidFill>
                  <a:schemeClr val="bg1"/>
                </a:solidFill>
                <a:latin typeface="Meiryo UI" panose="020B0604030504040204" pitchFamily="50" charset="-128"/>
                <a:ea typeface="Meiryo UI" panose="020B0604030504040204" pitchFamily="50" charset="-128"/>
              </a:rPr>
              <a:t>⑤</a:t>
            </a:r>
            <a:endParaRPr kumimoji="1" lang="ja-JP" altLang="en-US" sz="1400" b="1">
              <a:solidFill>
                <a:schemeClr val="bg1"/>
              </a:solidFill>
              <a:latin typeface="Meiryo UI" panose="020B0604030504040204" pitchFamily="50" charset="-128"/>
              <a:ea typeface="Meiryo UI" panose="020B0604030504040204" pitchFamily="50" charset="-128"/>
            </a:endParaRPr>
          </a:p>
        </p:txBody>
      </p:sp>
      <p:sp>
        <p:nvSpPr>
          <p:cNvPr id="42" name="スライド番号プレースホルダー 41">
            <a:extLst>
              <a:ext uri="{FF2B5EF4-FFF2-40B4-BE49-F238E27FC236}">
                <a16:creationId xmlns:a16="http://schemas.microsoft.com/office/drawing/2014/main" id="{D70DFCA9-43FC-9BC2-AC9B-B3449FB9856C}"/>
              </a:ext>
            </a:extLst>
          </p:cNvPr>
          <p:cNvSpPr>
            <a:spLocks noGrp="1"/>
          </p:cNvSpPr>
          <p:nvPr>
            <p:ph type="sldNum" sz="quarter" idx="12"/>
          </p:nvPr>
        </p:nvSpPr>
        <p:spPr/>
        <p:txBody>
          <a:bodyPr/>
          <a:lstStyle/>
          <a:p>
            <a:fld id="{D9550142-B990-490A-A107-ED7302A7FD52}" type="slidenum">
              <a:rPr kumimoji="1" lang="ja-JP" altLang="en-US" smtClean="0"/>
              <a:t>16</a:t>
            </a:fld>
            <a:endParaRPr kumimoji="1" lang="ja-JP" altLang="en-US"/>
          </a:p>
        </p:txBody>
      </p:sp>
    </p:spTree>
    <p:extLst>
      <p:ext uri="{BB962C8B-B14F-4D97-AF65-F5344CB8AC3E}">
        <p14:creationId xmlns:p14="http://schemas.microsoft.com/office/powerpoint/2010/main" val="1077749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p:cNvSpPr>
            <a:spLocks noGrp="1"/>
          </p:cNvSpPr>
          <p:nvPr>
            <p:ph type="body" sz="quarter" idx="17"/>
          </p:nvPr>
        </p:nvSpPr>
        <p:spPr>
          <a:xfrm>
            <a:off x="200026" y="521282"/>
            <a:ext cx="9505950" cy="772107"/>
          </a:xfrm>
        </p:spPr>
        <p:txBody>
          <a:bodyPr/>
          <a:lstStyle/>
          <a:p>
            <a:pPr algn="just"/>
            <a:r>
              <a:rPr lang="ja-JP" altLang="en-US" sz="1800">
                <a:uFill>
                  <a:solidFill>
                    <a:srgbClr val="FF0000"/>
                  </a:solidFill>
                </a:uFill>
              </a:rPr>
              <a:t>製品製造、サービス提供における業務フローと差別化ポイント、商流に関する現状の整理を記載してください。</a:t>
            </a:r>
          </a:p>
        </p:txBody>
      </p:sp>
      <p:sp>
        <p:nvSpPr>
          <p:cNvPr id="13" name="タイトル 2"/>
          <p:cNvSpPr>
            <a:spLocks noGrp="1"/>
          </p:cNvSpPr>
          <p:nvPr>
            <p:ph type="title"/>
          </p:nvPr>
        </p:nvSpPr>
        <p:spPr>
          <a:xfrm>
            <a:off x="200471" y="147409"/>
            <a:ext cx="9505503" cy="400110"/>
          </a:xfrm>
        </p:spPr>
        <p:txBody>
          <a:bodyPr/>
          <a:lstStyle/>
          <a:p>
            <a:r>
              <a:rPr lang="ja-JP" altLang="en-US" sz="2000"/>
              <a:t>（参考）</a:t>
            </a:r>
            <a:r>
              <a:rPr kumimoji="1" lang="ja-JP" altLang="en-US" sz="2000"/>
              <a:t>現状把握</a:t>
            </a:r>
            <a:r>
              <a:rPr lang="ja-JP" altLang="en-US" sz="2000"/>
              <a:t>｜定性分析①（業務フロー・商流）</a:t>
            </a:r>
          </a:p>
        </p:txBody>
      </p:sp>
      <p:sp>
        <p:nvSpPr>
          <p:cNvPr id="2" name="正方形/長方形 1">
            <a:extLst>
              <a:ext uri="{FF2B5EF4-FFF2-40B4-BE49-F238E27FC236}">
                <a16:creationId xmlns:a16="http://schemas.microsoft.com/office/drawing/2014/main" id="{7336205D-2EC0-F1A8-3C64-A44A409962DE}"/>
              </a:ext>
            </a:extLst>
          </p:cNvPr>
          <p:cNvSpPr/>
          <p:nvPr/>
        </p:nvSpPr>
        <p:spPr>
          <a:xfrm>
            <a:off x="199539" y="1340768"/>
            <a:ext cx="5905589" cy="270000"/>
          </a:xfrm>
          <a:prstGeom prst="rect">
            <a:avLst/>
          </a:prstGeom>
          <a:solidFill>
            <a:schemeClr val="tx2">
              <a:lumMod val="7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600" b="1">
                <a:solidFill>
                  <a:schemeClr val="bg1"/>
                </a:solidFill>
                <a:latin typeface="Meiryo UI" panose="020B0604030504040204" pitchFamily="50" charset="-128"/>
                <a:ea typeface="Meiryo UI" panose="020B0604030504040204" pitchFamily="50" charset="-128"/>
              </a:rPr>
              <a:t>製品製造、サービス提供における業務フローと差別化ポイント</a:t>
            </a:r>
          </a:p>
        </p:txBody>
      </p:sp>
      <p:sp>
        <p:nvSpPr>
          <p:cNvPr id="31" name="正方形/長方形 30">
            <a:extLst>
              <a:ext uri="{FF2B5EF4-FFF2-40B4-BE49-F238E27FC236}">
                <a16:creationId xmlns:a16="http://schemas.microsoft.com/office/drawing/2014/main" id="{4B2F06E0-1FEB-81DB-71D5-3CC3B44CADF8}"/>
              </a:ext>
            </a:extLst>
          </p:cNvPr>
          <p:cNvSpPr/>
          <p:nvPr/>
        </p:nvSpPr>
        <p:spPr>
          <a:xfrm>
            <a:off x="199539" y="2224324"/>
            <a:ext cx="540284" cy="1090573"/>
          </a:xfrm>
          <a:prstGeom prst="rect">
            <a:avLst/>
          </a:prstGeom>
          <a:solidFill>
            <a:schemeClr val="bg1">
              <a:lumMod val="8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000">
                <a:solidFill>
                  <a:schemeClr val="tx1"/>
                </a:solidFill>
                <a:latin typeface="Meiryo UI" panose="020B0604030504040204" pitchFamily="50" charset="-128"/>
                <a:ea typeface="Meiryo UI" panose="020B0604030504040204" pitchFamily="50" charset="-128"/>
              </a:rPr>
              <a:t>実施</a:t>
            </a:r>
            <a:br>
              <a:rPr kumimoji="1" lang="en-US" altLang="ja-JP" sz="1000">
                <a:solidFill>
                  <a:schemeClr val="tx1"/>
                </a:solidFill>
                <a:latin typeface="Meiryo UI" panose="020B0604030504040204" pitchFamily="50" charset="-128"/>
                <a:ea typeface="Meiryo UI" panose="020B0604030504040204" pitchFamily="50" charset="-128"/>
              </a:rPr>
            </a:br>
            <a:r>
              <a:rPr kumimoji="1" lang="ja-JP" altLang="en-US" sz="1000">
                <a:solidFill>
                  <a:schemeClr val="tx1"/>
                </a:solidFill>
                <a:latin typeface="Meiryo UI" panose="020B0604030504040204" pitchFamily="50" charset="-128"/>
                <a:ea typeface="Meiryo UI" panose="020B0604030504040204" pitchFamily="50" charset="-128"/>
              </a:rPr>
              <a:t>内容</a:t>
            </a:r>
          </a:p>
        </p:txBody>
      </p:sp>
      <p:sp>
        <p:nvSpPr>
          <p:cNvPr id="32" name="正方形/長方形 31">
            <a:extLst>
              <a:ext uri="{FF2B5EF4-FFF2-40B4-BE49-F238E27FC236}">
                <a16:creationId xmlns:a16="http://schemas.microsoft.com/office/drawing/2014/main" id="{FA1414FB-05E4-E0F7-A592-F4AA512F3A22}"/>
              </a:ext>
            </a:extLst>
          </p:cNvPr>
          <p:cNvSpPr/>
          <p:nvPr/>
        </p:nvSpPr>
        <p:spPr>
          <a:xfrm>
            <a:off x="199539" y="3347963"/>
            <a:ext cx="540284" cy="1090573"/>
          </a:xfrm>
          <a:prstGeom prst="rect">
            <a:avLst/>
          </a:prstGeom>
          <a:solidFill>
            <a:schemeClr val="bg1">
              <a:lumMod val="8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000">
                <a:solidFill>
                  <a:schemeClr val="tx1"/>
                </a:solidFill>
                <a:latin typeface="Meiryo UI" panose="020B0604030504040204" pitchFamily="50" charset="-128"/>
                <a:ea typeface="Meiryo UI" panose="020B0604030504040204" pitchFamily="50" charset="-128"/>
              </a:rPr>
              <a:t>差別化</a:t>
            </a:r>
            <a:br>
              <a:rPr kumimoji="1" lang="en-US" altLang="ja-JP" sz="1000">
                <a:solidFill>
                  <a:schemeClr val="tx1"/>
                </a:solidFill>
                <a:latin typeface="Meiryo UI" panose="020B0604030504040204" pitchFamily="50" charset="-128"/>
                <a:ea typeface="Meiryo UI" panose="020B0604030504040204" pitchFamily="50" charset="-128"/>
              </a:rPr>
            </a:br>
            <a:r>
              <a:rPr kumimoji="1" lang="ja-JP" altLang="en-US" sz="1000">
                <a:solidFill>
                  <a:schemeClr val="tx1"/>
                </a:solidFill>
                <a:latin typeface="Meiryo UI" panose="020B0604030504040204" pitchFamily="50" charset="-128"/>
                <a:ea typeface="Meiryo UI" panose="020B0604030504040204" pitchFamily="50" charset="-128"/>
              </a:rPr>
              <a:t>ポイント</a:t>
            </a:r>
          </a:p>
        </p:txBody>
      </p:sp>
      <p:sp>
        <p:nvSpPr>
          <p:cNvPr id="3" name="矢印: 五方向 2">
            <a:extLst>
              <a:ext uri="{FF2B5EF4-FFF2-40B4-BE49-F238E27FC236}">
                <a16:creationId xmlns:a16="http://schemas.microsoft.com/office/drawing/2014/main" id="{359EA5C9-F4ED-3072-49BA-24B9E98F40EF}"/>
              </a:ext>
            </a:extLst>
          </p:cNvPr>
          <p:cNvSpPr/>
          <p:nvPr/>
        </p:nvSpPr>
        <p:spPr>
          <a:xfrm>
            <a:off x="849976" y="1766767"/>
            <a:ext cx="1341669" cy="396613"/>
          </a:xfrm>
          <a:prstGeom prst="homePlate">
            <a:avLst/>
          </a:prstGeom>
          <a:solidFill>
            <a:schemeClr val="bg1">
              <a:lumMod val="8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200">
                <a:solidFill>
                  <a:schemeClr val="tx1"/>
                </a:solidFill>
                <a:latin typeface="Meiryo UI" panose="020B0604030504040204" pitchFamily="50" charset="-128"/>
                <a:ea typeface="Meiryo UI" panose="020B0604030504040204" pitchFamily="50" charset="-128"/>
              </a:rPr>
              <a:t>xxx</a:t>
            </a:r>
            <a:endParaRPr kumimoji="1" lang="ja-JP" altLang="en-US" sz="1200">
              <a:solidFill>
                <a:schemeClr val="tx1"/>
              </a:solidFill>
              <a:latin typeface="Meiryo UI" panose="020B0604030504040204" pitchFamily="50" charset="-128"/>
              <a:ea typeface="Meiryo UI" panose="020B0604030504040204" pitchFamily="50" charset="-128"/>
            </a:endParaRPr>
          </a:p>
        </p:txBody>
      </p:sp>
      <p:sp>
        <p:nvSpPr>
          <p:cNvPr id="7" name="矢印: 五方向 6">
            <a:extLst>
              <a:ext uri="{FF2B5EF4-FFF2-40B4-BE49-F238E27FC236}">
                <a16:creationId xmlns:a16="http://schemas.microsoft.com/office/drawing/2014/main" id="{889F2BDD-3FBD-53D4-745A-237B4FFC028F}"/>
              </a:ext>
            </a:extLst>
          </p:cNvPr>
          <p:cNvSpPr/>
          <p:nvPr/>
        </p:nvSpPr>
        <p:spPr>
          <a:xfrm>
            <a:off x="2352842" y="1766767"/>
            <a:ext cx="1341669" cy="396613"/>
          </a:xfrm>
          <a:prstGeom prst="homePlate">
            <a:avLst/>
          </a:prstGeom>
          <a:solidFill>
            <a:schemeClr val="bg1">
              <a:lumMod val="8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200">
                <a:solidFill>
                  <a:schemeClr val="tx1"/>
                </a:solidFill>
                <a:latin typeface="Meiryo UI" panose="020B0604030504040204" pitchFamily="50" charset="-128"/>
                <a:ea typeface="Meiryo UI" panose="020B0604030504040204" pitchFamily="50" charset="-128"/>
              </a:rPr>
              <a:t>xxx</a:t>
            </a:r>
            <a:endParaRPr kumimoji="1" lang="ja-JP" altLang="en-US" sz="1200">
              <a:solidFill>
                <a:schemeClr val="tx1"/>
              </a:solidFill>
              <a:latin typeface="Meiryo UI" panose="020B0604030504040204" pitchFamily="50" charset="-128"/>
              <a:ea typeface="Meiryo UI" panose="020B0604030504040204" pitchFamily="50" charset="-128"/>
            </a:endParaRPr>
          </a:p>
        </p:txBody>
      </p:sp>
      <p:sp>
        <p:nvSpPr>
          <p:cNvPr id="11" name="矢印: 五方向 10">
            <a:extLst>
              <a:ext uri="{FF2B5EF4-FFF2-40B4-BE49-F238E27FC236}">
                <a16:creationId xmlns:a16="http://schemas.microsoft.com/office/drawing/2014/main" id="{8B1D88B8-1238-3FF1-D10B-AF728E3692D8}"/>
              </a:ext>
            </a:extLst>
          </p:cNvPr>
          <p:cNvSpPr/>
          <p:nvPr/>
        </p:nvSpPr>
        <p:spPr>
          <a:xfrm>
            <a:off x="3855708" y="1766767"/>
            <a:ext cx="1341669" cy="396613"/>
          </a:xfrm>
          <a:prstGeom prst="homePlate">
            <a:avLst/>
          </a:prstGeom>
          <a:solidFill>
            <a:schemeClr val="bg1">
              <a:lumMod val="8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200">
                <a:solidFill>
                  <a:schemeClr val="tx1"/>
                </a:solidFill>
                <a:latin typeface="Meiryo UI" panose="020B0604030504040204" pitchFamily="50" charset="-128"/>
                <a:ea typeface="Meiryo UI" panose="020B0604030504040204" pitchFamily="50" charset="-128"/>
              </a:rPr>
              <a:t>xxx</a:t>
            </a:r>
            <a:endParaRPr kumimoji="1" lang="ja-JP" altLang="en-US" sz="1200">
              <a:solidFill>
                <a:schemeClr val="tx1"/>
              </a:solidFill>
              <a:latin typeface="Meiryo UI" panose="020B0604030504040204" pitchFamily="50" charset="-128"/>
              <a:ea typeface="Meiryo UI" panose="020B0604030504040204" pitchFamily="50" charset="-128"/>
            </a:endParaRPr>
          </a:p>
        </p:txBody>
      </p:sp>
      <p:sp>
        <p:nvSpPr>
          <p:cNvPr id="15" name="矢印: 五方向 14">
            <a:extLst>
              <a:ext uri="{FF2B5EF4-FFF2-40B4-BE49-F238E27FC236}">
                <a16:creationId xmlns:a16="http://schemas.microsoft.com/office/drawing/2014/main" id="{4C627EC2-A0BC-3D98-7B10-5337F4678A51}"/>
              </a:ext>
            </a:extLst>
          </p:cNvPr>
          <p:cNvSpPr/>
          <p:nvPr/>
        </p:nvSpPr>
        <p:spPr>
          <a:xfrm>
            <a:off x="5358574" y="1766767"/>
            <a:ext cx="1341669" cy="396613"/>
          </a:xfrm>
          <a:prstGeom prst="homePlate">
            <a:avLst/>
          </a:prstGeom>
          <a:solidFill>
            <a:schemeClr val="bg1">
              <a:lumMod val="8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200">
                <a:solidFill>
                  <a:schemeClr val="tx1"/>
                </a:solidFill>
                <a:latin typeface="Meiryo UI" panose="020B0604030504040204" pitchFamily="50" charset="-128"/>
                <a:ea typeface="Meiryo UI" panose="020B0604030504040204" pitchFamily="50" charset="-128"/>
              </a:rPr>
              <a:t>xxx</a:t>
            </a:r>
            <a:endParaRPr kumimoji="1" lang="ja-JP" altLang="en-US" sz="1200">
              <a:solidFill>
                <a:schemeClr val="tx1"/>
              </a:solidFill>
              <a:latin typeface="Meiryo UI" panose="020B0604030504040204" pitchFamily="50" charset="-128"/>
              <a:ea typeface="Meiryo UI" panose="020B0604030504040204" pitchFamily="50" charset="-128"/>
            </a:endParaRPr>
          </a:p>
        </p:txBody>
      </p:sp>
      <p:sp>
        <p:nvSpPr>
          <p:cNvPr id="18" name="矢印: 五方向 17">
            <a:extLst>
              <a:ext uri="{FF2B5EF4-FFF2-40B4-BE49-F238E27FC236}">
                <a16:creationId xmlns:a16="http://schemas.microsoft.com/office/drawing/2014/main" id="{83A4FC19-E3D6-E0CF-114F-38AA12BAD968}"/>
              </a:ext>
            </a:extLst>
          </p:cNvPr>
          <p:cNvSpPr/>
          <p:nvPr/>
        </p:nvSpPr>
        <p:spPr>
          <a:xfrm>
            <a:off x="6861440" y="1766767"/>
            <a:ext cx="1341669" cy="396613"/>
          </a:xfrm>
          <a:prstGeom prst="homePlate">
            <a:avLst/>
          </a:prstGeom>
          <a:solidFill>
            <a:schemeClr val="bg1">
              <a:lumMod val="8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altLang="ja-JP" sz="1200">
                <a:solidFill>
                  <a:schemeClr val="tx1"/>
                </a:solidFill>
                <a:latin typeface="Meiryo UI" panose="020B0604030504040204" pitchFamily="50" charset="-128"/>
                <a:ea typeface="Meiryo UI" panose="020B0604030504040204" pitchFamily="50" charset="-128"/>
              </a:rPr>
              <a:t>xxx</a:t>
            </a:r>
            <a:endParaRPr kumimoji="1" lang="ja-JP" altLang="en-US" sz="1200">
              <a:solidFill>
                <a:schemeClr val="tx1"/>
              </a:solidFill>
              <a:latin typeface="Meiryo UI" panose="020B0604030504040204" pitchFamily="50" charset="-128"/>
              <a:ea typeface="Meiryo UI" panose="020B0604030504040204" pitchFamily="50" charset="-128"/>
            </a:endParaRPr>
          </a:p>
        </p:txBody>
      </p:sp>
      <p:sp>
        <p:nvSpPr>
          <p:cNvPr id="22" name="矢印: 五方向 21">
            <a:extLst>
              <a:ext uri="{FF2B5EF4-FFF2-40B4-BE49-F238E27FC236}">
                <a16:creationId xmlns:a16="http://schemas.microsoft.com/office/drawing/2014/main" id="{2BE11395-51F1-36E0-B868-8C0D31CBFACD}"/>
              </a:ext>
            </a:extLst>
          </p:cNvPr>
          <p:cNvSpPr/>
          <p:nvPr/>
        </p:nvSpPr>
        <p:spPr>
          <a:xfrm>
            <a:off x="8364307" y="1766767"/>
            <a:ext cx="1341669" cy="396613"/>
          </a:xfrm>
          <a:prstGeom prst="homePlate">
            <a:avLst/>
          </a:prstGeom>
          <a:solidFill>
            <a:schemeClr val="bg1">
              <a:lumMod val="8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200">
                <a:solidFill>
                  <a:schemeClr val="tx1"/>
                </a:solidFill>
                <a:latin typeface="Meiryo UI" panose="020B0604030504040204" pitchFamily="50" charset="-128"/>
                <a:ea typeface="Meiryo UI" panose="020B0604030504040204" pitchFamily="50" charset="-128"/>
              </a:rPr>
              <a:t>提供内容</a:t>
            </a:r>
            <a:r>
              <a:rPr kumimoji="1" lang="en-US" altLang="ja-JP" sz="1200">
                <a:solidFill>
                  <a:schemeClr val="tx1"/>
                </a:solidFill>
                <a:latin typeface="Meiryo UI" panose="020B0604030504040204" pitchFamily="50" charset="-128"/>
                <a:ea typeface="Meiryo UI" panose="020B0604030504040204" pitchFamily="50" charset="-128"/>
              </a:rPr>
              <a:t>/</a:t>
            </a:r>
          </a:p>
          <a:p>
            <a:pPr algn="ctr">
              <a:lnSpc>
                <a:spcPct val="100000"/>
              </a:lnSpc>
            </a:pPr>
            <a:r>
              <a:rPr kumimoji="1" lang="ja-JP" altLang="en-US" sz="1200">
                <a:solidFill>
                  <a:schemeClr val="tx1"/>
                </a:solidFill>
                <a:latin typeface="Meiryo UI" panose="020B0604030504040204" pitchFamily="50" charset="-128"/>
                <a:ea typeface="Meiryo UI" panose="020B0604030504040204" pitchFamily="50" charset="-128"/>
              </a:rPr>
              <a:t>顧客提供価値</a:t>
            </a:r>
          </a:p>
        </p:txBody>
      </p:sp>
      <p:sp>
        <p:nvSpPr>
          <p:cNvPr id="4" name="正方形/長方形 3">
            <a:extLst>
              <a:ext uri="{FF2B5EF4-FFF2-40B4-BE49-F238E27FC236}">
                <a16:creationId xmlns:a16="http://schemas.microsoft.com/office/drawing/2014/main" id="{434E834A-0738-E60B-433C-61D4E421A666}"/>
              </a:ext>
            </a:extLst>
          </p:cNvPr>
          <p:cNvSpPr/>
          <p:nvPr/>
        </p:nvSpPr>
        <p:spPr>
          <a:xfrm>
            <a:off x="849976" y="2224324"/>
            <a:ext cx="1341669" cy="1090572"/>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kumimoji="1" lang="en-US" altLang="ja-JP" sz="1200" err="1">
                <a:solidFill>
                  <a:schemeClr val="tx1"/>
                </a:solidFill>
                <a:latin typeface="Meiryo UI" panose="020B0604030504040204" pitchFamily="50" charset="-128"/>
                <a:ea typeface="Meiryo UI" panose="020B0604030504040204" pitchFamily="50" charset="-128"/>
              </a:rPr>
              <a:t>Xxx</a:t>
            </a:r>
            <a:endParaRPr kumimoji="1" lang="en-US" altLang="ja-JP" sz="12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200" err="1">
                <a:solidFill>
                  <a:schemeClr val="tx1"/>
                </a:solidFill>
                <a:latin typeface="Meiryo UI" panose="020B0604030504040204" pitchFamily="50" charset="-128"/>
                <a:ea typeface="Meiryo UI" panose="020B0604030504040204" pitchFamily="50" charset="-128"/>
              </a:rPr>
              <a:t>Xxx</a:t>
            </a:r>
            <a:endParaRPr lang="en-US" altLang="ja-JP" sz="12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F125CF87-64FA-07B5-64FA-3C0A9165F181}"/>
              </a:ext>
            </a:extLst>
          </p:cNvPr>
          <p:cNvSpPr/>
          <p:nvPr/>
        </p:nvSpPr>
        <p:spPr>
          <a:xfrm>
            <a:off x="2352842" y="2224324"/>
            <a:ext cx="1341669" cy="1090572"/>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kumimoji="1" lang="en-US" altLang="ja-JP" sz="1200" err="1">
                <a:solidFill>
                  <a:schemeClr val="tx1"/>
                </a:solidFill>
                <a:latin typeface="Meiryo UI" panose="020B0604030504040204" pitchFamily="50" charset="-128"/>
                <a:ea typeface="Meiryo UI" panose="020B0604030504040204" pitchFamily="50" charset="-128"/>
              </a:rPr>
              <a:t>Xxx</a:t>
            </a:r>
            <a:endParaRPr kumimoji="1" lang="en-US" altLang="ja-JP" sz="12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200" err="1">
                <a:solidFill>
                  <a:schemeClr val="tx1"/>
                </a:solidFill>
                <a:latin typeface="Meiryo UI" panose="020B0604030504040204" pitchFamily="50" charset="-128"/>
                <a:ea typeface="Meiryo UI" panose="020B0604030504040204" pitchFamily="50" charset="-128"/>
              </a:rPr>
              <a:t>Xxx</a:t>
            </a:r>
            <a:endParaRPr lang="en-US" altLang="ja-JP" sz="12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endParaRPr kumimoji="1" lang="en-US" altLang="ja-JP" sz="12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endParaRPr lang="en-US" altLang="ja-JP" sz="1200">
              <a:solidFill>
                <a:schemeClr val="tx1"/>
              </a:solidFill>
              <a:latin typeface="Meiryo UI" panose="020B0604030504040204" pitchFamily="50" charset="-128"/>
              <a:ea typeface="Meiryo UI" panose="020B0604030504040204" pitchFamily="50" charset="-128"/>
            </a:endParaRPr>
          </a:p>
        </p:txBody>
      </p:sp>
      <p:sp>
        <p:nvSpPr>
          <p:cNvPr id="26" name="正方形/長方形 25">
            <a:extLst>
              <a:ext uri="{FF2B5EF4-FFF2-40B4-BE49-F238E27FC236}">
                <a16:creationId xmlns:a16="http://schemas.microsoft.com/office/drawing/2014/main" id="{D2C801CC-1B62-F1DD-F5DE-8E3F77A8BB17}"/>
              </a:ext>
            </a:extLst>
          </p:cNvPr>
          <p:cNvSpPr/>
          <p:nvPr/>
        </p:nvSpPr>
        <p:spPr>
          <a:xfrm>
            <a:off x="3855708" y="2224324"/>
            <a:ext cx="1341669" cy="1090572"/>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kumimoji="1" lang="en-US" altLang="ja-JP" sz="1200" err="1">
                <a:solidFill>
                  <a:schemeClr val="tx1"/>
                </a:solidFill>
                <a:latin typeface="Meiryo UI" panose="020B0604030504040204" pitchFamily="50" charset="-128"/>
                <a:ea typeface="Meiryo UI" panose="020B0604030504040204" pitchFamily="50" charset="-128"/>
              </a:rPr>
              <a:t>Xxx</a:t>
            </a:r>
            <a:endParaRPr kumimoji="1" lang="en-US" altLang="ja-JP" sz="12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200" err="1">
                <a:solidFill>
                  <a:schemeClr val="tx1"/>
                </a:solidFill>
                <a:latin typeface="Meiryo UI" panose="020B0604030504040204" pitchFamily="50" charset="-128"/>
                <a:ea typeface="Meiryo UI" panose="020B0604030504040204" pitchFamily="50" charset="-128"/>
              </a:rPr>
              <a:t>Xxx</a:t>
            </a:r>
            <a:endParaRPr lang="en-US" altLang="ja-JP" sz="12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B84D587C-71D4-5A03-C8D7-425EC727FCC6}"/>
              </a:ext>
            </a:extLst>
          </p:cNvPr>
          <p:cNvSpPr/>
          <p:nvPr/>
        </p:nvSpPr>
        <p:spPr>
          <a:xfrm>
            <a:off x="5358574" y="2224324"/>
            <a:ext cx="1341669" cy="1090572"/>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kumimoji="1" lang="en-US" altLang="ja-JP" sz="1200" err="1">
                <a:solidFill>
                  <a:schemeClr val="tx1"/>
                </a:solidFill>
                <a:latin typeface="Meiryo UI" panose="020B0604030504040204" pitchFamily="50" charset="-128"/>
                <a:ea typeface="Meiryo UI" panose="020B0604030504040204" pitchFamily="50" charset="-128"/>
              </a:rPr>
              <a:t>Xxx</a:t>
            </a:r>
            <a:endParaRPr kumimoji="1" lang="en-US" altLang="ja-JP" sz="12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200" err="1">
                <a:solidFill>
                  <a:schemeClr val="tx1"/>
                </a:solidFill>
                <a:latin typeface="Meiryo UI" panose="020B0604030504040204" pitchFamily="50" charset="-128"/>
                <a:ea typeface="Meiryo UI" panose="020B0604030504040204" pitchFamily="50" charset="-128"/>
              </a:rPr>
              <a:t>Xxx</a:t>
            </a:r>
            <a:endParaRPr lang="en-US" altLang="ja-JP" sz="1200">
              <a:solidFill>
                <a:schemeClr val="tx1"/>
              </a:solidFill>
              <a:latin typeface="Meiryo UI" panose="020B0604030504040204" pitchFamily="50" charset="-128"/>
              <a:ea typeface="Meiryo UI" panose="020B0604030504040204" pitchFamily="50" charset="-128"/>
            </a:endParaRPr>
          </a:p>
        </p:txBody>
      </p:sp>
      <p:sp>
        <p:nvSpPr>
          <p:cNvPr id="28" name="正方形/長方形 27">
            <a:extLst>
              <a:ext uri="{FF2B5EF4-FFF2-40B4-BE49-F238E27FC236}">
                <a16:creationId xmlns:a16="http://schemas.microsoft.com/office/drawing/2014/main" id="{D52029EA-17A8-BA1A-AA80-10BEEA42E3E0}"/>
              </a:ext>
            </a:extLst>
          </p:cNvPr>
          <p:cNvSpPr/>
          <p:nvPr/>
        </p:nvSpPr>
        <p:spPr>
          <a:xfrm>
            <a:off x="6861440" y="2224324"/>
            <a:ext cx="1341669" cy="1090572"/>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kumimoji="1" lang="en-US" altLang="ja-JP" sz="1200" err="1">
                <a:solidFill>
                  <a:schemeClr val="tx1"/>
                </a:solidFill>
                <a:latin typeface="Meiryo UI" panose="020B0604030504040204" pitchFamily="50" charset="-128"/>
                <a:ea typeface="Meiryo UI" panose="020B0604030504040204" pitchFamily="50" charset="-128"/>
              </a:rPr>
              <a:t>Xxx</a:t>
            </a:r>
            <a:endParaRPr kumimoji="1" lang="en-US" altLang="ja-JP" sz="12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200" err="1">
                <a:solidFill>
                  <a:schemeClr val="tx1"/>
                </a:solidFill>
                <a:latin typeface="Meiryo UI" panose="020B0604030504040204" pitchFamily="50" charset="-128"/>
                <a:ea typeface="Meiryo UI" panose="020B0604030504040204" pitchFamily="50" charset="-128"/>
              </a:rPr>
              <a:t>Xxx</a:t>
            </a:r>
            <a:endParaRPr lang="en-US" altLang="ja-JP" sz="12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endParaRPr kumimoji="1" lang="en-US" altLang="ja-JP" sz="12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endParaRPr lang="en-US" altLang="ja-JP" sz="1200">
              <a:solidFill>
                <a:schemeClr val="tx1"/>
              </a:solidFill>
              <a:latin typeface="Meiryo UI" panose="020B0604030504040204" pitchFamily="50" charset="-128"/>
              <a:ea typeface="Meiryo UI" panose="020B0604030504040204" pitchFamily="50" charset="-128"/>
            </a:endParaRPr>
          </a:p>
        </p:txBody>
      </p:sp>
      <p:sp>
        <p:nvSpPr>
          <p:cNvPr id="29" name="正方形/長方形 28">
            <a:extLst>
              <a:ext uri="{FF2B5EF4-FFF2-40B4-BE49-F238E27FC236}">
                <a16:creationId xmlns:a16="http://schemas.microsoft.com/office/drawing/2014/main" id="{3A048B35-F70D-8EC2-9177-0D9FD2745E74}"/>
              </a:ext>
            </a:extLst>
          </p:cNvPr>
          <p:cNvSpPr/>
          <p:nvPr/>
        </p:nvSpPr>
        <p:spPr>
          <a:xfrm>
            <a:off x="8364307" y="2224324"/>
            <a:ext cx="1341669" cy="1090572"/>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a:lnSpc>
                <a:spcPct val="100000"/>
              </a:lnSpc>
            </a:pPr>
            <a:r>
              <a:rPr lang="ja-JP" altLang="en-US"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製品・商品・サービスの内容）</a:t>
            </a:r>
            <a:endParaRPr kumimoji="1" lang="en-US" altLang="ja-JP" sz="12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200" err="1">
                <a:solidFill>
                  <a:schemeClr val="tx1"/>
                </a:solidFill>
                <a:latin typeface="Meiryo UI" panose="020B0604030504040204" pitchFamily="50" charset="-128"/>
                <a:ea typeface="Meiryo UI" panose="020B0604030504040204" pitchFamily="50" charset="-128"/>
              </a:rPr>
              <a:t>Xxx</a:t>
            </a:r>
            <a:endParaRPr kumimoji="1" lang="en-US" altLang="ja-JP" sz="12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200" err="1">
                <a:solidFill>
                  <a:schemeClr val="tx1"/>
                </a:solidFill>
                <a:latin typeface="Meiryo UI" panose="020B0604030504040204" pitchFamily="50" charset="-128"/>
                <a:ea typeface="Meiryo UI" panose="020B0604030504040204" pitchFamily="50" charset="-128"/>
              </a:rPr>
              <a:t>Xxx</a:t>
            </a:r>
            <a:endParaRPr lang="en-US" altLang="ja-JP" sz="12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43" name="正方形/長方形 42">
            <a:extLst>
              <a:ext uri="{FF2B5EF4-FFF2-40B4-BE49-F238E27FC236}">
                <a16:creationId xmlns:a16="http://schemas.microsoft.com/office/drawing/2014/main" id="{75ADF9D2-95EB-94FB-DB66-FDE7E1DF3C5D}"/>
              </a:ext>
            </a:extLst>
          </p:cNvPr>
          <p:cNvSpPr/>
          <p:nvPr/>
        </p:nvSpPr>
        <p:spPr>
          <a:xfrm>
            <a:off x="849976" y="3347963"/>
            <a:ext cx="1341669" cy="1090572"/>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kumimoji="1" lang="en-US" altLang="ja-JP" sz="1200" err="1">
                <a:solidFill>
                  <a:schemeClr val="tx1"/>
                </a:solidFill>
                <a:latin typeface="Meiryo UI" panose="020B0604030504040204" pitchFamily="50" charset="-128"/>
                <a:ea typeface="Meiryo UI" panose="020B0604030504040204" pitchFamily="50" charset="-128"/>
              </a:rPr>
              <a:t>Xxx</a:t>
            </a:r>
            <a:endParaRPr kumimoji="1" lang="en-US" altLang="ja-JP" sz="12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200">
                <a:solidFill>
                  <a:schemeClr val="tx1"/>
                </a:solidFill>
                <a:latin typeface="Meiryo UI" panose="020B0604030504040204" pitchFamily="50" charset="-128"/>
                <a:ea typeface="Meiryo UI" panose="020B0604030504040204" pitchFamily="50" charset="-128"/>
              </a:rPr>
              <a:t>xxx</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44" name="正方形/長方形 43">
            <a:extLst>
              <a:ext uri="{FF2B5EF4-FFF2-40B4-BE49-F238E27FC236}">
                <a16:creationId xmlns:a16="http://schemas.microsoft.com/office/drawing/2014/main" id="{A58E27ED-0912-4889-6E86-ED683B05E6F6}"/>
              </a:ext>
            </a:extLst>
          </p:cNvPr>
          <p:cNvSpPr/>
          <p:nvPr/>
        </p:nvSpPr>
        <p:spPr>
          <a:xfrm>
            <a:off x="2352842" y="3347963"/>
            <a:ext cx="1341669" cy="1090572"/>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kumimoji="1" lang="en-US" altLang="ja-JP" sz="1200" err="1">
                <a:solidFill>
                  <a:schemeClr val="tx1"/>
                </a:solidFill>
                <a:latin typeface="Meiryo UI" panose="020B0604030504040204" pitchFamily="50" charset="-128"/>
                <a:ea typeface="Meiryo UI" panose="020B0604030504040204" pitchFamily="50" charset="-128"/>
              </a:rPr>
              <a:t>Xxx</a:t>
            </a:r>
            <a:endParaRPr kumimoji="1" lang="en-US" altLang="ja-JP" sz="12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200">
                <a:solidFill>
                  <a:schemeClr val="tx1"/>
                </a:solidFill>
                <a:latin typeface="Meiryo UI" panose="020B0604030504040204" pitchFamily="50" charset="-128"/>
                <a:ea typeface="Meiryo UI" panose="020B0604030504040204" pitchFamily="50" charset="-128"/>
              </a:rPr>
              <a:t>xxx</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45" name="正方形/長方形 44">
            <a:extLst>
              <a:ext uri="{FF2B5EF4-FFF2-40B4-BE49-F238E27FC236}">
                <a16:creationId xmlns:a16="http://schemas.microsoft.com/office/drawing/2014/main" id="{7AEF8A0E-2789-D8E8-2847-D30745C3042B}"/>
              </a:ext>
            </a:extLst>
          </p:cNvPr>
          <p:cNvSpPr/>
          <p:nvPr/>
        </p:nvSpPr>
        <p:spPr>
          <a:xfrm>
            <a:off x="3855708" y="3347963"/>
            <a:ext cx="1341669" cy="1090572"/>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kumimoji="1" lang="en-US" altLang="ja-JP" sz="1200" err="1">
                <a:solidFill>
                  <a:schemeClr val="tx1"/>
                </a:solidFill>
                <a:latin typeface="Meiryo UI" panose="020B0604030504040204" pitchFamily="50" charset="-128"/>
                <a:ea typeface="Meiryo UI" panose="020B0604030504040204" pitchFamily="50" charset="-128"/>
              </a:rPr>
              <a:t>Xxx</a:t>
            </a:r>
            <a:endParaRPr kumimoji="1" lang="en-US" altLang="ja-JP" sz="12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200">
                <a:solidFill>
                  <a:schemeClr val="tx1"/>
                </a:solidFill>
                <a:latin typeface="Meiryo UI" panose="020B0604030504040204" pitchFamily="50" charset="-128"/>
                <a:ea typeface="Meiryo UI" panose="020B0604030504040204" pitchFamily="50" charset="-128"/>
              </a:rPr>
              <a:t>xxx</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46" name="正方形/長方形 45">
            <a:extLst>
              <a:ext uri="{FF2B5EF4-FFF2-40B4-BE49-F238E27FC236}">
                <a16:creationId xmlns:a16="http://schemas.microsoft.com/office/drawing/2014/main" id="{4F0B18A9-606C-C635-A39A-D061DEFBA4BF}"/>
              </a:ext>
            </a:extLst>
          </p:cNvPr>
          <p:cNvSpPr/>
          <p:nvPr/>
        </p:nvSpPr>
        <p:spPr>
          <a:xfrm>
            <a:off x="5358574" y="3347963"/>
            <a:ext cx="1341669" cy="1090572"/>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kumimoji="1" lang="en-US" altLang="ja-JP" sz="1200" err="1">
                <a:solidFill>
                  <a:schemeClr val="tx1"/>
                </a:solidFill>
                <a:latin typeface="Meiryo UI" panose="020B0604030504040204" pitchFamily="50" charset="-128"/>
                <a:ea typeface="Meiryo UI" panose="020B0604030504040204" pitchFamily="50" charset="-128"/>
              </a:rPr>
              <a:t>Xxx</a:t>
            </a:r>
            <a:endParaRPr kumimoji="1" lang="en-US" altLang="ja-JP" sz="12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200">
                <a:solidFill>
                  <a:schemeClr val="tx1"/>
                </a:solidFill>
                <a:latin typeface="Meiryo UI" panose="020B0604030504040204" pitchFamily="50" charset="-128"/>
                <a:ea typeface="Meiryo UI" panose="020B0604030504040204" pitchFamily="50" charset="-128"/>
              </a:rPr>
              <a:t>xxx</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47" name="正方形/長方形 46">
            <a:extLst>
              <a:ext uri="{FF2B5EF4-FFF2-40B4-BE49-F238E27FC236}">
                <a16:creationId xmlns:a16="http://schemas.microsoft.com/office/drawing/2014/main" id="{0BEED7C1-72D3-EFE7-9C21-B9872A34BECD}"/>
              </a:ext>
            </a:extLst>
          </p:cNvPr>
          <p:cNvSpPr/>
          <p:nvPr/>
        </p:nvSpPr>
        <p:spPr>
          <a:xfrm>
            <a:off x="6861440" y="3347963"/>
            <a:ext cx="1341669" cy="1090572"/>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kumimoji="1" lang="en-US" altLang="ja-JP" sz="1200" err="1">
                <a:solidFill>
                  <a:schemeClr val="tx1"/>
                </a:solidFill>
                <a:latin typeface="Meiryo UI" panose="020B0604030504040204" pitchFamily="50" charset="-128"/>
                <a:ea typeface="Meiryo UI" panose="020B0604030504040204" pitchFamily="50" charset="-128"/>
              </a:rPr>
              <a:t>Xxx</a:t>
            </a:r>
            <a:endParaRPr kumimoji="1" lang="en-US" altLang="ja-JP" sz="12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200">
                <a:solidFill>
                  <a:schemeClr val="tx1"/>
                </a:solidFill>
                <a:latin typeface="Meiryo UI" panose="020B0604030504040204" pitchFamily="50" charset="-128"/>
                <a:ea typeface="Meiryo UI" panose="020B0604030504040204" pitchFamily="50" charset="-128"/>
              </a:rPr>
              <a:t>xxx</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48" name="正方形/長方形 47">
            <a:extLst>
              <a:ext uri="{FF2B5EF4-FFF2-40B4-BE49-F238E27FC236}">
                <a16:creationId xmlns:a16="http://schemas.microsoft.com/office/drawing/2014/main" id="{DDBAABAB-860B-56E0-C7EB-2F46815023AC}"/>
              </a:ext>
            </a:extLst>
          </p:cNvPr>
          <p:cNvSpPr/>
          <p:nvPr/>
        </p:nvSpPr>
        <p:spPr>
          <a:xfrm>
            <a:off x="8364307" y="3347963"/>
            <a:ext cx="1341669" cy="1090572"/>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a:lnSpc>
                <a:spcPct val="100000"/>
              </a:lnSpc>
            </a:pPr>
            <a:r>
              <a:rPr lang="ja-JP" altLang="en-US" sz="1200">
                <a:solidFill>
                  <a:schemeClr val="tx1"/>
                </a:solidFill>
                <a:latin typeface="Meiryo UI" panose="020B0604030504040204" pitchFamily="50" charset="-128"/>
                <a:ea typeface="Meiryo UI" panose="020B0604030504040204" pitchFamily="50" charset="-128"/>
              </a:rPr>
              <a:t>（どのような価値を提供しているか）</a:t>
            </a:r>
            <a:endParaRPr lang="en-US" altLang="ja-JP" sz="12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en-US" altLang="ja-JP" sz="1200" err="1">
                <a:solidFill>
                  <a:schemeClr val="tx1"/>
                </a:solidFill>
                <a:latin typeface="Meiryo UI" panose="020B0604030504040204" pitchFamily="50" charset="-128"/>
                <a:ea typeface="Meiryo UI" panose="020B0604030504040204" pitchFamily="50" charset="-128"/>
              </a:rPr>
              <a:t>Xxx</a:t>
            </a:r>
            <a:endParaRPr kumimoji="1" lang="en-US" altLang="ja-JP" sz="12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200">
                <a:solidFill>
                  <a:schemeClr val="tx1"/>
                </a:solidFill>
                <a:latin typeface="Meiryo UI" panose="020B0604030504040204" pitchFamily="50" charset="-128"/>
                <a:ea typeface="Meiryo UI" panose="020B0604030504040204" pitchFamily="50" charset="-128"/>
              </a:rPr>
              <a:t>xxx</a:t>
            </a:r>
            <a:endParaRPr kumimoji="1" lang="en-US" altLang="ja-JP" sz="1200">
              <a:solidFill>
                <a:schemeClr val="tx1"/>
              </a:solidFill>
              <a:latin typeface="Meiryo UI" panose="020B0604030504040204" pitchFamily="50" charset="-128"/>
              <a:ea typeface="Meiryo UI" panose="020B0604030504040204" pitchFamily="50" charset="-128"/>
            </a:endParaRPr>
          </a:p>
        </p:txBody>
      </p:sp>
      <p:cxnSp>
        <p:nvCxnSpPr>
          <p:cNvPr id="52" name="直線コネクタ 51">
            <a:extLst>
              <a:ext uri="{FF2B5EF4-FFF2-40B4-BE49-F238E27FC236}">
                <a16:creationId xmlns:a16="http://schemas.microsoft.com/office/drawing/2014/main" id="{E2047D2A-57FD-7F8F-21ED-7623B623DF0C}"/>
              </a:ext>
            </a:extLst>
          </p:cNvPr>
          <p:cNvCxnSpPr>
            <a:cxnSpLocks/>
          </p:cNvCxnSpPr>
          <p:nvPr/>
        </p:nvCxnSpPr>
        <p:spPr>
          <a:xfrm>
            <a:off x="849976" y="3329128"/>
            <a:ext cx="8856000"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sp>
        <p:nvSpPr>
          <p:cNvPr id="10" name="四角形: 角を丸くする 9">
            <a:extLst>
              <a:ext uri="{FF2B5EF4-FFF2-40B4-BE49-F238E27FC236}">
                <a16:creationId xmlns:a16="http://schemas.microsoft.com/office/drawing/2014/main" id="{921E4A72-1E65-EFAE-B953-BB115C89E671}"/>
              </a:ext>
            </a:extLst>
          </p:cNvPr>
          <p:cNvSpPr>
            <a:spLocks/>
          </p:cNvSpPr>
          <p:nvPr/>
        </p:nvSpPr>
        <p:spPr>
          <a:xfrm>
            <a:off x="741236" y="1693573"/>
            <a:ext cx="579784" cy="203211"/>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200" b="1">
                <a:solidFill>
                  <a:schemeClr val="bg1"/>
                </a:solidFill>
                <a:latin typeface="Meiryo UI" panose="020B0604030504040204" pitchFamily="50" charset="-128"/>
                <a:ea typeface="Meiryo UI" panose="020B0604030504040204" pitchFamily="50" charset="-128"/>
              </a:rPr>
              <a:t>業務①</a:t>
            </a:r>
          </a:p>
        </p:txBody>
      </p:sp>
      <p:sp>
        <p:nvSpPr>
          <p:cNvPr id="12" name="四角形: 角を丸くする 11">
            <a:extLst>
              <a:ext uri="{FF2B5EF4-FFF2-40B4-BE49-F238E27FC236}">
                <a16:creationId xmlns:a16="http://schemas.microsoft.com/office/drawing/2014/main" id="{69689F6A-A58B-BAEC-280F-00EC3BFF16A8}"/>
              </a:ext>
            </a:extLst>
          </p:cNvPr>
          <p:cNvSpPr>
            <a:spLocks/>
          </p:cNvSpPr>
          <p:nvPr/>
        </p:nvSpPr>
        <p:spPr>
          <a:xfrm>
            <a:off x="2244102" y="1693573"/>
            <a:ext cx="579784" cy="203211"/>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200" b="1">
                <a:solidFill>
                  <a:schemeClr val="bg1"/>
                </a:solidFill>
                <a:latin typeface="Meiryo UI" panose="020B0604030504040204" pitchFamily="50" charset="-128"/>
                <a:ea typeface="Meiryo UI" panose="020B0604030504040204" pitchFamily="50" charset="-128"/>
              </a:rPr>
              <a:t>業務②</a:t>
            </a:r>
          </a:p>
        </p:txBody>
      </p:sp>
      <p:sp>
        <p:nvSpPr>
          <p:cNvPr id="14" name="四角形: 角を丸くする 13">
            <a:extLst>
              <a:ext uri="{FF2B5EF4-FFF2-40B4-BE49-F238E27FC236}">
                <a16:creationId xmlns:a16="http://schemas.microsoft.com/office/drawing/2014/main" id="{BA67B3EE-D82C-A1BC-2661-BEB8D0CFA200}"/>
              </a:ext>
            </a:extLst>
          </p:cNvPr>
          <p:cNvSpPr>
            <a:spLocks/>
          </p:cNvSpPr>
          <p:nvPr/>
        </p:nvSpPr>
        <p:spPr>
          <a:xfrm>
            <a:off x="3746968" y="1693573"/>
            <a:ext cx="579784" cy="203211"/>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200" b="1">
                <a:solidFill>
                  <a:schemeClr val="bg1"/>
                </a:solidFill>
                <a:latin typeface="Meiryo UI" panose="020B0604030504040204" pitchFamily="50" charset="-128"/>
                <a:ea typeface="Meiryo UI" panose="020B0604030504040204" pitchFamily="50" charset="-128"/>
              </a:rPr>
              <a:t>業務③</a:t>
            </a:r>
          </a:p>
        </p:txBody>
      </p:sp>
      <p:sp>
        <p:nvSpPr>
          <p:cNvPr id="16" name="四角形: 角を丸くする 15">
            <a:extLst>
              <a:ext uri="{FF2B5EF4-FFF2-40B4-BE49-F238E27FC236}">
                <a16:creationId xmlns:a16="http://schemas.microsoft.com/office/drawing/2014/main" id="{E8A05FF4-82DC-718D-8322-D40C13F4CB9B}"/>
              </a:ext>
            </a:extLst>
          </p:cNvPr>
          <p:cNvSpPr>
            <a:spLocks/>
          </p:cNvSpPr>
          <p:nvPr/>
        </p:nvSpPr>
        <p:spPr>
          <a:xfrm>
            <a:off x="5249834" y="1693573"/>
            <a:ext cx="579784" cy="203211"/>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200" b="1">
                <a:solidFill>
                  <a:schemeClr val="bg1"/>
                </a:solidFill>
                <a:latin typeface="Meiryo UI" panose="020B0604030504040204" pitchFamily="50" charset="-128"/>
                <a:ea typeface="Meiryo UI" panose="020B0604030504040204" pitchFamily="50" charset="-128"/>
              </a:rPr>
              <a:t>業務④</a:t>
            </a:r>
          </a:p>
        </p:txBody>
      </p:sp>
      <p:sp>
        <p:nvSpPr>
          <p:cNvPr id="17" name="四角形: 角を丸くする 16">
            <a:extLst>
              <a:ext uri="{FF2B5EF4-FFF2-40B4-BE49-F238E27FC236}">
                <a16:creationId xmlns:a16="http://schemas.microsoft.com/office/drawing/2014/main" id="{D79AB4E0-FF7F-8F75-1A81-774B0E03643C}"/>
              </a:ext>
            </a:extLst>
          </p:cNvPr>
          <p:cNvSpPr>
            <a:spLocks/>
          </p:cNvSpPr>
          <p:nvPr/>
        </p:nvSpPr>
        <p:spPr>
          <a:xfrm>
            <a:off x="6752700" y="1693573"/>
            <a:ext cx="579784" cy="203211"/>
          </a:xfrm>
          <a:prstGeom prst="roundRect">
            <a:avLst/>
          </a:prstGeom>
          <a:solidFill>
            <a:schemeClr val="tx1">
              <a:lumMod val="65000"/>
              <a:lumOff val="35000"/>
            </a:schemeClr>
          </a:solidFill>
          <a:ln w="9525">
            <a:no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200" b="1">
                <a:solidFill>
                  <a:schemeClr val="bg1"/>
                </a:solidFill>
                <a:latin typeface="Meiryo UI" panose="020B0604030504040204" pitchFamily="50" charset="-128"/>
                <a:ea typeface="Meiryo UI" panose="020B0604030504040204" pitchFamily="50" charset="-128"/>
              </a:rPr>
              <a:t>業務⑤</a:t>
            </a:r>
          </a:p>
        </p:txBody>
      </p:sp>
      <p:sp>
        <p:nvSpPr>
          <p:cNvPr id="19" name="正方形/長方形 18">
            <a:extLst>
              <a:ext uri="{FF2B5EF4-FFF2-40B4-BE49-F238E27FC236}">
                <a16:creationId xmlns:a16="http://schemas.microsoft.com/office/drawing/2014/main" id="{97AB6C89-ADE5-DD99-103E-C2A75B6F323F}"/>
              </a:ext>
            </a:extLst>
          </p:cNvPr>
          <p:cNvSpPr/>
          <p:nvPr/>
        </p:nvSpPr>
        <p:spPr>
          <a:xfrm>
            <a:off x="199539" y="4528576"/>
            <a:ext cx="1476000" cy="270000"/>
          </a:xfrm>
          <a:prstGeom prst="rect">
            <a:avLst/>
          </a:prstGeom>
          <a:solidFill>
            <a:schemeClr val="tx2">
              <a:lumMod val="7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600" b="1">
                <a:solidFill>
                  <a:schemeClr val="bg1"/>
                </a:solidFill>
                <a:latin typeface="Meiryo UI" panose="020B0604030504040204" pitchFamily="50" charset="-128"/>
                <a:ea typeface="Meiryo UI" panose="020B0604030504040204" pitchFamily="50" charset="-128"/>
              </a:rPr>
              <a:t>商流</a:t>
            </a:r>
          </a:p>
        </p:txBody>
      </p:sp>
      <p:sp>
        <p:nvSpPr>
          <p:cNvPr id="53" name="正方形/長方形 52">
            <a:extLst>
              <a:ext uri="{FF2B5EF4-FFF2-40B4-BE49-F238E27FC236}">
                <a16:creationId xmlns:a16="http://schemas.microsoft.com/office/drawing/2014/main" id="{DC7DF545-E10C-8486-2A2F-7C4F2F307FD7}"/>
              </a:ext>
            </a:extLst>
          </p:cNvPr>
          <p:cNvSpPr/>
          <p:nvPr/>
        </p:nvSpPr>
        <p:spPr>
          <a:xfrm>
            <a:off x="619293" y="4883713"/>
            <a:ext cx="2687891" cy="814524"/>
          </a:xfrm>
          <a:prstGeom prst="rect">
            <a:avLst/>
          </a:prstGeom>
          <a:no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ja-JP" altLang="en-US" sz="1200">
                <a:solidFill>
                  <a:schemeClr val="tx1"/>
                </a:solidFill>
                <a:latin typeface="Meiryo UI" panose="020B0604030504040204" pitchFamily="50" charset="-128"/>
                <a:ea typeface="Meiryo UI" panose="020B0604030504040204" pitchFamily="50" charset="-128"/>
              </a:rPr>
              <a:t>■社名・取引金額・内容等</a:t>
            </a:r>
            <a:endParaRPr kumimoji="1" lang="en-US" altLang="ja-JP" sz="12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200">
                <a:solidFill>
                  <a:schemeClr val="tx1"/>
                </a:solidFill>
                <a:latin typeface="Meiryo UI" panose="020B0604030504040204" pitchFamily="50" charset="-128"/>
                <a:ea typeface="Meiryo UI" panose="020B0604030504040204" pitchFamily="50" charset="-128"/>
              </a:rPr>
              <a:t>Ｘｘｘ</a:t>
            </a:r>
            <a:endParaRPr kumimoji="1" lang="en-US" altLang="ja-JP" sz="120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1200">
                <a:solidFill>
                  <a:schemeClr val="tx1"/>
                </a:solidFill>
                <a:latin typeface="Meiryo UI" panose="020B0604030504040204" pitchFamily="50" charset="-128"/>
                <a:ea typeface="Meiryo UI" panose="020B0604030504040204" pitchFamily="50" charset="-128"/>
              </a:rPr>
              <a:t>■選定理由</a:t>
            </a:r>
            <a:endParaRPr kumimoji="1" lang="en-US" altLang="ja-JP" sz="12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200">
                <a:solidFill>
                  <a:schemeClr val="tx1"/>
                </a:solidFill>
                <a:latin typeface="Meiryo UI" panose="020B0604030504040204" pitchFamily="50" charset="-128"/>
                <a:ea typeface="Meiryo UI" panose="020B0604030504040204" pitchFamily="50" charset="-128"/>
              </a:rPr>
              <a:t>Ｘｘｘ</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54" name="正方形/長方形 53">
            <a:extLst>
              <a:ext uri="{FF2B5EF4-FFF2-40B4-BE49-F238E27FC236}">
                <a16:creationId xmlns:a16="http://schemas.microsoft.com/office/drawing/2014/main" id="{BA732E0C-DB39-0844-7235-225E7999667C}"/>
              </a:ext>
            </a:extLst>
          </p:cNvPr>
          <p:cNvSpPr/>
          <p:nvPr/>
        </p:nvSpPr>
        <p:spPr>
          <a:xfrm>
            <a:off x="619293" y="5784252"/>
            <a:ext cx="2687891" cy="814524"/>
          </a:xfrm>
          <a:prstGeom prst="rect">
            <a:avLst/>
          </a:prstGeom>
          <a:no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ja-JP" altLang="en-US" sz="1200">
                <a:solidFill>
                  <a:schemeClr val="tx1"/>
                </a:solidFill>
                <a:latin typeface="Meiryo UI" panose="020B0604030504040204" pitchFamily="50" charset="-128"/>
                <a:ea typeface="Meiryo UI" panose="020B0604030504040204" pitchFamily="50" charset="-128"/>
              </a:rPr>
              <a:t>■社名・取引金額・内容等</a:t>
            </a:r>
            <a:endParaRPr kumimoji="1" lang="en-US" altLang="ja-JP" sz="12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200">
                <a:solidFill>
                  <a:schemeClr val="tx1"/>
                </a:solidFill>
                <a:latin typeface="Meiryo UI" panose="020B0604030504040204" pitchFamily="50" charset="-128"/>
                <a:ea typeface="Meiryo UI" panose="020B0604030504040204" pitchFamily="50" charset="-128"/>
              </a:rPr>
              <a:t>Ｘｘｘ</a:t>
            </a:r>
            <a:endParaRPr kumimoji="1" lang="en-US" altLang="ja-JP" sz="120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1200">
                <a:solidFill>
                  <a:schemeClr val="tx1"/>
                </a:solidFill>
                <a:latin typeface="Meiryo UI" panose="020B0604030504040204" pitchFamily="50" charset="-128"/>
                <a:ea typeface="Meiryo UI" panose="020B0604030504040204" pitchFamily="50" charset="-128"/>
              </a:rPr>
              <a:t>■選定理由</a:t>
            </a:r>
            <a:endParaRPr kumimoji="1" lang="en-US" altLang="ja-JP" sz="12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200">
                <a:solidFill>
                  <a:schemeClr val="tx1"/>
                </a:solidFill>
                <a:latin typeface="Meiryo UI" panose="020B0604030504040204" pitchFamily="50" charset="-128"/>
                <a:ea typeface="Meiryo UI" panose="020B0604030504040204" pitchFamily="50" charset="-128"/>
              </a:rPr>
              <a:t>Ｘｘｘ</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51" name="正方形/長方形 50">
            <a:extLst>
              <a:ext uri="{FF2B5EF4-FFF2-40B4-BE49-F238E27FC236}">
                <a16:creationId xmlns:a16="http://schemas.microsoft.com/office/drawing/2014/main" id="{4BF39C70-B736-02D4-D5FB-90048B75C90C}"/>
              </a:ext>
            </a:extLst>
          </p:cNvPr>
          <p:cNvSpPr/>
          <p:nvPr/>
        </p:nvSpPr>
        <p:spPr>
          <a:xfrm>
            <a:off x="308260" y="4883713"/>
            <a:ext cx="311627" cy="814524"/>
          </a:xfrm>
          <a:prstGeom prst="rect">
            <a:avLst/>
          </a:prstGeom>
          <a:solidFill>
            <a:schemeClr val="tx1">
              <a:lumMod val="65000"/>
              <a:lumOff val="35000"/>
            </a:schemeClr>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仕入先</a:t>
            </a:r>
          </a:p>
        </p:txBody>
      </p:sp>
      <p:sp>
        <p:nvSpPr>
          <p:cNvPr id="55" name="正方形/長方形 54">
            <a:extLst>
              <a:ext uri="{FF2B5EF4-FFF2-40B4-BE49-F238E27FC236}">
                <a16:creationId xmlns:a16="http://schemas.microsoft.com/office/drawing/2014/main" id="{F13727F3-7385-2B3F-2FDE-EC98938E016E}"/>
              </a:ext>
            </a:extLst>
          </p:cNvPr>
          <p:cNvSpPr/>
          <p:nvPr/>
        </p:nvSpPr>
        <p:spPr>
          <a:xfrm>
            <a:off x="308260" y="5784252"/>
            <a:ext cx="311627" cy="814524"/>
          </a:xfrm>
          <a:prstGeom prst="rect">
            <a:avLst/>
          </a:prstGeom>
          <a:solidFill>
            <a:schemeClr val="tx1">
              <a:lumMod val="65000"/>
              <a:lumOff val="35000"/>
            </a:schemeClr>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協力先</a:t>
            </a:r>
          </a:p>
        </p:txBody>
      </p:sp>
      <p:sp>
        <p:nvSpPr>
          <p:cNvPr id="56" name="正方形/長方形 55">
            <a:extLst>
              <a:ext uri="{FF2B5EF4-FFF2-40B4-BE49-F238E27FC236}">
                <a16:creationId xmlns:a16="http://schemas.microsoft.com/office/drawing/2014/main" id="{AB294CB3-D2DB-5E17-8597-252AE533167D}"/>
              </a:ext>
            </a:extLst>
          </p:cNvPr>
          <p:cNvSpPr/>
          <p:nvPr/>
        </p:nvSpPr>
        <p:spPr>
          <a:xfrm>
            <a:off x="3722921" y="4973777"/>
            <a:ext cx="1141181" cy="1534936"/>
          </a:xfrm>
          <a:prstGeom prst="rect">
            <a:avLst/>
          </a:prstGeom>
          <a:solidFill>
            <a:schemeClr val="accent1"/>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当社</a:t>
            </a:r>
          </a:p>
        </p:txBody>
      </p:sp>
      <p:sp>
        <p:nvSpPr>
          <p:cNvPr id="63" name="正方形/長方形 62">
            <a:extLst>
              <a:ext uri="{FF2B5EF4-FFF2-40B4-BE49-F238E27FC236}">
                <a16:creationId xmlns:a16="http://schemas.microsoft.com/office/drawing/2014/main" id="{24144C73-3185-769A-5251-2CBC84DF1201}"/>
              </a:ext>
            </a:extLst>
          </p:cNvPr>
          <p:cNvSpPr/>
          <p:nvPr/>
        </p:nvSpPr>
        <p:spPr>
          <a:xfrm>
            <a:off x="5279839" y="5169435"/>
            <a:ext cx="1951082" cy="1429334"/>
          </a:xfrm>
          <a:prstGeom prst="rect">
            <a:avLst/>
          </a:prstGeom>
          <a:no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ja-JP" altLang="en-US" sz="1200">
                <a:solidFill>
                  <a:schemeClr val="tx1"/>
                </a:solidFill>
                <a:latin typeface="Meiryo UI" panose="020B0604030504040204" pitchFamily="50" charset="-128"/>
                <a:ea typeface="Meiryo UI" panose="020B0604030504040204" pitchFamily="50" charset="-128"/>
              </a:rPr>
              <a:t>■属性（消費者・企業等）</a:t>
            </a:r>
            <a:endParaRPr kumimoji="1" lang="en-US" altLang="ja-JP" sz="12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200">
                <a:solidFill>
                  <a:schemeClr val="tx1"/>
                </a:solidFill>
                <a:latin typeface="Meiryo UI" panose="020B0604030504040204" pitchFamily="50" charset="-128"/>
                <a:ea typeface="Meiryo UI" panose="020B0604030504040204" pitchFamily="50" charset="-128"/>
              </a:rPr>
              <a:t>Ｘｘｘ</a:t>
            </a:r>
            <a:endParaRPr kumimoji="1" lang="en-US" altLang="ja-JP" sz="120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1200">
                <a:solidFill>
                  <a:schemeClr val="tx1"/>
                </a:solidFill>
                <a:latin typeface="Meiryo UI" panose="020B0604030504040204" pitchFamily="50" charset="-128"/>
                <a:ea typeface="Meiryo UI" panose="020B0604030504040204" pitchFamily="50" charset="-128"/>
              </a:rPr>
              <a:t>■選ばれている理由</a:t>
            </a:r>
            <a:endParaRPr kumimoji="1" lang="en-US" altLang="ja-JP" sz="12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200">
                <a:solidFill>
                  <a:schemeClr val="tx1"/>
                </a:solidFill>
                <a:latin typeface="Meiryo UI" panose="020B0604030504040204" pitchFamily="50" charset="-128"/>
                <a:ea typeface="Meiryo UI" panose="020B0604030504040204" pitchFamily="50" charset="-128"/>
              </a:rPr>
              <a:t>Ｘｘｘ</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64" name="正方形/長方形 63">
            <a:extLst>
              <a:ext uri="{FF2B5EF4-FFF2-40B4-BE49-F238E27FC236}">
                <a16:creationId xmlns:a16="http://schemas.microsoft.com/office/drawing/2014/main" id="{53F2C33F-BCDE-9038-A6E7-48E214B36C34}"/>
              </a:ext>
            </a:extLst>
          </p:cNvPr>
          <p:cNvSpPr/>
          <p:nvPr/>
        </p:nvSpPr>
        <p:spPr>
          <a:xfrm>
            <a:off x="5279839" y="4883713"/>
            <a:ext cx="1951082" cy="285722"/>
          </a:xfrm>
          <a:prstGeom prst="rect">
            <a:avLst/>
          </a:prstGeom>
          <a:solidFill>
            <a:schemeClr val="tx1">
              <a:lumMod val="65000"/>
              <a:lumOff val="35000"/>
            </a:schemeClr>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得意先</a:t>
            </a:r>
          </a:p>
        </p:txBody>
      </p:sp>
      <p:sp>
        <p:nvSpPr>
          <p:cNvPr id="67" name="正方形/長方形 66">
            <a:extLst>
              <a:ext uri="{FF2B5EF4-FFF2-40B4-BE49-F238E27FC236}">
                <a16:creationId xmlns:a16="http://schemas.microsoft.com/office/drawing/2014/main" id="{DF53F041-E371-A22E-10BB-1A1B8AC468D1}"/>
              </a:ext>
            </a:extLst>
          </p:cNvPr>
          <p:cNvSpPr/>
          <p:nvPr/>
        </p:nvSpPr>
        <p:spPr>
          <a:xfrm>
            <a:off x="7646658" y="5169435"/>
            <a:ext cx="1951082" cy="1429334"/>
          </a:xfrm>
          <a:prstGeom prst="rect">
            <a:avLst/>
          </a:prstGeom>
          <a:no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ja-JP" altLang="en-US" sz="1200">
                <a:solidFill>
                  <a:schemeClr val="tx1"/>
                </a:solidFill>
                <a:latin typeface="Meiryo UI" panose="020B0604030504040204" pitchFamily="50" charset="-128"/>
                <a:ea typeface="Meiryo UI" panose="020B0604030504040204" pitchFamily="50" charset="-128"/>
              </a:rPr>
              <a:t>■属性（消費者・企業等）</a:t>
            </a:r>
            <a:endParaRPr kumimoji="1" lang="en-US" altLang="ja-JP" sz="12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200">
                <a:solidFill>
                  <a:schemeClr val="tx1"/>
                </a:solidFill>
                <a:latin typeface="Meiryo UI" panose="020B0604030504040204" pitchFamily="50" charset="-128"/>
                <a:ea typeface="Meiryo UI" panose="020B0604030504040204" pitchFamily="50" charset="-128"/>
              </a:rPr>
              <a:t>Ｘｘｘ</a:t>
            </a:r>
            <a:endParaRPr kumimoji="1" lang="en-US" altLang="ja-JP" sz="120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1200">
                <a:solidFill>
                  <a:schemeClr val="tx1"/>
                </a:solidFill>
                <a:latin typeface="Meiryo UI" panose="020B0604030504040204" pitchFamily="50" charset="-128"/>
                <a:ea typeface="Meiryo UI" panose="020B0604030504040204" pitchFamily="50" charset="-128"/>
              </a:rPr>
              <a:t>■選ばれている理由</a:t>
            </a:r>
            <a:endParaRPr kumimoji="1" lang="en-US" altLang="ja-JP" sz="12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200">
                <a:solidFill>
                  <a:schemeClr val="tx1"/>
                </a:solidFill>
                <a:latin typeface="Meiryo UI" panose="020B0604030504040204" pitchFamily="50" charset="-128"/>
                <a:ea typeface="Meiryo UI" panose="020B0604030504040204" pitchFamily="50" charset="-128"/>
              </a:rPr>
              <a:t>Ｘｘｘ</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68" name="正方形/長方形 67">
            <a:extLst>
              <a:ext uri="{FF2B5EF4-FFF2-40B4-BE49-F238E27FC236}">
                <a16:creationId xmlns:a16="http://schemas.microsoft.com/office/drawing/2014/main" id="{589CD961-D431-93F9-FD21-DC1E78D29088}"/>
              </a:ext>
            </a:extLst>
          </p:cNvPr>
          <p:cNvSpPr/>
          <p:nvPr/>
        </p:nvSpPr>
        <p:spPr>
          <a:xfrm>
            <a:off x="7646658" y="4883713"/>
            <a:ext cx="1951082" cy="285722"/>
          </a:xfrm>
          <a:prstGeom prst="rect">
            <a:avLst/>
          </a:prstGeom>
          <a:solidFill>
            <a:schemeClr val="tx1">
              <a:lumMod val="65000"/>
              <a:lumOff val="35000"/>
            </a:schemeClr>
          </a:solidFill>
          <a:ln w="9525">
            <a:solidFill>
              <a:schemeClr val="bg1">
                <a:lumMod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得意先</a:t>
            </a:r>
          </a:p>
        </p:txBody>
      </p:sp>
      <p:cxnSp>
        <p:nvCxnSpPr>
          <p:cNvPr id="74" name="直線矢印コネクタ 73">
            <a:extLst>
              <a:ext uri="{FF2B5EF4-FFF2-40B4-BE49-F238E27FC236}">
                <a16:creationId xmlns:a16="http://schemas.microsoft.com/office/drawing/2014/main" id="{F750F285-9D82-B309-137F-459668EDAE57}"/>
              </a:ext>
            </a:extLst>
          </p:cNvPr>
          <p:cNvCxnSpPr>
            <a:cxnSpLocks/>
            <a:stCxn id="53" idx="3"/>
          </p:cNvCxnSpPr>
          <p:nvPr/>
        </p:nvCxnSpPr>
        <p:spPr>
          <a:xfrm>
            <a:off x="3307184" y="5290975"/>
            <a:ext cx="387327" cy="0"/>
          </a:xfrm>
          <a:prstGeom prst="straightConnector1">
            <a:avLst/>
          </a:prstGeom>
          <a:ln w="381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6" name="直線矢印コネクタ 75">
            <a:extLst>
              <a:ext uri="{FF2B5EF4-FFF2-40B4-BE49-F238E27FC236}">
                <a16:creationId xmlns:a16="http://schemas.microsoft.com/office/drawing/2014/main" id="{C3663558-4666-B2E9-9252-B21A655E92DE}"/>
              </a:ext>
            </a:extLst>
          </p:cNvPr>
          <p:cNvCxnSpPr>
            <a:cxnSpLocks/>
            <a:stCxn id="54" idx="3"/>
          </p:cNvCxnSpPr>
          <p:nvPr/>
        </p:nvCxnSpPr>
        <p:spPr>
          <a:xfrm>
            <a:off x="3307184" y="6191514"/>
            <a:ext cx="387327" cy="0"/>
          </a:xfrm>
          <a:prstGeom prst="straightConnector1">
            <a:avLst/>
          </a:prstGeom>
          <a:ln w="381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矢印コネクタ 78">
            <a:extLst>
              <a:ext uri="{FF2B5EF4-FFF2-40B4-BE49-F238E27FC236}">
                <a16:creationId xmlns:a16="http://schemas.microsoft.com/office/drawing/2014/main" id="{5E703C58-9A05-3891-0D11-8B880BA40E8C}"/>
              </a:ext>
            </a:extLst>
          </p:cNvPr>
          <p:cNvCxnSpPr>
            <a:cxnSpLocks/>
            <a:stCxn id="56" idx="3"/>
            <a:endCxn id="63" idx="1"/>
          </p:cNvCxnSpPr>
          <p:nvPr/>
        </p:nvCxnSpPr>
        <p:spPr>
          <a:xfrm>
            <a:off x="4864102" y="5741245"/>
            <a:ext cx="415737" cy="0"/>
          </a:xfrm>
          <a:prstGeom prst="straightConnector1">
            <a:avLst/>
          </a:prstGeom>
          <a:ln w="381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2" name="直線矢印コネクタ 81">
            <a:extLst>
              <a:ext uri="{FF2B5EF4-FFF2-40B4-BE49-F238E27FC236}">
                <a16:creationId xmlns:a16="http://schemas.microsoft.com/office/drawing/2014/main" id="{FFB2EA83-D2EF-AAFB-0E92-97235A4DECD4}"/>
              </a:ext>
            </a:extLst>
          </p:cNvPr>
          <p:cNvCxnSpPr>
            <a:cxnSpLocks/>
          </p:cNvCxnSpPr>
          <p:nvPr/>
        </p:nvCxnSpPr>
        <p:spPr>
          <a:xfrm>
            <a:off x="7230921" y="5741245"/>
            <a:ext cx="415737" cy="0"/>
          </a:xfrm>
          <a:prstGeom prst="straightConnector1">
            <a:avLst/>
          </a:prstGeom>
          <a:ln w="381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5" name="スライド番号プレースホルダー 84">
            <a:extLst>
              <a:ext uri="{FF2B5EF4-FFF2-40B4-BE49-F238E27FC236}">
                <a16:creationId xmlns:a16="http://schemas.microsoft.com/office/drawing/2014/main" id="{A7D9DE98-AC71-12A2-2D67-B50989EEB9E0}"/>
              </a:ext>
            </a:extLst>
          </p:cNvPr>
          <p:cNvSpPr>
            <a:spLocks noGrp="1"/>
          </p:cNvSpPr>
          <p:nvPr>
            <p:ph type="sldNum" sz="quarter" idx="12"/>
          </p:nvPr>
        </p:nvSpPr>
        <p:spPr/>
        <p:txBody>
          <a:bodyPr/>
          <a:lstStyle/>
          <a:p>
            <a:fld id="{D9550142-B990-490A-A107-ED7302A7FD52}" type="slidenum">
              <a:rPr kumimoji="1" lang="ja-JP" altLang="en-US" smtClean="0"/>
              <a:t>17</a:t>
            </a:fld>
            <a:endParaRPr kumimoji="1" lang="ja-JP" altLang="en-US"/>
          </a:p>
        </p:txBody>
      </p:sp>
    </p:spTree>
    <p:extLst>
      <p:ext uri="{BB962C8B-B14F-4D97-AF65-F5344CB8AC3E}">
        <p14:creationId xmlns:p14="http://schemas.microsoft.com/office/powerpoint/2010/main" val="3065698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p:cNvSpPr>
            <a:spLocks noGrp="1"/>
          </p:cNvSpPr>
          <p:nvPr>
            <p:ph type="body" sz="quarter" idx="17"/>
          </p:nvPr>
        </p:nvSpPr>
        <p:spPr>
          <a:xfrm>
            <a:off x="200026" y="521282"/>
            <a:ext cx="9505950" cy="772107"/>
          </a:xfrm>
        </p:spPr>
        <p:txBody>
          <a:bodyPr/>
          <a:lstStyle/>
          <a:p>
            <a:pPr algn="just"/>
            <a:r>
              <a:rPr lang="ja-JP" altLang="en-US" sz="1800">
                <a:uFill>
                  <a:solidFill>
                    <a:srgbClr val="FF0000"/>
                  </a:solidFill>
                </a:uFill>
              </a:rPr>
              <a:t>経営方針、事業の状況、取り巻く環境・関係者、内部管理体制を踏まえた現状の整理を記載してください。</a:t>
            </a:r>
          </a:p>
        </p:txBody>
      </p:sp>
      <p:sp>
        <p:nvSpPr>
          <p:cNvPr id="13" name="タイトル 2"/>
          <p:cNvSpPr>
            <a:spLocks noGrp="1"/>
          </p:cNvSpPr>
          <p:nvPr>
            <p:ph type="title"/>
          </p:nvPr>
        </p:nvSpPr>
        <p:spPr>
          <a:xfrm>
            <a:off x="200471" y="147409"/>
            <a:ext cx="9505503" cy="400110"/>
          </a:xfrm>
        </p:spPr>
        <p:txBody>
          <a:bodyPr/>
          <a:lstStyle/>
          <a:p>
            <a:r>
              <a:rPr lang="ja-JP" altLang="en-US" sz="2000"/>
              <a:t>（参考）</a:t>
            </a:r>
            <a:r>
              <a:rPr kumimoji="1" lang="ja-JP" altLang="en-US" sz="2000"/>
              <a:t>現状把握</a:t>
            </a:r>
            <a:r>
              <a:rPr lang="ja-JP" altLang="en-US" sz="2000"/>
              <a:t>｜定性分析②（</a:t>
            </a:r>
            <a:r>
              <a:rPr lang="en-US" altLang="ja-JP" sz="2000"/>
              <a:t>4</a:t>
            </a:r>
            <a:r>
              <a:rPr lang="ja-JP" altLang="en-US" sz="2000"/>
              <a:t>つの視点）</a:t>
            </a:r>
          </a:p>
        </p:txBody>
      </p:sp>
      <p:sp>
        <p:nvSpPr>
          <p:cNvPr id="3" name="スライド番号プレースホルダー 2">
            <a:extLst>
              <a:ext uri="{FF2B5EF4-FFF2-40B4-BE49-F238E27FC236}">
                <a16:creationId xmlns:a16="http://schemas.microsoft.com/office/drawing/2014/main" id="{939F57F6-51C6-8DA8-A96F-FE3F648C5FC9}"/>
              </a:ext>
            </a:extLst>
          </p:cNvPr>
          <p:cNvSpPr>
            <a:spLocks noGrp="1"/>
          </p:cNvSpPr>
          <p:nvPr>
            <p:ph type="sldNum" sz="quarter" idx="12"/>
          </p:nvPr>
        </p:nvSpPr>
        <p:spPr/>
        <p:txBody>
          <a:bodyPr/>
          <a:lstStyle/>
          <a:p>
            <a:fld id="{D9550142-B990-490A-A107-ED7302A7FD52}" type="slidenum">
              <a:rPr kumimoji="1" lang="ja-JP" altLang="en-US" smtClean="0"/>
              <a:t>18</a:t>
            </a:fld>
            <a:endParaRPr kumimoji="1" lang="ja-JP" altLang="en-US"/>
          </a:p>
        </p:txBody>
      </p:sp>
      <p:sp>
        <p:nvSpPr>
          <p:cNvPr id="17" name="正方形/長方形 16">
            <a:extLst>
              <a:ext uri="{FF2B5EF4-FFF2-40B4-BE49-F238E27FC236}">
                <a16:creationId xmlns:a16="http://schemas.microsoft.com/office/drawing/2014/main" id="{4297E4F8-B5D5-7308-E32D-6DB66F5744A1}"/>
              </a:ext>
            </a:extLst>
          </p:cNvPr>
          <p:cNvSpPr/>
          <p:nvPr/>
        </p:nvSpPr>
        <p:spPr>
          <a:xfrm>
            <a:off x="200026" y="1371327"/>
            <a:ext cx="2304000" cy="270000"/>
          </a:xfrm>
          <a:prstGeom prst="rect">
            <a:avLst/>
          </a:prstGeom>
          <a:solidFill>
            <a:schemeClr val="tx2">
              <a:lumMod val="7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600" b="1">
                <a:solidFill>
                  <a:schemeClr val="bg1"/>
                </a:solidFill>
                <a:latin typeface="Meiryo UI" panose="020B0604030504040204" pitchFamily="50" charset="-128"/>
                <a:ea typeface="Meiryo UI" panose="020B0604030504040204" pitchFamily="50" charset="-128"/>
              </a:rPr>
              <a:t>経営方針</a:t>
            </a:r>
          </a:p>
        </p:txBody>
      </p:sp>
      <p:sp>
        <p:nvSpPr>
          <p:cNvPr id="27" name="正方形/長方形 26">
            <a:extLst>
              <a:ext uri="{FF2B5EF4-FFF2-40B4-BE49-F238E27FC236}">
                <a16:creationId xmlns:a16="http://schemas.microsoft.com/office/drawing/2014/main" id="{3DABDB50-AF0E-D403-68AB-3063C046B7D2}"/>
              </a:ext>
            </a:extLst>
          </p:cNvPr>
          <p:cNvSpPr/>
          <p:nvPr/>
        </p:nvSpPr>
        <p:spPr>
          <a:xfrm>
            <a:off x="2600847" y="1371327"/>
            <a:ext cx="2304000" cy="270000"/>
          </a:xfrm>
          <a:prstGeom prst="rect">
            <a:avLst/>
          </a:prstGeom>
          <a:solidFill>
            <a:schemeClr val="tx2">
              <a:lumMod val="7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600" b="1">
                <a:solidFill>
                  <a:schemeClr val="bg1"/>
                </a:solidFill>
                <a:latin typeface="Meiryo UI" panose="020B0604030504040204" pitchFamily="50" charset="-128"/>
                <a:ea typeface="Meiryo UI" panose="020B0604030504040204" pitchFamily="50" charset="-128"/>
              </a:rPr>
              <a:t>事業の状況</a:t>
            </a:r>
          </a:p>
        </p:txBody>
      </p:sp>
      <p:sp>
        <p:nvSpPr>
          <p:cNvPr id="28" name="正方形/長方形 27">
            <a:extLst>
              <a:ext uri="{FF2B5EF4-FFF2-40B4-BE49-F238E27FC236}">
                <a16:creationId xmlns:a16="http://schemas.microsoft.com/office/drawing/2014/main" id="{C187FF33-D166-FB86-6887-9E3A9C0A4848}"/>
              </a:ext>
            </a:extLst>
          </p:cNvPr>
          <p:cNvSpPr/>
          <p:nvPr/>
        </p:nvSpPr>
        <p:spPr>
          <a:xfrm>
            <a:off x="5001412" y="1371327"/>
            <a:ext cx="2304000" cy="270000"/>
          </a:xfrm>
          <a:prstGeom prst="rect">
            <a:avLst/>
          </a:prstGeom>
          <a:solidFill>
            <a:schemeClr val="tx2">
              <a:lumMod val="7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600" b="1">
                <a:solidFill>
                  <a:schemeClr val="bg1"/>
                </a:solidFill>
                <a:latin typeface="Meiryo UI" panose="020B0604030504040204" pitchFamily="50" charset="-128"/>
                <a:ea typeface="Meiryo UI" panose="020B0604030504040204" pitchFamily="50" charset="-128"/>
              </a:rPr>
              <a:t>取り巻く環境・関係者</a:t>
            </a:r>
          </a:p>
        </p:txBody>
      </p:sp>
      <p:sp>
        <p:nvSpPr>
          <p:cNvPr id="29" name="正方形/長方形 28">
            <a:extLst>
              <a:ext uri="{FF2B5EF4-FFF2-40B4-BE49-F238E27FC236}">
                <a16:creationId xmlns:a16="http://schemas.microsoft.com/office/drawing/2014/main" id="{438E2F85-019C-B787-7B5C-15D6313A9ABA}"/>
              </a:ext>
            </a:extLst>
          </p:cNvPr>
          <p:cNvSpPr/>
          <p:nvPr/>
        </p:nvSpPr>
        <p:spPr>
          <a:xfrm>
            <a:off x="7401976" y="1371327"/>
            <a:ext cx="2304000" cy="270000"/>
          </a:xfrm>
          <a:prstGeom prst="rect">
            <a:avLst/>
          </a:prstGeom>
          <a:solidFill>
            <a:schemeClr val="tx2">
              <a:lumMod val="7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zh-CN" altLang="en-US" sz="1600" b="1">
                <a:solidFill>
                  <a:schemeClr val="bg1"/>
                </a:solidFill>
                <a:latin typeface="Meiryo UI" panose="020B0604030504040204" pitchFamily="50" charset="-128"/>
                <a:ea typeface="Meiryo UI" panose="020B0604030504040204" pitchFamily="50" charset="-128"/>
              </a:rPr>
              <a:t>内部管理体制</a:t>
            </a:r>
          </a:p>
        </p:txBody>
      </p:sp>
      <p:sp>
        <p:nvSpPr>
          <p:cNvPr id="5" name="正方形/長方形 4">
            <a:extLst>
              <a:ext uri="{FF2B5EF4-FFF2-40B4-BE49-F238E27FC236}">
                <a16:creationId xmlns:a16="http://schemas.microsoft.com/office/drawing/2014/main" id="{805C4DAC-E2DC-2DB4-8D86-C62F2F4DB844}"/>
              </a:ext>
            </a:extLst>
          </p:cNvPr>
          <p:cNvSpPr/>
          <p:nvPr/>
        </p:nvSpPr>
        <p:spPr>
          <a:xfrm>
            <a:off x="200026" y="1687047"/>
            <a:ext cx="2304256" cy="1558486"/>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a:lnSpc>
                <a:spcPct val="100000"/>
              </a:lnSpc>
            </a:pPr>
            <a:r>
              <a:rPr kumimoji="1" lang="ja-JP" altLang="en-US" sz="1050">
                <a:solidFill>
                  <a:schemeClr val="tx1"/>
                </a:solidFill>
                <a:latin typeface="Meiryo UI" panose="020B0604030504040204" pitchFamily="50" charset="-128"/>
                <a:ea typeface="Meiryo UI" panose="020B0604030504040204" pitchFamily="50" charset="-128"/>
              </a:rPr>
              <a:t>経営理念・ビジョン</a:t>
            </a:r>
            <a:endParaRPr kumimoji="1" lang="en-US" altLang="ja-JP" sz="105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1050">
                <a:solidFill>
                  <a:schemeClr val="tx1"/>
                </a:solidFill>
                <a:latin typeface="Meiryo UI" panose="020B0604030504040204" pitchFamily="50" charset="-128"/>
                <a:ea typeface="Meiryo UI" panose="020B0604030504040204" pitchFamily="50" charset="-128"/>
              </a:rPr>
              <a:t>経営哲学・考え・方針等</a:t>
            </a:r>
            <a:endParaRPr kumimoji="1" lang="en-US" altLang="ja-JP" sz="1050">
              <a:solidFill>
                <a:schemeClr val="tx1"/>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lang="ja-JP" altLang="en-US" sz="1050">
                <a:solidFill>
                  <a:schemeClr val="tx1"/>
                </a:solidFill>
                <a:latin typeface="Meiryo UI" panose="020B0604030504040204" pitchFamily="50" charset="-128"/>
                <a:ea typeface="Meiryo UI" panose="020B0604030504040204" pitchFamily="50" charset="-128"/>
              </a:rPr>
              <a:t>Ｘｘｘ</a:t>
            </a:r>
            <a:endParaRPr lang="en-US" altLang="ja-JP" sz="1050">
              <a:solidFill>
                <a:schemeClr val="tx1"/>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A421F50C-DBD3-2D5F-2D20-8F368B3BFEB7}"/>
              </a:ext>
            </a:extLst>
          </p:cNvPr>
          <p:cNvSpPr/>
          <p:nvPr/>
        </p:nvSpPr>
        <p:spPr>
          <a:xfrm>
            <a:off x="200026" y="3348036"/>
            <a:ext cx="2304256" cy="1558486"/>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a:lnSpc>
                <a:spcPct val="100000"/>
              </a:lnSpc>
            </a:pPr>
            <a:r>
              <a:rPr kumimoji="1" lang="ja-JP" altLang="en-US" sz="1050">
                <a:solidFill>
                  <a:schemeClr val="tx1"/>
                </a:solidFill>
                <a:latin typeface="Meiryo UI" panose="020B0604030504040204" pitchFamily="50" charset="-128"/>
                <a:ea typeface="Meiryo UI" panose="020B0604030504040204" pitchFamily="50" charset="-128"/>
              </a:rPr>
              <a:t>経営意欲</a:t>
            </a:r>
            <a:endParaRPr kumimoji="1" lang="en-US" altLang="ja-JP" sz="1050">
              <a:solidFill>
                <a:schemeClr val="tx1"/>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lang="ja-JP" altLang="en-US" sz="1050">
                <a:solidFill>
                  <a:schemeClr val="tx1"/>
                </a:solidFill>
                <a:latin typeface="Meiryo UI" panose="020B0604030504040204" pitchFamily="50" charset="-128"/>
                <a:ea typeface="Meiryo UI" panose="020B0604030504040204" pitchFamily="50" charset="-128"/>
              </a:rPr>
              <a:t>Ｘｘｘ</a:t>
            </a:r>
            <a:endParaRPr lang="en-US" altLang="ja-JP" sz="1050">
              <a:solidFill>
                <a:schemeClr val="tx1"/>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1251270F-E311-600A-DF82-BD5516EC0B83}"/>
              </a:ext>
            </a:extLst>
          </p:cNvPr>
          <p:cNvSpPr/>
          <p:nvPr/>
        </p:nvSpPr>
        <p:spPr>
          <a:xfrm>
            <a:off x="200026" y="5002285"/>
            <a:ext cx="2304256" cy="1558486"/>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a:lnSpc>
                <a:spcPct val="100000"/>
              </a:lnSpc>
            </a:pPr>
            <a:r>
              <a:rPr kumimoji="1" lang="ja-JP" altLang="en-US" sz="1050">
                <a:solidFill>
                  <a:schemeClr val="tx1"/>
                </a:solidFill>
                <a:latin typeface="Meiryo UI" panose="020B0604030504040204" pitchFamily="50" charset="-128"/>
                <a:ea typeface="Meiryo UI" panose="020B0604030504040204" pitchFamily="50" charset="-128"/>
              </a:rPr>
              <a:t>経営体制・意思決定プロセス</a:t>
            </a:r>
            <a:endParaRPr kumimoji="1" lang="en-US" altLang="ja-JP" sz="1050">
              <a:solidFill>
                <a:schemeClr val="tx1"/>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lang="ja-JP" altLang="en-US" sz="1050">
                <a:solidFill>
                  <a:schemeClr val="tx1"/>
                </a:solidFill>
                <a:latin typeface="Meiryo UI" panose="020B0604030504040204" pitchFamily="50" charset="-128"/>
                <a:ea typeface="Meiryo UI" panose="020B0604030504040204" pitchFamily="50" charset="-128"/>
              </a:rPr>
              <a:t>Ｘｘｘ</a:t>
            </a:r>
            <a:endParaRPr lang="en-US" altLang="ja-JP" sz="1050">
              <a:solidFill>
                <a:schemeClr val="tx1"/>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500DB62A-10CB-5393-BD63-CED6AE415C53}"/>
              </a:ext>
            </a:extLst>
          </p:cNvPr>
          <p:cNvSpPr/>
          <p:nvPr/>
        </p:nvSpPr>
        <p:spPr>
          <a:xfrm>
            <a:off x="2600847" y="1687047"/>
            <a:ext cx="2304000" cy="754107"/>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a:lnSpc>
                <a:spcPct val="100000"/>
              </a:lnSpc>
            </a:pPr>
            <a:r>
              <a:rPr kumimoji="1" lang="ja-JP" altLang="en-US" sz="1050">
                <a:solidFill>
                  <a:schemeClr val="tx1"/>
                </a:solidFill>
                <a:latin typeface="Meiryo UI" panose="020B0604030504040204" pitchFamily="50" charset="-128"/>
                <a:ea typeface="Meiryo UI" panose="020B0604030504040204" pitchFamily="50" charset="-128"/>
              </a:rPr>
              <a:t>企業及び事業沿革</a:t>
            </a:r>
            <a:endParaRPr kumimoji="1" lang="en-US" altLang="ja-JP" sz="1050">
              <a:solidFill>
                <a:schemeClr val="tx1"/>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lang="ja-JP" altLang="en-US" sz="1050">
                <a:solidFill>
                  <a:schemeClr val="tx1"/>
                </a:solidFill>
                <a:latin typeface="Meiryo UI" panose="020B0604030504040204" pitchFamily="50" charset="-128"/>
                <a:ea typeface="Meiryo UI" panose="020B0604030504040204" pitchFamily="50" charset="-128"/>
              </a:rPr>
              <a:t>Ｘｘｘ</a:t>
            </a:r>
            <a:endParaRPr lang="en-US" altLang="ja-JP" sz="1050">
              <a:solidFill>
                <a:schemeClr val="tx1"/>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E671D07B-3D65-24E7-FE5F-21CB3AAB600F}"/>
              </a:ext>
            </a:extLst>
          </p:cNvPr>
          <p:cNvSpPr/>
          <p:nvPr/>
        </p:nvSpPr>
        <p:spPr>
          <a:xfrm>
            <a:off x="2600847" y="2510972"/>
            <a:ext cx="2304000" cy="754107"/>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a:lnSpc>
                <a:spcPct val="100000"/>
              </a:lnSpc>
            </a:pPr>
            <a:r>
              <a:rPr kumimoji="1" lang="ja-JP" altLang="en-US" sz="1050">
                <a:solidFill>
                  <a:schemeClr val="tx1"/>
                </a:solidFill>
                <a:latin typeface="Meiryo UI" panose="020B0604030504040204" pitchFamily="50" charset="-128"/>
                <a:ea typeface="Meiryo UI" panose="020B0604030504040204" pitchFamily="50" charset="-128"/>
              </a:rPr>
              <a:t>強み</a:t>
            </a:r>
            <a:endParaRPr kumimoji="1" lang="en-US" altLang="ja-JP" sz="1050">
              <a:solidFill>
                <a:schemeClr val="tx1"/>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lang="ja-JP" altLang="en-US" sz="1050">
                <a:solidFill>
                  <a:schemeClr val="tx1"/>
                </a:solidFill>
                <a:latin typeface="Meiryo UI" panose="020B0604030504040204" pitchFamily="50" charset="-128"/>
                <a:ea typeface="Meiryo UI" panose="020B0604030504040204" pitchFamily="50" charset="-128"/>
              </a:rPr>
              <a:t>Ｘｘｘ</a:t>
            </a:r>
            <a:endParaRPr lang="en-US" altLang="ja-JP" sz="1050">
              <a:solidFill>
                <a:schemeClr val="tx1"/>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510EE3D3-5022-1F19-3534-A39C9BF0512B}"/>
              </a:ext>
            </a:extLst>
          </p:cNvPr>
          <p:cNvSpPr/>
          <p:nvPr/>
        </p:nvSpPr>
        <p:spPr>
          <a:xfrm>
            <a:off x="2600847" y="3334895"/>
            <a:ext cx="2304000" cy="754107"/>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a:lnSpc>
                <a:spcPct val="100000"/>
              </a:lnSpc>
            </a:pPr>
            <a:r>
              <a:rPr kumimoji="1" lang="ja-JP" altLang="en-US" sz="1050">
                <a:solidFill>
                  <a:schemeClr val="tx1"/>
                </a:solidFill>
                <a:latin typeface="Meiryo UI" panose="020B0604030504040204" pitchFamily="50" charset="-128"/>
                <a:ea typeface="Meiryo UI" panose="020B0604030504040204" pitchFamily="50" charset="-128"/>
              </a:rPr>
              <a:t>弱み</a:t>
            </a:r>
            <a:endParaRPr kumimoji="1" lang="en-US" altLang="ja-JP" sz="1050">
              <a:solidFill>
                <a:schemeClr val="tx1"/>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lang="ja-JP" altLang="en-US" sz="1050">
                <a:solidFill>
                  <a:schemeClr val="tx1"/>
                </a:solidFill>
                <a:latin typeface="Meiryo UI" panose="020B0604030504040204" pitchFamily="50" charset="-128"/>
                <a:ea typeface="Meiryo UI" panose="020B0604030504040204" pitchFamily="50" charset="-128"/>
              </a:rPr>
              <a:t>Ｘｘｘ</a:t>
            </a:r>
            <a:endParaRPr lang="en-US" altLang="ja-JP" sz="1050">
              <a:solidFill>
                <a:schemeClr val="tx1"/>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BFD0B198-E404-22B3-7364-1FB291EAEC10}"/>
              </a:ext>
            </a:extLst>
          </p:cNvPr>
          <p:cNvSpPr/>
          <p:nvPr/>
        </p:nvSpPr>
        <p:spPr>
          <a:xfrm>
            <a:off x="2600847" y="4158820"/>
            <a:ext cx="2304000" cy="1578031"/>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a:lnSpc>
                <a:spcPct val="100000"/>
              </a:lnSpc>
            </a:pPr>
            <a:r>
              <a:rPr kumimoji="1" lang="en-US" altLang="ja-JP" sz="1050">
                <a:solidFill>
                  <a:schemeClr val="tx1"/>
                </a:solidFill>
                <a:latin typeface="Meiryo UI" panose="020B0604030504040204" pitchFamily="50" charset="-128"/>
                <a:ea typeface="Meiryo UI" panose="020B0604030504040204" pitchFamily="50" charset="-128"/>
              </a:rPr>
              <a:t>IT</a:t>
            </a:r>
            <a:r>
              <a:rPr kumimoji="1" lang="ja-JP" altLang="en-US" sz="1050">
                <a:solidFill>
                  <a:schemeClr val="tx1"/>
                </a:solidFill>
                <a:latin typeface="Meiryo UI" panose="020B0604030504040204" pitchFamily="50" charset="-128"/>
                <a:ea typeface="Meiryo UI" panose="020B0604030504040204" pitchFamily="50" charset="-128"/>
              </a:rPr>
              <a:t>に関する投資</a:t>
            </a:r>
            <a:r>
              <a:rPr lang="ja-JP" altLang="en-US" sz="1050">
                <a:solidFill>
                  <a:schemeClr val="tx1"/>
                </a:solidFill>
                <a:latin typeface="Meiryo UI" panose="020B0604030504040204" pitchFamily="50" charset="-128"/>
                <a:ea typeface="Meiryo UI" panose="020B0604030504040204" pitchFamily="50" charset="-128"/>
              </a:rPr>
              <a:t>、</a:t>
            </a:r>
            <a:r>
              <a:rPr kumimoji="1" lang="ja-JP" altLang="en-US" sz="1050">
                <a:solidFill>
                  <a:schemeClr val="tx1"/>
                </a:solidFill>
                <a:latin typeface="Meiryo UI" panose="020B0604030504040204" pitchFamily="50" charset="-128"/>
                <a:ea typeface="Meiryo UI" panose="020B0604030504040204" pitchFamily="50" charset="-128"/>
              </a:rPr>
              <a:t>活用の状況</a:t>
            </a:r>
            <a:r>
              <a:rPr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1</a:t>
            </a:r>
            <a:r>
              <a:rPr kumimoji="1" lang="ja-JP" altLang="en-US" sz="1050">
                <a:solidFill>
                  <a:schemeClr val="tx1"/>
                </a:solidFill>
                <a:latin typeface="Meiryo UI" panose="020B0604030504040204" pitchFamily="50" charset="-128"/>
                <a:ea typeface="Meiryo UI" panose="020B0604030504040204" pitchFamily="50" charset="-128"/>
              </a:rPr>
              <a:t>時間当たり付加価値（生産性）向上に向けた取り組み</a:t>
            </a:r>
            <a:endParaRPr kumimoji="1" lang="en-US" altLang="ja-JP" sz="1050">
              <a:solidFill>
                <a:schemeClr val="tx1"/>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lang="ja-JP" altLang="en-US" sz="1050">
                <a:solidFill>
                  <a:schemeClr val="tx1"/>
                </a:solidFill>
                <a:latin typeface="Meiryo UI" panose="020B0604030504040204" pitchFamily="50" charset="-128"/>
                <a:ea typeface="Meiryo UI" panose="020B0604030504040204" pitchFamily="50" charset="-128"/>
              </a:rPr>
              <a:t>Ｘｘｘ</a:t>
            </a:r>
            <a:endParaRPr lang="en-US" altLang="ja-JP" sz="1050">
              <a:solidFill>
                <a:schemeClr val="tx1"/>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a:lnSpc>
                <a:spcPct val="100000"/>
              </a:lnSpc>
            </a:pPr>
            <a:endParaRPr kumimoji="1" lang="en-US" altLang="ja-JP" sz="1050">
              <a:solidFill>
                <a:schemeClr val="tx1"/>
              </a:solidFill>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BD610CC2-4031-13D2-217B-F961FF3B3BCA}"/>
              </a:ext>
            </a:extLst>
          </p:cNvPr>
          <p:cNvSpPr/>
          <p:nvPr/>
        </p:nvSpPr>
        <p:spPr>
          <a:xfrm>
            <a:off x="2600847" y="5806669"/>
            <a:ext cx="2304000" cy="754107"/>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a:lnSpc>
                <a:spcPct val="100000"/>
              </a:lnSpc>
            </a:pPr>
            <a:r>
              <a:rPr kumimoji="1" lang="ja-JP" altLang="en-US" sz="1050">
                <a:solidFill>
                  <a:schemeClr val="tx1"/>
                </a:solidFill>
                <a:latin typeface="Meiryo UI" panose="020B0604030504040204" pitchFamily="50" charset="-128"/>
                <a:ea typeface="Meiryo UI" panose="020B0604030504040204" pitchFamily="50" charset="-128"/>
              </a:rPr>
              <a:t>その他</a:t>
            </a:r>
            <a:r>
              <a:rPr lang="ja-JP" altLang="en-US" sz="1050">
                <a:solidFill>
                  <a:schemeClr val="tx1"/>
                </a:solidFill>
                <a:latin typeface="Meiryo UI" panose="020B0604030504040204" pitchFamily="50" charset="-128"/>
                <a:ea typeface="Meiryo UI" panose="020B0604030504040204" pitchFamily="50" charset="-128"/>
              </a:rPr>
              <a:t>（業務別の論点）</a:t>
            </a:r>
            <a:endParaRPr lang="en-US" altLang="ja-JP" sz="1050">
              <a:solidFill>
                <a:schemeClr val="tx1"/>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lang="ja-JP" altLang="en-US" sz="1050">
                <a:solidFill>
                  <a:schemeClr val="tx1"/>
                </a:solidFill>
                <a:latin typeface="Meiryo UI" panose="020B0604030504040204" pitchFamily="50" charset="-128"/>
                <a:ea typeface="Meiryo UI" panose="020B0604030504040204" pitchFamily="50" charset="-128"/>
              </a:rPr>
              <a:t>Ｘｘｘ</a:t>
            </a:r>
            <a:endParaRPr lang="en-US" altLang="ja-JP" sz="1050">
              <a:solidFill>
                <a:schemeClr val="tx1"/>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5693DB61-54E3-EAB6-C776-62CF4C028466}"/>
              </a:ext>
            </a:extLst>
          </p:cNvPr>
          <p:cNvSpPr/>
          <p:nvPr/>
        </p:nvSpPr>
        <p:spPr>
          <a:xfrm>
            <a:off x="5001412" y="1687047"/>
            <a:ext cx="2304000" cy="907528"/>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a:lnSpc>
                <a:spcPct val="100000"/>
              </a:lnSpc>
            </a:pPr>
            <a:r>
              <a:rPr kumimoji="1" lang="ja-JP" altLang="en-US" sz="1050">
                <a:solidFill>
                  <a:sysClr val="windowText" lastClr="000000"/>
                </a:solidFill>
                <a:latin typeface="Meiryo UI" panose="020B0604030504040204" pitchFamily="50" charset="-128"/>
                <a:ea typeface="Meiryo UI" panose="020B0604030504040204" pitchFamily="50" charset="-128"/>
              </a:rPr>
              <a:t>市場動向・規模・シェアの把握</a:t>
            </a:r>
            <a:r>
              <a:rPr lang="ja-JP" altLang="en-US" sz="1050">
                <a:solidFill>
                  <a:sysClr val="windowText" lastClr="000000"/>
                </a:solidFill>
                <a:latin typeface="Meiryo UI" panose="020B0604030504040204" pitchFamily="50" charset="-128"/>
                <a:ea typeface="Meiryo UI" panose="020B0604030504040204" pitchFamily="50" charset="-128"/>
              </a:rPr>
              <a:t>、</a:t>
            </a:r>
            <a:r>
              <a:rPr kumimoji="1" lang="ja-JP" altLang="en-US" sz="1050">
                <a:solidFill>
                  <a:sysClr val="windowText" lastClr="000000"/>
                </a:solidFill>
                <a:latin typeface="Meiryo UI" panose="020B0604030504040204" pitchFamily="50" charset="-128"/>
                <a:ea typeface="Meiryo UI" panose="020B0604030504040204" pitchFamily="50" charset="-128"/>
              </a:rPr>
              <a:t>競合他社との比較</a:t>
            </a:r>
            <a:endParaRPr kumimoji="1" lang="en-US" altLang="ja-JP" sz="1050">
              <a:solidFill>
                <a:sysClr val="windowText" lastClr="000000"/>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lang="ja-JP" altLang="en-US" sz="1050">
                <a:solidFill>
                  <a:schemeClr val="tx1"/>
                </a:solidFill>
                <a:latin typeface="Meiryo UI" panose="020B0604030504040204" pitchFamily="50" charset="-128"/>
                <a:ea typeface="Meiryo UI" panose="020B0604030504040204" pitchFamily="50" charset="-128"/>
              </a:rPr>
              <a:t>Ｘｘｘ</a:t>
            </a:r>
            <a:endParaRPr lang="en-US" altLang="ja-JP" sz="1050">
              <a:solidFill>
                <a:schemeClr val="tx1"/>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p:txBody>
      </p:sp>
      <p:sp>
        <p:nvSpPr>
          <p:cNvPr id="32" name="正方形/長方形 31">
            <a:extLst>
              <a:ext uri="{FF2B5EF4-FFF2-40B4-BE49-F238E27FC236}">
                <a16:creationId xmlns:a16="http://schemas.microsoft.com/office/drawing/2014/main" id="{1D860D0B-CEFA-9F40-F346-2904CA7DEE20}"/>
              </a:ext>
            </a:extLst>
          </p:cNvPr>
          <p:cNvSpPr/>
          <p:nvPr/>
        </p:nvSpPr>
        <p:spPr>
          <a:xfrm>
            <a:off x="5001412" y="2678596"/>
            <a:ext cx="2304000" cy="907528"/>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a:lnSpc>
                <a:spcPct val="100000"/>
              </a:lnSpc>
            </a:pPr>
            <a:r>
              <a:rPr kumimoji="1" lang="ja-JP" altLang="en-US" sz="1050">
                <a:solidFill>
                  <a:sysClr val="windowText" lastClr="000000"/>
                </a:solidFill>
                <a:latin typeface="Meiryo UI" panose="020B0604030504040204" pitchFamily="50" charset="-128"/>
                <a:ea typeface="Meiryo UI" panose="020B0604030504040204" pitchFamily="50" charset="-128"/>
              </a:rPr>
              <a:t>顧客リピート率・新規開拓率</a:t>
            </a:r>
            <a:r>
              <a:rPr lang="ja-JP" altLang="en-US" sz="1050">
                <a:solidFill>
                  <a:sysClr val="windowText" lastClr="000000"/>
                </a:solidFill>
                <a:latin typeface="Meiryo UI" panose="020B0604030504040204" pitchFamily="50" charset="-128"/>
                <a:ea typeface="Meiryo UI" panose="020B0604030504040204" pitchFamily="50" charset="-128"/>
              </a:rPr>
              <a:t>、</a:t>
            </a:r>
            <a:r>
              <a:rPr kumimoji="1" lang="ja-JP" altLang="en-US" sz="1050">
                <a:solidFill>
                  <a:sysClr val="windowText" lastClr="000000"/>
                </a:solidFill>
                <a:latin typeface="Meiryo UI" panose="020B0604030504040204" pitchFamily="50" charset="-128"/>
                <a:ea typeface="Meiryo UI" panose="020B0604030504040204" pitchFamily="50" charset="-128"/>
              </a:rPr>
              <a:t>主な取引先企業の推移</a:t>
            </a:r>
            <a:r>
              <a:rPr lang="ja-JP" altLang="en-US" sz="1050">
                <a:solidFill>
                  <a:sysClr val="windowText" lastClr="000000"/>
                </a:solidFill>
                <a:latin typeface="Meiryo UI" panose="020B0604030504040204" pitchFamily="50" charset="-128"/>
                <a:ea typeface="Meiryo UI" panose="020B0604030504040204" pitchFamily="50" charset="-128"/>
              </a:rPr>
              <a:t>、</a:t>
            </a:r>
            <a:r>
              <a:rPr kumimoji="1" lang="ja-JP" altLang="en-US" sz="1050">
                <a:solidFill>
                  <a:sysClr val="windowText" lastClr="000000"/>
                </a:solidFill>
                <a:latin typeface="Meiryo UI" panose="020B0604030504040204" pitchFamily="50" charset="-128"/>
                <a:ea typeface="Meiryo UI" panose="020B0604030504040204" pitchFamily="50" charset="-128"/>
              </a:rPr>
              <a:t>顧客からのフィードバックの有無</a:t>
            </a:r>
            <a:endParaRPr kumimoji="1" lang="en-US" altLang="ja-JP" sz="1050">
              <a:solidFill>
                <a:sysClr val="windowText" lastClr="000000"/>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lang="ja-JP" altLang="en-US" sz="1050">
                <a:solidFill>
                  <a:schemeClr val="tx1"/>
                </a:solidFill>
                <a:latin typeface="Meiryo UI" panose="020B0604030504040204" pitchFamily="50" charset="-128"/>
                <a:ea typeface="Meiryo UI" panose="020B0604030504040204" pitchFamily="50" charset="-128"/>
              </a:rPr>
              <a:t>Ｘｘｘ</a:t>
            </a:r>
            <a:endParaRPr lang="en-US" altLang="ja-JP" sz="105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a:solidFill>
                  <a:schemeClr val="tx1"/>
                </a:solidFill>
                <a:latin typeface="Meiryo UI" panose="020B0604030504040204" pitchFamily="50" charset="-128"/>
                <a:ea typeface="Meiryo UI" panose="020B0604030504040204" pitchFamily="50" charset="-128"/>
              </a:rPr>
              <a:t>Ｘｘｘ</a:t>
            </a:r>
            <a:endParaRPr lang="en-US" altLang="ja-JP" sz="1050">
              <a:solidFill>
                <a:schemeClr val="tx1"/>
              </a:solidFill>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32845CB8-C295-203B-4110-AAE1C538BC71}"/>
              </a:ext>
            </a:extLst>
          </p:cNvPr>
          <p:cNvSpPr/>
          <p:nvPr/>
        </p:nvSpPr>
        <p:spPr>
          <a:xfrm>
            <a:off x="5001412" y="3670147"/>
            <a:ext cx="2304000" cy="907528"/>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a:lnSpc>
                <a:spcPct val="100000"/>
              </a:lnSpc>
            </a:pPr>
            <a:r>
              <a:rPr kumimoji="1" lang="zh-TW" altLang="en-US" sz="1050">
                <a:solidFill>
                  <a:sysClr val="windowText" lastClr="000000"/>
                </a:solidFill>
                <a:latin typeface="Meiryo UI" panose="020B0604030504040204" pitchFamily="50" charset="-128"/>
                <a:ea typeface="Meiryo UI" panose="020B0604030504040204" pitchFamily="50" charset="-128"/>
              </a:rPr>
              <a:t>従業員定着率</a:t>
            </a:r>
            <a:r>
              <a:rPr lang="ja-JP" altLang="en-US" sz="1050">
                <a:solidFill>
                  <a:sysClr val="windowText" lastClr="000000"/>
                </a:solidFill>
                <a:latin typeface="Meiryo UI" panose="020B0604030504040204" pitchFamily="50" charset="-128"/>
                <a:ea typeface="Meiryo UI" panose="020B0604030504040204" pitchFamily="50" charset="-128"/>
              </a:rPr>
              <a:t>、</a:t>
            </a:r>
            <a:r>
              <a:rPr kumimoji="1" lang="ja-JP" altLang="en-US" sz="1050">
                <a:solidFill>
                  <a:sysClr val="windowText" lastClr="000000"/>
                </a:solidFill>
                <a:latin typeface="Meiryo UI" panose="020B0604030504040204" pitchFamily="50" charset="-128"/>
                <a:ea typeface="Meiryo UI" panose="020B0604030504040204" pitchFamily="50" charset="-128"/>
              </a:rPr>
              <a:t>勤続年数・平均給与</a:t>
            </a:r>
            <a:endParaRPr kumimoji="1" lang="en-US" altLang="ja-JP" sz="1050">
              <a:solidFill>
                <a:sysClr val="windowText" lastClr="000000"/>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lang="ja-JP" altLang="en-US" sz="1050">
                <a:solidFill>
                  <a:schemeClr val="tx1"/>
                </a:solidFill>
                <a:latin typeface="Meiryo UI" panose="020B0604030504040204" pitchFamily="50" charset="-128"/>
                <a:ea typeface="Meiryo UI" panose="020B0604030504040204" pitchFamily="50" charset="-128"/>
              </a:rPr>
              <a:t>Ｘｘｘ</a:t>
            </a:r>
            <a:endParaRPr lang="en-US" altLang="ja-JP" sz="1050">
              <a:solidFill>
                <a:schemeClr val="tx1"/>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79688B91-C508-543A-0DB9-53DB2752D030}"/>
              </a:ext>
            </a:extLst>
          </p:cNvPr>
          <p:cNvSpPr/>
          <p:nvPr/>
        </p:nvSpPr>
        <p:spPr>
          <a:xfrm>
            <a:off x="5001412" y="4661696"/>
            <a:ext cx="2304000" cy="907528"/>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a:lnSpc>
                <a:spcPct val="100000"/>
              </a:lnSpc>
            </a:pPr>
            <a:r>
              <a:rPr kumimoji="1" lang="ja-JP" altLang="en-US" sz="1050">
                <a:solidFill>
                  <a:sysClr val="windowText" lastClr="000000"/>
                </a:solidFill>
                <a:latin typeface="Meiryo UI" panose="020B0604030504040204" pitchFamily="50" charset="-128"/>
                <a:ea typeface="Meiryo UI" panose="020B0604030504040204" pitchFamily="50" charset="-128"/>
              </a:rPr>
              <a:t>ファミリービジネスとしての性格</a:t>
            </a:r>
            <a:r>
              <a:rPr lang="ja-JP" altLang="en-US" sz="1050">
                <a:solidFill>
                  <a:sysClr val="windowText" lastClr="000000"/>
                </a:solidFill>
                <a:latin typeface="Meiryo UI" panose="020B0604030504040204" pitchFamily="50" charset="-128"/>
                <a:ea typeface="Meiryo UI" panose="020B0604030504040204" pitchFamily="50" charset="-128"/>
              </a:rPr>
              <a:t>、</a:t>
            </a:r>
            <a:r>
              <a:rPr kumimoji="1" lang="ja-JP" altLang="en-US" sz="1050">
                <a:solidFill>
                  <a:sysClr val="windowText" lastClr="000000"/>
                </a:solidFill>
                <a:latin typeface="Meiryo UI" panose="020B0604030504040204" pitchFamily="50" charset="-128"/>
                <a:ea typeface="Meiryo UI" panose="020B0604030504040204" pitchFamily="50" charset="-128"/>
              </a:rPr>
              <a:t>関係者との関係</a:t>
            </a:r>
            <a:endParaRPr kumimoji="1" lang="en-US" altLang="ja-JP" sz="1050">
              <a:solidFill>
                <a:sysClr val="windowText" lastClr="000000"/>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lang="ja-JP" altLang="en-US" sz="1050">
                <a:solidFill>
                  <a:schemeClr val="tx1"/>
                </a:solidFill>
                <a:latin typeface="Meiryo UI" panose="020B0604030504040204" pitchFamily="50" charset="-128"/>
                <a:ea typeface="Meiryo UI" panose="020B0604030504040204" pitchFamily="50" charset="-128"/>
              </a:rPr>
              <a:t>Ｘｘｘ</a:t>
            </a:r>
            <a:endParaRPr lang="en-US" altLang="ja-JP" sz="1050">
              <a:solidFill>
                <a:schemeClr val="tx1"/>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95993F45-9F17-003D-551B-F158E5FC65B3}"/>
              </a:ext>
            </a:extLst>
          </p:cNvPr>
          <p:cNvSpPr/>
          <p:nvPr/>
        </p:nvSpPr>
        <p:spPr>
          <a:xfrm>
            <a:off x="5001412" y="5653247"/>
            <a:ext cx="2304000" cy="907528"/>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a:lnSpc>
                <a:spcPct val="100000"/>
              </a:lnSpc>
            </a:pPr>
            <a:r>
              <a:rPr kumimoji="1" lang="ja-JP" altLang="en-US" sz="1050">
                <a:solidFill>
                  <a:sysClr val="windowText" lastClr="000000"/>
                </a:solidFill>
                <a:latin typeface="Meiryo UI" panose="020B0604030504040204" pitchFamily="50" charset="-128"/>
                <a:ea typeface="Meiryo UI" panose="020B0604030504040204" pitchFamily="50" charset="-128"/>
              </a:rPr>
              <a:t>取引金融機関数・推移</a:t>
            </a:r>
            <a:r>
              <a:rPr lang="ja-JP" altLang="en-US" sz="1050">
                <a:solidFill>
                  <a:sysClr val="windowText" lastClr="000000"/>
                </a:solidFill>
                <a:latin typeface="Meiryo UI" panose="020B0604030504040204" pitchFamily="50" charset="-128"/>
                <a:ea typeface="Meiryo UI" panose="020B0604030504040204" pitchFamily="50" charset="-128"/>
              </a:rPr>
              <a:t>、</a:t>
            </a:r>
            <a:r>
              <a:rPr kumimoji="1" lang="ja-JP" altLang="en-US" sz="1050">
                <a:solidFill>
                  <a:sysClr val="windowText" lastClr="000000"/>
                </a:solidFill>
                <a:latin typeface="Meiryo UI" panose="020B0604030504040204" pitchFamily="50" charset="-128"/>
                <a:ea typeface="Meiryo UI" panose="020B0604030504040204" pitchFamily="50" charset="-128"/>
              </a:rPr>
              <a:t>メインバンクとの関係、外部専門家の活用状況</a:t>
            </a:r>
            <a:endParaRPr kumimoji="1" lang="en-US" altLang="ja-JP" sz="1050">
              <a:solidFill>
                <a:sysClr val="windowText" lastClr="000000"/>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lang="ja-JP" altLang="en-US" sz="1050">
                <a:solidFill>
                  <a:schemeClr val="tx1"/>
                </a:solidFill>
                <a:latin typeface="Meiryo UI" panose="020B0604030504040204" pitchFamily="50" charset="-128"/>
                <a:ea typeface="Meiryo UI" panose="020B0604030504040204" pitchFamily="50" charset="-128"/>
              </a:rPr>
              <a:t>Ｘｘｘ</a:t>
            </a:r>
            <a:endParaRPr lang="en-US" altLang="ja-JP" sz="105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a:solidFill>
                  <a:schemeClr val="tx1"/>
                </a:solidFill>
                <a:latin typeface="Meiryo UI" panose="020B0604030504040204" pitchFamily="50" charset="-128"/>
                <a:ea typeface="Meiryo UI" panose="020B0604030504040204" pitchFamily="50" charset="-128"/>
              </a:rPr>
              <a:t>Ｘｘｘ</a:t>
            </a:r>
            <a:endParaRPr lang="en-US" altLang="ja-JP" sz="1050">
              <a:solidFill>
                <a:schemeClr val="tx1"/>
              </a:solidFill>
              <a:latin typeface="Meiryo UI" panose="020B0604030504040204" pitchFamily="50" charset="-128"/>
              <a:ea typeface="Meiryo UI" panose="020B0604030504040204" pitchFamily="50" charset="-128"/>
            </a:endParaRPr>
          </a:p>
        </p:txBody>
      </p:sp>
      <p:sp>
        <p:nvSpPr>
          <p:cNvPr id="36" name="正方形/長方形 35">
            <a:extLst>
              <a:ext uri="{FF2B5EF4-FFF2-40B4-BE49-F238E27FC236}">
                <a16:creationId xmlns:a16="http://schemas.microsoft.com/office/drawing/2014/main" id="{81B683DD-AADE-299F-3304-FE21721E74D1}"/>
              </a:ext>
            </a:extLst>
          </p:cNvPr>
          <p:cNvSpPr/>
          <p:nvPr/>
        </p:nvSpPr>
        <p:spPr>
          <a:xfrm>
            <a:off x="7401976" y="1687047"/>
            <a:ext cx="2304000" cy="1139321"/>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a:lnSpc>
                <a:spcPct val="100000"/>
              </a:lnSpc>
            </a:pPr>
            <a:r>
              <a:rPr kumimoji="1" lang="ja-JP" altLang="en-US" sz="1050">
                <a:solidFill>
                  <a:schemeClr val="tx1"/>
                </a:solidFill>
                <a:latin typeface="Meiryo UI" panose="020B0604030504040204" pitchFamily="50" charset="-128"/>
                <a:ea typeface="Meiryo UI" panose="020B0604030504040204" pitchFamily="50" charset="-128"/>
              </a:rPr>
              <a:t>組織体制（グループ全体含む）</a:t>
            </a:r>
            <a:r>
              <a:rPr lang="ja-JP" altLang="en-US" sz="1050">
                <a:solidFill>
                  <a:schemeClr val="tx1"/>
                </a:solidFill>
                <a:latin typeface="Meiryo UI" panose="020B0604030504040204" pitchFamily="50" charset="-128"/>
                <a:ea typeface="Meiryo UI" panose="020B0604030504040204" pitchFamily="50" charset="-128"/>
              </a:rPr>
              <a:t>、</a:t>
            </a:r>
            <a:r>
              <a:rPr kumimoji="1" lang="ja-JP" altLang="en-US" sz="1050">
                <a:solidFill>
                  <a:schemeClr val="tx1"/>
                </a:solidFill>
                <a:latin typeface="Meiryo UI" panose="020B0604030504040204" pitchFamily="50" charset="-128"/>
                <a:ea typeface="Meiryo UI" panose="020B0604030504040204" pitchFamily="50" charset="-128"/>
              </a:rPr>
              <a:t>品質管理・情報管理体制</a:t>
            </a:r>
            <a:endParaRPr kumimoji="1" lang="en-US" altLang="ja-JP" sz="1050">
              <a:solidFill>
                <a:schemeClr val="tx1"/>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lang="ja-JP" altLang="en-US" sz="1050">
                <a:solidFill>
                  <a:schemeClr val="tx1"/>
                </a:solidFill>
                <a:latin typeface="Meiryo UI" panose="020B0604030504040204" pitchFamily="50" charset="-128"/>
                <a:ea typeface="Meiryo UI" panose="020B0604030504040204" pitchFamily="50" charset="-128"/>
              </a:rPr>
              <a:t>Ｘｘｘ</a:t>
            </a:r>
            <a:endParaRPr lang="en-US" altLang="ja-JP" sz="1050">
              <a:solidFill>
                <a:schemeClr val="tx1"/>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p:txBody>
      </p:sp>
      <p:sp>
        <p:nvSpPr>
          <p:cNvPr id="37" name="正方形/長方形 36">
            <a:extLst>
              <a:ext uri="{FF2B5EF4-FFF2-40B4-BE49-F238E27FC236}">
                <a16:creationId xmlns:a16="http://schemas.microsoft.com/office/drawing/2014/main" id="{941E7D26-4075-2C4B-CA34-9C1F23B0B52C}"/>
              </a:ext>
            </a:extLst>
          </p:cNvPr>
          <p:cNvSpPr/>
          <p:nvPr/>
        </p:nvSpPr>
        <p:spPr>
          <a:xfrm>
            <a:off x="7401976" y="2931849"/>
            <a:ext cx="2304000" cy="1139321"/>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a:lnSpc>
                <a:spcPct val="100000"/>
              </a:lnSpc>
            </a:pPr>
            <a:r>
              <a:rPr kumimoji="1" lang="ja-JP" altLang="en-US" sz="1050">
                <a:solidFill>
                  <a:schemeClr val="tx1"/>
                </a:solidFill>
                <a:latin typeface="Meiryo UI" panose="020B0604030504040204" pitchFamily="50" charset="-128"/>
                <a:ea typeface="Meiryo UI" panose="020B0604030504040204" pitchFamily="50" charset="-128"/>
              </a:rPr>
              <a:t>事業計画・経営計画の有無</a:t>
            </a:r>
            <a:r>
              <a:rPr lang="ja-JP" altLang="en-US" sz="1050">
                <a:solidFill>
                  <a:schemeClr val="tx1"/>
                </a:solidFill>
                <a:latin typeface="Meiryo UI" panose="020B0604030504040204" pitchFamily="50" charset="-128"/>
                <a:ea typeface="Meiryo UI" panose="020B0604030504040204" pitchFamily="50" charset="-128"/>
              </a:rPr>
              <a:t>、</a:t>
            </a:r>
            <a:r>
              <a:rPr kumimoji="1" lang="ja-JP" altLang="en-US" sz="1050">
                <a:solidFill>
                  <a:schemeClr val="tx1"/>
                </a:solidFill>
                <a:latin typeface="Meiryo UI" panose="020B0604030504040204" pitchFamily="50" charset="-128"/>
                <a:ea typeface="Meiryo UI" panose="020B0604030504040204" pitchFamily="50" charset="-128"/>
              </a:rPr>
              <a:t>従業員との共有状況</a:t>
            </a:r>
            <a:r>
              <a:rPr lang="ja-JP" altLang="en-US" sz="1050">
                <a:solidFill>
                  <a:schemeClr val="tx1"/>
                </a:solidFill>
                <a:latin typeface="Meiryo UI" panose="020B0604030504040204" pitchFamily="50" charset="-128"/>
                <a:ea typeface="Meiryo UI" panose="020B0604030504040204" pitchFamily="50" charset="-128"/>
              </a:rPr>
              <a:t>、</a:t>
            </a:r>
            <a:r>
              <a:rPr kumimoji="1" lang="ja-JP" altLang="en-US" sz="1050">
                <a:solidFill>
                  <a:schemeClr val="tx1"/>
                </a:solidFill>
                <a:latin typeface="Meiryo UI" panose="020B0604030504040204" pitchFamily="50" charset="-128"/>
                <a:ea typeface="Meiryo UI" panose="020B0604030504040204" pitchFamily="50" charset="-128"/>
              </a:rPr>
              <a:t>社内会議の実施状況</a:t>
            </a:r>
            <a:endParaRPr kumimoji="1" lang="en-US" altLang="ja-JP" sz="1050">
              <a:solidFill>
                <a:schemeClr val="tx1"/>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lang="ja-JP" altLang="en-US" sz="1050">
                <a:solidFill>
                  <a:schemeClr val="tx1"/>
                </a:solidFill>
                <a:latin typeface="Meiryo UI" panose="020B0604030504040204" pitchFamily="50" charset="-128"/>
                <a:ea typeface="Meiryo UI" panose="020B0604030504040204" pitchFamily="50" charset="-128"/>
              </a:rPr>
              <a:t>Ｘｘｘ</a:t>
            </a:r>
            <a:endParaRPr lang="en-US" altLang="ja-JP" sz="1050">
              <a:solidFill>
                <a:schemeClr val="tx1"/>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p:txBody>
      </p:sp>
      <p:sp>
        <p:nvSpPr>
          <p:cNvPr id="38" name="正方形/長方形 37">
            <a:extLst>
              <a:ext uri="{FF2B5EF4-FFF2-40B4-BE49-F238E27FC236}">
                <a16:creationId xmlns:a16="http://schemas.microsoft.com/office/drawing/2014/main" id="{81AE74FB-F51F-D877-0595-C908689FBAE2}"/>
              </a:ext>
            </a:extLst>
          </p:cNvPr>
          <p:cNvSpPr/>
          <p:nvPr/>
        </p:nvSpPr>
        <p:spPr>
          <a:xfrm>
            <a:off x="7401976" y="4176652"/>
            <a:ext cx="2304000" cy="1139321"/>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a:lnSpc>
                <a:spcPct val="100000"/>
              </a:lnSpc>
            </a:pPr>
            <a:r>
              <a:rPr kumimoji="1" lang="ja-JP" altLang="en-US" sz="1050">
                <a:solidFill>
                  <a:schemeClr val="tx1"/>
                </a:solidFill>
                <a:latin typeface="Meiryo UI" panose="020B0604030504040204" pitchFamily="50" charset="-128"/>
                <a:ea typeface="Meiryo UI" panose="020B0604030504040204" pitchFamily="50" charset="-128"/>
              </a:rPr>
              <a:t>研究開発・商品開発の体制</a:t>
            </a:r>
            <a:r>
              <a:rPr lang="ja-JP" altLang="en-US" sz="1050">
                <a:solidFill>
                  <a:schemeClr val="tx1"/>
                </a:solidFill>
                <a:latin typeface="Meiryo UI" panose="020B0604030504040204" pitchFamily="50" charset="-128"/>
                <a:ea typeface="Meiryo UI" panose="020B0604030504040204" pitchFamily="50" charset="-128"/>
              </a:rPr>
              <a:t>、</a:t>
            </a:r>
            <a:r>
              <a:rPr kumimoji="1" lang="ja-JP" altLang="en-US" sz="1050">
                <a:solidFill>
                  <a:schemeClr val="tx1"/>
                </a:solidFill>
                <a:latin typeface="Meiryo UI" panose="020B0604030504040204" pitchFamily="50" charset="-128"/>
                <a:ea typeface="Meiryo UI" panose="020B0604030504040204" pitchFamily="50" charset="-128"/>
              </a:rPr>
              <a:t>知的財産権の保有・活用状況</a:t>
            </a:r>
            <a:endParaRPr kumimoji="1" lang="en-US" altLang="ja-JP" sz="1050">
              <a:solidFill>
                <a:schemeClr val="tx1"/>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lang="ja-JP" altLang="en-US" sz="1050">
                <a:solidFill>
                  <a:schemeClr val="tx1"/>
                </a:solidFill>
                <a:latin typeface="Meiryo UI" panose="020B0604030504040204" pitchFamily="50" charset="-128"/>
                <a:ea typeface="Meiryo UI" panose="020B0604030504040204" pitchFamily="50" charset="-128"/>
              </a:rPr>
              <a:t>Ｘｘｘ</a:t>
            </a:r>
            <a:endParaRPr lang="en-US" altLang="ja-JP" sz="1050">
              <a:solidFill>
                <a:schemeClr val="tx1"/>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p:txBody>
      </p:sp>
      <p:sp>
        <p:nvSpPr>
          <p:cNvPr id="39" name="正方形/長方形 38">
            <a:extLst>
              <a:ext uri="{FF2B5EF4-FFF2-40B4-BE49-F238E27FC236}">
                <a16:creationId xmlns:a16="http://schemas.microsoft.com/office/drawing/2014/main" id="{0125A8A2-F8F7-6035-0A7C-39B59C175720}"/>
              </a:ext>
            </a:extLst>
          </p:cNvPr>
          <p:cNvSpPr/>
          <p:nvPr/>
        </p:nvSpPr>
        <p:spPr>
          <a:xfrm>
            <a:off x="7401976" y="5421453"/>
            <a:ext cx="2304000" cy="1139321"/>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a:lnSpc>
                <a:spcPct val="100000"/>
              </a:lnSpc>
            </a:pPr>
            <a:r>
              <a:rPr kumimoji="1" lang="ja-JP" altLang="en-US" sz="1050">
                <a:solidFill>
                  <a:schemeClr val="tx1"/>
                </a:solidFill>
                <a:latin typeface="Meiryo UI" panose="020B0604030504040204" pitchFamily="50" charset="-128"/>
                <a:ea typeface="Meiryo UI" panose="020B0604030504040204" pitchFamily="50" charset="-128"/>
              </a:rPr>
              <a:t>人材育成の取り組み状況</a:t>
            </a:r>
            <a:r>
              <a:rPr lang="ja-JP" altLang="en-US" sz="1050">
                <a:solidFill>
                  <a:schemeClr val="tx1"/>
                </a:solidFill>
                <a:latin typeface="Meiryo UI" panose="020B0604030504040204" pitchFamily="50" charset="-128"/>
                <a:ea typeface="Meiryo UI" panose="020B0604030504040204" pitchFamily="50" charset="-128"/>
              </a:rPr>
              <a:t>、</a:t>
            </a:r>
            <a:r>
              <a:rPr kumimoji="1" lang="ja-JP" altLang="en-US" sz="1050">
                <a:solidFill>
                  <a:schemeClr val="tx1"/>
                </a:solidFill>
                <a:latin typeface="Meiryo UI" panose="020B0604030504040204" pitchFamily="50" charset="-128"/>
                <a:ea typeface="Meiryo UI" panose="020B0604030504040204" pitchFamily="50" charset="-128"/>
              </a:rPr>
              <a:t>人材育成の仕組み</a:t>
            </a:r>
            <a:endParaRPr kumimoji="1" lang="en-US" altLang="ja-JP" sz="1050">
              <a:solidFill>
                <a:schemeClr val="tx1"/>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lang="ja-JP" altLang="en-US" sz="1050">
                <a:solidFill>
                  <a:schemeClr val="tx1"/>
                </a:solidFill>
                <a:latin typeface="Meiryo UI" panose="020B0604030504040204" pitchFamily="50" charset="-128"/>
                <a:ea typeface="Meiryo UI" panose="020B0604030504040204" pitchFamily="50" charset="-128"/>
              </a:rPr>
              <a:t>Ｘｘｘ</a:t>
            </a:r>
            <a:endParaRPr lang="en-US" altLang="ja-JP" sz="1050">
              <a:solidFill>
                <a:schemeClr val="tx1"/>
              </a:solidFill>
              <a:latin typeface="Meiryo UI" panose="020B0604030504040204" pitchFamily="50" charset="-128"/>
              <a:ea typeface="Meiryo UI" panose="020B0604030504040204" pitchFamily="50" charset="-128"/>
            </a:endParaRPr>
          </a:p>
          <a:p>
            <a:pPr marL="171450" indent="-1714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626874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p:cNvSpPr>
            <a:spLocks noGrp="1"/>
          </p:cNvSpPr>
          <p:nvPr>
            <p:ph type="body" sz="quarter" idx="17"/>
          </p:nvPr>
        </p:nvSpPr>
        <p:spPr>
          <a:xfrm>
            <a:off x="200026" y="521282"/>
            <a:ext cx="9505950" cy="495108"/>
          </a:xfrm>
        </p:spPr>
        <p:txBody>
          <a:bodyPr/>
          <a:lstStyle/>
          <a:p>
            <a:pPr algn="just"/>
            <a:r>
              <a:rPr lang="ja-JP" altLang="en-US" sz="1800">
                <a:uFill>
                  <a:solidFill>
                    <a:srgbClr val="FF0000"/>
                  </a:solidFill>
                </a:uFill>
              </a:rPr>
              <a:t>人事・労務、会計・財務、法務、</a:t>
            </a:r>
            <a:r>
              <a:rPr lang="en-US" altLang="ja-JP" sz="1800">
                <a:uFill>
                  <a:solidFill>
                    <a:srgbClr val="FF0000"/>
                  </a:solidFill>
                </a:uFill>
              </a:rPr>
              <a:t>IT</a:t>
            </a:r>
            <a:r>
              <a:rPr lang="ja-JP" altLang="en-US" sz="1800">
                <a:uFill>
                  <a:solidFill>
                    <a:srgbClr val="FF0000"/>
                  </a:solidFill>
                </a:uFill>
              </a:rPr>
              <a:t>システムに関する現状の整理を記載してください。</a:t>
            </a:r>
          </a:p>
        </p:txBody>
      </p:sp>
      <p:sp>
        <p:nvSpPr>
          <p:cNvPr id="13" name="タイトル 2"/>
          <p:cNvSpPr>
            <a:spLocks noGrp="1"/>
          </p:cNvSpPr>
          <p:nvPr>
            <p:ph type="title"/>
          </p:nvPr>
        </p:nvSpPr>
        <p:spPr>
          <a:xfrm>
            <a:off x="200471" y="147409"/>
            <a:ext cx="9505503" cy="400110"/>
          </a:xfrm>
        </p:spPr>
        <p:txBody>
          <a:bodyPr/>
          <a:lstStyle/>
          <a:p>
            <a:r>
              <a:rPr lang="ja-JP" altLang="en-US" sz="2000"/>
              <a:t>（参考）</a:t>
            </a:r>
            <a:r>
              <a:rPr kumimoji="1" lang="ja-JP" altLang="en-US" sz="2000"/>
              <a:t>現状把握</a:t>
            </a:r>
            <a:r>
              <a:rPr lang="ja-JP" altLang="en-US" sz="2000"/>
              <a:t>｜定性分析③（管理機能）</a:t>
            </a:r>
          </a:p>
        </p:txBody>
      </p:sp>
      <p:sp>
        <p:nvSpPr>
          <p:cNvPr id="3" name="スライド番号プレースホルダー 2">
            <a:extLst>
              <a:ext uri="{FF2B5EF4-FFF2-40B4-BE49-F238E27FC236}">
                <a16:creationId xmlns:a16="http://schemas.microsoft.com/office/drawing/2014/main" id="{73C0021A-0252-72D9-DA43-2A5CAE0BC287}"/>
              </a:ext>
            </a:extLst>
          </p:cNvPr>
          <p:cNvSpPr>
            <a:spLocks noGrp="1"/>
          </p:cNvSpPr>
          <p:nvPr>
            <p:ph type="sldNum" sz="quarter" idx="12"/>
          </p:nvPr>
        </p:nvSpPr>
        <p:spPr/>
        <p:txBody>
          <a:bodyPr/>
          <a:lstStyle/>
          <a:p>
            <a:fld id="{D9550142-B990-490A-A107-ED7302A7FD52}" type="slidenum">
              <a:rPr kumimoji="1" lang="ja-JP" altLang="en-US" smtClean="0"/>
              <a:t>19</a:t>
            </a:fld>
            <a:endParaRPr kumimoji="1" lang="ja-JP" altLang="en-US"/>
          </a:p>
        </p:txBody>
      </p:sp>
      <p:sp>
        <p:nvSpPr>
          <p:cNvPr id="4" name="正方形/長方形 3">
            <a:extLst>
              <a:ext uri="{FF2B5EF4-FFF2-40B4-BE49-F238E27FC236}">
                <a16:creationId xmlns:a16="http://schemas.microsoft.com/office/drawing/2014/main" id="{7EC1654D-734F-F014-3441-33B3F648CE65}"/>
              </a:ext>
            </a:extLst>
          </p:cNvPr>
          <p:cNvSpPr/>
          <p:nvPr/>
        </p:nvSpPr>
        <p:spPr>
          <a:xfrm>
            <a:off x="4988999" y="4202827"/>
            <a:ext cx="4335680" cy="2106000"/>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noProof="0">
                <a:ln>
                  <a:noFill/>
                </a:ln>
                <a:solidFill>
                  <a:prstClr val="black"/>
                </a:solidFill>
                <a:effectLst/>
                <a:uLnTx/>
                <a:uFillTx/>
                <a:latin typeface="Meiryo UI" panose="020B0604030504040204" pitchFamily="50" charset="-128"/>
                <a:ea typeface="Meiryo UI" panose="020B0604030504040204" pitchFamily="50" charset="-128"/>
                <a:cs typeface="+mn-cs"/>
              </a:rPr>
              <a:t>Ｘｘｘ</a:t>
            </a:r>
            <a:endParaRPr kumimoji="1" lang="en-US" altLang="ja-JP" sz="1200" b="0" i="0" u="none" strike="noStrike" kern="1200" cap="none" spc="0" normalizeH="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noProof="0">
                <a:ln>
                  <a:noFill/>
                </a:ln>
                <a:solidFill>
                  <a:prstClr val="black"/>
                </a:solidFill>
                <a:effectLst/>
                <a:uLnTx/>
                <a:uFillTx/>
                <a:latin typeface="Meiryo UI" panose="020B0604030504040204" pitchFamily="50" charset="-128"/>
                <a:ea typeface="Meiryo UI" panose="020B0604030504040204" pitchFamily="50" charset="-128"/>
                <a:cs typeface="+mn-cs"/>
              </a:rPr>
              <a:t>Ｘｘｘ</a:t>
            </a:r>
            <a:endParaRPr kumimoji="1" lang="en-US" altLang="ja-JP" sz="1200" b="0" i="0" u="none" strike="noStrike" kern="1200" cap="none" spc="0" normalizeH="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noProof="0">
                <a:ln>
                  <a:noFill/>
                </a:ln>
                <a:solidFill>
                  <a:prstClr val="black"/>
                </a:solidFill>
                <a:effectLst/>
                <a:uLnTx/>
                <a:uFillTx/>
                <a:latin typeface="Meiryo UI" panose="020B0604030504040204" pitchFamily="50" charset="-128"/>
                <a:ea typeface="Meiryo UI" panose="020B0604030504040204" pitchFamily="50" charset="-128"/>
                <a:cs typeface="+mn-cs"/>
              </a:rPr>
              <a:t>Ｘｘｘ</a:t>
            </a:r>
          </a:p>
        </p:txBody>
      </p:sp>
      <p:sp>
        <p:nvSpPr>
          <p:cNvPr id="9" name="正方形/長方形 8">
            <a:extLst>
              <a:ext uri="{FF2B5EF4-FFF2-40B4-BE49-F238E27FC236}">
                <a16:creationId xmlns:a16="http://schemas.microsoft.com/office/drawing/2014/main" id="{CB8DA13A-93CC-0088-1285-C4E352C78E0B}"/>
              </a:ext>
            </a:extLst>
          </p:cNvPr>
          <p:cNvSpPr/>
          <p:nvPr/>
        </p:nvSpPr>
        <p:spPr>
          <a:xfrm>
            <a:off x="581320" y="4202827"/>
            <a:ext cx="4335680" cy="2106000"/>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noProof="0">
                <a:ln>
                  <a:noFill/>
                </a:ln>
                <a:solidFill>
                  <a:prstClr val="black"/>
                </a:solidFill>
                <a:effectLst/>
                <a:uLnTx/>
                <a:uFillTx/>
                <a:latin typeface="Meiryo UI" panose="020B0604030504040204" pitchFamily="50" charset="-128"/>
                <a:ea typeface="Meiryo UI" panose="020B0604030504040204" pitchFamily="50" charset="-128"/>
                <a:cs typeface="+mn-cs"/>
              </a:rPr>
              <a:t>Ｘｘｘ</a:t>
            </a:r>
            <a:endParaRPr kumimoji="1" lang="en-US" altLang="ja-JP" sz="1200" b="0" i="0" u="none" strike="noStrike" kern="1200" cap="none" spc="0" normalizeH="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noProof="0">
                <a:ln>
                  <a:noFill/>
                </a:ln>
                <a:solidFill>
                  <a:prstClr val="black"/>
                </a:solidFill>
                <a:effectLst/>
                <a:uLnTx/>
                <a:uFillTx/>
                <a:latin typeface="Meiryo UI" panose="020B0604030504040204" pitchFamily="50" charset="-128"/>
                <a:ea typeface="Meiryo UI" panose="020B0604030504040204" pitchFamily="50" charset="-128"/>
                <a:cs typeface="+mn-cs"/>
              </a:rPr>
              <a:t>Ｘｘｘ</a:t>
            </a:r>
            <a:endParaRPr kumimoji="1" lang="en-US" altLang="ja-JP" sz="1200" b="0" i="0" u="none" strike="noStrike" kern="1200" cap="none" spc="0" normalizeH="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noProof="0">
                <a:ln>
                  <a:noFill/>
                </a:ln>
                <a:solidFill>
                  <a:prstClr val="black"/>
                </a:solidFill>
                <a:effectLst/>
                <a:uLnTx/>
                <a:uFillTx/>
                <a:latin typeface="Meiryo UI" panose="020B0604030504040204" pitchFamily="50" charset="-128"/>
                <a:ea typeface="Meiryo UI" panose="020B0604030504040204" pitchFamily="50" charset="-128"/>
                <a:cs typeface="+mn-cs"/>
              </a:rPr>
              <a:t>Ｘｘｘ</a:t>
            </a:r>
          </a:p>
        </p:txBody>
      </p:sp>
      <p:sp>
        <p:nvSpPr>
          <p:cNvPr id="10" name="正方形/長方形 9">
            <a:extLst>
              <a:ext uri="{FF2B5EF4-FFF2-40B4-BE49-F238E27FC236}">
                <a16:creationId xmlns:a16="http://schemas.microsoft.com/office/drawing/2014/main" id="{FAA11C02-D5EB-12F9-4B00-7D95CEE23CCD}"/>
              </a:ext>
            </a:extLst>
          </p:cNvPr>
          <p:cNvSpPr/>
          <p:nvPr/>
        </p:nvSpPr>
        <p:spPr>
          <a:xfrm>
            <a:off x="4988999" y="1754784"/>
            <a:ext cx="4335680" cy="2106000"/>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noProof="0">
                <a:ln>
                  <a:noFill/>
                </a:ln>
                <a:solidFill>
                  <a:prstClr val="black"/>
                </a:solidFill>
                <a:effectLst/>
                <a:uLnTx/>
                <a:uFillTx/>
                <a:latin typeface="Meiryo UI" panose="020B0604030504040204" pitchFamily="50" charset="-128"/>
                <a:ea typeface="Meiryo UI" panose="020B0604030504040204" pitchFamily="50" charset="-128"/>
                <a:cs typeface="+mn-cs"/>
              </a:rPr>
              <a:t>Ｘｘｘ</a:t>
            </a:r>
            <a:endParaRPr kumimoji="1" lang="en-US" altLang="ja-JP" sz="1200" b="0" i="0" u="none" strike="noStrike" kern="1200" cap="none" spc="0" normalizeH="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noProof="0">
                <a:ln>
                  <a:noFill/>
                </a:ln>
                <a:solidFill>
                  <a:prstClr val="black"/>
                </a:solidFill>
                <a:effectLst/>
                <a:uLnTx/>
                <a:uFillTx/>
                <a:latin typeface="Meiryo UI" panose="020B0604030504040204" pitchFamily="50" charset="-128"/>
                <a:ea typeface="Meiryo UI" panose="020B0604030504040204" pitchFamily="50" charset="-128"/>
                <a:cs typeface="+mn-cs"/>
              </a:rPr>
              <a:t>Ｘｘｘ</a:t>
            </a:r>
            <a:endParaRPr kumimoji="1" lang="en-US" altLang="ja-JP" sz="1200" b="0" i="0" u="none" strike="noStrike" kern="1200" cap="none" spc="0" normalizeH="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noProof="0">
                <a:ln>
                  <a:noFill/>
                </a:ln>
                <a:solidFill>
                  <a:prstClr val="black"/>
                </a:solidFill>
                <a:effectLst/>
                <a:uLnTx/>
                <a:uFillTx/>
                <a:latin typeface="Meiryo UI" panose="020B0604030504040204" pitchFamily="50" charset="-128"/>
                <a:ea typeface="Meiryo UI" panose="020B0604030504040204" pitchFamily="50" charset="-128"/>
                <a:cs typeface="+mn-cs"/>
              </a:rPr>
              <a:t>Ｘｘｘ</a:t>
            </a:r>
          </a:p>
        </p:txBody>
      </p:sp>
      <p:sp>
        <p:nvSpPr>
          <p:cNvPr id="11" name="正方形/長方形 10">
            <a:extLst>
              <a:ext uri="{FF2B5EF4-FFF2-40B4-BE49-F238E27FC236}">
                <a16:creationId xmlns:a16="http://schemas.microsoft.com/office/drawing/2014/main" id="{432EC3A6-9E7E-F8F4-1FD6-8B49965DF559}"/>
              </a:ext>
            </a:extLst>
          </p:cNvPr>
          <p:cNvSpPr/>
          <p:nvPr/>
        </p:nvSpPr>
        <p:spPr>
          <a:xfrm>
            <a:off x="581320" y="1754784"/>
            <a:ext cx="4335680" cy="2106000"/>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kumimoji="1" lang="ja-JP" altLang="en-US" sz="1200">
                <a:solidFill>
                  <a:schemeClr val="tx1"/>
                </a:solidFill>
                <a:latin typeface="Meiryo UI" panose="020B0604030504040204" pitchFamily="50" charset="-128"/>
                <a:ea typeface="Meiryo UI" panose="020B0604030504040204" pitchFamily="50" charset="-128"/>
              </a:rPr>
              <a:t>Ｘｘｘ</a:t>
            </a:r>
            <a:endParaRPr kumimoji="1" lang="en-US" altLang="ja-JP" sz="12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200">
                <a:solidFill>
                  <a:schemeClr val="tx1"/>
                </a:solidFill>
                <a:latin typeface="Meiryo UI" panose="020B0604030504040204" pitchFamily="50" charset="-128"/>
                <a:ea typeface="Meiryo UI" panose="020B0604030504040204" pitchFamily="50" charset="-128"/>
              </a:rPr>
              <a:t>Ｘｘｘ</a:t>
            </a:r>
            <a:endParaRPr kumimoji="1" lang="en-US" altLang="ja-JP" sz="12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200">
                <a:solidFill>
                  <a:schemeClr val="tx1"/>
                </a:solidFill>
                <a:latin typeface="Meiryo UI" panose="020B0604030504040204" pitchFamily="50" charset="-128"/>
                <a:ea typeface="Meiryo UI" panose="020B0604030504040204" pitchFamily="50" charset="-128"/>
              </a:rPr>
              <a:t>Ｘｘｘ</a:t>
            </a:r>
          </a:p>
        </p:txBody>
      </p:sp>
      <p:sp>
        <p:nvSpPr>
          <p:cNvPr id="12" name="正方形/長方形 11">
            <a:extLst>
              <a:ext uri="{FF2B5EF4-FFF2-40B4-BE49-F238E27FC236}">
                <a16:creationId xmlns:a16="http://schemas.microsoft.com/office/drawing/2014/main" id="{F8AD74DD-E3CF-A14C-537E-948D193FC351}"/>
              </a:ext>
            </a:extLst>
          </p:cNvPr>
          <p:cNvSpPr/>
          <p:nvPr/>
        </p:nvSpPr>
        <p:spPr>
          <a:xfrm>
            <a:off x="581320" y="1484784"/>
            <a:ext cx="4334400" cy="270000"/>
          </a:xfrm>
          <a:prstGeom prst="rect">
            <a:avLst/>
          </a:prstGeom>
          <a:solidFill>
            <a:schemeClr val="tx2">
              <a:lumMod val="7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600" b="1">
                <a:solidFill>
                  <a:schemeClr val="bg1"/>
                </a:solidFill>
                <a:latin typeface="Meiryo UI" panose="020B0604030504040204" pitchFamily="50" charset="-128"/>
                <a:ea typeface="Meiryo UI" panose="020B0604030504040204" pitchFamily="50" charset="-128"/>
              </a:rPr>
              <a:t>人事・労務</a:t>
            </a:r>
          </a:p>
        </p:txBody>
      </p:sp>
      <p:sp>
        <p:nvSpPr>
          <p:cNvPr id="14" name="正方形/長方形 13">
            <a:extLst>
              <a:ext uri="{FF2B5EF4-FFF2-40B4-BE49-F238E27FC236}">
                <a16:creationId xmlns:a16="http://schemas.microsoft.com/office/drawing/2014/main" id="{59185F23-9729-8563-FE42-E9E74079EB86}"/>
              </a:ext>
            </a:extLst>
          </p:cNvPr>
          <p:cNvSpPr/>
          <p:nvPr/>
        </p:nvSpPr>
        <p:spPr>
          <a:xfrm>
            <a:off x="4990279" y="1484784"/>
            <a:ext cx="4334400" cy="270000"/>
          </a:xfrm>
          <a:prstGeom prst="rect">
            <a:avLst/>
          </a:prstGeom>
          <a:solidFill>
            <a:schemeClr val="tx2">
              <a:lumMod val="7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600" b="1">
                <a:solidFill>
                  <a:schemeClr val="bg1"/>
                </a:solidFill>
                <a:latin typeface="Meiryo UI" panose="020B0604030504040204" pitchFamily="50" charset="-128"/>
                <a:ea typeface="Meiryo UI" panose="020B0604030504040204" pitchFamily="50" charset="-128"/>
              </a:rPr>
              <a:t>会計・財務</a:t>
            </a:r>
          </a:p>
        </p:txBody>
      </p:sp>
      <p:sp>
        <p:nvSpPr>
          <p:cNvPr id="15" name="正方形/長方形 14">
            <a:extLst>
              <a:ext uri="{FF2B5EF4-FFF2-40B4-BE49-F238E27FC236}">
                <a16:creationId xmlns:a16="http://schemas.microsoft.com/office/drawing/2014/main" id="{EC69B0BA-86EE-548C-B80C-7F83E5F72D56}"/>
              </a:ext>
            </a:extLst>
          </p:cNvPr>
          <p:cNvSpPr/>
          <p:nvPr/>
        </p:nvSpPr>
        <p:spPr>
          <a:xfrm>
            <a:off x="581320" y="3932827"/>
            <a:ext cx="4334400" cy="270000"/>
          </a:xfrm>
          <a:prstGeom prst="rect">
            <a:avLst/>
          </a:prstGeom>
          <a:solidFill>
            <a:schemeClr val="tx2">
              <a:lumMod val="7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600" b="1">
                <a:solidFill>
                  <a:schemeClr val="bg1"/>
                </a:solidFill>
                <a:latin typeface="Meiryo UI" panose="020B0604030504040204" pitchFamily="50" charset="-128"/>
                <a:ea typeface="Meiryo UI" panose="020B0604030504040204" pitchFamily="50" charset="-128"/>
              </a:rPr>
              <a:t>法務</a:t>
            </a:r>
          </a:p>
        </p:txBody>
      </p:sp>
      <p:sp>
        <p:nvSpPr>
          <p:cNvPr id="17" name="正方形/長方形 16">
            <a:extLst>
              <a:ext uri="{FF2B5EF4-FFF2-40B4-BE49-F238E27FC236}">
                <a16:creationId xmlns:a16="http://schemas.microsoft.com/office/drawing/2014/main" id="{B355C6AF-8E23-26C1-5B2E-62C30B6937F1}"/>
              </a:ext>
            </a:extLst>
          </p:cNvPr>
          <p:cNvSpPr/>
          <p:nvPr/>
        </p:nvSpPr>
        <p:spPr>
          <a:xfrm>
            <a:off x="4990279" y="3932827"/>
            <a:ext cx="4334400" cy="270000"/>
          </a:xfrm>
          <a:prstGeom prst="rect">
            <a:avLst/>
          </a:prstGeom>
          <a:solidFill>
            <a:schemeClr val="tx2">
              <a:lumMod val="7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600" b="1">
                <a:solidFill>
                  <a:schemeClr val="bg1"/>
                </a:solidFill>
                <a:latin typeface="Meiryo UI" panose="020B0604030504040204" pitchFamily="50" charset="-128"/>
                <a:ea typeface="Meiryo UI" panose="020B0604030504040204" pitchFamily="50" charset="-128"/>
              </a:rPr>
              <a:t>IT</a:t>
            </a:r>
            <a:r>
              <a:rPr lang="ja-JP" altLang="en-US" sz="1600" b="1">
                <a:solidFill>
                  <a:schemeClr val="bg1"/>
                </a:solidFill>
                <a:latin typeface="Meiryo UI" panose="020B0604030504040204" pitchFamily="50" charset="-128"/>
                <a:ea typeface="Meiryo UI" panose="020B0604030504040204" pitchFamily="50" charset="-128"/>
              </a:rPr>
              <a:t>システム</a:t>
            </a:r>
            <a:endParaRPr kumimoji="1" lang="ja-JP" altLang="en-US" sz="1600" b="1">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69205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2</a:t>
            </a:fld>
            <a:endParaRPr kumimoji="1" lang="ja-JP" altLang="en-US"/>
          </a:p>
        </p:txBody>
      </p:sp>
      <p:sp>
        <p:nvSpPr>
          <p:cNvPr id="3" name="タイトル 2"/>
          <p:cNvSpPr>
            <a:spLocks noGrp="1"/>
          </p:cNvSpPr>
          <p:nvPr>
            <p:ph type="title"/>
          </p:nvPr>
        </p:nvSpPr>
        <p:spPr/>
        <p:txBody>
          <a:bodyPr/>
          <a:lstStyle/>
          <a:p>
            <a:r>
              <a:rPr kumimoji="1" lang="ja-JP" altLang="en-US"/>
              <a:t>アジェンダ</a:t>
            </a:r>
          </a:p>
        </p:txBody>
      </p:sp>
      <p:sp>
        <p:nvSpPr>
          <p:cNvPr id="16" name="正方形/長方形 15">
            <a:extLst>
              <a:ext uri="{FF2B5EF4-FFF2-40B4-BE49-F238E27FC236}">
                <a16:creationId xmlns:a16="http://schemas.microsoft.com/office/drawing/2014/main" id="{2BE88E4E-C948-F15A-5A24-2565C65726E9}"/>
              </a:ext>
            </a:extLst>
          </p:cNvPr>
          <p:cNvSpPr/>
          <p:nvPr/>
        </p:nvSpPr>
        <p:spPr bwMode="auto">
          <a:xfrm>
            <a:off x="609321" y="1052736"/>
            <a:ext cx="8687358" cy="4752528"/>
          </a:xfrm>
          <a:prstGeom prst="rect">
            <a:avLst/>
          </a:prstGeom>
          <a:noFill/>
          <a:ln w="9525">
            <a:noFill/>
            <a:miter lim="800000"/>
            <a:headEnd/>
            <a:tailEnd/>
          </a:ln>
          <a:effectLst/>
        </p:spPr>
        <p:txBody>
          <a:bodyPr wrap="none" rtlCol="0" anchor="t"/>
          <a:lstStyle/>
          <a:p>
            <a:pPr marL="514350" indent="-514350" algn="l">
              <a:spcBef>
                <a:spcPts val="600"/>
              </a:spcBef>
              <a:buFont typeface="+mj-lt"/>
              <a:buAutoNum type="arabicPeriod"/>
            </a:pPr>
            <a:r>
              <a:rPr kumimoji="0" lang="ja-JP" altLang="en-US" sz="2400" dirty="0">
                <a:latin typeface="Meiryo UI" panose="020B0604030504040204" pitchFamily="50" charset="-128"/>
                <a:ea typeface="Meiryo UI" panose="020B0604030504040204" pitchFamily="50" charset="-128"/>
              </a:rPr>
              <a:t>企業紹介</a:t>
            </a:r>
          </a:p>
          <a:p>
            <a:pPr marL="514350" indent="-514350" algn="l">
              <a:spcBef>
                <a:spcPts val="600"/>
              </a:spcBef>
              <a:buFont typeface="+mj-lt"/>
              <a:buAutoNum type="arabicPeriod"/>
            </a:pPr>
            <a:r>
              <a:rPr kumimoji="0" lang="en-US" altLang="ja-JP" sz="2400" dirty="0">
                <a:latin typeface="Meiryo UI" panose="020B0604030504040204" pitchFamily="50" charset="-128"/>
                <a:ea typeface="Meiryo UI" panose="020B0604030504040204" pitchFamily="50" charset="-128"/>
              </a:rPr>
              <a:t>M&amp;A</a:t>
            </a:r>
            <a:r>
              <a:rPr kumimoji="0" lang="ja-JP" altLang="en-US" sz="2400" dirty="0">
                <a:latin typeface="Meiryo UI" panose="020B0604030504040204" pitchFamily="50" charset="-128"/>
                <a:ea typeface="Meiryo UI" panose="020B0604030504040204" pitchFamily="50" charset="-128"/>
              </a:rPr>
              <a:t>の目的・成功の定義</a:t>
            </a:r>
            <a:endParaRPr kumimoji="0" lang="en-US" altLang="ja-JP" sz="2400" dirty="0">
              <a:latin typeface="Meiryo UI" panose="020B0604030504040204" pitchFamily="50" charset="-128"/>
              <a:ea typeface="Meiryo UI" panose="020B0604030504040204" pitchFamily="50" charset="-128"/>
            </a:endParaRPr>
          </a:p>
          <a:p>
            <a:pPr marL="514350" indent="-514350">
              <a:spcBef>
                <a:spcPts val="600"/>
              </a:spcBef>
              <a:buFont typeface="+mj-lt"/>
              <a:buAutoNum type="arabicPeriod"/>
            </a:pPr>
            <a:r>
              <a:rPr kumimoji="0" lang="ja-JP" altLang="en-US" sz="2400" dirty="0">
                <a:latin typeface="Meiryo UI" panose="020B0604030504040204" pitchFamily="50" charset="-128"/>
                <a:ea typeface="Meiryo UI" panose="020B0604030504040204" pitchFamily="50" charset="-128"/>
              </a:rPr>
              <a:t>目指すグループ・組織体制</a:t>
            </a:r>
          </a:p>
          <a:p>
            <a:pPr marL="514350" indent="-514350" algn="l">
              <a:spcBef>
                <a:spcPts val="600"/>
              </a:spcBef>
              <a:buFont typeface="+mj-lt"/>
              <a:buAutoNum type="arabicPeriod"/>
            </a:pPr>
            <a:r>
              <a:rPr kumimoji="0" lang="ja-JP" altLang="en-US" sz="2400" dirty="0">
                <a:latin typeface="Meiryo UI" panose="020B0604030504040204" pitchFamily="50" charset="-128"/>
                <a:ea typeface="Meiryo UI" panose="020B0604030504040204" pitchFamily="50" charset="-128"/>
              </a:rPr>
              <a:t>課題・対応方針</a:t>
            </a:r>
          </a:p>
          <a:p>
            <a:pPr marL="514350" indent="-514350" algn="l">
              <a:spcBef>
                <a:spcPts val="600"/>
              </a:spcBef>
              <a:buFont typeface="+mj-lt"/>
              <a:buAutoNum type="arabicPeriod"/>
            </a:pPr>
            <a:r>
              <a:rPr kumimoji="0" lang="en-US" altLang="ja-JP" sz="2400" dirty="0">
                <a:latin typeface="Meiryo UI" panose="020B0604030504040204" pitchFamily="50" charset="-128"/>
                <a:ea typeface="Meiryo UI" panose="020B0604030504040204" pitchFamily="50" charset="-128"/>
              </a:rPr>
              <a:t>PMI</a:t>
            </a:r>
            <a:r>
              <a:rPr kumimoji="0" lang="ja-JP" altLang="en-US" sz="2400" dirty="0">
                <a:latin typeface="Meiryo UI" panose="020B0604030504040204" pitchFamily="50" charset="-128"/>
                <a:ea typeface="Meiryo UI" panose="020B0604030504040204" pitchFamily="50" charset="-128"/>
              </a:rPr>
              <a:t>推進体制</a:t>
            </a:r>
          </a:p>
          <a:p>
            <a:pPr marL="514350" indent="-514350" algn="l">
              <a:spcBef>
                <a:spcPts val="600"/>
              </a:spcBef>
              <a:buFont typeface="+mj-lt"/>
              <a:buAutoNum type="arabicPeriod"/>
            </a:pPr>
            <a:r>
              <a:rPr kumimoji="0" lang="ja-JP" altLang="en-US" sz="2400" dirty="0">
                <a:latin typeface="Meiryo UI" panose="020B0604030504040204" pitchFamily="50" charset="-128"/>
                <a:ea typeface="Meiryo UI" panose="020B0604030504040204" pitchFamily="50" charset="-128"/>
              </a:rPr>
              <a:t>会議体の持ち方</a:t>
            </a:r>
            <a:r>
              <a:rPr lang="ja-JP" altLang="en-US" sz="2400" dirty="0"/>
              <a:t>（振り返りの方針）</a:t>
            </a:r>
            <a:endParaRPr kumimoji="0" lang="en-US" altLang="ja-JP" sz="2400" dirty="0">
              <a:latin typeface="Meiryo UI" panose="020B0604030504040204" pitchFamily="50" charset="-128"/>
              <a:ea typeface="Meiryo UI" panose="020B0604030504040204" pitchFamily="50" charset="-128"/>
            </a:endParaRPr>
          </a:p>
          <a:p>
            <a:pPr algn="l">
              <a:spcBef>
                <a:spcPts val="600"/>
              </a:spcBef>
            </a:pPr>
            <a:endParaRPr kumimoji="0" lang="en-US" altLang="ja-JP" sz="2400" dirty="0">
              <a:latin typeface="Meiryo UI" panose="020B0604030504040204" pitchFamily="50" charset="-128"/>
              <a:ea typeface="Meiryo UI" panose="020B0604030504040204" pitchFamily="50" charset="-128"/>
            </a:endParaRPr>
          </a:p>
          <a:p>
            <a:pPr algn="l">
              <a:spcBef>
                <a:spcPts val="600"/>
              </a:spcBef>
            </a:pPr>
            <a:r>
              <a:rPr kumimoji="0" lang="ja-JP" altLang="en-US" sz="2400" dirty="0">
                <a:latin typeface="Meiryo UI" panose="020B0604030504040204" pitchFamily="50" charset="-128"/>
                <a:ea typeface="Meiryo UI" panose="020B0604030504040204" pitchFamily="50" charset="-128"/>
              </a:rPr>
              <a:t>参考　「現状把握」結果の様々な示し方</a:t>
            </a:r>
          </a:p>
        </p:txBody>
      </p:sp>
    </p:spTree>
    <p:extLst>
      <p:ext uri="{BB962C8B-B14F-4D97-AF65-F5344CB8AC3E}">
        <p14:creationId xmlns:p14="http://schemas.microsoft.com/office/powerpoint/2010/main" val="3850266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p:cNvSpPr>
            <a:spLocks noGrp="1"/>
          </p:cNvSpPr>
          <p:nvPr>
            <p:ph type="body" sz="quarter" idx="17"/>
          </p:nvPr>
        </p:nvSpPr>
        <p:spPr>
          <a:xfrm>
            <a:off x="200026" y="521282"/>
            <a:ext cx="9505950" cy="495108"/>
          </a:xfrm>
        </p:spPr>
        <p:txBody>
          <a:bodyPr/>
          <a:lstStyle/>
          <a:p>
            <a:pPr algn="just"/>
            <a:r>
              <a:rPr lang="ja-JP" altLang="en-US" sz="1800" dirty="0">
                <a:uFill>
                  <a:solidFill>
                    <a:srgbClr val="FF0000"/>
                  </a:solidFill>
                </a:uFill>
              </a:rPr>
              <a:t>財務の分析結果を踏まえて、実現したい売上・コストシナジーを特定する際にご活用ください。</a:t>
            </a:r>
          </a:p>
        </p:txBody>
      </p:sp>
      <p:sp>
        <p:nvSpPr>
          <p:cNvPr id="13" name="タイトル 2"/>
          <p:cNvSpPr>
            <a:spLocks noGrp="1"/>
          </p:cNvSpPr>
          <p:nvPr>
            <p:ph type="title"/>
          </p:nvPr>
        </p:nvSpPr>
        <p:spPr>
          <a:xfrm>
            <a:off x="200471" y="147409"/>
            <a:ext cx="9505503" cy="400110"/>
          </a:xfrm>
        </p:spPr>
        <p:txBody>
          <a:bodyPr/>
          <a:lstStyle/>
          <a:p>
            <a:r>
              <a:rPr lang="ja-JP" altLang="en-US" sz="2000" dirty="0">
                <a:cs typeface="Meiryo UI" panose="020B0604030504040204" pitchFamily="50" charset="-128"/>
              </a:rPr>
              <a:t>（参考）中小</a:t>
            </a:r>
            <a:r>
              <a:rPr lang="en-US" altLang="ja-JP" sz="2000" dirty="0">
                <a:cs typeface="Meiryo UI" panose="020B0604030504040204" pitchFamily="50" charset="-128"/>
              </a:rPr>
              <a:t>PMI</a:t>
            </a:r>
            <a:r>
              <a:rPr lang="ja-JP" altLang="en-US" sz="2000" dirty="0">
                <a:cs typeface="Meiryo UI" panose="020B0604030504040204" pitchFamily="50" charset="-128"/>
              </a:rPr>
              <a:t>の売上・コストシナジー特定マップ</a:t>
            </a:r>
            <a:endParaRPr lang="ja-JP" altLang="en-US" sz="2000" dirty="0"/>
          </a:p>
        </p:txBody>
      </p:sp>
      <p:sp>
        <p:nvSpPr>
          <p:cNvPr id="2" name="正方形/長方形 1">
            <a:extLst>
              <a:ext uri="{FF2B5EF4-FFF2-40B4-BE49-F238E27FC236}">
                <a16:creationId xmlns:a16="http://schemas.microsoft.com/office/drawing/2014/main" id="{3636923A-CDCC-9135-7FEA-3ED10EB960DE}"/>
              </a:ext>
            </a:extLst>
          </p:cNvPr>
          <p:cNvSpPr/>
          <p:nvPr/>
        </p:nvSpPr>
        <p:spPr>
          <a:xfrm>
            <a:off x="3718467" y="3352596"/>
            <a:ext cx="514632" cy="461621"/>
          </a:xfrm>
          <a:prstGeom prst="rect">
            <a:avLst/>
          </a:prstGeom>
          <a:solidFill>
            <a:schemeClr val="accent1">
              <a:lumMod val="20000"/>
              <a:lumOff val="80000"/>
            </a:schemeClr>
          </a:solidFill>
          <a:ln w="9525">
            <a:noFill/>
          </a:ln>
        </p:spPr>
        <p:style>
          <a:lnRef idx="0">
            <a:schemeClr val="accent1"/>
          </a:lnRef>
          <a:fillRef idx="1">
            <a:schemeClr val="accent1"/>
          </a:fillRef>
          <a:effectRef idx="0">
            <a:schemeClr val="dk1"/>
          </a:effectRef>
          <a:fontRef idx="minor">
            <a:schemeClr val="lt1"/>
          </a:fontRef>
        </p:style>
        <p:txBody>
          <a:bodyPr vert="horz" wrap="none" lIns="36000" rIns="36000" rtlCol="0" anchor="ctr"/>
          <a:lstStyle/>
          <a:p>
            <a:pPr algn="ctr">
              <a:lnSpc>
                <a:spcPct val="100000"/>
              </a:lnSpc>
            </a:pPr>
            <a:endParaRPr kumimoji="1" lang="ja-JP" altLang="en-US" sz="1000">
              <a:solidFill>
                <a:sysClr val="windowText" lastClr="000000"/>
              </a:solidFill>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2ABCE1B2-D37F-2138-5C63-354EF1387236}"/>
              </a:ext>
            </a:extLst>
          </p:cNvPr>
          <p:cNvSpPr/>
          <p:nvPr/>
        </p:nvSpPr>
        <p:spPr>
          <a:xfrm>
            <a:off x="3718466" y="2830265"/>
            <a:ext cx="1095477" cy="461621"/>
          </a:xfrm>
          <a:prstGeom prst="rect">
            <a:avLst/>
          </a:prstGeom>
          <a:solidFill>
            <a:schemeClr val="accent1">
              <a:lumMod val="20000"/>
              <a:lumOff val="80000"/>
            </a:schemeClr>
          </a:solidFill>
          <a:ln w="9525">
            <a:noFill/>
          </a:ln>
        </p:spPr>
        <p:style>
          <a:lnRef idx="0">
            <a:schemeClr val="accent1"/>
          </a:lnRef>
          <a:fillRef idx="1">
            <a:schemeClr val="accent1"/>
          </a:fillRef>
          <a:effectRef idx="0">
            <a:schemeClr val="dk1"/>
          </a:effectRef>
          <a:fontRef idx="minor">
            <a:schemeClr val="lt1"/>
          </a:fontRef>
        </p:style>
        <p:txBody>
          <a:bodyPr vert="horz" wrap="none" lIns="36000" rIns="36000" rtlCol="0" anchor="ctr"/>
          <a:lstStyle/>
          <a:p>
            <a:pPr algn="ctr">
              <a:lnSpc>
                <a:spcPct val="100000"/>
              </a:lnSpc>
            </a:pPr>
            <a:endParaRPr kumimoji="1" lang="ja-JP" altLang="en-US" sz="1000">
              <a:solidFill>
                <a:sysClr val="windowText" lastClr="000000"/>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DB11D710-CF6F-CB4D-686D-3D27C6013308}"/>
              </a:ext>
            </a:extLst>
          </p:cNvPr>
          <p:cNvSpPr/>
          <p:nvPr/>
        </p:nvSpPr>
        <p:spPr>
          <a:xfrm>
            <a:off x="4884052" y="4136000"/>
            <a:ext cx="1086168" cy="200400"/>
          </a:xfrm>
          <a:prstGeom prst="rect">
            <a:avLst/>
          </a:prstGeom>
          <a:solidFill>
            <a:schemeClr val="accent1">
              <a:lumMod val="20000"/>
              <a:lumOff val="80000"/>
            </a:schemeClr>
          </a:solidFill>
          <a:ln w="9525">
            <a:noFill/>
          </a:ln>
        </p:spPr>
        <p:style>
          <a:lnRef idx="0">
            <a:schemeClr val="accent1"/>
          </a:lnRef>
          <a:fillRef idx="1">
            <a:schemeClr val="accent1"/>
          </a:fillRef>
          <a:effectRef idx="0">
            <a:schemeClr val="dk1"/>
          </a:effectRef>
          <a:fontRef idx="minor">
            <a:schemeClr val="lt1"/>
          </a:fontRef>
        </p:style>
        <p:txBody>
          <a:bodyPr vert="horz" wrap="none" lIns="36000" rIns="36000" rtlCol="0" anchor="ctr"/>
          <a:lstStyle/>
          <a:p>
            <a:pPr algn="ctr">
              <a:lnSpc>
                <a:spcPct val="100000"/>
              </a:lnSpc>
            </a:pPr>
            <a:endParaRPr kumimoji="1" lang="ja-JP" altLang="en-US" sz="1000">
              <a:solidFill>
                <a:sysClr val="windowText" lastClr="000000"/>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B0ABDFC8-7BF8-DCBE-8C83-2003DBCEAFAA}"/>
              </a:ext>
            </a:extLst>
          </p:cNvPr>
          <p:cNvSpPr/>
          <p:nvPr/>
        </p:nvSpPr>
        <p:spPr>
          <a:xfrm>
            <a:off x="7209712" y="5441922"/>
            <a:ext cx="805245" cy="200400"/>
          </a:xfrm>
          <a:prstGeom prst="rect">
            <a:avLst/>
          </a:prstGeom>
          <a:solidFill>
            <a:schemeClr val="accent1">
              <a:lumMod val="20000"/>
              <a:lumOff val="80000"/>
            </a:schemeClr>
          </a:solidFill>
          <a:ln w="9525">
            <a:noFill/>
          </a:ln>
        </p:spPr>
        <p:style>
          <a:lnRef idx="0">
            <a:schemeClr val="accent1"/>
          </a:lnRef>
          <a:fillRef idx="1">
            <a:schemeClr val="accent1"/>
          </a:fillRef>
          <a:effectRef idx="0">
            <a:schemeClr val="dk1"/>
          </a:effectRef>
          <a:fontRef idx="minor">
            <a:schemeClr val="lt1"/>
          </a:fontRef>
        </p:style>
        <p:txBody>
          <a:bodyPr vert="horz" wrap="none" lIns="36000" rIns="36000" rtlCol="0" anchor="ctr"/>
          <a:lstStyle/>
          <a:p>
            <a:pPr algn="ctr">
              <a:lnSpc>
                <a:spcPct val="100000"/>
              </a:lnSpc>
            </a:pPr>
            <a:endParaRPr kumimoji="1" lang="ja-JP" altLang="en-US" sz="1000">
              <a:solidFill>
                <a:sysClr val="windowText" lastClr="000000"/>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28A1A116-F046-098E-C129-48B41F0E5C63}"/>
              </a:ext>
            </a:extLst>
          </p:cNvPr>
          <p:cNvSpPr/>
          <p:nvPr/>
        </p:nvSpPr>
        <p:spPr>
          <a:xfrm>
            <a:off x="3718466" y="6486585"/>
            <a:ext cx="6055200" cy="200400"/>
          </a:xfrm>
          <a:prstGeom prst="rect">
            <a:avLst/>
          </a:prstGeom>
          <a:solidFill>
            <a:schemeClr val="bg1">
              <a:lumMod val="95000"/>
            </a:schemeClr>
          </a:solidFill>
          <a:ln w="9525">
            <a:noFill/>
          </a:ln>
        </p:spPr>
        <p:style>
          <a:lnRef idx="0">
            <a:schemeClr val="accent1"/>
          </a:lnRef>
          <a:fillRef idx="1">
            <a:schemeClr val="accent1"/>
          </a:fillRef>
          <a:effectRef idx="0">
            <a:schemeClr val="dk1"/>
          </a:effectRef>
          <a:fontRef idx="minor">
            <a:schemeClr val="lt1"/>
          </a:fontRef>
        </p:style>
        <p:txBody>
          <a:bodyPr vert="horz"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a:t>
            </a:r>
            <a:r>
              <a:rPr kumimoji="1" lang="en-US" altLang="ja-JP" sz="1200">
                <a:solidFill>
                  <a:sysClr val="windowText" lastClr="000000"/>
                </a:solidFill>
                <a:latin typeface="Meiryo UI" panose="020B0604030504040204" pitchFamily="50" charset="-128"/>
                <a:ea typeface="Meiryo UI" panose="020B0604030504040204" pitchFamily="50" charset="-128"/>
              </a:rPr>
              <a:t>※</a:t>
            </a:r>
            <a:r>
              <a:rPr kumimoji="1" lang="ja-JP" altLang="en-US" sz="1200">
                <a:solidFill>
                  <a:sysClr val="windowText" lastClr="000000"/>
                </a:solidFill>
                <a:latin typeface="Meiryo UI" panose="020B0604030504040204" pitchFamily="50" charset="-128"/>
                <a:ea typeface="Meiryo UI" panose="020B0604030504040204" pitchFamily="50" charset="-128"/>
              </a:rPr>
              <a:t>倒産しないよう利益やキャッシュフローの状況を必要に応じて確認）</a:t>
            </a:r>
          </a:p>
        </p:txBody>
      </p:sp>
      <p:sp>
        <p:nvSpPr>
          <p:cNvPr id="11" name="正方形/長方形 10">
            <a:extLst>
              <a:ext uri="{FF2B5EF4-FFF2-40B4-BE49-F238E27FC236}">
                <a16:creationId xmlns:a16="http://schemas.microsoft.com/office/drawing/2014/main" id="{9E56EE81-0528-BF29-AE55-6FFBC56A4A64}"/>
              </a:ext>
            </a:extLst>
          </p:cNvPr>
          <p:cNvSpPr/>
          <p:nvPr/>
        </p:nvSpPr>
        <p:spPr>
          <a:xfrm>
            <a:off x="6051951" y="5180831"/>
            <a:ext cx="510673" cy="200400"/>
          </a:xfrm>
          <a:prstGeom prst="rect">
            <a:avLst/>
          </a:prstGeom>
          <a:solidFill>
            <a:schemeClr val="accent1">
              <a:lumMod val="20000"/>
              <a:lumOff val="80000"/>
            </a:schemeClr>
          </a:solidFill>
          <a:ln w="9525">
            <a:noFill/>
          </a:ln>
        </p:spPr>
        <p:style>
          <a:lnRef idx="0">
            <a:schemeClr val="accent1"/>
          </a:lnRef>
          <a:fillRef idx="1">
            <a:schemeClr val="accent1"/>
          </a:fillRef>
          <a:effectRef idx="0">
            <a:schemeClr val="dk1"/>
          </a:effectRef>
          <a:fontRef idx="minor">
            <a:schemeClr val="lt1"/>
          </a:fontRef>
        </p:style>
        <p:txBody>
          <a:bodyPr vert="horz" wrap="none" lIns="36000" rIns="36000" rtlCol="0" anchor="ctr"/>
          <a:lstStyle/>
          <a:p>
            <a:pPr algn="ctr">
              <a:lnSpc>
                <a:spcPct val="100000"/>
              </a:lnSpc>
            </a:pPr>
            <a:endParaRPr kumimoji="1" lang="ja-JP" altLang="en-US" sz="1000">
              <a:solidFill>
                <a:sysClr val="windowText" lastClr="000000"/>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7E4CB7C5-5A31-9E9A-4C45-11CDB902FDD7}"/>
              </a:ext>
            </a:extLst>
          </p:cNvPr>
          <p:cNvSpPr/>
          <p:nvPr/>
        </p:nvSpPr>
        <p:spPr>
          <a:xfrm>
            <a:off x="7217535" y="5964327"/>
            <a:ext cx="797422" cy="200400"/>
          </a:xfrm>
          <a:prstGeom prst="rect">
            <a:avLst/>
          </a:prstGeom>
          <a:solidFill>
            <a:schemeClr val="accent1">
              <a:lumMod val="20000"/>
              <a:lumOff val="80000"/>
            </a:schemeClr>
          </a:solidFill>
          <a:ln w="9525">
            <a:noFill/>
          </a:ln>
        </p:spPr>
        <p:style>
          <a:lnRef idx="0">
            <a:schemeClr val="accent1"/>
          </a:lnRef>
          <a:fillRef idx="1">
            <a:schemeClr val="accent1"/>
          </a:fillRef>
          <a:effectRef idx="0">
            <a:schemeClr val="dk1"/>
          </a:effectRef>
          <a:fontRef idx="minor">
            <a:schemeClr val="lt1"/>
          </a:fontRef>
        </p:style>
        <p:txBody>
          <a:bodyPr vert="horz" wrap="none" lIns="36000" rIns="36000" rtlCol="0" anchor="ctr"/>
          <a:lstStyle/>
          <a:p>
            <a:pPr algn="ctr">
              <a:lnSpc>
                <a:spcPct val="100000"/>
              </a:lnSpc>
            </a:pPr>
            <a:endParaRPr kumimoji="1" lang="ja-JP" altLang="en-US" sz="1000">
              <a:solidFill>
                <a:sysClr val="windowText" lastClr="000000"/>
              </a:solidFill>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2DD6B790-B3FC-E613-961C-9A73A986ADEF}"/>
              </a:ext>
            </a:extLst>
          </p:cNvPr>
          <p:cNvSpPr/>
          <p:nvPr/>
        </p:nvSpPr>
        <p:spPr>
          <a:xfrm>
            <a:off x="6919109" y="6225418"/>
            <a:ext cx="809099" cy="200400"/>
          </a:xfrm>
          <a:prstGeom prst="rect">
            <a:avLst/>
          </a:prstGeom>
          <a:solidFill>
            <a:schemeClr val="accent1">
              <a:lumMod val="20000"/>
              <a:lumOff val="80000"/>
            </a:schemeClr>
          </a:solidFill>
          <a:ln w="9525">
            <a:noFill/>
          </a:ln>
        </p:spPr>
        <p:style>
          <a:lnRef idx="0">
            <a:schemeClr val="accent1"/>
          </a:lnRef>
          <a:fillRef idx="1">
            <a:schemeClr val="accent1"/>
          </a:fillRef>
          <a:effectRef idx="0">
            <a:schemeClr val="dk1"/>
          </a:effectRef>
          <a:fontRef idx="minor">
            <a:schemeClr val="lt1"/>
          </a:fontRef>
        </p:style>
        <p:txBody>
          <a:bodyPr vert="horz" wrap="none" lIns="36000" rIns="36000" rtlCol="0" anchor="ctr"/>
          <a:lstStyle/>
          <a:p>
            <a:pPr algn="ctr">
              <a:lnSpc>
                <a:spcPct val="100000"/>
              </a:lnSpc>
            </a:pPr>
            <a:endParaRPr kumimoji="1" lang="ja-JP" altLang="en-US" sz="1000">
              <a:solidFill>
                <a:sysClr val="windowText" lastClr="000000"/>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513BDAA7-C984-BBF3-F427-36C4146A1005}"/>
              </a:ext>
            </a:extLst>
          </p:cNvPr>
          <p:cNvSpPr/>
          <p:nvPr/>
        </p:nvSpPr>
        <p:spPr>
          <a:xfrm>
            <a:off x="8381551" y="4397334"/>
            <a:ext cx="1033649" cy="200400"/>
          </a:xfrm>
          <a:prstGeom prst="rect">
            <a:avLst/>
          </a:prstGeom>
          <a:solidFill>
            <a:schemeClr val="accent1">
              <a:lumMod val="20000"/>
              <a:lumOff val="80000"/>
            </a:schemeClr>
          </a:solidFill>
          <a:ln w="9525">
            <a:noFill/>
          </a:ln>
        </p:spPr>
        <p:style>
          <a:lnRef idx="0">
            <a:schemeClr val="accent1"/>
          </a:lnRef>
          <a:fillRef idx="1">
            <a:schemeClr val="accent1"/>
          </a:fillRef>
          <a:effectRef idx="0">
            <a:schemeClr val="dk1"/>
          </a:effectRef>
          <a:fontRef idx="minor">
            <a:schemeClr val="lt1"/>
          </a:fontRef>
        </p:style>
        <p:txBody>
          <a:bodyPr vert="horz" wrap="none" lIns="36000" rIns="36000" rtlCol="0" anchor="ctr"/>
          <a:lstStyle/>
          <a:p>
            <a:pPr algn="ctr">
              <a:lnSpc>
                <a:spcPct val="100000"/>
              </a:lnSpc>
            </a:pPr>
            <a:endParaRPr kumimoji="1" lang="ja-JP" altLang="en-US" sz="1000">
              <a:solidFill>
                <a:sysClr val="windowText" lastClr="000000"/>
              </a:solidFill>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76DA5A76-0517-D7D3-485B-17FDE45AC2AE}"/>
              </a:ext>
            </a:extLst>
          </p:cNvPr>
          <p:cNvSpPr/>
          <p:nvPr/>
        </p:nvSpPr>
        <p:spPr>
          <a:xfrm>
            <a:off x="127200" y="2758264"/>
            <a:ext cx="3513600" cy="0"/>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wrap="none" rtlCol="0" anchor="b"/>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中小</a:t>
            </a:r>
            <a:r>
              <a:rPr kumimoji="1" lang="en-US" altLang="ja-JP" sz="1200">
                <a:solidFill>
                  <a:sysClr val="windowText" lastClr="000000"/>
                </a:solidFill>
                <a:latin typeface="Meiryo UI" panose="020B0604030504040204" pitchFamily="50" charset="-128"/>
                <a:ea typeface="Meiryo UI" panose="020B0604030504040204" pitchFamily="50" charset="-128"/>
              </a:rPr>
              <a:t>M&amp;A</a:t>
            </a:r>
            <a:r>
              <a:rPr kumimoji="1" lang="ja-JP" altLang="en-US" sz="1200">
                <a:solidFill>
                  <a:sysClr val="windowText" lastClr="000000"/>
                </a:solidFill>
                <a:latin typeface="Meiryo UI" panose="020B0604030504040204" pitchFamily="50" charset="-128"/>
                <a:ea typeface="Meiryo UI" panose="020B0604030504040204" pitchFamily="50" charset="-128"/>
              </a:rPr>
              <a:t>の目的</a:t>
            </a:r>
            <a:endParaRPr kumimoji="1" lang="en-US" altLang="ja-JP" sz="1000">
              <a:solidFill>
                <a:sysClr val="windowText" lastClr="000000"/>
              </a:solidFill>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78F24999-AFED-FBCF-07D2-F990EC9D76DB}"/>
              </a:ext>
            </a:extLst>
          </p:cNvPr>
          <p:cNvSpPr/>
          <p:nvPr/>
        </p:nvSpPr>
        <p:spPr>
          <a:xfrm>
            <a:off x="1645830" y="2830265"/>
            <a:ext cx="1994370" cy="200475"/>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クロスセル</a:t>
            </a:r>
          </a:p>
        </p:txBody>
      </p:sp>
      <p:sp>
        <p:nvSpPr>
          <p:cNvPr id="20" name="正方形/長方形 19">
            <a:extLst>
              <a:ext uri="{FF2B5EF4-FFF2-40B4-BE49-F238E27FC236}">
                <a16:creationId xmlns:a16="http://schemas.microsoft.com/office/drawing/2014/main" id="{DAD28308-1FB2-E29C-A6DA-AFB887AFE7C2}"/>
              </a:ext>
            </a:extLst>
          </p:cNvPr>
          <p:cNvSpPr/>
          <p:nvPr/>
        </p:nvSpPr>
        <p:spPr>
          <a:xfrm>
            <a:off x="1645830" y="3091431"/>
            <a:ext cx="1994370" cy="200475"/>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販売チャネルの拡大</a:t>
            </a:r>
          </a:p>
        </p:txBody>
      </p:sp>
      <p:sp>
        <p:nvSpPr>
          <p:cNvPr id="21" name="正方形/長方形 20">
            <a:extLst>
              <a:ext uri="{FF2B5EF4-FFF2-40B4-BE49-F238E27FC236}">
                <a16:creationId xmlns:a16="http://schemas.microsoft.com/office/drawing/2014/main" id="{9A096CC0-5E60-98BC-F787-859A7D713E36}"/>
              </a:ext>
            </a:extLst>
          </p:cNvPr>
          <p:cNvSpPr/>
          <p:nvPr/>
        </p:nvSpPr>
        <p:spPr>
          <a:xfrm>
            <a:off x="1645830" y="3352596"/>
            <a:ext cx="1994370" cy="200475"/>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製品・サービスの高付加価値化</a:t>
            </a:r>
          </a:p>
        </p:txBody>
      </p:sp>
      <p:sp>
        <p:nvSpPr>
          <p:cNvPr id="23" name="正方形/長方形 22">
            <a:extLst>
              <a:ext uri="{FF2B5EF4-FFF2-40B4-BE49-F238E27FC236}">
                <a16:creationId xmlns:a16="http://schemas.microsoft.com/office/drawing/2014/main" id="{3DE7F2F0-CAE5-DB9F-19A3-70B3C8CEBFFC}"/>
              </a:ext>
            </a:extLst>
          </p:cNvPr>
          <p:cNvSpPr/>
          <p:nvPr/>
        </p:nvSpPr>
        <p:spPr>
          <a:xfrm>
            <a:off x="1645830" y="3613762"/>
            <a:ext cx="1994370" cy="200475"/>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新製品・サービスの開発</a:t>
            </a:r>
          </a:p>
        </p:txBody>
      </p:sp>
      <p:sp>
        <p:nvSpPr>
          <p:cNvPr id="24" name="正方形/長方形 23">
            <a:extLst>
              <a:ext uri="{FF2B5EF4-FFF2-40B4-BE49-F238E27FC236}">
                <a16:creationId xmlns:a16="http://schemas.microsoft.com/office/drawing/2014/main" id="{6E9EE0B3-7168-B523-EDB2-AF82871C25E8}"/>
              </a:ext>
            </a:extLst>
          </p:cNvPr>
          <p:cNvSpPr/>
          <p:nvPr/>
        </p:nvSpPr>
        <p:spPr>
          <a:xfrm>
            <a:off x="1645830" y="3874927"/>
            <a:ext cx="1994370" cy="200475"/>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生産現場の改善</a:t>
            </a:r>
          </a:p>
        </p:txBody>
      </p:sp>
      <p:sp>
        <p:nvSpPr>
          <p:cNvPr id="27" name="正方形/長方形 26">
            <a:extLst>
              <a:ext uri="{FF2B5EF4-FFF2-40B4-BE49-F238E27FC236}">
                <a16:creationId xmlns:a16="http://schemas.microsoft.com/office/drawing/2014/main" id="{6577CDCF-A919-75DE-7A37-0B57EC500FDD}"/>
              </a:ext>
            </a:extLst>
          </p:cNvPr>
          <p:cNvSpPr/>
          <p:nvPr/>
        </p:nvSpPr>
        <p:spPr>
          <a:xfrm>
            <a:off x="1645830" y="4136093"/>
            <a:ext cx="1994370" cy="200475"/>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サプライヤーの見直し</a:t>
            </a:r>
          </a:p>
        </p:txBody>
      </p:sp>
      <p:sp>
        <p:nvSpPr>
          <p:cNvPr id="28" name="正方形/長方形 27">
            <a:extLst>
              <a:ext uri="{FF2B5EF4-FFF2-40B4-BE49-F238E27FC236}">
                <a16:creationId xmlns:a16="http://schemas.microsoft.com/office/drawing/2014/main" id="{7183A895-BE56-B9F7-9C55-7C8E71F12456}"/>
              </a:ext>
            </a:extLst>
          </p:cNvPr>
          <p:cNvSpPr/>
          <p:nvPr/>
        </p:nvSpPr>
        <p:spPr>
          <a:xfrm>
            <a:off x="1645830" y="4397259"/>
            <a:ext cx="1994370" cy="200475"/>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在庫管理方法の見直し</a:t>
            </a:r>
          </a:p>
        </p:txBody>
      </p:sp>
      <p:sp>
        <p:nvSpPr>
          <p:cNvPr id="29" name="正方形/長方形 28">
            <a:extLst>
              <a:ext uri="{FF2B5EF4-FFF2-40B4-BE49-F238E27FC236}">
                <a16:creationId xmlns:a16="http://schemas.microsoft.com/office/drawing/2014/main" id="{68AE844C-6E3F-EF0E-6476-44223689E73C}"/>
              </a:ext>
            </a:extLst>
          </p:cNvPr>
          <p:cNvSpPr/>
          <p:nvPr/>
        </p:nvSpPr>
        <p:spPr>
          <a:xfrm>
            <a:off x="1645830" y="4658424"/>
            <a:ext cx="1994370" cy="200475"/>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共同調達</a:t>
            </a:r>
          </a:p>
        </p:txBody>
      </p:sp>
      <p:sp>
        <p:nvSpPr>
          <p:cNvPr id="31" name="正方形/長方形 30">
            <a:extLst>
              <a:ext uri="{FF2B5EF4-FFF2-40B4-BE49-F238E27FC236}">
                <a16:creationId xmlns:a16="http://schemas.microsoft.com/office/drawing/2014/main" id="{E025A691-521A-2065-B073-70D97D78CB82}"/>
              </a:ext>
            </a:extLst>
          </p:cNvPr>
          <p:cNvSpPr/>
          <p:nvPr/>
        </p:nvSpPr>
        <p:spPr>
          <a:xfrm>
            <a:off x="1645830" y="4919590"/>
            <a:ext cx="1994370" cy="200475"/>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生産体制の見直し</a:t>
            </a:r>
          </a:p>
        </p:txBody>
      </p:sp>
      <p:sp>
        <p:nvSpPr>
          <p:cNvPr id="32" name="正方形/長方形 31">
            <a:extLst>
              <a:ext uri="{FF2B5EF4-FFF2-40B4-BE49-F238E27FC236}">
                <a16:creationId xmlns:a16="http://schemas.microsoft.com/office/drawing/2014/main" id="{E2DA8498-746D-48A7-644B-4408D45BDDE0}"/>
              </a:ext>
            </a:extLst>
          </p:cNvPr>
          <p:cNvSpPr/>
          <p:nvPr/>
        </p:nvSpPr>
        <p:spPr>
          <a:xfrm>
            <a:off x="1645830" y="5180756"/>
            <a:ext cx="1994370" cy="200475"/>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広告宣伝・販促活動の見直し</a:t>
            </a:r>
          </a:p>
        </p:txBody>
      </p:sp>
      <p:sp>
        <p:nvSpPr>
          <p:cNvPr id="34" name="正方形/長方形 33">
            <a:extLst>
              <a:ext uri="{FF2B5EF4-FFF2-40B4-BE49-F238E27FC236}">
                <a16:creationId xmlns:a16="http://schemas.microsoft.com/office/drawing/2014/main" id="{376B2D7C-8137-533A-498E-C6AADDDF471C}"/>
              </a:ext>
            </a:extLst>
          </p:cNvPr>
          <p:cNvSpPr/>
          <p:nvPr/>
        </p:nvSpPr>
        <p:spPr>
          <a:xfrm>
            <a:off x="1645830" y="5441922"/>
            <a:ext cx="1994370" cy="200475"/>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間接業務の見直し</a:t>
            </a:r>
          </a:p>
        </p:txBody>
      </p:sp>
      <p:sp>
        <p:nvSpPr>
          <p:cNvPr id="35" name="正方形/長方形 34">
            <a:extLst>
              <a:ext uri="{FF2B5EF4-FFF2-40B4-BE49-F238E27FC236}">
                <a16:creationId xmlns:a16="http://schemas.microsoft.com/office/drawing/2014/main" id="{3BCA5337-CCDE-D380-E392-4F52CD046F6A}"/>
              </a:ext>
            </a:extLst>
          </p:cNvPr>
          <p:cNvSpPr/>
          <p:nvPr/>
        </p:nvSpPr>
        <p:spPr>
          <a:xfrm>
            <a:off x="1645830" y="5703087"/>
            <a:ext cx="1994370" cy="200475"/>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共同配送</a:t>
            </a:r>
          </a:p>
        </p:txBody>
      </p:sp>
      <p:sp>
        <p:nvSpPr>
          <p:cNvPr id="36" name="正方形/長方形 35">
            <a:extLst>
              <a:ext uri="{FF2B5EF4-FFF2-40B4-BE49-F238E27FC236}">
                <a16:creationId xmlns:a16="http://schemas.microsoft.com/office/drawing/2014/main" id="{51205479-3400-EB75-D9E4-6562E2EA8349}"/>
              </a:ext>
            </a:extLst>
          </p:cNvPr>
          <p:cNvSpPr/>
          <p:nvPr/>
        </p:nvSpPr>
        <p:spPr>
          <a:xfrm>
            <a:off x="1645830" y="5964252"/>
            <a:ext cx="1994370" cy="200475"/>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管理機能の集約</a:t>
            </a:r>
          </a:p>
        </p:txBody>
      </p:sp>
      <p:sp>
        <p:nvSpPr>
          <p:cNvPr id="37" name="正方形/長方形 36">
            <a:extLst>
              <a:ext uri="{FF2B5EF4-FFF2-40B4-BE49-F238E27FC236}">
                <a16:creationId xmlns:a16="http://schemas.microsoft.com/office/drawing/2014/main" id="{851F46A3-DDE8-D7BD-F6B6-A9A93B14864B}"/>
              </a:ext>
            </a:extLst>
          </p:cNvPr>
          <p:cNvSpPr/>
          <p:nvPr/>
        </p:nvSpPr>
        <p:spPr>
          <a:xfrm>
            <a:off x="1645830" y="6225418"/>
            <a:ext cx="1994370" cy="200475"/>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販売拠点の統廃合</a:t>
            </a:r>
          </a:p>
        </p:txBody>
      </p:sp>
      <p:sp>
        <p:nvSpPr>
          <p:cNvPr id="38" name="正方形/長方形 37">
            <a:extLst>
              <a:ext uri="{FF2B5EF4-FFF2-40B4-BE49-F238E27FC236}">
                <a16:creationId xmlns:a16="http://schemas.microsoft.com/office/drawing/2014/main" id="{314AD6E5-1DA7-6EC7-0515-DBD7B9899949}"/>
              </a:ext>
            </a:extLst>
          </p:cNvPr>
          <p:cNvSpPr/>
          <p:nvPr/>
        </p:nvSpPr>
        <p:spPr>
          <a:xfrm>
            <a:off x="707410" y="2830264"/>
            <a:ext cx="864000" cy="461640"/>
          </a:xfrm>
          <a:prstGeom prst="rect">
            <a:avLst/>
          </a:prstGeom>
          <a:solidFill>
            <a:schemeClr val="bg1">
              <a:lumMod val="9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経営資源の</a:t>
            </a:r>
            <a:br>
              <a:rPr kumimoji="1" lang="en-US" altLang="ja-JP" sz="1200">
                <a:solidFill>
                  <a:sysClr val="windowText" lastClr="000000"/>
                </a:solidFill>
                <a:latin typeface="Meiryo UI" panose="020B0604030504040204" pitchFamily="50" charset="-128"/>
                <a:ea typeface="Meiryo UI" panose="020B0604030504040204" pitchFamily="50" charset="-128"/>
              </a:rPr>
            </a:br>
            <a:r>
              <a:rPr kumimoji="1" lang="ja-JP" altLang="en-US" sz="1200">
                <a:solidFill>
                  <a:sysClr val="windowText" lastClr="000000"/>
                </a:solidFill>
                <a:latin typeface="Meiryo UI" panose="020B0604030504040204" pitchFamily="50" charset="-128"/>
                <a:ea typeface="Meiryo UI" panose="020B0604030504040204" pitchFamily="50" charset="-128"/>
              </a:rPr>
              <a:t>相互活用</a:t>
            </a:r>
          </a:p>
        </p:txBody>
      </p:sp>
      <p:sp>
        <p:nvSpPr>
          <p:cNvPr id="39" name="正方形/長方形 38">
            <a:extLst>
              <a:ext uri="{FF2B5EF4-FFF2-40B4-BE49-F238E27FC236}">
                <a16:creationId xmlns:a16="http://schemas.microsoft.com/office/drawing/2014/main" id="{00A751AC-46D6-EAA1-E613-AED92B60B1F4}"/>
              </a:ext>
            </a:extLst>
          </p:cNvPr>
          <p:cNvSpPr/>
          <p:nvPr/>
        </p:nvSpPr>
        <p:spPr>
          <a:xfrm>
            <a:off x="707410" y="3352596"/>
            <a:ext cx="864000" cy="461640"/>
          </a:xfrm>
          <a:prstGeom prst="rect">
            <a:avLst/>
          </a:prstGeom>
          <a:solidFill>
            <a:schemeClr val="bg1">
              <a:lumMod val="9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経営資源の</a:t>
            </a:r>
            <a:br>
              <a:rPr kumimoji="1" lang="en-US" altLang="ja-JP" sz="1200">
                <a:solidFill>
                  <a:sysClr val="windowText" lastClr="000000"/>
                </a:solidFill>
                <a:latin typeface="Meiryo UI" panose="020B0604030504040204" pitchFamily="50" charset="-128"/>
                <a:ea typeface="Meiryo UI" panose="020B0604030504040204" pitchFamily="50" charset="-128"/>
              </a:rPr>
            </a:br>
            <a:r>
              <a:rPr kumimoji="1" lang="ja-JP" altLang="en-US" sz="1200">
                <a:solidFill>
                  <a:sysClr val="windowText" lastClr="000000"/>
                </a:solidFill>
                <a:latin typeface="Meiryo UI" panose="020B0604030504040204" pitchFamily="50" charset="-128"/>
                <a:ea typeface="Meiryo UI" panose="020B0604030504040204" pitchFamily="50" charset="-128"/>
              </a:rPr>
              <a:t>組合せ</a:t>
            </a:r>
          </a:p>
        </p:txBody>
      </p:sp>
      <p:sp>
        <p:nvSpPr>
          <p:cNvPr id="40" name="正方形/長方形 39">
            <a:extLst>
              <a:ext uri="{FF2B5EF4-FFF2-40B4-BE49-F238E27FC236}">
                <a16:creationId xmlns:a16="http://schemas.microsoft.com/office/drawing/2014/main" id="{7E33F71D-BD6E-488A-13B5-AFFCD11BFAB7}"/>
              </a:ext>
            </a:extLst>
          </p:cNvPr>
          <p:cNvSpPr/>
          <p:nvPr/>
        </p:nvSpPr>
        <p:spPr>
          <a:xfrm>
            <a:off x="707410" y="3874927"/>
            <a:ext cx="864000" cy="722805"/>
          </a:xfrm>
          <a:prstGeom prst="rect">
            <a:avLst/>
          </a:prstGeom>
          <a:solidFill>
            <a:schemeClr val="bg1">
              <a:lumMod val="9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改善</a:t>
            </a:r>
          </a:p>
        </p:txBody>
      </p:sp>
      <p:sp>
        <p:nvSpPr>
          <p:cNvPr id="41" name="正方形/長方形 40">
            <a:extLst>
              <a:ext uri="{FF2B5EF4-FFF2-40B4-BE49-F238E27FC236}">
                <a16:creationId xmlns:a16="http://schemas.microsoft.com/office/drawing/2014/main" id="{FA2E98F5-8B6A-CA85-37D4-80DD4BD84D54}"/>
              </a:ext>
            </a:extLst>
          </p:cNvPr>
          <p:cNvSpPr/>
          <p:nvPr/>
        </p:nvSpPr>
        <p:spPr>
          <a:xfrm>
            <a:off x="707410" y="4658424"/>
            <a:ext cx="864000" cy="461640"/>
          </a:xfrm>
          <a:prstGeom prst="rect">
            <a:avLst/>
          </a:prstGeom>
          <a:solidFill>
            <a:schemeClr val="bg1">
              <a:lumMod val="9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共通化・</a:t>
            </a:r>
            <a:br>
              <a:rPr kumimoji="1" lang="en-US" altLang="ja-JP" sz="1200">
                <a:solidFill>
                  <a:sysClr val="windowText" lastClr="000000"/>
                </a:solidFill>
                <a:latin typeface="Meiryo UI" panose="020B0604030504040204" pitchFamily="50" charset="-128"/>
                <a:ea typeface="Meiryo UI" panose="020B0604030504040204" pitchFamily="50" charset="-128"/>
              </a:rPr>
            </a:br>
            <a:r>
              <a:rPr kumimoji="1" lang="ja-JP" altLang="en-US" sz="1200">
                <a:solidFill>
                  <a:sysClr val="windowText" lastClr="000000"/>
                </a:solidFill>
                <a:latin typeface="Meiryo UI" panose="020B0604030504040204" pitchFamily="50" charset="-128"/>
                <a:ea typeface="Meiryo UI" panose="020B0604030504040204" pitchFamily="50" charset="-128"/>
              </a:rPr>
              <a:t>統廃合</a:t>
            </a:r>
          </a:p>
        </p:txBody>
      </p:sp>
      <p:sp>
        <p:nvSpPr>
          <p:cNvPr id="42" name="正方形/長方形 41">
            <a:extLst>
              <a:ext uri="{FF2B5EF4-FFF2-40B4-BE49-F238E27FC236}">
                <a16:creationId xmlns:a16="http://schemas.microsoft.com/office/drawing/2014/main" id="{26BDCB74-1538-BE1F-DF3A-B706CDED1404}"/>
              </a:ext>
            </a:extLst>
          </p:cNvPr>
          <p:cNvSpPr/>
          <p:nvPr/>
        </p:nvSpPr>
        <p:spPr>
          <a:xfrm>
            <a:off x="707410" y="5180756"/>
            <a:ext cx="864000" cy="461640"/>
          </a:xfrm>
          <a:prstGeom prst="rect">
            <a:avLst/>
          </a:prstGeom>
          <a:solidFill>
            <a:schemeClr val="bg1">
              <a:lumMod val="9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改善</a:t>
            </a:r>
          </a:p>
        </p:txBody>
      </p:sp>
      <p:sp>
        <p:nvSpPr>
          <p:cNvPr id="43" name="正方形/長方形 42">
            <a:extLst>
              <a:ext uri="{FF2B5EF4-FFF2-40B4-BE49-F238E27FC236}">
                <a16:creationId xmlns:a16="http://schemas.microsoft.com/office/drawing/2014/main" id="{679D3AB6-78C3-6B7C-6359-2F6908FDC1D1}"/>
              </a:ext>
            </a:extLst>
          </p:cNvPr>
          <p:cNvSpPr/>
          <p:nvPr/>
        </p:nvSpPr>
        <p:spPr>
          <a:xfrm>
            <a:off x="707410" y="5703087"/>
            <a:ext cx="864000" cy="722805"/>
          </a:xfrm>
          <a:prstGeom prst="rect">
            <a:avLst/>
          </a:prstGeom>
          <a:solidFill>
            <a:schemeClr val="bg1">
              <a:lumMod val="9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共通化・</a:t>
            </a:r>
            <a:br>
              <a:rPr kumimoji="1" lang="en-US" altLang="ja-JP" sz="1200">
                <a:solidFill>
                  <a:sysClr val="windowText" lastClr="000000"/>
                </a:solidFill>
                <a:latin typeface="Meiryo UI" panose="020B0604030504040204" pitchFamily="50" charset="-128"/>
                <a:ea typeface="Meiryo UI" panose="020B0604030504040204" pitchFamily="50" charset="-128"/>
              </a:rPr>
            </a:br>
            <a:r>
              <a:rPr kumimoji="1" lang="ja-JP" altLang="en-US" sz="1200">
                <a:solidFill>
                  <a:sysClr val="windowText" lastClr="000000"/>
                </a:solidFill>
                <a:latin typeface="Meiryo UI" panose="020B0604030504040204" pitchFamily="50" charset="-128"/>
                <a:ea typeface="Meiryo UI" panose="020B0604030504040204" pitchFamily="50" charset="-128"/>
              </a:rPr>
              <a:t>統廃合</a:t>
            </a:r>
          </a:p>
        </p:txBody>
      </p:sp>
      <p:sp>
        <p:nvSpPr>
          <p:cNvPr id="44" name="正方形/長方形 43">
            <a:extLst>
              <a:ext uri="{FF2B5EF4-FFF2-40B4-BE49-F238E27FC236}">
                <a16:creationId xmlns:a16="http://schemas.microsoft.com/office/drawing/2014/main" id="{1AA7AF49-1C40-432D-D407-F2C8104B4796}"/>
              </a:ext>
            </a:extLst>
          </p:cNvPr>
          <p:cNvSpPr/>
          <p:nvPr/>
        </p:nvSpPr>
        <p:spPr>
          <a:xfrm>
            <a:off x="127200" y="2830264"/>
            <a:ext cx="507600" cy="983966"/>
          </a:xfrm>
          <a:prstGeom prst="rect">
            <a:avLst/>
          </a:prstGeom>
          <a:solidFill>
            <a:schemeClr val="bg1">
              <a:lumMod val="8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eaVert" wrap="none" lIns="36000" rIns="36000" rtlCol="0" anchor="ctr"/>
          <a:lstStyle/>
          <a:p>
            <a:pPr algn="ctr">
              <a:lnSpc>
                <a:spcPct val="100000"/>
              </a:lnSpc>
            </a:pPr>
            <a:r>
              <a:rPr kumimoji="1" lang="ja-JP" altLang="en-US" sz="1200" dirty="0">
                <a:solidFill>
                  <a:sysClr val="windowText" lastClr="000000"/>
                </a:solidFill>
                <a:latin typeface="Meiryo UI" panose="020B0604030504040204" pitchFamily="50" charset="-128"/>
                <a:ea typeface="Meiryo UI" panose="020B0604030504040204" pitchFamily="50" charset="-128"/>
              </a:rPr>
              <a:t>売上シナジー</a:t>
            </a:r>
          </a:p>
        </p:txBody>
      </p:sp>
      <p:sp>
        <p:nvSpPr>
          <p:cNvPr id="45" name="正方形/長方形 44">
            <a:extLst>
              <a:ext uri="{FF2B5EF4-FFF2-40B4-BE49-F238E27FC236}">
                <a16:creationId xmlns:a16="http://schemas.microsoft.com/office/drawing/2014/main" id="{21A9696D-5725-7E6E-76FD-E1544ECF3E0F}"/>
              </a:ext>
            </a:extLst>
          </p:cNvPr>
          <p:cNvSpPr/>
          <p:nvPr/>
        </p:nvSpPr>
        <p:spPr>
          <a:xfrm>
            <a:off x="417305" y="3874927"/>
            <a:ext cx="215686" cy="1245136"/>
          </a:xfrm>
          <a:prstGeom prst="rect">
            <a:avLst/>
          </a:prstGeom>
          <a:solidFill>
            <a:schemeClr val="bg1">
              <a:lumMod val="8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eaVert"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原価</a:t>
            </a:r>
          </a:p>
        </p:txBody>
      </p:sp>
      <p:sp>
        <p:nvSpPr>
          <p:cNvPr id="46" name="正方形/長方形 45">
            <a:extLst>
              <a:ext uri="{FF2B5EF4-FFF2-40B4-BE49-F238E27FC236}">
                <a16:creationId xmlns:a16="http://schemas.microsoft.com/office/drawing/2014/main" id="{0CF80B0E-DC46-42FC-324C-6FD340697BA1}"/>
              </a:ext>
            </a:extLst>
          </p:cNvPr>
          <p:cNvSpPr/>
          <p:nvPr/>
        </p:nvSpPr>
        <p:spPr>
          <a:xfrm>
            <a:off x="417305" y="5180756"/>
            <a:ext cx="215686" cy="1245136"/>
          </a:xfrm>
          <a:prstGeom prst="rect">
            <a:avLst/>
          </a:prstGeom>
          <a:solidFill>
            <a:schemeClr val="bg1">
              <a:lumMod val="8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eaVert"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販管費</a:t>
            </a:r>
          </a:p>
        </p:txBody>
      </p:sp>
      <p:sp>
        <p:nvSpPr>
          <p:cNvPr id="47" name="正方形/長方形 46">
            <a:extLst>
              <a:ext uri="{FF2B5EF4-FFF2-40B4-BE49-F238E27FC236}">
                <a16:creationId xmlns:a16="http://schemas.microsoft.com/office/drawing/2014/main" id="{47352669-A96E-23E9-4BA8-3371DAEDD582}"/>
              </a:ext>
            </a:extLst>
          </p:cNvPr>
          <p:cNvSpPr/>
          <p:nvPr/>
        </p:nvSpPr>
        <p:spPr>
          <a:xfrm>
            <a:off x="127200" y="3874927"/>
            <a:ext cx="215686" cy="2547140"/>
          </a:xfrm>
          <a:prstGeom prst="rect">
            <a:avLst/>
          </a:prstGeom>
          <a:solidFill>
            <a:schemeClr val="bg1">
              <a:lumMod val="8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eaVert"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コストシナジー</a:t>
            </a:r>
          </a:p>
        </p:txBody>
      </p:sp>
      <p:sp>
        <p:nvSpPr>
          <p:cNvPr id="48" name="正方形/長方形 47">
            <a:extLst>
              <a:ext uri="{FF2B5EF4-FFF2-40B4-BE49-F238E27FC236}">
                <a16:creationId xmlns:a16="http://schemas.microsoft.com/office/drawing/2014/main" id="{DD642277-FBBB-451D-23F5-E743E08FBF20}"/>
              </a:ext>
            </a:extLst>
          </p:cNvPr>
          <p:cNvSpPr/>
          <p:nvPr/>
        </p:nvSpPr>
        <p:spPr>
          <a:xfrm>
            <a:off x="127200" y="6486585"/>
            <a:ext cx="3513600" cy="200479"/>
          </a:xfrm>
          <a:prstGeom prst="rect">
            <a:avLst/>
          </a:prstGeom>
          <a:solidFill>
            <a:schemeClr val="bg1">
              <a:lumMod val="8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現状維持</a:t>
            </a:r>
          </a:p>
        </p:txBody>
      </p:sp>
      <p:sp>
        <p:nvSpPr>
          <p:cNvPr id="49" name="正方形/長方形 48">
            <a:extLst>
              <a:ext uri="{FF2B5EF4-FFF2-40B4-BE49-F238E27FC236}">
                <a16:creationId xmlns:a16="http://schemas.microsoft.com/office/drawing/2014/main" id="{07391A53-6A63-89B7-634B-B243AC54EFE0}"/>
              </a:ext>
            </a:extLst>
          </p:cNvPr>
          <p:cNvSpPr/>
          <p:nvPr/>
        </p:nvSpPr>
        <p:spPr>
          <a:xfrm>
            <a:off x="3714620" y="1474203"/>
            <a:ext cx="4599128" cy="174134"/>
          </a:xfrm>
          <a:prstGeom prst="rect">
            <a:avLst/>
          </a:prstGeom>
          <a:solidFill>
            <a:schemeClr val="bg1">
              <a:lumMod val="8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horz" wrap="none" lIns="36000" rIns="36000" rtlCol="0" anchor="ctr"/>
          <a:lstStyle/>
          <a:p>
            <a:pPr algn="ctr">
              <a:lnSpc>
                <a:spcPct val="100000"/>
              </a:lnSpc>
            </a:pPr>
            <a:r>
              <a:rPr kumimoji="1" lang="en-US" altLang="ja-JP" sz="1000">
                <a:solidFill>
                  <a:sysClr val="windowText" lastClr="000000"/>
                </a:solidFill>
                <a:latin typeface="Meiryo UI" panose="020B0604030504040204" pitchFamily="50" charset="-128"/>
                <a:ea typeface="Meiryo UI" panose="020B0604030504040204" pitchFamily="50" charset="-128"/>
              </a:rPr>
              <a:t>PL</a:t>
            </a:r>
            <a:endParaRPr kumimoji="1" lang="ja-JP" altLang="en-US" sz="1000">
              <a:solidFill>
                <a:sysClr val="windowText" lastClr="000000"/>
              </a:solidFill>
              <a:latin typeface="Meiryo UI" panose="020B0604030504040204" pitchFamily="50" charset="-128"/>
              <a:ea typeface="Meiryo UI" panose="020B0604030504040204" pitchFamily="50" charset="-128"/>
            </a:endParaRPr>
          </a:p>
        </p:txBody>
      </p:sp>
      <p:sp>
        <p:nvSpPr>
          <p:cNvPr id="50" name="正方形/長方形 49">
            <a:extLst>
              <a:ext uri="{FF2B5EF4-FFF2-40B4-BE49-F238E27FC236}">
                <a16:creationId xmlns:a16="http://schemas.microsoft.com/office/drawing/2014/main" id="{D402EBE1-B336-5BB0-8D30-F2D8F813EFF0}"/>
              </a:ext>
            </a:extLst>
          </p:cNvPr>
          <p:cNvSpPr/>
          <p:nvPr/>
        </p:nvSpPr>
        <p:spPr>
          <a:xfrm>
            <a:off x="6037943" y="1705019"/>
            <a:ext cx="1985056" cy="174134"/>
          </a:xfrm>
          <a:prstGeom prst="rect">
            <a:avLst/>
          </a:prstGeom>
          <a:solidFill>
            <a:schemeClr val="bg1">
              <a:lumMod val="9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horz" wrap="none" lIns="36000" rIns="36000" rtlCol="0" anchor="ctr"/>
          <a:lstStyle/>
          <a:p>
            <a:pPr algn="ctr">
              <a:lnSpc>
                <a:spcPct val="100000"/>
              </a:lnSpc>
            </a:pPr>
            <a:r>
              <a:rPr kumimoji="1" lang="ja-JP" altLang="en-US" sz="1000">
                <a:solidFill>
                  <a:sysClr val="windowText" lastClr="000000"/>
                </a:solidFill>
                <a:latin typeface="Meiryo UI" panose="020B0604030504040204" pitchFamily="50" charset="-128"/>
                <a:ea typeface="Meiryo UI" panose="020B0604030504040204" pitchFamily="50" charset="-128"/>
              </a:rPr>
              <a:t>販管費</a:t>
            </a:r>
          </a:p>
        </p:txBody>
      </p:sp>
      <p:sp>
        <p:nvSpPr>
          <p:cNvPr id="51" name="正方形/長方形 50">
            <a:extLst>
              <a:ext uri="{FF2B5EF4-FFF2-40B4-BE49-F238E27FC236}">
                <a16:creationId xmlns:a16="http://schemas.microsoft.com/office/drawing/2014/main" id="{08C98200-32FC-807B-B25D-B67930C69AEB}"/>
              </a:ext>
            </a:extLst>
          </p:cNvPr>
          <p:cNvSpPr/>
          <p:nvPr/>
        </p:nvSpPr>
        <p:spPr>
          <a:xfrm>
            <a:off x="8381629" y="1474203"/>
            <a:ext cx="1094528" cy="174134"/>
          </a:xfrm>
          <a:prstGeom prst="rect">
            <a:avLst/>
          </a:prstGeom>
          <a:solidFill>
            <a:schemeClr val="bg1">
              <a:lumMod val="8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horz" wrap="none" lIns="36000" rIns="36000" rtlCol="0" anchor="ctr"/>
          <a:lstStyle/>
          <a:p>
            <a:pPr algn="ctr">
              <a:lnSpc>
                <a:spcPct val="100000"/>
              </a:lnSpc>
            </a:pPr>
            <a:r>
              <a:rPr kumimoji="1" lang="en-US" altLang="ja-JP" sz="1000">
                <a:solidFill>
                  <a:sysClr val="windowText" lastClr="000000"/>
                </a:solidFill>
                <a:latin typeface="Meiryo UI" panose="020B0604030504040204" pitchFamily="50" charset="-128"/>
                <a:ea typeface="Meiryo UI" panose="020B0604030504040204" pitchFamily="50" charset="-128"/>
              </a:rPr>
              <a:t>BS</a:t>
            </a:r>
            <a:endParaRPr kumimoji="1" lang="ja-JP" altLang="en-US" sz="1000">
              <a:solidFill>
                <a:sysClr val="windowText" lastClr="000000"/>
              </a:solidFill>
              <a:latin typeface="Meiryo UI" panose="020B0604030504040204" pitchFamily="50" charset="-128"/>
              <a:ea typeface="Meiryo UI" panose="020B0604030504040204" pitchFamily="50" charset="-128"/>
            </a:endParaRPr>
          </a:p>
        </p:txBody>
      </p:sp>
      <p:sp>
        <p:nvSpPr>
          <p:cNvPr id="52" name="正方形/長方形 51">
            <a:extLst>
              <a:ext uri="{FF2B5EF4-FFF2-40B4-BE49-F238E27FC236}">
                <a16:creationId xmlns:a16="http://schemas.microsoft.com/office/drawing/2014/main" id="{C9C948F3-698C-5CF8-2760-6B6CEDFAB39E}"/>
              </a:ext>
            </a:extLst>
          </p:cNvPr>
          <p:cNvSpPr/>
          <p:nvPr/>
        </p:nvSpPr>
        <p:spPr>
          <a:xfrm>
            <a:off x="9543960" y="1474202"/>
            <a:ext cx="224040" cy="1281313"/>
          </a:xfrm>
          <a:prstGeom prst="rect">
            <a:avLst/>
          </a:prstGeom>
          <a:solidFill>
            <a:schemeClr val="bg1">
              <a:lumMod val="8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horz" wrap="none" lIns="36000" rIns="36000" rtlCol="0" anchor="ctr"/>
          <a:lstStyle/>
          <a:p>
            <a:pPr algn="ctr">
              <a:lnSpc>
                <a:spcPct val="100000"/>
              </a:lnSpc>
            </a:pPr>
            <a:r>
              <a:rPr kumimoji="1" lang="en-US" altLang="ja-JP" sz="1000">
                <a:solidFill>
                  <a:sysClr val="windowText" lastClr="000000"/>
                </a:solidFill>
                <a:latin typeface="Meiryo UI" panose="020B0604030504040204" pitchFamily="50" charset="-128"/>
                <a:ea typeface="Meiryo UI" panose="020B0604030504040204" pitchFamily="50" charset="-128"/>
              </a:rPr>
              <a:t>CF</a:t>
            </a:r>
            <a:endParaRPr kumimoji="1" lang="ja-JP" altLang="en-US" sz="1000">
              <a:solidFill>
                <a:sysClr val="windowText" lastClr="000000"/>
              </a:solidFill>
              <a:latin typeface="Meiryo UI" panose="020B0604030504040204" pitchFamily="50" charset="-128"/>
              <a:ea typeface="Meiryo UI" panose="020B0604030504040204" pitchFamily="50" charset="-128"/>
            </a:endParaRPr>
          </a:p>
        </p:txBody>
      </p:sp>
      <p:sp>
        <p:nvSpPr>
          <p:cNvPr id="53" name="正方形/長方形 52">
            <a:extLst>
              <a:ext uri="{FF2B5EF4-FFF2-40B4-BE49-F238E27FC236}">
                <a16:creationId xmlns:a16="http://schemas.microsoft.com/office/drawing/2014/main" id="{8E868E6B-AB0C-7FA1-7C72-4E0C6A86A7F1}"/>
              </a:ext>
            </a:extLst>
          </p:cNvPr>
          <p:cNvSpPr/>
          <p:nvPr/>
        </p:nvSpPr>
        <p:spPr>
          <a:xfrm>
            <a:off x="8381629" y="1705019"/>
            <a:ext cx="514632" cy="174134"/>
          </a:xfrm>
          <a:prstGeom prst="rect">
            <a:avLst/>
          </a:prstGeom>
          <a:solidFill>
            <a:schemeClr val="bg1">
              <a:lumMod val="9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horz" wrap="none" lIns="36000" rIns="36000" rtlCol="0" anchor="ctr"/>
          <a:lstStyle/>
          <a:p>
            <a:pPr algn="ctr">
              <a:lnSpc>
                <a:spcPct val="100000"/>
              </a:lnSpc>
            </a:pPr>
            <a:r>
              <a:rPr kumimoji="1" lang="ja-JP" altLang="en-US" sz="1000">
                <a:solidFill>
                  <a:sysClr val="windowText" lastClr="000000"/>
                </a:solidFill>
                <a:latin typeface="Meiryo UI" panose="020B0604030504040204" pitchFamily="50" charset="-128"/>
                <a:ea typeface="Meiryo UI" panose="020B0604030504040204" pitchFamily="50" charset="-128"/>
              </a:rPr>
              <a:t>資産</a:t>
            </a:r>
          </a:p>
        </p:txBody>
      </p:sp>
      <p:sp>
        <p:nvSpPr>
          <p:cNvPr id="54" name="正方形/長方形 53">
            <a:extLst>
              <a:ext uri="{FF2B5EF4-FFF2-40B4-BE49-F238E27FC236}">
                <a16:creationId xmlns:a16="http://schemas.microsoft.com/office/drawing/2014/main" id="{9E025053-C031-70C8-80D3-341A6BF06B86}"/>
              </a:ext>
            </a:extLst>
          </p:cNvPr>
          <p:cNvSpPr/>
          <p:nvPr/>
        </p:nvSpPr>
        <p:spPr>
          <a:xfrm>
            <a:off x="8381551" y="1938567"/>
            <a:ext cx="224040" cy="819697"/>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eaVert" wrap="none" lIns="36000" rIns="36000" rtlCol="0" anchor="ctr"/>
          <a:lstStyle/>
          <a:p>
            <a:pPr algn="ctr">
              <a:lnSpc>
                <a:spcPct val="100000"/>
              </a:lnSpc>
            </a:pPr>
            <a:r>
              <a:rPr kumimoji="1" lang="ja-JP" altLang="en-US" sz="1000">
                <a:solidFill>
                  <a:sysClr val="windowText" lastClr="000000"/>
                </a:solidFill>
                <a:latin typeface="Meiryo UI" panose="020B0604030504040204" pitchFamily="50" charset="-128"/>
                <a:ea typeface="Meiryo UI" panose="020B0604030504040204" pitchFamily="50" charset="-128"/>
              </a:rPr>
              <a:t>流動</a:t>
            </a:r>
          </a:p>
        </p:txBody>
      </p:sp>
      <p:sp>
        <p:nvSpPr>
          <p:cNvPr id="55" name="正方形/長方形 54">
            <a:extLst>
              <a:ext uri="{FF2B5EF4-FFF2-40B4-BE49-F238E27FC236}">
                <a16:creationId xmlns:a16="http://schemas.microsoft.com/office/drawing/2014/main" id="{6E9DCAF2-716D-FF26-511F-B728BE8B6148}"/>
              </a:ext>
            </a:extLst>
          </p:cNvPr>
          <p:cNvSpPr/>
          <p:nvPr/>
        </p:nvSpPr>
        <p:spPr>
          <a:xfrm>
            <a:off x="8672153" y="1938567"/>
            <a:ext cx="224040" cy="819697"/>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eaVert" wrap="none" lIns="36000" rIns="36000" rtlCol="0" anchor="ctr"/>
          <a:lstStyle/>
          <a:p>
            <a:pPr algn="ctr">
              <a:lnSpc>
                <a:spcPct val="100000"/>
              </a:lnSpc>
            </a:pPr>
            <a:r>
              <a:rPr kumimoji="1" lang="ja-JP" altLang="en-US" sz="1000">
                <a:solidFill>
                  <a:sysClr val="windowText" lastClr="000000"/>
                </a:solidFill>
                <a:latin typeface="Meiryo UI" panose="020B0604030504040204" pitchFamily="50" charset="-128"/>
                <a:ea typeface="Meiryo UI" panose="020B0604030504040204" pitchFamily="50" charset="-128"/>
              </a:rPr>
              <a:t>固定</a:t>
            </a:r>
            <a:endParaRPr kumimoji="1" lang="en-US" altLang="ja-JP" sz="1000">
              <a:solidFill>
                <a:sysClr val="windowText" lastClr="000000"/>
              </a:solidFill>
              <a:latin typeface="Meiryo UI" panose="020B0604030504040204" pitchFamily="50" charset="-128"/>
              <a:ea typeface="Meiryo UI" panose="020B0604030504040204" pitchFamily="50" charset="-128"/>
            </a:endParaRPr>
          </a:p>
        </p:txBody>
      </p:sp>
      <p:sp>
        <p:nvSpPr>
          <p:cNvPr id="57" name="正方形/長方形 56">
            <a:extLst>
              <a:ext uri="{FF2B5EF4-FFF2-40B4-BE49-F238E27FC236}">
                <a16:creationId xmlns:a16="http://schemas.microsoft.com/office/drawing/2014/main" id="{4BF5EDD3-61AC-66DA-0C29-AB154DFDDFDD}"/>
              </a:ext>
            </a:extLst>
          </p:cNvPr>
          <p:cNvSpPr/>
          <p:nvPr/>
        </p:nvSpPr>
        <p:spPr>
          <a:xfrm>
            <a:off x="6038323" y="1935835"/>
            <a:ext cx="224040" cy="819697"/>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eaVert" wrap="none" lIns="36000" rIns="36000" rtlCol="0" anchor="ctr"/>
          <a:lstStyle/>
          <a:p>
            <a:pPr algn="ctr">
              <a:lnSpc>
                <a:spcPct val="100000"/>
              </a:lnSpc>
            </a:pPr>
            <a:r>
              <a:rPr kumimoji="1" lang="ja-JP" altLang="en-US" sz="1000">
                <a:solidFill>
                  <a:sysClr val="windowText" lastClr="000000"/>
                </a:solidFill>
                <a:latin typeface="Meiryo UI" panose="020B0604030504040204" pitchFamily="50" charset="-128"/>
                <a:ea typeface="Meiryo UI" panose="020B0604030504040204" pitchFamily="50" charset="-128"/>
              </a:rPr>
              <a:t>広告宣伝費</a:t>
            </a:r>
            <a:endParaRPr kumimoji="1" lang="en-US" altLang="ja-JP" sz="1000">
              <a:solidFill>
                <a:sysClr val="windowText" lastClr="000000"/>
              </a:solidFill>
              <a:latin typeface="Meiryo UI" panose="020B0604030504040204" pitchFamily="50" charset="-128"/>
              <a:ea typeface="Meiryo UI" panose="020B0604030504040204" pitchFamily="50" charset="-128"/>
            </a:endParaRPr>
          </a:p>
        </p:txBody>
      </p:sp>
      <p:sp>
        <p:nvSpPr>
          <p:cNvPr id="58" name="正方形/長方形 57">
            <a:extLst>
              <a:ext uri="{FF2B5EF4-FFF2-40B4-BE49-F238E27FC236}">
                <a16:creationId xmlns:a16="http://schemas.microsoft.com/office/drawing/2014/main" id="{5E091BB8-356A-FE61-83F2-3508BC37EFBE}"/>
              </a:ext>
            </a:extLst>
          </p:cNvPr>
          <p:cNvSpPr/>
          <p:nvPr/>
        </p:nvSpPr>
        <p:spPr>
          <a:xfrm>
            <a:off x="6328926" y="1935835"/>
            <a:ext cx="224040" cy="819697"/>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eaVert" wrap="none" lIns="36000" rIns="36000" rtlCol="0" anchor="ctr"/>
          <a:lstStyle/>
          <a:p>
            <a:pPr algn="ctr">
              <a:lnSpc>
                <a:spcPct val="100000"/>
              </a:lnSpc>
            </a:pPr>
            <a:r>
              <a:rPr kumimoji="1" lang="ja-JP" altLang="en-US" sz="1000">
                <a:solidFill>
                  <a:sysClr val="windowText" lastClr="000000"/>
                </a:solidFill>
                <a:latin typeface="Meiryo UI" panose="020B0604030504040204" pitchFamily="50" charset="-128"/>
                <a:ea typeface="Meiryo UI" panose="020B0604030504040204" pitchFamily="50" charset="-128"/>
              </a:rPr>
              <a:t>販売促進費</a:t>
            </a:r>
            <a:endParaRPr kumimoji="1" lang="en-US" altLang="ja-JP" sz="1000">
              <a:solidFill>
                <a:sysClr val="windowText" lastClr="000000"/>
              </a:solidFill>
              <a:latin typeface="Meiryo UI" panose="020B0604030504040204" pitchFamily="50" charset="-128"/>
              <a:ea typeface="Meiryo UI" panose="020B0604030504040204" pitchFamily="50" charset="-128"/>
            </a:endParaRPr>
          </a:p>
        </p:txBody>
      </p:sp>
      <p:sp>
        <p:nvSpPr>
          <p:cNvPr id="59" name="正方形/長方形 58">
            <a:extLst>
              <a:ext uri="{FF2B5EF4-FFF2-40B4-BE49-F238E27FC236}">
                <a16:creationId xmlns:a16="http://schemas.microsoft.com/office/drawing/2014/main" id="{B18BB0A7-CC01-684E-8B44-EAF3694F9682}"/>
              </a:ext>
            </a:extLst>
          </p:cNvPr>
          <p:cNvSpPr/>
          <p:nvPr/>
        </p:nvSpPr>
        <p:spPr>
          <a:xfrm>
            <a:off x="6619529" y="1935835"/>
            <a:ext cx="224040" cy="822429"/>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eaVert" wrap="none" lIns="36000" rIns="36000" rtlCol="0" anchor="ctr"/>
          <a:lstStyle/>
          <a:p>
            <a:pPr algn="ctr">
              <a:lnSpc>
                <a:spcPct val="100000"/>
              </a:lnSpc>
            </a:pPr>
            <a:r>
              <a:rPr kumimoji="1" lang="ja-JP" altLang="en-US" sz="1000">
                <a:solidFill>
                  <a:sysClr val="windowText" lastClr="000000"/>
                </a:solidFill>
                <a:latin typeface="Meiryo UI" panose="020B0604030504040204" pitchFamily="50" charset="-128"/>
                <a:ea typeface="Meiryo UI" panose="020B0604030504040204" pitchFamily="50" charset="-128"/>
              </a:rPr>
              <a:t>配送費</a:t>
            </a:r>
          </a:p>
        </p:txBody>
      </p:sp>
      <p:sp>
        <p:nvSpPr>
          <p:cNvPr id="60" name="正方形/長方形 59">
            <a:extLst>
              <a:ext uri="{FF2B5EF4-FFF2-40B4-BE49-F238E27FC236}">
                <a16:creationId xmlns:a16="http://schemas.microsoft.com/office/drawing/2014/main" id="{139DED1C-3A1F-6713-3FB5-A88676F1CA95}"/>
              </a:ext>
            </a:extLst>
          </p:cNvPr>
          <p:cNvSpPr/>
          <p:nvPr/>
        </p:nvSpPr>
        <p:spPr>
          <a:xfrm>
            <a:off x="6919109" y="1935835"/>
            <a:ext cx="224040" cy="819697"/>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eaVert" wrap="none" lIns="36000" rIns="36000" rtlCol="0" anchor="ctr"/>
          <a:lstStyle/>
          <a:p>
            <a:pPr algn="ctr">
              <a:lnSpc>
                <a:spcPct val="100000"/>
              </a:lnSpc>
            </a:pPr>
            <a:r>
              <a:rPr kumimoji="1" lang="ja-JP" altLang="en-US" sz="1000">
                <a:solidFill>
                  <a:sysClr val="windowText" lastClr="000000"/>
                </a:solidFill>
                <a:latin typeface="Meiryo UI" panose="020B0604030504040204" pitchFamily="50" charset="-128"/>
                <a:ea typeface="Meiryo UI" panose="020B0604030504040204" pitchFamily="50" charset="-128"/>
              </a:rPr>
              <a:t>販売手数料</a:t>
            </a:r>
            <a:endParaRPr kumimoji="1" lang="en-US" altLang="ja-JP" sz="1000">
              <a:solidFill>
                <a:sysClr val="windowText" lastClr="000000"/>
              </a:solidFill>
              <a:latin typeface="Meiryo UI" panose="020B0604030504040204" pitchFamily="50" charset="-128"/>
              <a:ea typeface="Meiryo UI" panose="020B0604030504040204" pitchFamily="50" charset="-128"/>
            </a:endParaRPr>
          </a:p>
        </p:txBody>
      </p:sp>
      <p:sp>
        <p:nvSpPr>
          <p:cNvPr id="61" name="正方形/長方形 60">
            <a:extLst>
              <a:ext uri="{FF2B5EF4-FFF2-40B4-BE49-F238E27FC236}">
                <a16:creationId xmlns:a16="http://schemas.microsoft.com/office/drawing/2014/main" id="{B846F8F3-7344-493C-459A-8534F9A5C4D0}"/>
              </a:ext>
            </a:extLst>
          </p:cNvPr>
          <p:cNvSpPr/>
          <p:nvPr/>
        </p:nvSpPr>
        <p:spPr>
          <a:xfrm>
            <a:off x="7209712" y="1935835"/>
            <a:ext cx="224040" cy="819697"/>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eaVert" wrap="none" lIns="36000" rIns="36000" rtlCol="0" anchor="ctr"/>
          <a:lstStyle/>
          <a:p>
            <a:pPr algn="ctr">
              <a:lnSpc>
                <a:spcPct val="100000"/>
              </a:lnSpc>
            </a:pPr>
            <a:r>
              <a:rPr kumimoji="1" lang="ja-JP" altLang="en-US" sz="1000">
                <a:solidFill>
                  <a:sysClr val="windowText" lastClr="000000"/>
                </a:solidFill>
                <a:latin typeface="Meiryo UI" panose="020B0604030504040204" pitchFamily="50" charset="-128"/>
                <a:ea typeface="Meiryo UI" panose="020B0604030504040204" pitchFamily="50" charset="-128"/>
              </a:rPr>
              <a:t>人件費</a:t>
            </a:r>
            <a:endParaRPr kumimoji="1" lang="en-US" altLang="ja-JP" sz="1000">
              <a:solidFill>
                <a:sysClr val="windowText" lastClr="000000"/>
              </a:solidFill>
              <a:latin typeface="Meiryo UI" panose="020B0604030504040204" pitchFamily="50" charset="-128"/>
              <a:ea typeface="Meiryo UI" panose="020B0604030504040204" pitchFamily="50" charset="-128"/>
            </a:endParaRPr>
          </a:p>
        </p:txBody>
      </p:sp>
      <p:sp>
        <p:nvSpPr>
          <p:cNvPr id="62" name="正方形/長方形 61">
            <a:extLst>
              <a:ext uri="{FF2B5EF4-FFF2-40B4-BE49-F238E27FC236}">
                <a16:creationId xmlns:a16="http://schemas.microsoft.com/office/drawing/2014/main" id="{5516A0A2-72AB-D9A9-365B-D1FE0A4BCAFF}"/>
              </a:ext>
            </a:extLst>
          </p:cNvPr>
          <p:cNvSpPr/>
          <p:nvPr/>
        </p:nvSpPr>
        <p:spPr>
          <a:xfrm>
            <a:off x="7500313" y="1935835"/>
            <a:ext cx="224040" cy="819697"/>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eaVert" wrap="none" lIns="36000" rIns="36000" rtlCol="0" anchor="ctr"/>
          <a:lstStyle/>
          <a:p>
            <a:pPr algn="ctr">
              <a:lnSpc>
                <a:spcPct val="100000"/>
              </a:lnSpc>
            </a:pPr>
            <a:r>
              <a:rPr kumimoji="1" lang="zh-TW" altLang="en-US" sz="1000">
                <a:solidFill>
                  <a:sysClr val="windowText" lastClr="000000"/>
                </a:solidFill>
                <a:latin typeface="Meiryo UI" panose="020B0604030504040204" pitchFamily="50" charset="-128"/>
                <a:ea typeface="Meiryo UI" panose="020B0604030504040204" pitchFamily="50" charset="-128"/>
              </a:rPr>
              <a:t>拠点関連費用</a:t>
            </a:r>
            <a:endParaRPr kumimoji="1" lang="ja-JP" altLang="en-US" sz="1000">
              <a:solidFill>
                <a:sysClr val="windowText" lastClr="000000"/>
              </a:solidFill>
              <a:latin typeface="Meiryo UI" panose="020B0604030504040204" pitchFamily="50" charset="-128"/>
              <a:ea typeface="Meiryo UI" panose="020B0604030504040204" pitchFamily="50" charset="-128"/>
            </a:endParaRPr>
          </a:p>
        </p:txBody>
      </p:sp>
      <p:sp>
        <p:nvSpPr>
          <p:cNvPr id="63" name="正方形/長方形 62">
            <a:extLst>
              <a:ext uri="{FF2B5EF4-FFF2-40B4-BE49-F238E27FC236}">
                <a16:creationId xmlns:a16="http://schemas.microsoft.com/office/drawing/2014/main" id="{0AE97461-A90C-A2A3-C69D-72EEDA7EA7A9}"/>
              </a:ext>
            </a:extLst>
          </p:cNvPr>
          <p:cNvSpPr/>
          <p:nvPr/>
        </p:nvSpPr>
        <p:spPr>
          <a:xfrm>
            <a:off x="7799895" y="1935835"/>
            <a:ext cx="224040" cy="819697"/>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eaVert" wrap="none" lIns="36000" rIns="36000" rtlCol="0" anchor="ctr"/>
          <a:lstStyle/>
          <a:p>
            <a:pPr algn="ctr">
              <a:lnSpc>
                <a:spcPct val="100000"/>
              </a:lnSpc>
            </a:pPr>
            <a:r>
              <a:rPr kumimoji="1" lang="ja-JP" altLang="en-US" sz="1000">
                <a:solidFill>
                  <a:sysClr val="windowText" lastClr="000000"/>
                </a:solidFill>
                <a:latin typeface="Meiryo UI" panose="020B0604030504040204" pitchFamily="50" charset="-128"/>
                <a:ea typeface="Meiryo UI" panose="020B0604030504040204" pitchFamily="50" charset="-128"/>
              </a:rPr>
              <a:t>その他販管費</a:t>
            </a:r>
          </a:p>
        </p:txBody>
      </p:sp>
      <p:sp>
        <p:nvSpPr>
          <p:cNvPr id="64" name="正方形/長方形 63">
            <a:extLst>
              <a:ext uri="{FF2B5EF4-FFF2-40B4-BE49-F238E27FC236}">
                <a16:creationId xmlns:a16="http://schemas.microsoft.com/office/drawing/2014/main" id="{3D8C417F-0082-47ED-47A9-65F2C166E058}"/>
              </a:ext>
            </a:extLst>
          </p:cNvPr>
          <p:cNvSpPr/>
          <p:nvPr/>
        </p:nvSpPr>
        <p:spPr>
          <a:xfrm>
            <a:off x="8962813" y="1705732"/>
            <a:ext cx="223531" cy="1049783"/>
          </a:xfrm>
          <a:prstGeom prst="rect">
            <a:avLst/>
          </a:prstGeom>
          <a:solidFill>
            <a:schemeClr val="bg1">
              <a:lumMod val="9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eaVert" wrap="none" lIns="36000" rIns="36000" rtlCol="0" anchor="ctr"/>
          <a:lstStyle/>
          <a:p>
            <a:pPr algn="ctr">
              <a:lnSpc>
                <a:spcPct val="100000"/>
              </a:lnSpc>
            </a:pPr>
            <a:r>
              <a:rPr kumimoji="1" lang="ja-JP" altLang="en-US" sz="1000">
                <a:solidFill>
                  <a:sysClr val="windowText" lastClr="000000"/>
                </a:solidFill>
                <a:latin typeface="Meiryo UI" panose="020B0604030504040204" pitchFamily="50" charset="-128"/>
                <a:ea typeface="Meiryo UI" panose="020B0604030504040204" pitchFamily="50" charset="-128"/>
              </a:rPr>
              <a:t>負債</a:t>
            </a:r>
          </a:p>
        </p:txBody>
      </p:sp>
      <p:sp>
        <p:nvSpPr>
          <p:cNvPr id="65" name="正方形/長方形 64">
            <a:extLst>
              <a:ext uri="{FF2B5EF4-FFF2-40B4-BE49-F238E27FC236}">
                <a16:creationId xmlns:a16="http://schemas.microsoft.com/office/drawing/2014/main" id="{BBFB5A71-D8CD-BF4B-CDD0-27605E161E37}"/>
              </a:ext>
            </a:extLst>
          </p:cNvPr>
          <p:cNvSpPr/>
          <p:nvPr/>
        </p:nvSpPr>
        <p:spPr>
          <a:xfrm>
            <a:off x="9253132" y="1705733"/>
            <a:ext cx="224040" cy="1049786"/>
          </a:xfrm>
          <a:prstGeom prst="rect">
            <a:avLst/>
          </a:prstGeom>
          <a:solidFill>
            <a:schemeClr val="bg1">
              <a:lumMod val="9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eaVert" wrap="none" lIns="36000" rIns="36000" rtlCol="0" anchor="ctr"/>
          <a:lstStyle/>
          <a:p>
            <a:pPr algn="ctr">
              <a:lnSpc>
                <a:spcPct val="100000"/>
              </a:lnSpc>
            </a:pPr>
            <a:r>
              <a:rPr kumimoji="1" lang="ja-JP" altLang="en-US" sz="1000">
                <a:solidFill>
                  <a:sysClr val="windowText" lastClr="000000"/>
                </a:solidFill>
                <a:latin typeface="Meiryo UI" panose="020B0604030504040204" pitchFamily="50" charset="-128"/>
                <a:ea typeface="Meiryo UI" panose="020B0604030504040204" pitchFamily="50" charset="-128"/>
              </a:rPr>
              <a:t>純資産</a:t>
            </a:r>
          </a:p>
        </p:txBody>
      </p:sp>
      <p:sp>
        <p:nvSpPr>
          <p:cNvPr id="66" name="正方形/長方形 65">
            <a:extLst>
              <a:ext uri="{FF2B5EF4-FFF2-40B4-BE49-F238E27FC236}">
                <a16:creationId xmlns:a16="http://schemas.microsoft.com/office/drawing/2014/main" id="{67288B01-FA6C-00D0-07CC-DC6947FC2402}"/>
              </a:ext>
            </a:extLst>
          </p:cNvPr>
          <p:cNvSpPr/>
          <p:nvPr/>
        </p:nvSpPr>
        <p:spPr>
          <a:xfrm>
            <a:off x="8090723" y="1705019"/>
            <a:ext cx="224040" cy="1050506"/>
          </a:xfrm>
          <a:prstGeom prst="rect">
            <a:avLst/>
          </a:prstGeom>
          <a:solidFill>
            <a:schemeClr val="bg1">
              <a:lumMod val="9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eaVert" wrap="none" lIns="36000" rIns="36000" rtlCol="0" anchor="ctr"/>
          <a:lstStyle/>
          <a:p>
            <a:pPr algn="ctr">
              <a:lnSpc>
                <a:spcPct val="100000"/>
              </a:lnSpc>
            </a:pPr>
            <a:r>
              <a:rPr kumimoji="1" lang="ja-JP" altLang="en-US" sz="1000">
                <a:solidFill>
                  <a:sysClr val="windowText" lastClr="000000"/>
                </a:solidFill>
                <a:latin typeface="Meiryo UI" panose="020B0604030504040204" pitchFamily="50" charset="-128"/>
                <a:ea typeface="Meiryo UI" panose="020B0604030504040204" pitchFamily="50" charset="-128"/>
              </a:rPr>
              <a:t>その他利益</a:t>
            </a:r>
          </a:p>
        </p:txBody>
      </p:sp>
      <p:grpSp>
        <p:nvGrpSpPr>
          <p:cNvPr id="67" name="グループ化 66">
            <a:extLst>
              <a:ext uri="{FF2B5EF4-FFF2-40B4-BE49-F238E27FC236}">
                <a16:creationId xmlns:a16="http://schemas.microsoft.com/office/drawing/2014/main" id="{92F7FD62-277B-B06E-AA11-AB9944E2B651}"/>
              </a:ext>
            </a:extLst>
          </p:cNvPr>
          <p:cNvGrpSpPr/>
          <p:nvPr/>
        </p:nvGrpSpPr>
        <p:grpSpPr>
          <a:xfrm>
            <a:off x="6047188" y="5180588"/>
            <a:ext cx="515436" cy="200475"/>
            <a:chOff x="5904989" y="5090689"/>
            <a:chExt cx="515436" cy="200475"/>
          </a:xfrm>
        </p:grpSpPr>
        <p:sp>
          <p:nvSpPr>
            <p:cNvPr id="68" name="正方形/長方形 67">
              <a:extLst>
                <a:ext uri="{FF2B5EF4-FFF2-40B4-BE49-F238E27FC236}">
                  <a16:creationId xmlns:a16="http://schemas.microsoft.com/office/drawing/2014/main" id="{957BFA15-99DF-93AF-8E6E-448A0329A8C7}"/>
                </a:ext>
              </a:extLst>
            </p:cNvPr>
            <p:cNvSpPr/>
            <p:nvPr/>
          </p:nvSpPr>
          <p:spPr>
            <a:xfrm>
              <a:off x="5904989" y="5090689"/>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sp>
          <p:nvSpPr>
            <p:cNvPr id="69" name="正方形/長方形 68">
              <a:extLst>
                <a:ext uri="{FF2B5EF4-FFF2-40B4-BE49-F238E27FC236}">
                  <a16:creationId xmlns:a16="http://schemas.microsoft.com/office/drawing/2014/main" id="{0A021129-E5C2-5B5E-6F13-41AC5CBFDD1F}"/>
                </a:ext>
              </a:extLst>
            </p:cNvPr>
            <p:cNvSpPr/>
            <p:nvPr/>
          </p:nvSpPr>
          <p:spPr>
            <a:xfrm>
              <a:off x="6196385" y="5090689"/>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grpSp>
      <p:sp>
        <p:nvSpPr>
          <p:cNvPr id="70" name="正方形/長方形 69">
            <a:extLst>
              <a:ext uri="{FF2B5EF4-FFF2-40B4-BE49-F238E27FC236}">
                <a16:creationId xmlns:a16="http://schemas.microsoft.com/office/drawing/2014/main" id="{8762801B-67E9-0E85-74E7-9576252F7DA0}"/>
              </a:ext>
            </a:extLst>
          </p:cNvPr>
          <p:cNvSpPr/>
          <p:nvPr/>
        </p:nvSpPr>
        <p:spPr>
          <a:xfrm>
            <a:off x="7212772" y="5441735"/>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sp>
        <p:nvSpPr>
          <p:cNvPr id="71" name="正方形/長方形 70">
            <a:extLst>
              <a:ext uri="{FF2B5EF4-FFF2-40B4-BE49-F238E27FC236}">
                <a16:creationId xmlns:a16="http://schemas.microsoft.com/office/drawing/2014/main" id="{3B8D046A-4F29-78A9-5BEA-67F5BB9CDCBD}"/>
              </a:ext>
            </a:extLst>
          </p:cNvPr>
          <p:cNvSpPr/>
          <p:nvPr/>
        </p:nvSpPr>
        <p:spPr>
          <a:xfrm>
            <a:off x="6629980" y="5702882"/>
            <a:ext cx="224040" cy="200475"/>
          </a:xfrm>
          <a:prstGeom prst="rect">
            <a:avLst/>
          </a:prstGeom>
          <a:solidFill>
            <a:schemeClr val="accent1">
              <a:lumMod val="20000"/>
              <a:lumOff val="80000"/>
            </a:schemeClr>
          </a:solid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sp>
        <p:nvSpPr>
          <p:cNvPr id="72" name="正方形/長方形 71">
            <a:extLst>
              <a:ext uri="{FF2B5EF4-FFF2-40B4-BE49-F238E27FC236}">
                <a16:creationId xmlns:a16="http://schemas.microsoft.com/office/drawing/2014/main" id="{69832E66-3EEC-1E18-B295-531E2DAD27A3}"/>
              </a:ext>
            </a:extLst>
          </p:cNvPr>
          <p:cNvSpPr/>
          <p:nvPr/>
        </p:nvSpPr>
        <p:spPr>
          <a:xfrm>
            <a:off x="7212772" y="5964029"/>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sp>
        <p:nvSpPr>
          <p:cNvPr id="73" name="正方形/長方形 72">
            <a:extLst>
              <a:ext uri="{FF2B5EF4-FFF2-40B4-BE49-F238E27FC236}">
                <a16:creationId xmlns:a16="http://schemas.microsoft.com/office/drawing/2014/main" id="{1B383788-70FF-8FFB-63CE-26BBB331942C}"/>
              </a:ext>
            </a:extLst>
          </p:cNvPr>
          <p:cNvSpPr/>
          <p:nvPr/>
        </p:nvSpPr>
        <p:spPr>
          <a:xfrm>
            <a:off x="7504168" y="5964029"/>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sp>
        <p:nvSpPr>
          <p:cNvPr id="74" name="正方形/長方形 73">
            <a:extLst>
              <a:ext uri="{FF2B5EF4-FFF2-40B4-BE49-F238E27FC236}">
                <a16:creationId xmlns:a16="http://schemas.microsoft.com/office/drawing/2014/main" id="{1F8C9DC1-4721-BAF2-FBEE-7B9F2CA427DC}"/>
              </a:ext>
            </a:extLst>
          </p:cNvPr>
          <p:cNvSpPr/>
          <p:nvPr/>
        </p:nvSpPr>
        <p:spPr>
          <a:xfrm>
            <a:off x="7799895" y="5964029"/>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grpSp>
        <p:nvGrpSpPr>
          <p:cNvPr id="75" name="グループ化 74">
            <a:extLst>
              <a:ext uri="{FF2B5EF4-FFF2-40B4-BE49-F238E27FC236}">
                <a16:creationId xmlns:a16="http://schemas.microsoft.com/office/drawing/2014/main" id="{FC780DF5-9FA5-B522-647B-03A98D06B011}"/>
              </a:ext>
            </a:extLst>
          </p:cNvPr>
          <p:cNvGrpSpPr/>
          <p:nvPr/>
        </p:nvGrpSpPr>
        <p:grpSpPr>
          <a:xfrm>
            <a:off x="6921376" y="6225176"/>
            <a:ext cx="806832" cy="200475"/>
            <a:chOff x="6779177" y="6135084"/>
            <a:chExt cx="806832" cy="200475"/>
          </a:xfrm>
        </p:grpSpPr>
        <p:sp>
          <p:nvSpPr>
            <p:cNvPr id="76" name="正方形/長方形 75">
              <a:extLst>
                <a:ext uri="{FF2B5EF4-FFF2-40B4-BE49-F238E27FC236}">
                  <a16:creationId xmlns:a16="http://schemas.microsoft.com/office/drawing/2014/main" id="{453E638E-A4A2-B40B-7512-5F8A40ADB241}"/>
                </a:ext>
              </a:extLst>
            </p:cNvPr>
            <p:cNvSpPr/>
            <p:nvPr/>
          </p:nvSpPr>
          <p:spPr>
            <a:xfrm>
              <a:off x="6779177" y="6135084"/>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sp>
          <p:nvSpPr>
            <p:cNvPr id="77" name="正方形/長方形 76">
              <a:extLst>
                <a:ext uri="{FF2B5EF4-FFF2-40B4-BE49-F238E27FC236}">
                  <a16:creationId xmlns:a16="http://schemas.microsoft.com/office/drawing/2014/main" id="{AFCF4833-8CE9-06C4-763E-E286AE6E14DD}"/>
                </a:ext>
              </a:extLst>
            </p:cNvPr>
            <p:cNvSpPr/>
            <p:nvPr/>
          </p:nvSpPr>
          <p:spPr>
            <a:xfrm>
              <a:off x="7070573" y="6135084"/>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sp>
          <p:nvSpPr>
            <p:cNvPr id="78" name="正方形/長方形 77">
              <a:extLst>
                <a:ext uri="{FF2B5EF4-FFF2-40B4-BE49-F238E27FC236}">
                  <a16:creationId xmlns:a16="http://schemas.microsoft.com/office/drawing/2014/main" id="{EDEE6EFB-8420-D274-19CB-3777F0CAC31E}"/>
                </a:ext>
              </a:extLst>
            </p:cNvPr>
            <p:cNvSpPr/>
            <p:nvPr/>
          </p:nvSpPr>
          <p:spPr>
            <a:xfrm>
              <a:off x="7361969" y="6135084"/>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grpSp>
      <p:sp>
        <p:nvSpPr>
          <p:cNvPr id="79" name="正方形/長方形 78">
            <a:extLst>
              <a:ext uri="{FF2B5EF4-FFF2-40B4-BE49-F238E27FC236}">
                <a16:creationId xmlns:a16="http://schemas.microsoft.com/office/drawing/2014/main" id="{22467851-C893-C1D3-8CD5-02210CE12075}"/>
              </a:ext>
            </a:extLst>
          </p:cNvPr>
          <p:cNvSpPr/>
          <p:nvPr/>
        </p:nvSpPr>
        <p:spPr>
          <a:xfrm>
            <a:off x="8381551" y="4397147"/>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a:t>
            </a:r>
          </a:p>
        </p:txBody>
      </p:sp>
      <p:sp>
        <p:nvSpPr>
          <p:cNvPr id="80" name="正方形/長方形 79">
            <a:extLst>
              <a:ext uri="{FF2B5EF4-FFF2-40B4-BE49-F238E27FC236}">
                <a16:creationId xmlns:a16="http://schemas.microsoft.com/office/drawing/2014/main" id="{4DC438BD-78CE-8E52-BACE-BF989E512A77}"/>
              </a:ext>
            </a:extLst>
          </p:cNvPr>
          <p:cNvSpPr/>
          <p:nvPr/>
        </p:nvSpPr>
        <p:spPr>
          <a:xfrm>
            <a:off x="8569439" y="4397147"/>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nSpc>
                <a:spcPct val="100000"/>
              </a:lnSpc>
            </a:pPr>
            <a:r>
              <a:rPr kumimoji="1" lang="en-US" altLang="ja-JP" sz="1200">
                <a:solidFill>
                  <a:sysClr val="windowText" lastClr="000000"/>
                </a:solidFill>
                <a:latin typeface="Meiryo UI" panose="020B0604030504040204" pitchFamily="50" charset="-128"/>
                <a:ea typeface="Meiryo UI" panose="020B0604030504040204" pitchFamily="50" charset="-128"/>
              </a:rPr>
              <a:t>※</a:t>
            </a:r>
            <a:r>
              <a:rPr kumimoji="1" lang="ja-JP" altLang="en-US" sz="1200">
                <a:solidFill>
                  <a:sysClr val="windowText" lastClr="000000"/>
                </a:solidFill>
                <a:latin typeface="Meiryo UI" panose="020B0604030504040204" pitchFamily="50" charset="-128"/>
                <a:ea typeface="Meiryo UI" panose="020B0604030504040204" pitchFamily="50" charset="-128"/>
              </a:rPr>
              <a:t>棚卸資産</a:t>
            </a:r>
          </a:p>
        </p:txBody>
      </p:sp>
      <p:cxnSp>
        <p:nvCxnSpPr>
          <p:cNvPr id="81" name="直線コネクタ 80">
            <a:extLst>
              <a:ext uri="{FF2B5EF4-FFF2-40B4-BE49-F238E27FC236}">
                <a16:creationId xmlns:a16="http://schemas.microsoft.com/office/drawing/2014/main" id="{A6423CE5-4F61-D55F-6750-BD1EA0CDA059}"/>
              </a:ext>
            </a:extLst>
          </p:cNvPr>
          <p:cNvCxnSpPr>
            <a:cxnSpLocks/>
          </p:cNvCxnSpPr>
          <p:nvPr/>
        </p:nvCxnSpPr>
        <p:spPr>
          <a:xfrm flipV="1">
            <a:off x="3714620" y="3061076"/>
            <a:ext cx="6053355"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cxnSp>
        <p:nvCxnSpPr>
          <p:cNvPr id="82" name="直線コネクタ 81">
            <a:extLst>
              <a:ext uri="{FF2B5EF4-FFF2-40B4-BE49-F238E27FC236}">
                <a16:creationId xmlns:a16="http://schemas.microsoft.com/office/drawing/2014/main" id="{EB456D70-F76C-CFE7-9ED9-898F481C51E3}"/>
              </a:ext>
            </a:extLst>
          </p:cNvPr>
          <p:cNvCxnSpPr>
            <a:cxnSpLocks/>
          </p:cNvCxnSpPr>
          <p:nvPr/>
        </p:nvCxnSpPr>
        <p:spPr>
          <a:xfrm flipV="1">
            <a:off x="3714620" y="3322223"/>
            <a:ext cx="6053355"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cxnSp>
        <p:nvCxnSpPr>
          <p:cNvPr id="83" name="直線コネクタ 82">
            <a:extLst>
              <a:ext uri="{FF2B5EF4-FFF2-40B4-BE49-F238E27FC236}">
                <a16:creationId xmlns:a16="http://schemas.microsoft.com/office/drawing/2014/main" id="{A026EBA5-FF06-247B-43F7-F5B8343A9C7C}"/>
              </a:ext>
            </a:extLst>
          </p:cNvPr>
          <p:cNvCxnSpPr>
            <a:cxnSpLocks/>
          </p:cNvCxnSpPr>
          <p:nvPr/>
        </p:nvCxnSpPr>
        <p:spPr>
          <a:xfrm flipV="1">
            <a:off x="3714620" y="3583370"/>
            <a:ext cx="6053355"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cxnSp>
        <p:nvCxnSpPr>
          <p:cNvPr id="84" name="直線コネクタ 83">
            <a:extLst>
              <a:ext uri="{FF2B5EF4-FFF2-40B4-BE49-F238E27FC236}">
                <a16:creationId xmlns:a16="http://schemas.microsoft.com/office/drawing/2014/main" id="{DF2DD2AC-DF94-00F9-BCF8-E78C182BE17C}"/>
              </a:ext>
            </a:extLst>
          </p:cNvPr>
          <p:cNvCxnSpPr>
            <a:cxnSpLocks/>
          </p:cNvCxnSpPr>
          <p:nvPr/>
        </p:nvCxnSpPr>
        <p:spPr>
          <a:xfrm flipV="1">
            <a:off x="3714620" y="3844517"/>
            <a:ext cx="6053355"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cxnSp>
        <p:nvCxnSpPr>
          <p:cNvPr id="85" name="直線コネクタ 84">
            <a:extLst>
              <a:ext uri="{FF2B5EF4-FFF2-40B4-BE49-F238E27FC236}">
                <a16:creationId xmlns:a16="http://schemas.microsoft.com/office/drawing/2014/main" id="{EF7D1512-817A-B90A-6627-89C8CD999510}"/>
              </a:ext>
            </a:extLst>
          </p:cNvPr>
          <p:cNvCxnSpPr>
            <a:cxnSpLocks/>
          </p:cNvCxnSpPr>
          <p:nvPr/>
        </p:nvCxnSpPr>
        <p:spPr>
          <a:xfrm flipV="1">
            <a:off x="3714620" y="4105664"/>
            <a:ext cx="6053355"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cxnSp>
        <p:nvCxnSpPr>
          <p:cNvPr id="86" name="直線コネクタ 85">
            <a:extLst>
              <a:ext uri="{FF2B5EF4-FFF2-40B4-BE49-F238E27FC236}">
                <a16:creationId xmlns:a16="http://schemas.microsoft.com/office/drawing/2014/main" id="{36596379-A332-F018-3A19-80F24ABA7944}"/>
              </a:ext>
            </a:extLst>
          </p:cNvPr>
          <p:cNvCxnSpPr>
            <a:cxnSpLocks/>
          </p:cNvCxnSpPr>
          <p:nvPr/>
        </p:nvCxnSpPr>
        <p:spPr>
          <a:xfrm flipV="1">
            <a:off x="3714620" y="4366811"/>
            <a:ext cx="6053355"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cxnSp>
        <p:nvCxnSpPr>
          <p:cNvPr id="87" name="直線コネクタ 86">
            <a:extLst>
              <a:ext uri="{FF2B5EF4-FFF2-40B4-BE49-F238E27FC236}">
                <a16:creationId xmlns:a16="http://schemas.microsoft.com/office/drawing/2014/main" id="{F9746A8B-CD8A-F338-E5F3-CD7E5A8C1DB9}"/>
              </a:ext>
            </a:extLst>
          </p:cNvPr>
          <p:cNvCxnSpPr>
            <a:cxnSpLocks/>
          </p:cNvCxnSpPr>
          <p:nvPr/>
        </p:nvCxnSpPr>
        <p:spPr>
          <a:xfrm flipV="1">
            <a:off x="3714620" y="4627958"/>
            <a:ext cx="6053355"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cxnSp>
        <p:nvCxnSpPr>
          <p:cNvPr id="88" name="直線コネクタ 87">
            <a:extLst>
              <a:ext uri="{FF2B5EF4-FFF2-40B4-BE49-F238E27FC236}">
                <a16:creationId xmlns:a16="http://schemas.microsoft.com/office/drawing/2014/main" id="{23FFDEB3-831C-5E46-498B-A6398D544939}"/>
              </a:ext>
            </a:extLst>
          </p:cNvPr>
          <p:cNvCxnSpPr>
            <a:cxnSpLocks/>
          </p:cNvCxnSpPr>
          <p:nvPr/>
        </p:nvCxnSpPr>
        <p:spPr>
          <a:xfrm flipV="1">
            <a:off x="3714620" y="4889105"/>
            <a:ext cx="6053355"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cxnSp>
        <p:nvCxnSpPr>
          <p:cNvPr id="89" name="直線コネクタ 88">
            <a:extLst>
              <a:ext uri="{FF2B5EF4-FFF2-40B4-BE49-F238E27FC236}">
                <a16:creationId xmlns:a16="http://schemas.microsoft.com/office/drawing/2014/main" id="{D2532838-A76D-01D6-C486-7B1E2E4C5C1E}"/>
              </a:ext>
            </a:extLst>
          </p:cNvPr>
          <p:cNvCxnSpPr>
            <a:cxnSpLocks/>
          </p:cNvCxnSpPr>
          <p:nvPr/>
        </p:nvCxnSpPr>
        <p:spPr>
          <a:xfrm flipV="1">
            <a:off x="3714620" y="5150252"/>
            <a:ext cx="6053355"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cxnSp>
        <p:nvCxnSpPr>
          <p:cNvPr id="90" name="直線コネクタ 89">
            <a:extLst>
              <a:ext uri="{FF2B5EF4-FFF2-40B4-BE49-F238E27FC236}">
                <a16:creationId xmlns:a16="http://schemas.microsoft.com/office/drawing/2014/main" id="{830C8D15-6145-F02F-A001-643E513D8CC9}"/>
              </a:ext>
            </a:extLst>
          </p:cNvPr>
          <p:cNvCxnSpPr>
            <a:cxnSpLocks/>
          </p:cNvCxnSpPr>
          <p:nvPr/>
        </p:nvCxnSpPr>
        <p:spPr>
          <a:xfrm flipV="1">
            <a:off x="3714620" y="5411399"/>
            <a:ext cx="6053355"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cxnSp>
        <p:nvCxnSpPr>
          <p:cNvPr id="91" name="直線コネクタ 90">
            <a:extLst>
              <a:ext uri="{FF2B5EF4-FFF2-40B4-BE49-F238E27FC236}">
                <a16:creationId xmlns:a16="http://schemas.microsoft.com/office/drawing/2014/main" id="{888E034A-F991-427B-0E96-E4D47AF9D6D3}"/>
              </a:ext>
            </a:extLst>
          </p:cNvPr>
          <p:cNvCxnSpPr>
            <a:cxnSpLocks/>
          </p:cNvCxnSpPr>
          <p:nvPr/>
        </p:nvCxnSpPr>
        <p:spPr>
          <a:xfrm flipV="1">
            <a:off x="3714620" y="5672546"/>
            <a:ext cx="6053355"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cxnSp>
        <p:nvCxnSpPr>
          <p:cNvPr id="92" name="直線コネクタ 91">
            <a:extLst>
              <a:ext uri="{FF2B5EF4-FFF2-40B4-BE49-F238E27FC236}">
                <a16:creationId xmlns:a16="http://schemas.microsoft.com/office/drawing/2014/main" id="{359FBF1F-436C-7AA3-6B23-1CBF61569EC5}"/>
              </a:ext>
            </a:extLst>
          </p:cNvPr>
          <p:cNvCxnSpPr>
            <a:cxnSpLocks/>
          </p:cNvCxnSpPr>
          <p:nvPr/>
        </p:nvCxnSpPr>
        <p:spPr>
          <a:xfrm flipV="1">
            <a:off x="3714620" y="5933693"/>
            <a:ext cx="6053355"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cxnSp>
        <p:nvCxnSpPr>
          <p:cNvPr id="93" name="直線コネクタ 92">
            <a:extLst>
              <a:ext uri="{FF2B5EF4-FFF2-40B4-BE49-F238E27FC236}">
                <a16:creationId xmlns:a16="http://schemas.microsoft.com/office/drawing/2014/main" id="{ADCAC19C-B620-B8F2-5B2F-8F820274BE7F}"/>
              </a:ext>
            </a:extLst>
          </p:cNvPr>
          <p:cNvCxnSpPr>
            <a:cxnSpLocks/>
          </p:cNvCxnSpPr>
          <p:nvPr/>
        </p:nvCxnSpPr>
        <p:spPr>
          <a:xfrm flipV="1">
            <a:off x="3714620" y="6194840"/>
            <a:ext cx="6053355"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cxnSp>
        <p:nvCxnSpPr>
          <p:cNvPr id="94" name="直線コネクタ 93">
            <a:extLst>
              <a:ext uri="{FF2B5EF4-FFF2-40B4-BE49-F238E27FC236}">
                <a16:creationId xmlns:a16="http://schemas.microsoft.com/office/drawing/2014/main" id="{C0D5643B-BF22-5FDD-45C3-02DF67F51267}"/>
              </a:ext>
            </a:extLst>
          </p:cNvPr>
          <p:cNvCxnSpPr>
            <a:cxnSpLocks/>
          </p:cNvCxnSpPr>
          <p:nvPr/>
        </p:nvCxnSpPr>
        <p:spPr>
          <a:xfrm flipV="1">
            <a:off x="3714620" y="6455987"/>
            <a:ext cx="6053355"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sp>
        <p:nvSpPr>
          <p:cNvPr id="95" name="吹き出し: 四角形 94">
            <a:extLst>
              <a:ext uri="{FF2B5EF4-FFF2-40B4-BE49-F238E27FC236}">
                <a16:creationId xmlns:a16="http://schemas.microsoft.com/office/drawing/2014/main" id="{68A70BF5-6C47-5840-63A8-FA51E6938151}"/>
              </a:ext>
            </a:extLst>
          </p:cNvPr>
          <p:cNvSpPr/>
          <p:nvPr/>
        </p:nvSpPr>
        <p:spPr>
          <a:xfrm>
            <a:off x="5043200" y="2871064"/>
            <a:ext cx="3328900" cy="382395"/>
          </a:xfrm>
          <a:prstGeom prst="wedgeRectCallout">
            <a:avLst>
              <a:gd name="adj1" fmla="val -54812"/>
              <a:gd name="adj2" fmla="val -15967"/>
            </a:avLst>
          </a:prstGeom>
          <a:solidFill>
            <a:schemeClr val="bg1">
              <a:lumMod val="9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ja-JP" altLang="en-US" sz="1050" dirty="0">
                <a:solidFill>
                  <a:schemeClr val="tx1"/>
                </a:solidFill>
                <a:latin typeface="Meiryo UI" panose="020B0604030504040204" pitchFamily="50" charset="-128"/>
                <a:ea typeface="Meiryo UI" panose="020B0604030504040204" pitchFamily="50" charset="-128"/>
              </a:rPr>
              <a:t>売上拡大が見込める</a:t>
            </a:r>
            <a:r>
              <a:rPr kumimoji="1" lang="ja-JP" altLang="en-US" sz="1050" b="1" dirty="0">
                <a:solidFill>
                  <a:schemeClr val="tx1"/>
                </a:solidFill>
                <a:latin typeface="Meiryo UI" panose="020B0604030504040204" pitchFamily="50" charset="-128"/>
                <a:ea typeface="Meiryo UI" panose="020B0604030504040204" pitchFamily="50" charset="-128"/>
              </a:rPr>
              <a:t>商品</a:t>
            </a:r>
            <a:r>
              <a:rPr kumimoji="1" lang="ja-JP" altLang="en-US" sz="1050" dirty="0">
                <a:solidFill>
                  <a:schemeClr val="tx1"/>
                </a:solidFill>
                <a:latin typeface="Meiryo UI" panose="020B0604030504040204" pitchFamily="50" charset="-128"/>
                <a:ea typeface="Meiryo UI" panose="020B0604030504040204" pitchFamily="50" charset="-128"/>
              </a:rPr>
              <a:t>及び</a:t>
            </a:r>
            <a:r>
              <a:rPr kumimoji="1" lang="ja-JP" altLang="en-US" sz="1050" b="1" dirty="0">
                <a:solidFill>
                  <a:schemeClr val="tx1"/>
                </a:solidFill>
                <a:latin typeface="Meiryo UI" panose="020B0604030504040204" pitchFamily="50" charset="-128"/>
                <a:ea typeface="Meiryo UI" panose="020B0604030504040204" pitchFamily="50" charset="-128"/>
              </a:rPr>
              <a:t>取引先</a:t>
            </a:r>
            <a:r>
              <a:rPr kumimoji="1" lang="ja-JP" altLang="en-US" sz="1050" dirty="0">
                <a:solidFill>
                  <a:schemeClr val="tx1"/>
                </a:solidFill>
                <a:latin typeface="Meiryo UI" panose="020B0604030504040204" pitchFamily="50" charset="-128"/>
                <a:ea typeface="Meiryo UI" panose="020B0604030504040204" pitchFamily="50" charset="-128"/>
              </a:rPr>
              <a:t>を確認</a:t>
            </a:r>
            <a:br>
              <a:rPr kumimoji="1" lang="en-US" altLang="ja-JP" sz="1050" dirty="0">
                <a:solidFill>
                  <a:schemeClr val="tx1"/>
                </a:solidFill>
                <a:latin typeface="Meiryo UI" panose="020B0604030504040204" pitchFamily="50" charset="-128"/>
                <a:ea typeface="Meiryo UI" panose="020B0604030504040204" pitchFamily="50" charset="-128"/>
              </a:rPr>
            </a:br>
            <a:r>
              <a:rPr kumimoji="1" lang="ja-JP" altLang="en-US" sz="1050" dirty="0">
                <a:solidFill>
                  <a:schemeClr val="tx1"/>
                </a:solidFill>
                <a:latin typeface="Meiryo UI" panose="020B0604030504040204" pitchFamily="50" charset="-128"/>
                <a:ea typeface="Meiryo UI" panose="020B0604030504040204" pitchFamily="50" charset="-128"/>
              </a:rPr>
              <a:t>（売上シェアの大きい商品及び取引先を相互活用したい）</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96" name="吹き出し: 四角形 95">
            <a:extLst>
              <a:ext uri="{FF2B5EF4-FFF2-40B4-BE49-F238E27FC236}">
                <a16:creationId xmlns:a16="http://schemas.microsoft.com/office/drawing/2014/main" id="{3A69BFEF-A547-0FE4-3EE2-9EBB17EEA679}"/>
              </a:ext>
            </a:extLst>
          </p:cNvPr>
          <p:cNvSpPr/>
          <p:nvPr/>
        </p:nvSpPr>
        <p:spPr>
          <a:xfrm>
            <a:off x="4447200" y="3370787"/>
            <a:ext cx="3138516" cy="382395"/>
          </a:xfrm>
          <a:prstGeom prst="wedgeRectCallout">
            <a:avLst>
              <a:gd name="adj1" fmla="val -54812"/>
              <a:gd name="adj2" fmla="val -15967"/>
            </a:avLst>
          </a:prstGeom>
          <a:solidFill>
            <a:schemeClr val="bg1">
              <a:lumMod val="9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ja-JP" altLang="en-US" sz="1050" dirty="0">
                <a:solidFill>
                  <a:schemeClr val="tx1"/>
                </a:solidFill>
                <a:latin typeface="Meiryo UI" panose="020B0604030504040204" pitchFamily="50" charset="-128"/>
                <a:ea typeface="Meiryo UI" panose="020B0604030504040204" pitchFamily="50" charset="-128"/>
              </a:rPr>
              <a:t>売上拡大が見込める</a:t>
            </a:r>
            <a:r>
              <a:rPr kumimoji="1" lang="ja-JP" altLang="en-US" sz="1050" b="1" dirty="0">
                <a:solidFill>
                  <a:schemeClr val="tx1"/>
                </a:solidFill>
                <a:latin typeface="Meiryo UI" panose="020B0604030504040204" pitchFamily="50" charset="-128"/>
                <a:ea typeface="Meiryo UI" panose="020B0604030504040204" pitchFamily="50" charset="-128"/>
              </a:rPr>
              <a:t>商品</a:t>
            </a:r>
            <a:r>
              <a:rPr kumimoji="1" lang="ja-JP" altLang="en-US" sz="1050" dirty="0">
                <a:solidFill>
                  <a:schemeClr val="tx1"/>
                </a:solidFill>
                <a:latin typeface="Meiryo UI" panose="020B0604030504040204" pitchFamily="50" charset="-128"/>
                <a:ea typeface="Meiryo UI" panose="020B0604030504040204" pitchFamily="50" charset="-128"/>
              </a:rPr>
              <a:t>（シーズ含む）を確認</a:t>
            </a:r>
            <a:br>
              <a:rPr kumimoji="1" lang="en-US" altLang="ja-JP" sz="1050" dirty="0">
                <a:solidFill>
                  <a:schemeClr val="tx1"/>
                </a:solidFill>
                <a:latin typeface="Meiryo UI" panose="020B0604030504040204" pitchFamily="50" charset="-128"/>
                <a:ea typeface="Meiryo UI" panose="020B0604030504040204" pitchFamily="50" charset="-128"/>
              </a:rPr>
            </a:br>
            <a:r>
              <a:rPr kumimoji="1" lang="ja-JP" altLang="en-US" sz="1050" dirty="0">
                <a:solidFill>
                  <a:schemeClr val="tx1"/>
                </a:solidFill>
                <a:latin typeface="Meiryo UI" panose="020B0604030504040204" pitchFamily="50" charset="-128"/>
                <a:ea typeface="Meiryo UI" panose="020B0604030504040204" pitchFamily="50" charset="-128"/>
              </a:rPr>
              <a:t>（売上シェアの大きい商品やシーズを相互活用したい）</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97" name="正方形/長方形 96">
            <a:extLst>
              <a:ext uri="{FF2B5EF4-FFF2-40B4-BE49-F238E27FC236}">
                <a16:creationId xmlns:a16="http://schemas.microsoft.com/office/drawing/2014/main" id="{7D8EC9AD-69BA-E382-2A9E-3F6E3C3B701C}"/>
              </a:ext>
            </a:extLst>
          </p:cNvPr>
          <p:cNvSpPr/>
          <p:nvPr/>
        </p:nvSpPr>
        <p:spPr>
          <a:xfrm>
            <a:off x="127200" y="1412776"/>
            <a:ext cx="9651600" cy="0"/>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wrap="none" rtlCol="0"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ysClr val="windowText" lastClr="000000"/>
                </a:solidFill>
                <a:latin typeface="Meiryo UI" panose="020B0604030504040204" pitchFamily="50" charset="-128"/>
                <a:ea typeface="Meiryo UI" panose="020B0604030504040204" pitchFamily="50" charset="-128"/>
              </a:rPr>
              <a:t>中小</a:t>
            </a:r>
            <a:r>
              <a:rPr kumimoji="1" lang="en-US" altLang="ja-JP" sz="1200" dirty="0">
                <a:solidFill>
                  <a:sysClr val="windowText" lastClr="000000"/>
                </a:solidFill>
                <a:latin typeface="Meiryo UI" panose="020B0604030504040204" pitchFamily="50" charset="-128"/>
                <a:ea typeface="Meiryo UI" panose="020B0604030504040204" pitchFamily="50" charset="-128"/>
              </a:rPr>
              <a:t>PMI</a:t>
            </a:r>
            <a:r>
              <a:rPr kumimoji="1" lang="ja-JP" altLang="en-US" sz="1200" dirty="0">
                <a:solidFill>
                  <a:sysClr val="windowText" lastClr="000000"/>
                </a:solidFill>
                <a:latin typeface="Meiryo UI" panose="020B0604030504040204" pitchFamily="50" charset="-128"/>
                <a:ea typeface="Meiryo UI" panose="020B0604030504040204" pitchFamily="50" charset="-128"/>
              </a:rPr>
              <a:t>の売上・コストシナジー特定マップ（譲受企業・譲渡企業共に分析を実施）</a:t>
            </a:r>
            <a:r>
              <a:rPr kumimoji="1" lang="en-US" altLang="ja-JP" sz="1200" dirty="0">
                <a:solidFill>
                  <a:sysClr val="windowText" lastClr="000000"/>
                </a:solidFill>
                <a:latin typeface="Meiryo UI" panose="020B0604030504040204" pitchFamily="50" charset="-128"/>
                <a:ea typeface="Meiryo UI" panose="020B0604030504040204" pitchFamily="50" charset="-128"/>
              </a:rPr>
              <a:t>※</a:t>
            </a:r>
            <a:r>
              <a:rPr kumimoji="1" lang="en-US" altLang="ja-JP"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a:t>
            </a:r>
            <a:r>
              <a:rPr kumimoji="1" lang="ja-JP" altLang="en-US"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凡例</a:t>
            </a:r>
            <a:r>
              <a:rPr kumimoji="1" lang="en-US" altLang="ja-JP"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a:t>
            </a:r>
            <a:r>
              <a:rPr kumimoji="1" lang="ja-JP" altLang="en-US"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　〇：必須、△：任意</a:t>
            </a:r>
            <a:endParaRPr kumimoji="1" lang="en-US" altLang="ja-JP" sz="12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98" name="吹き出し: 四角形 97">
            <a:extLst>
              <a:ext uri="{FF2B5EF4-FFF2-40B4-BE49-F238E27FC236}">
                <a16:creationId xmlns:a16="http://schemas.microsoft.com/office/drawing/2014/main" id="{CD01EF07-65D6-406F-07F3-264F35D63B56}"/>
              </a:ext>
            </a:extLst>
          </p:cNvPr>
          <p:cNvSpPr/>
          <p:nvPr/>
        </p:nvSpPr>
        <p:spPr>
          <a:xfrm>
            <a:off x="8311000" y="3677547"/>
            <a:ext cx="1423255" cy="489517"/>
          </a:xfrm>
          <a:prstGeom prst="wedgeRectCallout">
            <a:avLst>
              <a:gd name="adj1" fmla="val 9225"/>
              <a:gd name="adj2" fmla="val 78979"/>
            </a:avLst>
          </a:prstGeom>
          <a:solidFill>
            <a:schemeClr val="bg1">
              <a:lumMod val="9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ja-JP" altLang="en-US" sz="1050">
                <a:solidFill>
                  <a:schemeClr val="tx1"/>
                </a:solidFill>
                <a:latin typeface="Meiryo UI" panose="020B0604030504040204" pitchFamily="50" charset="-128"/>
                <a:ea typeface="Meiryo UI" panose="020B0604030504040204" pitchFamily="50" charset="-128"/>
              </a:rPr>
              <a:t>（必要に応じて）</a:t>
            </a:r>
            <a:r>
              <a:rPr kumimoji="1" lang="zh-TW" altLang="en-US" sz="1050" b="1">
                <a:solidFill>
                  <a:schemeClr val="tx1"/>
                </a:solidFill>
                <a:latin typeface="Meiryo UI" panose="020B0604030504040204" pitchFamily="50" charset="-128"/>
                <a:ea typeface="Meiryo UI" panose="020B0604030504040204" pitchFamily="50" charset="-128"/>
              </a:rPr>
              <a:t>在庫回転期間</a:t>
            </a:r>
            <a:r>
              <a:rPr kumimoji="1" lang="ja-JP" altLang="en-US" sz="1050">
                <a:solidFill>
                  <a:schemeClr val="tx1"/>
                </a:solidFill>
                <a:latin typeface="Meiryo UI" panose="020B0604030504040204" pitchFamily="50" charset="-128"/>
                <a:ea typeface="Meiryo UI" panose="020B0604030504040204" pitchFamily="50" charset="-128"/>
              </a:rPr>
              <a:t>もしくは</a:t>
            </a:r>
            <a:r>
              <a:rPr kumimoji="1" lang="ja-JP" altLang="en-US" sz="1050" b="1">
                <a:solidFill>
                  <a:schemeClr val="tx1"/>
                </a:solidFill>
                <a:latin typeface="Meiryo UI" panose="020B0604030504040204" pitchFamily="50" charset="-128"/>
                <a:ea typeface="Meiryo UI" panose="020B0604030504040204" pitchFamily="50" charset="-128"/>
              </a:rPr>
              <a:t>在庫回転率</a:t>
            </a:r>
            <a:r>
              <a:rPr kumimoji="1" lang="ja-JP" altLang="en-US" sz="1050">
                <a:solidFill>
                  <a:schemeClr val="tx1"/>
                </a:solidFill>
                <a:latin typeface="Meiryo UI" panose="020B0604030504040204" pitchFamily="50" charset="-128"/>
                <a:ea typeface="Meiryo UI" panose="020B0604030504040204" pitchFamily="50" charset="-128"/>
              </a:rPr>
              <a:t>を算出して分析</a:t>
            </a:r>
            <a:endParaRPr kumimoji="1" lang="en-US" altLang="ja-JP" sz="1050">
              <a:solidFill>
                <a:schemeClr val="tx1"/>
              </a:solidFill>
              <a:latin typeface="Meiryo UI" panose="020B0604030504040204" pitchFamily="50" charset="-128"/>
              <a:ea typeface="Meiryo UI" panose="020B0604030504040204" pitchFamily="50" charset="-128"/>
            </a:endParaRPr>
          </a:p>
        </p:txBody>
      </p:sp>
      <p:sp>
        <p:nvSpPr>
          <p:cNvPr id="99" name="吹き出し: 四角形 98">
            <a:extLst>
              <a:ext uri="{FF2B5EF4-FFF2-40B4-BE49-F238E27FC236}">
                <a16:creationId xmlns:a16="http://schemas.microsoft.com/office/drawing/2014/main" id="{499AE487-E2FF-57C3-8478-CC5569FDDD06}"/>
              </a:ext>
            </a:extLst>
          </p:cNvPr>
          <p:cNvSpPr/>
          <p:nvPr/>
        </p:nvSpPr>
        <p:spPr>
          <a:xfrm>
            <a:off x="5965684" y="4671064"/>
            <a:ext cx="1289516" cy="382395"/>
          </a:xfrm>
          <a:prstGeom prst="wedgeRectCallout">
            <a:avLst>
              <a:gd name="adj1" fmla="val -59776"/>
              <a:gd name="adj2" fmla="val 27075"/>
            </a:avLst>
          </a:prstGeom>
          <a:solidFill>
            <a:schemeClr val="bg1">
              <a:lumMod val="9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ja-JP" altLang="en-US" sz="1050" b="1">
                <a:solidFill>
                  <a:schemeClr val="tx1"/>
                </a:solidFill>
                <a:latin typeface="Meiryo UI" panose="020B0604030504040204" pitchFamily="50" charset="-128"/>
                <a:ea typeface="Meiryo UI" panose="020B0604030504040204" pitchFamily="50" charset="-128"/>
              </a:rPr>
              <a:t>生産設備及び拠点に係るコスト</a:t>
            </a:r>
            <a:r>
              <a:rPr kumimoji="1" lang="ja-JP" altLang="en-US" sz="1050">
                <a:solidFill>
                  <a:schemeClr val="tx1"/>
                </a:solidFill>
                <a:latin typeface="Meiryo UI" panose="020B0604030504040204" pitchFamily="50" charset="-128"/>
                <a:ea typeface="Meiryo UI" panose="020B0604030504040204" pitchFamily="50" charset="-128"/>
              </a:rPr>
              <a:t>を確認</a:t>
            </a:r>
            <a:endParaRPr kumimoji="1" lang="en-US" altLang="ja-JP" sz="1050">
              <a:solidFill>
                <a:schemeClr val="tx1"/>
              </a:solidFill>
              <a:latin typeface="Meiryo UI" panose="020B0604030504040204" pitchFamily="50" charset="-128"/>
              <a:ea typeface="Meiryo UI" panose="020B0604030504040204" pitchFamily="50" charset="-128"/>
            </a:endParaRPr>
          </a:p>
        </p:txBody>
      </p:sp>
      <p:sp>
        <p:nvSpPr>
          <p:cNvPr id="100" name="正方形/長方形 99">
            <a:extLst>
              <a:ext uri="{FF2B5EF4-FFF2-40B4-BE49-F238E27FC236}">
                <a16:creationId xmlns:a16="http://schemas.microsoft.com/office/drawing/2014/main" id="{9BE6C5D8-0A2A-1834-1462-4469A435A529}"/>
              </a:ext>
            </a:extLst>
          </p:cNvPr>
          <p:cNvSpPr/>
          <p:nvPr/>
        </p:nvSpPr>
        <p:spPr>
          <a:xfrm>
            <a:off x="5175447" y="4919665"/>
            <a:ext cx="510673" cy="200400"/>
          </a:xfrm>
          <a:prstGeom prst="rect">
            <a:avLst/>
          </a:prstGeom>
          <a:solidFill>
            <a:schemeClr val="accent1">
              <a:lumMod val="20000"/>
              <a:lumOff val="80000"/>
            </a:schemeClr>
          </a:solidFill>
          <a:ln w="9525">
            <a:noFill/>
          </a:ln>
        </p:spPr>
        <p:style>
          <a:lnRef idx="0">
            <a:schemeClr val="accent1"/>
          </a:lnRef>
          <a:fillRef idx="1">
            <a:schemeClr val="accent1"/>
          </a:fillRef>
          <a:effectRef idx="0">
            <a:schemeClr val="dk1"/>
          </a:effectRef>
          <a:fontRef idx="minor">
            <a:schemeClr val="lt1"/>
          </a:fontRef>
        </p:style>
        <p:txBody>
          <a:bodyPr vert="horz" wrap="none" lIns="36000" rIns="36000" rtlCol="0" anchor="ctr"/>
          <a:lstStyle/>
          <a:p>
            <a:pPr algn="ctr">
              <a:lnSpc>
                <a:spcPct val="100000"/>
              </a:lnSpc>
            </a:pPr>
            <a:endParaRPr kumimoji="1" lang="ja-JP" altLang="en-US" sz="1000">
              <a:solidFill>
                <a:sysClr val="windowText" lastClr="000000"/>
              </a:solidFill>
              <a:latin typeface="Meiryo UI" panose="020B0604030504040204" pitchFamily="50" charset="-128"/>
              <a:ea typeface="Meiryo UI" panose="020B0604030504040204" pitchFamily="50" charset="-128"/>
            </a:endParaRPr>
          </a:p>
        </p:txBody>
      </p:sp>
      <p:sp>
        <p:nvSpPr>
          <p:cNvPr id="101" name="正方形/長方形 100">
            <a:extLst>
              <a:ext uri="{FF2B5EF4-FFF2-40B4-BE49-F238E27FC236}">
                <a16:creationId xmlns:a16="http://schemas.microsoft.com/office/drawing/2014/main" id="{3D3158D6-88A6-DAAA-F7F1-8F912B512004}"/>
              </a:ext>
            </a:extLst>
          </p:cNvPr>
          <p:cNvSpPr/>
          <p:nvPr/>
        </p:nvSpPr>
        <p:spPr>
          <a:xfrm>
            <a:off x="4880875" y="3874928"/>
            <a:ext cx="805245" cy="200400"/>
          </a:xfrm>
          <a:prstGeom prst="rect">
            <a:avLst/>
          </a:prstGeom>
          <a:solidFill>
            <a:schemeClr val="accent1">
              <a:lumMod val="20000"/>
              <a:lumOff val="80000"/>
            </a:schemeClr>
          </a:solidFill>
          <a:ln w="9525">
            <a:noFill/>
          </a:ln>
        </p:spPr>
        <p:style>
          <a:lnRef idx="0">
            <a:schemeClr val="accent1"/>
          </a:lnRef>
          <a:fillRef idx="1">
            <a:schemeClr val="accent1"/>
          </a:fillRef>
          <a:effectRef idx="0">
            <a:schemeClr val="dk1"/>
          </a:effectRef>
          <a:fontRef idx="minor">
            <a:schemeClr val="lt1"/>
          </a:fontRef>
        </p:style>
        <p:txBody>
          <a:bodyPr vert="horz" wrap="none" lIns="36000" rIns="36000" rtlCol="0" anchor="ctr"/>
          <a:lstStyle/>
          <a:p>
            <a:pPr algn="ctr">
              <a:lnSpc>
                <a:spcPct val="100000"/>
              </a:lnSpc>
            </a:pPr>
            <a:endParaRPr kumimoji="1" lang="ja-JP" altLang="en-US" sz="1000">
              <a:solidFill>
                <a:sysClr val="windowText" lastClr="000000"/>
              </a:solidFill>
              <a:latin typeface="Meiryo UI" panose="020B0604030504040204" pitchFamily="50" charset="-128"/>
              <a:ea typeface="Meiryo UI" panose="020B0604030504040204" pitchFamily="50" charset="-128"/>
            </a:endParaRPr>
          </a:p>
        </p:txBody>
      </p:sp>
      <p:sp>
        <p:nvSpPr>
          <p:cNvPr id="102" name="正方形/長方形 101">
            <a:extLst>
              <a:ext uri="{FF2B5EF4-FFF2-40B4-BE49-F238E27FC236}">
                <a16:creationId xmlns:a16="http://schemas.microsoft.com/office/drawing/2014/main" id="{EBB7E094-F686-C814-544B-ABCB7AC5DD4B}"/>
              </a:ext>
            </a:extLst>
          </p:cNvPr>
          <p:cNvSpPr/>
          <p:nvPr/>
        </p:nvSpPr>
        <p:spPr>
          <a:xfrm>
            <a:off x="4880875" y="4397334"/>
            <a:ext cx="805245" cy="200400"/>
          </a:xfrm>
          <a:prstGeom prst="rect">
            <a:avLst/>
          </a:prstGeom>
          <a:solidFill>
            <a:schemeClr val="accent1">
              <a:lumMod val="20000"/>
              <a:lumOff val="80000"/>
            </a:schemeClr>
          </a:solidFill>
          <a:ln w="9525">
            <a:noFill/>
          </a:ln>
        </p:spPr>
        <p:style>
          <a:lnRef idx="0">
            <a:schemeClr val="accent1"/>
          </a:lnRef>
          <a:fillRef idx="1">
            <a:schemeClr val="accent1"/>
          </a:fillRef>
          <a:effectRef idx="0">
            <a:schemeClr val="dk1"/>
          </a:effectRef>
          <a:fontRef idx="minor">
            <a:schemeClr val="lt1"/>
          </a:fontRef>
        </p:style>
        <p:txBody>
          <a:bodyPr vert="horz" wrap="none" lIns="36000" rIns="36000" rtlCol="0" anchor="ctr"/>
          <a:lstStyle/>
          <a:p>
            <a:pPr algn="ctr">
              <a:lnSpc>
                <a:spcPct val="100000"/>
              </a:lnSpc>
            </a:pPr>
            <a:endParaRPr kumimoji="1" lang="ja-JP" altLang="en-US" sz="1000">
              <a:solidFill>
                <a:sysClr val="windowText" lastClr="000000"/>
              </a:solidFill>
              <a:latin typeface="Meiryo UI" panose="020B0604030504040204" pitchFamily="50" charset="-128"/>
              <a:ea typeface="Meiryo UI" panose="020B0604030504040204" pitchFamily="50" charset="-128"/>
            </a:endParaRPr>
          </a:p>
        </p:txBody>
      </p:sp>
      <p:sp>
        <p:nvSpPr>
          <p:cNvPr id="103" name="正方形/長方形 102">
            <a:extLst>
              <a:ext uri="{FF2B5EF4-FFF2-40B4-BE49-F238E27FC236}">
                <a16:creationId xmlns:a16="http://schemas.microsoft.com/office/drawing/2014/main" id="{CAADFFD7-DF2E-62A7-6D7B-72529493F523}"/>
              </a:ext>
            </a:extLst>
          </p:cNvPr>
          <p:cNvSpPr/>
          <p:nvPr/>
        </p:nvSpPr>
        <p:spPr>
          <a:xfrm>
            <a:off x="3718466" y="2166650"/>
            <a:ext cx="224040" cy="588866"/>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eaVert" wrap="none" lIns="36000" rIns="36000" rtlCol="0" anchor="ctr"/>
          <a:lstStyle/>
          <a:p>
            <a:pPr algn="ctr">
              <a:lnSpc>
                <a:spcPct val="100000"/>
              </a:lnSpc>
            </a:pPr>
            <a:r>
              <a:rPr kumimoji="1" lang="ja-JP" altLang="en-US" sz="1000">
                <a:solidFill>
                  <a:sysClr val="windowText" lastClr="000000"/>
                </a:solidFill>
                <a:latin typeface="Meiryo UI" panose="020B0604030504040204" pitchFamily="50" charset="-128"/>
                <a:ea typeface="Meiryo UI" panose="020B0604030504040204" pitchFamily="50" charset="-128"/>
              </a:rPr>
              <a:t>数量</a:t>
            </a:r>
          </a:p>
        </p:txBody>
      </p:sp>
      <p:sp>
        <p:nvSpPr>
          <p:cNvPr id="104" name="正方形/長方形 103">
            <a:extLst>
              <a:ext uri="{FF2B5EF4-FFF2-40B4-BE49-F238E27FC236}">
                <a16:creationId xmlns:a16="http://schemas.microsoft.com/office/drawing/2014/main" id="{C8817A8A-8CEC-7DF7-977E-6351557B9B95}"/>
              </a:ext>
            </a:extLst>
          </p:cNvPr>
          <p:cNvSpPr/>
          <p:nvPr/>
        </p:nvSpPr>
        <p:spPr>
          <a:xfrm>
            <a:off x="4009068" y="2166650"/>
            <a:ext cx="224040" cy="588866"/>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eaVert" wrap="none" lIns="36000" rIns="36000" rtlCol="0" anchor="ctr"/>
          <a:lstStyle/>
          <a:p>
            <a:pPr algn="ctr">
              <a:lnSpc>
                <a:spcPct val="100000"/>
              </a:lnSpc>
            </a:pPr>
            <a:r>
              <a:rPr kumimoji="1" lang="ja-JP" altLang="en-US" sz="1000">
                <a:solidFill>
                  <a:sysClr val="windowText" lastClr="000000"/>
                </a:solidFill>
                <a:latin typeface="Meiryo UI" panose="020B0604030504040204" pitchFamily="50" charset="-128"/>
                <a:ea typeface="Meiryo UI" panose="020B0604030504040204" pitchFamily="50" charset="-128"/>
              </a:rPr>
              <a:t>単価</a:t>
            </a:r>
            <a:endParaRPr kumimoji="1" lang="en-US" altLang="ja-JP" sz="1000">
              <a:solidFill>
                <a:sysClr val="windowText" lastClr="000000"/>
              </a:solidFill>
              <a:latin typeface="Meiryo UI" panose="020B0604030504040204" pitchFamily="50" charset="-128"/>
              <a:ea typeface="Meiryo UI" panose="020B0604030504040204" pitchFamily="50" charset="-128"/>
            </a:endParaRPr>
          </a:p>
        </p:txBody>
      </p:sp>
      <p:sp>
        <p:nvSpPr>
          <p:cNvPr id="105" name="正方形/長方形 104">
            <a:extLst>
              <a:ext uri="{FF2B5EF4-FFF2-40B4-BE49-F238E27FC236}">
                <a16:creationId xmlns:a16="http://schemas.microsoft.com/office/drawing/2014/main" id="{89289A29-D396-6FD0-CA03-A3B1ED2E6630}"/>
              </a:ext>
            </a:extLst>
          </p:cNvPr>
          <p:cNvSpPr/>
          <p:nvPr/>
        </p:nvSpPr>
        <p:spPr>
          <a:xfrm>
            <a:off x="4299671" y="2166650"/>
            <a:ext cx="224040" cy="588866"/>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eaVert" wrap="none" lIns="36000" rIns="36000" rtlCol="0" anchor="ctr"/>
          <a:lstStyle/>
          <a:p>
            <a:pPr algn="ctr">
              <a:lnSpc>
                <a:spcPct val="100000"/>
              </a:lnSpc>
            </a:pPr>
            <a:r>
              <a:rPr kumimoji="1" lang="ja-JP" altLang="en-US" sz="1000">
                <a:solidFill>
                  <a:sysClr val="windowText" lastClr="000000"/>
                </a:solidFill>
                <a:latin typeface="Meiryo UI" panose="020B0604030504040204" pitchFamily="50" charset="-128"/>
                <a:ea typeface="Meiryo UI" panose="020B0604030504040204" pitchFamily="50" charset="-128"/>
              </a:rPr>
              <a:t>数量</a:t>
            </a:r>
          </a:p>
        </p:txBody>
      </p:sp>
      <p:sp>
        <p:nvSpPr>
          <p:cNvPr id="106" name="正方形/長方形 105">
            <a:extLst>
              <a:ext uri="{FF2B5EF4-FFF2-40B4-BE49-F238E27FC236}">
                <a16:creationId xmlns:a16="http://schemas.microsoft.com/office/drawing/2014/main" id="{E6AA4839-151F-5E35-2827-552E7A52DE07}"/>
              </a:ext>
            </a:extLst>
          </p:cNvPr>
          <p:cNvSpPr/>
          <p:nvPr/>
        </p:nvSpPr>
        <p:spPr>
          <a:xfrm>
            <a:off x="3718466" y="1935835"/>
            <a:ext cx="514632" cy="174134"/>
          </a:xfrm>
          <a:prstGeom prst="rect">
            <a:avLst/>
          </a:prstGeom>
          <a:solidFill>
            <a:schemeClr val="bg1">
              <a:lumMod val="9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horz" wrap="none" lIns="36000" rIns="36000" rtlCol="0" anchor="ctr"/>
          <a:lstStyle/>
          <a:p>
            <a:pPr algn="ctr">
              <a:lnSpc>
                <a:spcPct val="100000"/>
              </a:lnSpc>
            </a:pPr>
            <a:r>
              <a:rPr kumimoji="1" lang="ja-JP" altLang="en-US" sz="1000">
                <a:solidFill>
                  <a:sysClr val="windowText" lastClr="000000"/>
                </a:solidFill>
                <a:latin typeface="Meiryo UI" panose="020B0604030504040204" pitchFamily="50" charset="-128"/>
                <a:ea typeface="Meiryo UI" panose="020B0604030504040204" pitchFamily="50" charset="-128"/>
              </a:rPr>
              <a:t>商品別</a:t>
            </a:r>
          </a:p>
        </p:txBody>
      </p:sp>
      <p:sp>
        <p:nvSpPr>
          <p:cNvPr id="107" name="正方形/長方形 106">
            <a:extLst>
              <a:ext uri="{FF2B5EF4-FFF2-40B4-BE49-F238E27FC236}">
                <a16:creationId xmlns:a16="http://schemas.microsoft.com/office/drawing/2014/main" id="{052C1062-B7C6-8CCB-A134-34017AF5C13E}"/>
              </a:ext>
            </a:extLst>
          </p:cNvPr>
          <p:cNvSpPr/>
          <p:nvPr/>
        </p:nvSpPr>
        <p:spPr>
          <a:xfrm>
            <a:off x="4299649" y="1935835"/>
            <a:ext cx="514632" cy="174134"/>
          </a:xfrm>
          <a:prstGeom prst="rect">
            <a:avLst/>
          </a:prstGeom>
          <a:solidFill>
            <a:schemeClr val="bg1">
              <a:lumMod val="9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horz" wrap="none" lIns="36000" rIns="36000" rtlCol="0" anchor="ctr"/>
          <a:lstStyle/>
          <a:p>
            <a:pPr algn="ctr">
              <a:lnSpc>
                <a:spcPct val="100000"/>
              </a:lnSpc>
            </a:pPr>
            <a:r>
              <a:rPr kumimoji="1" lang="ja-JP" altLang="en-US" sz="1000">
                <a:solidFill>
                  <a:sysClr val="windowText" lastClr="000000"/>
                </a:solidFill>
                <a:latin typeface="Meiryo UI" panose="020B0604030504040204" pitchFamily="50" charset="-128"/>
                <a:ea typeface="Meiryo UI" panose="020B0604030504040204" pitchFamily="50" charset="-128"/>
              </a:rPr>
              <a:t>取引先別</a:t>
            </a:r>
          </a:p>
        </p:txBody>
      </p:sp>
      <p:sp>
        <p:nvSpPr>
          <p:cNvPr id="108" name="正方形/長方形 107">
            <a:extLst>
              <a:ext uri="{FF2B5EF4-FFF2-40B4-BE49-F238E27FC236}">
                <a16:creationId xmlns:a16="http://schemas.microsoft.com/office/drawing/2014/main" id="{2EC3FD14-06FD-F395-E945-4DCF1B0FF7F1}"/>
              </a:ext>
            </a:extLst>
          </p:cNvPr>
          <p:cNvSpPr/>
          <p:nvPr/>
        </p:nvSpPr>
        <p:spPr>
          <a:xfrm>
            <a:off x="3718466" y="1705019"/>
            <a:ext cx="1095477" cy="174134"/>
          </a:xfrm>
          <a:prstGeom prst="rect">
            <a:avLst/>
          </a:prstGeom>
          <a:solidFill>
            <a:schemeClr val="bg1">
              <a:lumMod val="9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horz" wrap="none" lIns="36000" rIns="36000" rtlCol="0" anchor="ctr"/>
          <a:lstStyle/>
          <a:p>
            <a:pPr algn="ctr">
              <a:lnSpc>
                <a:spcPct val="100000"/>
              </a:lnSpc>
            </a:pPr>
            <a:r>
              <a:rPr kumimoji="1" lang="ja-JP" altLang="en-US" sz="1000" dirty="0">
                <a:solidFill>
                  <a:sysClr val="windowText" lastClr="000000"/>
                </a:solidFill>
                <a:latin typeface="Meiryo UI" panose="020B0604030504040204" pitchFamily="50" charset="-128"/>
                <a:ea typeface="Meiryo UI" panose="020B0604030504040204" pitchFamily="50" charset="-128"/>
              </a:rPr>
              <a:t>売上</a:t>
            </a:r>
            <a:r>
              <a:rPr kumimoji="1" lang="en-US" altLang="ja-JP" sz="1000" dirty="0">
                <a:solidFill>
                  <a:sysClr val="windowText" lastClr="000000"/>
                </a:solidFill>
                <a:latin typeface="Meiryo UI" panose="020B0604030504040204" pitchFamily="50" charset="-128"/>
                <a:ea typeface="Meiryo UI" panose="020B0604030504040204" pitchFamily="50" charset="-128"/>
              </a:rPr>
              <a:t>※</a:t>
            </a:r>
            <a:endParaRPr kumimoji="1" lang="ja-JP" altLang="en-US" sz="1000" dirty="0">
              <a:solidFill>
                <a:sysClr val="windowText" lastClr="000000"/>
              </a:solidFill>
              <a:latin typeface="Meiryo UI" panose="020B0604030504040204" pitchFamily="50" charset="-128"/>
              <a:ea typeface="Meiryo UI" panose="020B0604030504040204" pitchFamily="50" charset="-128"/>
            </a:endParaRPr>
          </a:p>
        </p:txBody>
      </p:sp>
      <p:sp>
        <p:nvSpPr>
          <p:cNvPr id="109" name="正方形/長方形 108">
            <a:extLst>
              <a:ext uri="{FF2B5EF4-FFF2-40B4-BE49-F238E27FC236}">
                <a16:creationId xmlns:a16="http://schemas.microsoft.com/office/drawing/2014/main" id="{A4507656-B452-53CA-9389-43B2D68D6AEA}"/>
              </a:ext>
            </a:extLst>
          </p:cNvPr>
          <p:cNvSpPr/>
          <p:nvPr/>
        </p:nvSpPr>
        <p:spPr>
          <a:xfrm>
            <a:off x="4880495" y="1705019"/>
            <a:ext cx="1089724" cy="174134"/>
          </a:xfrm>
          <a:prstGeom prst="rect">
            <a:avLst/>
          </a:prstGeom>
          <a:solidFill>
            <a:schemeClr val="bg1">
              <a:lumMod val="9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horz" wrap="none" lIns="36000" rIns="36000" rtlCol="0" anchor="ctr"/>
          <a:lstStyle/>
          <a:p>
            <a:pPr algn="ctr">
              <a:lnSpc>
                <a:spcPct val="100000"/>
              </a:lnSpc>
            </a:pPr>
            <a:r>
              <a:rPr kumimoji="1" lang="ja-JP" altLang="en-US" sz="1000">
                <a:solidFill>
                  <a:sysClr val="windowText" lastClr="000000"/>
                </a:solidFill>
                <a:latin typeface="Meiryo UI" panose="020B0604030504040204" pitchFamily="50" charset="-128"/>
                <a:ea typeface="Meiryo UI" panose="020B0604030504040204" pitchFamily="50" charset="-128"/>
              </a:rPr>
              <a:t>原価</a:t>
            </a:r>
          </a:p>
        </p:txBody>
      </p:sp>
      <p:sp>
        <p:nvSpPr>
          <p:cNvPr id="110" name="正方形/長方形 109">
            <a:extLst>
              <a:ext uri="{FF2B5EF4-FFF2-40B4-BE49-F238E27FC236}">
                <a16:creationId xmlns:a16="http://schemas.microsoft.com/office/drawing/2014/main" id="{1ED96FCE-4561-82F4-F810-74FCDF81F7D6}"/>
              </a:ext>
            </a:extLst>
          </p:cNvPr>
          <p:cNvSpPr/>
          <p:nvPr/>
        </p:nvSpPr>
        <p:spPr>
          <a:xfrm>
            <a:off x="4590273" y="2166649"/>
            <a:ext cx="224040" cy="588875"/>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eaVert" wrap="none" lIns="36000" rIns="36000" rtlCol="0" anchor="ctr"/>
          <a:lstStyle/>
          <a:p>
            <a:pPr algn="ctr">
              <a:lnSpc>
                <a:spcPct val="100000"/>
              </a:lnSpc>
            </a:pPr>
            <a:r>
              <a:rPr kumimoji="1" lang="ja-JP" altLang="en-US" sz="1000">
                <a:solidFill>
                  <a:sysClr val="windowText" lastClr="000000"/>
                </a:solidFill>
                <a:latin typeface="Meiryo UI" panose="020B0604030504040204" pitchFamily="50" charset="-128"/>
                <a:ea typeface="Meiryo UI" panose="020B0604030504040204" pitchFamily="50" charset="-128"/>
              </a:rPr>
              <a:t>単価</a:t>
            </a:r>
          </a:p>
        </p:txBody>
      </p:sp>
      <p:sp>
        <p:nvSpPr>
          <p:cNvPr id="111" name="正方形/長方形 110">
            <a:extLst>
              <a:ext uri="{FF2B5EF4-FFF2-40B4-BE49-F238E27FC236}">
                <a16:creationId xmlns:a16="http://schemas.microsoft.com/office/drawing/2014/main" id="{2901DC5E-52E2-2480-02C1-CDB6446C8EFE}"/>
              </a:ext>
            </a:extLst>
          </p:cNvPr>
          <p:cNvSpPr/>
          <p:nvPr/>
        </p:nvSpPr>
        <p:spPr>
          <a:xfrm>
            <a:off x="4880875" y="1935835"/>
            <a:ext cx="224040" cy="819697"/>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eaVert" wrap="none" lIns="36000" rIns="36000" rtlCol="0" anchor="ctr"/>
          <a:lstStyle/>
          <a:p>
            <a:pPr algn="ctr">
              <a:lnSpc>
                <a:spcPct val="100000"/>
              </a:lnSpc>
            </a:pPr>
            <a:r>
              <a:rPr kumimoji="1" lang="ja-JP" altLang="en-US" sz="1000">
                <a:solidFill>
                  <a:sysClr val="windowText" lastClr="000000"/>
                </a:solidFill>
                <a:latin typeface="Meiryo UI" panose="020B0604030504040204" pitchFamily="50" charset="-128"/>
                <a:ea typeface="Meiryo UI" panose="020B0604030504040204" pitchFamily="50" charset="-128"/>
              </a:rPr>
              <a:t>材料費</a:t>
            </a:r>
            <a:endParaRPr kumimoji="1" lang="en-US" altLang="ja-JP" sz="1000">
              <a:solidFill>
                <a:sysClr val="windowText" lastClr="000000"/>
              </a:solidFill>
              <a:latin typeface="Meiryo UI" panose="020B0604030504040204" pitchFamily="50" charset="-128"/>
              <a:ea typeface="Meiryo UI" panose="020B0604030504040204" pitchFamily="50" charset="-128"/>
            </a:endParaRPr>
          </a:p>
        </p:txBody>
      </p:sp>
      <p:sp>
        <p:nvSpPr>
          <p:cNvPr id="112" name="正方形/長方形 111">
            <a:extLst>
              <a:ext uri="{FF2B5EF4-FFF2-40B4-BE49-F238E27FC236}">
                <a16:creationId xmlns:a16="http://schemas.microsoft.com/office/drawing/2014/main" id="{8F4FFD98-F557-F398-8E76-92FE6732E4B1}"/>
              </a:ext>
            </a:extLst>
          </p:cNvPr>
          <p:cNvSpPr/>
          <p:nvPr/>
        </p:nvSpPr>
        <p:spPr>
          <a:xfrm>
            <a:off x="5171478" y="1935835"/>
            <a:ext cx="224040" cy="819697"/>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eaVert" wrap="none" lIns="36000" rIns="36000" rtlCol="0" anchor="ctr"/>
          <a:lstStyle/>
          <a:p>
            <a:pPr algn="ctr">
              <a:lnSpc>
                <a:spcPct val="100000"/>
              </a:lnSpc>
            </a:pPr>
            <a:r>
              <a:rPr kumimoji="1" lang="ja-JP" altLang="en-US" sz="1000">
                <a:solidFill>
                  <a:sysClr val="windowText" lastClr="000000"/>
                </a:solidFill>
                <a:latin typeface="Meiryo UI" panose="020B0604030504040204" pitchFamily="50" charset="-128"/>
                <a:ea typeface="Meiryo UI" panose="020B0604030504040204" pitchFamily="50" charset="-128"/>
              </a:rPr>
              <a:t>労務費</a:t>
            </a:r>
            <a:endParaRPr kumimoji="1" lang="en-US" altLang="ja-JP" sz="1000">
              <a:solidFill>
                <a:sysClr val="windowText" lastClr="000000"/>
              </a:solidFill>
              <a:latin typeface="Meiryo UI" panose="020B0604030504040204" pitchFamily="50" charset="-128"/>
              <a:ea typeface="Meiryo UI" panose="020B0604030504040204" pitchFamily="50" charset="-128"/>
            </a:endParaRPr>
          </a:p>
        </p:txBody>
      </p:sp>
      <p:sp>
        <p:nvSpPr>
          <p:cNvPr id="113" name="正方形/長方形 112">
            <a:extLst>
              <a:ext uri="{FF2B5EF4-FFF2-40B4-BE49-F238E27FC236}">
                <a16:creationId xmlns:a16="http://schemas.microsoft.com/office/drawing/2014/main" id="{C7C95059-223E-48DA-BEA1-2F8BBFB157FF}"/>
              </a:ext>
            </a:extLst>
          </p:cNvPr>
          <p:cNvSpPr/>
          <p:nvPr/>
        </p:nvSpPr>
        <p:spPr>
          <a:xfrm>
            <a:off x="5462080" y="1935835"/>
            <a:ext cx="224040" cy="819697"/>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eaVert" wrap="none" lIns="36000" rIns="36000" rtlCol="0" anchor="ctr"/>
          <a:lstStyle/>
          <a:p>
            <a:pPr algn="ctr">
              <a:lnSpc>
                <a:spcPct val="100000"/>
              </a:lnSpc>
            </a:pPr>
            <a:r>
              <a:rPr kumimoji="1" lang="ja-JP" altLang="en-US" sz="1000">
                <a:solidFill>
                  <a:sysClr val="windowText" lastClr="000000"/>
                </a:solidFill>
                <a:latin typeface="Meiryo UI" panose="020B0604030504040204" pitchFamily="50" charset="-128"/>
                <a:ea typeface="Meiryo UI" panose="020B0604030504040204" pitchFamily="50" charset="-128"/>
              </a:rPr>
              <a:t>経費</a:t>
            </a:r>
          </a:p>
        </p:txBody>
      </p:sp>
      <p:grpSp>
        <p:nvGrpSpPr>
          <p:cNvPr id="114" name="グループ化 113">
            <a:extLst>
              <a:ext uri="{FF2B5EF4-FFF2-40B4-BE49-F238E27FC236}">
                <a16:creationId xmlns:a16="http://schemas.microsoft.com/office/drawing/2014/main" id="{06FAD55C-E536-8366-4132-437135678C29}"/>
              </a:ext>
            </a:extLst>
          </p:cNvPr>
          <p:cNvGrpSpPr/>
          <p:nvPr/>
        </p:nvGrpSpPr>
        <p:grpSpPr>
          <a:xfrm>
            <a:off x="3718467" y="3352559"/>
            <a:ext cx="515436" cy="200475"/>
            <a:chOff x="3865217" y="3262532"/>
            <a:chExt cx="515436" cy="200475"/>
          </a:xfrm>
        </p:grpSpPr>
        <p:sp>
          <p:nvSpPr>
            <p:cNvPr id="115" name="正方形/長方形 114">
              <a:extLst>
                <a:ext uri="{FF2B5EF4-FFF2-40B4-BE49-F238E27FC236}">
                  <a16:creationId xmlns:a16="http://schemas.microsoft.com/office/drawing/2014/main" id="{2FD3CD62-7874-831F-D30D-758AE268E2B0}"/>
                </a:ext>
              </a:extLst>
            </p:cNvPr>
            <p:cNvSpPr/>
            <p:nvPr/>
          </p:nvSpPr>
          <p:spPr>
            <a:xfrm>
              <a:off x="3865217" y="3262532"/>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sp>
          <p:nvSpPr>
            <p:cNvPr id="116" name="正方形/長方形 115">
              <a:extLst>
                <a:ext uri="{FF2B5EF4-FFF2-40B4-BE49-F238E27FC236}">
                  <a16:creationId xmlns:a16="http://schemas.microsoft.com/office/drawing/2014/main" id="{06F788BC-18B5-2FA8-A579-82664A605B7A}"/>
                </a:ext>
              </a:extLst>
            </p:cNvPr>
            <p:cNvSpPr/>
            <p:nvPr/>
          </p:nvSpPr>
          <p:spPr>
            <a:xfrm>
              <a:off x="4156613" y="3262532"/>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grpSp>
      <p:grpSp>
        <p:nvGrpSpPr>
          <p:cNvPr id="117" name="グループ化 116">
            <a:extLst>
              <a:ext uri="{FF2B5EF4-FFF2-40B4-BE49-F238E27FC236}">
                <a16:creationId xmlns:a16="http://schemas.microsoft.com/office/drawing/2014/main" id="{78773AD7-1D12-A7F5-9E63-4B4A87A14CD6}"/>
              </a:ext>
            </a:extLst>
          </p:cNvPr>
          <p:cNvGrpSpPr/>
          <p:nvPr/>
        </p:nvGrpSpPr>
        <p:grpSpPr>
          <a:xfrm>
            <a:off x="3718467" y="3613706"/>
            <a:ext cx="515436" cy="200475"/>
            <a:chOff x="3865217" y="3523698"/>
            <a:chExt cx="515436" cy="200475"/>
          </a:xfrm>
        </p:grpSpPr>
        <p:sp>
          <p:nvSpPr>
            <p:cNvPr id="118" name="正方形/長方形 117">
              <a:extLst>
                <a:ext uri="{FF2B5EF4-FFF2-40B4-BE49-F238E27FC236}">
                  <a16:creationId xmlns:a16="http://schemas.microsoft.com/office/drawing/2014/main" id="{7979F026-542D-C1F1-9C07-7B9EF31DC7C6}"/>
                </a:ext>
              </a:extLst>
            </p:cNvPr>
            <p:cNvSpPr/>
            <p:nvPr/>
          </p:nvSpPr>
          <p:spPr>
            <a:xfrm>
              <a:off x="3865217" y="3523698"/>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sp>
          <p:nvSpPr>
            <p:cNvPr id="119" name="正方形/長方形 118">
              <a:extLst>
                <a:ext uri="{FF2B5EF4-FFF2-40B4-BE49-F238E27FC236}">
                  <a16:creationId xmlns:a16="http://schemas.microsoft.com/office/drawing/2014/main" id="{4A9DE496-4BD4-2BAD-B7FC-53F20BBD7CCE}"/>
                </a:ext>
              </a:extLst>
            </p:cNvPr>
            <p:cNvSpPr/>
            <p:nvPr/>
          </p:nvSpPr>
          <p:spPr>
            <a:xfrm>
              <a:off x="4156613" y="3523698"/>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grpSp>
      <p:sp>
        <p:nvSpPr>
          <p:cNvPr id="120" name="正方形/長方形 119">
            <a:extLst>
              <a:ext uri="{FF2B5EF4-FFF2-40B4-BE49-F238E27FC236}">
                <a16:creationId xmlns:a16="http://schemas.microsoft.com/office/drawing/2014/main" id="{888C82C0-FA7C-2516-AFB9-05F4BA0C106F}"/>
              </a:ext>
            </a:extLst>
          </p:cNvPr>
          <p:cNvSpPr/>
          <p:nvPr/>
        </p:nvSpPr>
        <p:spPr>
          <a:xfrm>
            <a:off x="4884051" y="4136000"/>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sp>
        <p:nvSpPr>
          <p:cNvPr id="121" name="正方形/長方形 120">
            <a:extLst>
              <a:ext uri="{FF2B5EF4-FFF2-40B4-BE49-F238E27FC236}">
                <a16:creationId xmlns:a16="http://schemas.microsoft.com/office/drawing/2014/main" id="{5FE6A53D-67D5-7846-7FEA-21B7F8AA2700}"/>
              </a:ext>
            </a:extLst>
          </p:cNvPr>
          <p:cNvSpPr/>
          <p:nvPr/>
        </p:nvSpPr>
        <p:spPr>
          <a:xfrm>
            <a:off x="4884051" y="4658294"/>
            <a:ext cx="224040" cy="200475"/>
          </a:xfrm>
          <a:prstGeom prst="rect">
            <a:avLst/>
          </a:prstGeom>
          <a:solidFill>
            <a:schemeClr val="accent1">
              <a:lumMod val="20000"/>
              <a:lumOff val="80000"/>
            </a:schemeClr>
          </a:solid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grpSp>
        <p:nvGrpSpPr>
          <p:cNvPr id="122" name="グループ化 121">
            <a:extLst>
              <a:ext uri="{FF2B5EF4-FFF2-40B4-BE49-F238E27FC236}">
                <a16:creationId xmlns:a16="http://schemas.microsoft.com/office/drawing/2014/main" id="{1D67A473-1687-337B-F28D-5F267CB659DA}"/>
              </a:ext>
            </a:extLst>
          </p:cNvPr>
          <p:cNvGrpSpPr/>
          <p:nvPr/>
        </p:nvGrpSpPr>
        <p:grpSpPr>
          <a:xfrm>
            <a:off x="5175447" y="4919441"/>
            <a:ext cx="515436" cy="200475"/>
            <a:chOff x="5322197" y="4829524"/>
            <a:chExt cx="515436" cy="200475"/>
          </a:xfrm>
        </p:grpSpPr>
        <p:sp>
          <p:nvSpPr>
            <p:cNvPr id="123" name="正方形/長方形 122">
              <a:extLst>
                <a:ext uri="{FF2B5EF4-FFF2-40B4-BE49-F238E27FC236}">
                  <a16:creationId xmlns:a16="http://schemas.microsoft.com/office/drawing/2014/main" id="{F2ED5E01-379C-A512-A106-EB8D46ED5233}"/>
                </a:ext>
              </a:extLst>
            </p:cNvPr>
            <p:cNvSpPr/>
            <p:nvPr/>
          </p:nvSpPr>
          <p:spPr>
            <a:xfrm>
              <a:off x="5322197" y="4829524"/>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sp>
          <p:nvSpPr>
            <p:cNvPr id="124" name="正方形/長方形 123">
              <a:extLst>
                <a:ext uri="{FF2B5EF4-FFF2-40B4-BE49-F238E27FC236}">
                  <a16:creationId xmlns:a16="http://schemas.microsoft.com/office/drawing/2014/main" id="{9A9FED48-8FB5-20B0-10A7-609574C6DC33}"/>
                </a:ext>
              </a:extLst>
            </p:cNvPr>
            <p:cNvSpPr/>
            <p:nvPr/>
          </p:nvSpPr>
          <p:spPr>
            <a:xfrm>
              <a:off x="5613593" y="4829524"/>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grpSp>
      <p:grpSp>
        <p:nvGrpSpPr>
          <p:cNvPr id="125" name="グループ化 124">
            <a:extLst>
              <a:ext uri="{FF2B5EF4-FFF2-40B4-BE49-F238E27FC236}">
                <a16:creationId xmlns:a16="http://schemas.microsoft.com/office/drawing/2014/main" id="{D38A4242-D190-EDF1-2524-7EF35742081D}"/>
              </a:ext>
            </a:extLst>
          </p:cNvPr>
          <p:cNvGrpSpPr/>
          <p:nvPr/>
        </p:nvGrpSpPr>
        <p:grpSpPr>
          <a:xfrm>
            <a:off x="3718467" y="3091412"/>
            <a:ext cx="1098228" cy="200475"/>
            <a:chOff x="3865217" y="3001367"/>
            <a:chExt cx="1098228" cy="200475"/>
          </a:xfrm>
        </p:grpSpPr>
        <p:sp>
          <p:nvSpPr>
            <p:cNvPr id="126" name="正方形/長方形 125">
              <a:extLst>
                <a:ext uri="{FF2B5EF4-FFF2-40B4-BE49-F238E27FC236}">
                  <a16:creationId xmlns:a16="http://schemas.microsoft.com/office/drawing/2014/main" id="{60FB9796-2143-9009-CC78-D5EF90CF8024}"/>
                </a:ext>
              </a:extLst>
            </p:cNvPr>
            <p:cNvSpPr/>
            <p:nvPr/>
          </p:nvSpPr>
          <p:spPr>
            <a:xfrm>
              <a:off x="4448009" y="3001367"/>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sp>
          <p:nvSpPr>
            <p:cNvPr id="127" name="正方形/長方形 126">
              <a:extLst>
                <a:ext uri="{FF2B5EF4-FFF2-40B4-BE49-F238E27FC236}">
                  <a16:creationId xmlns:a16="http://schemas.microsoft.com/office/drawing/2014/main" id="{B310D74C-CCC3-D476-309A-4A69704B0712}"/>
                </a:ext>
              </a:extLst>
            </p:cNvPr>
            <p:cNvSpPr/>
            <p:nvPr/>
          </p:nvSpPr>
          <p:spPr>
            <a:xfrm>
              <a:off x="4739405" y="3001367"/>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sp>
          <p:nvSpPr>
            <p:cNvPr id="128" name="正方形/長方形 127">
              <a:extLst>
                <a:ext uri="{FF2B5EF4-FFF2-40B4-BE49-F238E27FC236}">
                  <a16:creationId xmlns:a16="http://schemas.microsoft.com/office/drawing/2014/main" id="{4BD502A6-D65F-16EA-F7FB-F0F61E660095}"/>
                </a:ext>
              </a:extLst>
            </p:cNvPr>
            <p:cNvSpPr/>
            <p:nvPr/>
          </p:nvSpPr>
          <p:spPr>
            <a:xfrm>
              <a:off x="3865217" y="3001367"/>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sp>
          <p:nvSpPr>
            <p:cNvPr id="129" name="正方形/長方形 128">
              <a:extLst>
                <a:ext uri="{FF2B5EF4-FFF2-40B4-BE49-F238E27FC236}">
                  <a16:creationId xmlns:a16="http://schemas.microsoft.com/office/drawing/2014/main" id="{4FF60341-B874-A9C3-45DE-C8691C6FD97C}"/>
                </a:ext>
              </a:extLst>
            </p:cNvPr>
            <p:cNvSpPr/>
            <p:nvPr/>
          </p:nvSpPr>
          <p:spPr>
            <a:xfrm>
              <a:off x="4156613" y="3001367"/>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grpSp>
      <p:grpSp>
        <p:nvGrpSpPr>
          <p:cNvPr id="130" name="グループ化 129">
            <a:extLst>
              <a:ext uri="{FF2B5EF4-FFF2-40B4-BE49-F238E27FC236}">
                <a16:creationId xmlns:a16="http://schemas.microsoft.com/office/drawing/2014/main" id="{65B10DF1-2160-C3E5-197F-05F5F3976AFC}"/>
              </a:ext>
            </a:extLst>
          </p:cNvPr>
          <p:cNvGrpSpPr/>
          <p:nvPr/>
        </p:nvGrpSpPr>
        <p:grpSpPr>
          <a:xfrm>
            <a:off x="3718467" y="2830265"/>
            <a:ext cx="1098228" cy="200475"/>
            <a:chOff x="3865217" y="2740201"/>
            <a:chExt cx="1098228" cy="200475"/>
          </a:xfrm>
        </p:grpSpPr>
        <p:sp>
          <p:nvSpPr>
            <p:cNvPr id="131" name="正方形/長方形 130">
              <a:extLst>
                <a:ext uri="{FF2B5EF4-FFF2-40B4-BE49-F238E27FC236}">
                  <a16:creationId xmlns:a16="http://schemas.microsoft.com/office/drawing/2014/main" id="{8E19DED5-7A33-5E8B-2E86-95179B0CFA20}"/>
                </a:ext>
              </a:extLst>
            </p:cNvPr>
            <p:cNvSpPr/>
            <p:nvPr/>
          </p:nvSpPr>
          <p:spPr>
            <a:xfrm>
              <a:off x="3865217" y="2740201"/>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sp>
          <p:nvSpPr>
            <p:cNvPr id="132" name="正方形/長方形 131">
              <a:extLst>
                <a:ext uri="{FF2B5EF4-FFF2-40B4-BE49-F238E27FC236}">
                  <a16:creationId xmlns:a16="http://schemas.microsoft.com/office/drawing/2014/main" id="{1F45DB88-DF3F-F15E-40C0-D108A6A450B6}"/>
                </a:ext>
              </a:extLst>
            </p:cNvPr>
            <p:cNvSpPr/>
            <p:nvPr/>
          </p:nvSpPr>
          <p:spPr>
            <a:xfrm>
              <a:off x="4156613" y="2740201"/>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sp>
          <p:nvSpPr>
            <p:cNvPr id="133" name="正方形/長方形 132">
              <a:extLst>
                <a:ext uri="{FF2B5EF4-FFF2-40B4-BE49-F238E27FC236}">
                  <a16:creationId xmlns:a16="http://schemas.microsoft.com/office/drawing/2014/main" id="{76C3C4FB-21C0-2BB7-B1D3-22325BA5FCEE}"/>
                </a:ext>
              </a:extLst>
            </p:cNvPr>
            <p:cNvSpPr/>
            <p:nvPr/>
          </p:nvSpPr>
          <p:spPr>
            <a:xfrm>
              <a:off x="4448009" y="2740201"/>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sp>
          <p:nvSpPr>
            <p:cNvPr id="134" name="正方形/長方形 133">
              <a:extLst>
                <a:ext uri="{FF2B5EF4-FFF2-40B4-BE49-F238E27FC236}">
                  <a16:creationId xmlns:a16="http://schemas.microsoft.com/office/drawing/2014/main" id="{E3BEBCED-8C6E-9274-3E8F-7C8E6DFE9A93}"/>
                </a:ext>
              </a:extLst>
            </p:cNvPr>
            <p:cNvSpPr/>
            <p:nvPr/>
          </p:nvSpPr>
          <p:spPr>
            <a:xfrm>
              <a:off x="4739405" y="2740201"/>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grpSp>
      <p:grpSp>
        <p:nvGrpSpPr>
          <p:cNvPr id="135" name="グループ化 134">
            <a:extLst>
              <a:ext uri="{FF2B5EF4-FFF2-40B4-BE49-F238E27FC236}">
                <a16:creationId xmlns:a16="http://schemas.microsoft.com/office/drawing/2014/main" id="{594A3625-3578-C509-E91C-B216435C8578}"/>
              </a:ext>
            </a:extLst>
          </p:cNvPr>
          <p:cNvGrpSpPr/>
          <p:nvPr/>
        </p:nvGrpSpPr>
        <p:grpSpPr>
          <a:xfrm>
            <a:off x="4884051" y="3874853"/>
            <a:ext cx="806832" cy="200475"/>
            <a:chOff x="5030801" y="3784863"/>
            <a:chExt cx="806832" cy="200475"/>
          </a:xfrm>
        </p:grpSpPr>
        <p:sp>
          <p:nvSpPr>
            <p:cNvPr id="136" name="正方形/長方形 135">
              <a:extLst>
                <a:ext uri="{FF2B5EF4-FFF2-40B4-BE49-F238E27FC236}">
                  <a16:creationId xmlns:a16="http://schemas.microsoft.com/office/drawing/2014/main" id="{96DCDEB7-CF89-788C-CBE2-F2D108156131}"/>
                </a:ext>
              </a:extLst>
            </p:cNvPr>
            <p:cNvSpPr/>
            <p:nvPr/>
          </p:nvSpPr>
          <p:spPr>
            <a:xfrm>
              <a:off x="5030801" y="3784863"/>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sp>
          <p:nvSpPr>
            <p:cNvPr id="137" name="正方形/長方形 136">
              <a:extLst>
                <a:ext uri="{FF2B5EF4-FFF2-40B4-BE49-F238E27FC236}">
                  <a16:creationId xmlns:a16="http://schemas.microsoft.com/office/drawing/2014/main" id="{F9E4385D-780B-6C89-BEC8-03583518D57C}"/>
                </a:ext>
              </a:extLst>
            </p:cNvPr>
            <p:cNvSpPr/>
            <p:nvPr/>
          </p:nvSpPr>
          <p:spPr>
            <a:xfrm>
              <a:off x="5322197" y="3784863"/>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sp>
          <p:nvSpPr>
            <p:cNvPr id="138" name="正方形/長方形 137">
              <a:extLst>
                <a:ext uri="{FF2B5EF4-FFF2-40B4-BE49-F238E27FC236}">
                  <a16:creationId xmlns:a16="http://schemas.microsoft.com/office/drawing/2014/main" id="{9BFCB882-4A3F-AFE0-9F67-5F43AC6A6CCA}"/>
                </a:ext>
              </a:extLst>
            </p:cNvPr>
            <p:cNvSpPr/>
            <p:nvPr/>
          </p:nvSpPr>
          <p:spPr>
            <a:xfrm>
              <a:off x="5613593" y="3784863"/>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grpSp>
      <p:sp>
        <p:nvSpPr>
          <p:cNvPr id="139" name="正方形/長方形 138">
            <a:extLst>
              <a:ext uri="{FF2B5EF4-FFF2-40B4-BE49-F238E27FC236}">
                <a16:creationId xmlns:a16="http://schemas.microsoft.com/office/drawing/2014/main" id="{A0631392-A938-DBED-FDAD-98B975A2759F}"/>
              </a:ext>
            </a:extLst>
          </p:cNvPr>
          <p:cNvSpPr/>
          <p:nvPr/>
        </p:nvSpPr>
        <p:spPr>
          <a:xfrm>
            <a:off x="4884051" y="4397147"/>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sp>
        <p:nvSpPr>
          <p:cNvPr id="140" name="正方形/長方形 139">
            <a:extLst>
              <a:ext uri="{FF2B5EF4-FFF2-40B4-BE49-F238E27FC236}">
                <a16:creationId xmlns:a16="http://schemas.microsoft.com/office/drawing/2014/main" id="{927E27A7-43B1-888B-97FB-C08084161522}"/>
              </a:ext>
            </a:extLst>
          </p:cNvPr>
          <p:cNvSpPr/>
          <p:nvPr/>
        </p:nvSpPr>
        <p:spPr>
          <a:xfrm>
            <a:off x="5175447" y="4397147"/>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sp>
        <p:nvSpPr>
          <p:cNvPr id="141" name="正方形/長方形 140">
            <a:extLst>
              <a:ext uri="{FF2B5EF4-FFF2-40B4-BE49-F238E27FC236}">
                <a16:creationId xmlns:a16="http://schemas.microsoft.com/office/drawing/2014/main" id="{6F719F4E-9BF7-79E0-8215-EE2894F13B5F}"/>
              </a:ext>
            </a:extLst>
          </p:cNvPr>
          <p:cNvSpPr/>
          <p:nvPr/>
        </p:nvSpPr>
        <p:spPr>
          <a:xfrm>
            <a:off x="5466843" y="4397147"/>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sp>
        <p:nvSpPr>
          <p:cNvPr id="142" name="吹き出し: 四角形 141">
            <a:extLst>
              <a:ext uri="{FF2B5EF4-FFF2-40B4-BE49-F238E27FC236}">
                <a16:creationId xmlns:a16="http://schemas.microsoft.com/office/drawing/2014/main" id="{81A73F4C-9BDD-B83F-0713-AE617774D84A}"/>
              </a:ext>
            </a:extLst>
          </p:cNvPr>
          <p:cNvSpPr/>
          <p:nvPr/>
        </p:nvSpPr>
        <p:spPr>
          <a:xfrm>
            <a:off x="3720869" y="3928669"/>
            <a:ext cx="998777" cy="448405"/>
          </a:xfrm>
          <a:prstGeom prst="wedgeRectCallout">
            <a:avLst>
              <a:gd name="adj1" fmla="val 60623"/>
              <a:gd name="adj2" fmla="val 27859"/>
            </a:avLst>
          </a:prstGeom>
          <a:solidFill>
            <a:schemeClr val="bg1">
              <a:lumMod val="9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ja-JP" altLang="en-US" sz="1050" dirty="0">
                <a:solidFill>
                  <a:schemeClr val="tx1"/>
                </a:solidFill>
                <a:latin typeface="Meiryo UI" panose="020B0604030504040204" pitchFamily="50" charset="-128"/>
                <a:ea typeface="Meiryo UI" panose="020B0604030504040204" pitchFamily="50" charset="-128"/>
              </a:rPr>
              <a:t>過剰な</a:t>
            </a:r>
            <a:r>
              <a:rPr kumimoji="1" lang="ja-JP" altLang="en-US" sz="1050" b="1" dirty="0">
                <a:solidFill>
                  <a:schemeClr val="tx1"/>
                </a:solidFill>
                <a:latin typeface="Meiryo UI" panose="020B0604030504040204" pitchFamily="50" charset="-128"/>
                <a:ea typeface="Meiryo UI" panose="020B0604030504040204" pitchFamily="50" charset="-128"/>
              </a:rPr>
              <a:t>直接材及び外注費</a:t>
            </a:r>
            <a:r>
              <a:rPr kumimoji="1" lang="ja-JP" altLang="en-US" sz="1050" dirty="0">
                <a:solidFill>
                  <a:schemeClr val="tx1"/>
                </a:solidFill>
                <a:latin typeface="Meiryo UI" panose="020B0604030504040204" pitchFamily="50" charset="-128"/>
                <a:ea typeface="Meiryo UI" panose="020B0604030504040204" pitchFamily="50" charset="-128"/>
              </a:rPr>
              <a:t>を確認</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143" name="吹き出し: 四角形 142">
            <a:extLst>
              <a:ext uri="{FF2B5EF4-FFF2-40B4-BE49-F238E27FC236}">
                <a16:creationId xmlns:a16="http://schemas.microsoft.com/office/drawing/2014/main" id="{0AA57327-49F9-05E2-A8E0-55C68B63E06B}"/>
              </a:ext>
            </a:extLst>
          </p:cNvPr>
          <p:cNvSpPr/>
          <p:nvPr/>
        </p:nvSpPr>
        <p:spPr>
          <a:xfrm>
            <a:off x="3720869" y="4671211"/>
            <a:ext cx="998777" cy="448405"/>
          </a:xfrm>
          <a:prstGeom prst="wedgeRectCallout">
            <a:avLst>
              <a:gd name="adj1" fmla="val 60128"/>
              <a:gd name="adj2" fmla="val -32201"/>
            </a:avLst>
          </a:prstGeom>
          <a:solidFill>
            <a:schemeClr val="bg1">
              <a:lumMod val="9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ja-JP" altLang="en-US" sz="1050">
                <a:solidFill>
                  <a:schemeClr val="tx1"/>
                </a:solidFill>
                <a:latin typeface="Meiryo UI" panose="020B0604030504040204" pitchFamily="50" charset="-128"/>
                <a:ea typeface="Meiryo UI" panose="020B0604030504040204" pitchFamily="50" charset="-128"/>
              </a:rPr>
              <a:t>共通の</a:t>
            </a:r>
            <a:r>
              <a:rPr kumimoji="1" lang="ja-JP" altLang="en-US" sz="1050" b="1">
                <a:solidFill>
                  <a:schemeClr val="tx1"/>
                </a:solidFill>
                <a:latin typeface="Meiryo UI" panose="020B0604030504040204" pitchFamily="50" charset="-128"/>
                <a:ea typeface="Meiryo UI" panose="020B0604030504040204" pitchFamily="50" charset="-128"/>
              </a:rPr>
              <a:t>直接材及び間接材</a:t>
            </a:r>
            <a:r>
              <a:rPr kumimoji="1" lang="ja-JP" altLang="en-US" sz="1050">
                <a:solidFill>
                  <a:schemeClr val="tx1"/>
                </a:solidFill>
                <a:latin typeface="Meiryo UI" panose="020B0604030504040204" pitchFamily="50" charset="-128"/>
                <a:ea typeface="Meiryo UI" panose="020B0604030504040204" pitchFamily="50" charset="-128"/>
              </a:rPr>
              <a:t>を確認</a:t>
            </a:r>
            <a:endParaRPr kumimoji="1" lang="en-US" altLang="ja-JP" sz="1050">
              <a:solidFill>
                <a:schemeClr val="tx1"/>
              </a:solidFill>
              <a:latin typeface="Meiryo UI" panose="020B0604030504040204" pitchFamily="50" charset="-128"/>
              <a:ea typeface="Meiryo UI" panose="020B0604030504040204" pitchFamily="50" charset="-128"/>
            </a:endParaRPr>
          </a:p>
        </p:txBody>
      </p:sp>
      <p:sp>
        <p:nvSpPr>
          <p:cNvPr id="144" name="吹き出し: 四角形 143">
            <a:extLst>
              <a:ext uri="{FF2B5EF4-FFF2-40B4-BE49-F238E27FC236}">
                <a16:creationId xmlns:a16="http://schemas.microsoft.com/office/drawing/2014/main" id="{F980E460-836F-E020-007F-83B2D69F7736}"/>
              </a:ext>
            </a:extLst>
          </p:cNvPr>
          <p:cNvSpPr/>
          <p:nvPr/>
        </p:nvSpPr>
        <p:spPr>
          <a:xfrm>
            <a:off x="4327351" y="5208842"/>
            <a:ext cx="1487849" cy="381600"/>
          </a:xfrm>
          <a:prstGeom prst="wedgeRectCallout">
            <a:avLst>
              <a:gd name="adj1" fmla="val 60128"/>
              <a:gd name="adj2" fmla="val -32201"/>
            </a:avLst>
          </a:prstGeom>
          <a:solidFill>
            <a:schemeClr val="bg1">
              <a:lumMod val="9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ja-JP" altLang="en-US" sz="1050">
                <a:solidFill>
                  <a:schemeClr val="tx1"/>
                </a:solidFill>
                <a:latin typeface="Meiryo UI" panose="020B0604030504040204" pitchFamily="50" charset="-128"/>
                <a:ea typeface="Meiryo UI" panose="020B0604030504040204" pitchFamily="50" charset="-128"/>
              </a:rPr>
              <a:t>過剰な</a:t>
            </a:r>
            <a:r>
              <a:rPr kumimoji="1" lang="ja-JP" altLang="en-US" sz="1050" b="1">
                <a:solidFill>
                  <a:schemeClr val="tx1"/>
                </a:solidFill>
                <a:latin typeface="Meiryo UI" panose="020B0604030504040204" pitchFamily="50" charset="-128"/>
                <a:ea typeface="Meiryo UI" panose="020B0604030504040204" pitchFamily="50" charset="-128"/>
              </a:rPr>
              <a:t>広告宣伝費</a:t>
            </a:r>
            <a:r>
              <a:rPr kumimoji="1" lang="ja-JP" altLang="en-US" sz="1050">
                <a:solidFill>
                  <a:schemeClr val="tx1"/>
                </a:solidFill>
                <a:latin typeface="Meiryo UI" panose="020B0604030504040204" pitchFamily="50" charset="-128"/>
                <a:ea typeface="Meiryo UI" panose="020B0604030504040204" pitchFamily="50" charset="-128"/>
              </a:rPr>
              <a:t>及び</a:t>
            </a:r>
            <a:r>
              <a:rPr kumimoji="1" lang="ja-JP" altLang="en-US" sz="1050" b="1">
                <a:solidFill>
                  <a:schemeClr val="tx1"/>
                </a:solidFill>
                <a:latin typeface="Meiryo UI" panose="020B0604030504040204" pitchFamily="50" charset="-128"/>
                <a:ea typeface="Meiryo UI" panose="020B0604030504040204" pitchFamily="50" charset="-128"/>
              </a:rPr>
              <a:t>販売促進費</a:t>
            </a:r>
            <a:r>
              <a:rPr kumimoji="1" lang="ja-JP" altLang="en-US" sz="1050">
                <a:solidFill>
                  <a:schemeClr val="tx1"/>
                </a:solidFill>
                <a:latin typeface="Meiryo UI" panose="020B0604030504040204" pitchFamily="50" charset="-128"/>
                <a:ea typeface="Meiryo UI" panose="020B0604030504040204" pitchFamily="50" charset="-128"/>
              </a:rPr>
              <a:t>を確認</a:t>
            </a:r>
            <a:endParaRPr kumimoji="1" lang="en-US" altLang="ja-JP" sz="1050">
              <a:solidFill>
                <a:schemeClr val="tx1"/>
              </a:solidFill>
              <a:latin typeface="Meiryo UI" panose="020B0604030504040204" pitchFamily="50" charset="-128"/>
              <a:ea typeface="Meiryo UI" panose="020B0604030504040204" pitchFamily="50" charset="-128"/>
            </a:endParaRPr>
          </a:p>
        </p:txBody>
      </p:sp>
      <p:sp>
        <p:nvSpPr>
          <p:cNvPr id="145" name="吹き出し: 四角形 144">
            <a:extLst>
              <a:ext uri="{FF2B5EF4-FFF2-40B4-BE49-F238E27FC236}">
                <a16:creationId xmlns:a16="http://schemas.microsoft.com/office/drawing/2014/main" id="{D69ADE2F-0330-14F5-C71E-247C03FAD648}"/>
              </a:ext>
            </a:extLst>
          </p:cNvPr>
          <p:cNvSpPr/>
          <p:nvPr/>
        </p:nvSpPr>
        <p:spPr>
          <a:xfrm>
            <a:off x="7651776" y="5010184"/>
            <a:ext cx="2101734" cy="380880"/>
          </a:xfrm>
          <a:prstGeom prst="wedgeRectCallout">
            <a:avLst>
              <a:gd name="adj1" fmla="val -54120"/>
              <a:gd name="adj2" fmla="val 48681"/>
            </a:avLst>
          </a:prstGeom>
          <a:solidFill>
            <a:schemeClr val="bg1">
              <a:lumMod val="9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ja-JP" altLang="en-US" sz="1050" b="1">
                <a:solidFill>
                  <a:schemeClr val="tx1"/>
                </a:solidFill>
                <a:latin typeface="Meiryo UI" panose="020B0604030504040204" pitchFamily="50" charset="-128"/>
                <a:ea typeface="Meiryo UI" panose="020B0604030504040204" pitchFamily="50" charset="-128"/>
              </a:rPr>
              <a:t>業務効率化</a:t>
            </a:r>
            <a:r>
              <a:rPr kumimoji="1" lang="ja-JP" altLang="en-US" sz="1050">
                <a:solidFill>
                  <a:schemeClr val="tx1"/>
                </a:solidFill>
                <a:latin typeface="Meiryo UI" panose="020B0604030504040204" pitchFamily="50" charset="-128"/>
                <a:ea typeface="Meiryo UI" panose="020B0604030504040204" pitchFamily="50" charset="-128"/>
              </a:rPr>
              <a:t>による最適な</a:t>
            </a:r>
            <a:r>
              <a:rPr kumimoji="1" lang="ja-JP" altLang="en-US" sz="1050" b="1">
                <a:solidFill>
                  <a:schemeClr val="tx1"/>
                </a:solidFill>
                <a:latin typeface="Meiryo UI" panose="020B0604030504040204" pitchFamily="50" charset="-128"/>
                <a:ea typeface="Meiryo UI" panose="020B0604030504040204" pitchFamily="50" charset="-128"/>
              </a:rPr>
              <a:t>人員配置</a:t>
            </a:r>
            <a:r>
              <a:rPr kumimoji="1" lang="ja-JP" altLang="en-US" sz="1050">
                <a:solidFill>
                  <a:schemeClr val="tx1"/>
                </a:solidFill>
                <a:latin typeface="Meiryo UI" panose="020B0604030504040204" pitchFamily="50" charset="-128"/>
                <a:ea typeface="Meiryo UI" panose="020B0604030504040204" pitchFamily="50" charset="-128"/>
              </a:rPr>
              <a:t>や</a:t>
            </a:r>
            <a:r>
              <a:rPr kumimoji="1" lang="ja-JP" altLang="en-US" sz="1050" b="1">
                <a:solidFill>
                  <a:schemeClr val="tx1"/>
                </a:solidFill>
                <a:latin typeface="Meiryo UI" panose="020B0604030504040204" pitchFamily="50" charset="-128"/>
                <a:ea typeface="Meiryo UI" panose="020B0604030504040204" pitchFamily="50" charset="-128"/>
              </a:rPr>
              <a:t>業務委託費</a:t>
            </a:r>
            <a:r>
              <a:rPr kumimoji="1" lang="ja-JP" altLang="en-US" sz="1050">
                <a:solidFill>
                  <a:schemeClr val="tx1"/>
                </a:solidFill>
                <a:latin typeface="Meiryo UI" panose="020B0604030504040204" pitchFamily="50" charset="-128"/>
                <a:ea typeface="Meiryo UI" panose="020B0604030504040204" pitchFamily="50" charset="-128"/>
              </a:rPr>
              <a:t>の削減余地を確認</a:t>
            </a:r>
            <a:endParaRPr kumimoji="1" lang="en-US" altLang="ja-JP" sz="1050">
              <a:solidFill>
                <a:schemeClr val="tx1"/>
              </a:solidFill>
              <a:latin typeface="Meiryo UI" panose="020B0604030504040204" pitchFamily="50" charset="-128"/>
              <a:ea typeface="Meiryo UI" panose="020B0604030504040204" pitchFamily="50" charset="-128"/>
            </a:endParaRPr>
          </a:p>
        </p:txBody>
      </p:sp>
      <p:sp>
        <p:nvSpPr>
          <p:cNvPr id="146" name="吹き出し: 四角形 145">
            <a:extLst>
              <a:ext uri="{FF2B5EF4-FFF2-40B4-BE49-F238E27FC236}">
                <a16:creationId xmlns:a16="http://schemas.microsoft.com/office/drawing/2014/main" id="{2DB8BE0B-273B-8AB6-2746-BF0E8E2D3B3B}"/>
              </a:ext>
            </a:extLst>
          </p:cNvPr>
          <p:cNvSpPr/>
          <p:nvPr/>
        </p:nvSpPr>
        <p:spPr>
          <a:xfrm>
            <a:off x="4114848" y="5717044"/>
            <a:ext cx="2313543" cy="178020"/>
          </a:xfrm>
          <a:prstGeom prst="wedgeRectCallout">
            <a:avLst>
              <a:gd name="adj1" fmla="val 54990"/>
              <a:gd name="adj2" fmla="val 8891"/>
            </a:avLst>
          </a:prstGeom>
          <a:solidFill>
            <a:schemeClr val="bg1">
              <a:lumMod val="9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ja-JP" altLang="en-US" sz="1050" b="1">
                <a:solidFill>
                  <a:schemeClr val="tx1"/>
                </a:solidFill>
                <a:latin typeface="Meiryo UI" panose="020B0604030504040204" pitchFamily="50" charset="-128"/>
                <a:ea typeface="Meiryo UI" panose="020B0604030504040204" pitchFamily="50" charset="-128"/>
              </a:rPr>
              <a:t>同一又は近接エリア</a:t>
            </a:r>
            <a:r>
              <a:rPr kumimoji="1" lang="ja-JP" altLang="en-US" sz="1050">
                <a:solidFill>
                  <a:schemeClr val="tx1"/>
                </a:solidFill>
                <a:latin typeface="Meiryo UI" panose="020B0604030504040204" pitchFamily="50" charset="-128"/>
                <a:ea typeface="Meiryo UI" panose="020B0604030504040204" pitchFamily="50" charset="-128"/>
              </a:rPr>
              <a:t>への配送費を確認</a:t>
            </a:r>
            <a:endParaRPr kumimoji="1" lang="en-US" altLang="ja-JP" sz="1050">
              <a:solidFill>
                <a:schemeClr val="tx1"/>
              </a:solidFill>
              <a:latin typeface="Meiryo UI" panose="020B0604030504040204" pitchFamily="50" charset="-128"/>
              <a:ea typeface="Meiryo UI" panose="020B0604030504040204" pitchFamily="50" charset="-128"/>
            </a:endParaRPr>
          </a:p>
        </p:txBody>
      </p:sp>
      <p:sp>
        <p:nvSpPr>
          <p:cNvPr id="147" name="正方形/長方形 146">
            <a:extLst>
              <a:ext uri="{FF2B5EF4-FFF2-40B4-BE49-F238E27FC236}">
                <a16:creationId xmlns:a16="http://schemas.microsoft.com/office/drawing/2014/main" id="{93135E17-8CCD-5125-E60F-C22003E5E0E2}"/>
              </a:ext>
            </a:extLst>
          </p:cNvPr>
          <p:cNvSpPr/>
          <p:nvPr/>
        </p:nvSpPr>
        <p:spPr>
          <a:xfrm>
            <a:off x="7799895" y="5441735"/>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sp>
        <p:nvSpPr>
          <p:cNvPr id="148" name="吹き出し: 四角形 147">
            <a:extLst>
              <a:ext uri="{FF2B5EF4-FFF2-40B4-BE49-F238E27FC236}">
                <a16:creationId xmlns:a16="http://schemas.microsoft.com/office/drawing/2014/main" id="{43DA9A31-F684-36B2-8F4D-474E51410942}"/>
              </a:ext>
            </a:extLst>
          </p:cNvPr>
          <p:cNvSpPr/>
          <p:nvPr/>
        </p:nvSpPr>
        <p:spPr>
          <a:xfrm>
            <a:off x="8155415" y="5535064"/>
            <a:ext cx="1598095" cy="482915"/>
          </a:xfrm>
          <a:prstGeom prst="wedgeRectCallout">
            <a:avLst>
              <a:gd name="adj1" fmla="val -55860"/>
              <a:gd name="adj2" fmla="val 34277"/>
            </a:avLst>
          </a:prstGeom>
          <a:solidFill>
            <a:schemeClr val="bg1">
              <a:lumMod val="9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ja-JP" altLang="en-US" sz="1050" b="1">
                <a:solidFill>
                  <a:schemeClr val="tx1"/>
                </a:solidFill>
                <a:latin typeface="Meiryo UI" panose="020B0604030504040204" pitchFamily="50" charset="-128"/>
                <a:ea typeface="Meiryo UI" panose="020B0604030504040204" pitchFamily="50" charset="-128"/>
              </a:rPr>
              <a:t>集約</a:t>
            </a:r>
            <a:r>
              <a:rPr kumimoji="1" lang="ja-JP" altLang="en-US" sz="1050">
                <a:solidFill>
                  <a:schemeClr val="tx1"/>
                </a:solidFill>
                <a:latin typeface="Meiryo UI" panose="020B0604030504040204" pitchFamily="50" charset="-128"/>
                <a:ea typeface="Meiryo UI" panose="020B0604030504040204" pitchFamily="50" charset="-128"/>
              </a:rPr>
              <a:t>による最適な</a:t>
            </a:r>
            <a:r>
              <a:rPr kumimoji="1" lang="ja-JP" altLang="en-US" sz="1050" b="1">
                <a:solidFill>
                  <a:schemeClr val="tx1"/>
                </a:solidFill>
                <a:latin typeface="Meiryo UI" panose="020B0604030504040204" pitchFamily="50" charset="-128"/>
                <a:ea typeface="Meiryo UI" panose="020B0604030504040204" pitchFamily="50" charset="-128"/>
              </a:rPr>
              <a:t>人員配置</a:t>
            </a:r>
            <a:r>
              <a:rPr kumimoji="1" lang="ja-JP" altLang="en-US" sz="1050">
                <a:solidFill>
                  <a:schemeClr val="tx1"/>
                </a:solidFill>
                <a:latin typeface="Meiryo UI" panose="020B0604030504040204" pitchFamily="50" charset="-128"/>
                <a:ea typeface="Meiryo UI" panose="020B0604030504040204" pitchFamily="50" charset="-128"/>
              </a:rPr>
              <a:t>、</a:t>
            </a:r>
            <a:r>
              <a:rPr kumimoji="1" lang="ja-JP" altLang="en-US" sz="1050" b="1">
                <a:solidFill>
                  <a:schemeClr val="tx1"/>
                </a:solidFill>
                <a:latin typeface="Meiryo UI" panose="020B0604030504040204" pitchFamily="50" charset="-128"/>
                <a:ea typeface="Meiryo UI" panose="020B0604030504040204" pitchFamily="50" charset="-128"/>
              </a:rPr>
              <a:t>拠点関連費</a:t>
            </a:r>
            <a:r>
              <a:rPr kumimoji="1" lang="ja-JP" altLang="en-US" sz="1050">
                <a:solidFill>
                  <a:schemeClr val="tx1"/>
                </a:solidFill>
                <a:latin typeface="Meiryo UI" panose="020B0604030504040204" pitchFamily="50" charset="-128"/>
                <a:ea typeface="Meiryo UI" panose="020B0604030504040204" pitchFamily="50" charset="-128"/>
              </a:rPr>
              <a:t>及び</a:t>
            </a:r>
            <a:r>
              <a:rPr kumimoji="1" lang="ja-JP" altLang="en-US" sz="1050" b="1">
                <a:solidFill>
                  <a:schemeClr val="tx1"/>
                </a:solidFill>
                <a:latin typeface="Meiryo UI" panose="020B0604030504040204" pitchFamily="50" charset="-128"/>
                <a:ea typeface="Meiryo UI" panose="020B0604030504040204" pitchFamily="50" charset="-128"/>
              </a:rPr>
              <a:t>業務委託費</a:t>
            </a:r>
            <a:r>
              <a:rPr kumimoji="1" lang="ja-JP" altLang="en-US" sz="1050">
                <a:solidFill>
                  <a:schemeClr val="tx1"/>
                </a:solidFill>
                <a:latin typeface="Meiryo UI" panose="020B0604030504040204" pitchFamily="50" charset="-128"/>
                <a:ea typeface="Meiryo UI" panose="020B0604030504040204" pitchFamily="50" charset="-128"/>
              </a:rPr>
              <a:t>の削減余地を確認</a:t>
            </a:r>
            <a:endParaRPr kumimoji="1" lang="en-US" altLang="ja-JP" sz="1050">
              <a:solidFill>
                <a:schemeClr val="tx1"/>
              </a:solidFill>
              <a:latin typeface="Meiryo UI" panose="020B0604030504040204" pitchFamily="50" charset="-128"/>
              <a:ea typeface="Meiryo UI" panose="020B0604030504040204" pitchFamily="50" charset="-128"/>
            </a:endParaRPr>
          </a:p>
        </p:txBody>
      </p:sp>
      <p:sp>
        <p:nvSpPr>
          <p:cNvPr id="149" name="吹き出し: 四角形 148">
            <a:extLst>
              <a:ext uri="{FF2B5EF4-FFF2-40B4-BE49-F238E27FC236}">
                <a16:creationId xmlns:a16="http://schemas.microsoft.com/office/drawing/2014/main" id="{DBC7E400-A0F4-6C82-90B2-3089F322D60A}"/>
              </a:ext>
            </a:extLst>
          </p:cNvPr>
          <p:cNvSpPr/>
          <p:nvPr/>
        </p:nvSpPr>
        <p:spPr>
          <a:xfrm>
            <a:off x="4231200" y="6072178"/>
            <a:ext cx="2440796" cy="315372"/>
          </a:xfrm>
          <a:prstGeom prst="wedgeRectCallout">
            <a:avLst>
              <a:gd name="adj1" fmla="val 56756"/>
              <a:gd name="adj2" fmla="val 22888"/>
            </a:avLst>
          </a:prstGeom>
          <a:solidFill>
            <a:schemeClr val="bg1">
              <a:lumMod val="9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ja-JP" altLang="en-US" sz="1050" b="1">
                <a:solidFill>
                  <a:schemeClr val="tx1"/>
                </a:solidFill>
                <a:latin typeface="Meiryo UI" panose="020B0604030504040204" pitchFamily="50" charset="-128"/>
                <a:ea typeface="Meiryo UI" panose="020B0604030504040204" pitchFamily="50" charset="-128"/>
              </a:rPr>
              <a:t>統廃合</a:t>
            </a:r>
            <a:r>
              <a:rPr kumimoji="1" lang="ja-JP" altLang="en-US" sz="1050">
                <a:solidFill>
                  <a:schemeClr val="tx1"/>
                </a:solidFill>
                <a:latin typeface="Meiryo UI" panose="020B0604030504040204" pitchFamily="50" charset="-128"/>
                <a:ea typeface="Meiryo UI" panose="020B0604030504040204" pitchFamily="50" charset="-128"/>
              </a:rPr>
              <a:t>による</a:t>
            </a:r>
            <a:r>
              <a:rPr kumimoji="1" lang="ja-JP" altLang="en-US" sz="1050" b="1">
                <a:solidFill>
                  <a:schemeClr val="tx1"/>
                </a:solidFill>
                <a:latin typeface="Meiryo UI" panose="020B0604030504040204" pitchFamily="50" charset="-128"/>
                <a:ea typeface="Meiryo UI" panose="020B0604030504040204" pitchFamily="50" charset="-128"/>
              </a:rPr>
              <a:t>販売手数料</a:t>
            </a:r>
            <a:r>
              <a:rPr kumimoji="1" lang="ja-JP" altLang="en-US" sz="1050">
                <a:solidFill>
                  <a:schemeClr val="tx1"/>
                </a:solidFill>
                <a:latin typeface="Meiryo UI" panose="020B0604030504040204" pitchFamily="50" charset="-128"/>
                <a:ea typeface="Meiryo UI" panose="020B0604030504040204" pitchFamily="50" charset="-128"/>
              </a:rPr>
              <a:t>削減、最適な</a:t>
            </a:r>
            <a:r>
              <a:rPr kumimoji="1" lang="ja-JP" altLang="en-US" sz="1050" b="1">
                <a:solidFill>
                  <a:schemeClr val="tx1"/>
                </a:solidFill>
                <a:latin typeface="Meiryo UI" panose="020B0604030504040204" pitchFamily="50" charset="-128"/>
                <a:ea typeface="Meiryo UI" panose="020B0604030504040204" pitchFamily="50" charset="-128"/>
              </a:rPr>
              <a:t>人員配置、拠点関連費</a:t>
            </a:r>
            <a:r>
              <a:rPr kumimoji="1" lang="ja-JP" altLang="en-US" sz="1050">
                <a:solidFill>
                  <a:schemeClr val="tx1"/>
                </a:solidFill>
                <a:latin typeface="Meiryo UI" panose="020B0604030504040204" pitchFamily="50" charset="-128"/>
                <a:ea typeface="Meiryo UI" panose="020B0604030504040204" pitchFamily="50" charset="-128"/>
              </a:rPr>
              <a:t>の削減余地を確認</a:t>
            </a:r>
            <a:endParaRPr kumimoji="1" lang="en-US" altLang="ja-JP" sz="1050">
              <a:solidFill>
                <a:schemeClr val="tx1"/>
              </a:solidFill>
              <a:latin typeface="Meiryo UI" panose="020B0604030504040204" pitchFamily="50" charset="-128"/>
              <a:ea typeface="Meiryo UI" panose="020B0604030504040204" pitchFamily="50" charset="-128"/>
            </a:endParaRPr>
          </a:p>
        </p:txBody>
      </p:sp>
      <p:sp>
        <p:nvSpPr>
          <p:cNvPr id="150" name="吹き出し: 四角形 149">
            <a:extLst>
              <a:ext uri="{FF2B5EF4-FFF2-40B4-BE49-F238E27FC236}">
                <a16:creationId xmlns:a16="http://schemas.microsoft.com/office/drawing/2014/main" id="{DAB89B46-131F-BD12-5943-3FBD29387B8E}"/>
              </a:ext>
            </a:extLst>
          </p:cNvPr>
          <p:cNvSpPr/>
          <p:nvPr/>
        </p:nvSpPr>
        <p:spPr>
          <a:xfrm>
            <a:off x="741228" y="1678502"/>
            <a:ext cx="2789430" cy="382395"/>
          </a:xfrm>
          <a:prstGeom prst="wedgeRectCallout">
            <a:avLst>
              <a:gd name="adj1" fmla="val 55332"/>
              <a:gd name="adj2" fmla="val -18358"/>
            </a:avLst>
          </a:prstGeom>
          <a:solidFill>
            <a:schemeClr val="bg1">
              <a:lumMod val="9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en-US" altLang="ja-JP" sz="1050">
                <a:solidFill>
                  <a:schemeClr val="tx1"/>
                </a:solidFill>
                <a:latin typeface="Meiryo UI" panose="020B0604030504040204" pitchFamily="50" charset="-128"/>
                <a:ea typeface="Meiryo UI" panose="020B0604030504040204" pitchFamily="50" charset="-128"/>
              </a:rPr>
              <a:t>※</a:t>
            </a:r>
            <a:r>
              <a:rPr kumimoji="1" lang="ja-JP" altLang="en-US" sz="1050" b="1">
                <a:solidFill>
                  <a:schemeClr val="tx1"/>
                </a:solidFill>
                <a:latin typeface="Meiryo UI" panose="020B0604030504040204" pitchFamily="50" charset="-128"/>
                <a:ea typeface="Meiryo UI" panose="020B0604030504040204" pitchFamily="50" charset="-128"/>
              </a:rPr>
              <a:t>単一事業</a:t>
            </a:r>
            <a:r>
              <a:rPr kumimoji="1" lang="ja-JP" altLang="en-US" sz="1050">
                <a:solidFill>
                  <a:schemeClr val="tx1"/>
                </a:solidFill>
                <a:latin typeface="Meiryo UI" panose="020B0604030504040204" pitchFamily="50" charset="-128"/>
                <a:ea typeface="Meiryo UI" panose="020B0604030504040204" pitchFamily="50" charset="-128"/>
              </a:rPr>
              <a:t>の場合、「商品別」と「取引先別」の切り口が無く、</a:t>
            </a:r>
            <a:r>
              <a:rPr kumimoji="1" lang="ja-JP" altLang="en-US" sz="1050" b="1">
                <a:solidFill>
                  <a:schemeClr val="tx1"/>
                </a:solidFill>
                <a:latin typeface="Meiryo UI" panose="020B0604030504040204" pitchFamily="50" charset="-128"/>
                <a:ea typeface="Meiryo UI" panose="020B0604030504040204" pitchFamily="50" charset="-128"/>
              </a:rPr>
              <a:t>数量</a:t>
            </a:r>
            <a:r>
              <a:rPr kumimoji="1" lang="en-US" altLang="ja-JP" sz="1050" b="1">
                <a:solidFill>
                  <a:schemeClr val="tx1"/>
                </a:solidFill>
                <a:latin typeface="Meiryo UI" panose="020B0604030504040204" pitchFamily="50" charset="-128"/>
                <a:ea typeface="Meiryo UI" panose="020B0604030504040204" pitchFamily="50" charset="-128"/>
              </a:rPr>
              <a:t>×</a:t>
            </a:r>
            <a:r>
              <a:rPr kumimoji="1" lang="ja-JP" altLang="en-US" sz="1050" b="1">
                <a:solidFill>
                  <a:schemeClr val="tx1"/>
                </a:solidFill>
                <a:latin typeface="Meiryo UI" panose="020B0604030504040204" pitchFamily="50" charset="-128"/>
                <a:ea typeface="Meiryo UI" panose="020B0604030504040204" pitchFamily="50" charset="-128"/>
              </a:rPr>
              <a:t>単価</a:t>
            </a:r>
            <a:r>
              <a:rPr kumimoji="1" lang="ja-JP" altLang="en-US" sz="1050">
                <a:solidFill>
                  <a:schemeClr val="tx1"/>
                </a:solidFill>
                <a:latin typeface="Meiryo UI" panose="020B0604030504040204" pitchFamily="50" charset="-128"/>
                <a:ea typeface="Meiryo UI" panose="020B0604030504040204" pitchFamily="50" charset="-128"/>
              </a:rPr>
              <a:t>の切り口のみで分析</a:t>
            </a:r>
            <a:endParaRPr kumimoji="1" lang="en-US" altLang="ja-JP" sz="1050">
              <a:solidFill>
                <a:schemeClr val="tx1"/>
              </a:solidFill>
              <a:latin typeface="Meiryo UI" panose="020B0604030504040204" pitchFamily="50" charset="-128"/>
              <a:ea typeface="Meiryo UI" panose="020B0604030504040204" pitchFamily="50" charset="-128"/>
            </a:endParaRPr>
          </a:p>
        </p:txBody>
      </p:sp>
      <p:sp>
        <p:nvSpPr>
          <p:cNvPr id="151" name="正方形/長方形 150">
            <a:extLst>
              <a:ext uri="{FF2B5EF4-FFF2-40B4-BE49-F238E27FC236}">
                <a16:creationId xmlns:a16="http://schemas.microsoft.com/office/drawing/2014/main" id="{900B5753-E549-D6F5-20F4-501889540F3E}"/>
              </a:ext>
            </a:extLst>
          </p:cNvPr>
          <p:cNvSpPr/>
          <p:nvPr/>
        </p:nvSpPr>
        <p:spPr>
          <a:xfrm>
            <a:off x="5750201" y="1935835"/>
            <a:ext cx="224040" cy="819697"/>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vert="eaVert" wrap="none" lIns="36000" rIns="36000" rtlCol="0" anchor="ctr"/>
          <a:lstStyle/>
          <a:p>
            <a:pPr algn="ctr">
              <a:lnSpc>
                <a:spcPct val="100000"/>
              </a:lnSpc>
            </a:pPr>
            <a:r>
              <a:rPr kumimoji="1" lang="ja-JP" altLang="en-US" sz="1000">
                <a:solidFill>
                  <a:sysClr val="windowText" lastClr="000000"/>
                </a:solidFill>
                <a:latin typeface="Meiryo UI" panose="020B0604030504040204" pitchFamily="50" charset="-128"/>
                <a:ea typeface="Meiryo UI" panose="020B0604030504040204" pitchFamily="50" charset="-128"/>
              </a:rPr>
              <a:t>外注費</a:t>
            </a:r>
          </a:p>
        </p:txBody>
      </p:sp>
      <p:sp>
        <p:nvSpPr>
          <p:cNvPr id="152" name="正方形/長方形 151">
            <a:extLst>
              <a:ext uri="{FF2B5EF4-FFF2-40B4-BE49-F238E27FC236}">
                <a16:creationId xmlns:a16="http://schemas.microsoft.com/office/drawing/2014/main" id="{33B0D18B-6BC4-5294-774B-88692925B646}"/>
              </a:ext>
            </a:extLst>
          </p:cNvPr>
          <p:cNvSpPr/>
          <p:nvPr/>
        </p:nvSpPr>
        <p:spPr>
          <a:xfrm>
            <a:off x="5750201" y="4136000"/>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gn="ctr">
              <a:lnSpc>
                <a:spcPct val="100000"/>
              </a:lnSpc>
            </a:pPr>
            <a:r>
              <a:rPr kumimoji="1" lang="ja-JP" altLang="en-US" sz="1200">
                <a:solidFill>
                  <a:sysClr val="windowText" lastClr="000000"/>
                </a:solidFill>
                <a:latin typeface="Meiryo UI" panose="020B0604030504040204" pitchFamily="50" charset="-128"/>
                <a:ea typeface="Meiryo UI" panose="020B0604030504040204" pitchFamily="50" charset="-128"/>
              </a:rPr>
              <a:t>〇</a:t>
            </a:r>
          </a:p>
        </p:txBody>
      </p:sp>
      <p:sp>
        <p:nvSpPr>
          <p:cNvPr id="153" name="正方形/長方形 152">
            <a:extLst>
              <a:ext uri="{FF2B5EF4-FFF2-40B4-BE49-F238E27FC236}">
                <a16:creationId xmlns:a16="http://schemas.microsoft.com/office/drawing/2014/main" id="{FDDF580A-1185-AEF1-9D16-67360D0111C4}"/>
              </a:ext>
            </a:extLst>
          </p:cNvPr>
          <p:cNvSpPr/>
          <p:nvPr/>
        </p:nvSpPr>
        <p:spPr>
          <a:xfrm>
            <a:off x="5703322" y="3874853"/>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nSpc>
                <a:spcPct val="100000"/>
              </a:lnSpc>
            </a:pPr>
            <a:r>
              <a:rPr kumimoji="1" lang="en-US" altLang="ja-JP" sz="1200">
                <a:solidFill>
                  <a:sysClr val="windowText" lastClr="000000"/>
                </a:solidFill>
                <a:latin typeface="Meiryo UI" panose="020B0604030504040204" pitchFamily="50" charset="-128"/>
                <a:ea typeface="Meiryo UI" panose="020B0604030504040204" pitchFamily="50" charset="-128"/>
              </a:rPr>
              <a:t>※</a:t>
            </a:r>
            <a:r>
              <a:rPr kumimoji="1" lang="ja-JP" altLang="en-US" sz="1200">
                <a:solidFill>
                  <a:sysClr val="windowText" lastClr="000000"/>
                </a:solidFill>
                <a:latin typeface="Meiryo UI" panose="020B0604030504040204" pitchFamily="50" charset="-128"/>
                <a:ea typeface="Meiryo UI" panose="020B0604030504040204" pitchFamily="50" charset="-128"/>
              </a:rPr>
              <a:t>詳細は定性情報にて確認</a:t>
            </a:r>
          </a:p>
        </p:txBody>
      </p:sp>
      <p:sp>
        <p:nvSpPr>
          <p:cNvPr id="154" name="正方形/長方形 153">
            <a:extLst>
              <a:ext uri="{FF2B5EF4-FFF2-40B4-BE49-F238E27FC236}">
                <a16:creationId xmlns:a16="http://schemas.microsoft.com/office/drawing/2014/main" id="{B836C602-DEAE-A9FA-B644-1DEB423714B0}"/>
              </a:ext>
            </a:extLst>
          </p:cNvPr>
          <p:cNvSpPr/>
          <p:nvPr/>
        </p:nvSpPr>
        <p:spPr>
          <a:xfrm>
            <a:off x="5703322" y="4397147"/>
            <a:ext cx="224040" cy="200475"/>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wrap="none" lIns="36000" rIns="36000" rtlCol="0" anchor="ctr"/>
          <a:lstStyle/>
          <a:p>
            <a:pPr>
              <a:lnSpc>
                <a:spcPct val="100000"/>
              </a:lnSpc>
            </a:pPr>
            <a:r>
              <a:rPr kumimoji="1" lang="en-US" altLang="ja-JP" sz="1200">
                <a:solidFill>
                  <a:sysClr val="windowText" lastClr="000000"/>
                </a:solidFill>
                <a:latin typeface="Meiryo UI" panose="020B0604030504040204" pitchFamily="50" charset="-128"/>
                <a:ea typeface="Meiryo UI" panose="020B0604030504040204" pitchFamily="50" charset="-128"/>
              </a:rPr>
              <a:t>※</a:t>
            </a:r>
            <a:r>
              <a:rPr kumimoji="1" lang="ja-JP" altLang="en-US" sz="1200">
                <a:solidFill>
                  <a:sysClr val="windowText" lastClr="000000"/>
                </a:solidFill>
                <a:latin typeface="Meiryo UI" panose="020B0604030504040204" pitchFamily="50" charset="-128"/>
                <a:ea typeface="Meiryo UI" panose="020B0604030504040204" pitchFamily="50" charset="-128"/>
              </a:rPr>
              <a:t>詳細は定性情報にて確認</a:t>
            </a:r>
          </a:p>
        </p:txBody>
      </p:sp>
      <p:sp>
        <p:nvSpPr>
          <p:cNvPr id="156" name="テキスト ボックス 155">
            <a:extLst>
              <a:ext uri="{FF2B5EF4-FFF2-40B4-BE49-F238E27FC236}">
                <a16:creationId xmlns:a16="http://schemas.microsoft.com/office/drawing/2014/main" id="{9E4B3571-6667-75C4-1F91-27791B6B70BD}"/>
              </a:ext>
            </a:extLst>
          </p:cNvPr>
          <p:cNvSpPr txBox="1"/>
          <p:nvPr/>
        </p:nvSpPr>
        <p:spPr>
          <a:xfrm>
            <a:off x="6476288" y="1019696"/>
            <a:ext cx="3229240" cy="230832"/>
          </a:xfrm>
          <a:prstGeom prst="rect">
            <a:avLst/>
          </a:prstGeom>
          <a:noFill/>
        </p:spPr>
        <p:txBody>
          <a:bodyPr wrap="square">
            <a:spAutoFit/>
          </a:bodyPr>
          <a:lstStyle/>
          <a:p>
            <a:r>
              <a:rPr lang="ja-JP" altLang="en-US" sz="900">
                <a:latin typeface="Meiryo UI" panose="020B0604030504040204" pitchFamily="50" charset="-128"/>
                <a:ea typeface="Meiryo UI" panose="020B0604030504040204" pitchFamily="50" charset="-128"/>
              </a:rPr>
              <a:t>令和４年３月「中小</a:t>
            </a:r>
            <a:r>
              <a:rPr lang="en-US" altLang="ja-JP" sz="900">
                <a:latin typeface="Meiryo UI" panose="020B0604030504040204" pitchFamily="50" charset="-128"/>
                <a:ea typeface="Meiryo UI" panose="020B0604030504040204" pitchFamily="50" charset="-128"/>
              </a:rPr>
              <a:t>PMI</a:t>
            </a:r>
            <a:r>
              <a:rPr lang="ja-JP" altLang="en-US" sz="900">
                <a:latin typeface="Meiryo UI" panose="020B0604030504040204" pitchFamily="50" charset="-128"/>
                <a:ea typeface="Meiryo UI" panose="020B0604030504040204" pitchFamily="50" charset="-128"/>
              </a:rPr>
              <a:t>ガイドライン」</a:t>
            </a:r>
            <a:r>
              <a:rPr lang="en-US" altLang="ja-JP" sz="900">
                <a:latin typeface="Meiryo UI" panose="020B0604030504040204" pitchFamily="50" charset="-128"/>
                <a:ea typeface="Meiryo UI" panose="020B0604030504040204" pitchFamily="50" charset="-128"/>
              </a:rPr>
              <a:t>P.65</a:t>
            </a:r>
            <a:r>
              <a:rPr lang="ja-JP" altLang="en-US" sz="900">
                <a:latin typeface="Meiryo UI" panose="020B0604030504040204" pitchFamily="50" charset="-128"/>
                <a:ea typeface="Meiryo UI" panose="020B0604030504040204" pitchFamily="50" charset="-128"/>
              </a:rPr>
              <a:t>～</a:t>
            </a:r>
            <a:r>
              <a:rPr lang="en-US" altLang="ja-JP" sz="900">
                <a:latin typeface="Meiryo UI" panose="020B0604030504040204" pitchFamily="50" charset="-128"/>
                <a:ea typeface="Meiryo UI" panose="020B0604030504040204" pitchFamily="50" charset="-128"/>
              </a:rPr>
              <a:t>96</a:t>
            </a:r>
            <a:r>
              <a:rPr lang="ja-JP" altLang="en-US" sz="900">
                <a:latin typeface="Meiryo UI" panose="020B0604030504040204" pitchFamily="50" charset="-128"/>
                <a:ea typeface="Meiryo UI" panose="020B0604030504040204" pitchFamily="50" charset="-128"/>
              </a:rPr>
              <a:t>を参照</a:t>
            </a:r>
          </a:p>
        </p:txBody>
      </p:sp>
      <p:sp>
        <p:nvSpPr>
          <p:cNvPr id="6" name="スライド番号プレースホルダー 5">
            <a:extLst>
              <a:ext uri="{FF2B5EF4-FFF2-40B4-BE49-F238E27FC236}">
                <a16:creationId xmlns:a16="http://schemas.microsoft.com/office/drawing/2014/main" id="{3A6277DE-754A-3C3B-9F9A-9D301313198D}"/>
              </a:ext>
            </a:extLst>
          </p:cNvPr>
          <p:cNvSpPr>
            <a:spLocks noGrp="1"/>
          </p:cNvSpPr>
          <p:nvPr>
            <p:ph type="sldNum" sz="quarter" idx="12"/>
          </p:nvPr>
        </p:nvSpPr>
        <p:spPr/>
        <p:txBody>
          <a:bodyPr/>
          <a:lstStyle/>
          <a:p>
            <a:fld id="{D9550142-B990-490A-A107-ED7302A7FD52}" type="slidenum">
              <a:rPr kumimoji="1" lang="ja-JP" altLang="en-US" smtClean="0"/>
              <a:t>20</a:t>
            </a:fld>
            <a:endParaRPr kumimoji="1" lang="ja-JP" altLang="en-US"/>
          </a:p>
        </p:txBody>
      </p:sp>
    </p:spTree>
    <p:extLst>
      <p:ext uri="{BB962C8B-B14F-4D97-AF65-F5344CB8AC3E}">
        <p14:creationId xmlns:p14="http://schemas.microsoft.com/office/powerpoint/2010/main" val="27866363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p:cNvSpPr>
            <a:spLocks noGrp="1"/>
          </p:cNvSpPr>
          <p:nvPr>
            <p:ph type="body" sz="quarter" idx="17"/>
          </p:nvPr>
        </p:nvSpPr>
        <p:spPr>
          <a:xfrm>
            <a:off x="200026" y="521282"/>
            <a:ext cx="9505950" cy="772107"/>
          </a:xfrm>
        </p:spPr>
        <p:txBody>
          <a:bodyPr/>
          <a:lstStyle/>
          <a:p>
            <a:pPr algn="just"/>
            <a:r>
              <a:rPr lang="en-US" altLang="ja-JP" sz="1800" dirty="0">
                <a:uFill>
                  <a:solidFill>
                    <a:srgbClr val="FF0000"/>
                  </a:solidFill>
                </a:uFill>
              </a:rPr>
              <a:t>4</a:t>
            </a:r>
            <a:r>
              <a:rPr lang="ja-JP" altLang="en-US" sz="1800" dirty="0">
                <a:uFill>
                  <a:solidFill>
                    <a:srgbClr val="FF0000"/>
                  </a:solidFill>
                </a:uFill>
              </a:rPr>
              <a:t>つの外部環境要因が自社にもたらす影響を予測することで、市場の変化に伴う機会及びリスクを把握し、統合後の事業戦略（注力すべき製品の選定等）に活用してください。</a:t>
            </a:r>
          </a:p>
        </p:txBody>
      </p:sp>
      <p:sp>
        <p:nvSpPr>
          <p:cNvPr id="13" name="タイトル 2"/>
          <p:cNvSpPr>
            <a:spLocks noGrp="1"/>
          </p:cNvSpPr>
          <p:nvPr>
            <p:ph type="title"/>
          </p:nvPr>
        </p:nvSpPr>
        <p:spPr>
          <a:xfrm>
            <a:off x="200471" y="147409"/>
            <a:ext cx="9505503" cy="400110"/>
          </a:xfrm>
        </p:spPr>
        <p:txBody>
          <a:bodyPr/>
          <a:lstStyle/>
          <a:p>
            <a:r>
              <a:rPr lang="ja-JP" altLang="en-US" sz="2000" dirty="0"/>
              <a:t>（参考）</a:t>
            </a:r>
            <a:r>
              <a:rPr lang="en-US" altLang="ja-JP" sz="2000" dirty="0">
                <a:cs typeface="Meiryo UI" panose="020B0604030504040204" pitchFamily="50" charset="-128"/>
              </a:rPr>
              <a:t>PEST</a:t>
            </a:r>
            <a:r>
              <a:rPr lang="ja-JP" altLang="en-US" sz="2000" dirty="0">
                <a:cs typeface="Meiryo UI" panose="020B0604030504040204" pitchFamily="50" charset="-128"/>
              </a:rPr>
              <a:t>分析（自社を取り巻く外部環境の影響予測）</a:t>
            </a:r>
            <a:endParaRPr lang="ja-JP" altLang="en-US" sz="2000" dirty="0"/>
          </a:p>
        </p:txBody>
      </p:sp>
      <p:sp>
        <p:nvSpPr>
          <p:cNvPr id="4" name="正方形/長方形 3">
            <a:extLst>
              <a:ext uri="{FF2B5EF4-FFF2-40B4-BE49-F238E27FC236}">
                <a16:creationId xmlns:a16="http://schemas.microsoft.com/office/drawing/2014/main" id="{570C9E81-51E3-7D74-ACED-2A637E0F4073}"/>
              </a:ext>
            </a:extLst>
          </p:cNvPr>
          <p:cNvSpPr/>
          <p:nvPr/>
        </p:nvSpPr>
        <p:spPr>
          <a:xfrm>
            <a:off x="4988999" y="4005043"/>
            <a:ext cx="4335680" cy="2376000"/>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6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T</a:t>
            </a:r>
            <a:r>
              <a:rPr kumimoji="1" lang="en-US" altLang="ja-JP" sz="20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echnology</a:t>
            </a:r>
            <a:r>
              <a:rPr kumimoji="1" lang="ja-JP" altLang="en-US" sz="20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（技術的要因）</a:t>
            </a:r>
          </a:p>
          <a:p>
            <a:pPr>
              <a:lnSpc>
                <a:spcPct val="100000"/>
              </a:lnSpc>
            </a:pP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p>
        </p:txBody>
      </p:sp>
      <p:sp>
        <p:nvSpPr>
          <p:cNvPr id="5" name="正方形/長方形 4">
            <a:extLst>
              <a:ext uri="{FF2B5EF4-FFF2-40B4-BE49-F238E27FC236}">
                <a16:creationId xmlns:a16="http://schemas.microsoft.com/office/drawing/2014/main" id="{7C9C77C1-F76B-6BCF-B9DA-927FF70DCB7E}"/>
              </a:ext>
            </a:extLst>
          </p:cNvPr>
          <p:cNvSpPr/>
          <p:nvPr/>
        </p:nvSpPr>
        <p:spPr>
          <a:xfrm>
            <a:off x="581320" y="4005043"/>
            <a:ext cx="4335680" cy="2376000"/>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6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a:t>
            </a:r>
            <a:r>
              <a:rPr kumimoji="1" lang="en-US" altLang="ja-JP" sz="20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ociety</a:t>
            </a:r>
            <a:r>
              <a:rPr kumimoji="1" lang="ja-JP" altLang="en-US" sz="20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（社会的要因）</a:t>
            </a:r>
          </a:p>
          <a:p>
            <a:pPr>
              <a:lnSpc>
                <a:spcPct val="100000"/>
              </a:lnSpc>
            </a:pP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p>
        </p:txBody>
      </p:sp>
      <p:sp>
        <p:nvSpPr>
          <p:cNvPr id="6" name="正方形/長方形 5">
            <a:extLst>
              <a:ext uri="{FF2B5EF4-FFF2-40B4-BE49-F238E27FC236}">
                <a16:creationId xmlns:a16="http://schemas.microsoft.com/office/drawing/2014/main" id="{BAAB7628-F969-02FC-5633-A624ACC34469}"/>
              </a:ext>
            </a:extLst>
          </p:cNvPr>
          <p:cNvSpPr/>
          <p:nvPr/>
        </p:nvSpPr>
        <p:spPr>
          <a:xfrm>
            <a:off x="4988999" y="1557000"/>
            <a:ext cx="4335680" cy="2376000"/>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6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E</a:t>
            </a:r>
            <a:r>
              <a:rPr kumimoji="1" lang="en-US" altLang="ja-JP" sz="20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conomy</a:t>
            </a:r>
            <a:r>
              <a:rPr kumimoji="1" lang="ja-JP" altLang="en-US" sz="20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（経済的要因）</a:t>
            </a:r>
          </a:p>
          <a:p>
            <a:pPr>
              <a:lnSpc>
                <a:spcPct val="100000"/>
              </a:lnSpc>
            </a:pP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p>
        </p:txBody>
      </p:sp>
      <p:sp>
        <p:nvSpPr>
          <p:cNvPr id="7" name="正方形/長方形 6">
            <a:extLst>
              <a:ext uri="{FF2B5EF4-FFF2-40B4-BE49-F238E27FC236}">
                <a16:creationId xmlns:a16="http://schemas.microsoft.com/office/drawing/2014/main" id="{58CD0243-1100-D241-02C1-0EF454DB4739}"/>
              </a:ext>
            </a:extLst>
          </p:cNvPr>
          <p:cNvSpPr/>
          <p:nvPr/>
        </p:nvSpPr>
        <p:spPr>
          <a:xfrm>
            <a:off x="581320" y="1557000"/>
            <a:ext cx="4335680" cy="2376000"/>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6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P</a:t>
            </a:r>
            <a:r>
              <a:rPr kumimoji="1" lang="en-US" altLang="ja-JP" sz="20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olitics</a:t>
            </a:r>
            <a:r>
              <a:rPr kumimoji="1" lang="ja-JP" altLang="en-US" sz="20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（政治的要因）</a:t>
            </a:r>
            <a:endParaRPr kumimoji="1" lang="en-US" altLang="ja-JP" sz="1050">
              <a:solidFill>
                <a:schemeClr val="tx1"/>
              </a:solidFill>
              <a:latin typeface="Meiryo UI" panose="020B0604030504040204" pitchFamily="50" charset="-128"/>
              <a:ea typeface="Meiryo UI" panose="020B0604030504040204" pitchFamily="50" charset="-128"/>
            </a:endParaRPr>
          </a:p>
          <a:p>
            <a:pPr>
              <a:lnSpc>
                <a:spcPct val="100000"/>
              </a:lnSpc>
            </a:pP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p>
        </p:txBody>
      </p:sp>
      <p:sp>
        <p:nvSpPr>
          <p:cNvPr id="3" name="スライド番号プレースホルダー 2">
            <a:extLst>
              <a:ext uri="{FF2B5EF4-FFF2-40B4-BE49-F238E27FC236}">
                <a16:creationId xmlns:a16="http://schemas.microsoft.com/office/drawing/2014/main" id="{8C75F087-F3EB-E70E-4475-7389AC70DB0B}"/>
              </a:ext>
            </a:extLst>
          </p:cNvPr>
          <p:cNvSpPr>
            <a:spLocks noGrp="1"/>
          </p:cNvSpPr>
          <p:nvPr>
            <p:ph type="sldNum" sz="quarter" idx="12"/>
          </p:nvPr>
        </p:nvSpPr>
        <p:spPr/>
        <p:txBody>
          <a:bodyPr/>
          <a:lstStyle/>
          <a:p>
            <a:fld id="{D9550142-B990-490A-A107-ED7302A7FD52}" type="slidenum">
              <a:rPr kumimoji="1" lang="ja-JP" altLang="en-US" smtClean="0"/>
              <a:t>21</a:t>
            </a:fld>
            <a:endParaRPr kumimoji="1" lang="ja-JP" altLang="en-US"/>
          </a:p>
        </p:txBody>
      </p:sp>
    </p:spTree>
    <p:extLst>
      <p:ext uri="{BB962C8B-B14F-4D97-AF65-F5344CB8AC3E}">
        <p14:creationId xmlns:p14="http://schemas.microsoft.com/office/powerpoint/2010/main" val="3082938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p:cNvSpPr>
            <a:spLocks noGrp="1"/>
          </p:cNvSpPr>
          <p:nvPr>
            <p:ph type="body" sz="quarter" idx="17"/>
          </p:nvPr>
        </p:nvSpPr>
        <p:spPr>
          <a:xfrm>
            <a:off x="200026" y="521282"/>
            <a:ext cx="9505950" cy="772107"/>
          </a:xfrm>
        </p:spPr>
        <p:txBody>
          <a:bodyPr/>
          <a:lstStyle/>
          <a:p>
            <a:pPr algn="just"/>
            <a:r>
              <a:rPr lang="en-US" altLang="ja-JP" sz="1800" dirty="0">
                <a:uFill>
                  <a:solidFill>
                    <a:srgbClr val="FF0000"/>
                  </a:solidFill>
                </a:uFill>
              </a:rPr>
              <a:t>5</a:t>
            </a:r>
            <a:r>
              <a:rPr lang="ja-JP" altLang="en-US" sz="1800" dirty="0">
                <a:uFill>
                  <a:solidFill>
                    <a:srgbClr val="FF0000"/>
                  </a:solidFill>
                </a:uFill>
              </a:rPr>
              <a:t>つのフォース（脅威）が及ぼす業界上の潜在リスクを把握することで、競合他社の状況を理解しながら自社の差別化ポイント（脅威に打ち勝つ優位性）を特定してください</a:t>
            </a:r>
            <a:r>
              <a:rPr lang="ja-JP" altLang="en-US" sz="1800" dirty="0">
                <a:solidFill>
                  <a:srgbClr val="FF0000"/>
                </a:solidFill>
                <a:uFill>
                  <a:solidFill>
                    <a:srgbClr val="FF0000"/>
                  </a:solidFill>
                </a:uFill>
              </a:rPr>
              <a:t>。</a:t>
            </a:r>
          </a:p>
        </p:txBody>
      </p:sp>
      <p:sp>
        <p:nvSpPr>
          <p:cNvPr id="13" name="タイトル 2"/>
          <p:cNvSpPr>
            <a:spLocks noGrp="1"/>
          </p:cNvSpPr>
          <p:nvPr>
            <p:ph type="title"/>
          </p:nvPr>
        </p:nvSpPr>
        <p:spPr>
          <a:xfrm>
            <a:off x="200471" y="147409"/>
            <a:ext cx="9505503" cy="400110"/>
          </a:xfrm>
        </p:spPr>
        <p:txBody>
          <a:bodyPr/>
          <a:lstStyle/>
          <a:p>
            <a:r>
              <a:rPr lang="ja-JP" altLang="en-US" sz="2000" dirty="0"/>
              <a:t>（参考）</a:t>
            </a:r>
            <a:r>
              <a:rPr lang="en-US" altLang="ja-JP" sz="2000" dirty="0">
                <a:cs typeface="Meiryo UI" panose="020B0604030504040204" pitchFamily="50" charset="-128"/>
              </a:rPr>
              <a:t>5</a:t>
            </a:r>
            <a:r>
              <a:rPr lang="ja-JP" altLang="en-US" sz="2000" dirty="0">
                <a:cs typeface="Meiryo UI" panose="020B0604030504040204" pitchFamily="50" charset="-128"/>
              </a:rPr>
              <a:t>フォース分析（業界における潜在リスクの把握）</a:t>
            </a:r>
            <a:endParaRPr lang="ja-JP" altLang="en-US" sz="2000" dirty="0"/>
          </a:p>
        </p:txBody>
      </p:sp>
      <p:sp>
        <p:nvSpPr>
          <p:cNvPr id="2" name="正方形/長方形 1">
            <a:extLst>
              <a:ext uri="{FF2B5EF4-FFF2-40B4-BE49-F238E27FC236}">
                <a16:creationId xmlns:a16="http://schemas.microsoft.com/office/drawing/2014/main" id="{9AB301CF-A106-A806-5A68-9CA1DAD5630B}"/>
              </a:ext>
            </a:extLst>
          </p:cNvPr>
          <p:cNvSpPr/>
          <p:nvPr/>
        </p:nvSpPr>
        <p:spPr>
          <a:xfrm>
            <a:off x="3606943" y="3213659"/>
            <a:ext cx="2692115" cy="1475309"/>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競合他社の脅威</a:t>
            </a:r>
            <a:endParaRPr kumimoji="1" lang="en-US" altLang="ja-JP" sz="1050">
              <a:solidFill>
                <a:schemeClr val="tx1"/>
              </a:solidFill>
              <a:latin typeface="Meiryo UI" panose="020B0604030504040204" pitchFamily="50" charset="-128"/>
              <a:ea typeface="Meiryo UI" panose="020B0604030504040204" pitchFamily="50" charset="-128"/>
            </a:endParaRPr>
          </a:p>
          <a:p>
            <a:pPr>
              <a:lnSpc>
                <a:spcPct val="100000"/>
              </a:lnSpc>
            </a:pP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p>
        </p:txBody>
      </p:sp>
      <p:sp>
        <p:nvSpPr>
          <p:cNvPr id="3" name="正方形/長方形 2">
            <a:extLst>
              <a:ext uri="{FF2B5EF4-FFF2-40B4-BE49-F238E27FC236}">
                <a16:creationId xmlns:a16="http://schemas.microsoft.com/office/drawing/2014/main" id="{9CB296E9-0672-2F00-7373-1C0EF7D26BFC}"/>
              </a:ext>
            </a:extLst>
          </p:cNvPr>
          <p:cNvSpPr/>
          <p:nvPr/>
        </p:nvSpPr>
        <p:spPr>
          <a:xfrm>
            <a:off x="388885" y="3213659"/>
            <a:ext cx="2692115" cy="1475309"/>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売り手の交渉力</a:t>
            </a:r>
            <a:endParaRPr kumimoji="1" lang="en-US" altLang="ja-JP" sz="1050">
              <a:solidFill>
                <a:schemeClr val="tx1"/>
              </a:solidFill>
              <a:latin typeface="Meiryo UI" panose="020B0604030504040204" pitchFamily="50" charset="-128"/>
              <a:ea typeface="Meiryo UI" panose="020B0604030504040204" pitchFamily="50" charset="-128"/>
            </a:endParaRPr>
          </a:p>
          <a:p>
            <a:pPr>
              <a:lnSpc>
                <a:spcPct val="100000"/>
              </a:lnSpc>
            </a:pP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p>
        </p:txBody>
      </p:sp>
      <p:sp>
        <p:nvSpPr>
          <p:cNvPr id="9" name="正方形/長方形 8">
            <a:extLst>
              <a:ext uri="{FF2B5EF4-FFF2-40B4-BE49-F238E27FC236}">
                <a16:creationId xmlns:a16="http://schemas.microsoft.com/office/drawing/2014/main" id="{4EBC8A95-3ABD-19A4-342E-E4D9EE014951}"/>
              </a:ext>
            </a:extLst>
          </p:cNvPr>
          <p:cNvSpPr/>
          <p:nvPr/>
        </p:nvSpPr>
        <p:spPr>
          <a:xfrm>
            <a:off x="6825000" y="3213659"/>
            <a:ext cx="2692115" cy="1475309"/>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買い手の交渉力</a:t>
            </a:r>
            <a:endParaRPr kumimoji="1" lang="en-US" altLang="ja-JP" sz="1050">
              <a:solidFill>
                <a:schemeClr val="tx1"/>
              </a:solidFill>
              <a:latin typeface="Meiryo UI" panose="020B0604030504040204" pitchFamily="50" charset="-128"/>
              <a:ea typeface="Meiryo UI" panose="020B0604030504040204" pitchFamily="50" charset="-128"/>
            </a:endParaRPr>
          </a:p>
          <a:p>
            <a:pPr>
              <a:lnSpc>
                <a:spcPct val="100000"/>
              </a:lnSpc>
            </a:pP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p>
        </p:txBody>
      </p:sp>
      <p:sp>
        <p:nvSpPr>
          <p:cNvPr id="10" name="正方形/長方形 9">
            <a:extLst>
              <a:ext uri="{FF2B5EF4-FFF2-40B4-BE49-F238E27FC236}">
                <a16:creationId xmlns:a16="http://schemas.microsoft.com/office/drawing/2014/main" id="{403787E4-E394-EF38-F7A0-0ADA15CDD8C0}"/>
              </a:ext>
            </a:extLst>
          </p:cNvPr>
          <p:cNvSpPr/>
          <p:nvPr/>
        </p:nvSpPr>
        <p:spPr>
          <a:xfrm>
            <a:off x="3606942" y="1377627"/>
            <a:ext cx="2692115" cy="1475309"/>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新規参入の脅威</a:t>
            </a:r>
            <a:endParaRPr kumimoji="1" lang="en-US" altLang="ja-JP" sz="1050">
              <a:solidFill>
                <a:schemeClr val="tx1"/>
              </a:solidFill>
              <a:latin typeface="Meiryo UI" panose="020B0604030504040204" pitchFamily="50" charset="-128"/>
              <a:ea typeface="Meiryo UI" panose="020B0604030504040204" pitchFamily="50" charset="-128"/>
            </a:endParaRPr>
          </a:p>
          <a:p>
            <a:pPr>
              <a:lnSpc>
                <a:spcPct val="100000"/>
              </a:lnSpc>
            </a:pP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p>
        </p:txBody>
      </p:sp>
      <p:sp>
        <p:nvSpPr>
          <p:cNvPr id="11" name="正方形/長方形 10">
            <a:extLst>
              <a:ext uri="{FF2B5EF4-FFF2-40B4-BE49-F238E27FC236}">
                <a16:creationId xmlns:a16="http://schemas.microsoft.com/office/drawing/2014/main" id="{6735DCE8-30B9-1F6D-4F3C-1556026CF59E}"/>
              </a:ext>
            </a:extLst>
          </p:cNvPr>
          <p:cNvSpPr/>
          <p:nvPr/>
        </p:nvSpPr>
        <p:spPr>
          <a:xfrm>
            <a:off x="3606942" y="5049691"/>
            <a:ext cx="2692115" cy="1475309"/>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代替品の脅威</a:t>
            </a:r>
            <a:endParaRPr kumimoji="1" lang="en-US" altLang="ja-JP" sz="1050">
              <a:solidFill>
                <a:schemeClr val="tx1"/>
              </a:solidFill>
              <a:latin typeface="Meiryo UI" panose="020B0604030504040204" pitchFamily="50" charset="-128"/>
              <a:ea typeface="Meiryo UI" panose="020B0604030504040204" pitchFamily="50" charset="-128"/>
            </a:endParaRPr>
          </a:p>
          <a:p>
            <a:pPr>
              <a:lnSpc>
                <a:spcPct val="100000"/>
              </a:lnSpc>
            </a:pP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p>
        </p:txBody>
      </p:sp>
      <p:sp>
        <p:nvSpPr>
          <p:cNvPr id="12" name="二等辺三角形 11">
            <a:extLst>
              <a:ext uri="{FF2B5EF4-FFF2-40B4-BE49-F238E27FC236}">
                <a16:creationId xmlns:a16="http://schemas.microsoft.com/office/drawing/2014/main" id="{5D4EF663-AE7B-72FD-3CF5-91DEC73FE688}"/>
              </a:ext>
            </a:extLst>
          </p:cNvPr>
          <p:cNvSpPr/>
          <p:nvPr/>
        </p:nvSpPr>
        <p:spPr>
          <a:xfrm rot="5400000">
            <a:off x="2938462" y="3865599"/>
            <a:ext cx="811017" cy="187993"/>
          </a:xfrm>
          <a:prstGeom prst="triangle">
            <a:avLst/>
          </a:prstGeom>
          <a:solidFill>
            <a:schemeClr val="accent1"/>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14" name="二等辺三角形 13">
            <a:extLst>
              <a:ext uri="{FF2B5EF4-FFF2-40B4-BE49-F238E27FC236}">
                <a16:creationId xmlns:a16="http://schemas.microsoft.com/office/drawing/2014/main" id="{B0212BC5-B0F2-0025-07CC-E3A4B8083D97}"/>
              </a:ext>
            </a:extLst>
          </p:cNvPr>
          <p:cNvSpPr/>
          <p:nvPr/>
        </p:nvSpPr>
        <p:spPr>
          <a:xfrm rot="16200000" flipH="1">
            <a:off x="6156520" y="3865599"/>
            <a:ext cx="811017" cy="187993"/>
          </a:xfrm>
          <a:prstGeom prst="triangle">
            <a:avLst/>
          </a:prstGeom>
          <a:solidFill>
            <a:schemeClr val="accent1"/>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15" name="二等辺三角形 14">
            <a:extLst>
              <a:ext uri="{FF2B5EF4-FFF2-40B4-BE49-F238E27FC236}">
                <a16:creationId xmlns:a16="http://schemas.microsoft.com/office/drawing/2014/main" id="{4ECC0345-19FB-8BC4-7FF3-EFB3C32D8C93}"/>
              </a:ext>
            </a:extLst>
          </p:cNvPr>
          <p:cNvSpPr/>
          <p:nvPr/>
        </p:nvSpPr>
        <p:spPr>
          <a:xfrm rot="10800000" flipH="1">
            <a:off x="4547490" y="2952974"/>
            <a:ext cx="811017" cy="187993"/>
          </a:xfrm>
          <a:prstGeom prst="triangle">
            <a:avLst/>
          </a:prstGeom>
          <a:solidFill>
            <a:schemeClr val="accent1"/>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16" name="二等辺三角形 15">
            <a:extLst>
              <a:ext uri="{FF2B5EF4-FFF2-40B4-BE49-F238E27FC236}">
                <a16:creationId xmlns:a16="http://schemas.microsoft.com/office/drawing/2014/main" id="{DE759295-9460-7A2D-A5F6-D770AAA59977}"/>
              </a:ext>
            </a:extLst>
          </p:cNvPr>
          <p:cNvSpPr/>
          <p:nvPr/>
        </p:nvSpPr>
        <p:spPr>
          <a:xfrm rot="10800000" flipH="1" flipV="1">
            <a:off x="4547490" y="4739887"/>
            <a:ext cx="811017" cy="187993"/>
          </a:xfrm>
          <a:prstGeom prst="triangle">
            <a:avLst/>
          </a:prstGeom>
          <a:solidFill>
            <a:schemeClr val="accent1"/>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5" name="スライド番号プレースホルダー 4">
            <a:extLst>
              <a:ext uri="{FF2B5EF4-FFF2-40B4-BE49-F238E27FC236}">
                <a16:creationId xmlns:a16="http://schemas.microsoft.com/office/drawing/2014/main" id="{DD93B033-393C-03CC-CD84-D73305E773E5}"/>
              </a:ext>
            </a:extLst>
          </p:cNvPr>
          <p:cNvSpPr>
            <a:spLocks noGrp="1"/>
          </p:cNvSpPr>
          <p:nvPr>
            <p:ph type="sldNum" sz="quarter" idx="12"/>
          </p:nvPr>
        </p:nvSpPr>
        <p:spPr/>
        <p:txBody>
          <a:bodyPr/>
          <a:lstStyle/>
          <a:p>
            <a:fld id="{D9550142-B990-490A-A107-ED7302A7FD52}" type="slidenum">
              <a:rPr kumimoji="1" lang="ja-JP" altLang="en-US" smtClean="0"/>
              <a:t>22</a:t>
            </a:fld>
            <a:endParaRPr kumimoji="1" lang="ja-JP" altLang="en-US"/>
          </a:p>
        </p:txBody>
      </p:sp>
    </p:spTree>
    <p:extLst>
      <p:ext uri="{BB962C8B-B14F-4D97-AF65-F5344CB8AC3E}">
        <p14:creationId xmlns:p14="http://schemas.microsoft.com/office/powerpoint/2010/main" val="14371971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p:cNvSpPr>
            <a:spLocks noGrp="1"/>
          </p:cNvSpPr>
          <p:nvPr>
            <p:ph type="body" sz="quarter" idx="17"/>
          </p:nvPr>
        </p:nvSpPr>
        <p:spPr>
          <a:xfrm>
            <a:off x="200026" y="521282"/>
            <a:ext cx="9505950" cy="772107"/>
          </a:xfrm>
        </p:spPr>
        <p:txBody>
          <a:bodyPr/>
          <a:lstStyle/>
          <a:p>
            <a:pPr algn="just"/>
            <a:r>
              <a:rPr lang="ja-JP" altLang="en-US" sz="1800" dirty="0">
                <a:uFill>
                  <a:solidFill>
                    <a:srgbClr val="FF0000"/>
                  </a:solidFill>
                </a:uFill>
              </a:rPr>
              <a:t>顧客・市場のニーズや行動パターン、競合他社のビジネス戦略や市場シェアと比較することで、自社の既存ビジネスにおける改善点や、参入すべき新規ビジネスを検討してください。</a:t>
            </a:r>
          </a:p>
        </p:txBody>
      </p:sp>
      <p:sp>
        <p:nvSpPr>
          <p:cNvPr id="13" name="タイトル 2"/>
          <p:cNvSpPr>
            <a:spLocks noGrp="1"/>
          </p:cNvSpPr>
          <p:nvPr>
            <p:ph type="title"/>
          </p:nvPr>
        </p:nvSpPr>
        <p:spPr>
          <a:xfrm>
            <a:off x="200471" y="147409"/>
            <a:ext cx="9505503" cy="400110"/>
          </a:xfrm>
        </p:spPr>
        <p:txBody>
          <a:bodyPr/>
          <a:lstStyle/>
          <a:p>
            <a:r>
              <a:rPr lang="ja-JP" altLang="en-US" sz="2000" dirty="0"/>
              <a:t>（参考）</a:t>
            </a:r>
            <a:r>
              <a:rPr lang="en-US" altLang="ja-JP" sz="2000" dirty="0">
                <a:cs typeface="Meiryo UI" panose="020B0604030504040204" pitchFamily="50" charset="-128"/>
              </a:rPr>
              <a:t>3C</a:t>
            </a:r>
            <a:r>
              <a:rPr lang="ja-JP" altLang="en-US" sz="2000" dirty="0">
                <a:cs typeface="Meiryo UI" panose="020B0604030504040204" pitchFamily="50" charset="-128"/>
              </a:rPr>
              <a:t>分析（顧客と競合を踏まえた自社の状況理解）</a:t>
            </a:r>
            <a:endParaRPr lang="ja-JP" altLang="en-US" sz="2000" dirty="0"/>
          </a:p>
        </p:txBody>
      </p:sp>
      <p:cxnSp>
        <p:nvCxnSpPr>
          <p:cNvPr id="4" name="直線コネクタ 3">
            <a:extLst>
              <a:ext uri="{FF2B5EF4-FFF2-40B4-BE49-F238E27FC236}">
                <a16:creationId xmlns:a16="http://schemas.microsoft.com/office/drawing/2014/main" id="{F7A12FCA-F119-7F9F-1F40-CB6ECCE74307}"/>
              </a:ext>
            </a:extLst>
          </p:cNvPr>
          <p:cNvCxnSpPr>
            <a:cxnSpLocks/>
            <a:stCxn id="17" idx="3"/>
            <a:endCxn id="18" idx="1"/>
          </p:cNvCxnSpPr>
          <p:nvPr/>
        </p:nvCxnSpPr>
        <p:spPr>
          <a:xfrm>
            <a:off x="4411654" y="5517352"/>
            <a:ext cx="1082693" cy="0"/>
          </a:xfrm>
          <a:prstGeom prst="line">
            <a:avLst/>
          </a:prstGeom>
          <a:ln w="57150" cap="sq">
            <a:solidFill>
              <a:schemeClr val="accent1"/>
            </a:solidFill>
          </a:ln>
        </p:spPr>
        <p:style>
          <a:lnRef idx="1">
            <a:schemeClr val="accent1"/>
          </a:lnRef>
          <a:fillRef idx="0">
            <a:schemeClr val="accent1"/>
          </a:fillRef>
          <a:effectRef idx="0">
            <a:schemeClr val="dk1"/>
          </a:effectRef>
          <a:fontRef idx="minor">
            <a:schemeClr val="lt1"/>
          </a:fontRef>
        </p:style>
      </p:cxnSp>
      <p:cxnSp>
        <p:nvCxnSpPr>
          <p:cNvPr id="5" name="直線コネクタ 4">
            <a:extLst>
              <a:ext uri="{FF2B5EF4-FFF2-40B4-BE49-F238E27FC236}">
                <a16:creationId xmlns:a16="http://schemas.microsoft.com/office/drawing/2014/main" id="{DE35E192-A77D-52A0-5372-A86A40E2517A}"/>
              </a:ext>
            </a:extLst>
          </p:cNvPr>
          <p:cNvCxnSpPr>
            <a:cxnSpLocks/>
          </p:cNvCxnSpPr>
          <p:nvPr/>
        </p:nvCxnSpPr>
        <p:spPr>
          <a:xfrm>
            <a:off x="6922167" y="2421352"/>
            <a:ext cx="1341237" cy="2016000"/>
          </a:xfrm>
          <a:prstGeom prst="line">
            <a:avLst/>
          </a:prstGeom>
          <a:ln w="57150" cap="sq">
            <a:solidFill>
              <a:schemeClr val="accent1"/>
            </a:solidFill>
          </a:ln>
        </p:spPr>
        <p:style>
          <a:lnRef idx="1">
            <a:schemeClr val="accent1"/>
          </a:lnRef>
          <a:fillRef idx="0">
            <a:schemeClr val="accent1"/>
          </a:fillRef>
          <a:effectRef idx="0">
            <a:schemeClr val="dk1"/>
          </a:effectRef>
          <a:fontRef idx="minor">
            <a:schemeClr val="lt1"/>
          </a:fontRef>
        </p:style>
      </p:cxnSp>
      <p:cxnSp>
        <p:nvCxnSpPr>
          <p:cNvPr id="6" name="直線コネクタ 5">
            <a:extLst>
              <a:ext uri="{FF2B5EF4-FFF2-40B4-BE49-F238E27FC236}">
                <a16:creationId xmlns:a16="http://schemas.microsoft.com/office/drawing/2014/main" id="{E866C60C-5171-0555-37A1-26DC68D3AF18}"/>
              </a:ext>
            </a:extLst>
          </p:cNvPr>
          <p:cNvCxnSpPr>
            <a:stCxn id="7" idx="1"/>
          </p:cNvCxnSpPr>
          <p:nvPr/>
        </p:nvCxnSpPr>
        <p:spPr>
          <a:xfrm flipH="1">
            <a:off x="1641000" y="2421352"/>
            <a:ext cx="1341237" cy="2016000"/>
          </a:xfrm>
          <a:prstGeom prst="line">
            <a:avLst/>
          </a:prstGeom>
          <a:ln w="57150" cap="sq">
            <a:solidFill>
              <a:schemeClr val="accent1"/>
            </a:solidFill>
          </a:ln>
        </p:spPr>
        <p:style>
          <a:lnRef idx="1">
            <a:schemeClr val="accent1"/>
          </a:lnRef>
          <a:fillRef idx="0">
            <a:schemeClr val="accent1"/>
          </a:fillRef>
          <a:effectRef idx="0">
            <a:schemeClr val="dk1"/>
          </a:effectRef>
          <a:fontRef idx="minor">
            <a:schemeClr val="lt1"/>
          </a:fontRef>
        </p:style>
      </p:cxnSp>
      <p:sp>
        <p:nvSpPr>
          <p:cNvPr id="7" name="正方形/長方形 6">
            <a:extLst>
              <a:ext uri="{FF2B5EF4-FFF2-40B4-BE49-F238E27FC236}">
                <a16:creationId xmlns:a16="http://schemas.microsoft.com/office/drawing/2014/main" id="{BC215FDD-315D-60A3-73C3-CC78E598E7D2}"/>
              </a:ext>
            </a:extLst>
          </p:cNvPr>
          <p:cNvSpPr/>
          <p:nvPr/>
        </p:nvSpPr>
        <p:spPr>
          <a:xfrm>
            <a:off x="2982237" y="1341352"/>
            <a:ext cx="3941527" cy="2160000"/>
          </a:xfrm>
          <a:prstGeom prst="rect">
            <a:avLst/>
          </a:prstGeom>
          <a:solidFill>
            <a:schemeClr val="bg1"/>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6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C</a:t>
            </a:r>
            <a:r>
              <a:rPr kumimoji="1" lang="en-US" altLang="ja-JP" sz="20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ompany</a:t>
            </a:r>
            <a:r>
              <a:rPr kumimoji="1" lang="ja-JP" altLang="en-US" sz="20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（自社）</a:t>
            </a:r>
            <a:endParaRPr kumimoji="1" lang="en-US" altLang="ja-JP" sz="1050">
              <a:solidFill>
                <a:schemeClr val="tx1"/>
              </a:solidFill>
              <a:latin typeface="Meiryo UI" panose="020B0604030504040204" pitchFamily="50" charset="-128"/>
              <a:ea typeface="Meiryo UI" panose="020B0604030504040204" pitchFamily="50" charset="-128"/>
            </a:endParaRPr>
          </a:p>
          <a:p>
            <a:pPr>
              <a:lnSpc>
                <a:spcPct val="100000"/>
              </a:lnSpc>
            </a:pP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p>
        </p:txBody>
      </p:sp>
      <p:sp>
        <p:nvSpPr>
          <p:cNvPr id="17" name="正方形/長方形 16">
            <a:extLst>
              <a:ext uri="{FF2B5EF4-FFF2-40B4-BE49-F238E27FC236}">
                <a16:creationId xmlns:a16="http://schemas.microsoft.com/office/drawing/2014/main" id="{130C4564-023F-342B-64EB-DF0FE4603E25}"/>
              </a:ext>
            </a:extLst>
          </p:cNvPr>
          <p:cNvSpPr/>
          <p:nvPr/>
        </p:nvSpPr>
        <p:spPr>
          <a:xfrm>
            <a:off x="470127" y="4437352"/>
            <a:ext cx="3941527" cy="2160000"/>
          </a:xfrm>
          <a:prstGeom prst="rect">
            <a:avLst/>
          </a:prstGeom>
          <a:solidFill>
            <a:schemeClr val="bg1"/>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6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C</a:t>
            </a:r>
            <a:r>
              <a:rPr kumimoji="1" lang="en-US" altLang="ja-JP" sz="20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ustomer</a:t>
            </a:r>
            <a:r>
              <a:rPr kumimoji="1" lang="ja-JP" altLang="en-US" sz="20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（顧客・市場）</a:t>
            </a:r>
            <a:endParaRPr kumimoji="1" lang="en-US" altLang="ja-JP" sz="1050">
              <a:solidFill>
                <a:schemeClr val="tx1"/>
              </a:solidFill>
              <a:latin typeface="Meiryo UI" panose="020B0604030504040204" pitchFamily="50" charset="-128"/>
              <a:ea typeface="Meiryo UI" panose="020B0604030504040204" pitchFamily="50" charset="-128"/>
            </a:endParaRPr>
          </a:p>
          <a:p>
            <a:pPr>
              <a:lnSpc>
                <a:spcPct val="100000"/>
              </a:lnSpc>
            </a:pP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p>
        </p:txBody>
      </p:sp>
      <p:sp>
        <p:nvSpPr>
          <p:cNvPr id="18" name="正方形/長方形 17">
            <a:extLst>
              <a:ext uri="{FF2B5EF4-FFF2-40B4-BE49-F238E27FC236}">
                <a16:creationId xmlns:a16="http://schemas.microsoft.com/office/drawing/2014/main" id="{D0004D40-49B2-629B-94D5-B623EB288F74}"/>
              </a:ext>
            </a:extLst>
          </p:cNvPr>
          <p:cNvSpPr/>
          <p:nvPr/>
        </p:nvSpPr>
        <p:spPr>
          <a:xfrm>
            <a:off x="5494347" y="4437352"/>
            <a:ext cx="3941527" cy="2160000"/>
          </a:xfrm>
          <a:prstGeom prst="rect">
            <a:avLst/>
          </a:prstGeom>
          <a:solidFill>
            <a:schemeClr val="bg1"/>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6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C</a:t>
            </a:r>
            <a:r>
              <a:rPr kumimoji="1" lang="en-US" altLang="ja-JP" sz="20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ompetitor</a:t>
            </a:r>
            <a:r>
              <a:rPr kumimoji="1" lang="ja-JP" altLang="en-US" sz="20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（競合）</a:t>
            </a:r>
            <a:endParaRPr kumimoji="1" lang="en-US" altLang="ja-JP" sz="1050">
              <a:solidFill>
                <a:schemeClr val="tx1"/>
              </a:solidFill>
              <a:latin typeface="Meiryo UI" panose="020B0604030504040204" pitchFamily="50" charset="-128"/>
              <a:ea typeface="Meiryo UI" panose="020B0604030504040204" pitchFamily="50" charset="-128"/>
            </a:endParaRPr>
          </a:p>
          <a:p>
            <a:pPr>
              <a:lnSpc>
                <a:spcPct val="100000"/>
              </a:lnSpc>
            </a:pP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p>
        </p:txBody>
      </p:sp>
      <p:sp>
        <p:nvSpPr>
          <p:cNvPr id="3" name="スライド番号プレースホルダー 2">
            <a:extLst>
              <a:ext uri="{FF2B5EF4-FFF2-40B4-BE49-F238E27FC236}">
                <a16:creationId xmlns:a16="http://schemas.microsoft.com/office/drawing/2014/main" id="{1AF09CE5-B9BF-ED5C-856A-1F2A487075FB}"/>
              </a:ext>
            </a:extLst>
          </p:cNvPr>
          <p:cNvSpPr>
            <a:spLocks noGrp="1"/>
          </p:cNvSpPr>
          <p:nvPr>
            <p:ph type="sldNum" sz="quarter" idx="12"/>
          </p:nvPr>
        </p:nvSpPr>
        <p:spPr/>
        <p:txBody>
          <a:bodyPr/>
          <a:lstStyle/>
          <a:p>
            <a:fld id="{D9550142-B990-490A-A107-ED7302A7FD52}" type="slidenum">
              <a:rPr kumimoji="1" lang="ja-JP" altLang="en-US" smtClean="0"/>
              <a:t>23</a:t>
            </a:fld>
            <a:endParaRPr kumimoji="1" lang="ja-JP" altLang="en-US"/>
          </a:p>
        </p:txBody>
      </p:sp>
    </p:spTree>
    <p:extLst>
      <p:ext uri="{BB962C8B-B14F-4D97-AF65-F5344CB8AC3E}">
        <p14:creationId xmlns:p14="http://schemas.microsoft.com/office/powerpoint/2010/main" val="7958162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p:cNvSpPr>
            <a:spLocks noGrp="1"/>
          </p:cNvSpPr>
          <p:nvPr>
            <p:ph type="body" sz="quarter" idx="17"/>
          </p:nvPr>
        </p:nvSpPr>
        <p:spPr>
          <a:xfrm>
            <a:off x="200026" y="521282"/>
            <a:ext cx="9505950" cy="772107"/>
          </a:xfrm>
        </p:spPr>
        <p:txBody>
          <a:bodyPr/>
          <a:lstStyle/>
          <a:p>
            <a:pPr algn="just"/>
            <a:r>
              <a:rPr lang="ja-JP" altLang="en-US" sz="1800" dirty="0">
                <a:uFill>
                  <a:solidFill>
                    <a:srgbClr val="FF0000"/>
                  </a:solidFill>
                </a:uFill>
              </a:rPr>
              <a:t>内部環境と外部環境のプラス要因及びマイナス要因を分析することで、既存事業の改善点や伸ばすべきポイント、新規事業の将来的なリスク等を特定してください。</a:t>
            </a:r>
          </a:p>
        </p:txBody>
      </p:sp>
      <p:sp>
        <p:nvSpPr>
          <p:cNvPr id="13" name="タイトル 2"/>
          <p:cNvSpPr>
            <a:spLocks noGrp="1"/>
          </p:cNvSpPr>
          <p:nvPr>
            <p:ph type="title"/>
          </p:nvPr>
        </p:nvSpPr>
        <p:spPr>
          <a:xfrm>
            <a:off x="200471" y="147409"/>
            <a:ext cx="9505503" cy="400110"/>
          </a:xfrm>
        </p:spPr>
        <p:txBody>
          <a:bodyPr/>
          <a:lstStyle/>
          <a:p>
            <a:r>
              <a:rPr lang="ja-JP" altLang="en-US" sz="2000" dirty="0"/>
              <a:t>（参考）</a:t>
            </a:r>
            <a:r>
              <a:rPr lang="en-US" altLang="ja-JP" sz="2000" dirty="0">
                <a:ea typeface="Meiryo UI" panose="020B0604030504040204" pitchFamily="50" charset="-128"/>
                <a:cs typeface="Meiryo UI" panose="020B0604030504040204" pitchFamily="50" charset="-128"/>
              </a:rPr>
              <a:t>SWOT</a:t>
            </a:r>
            <a:r>
              <a:rPr lang="ja-JP" altLang="en-US" sz="2000" dirty="0">
                <a:ea typeface="Meiryo UI" panose="020B0604030504040204" pitchFamily="50" charset="-128"/>
                <a:cs typeface="Meiryo UI" panose="020B0604030504040204" pitchFamily="50" charset="-128"/>
              </a:rPr>
              <a:t>分析（市場機会・事業課題の明確化）</a:t>
            </a:r>
            <a:endParaRPr lang="ja-JP" altLang="en-US" sz="2000" dirty="0"/>
          </a:p>
        </p:txBody>
      </p:sp>
      <p:sp>
        <p:nvSpPr>
          <p:cNvPr id="2" name="正方形/長方形 1">
            <a:extLst>
              <a:ext uri="{FF2B5EF4-FFF2-40B4-BE49-F238E27FC236}">
                <a16:creationId xmlns:a16="http://schemas.microsoft.com/office/drawing/2014/main" id="{EFB6F0A6-5C60-C8B8-3DC9-03F1E89DB2D0}"/>
              </a:ext>
            </a:extLst>
          </p:cNvPr>
          <p:cNvSpPr/>
          <p:nvPr/>
        </p:nvSpPr>
        <p:spPr>
          <a:xfrm>
            <a:off x="5112679" y="4221352"/>
            <a:ext cx="4335680" cy="2376000"/>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6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T</a:t>
            </a:r>
            <a:r>
              <a:rPr kumimoji="1" lang="en-US" altLang="ja-JP" sz="20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hreat</a:t>
            </a:r>
            <a:r>
              <a:rPr kumimoji="1" lang="ja-JP" altLang="en-US" sz="20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（脅威）</a:t>
            </a:r>
          </a:p>
          <a:p>
            <a:pPr>
              <a:lnSpc>
                <a:spcPct val="100000"/>
              </a:lnSpc>
            </a:pP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p>
        </p:txBody>
      </p:sp>
      <p:sp>
        <p:nvSpPr>
          <p:cNvPr id="3" name="正方形/長方形 2">
            <a:extLst>
              <a:ext uri="{FF2B5EF4-FFF2-40B4-BE49-F238E27FC236}">
                <a16:creationId xmlns:a16="http://schemas.microsoft.com/office/drawing/2014/main" id="{2DD95B82-1948-B969-83E3-5ADDA578455B}"/>
              </a:ext>
            </a:extLst>
          </p:cNvPr>
          <p:cNvSpPr/>
          <p:nvPr/>
        </p:nvSpPr>
        <p:spPr>
          <a:xfrm>
            <a:off x="705000" y="4221352"/>
            <a:ext cx="4335680" cy="2376000"/>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6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O</a:t>
            </a:r>
            <a:r>
              <a:rPr kumimoji="1" lang="en-US" altLang="ja-JP" sz="20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pportunity</a:t>
            </a:r>
            <a:r>
              <a:rPr kumimoji="1" lang="ja-JP" altLang="en-US" sz="20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（機会）</a:t>
            </a:r>
          </a:p>
          <a:p>
            <a:pPr>
              <a:lnSpc>
                <a:spcPct val="100000"/>
              </a:lnSpc>
            </a:pP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p>
        </p:txBody>
      </p:sp>
      <p:sp>
        <p:nvSpPr>
          <p:cNvPr id="9" name="正方形/長方形 8">
            <a:extLst>
              <a:ext uri="{FF2B5EF4-FFF2-40B4-BE49-F238E27FC236}">
                <a16:creationId xmlns:a16="http://schemas.microsoft.com/office/drawing/2014/main" id="{F067F548-171D-5C41-52D6-C236422450C4}"/>
              </a:ext>
            </a:extLst>
          </p:cNvPr>
          <p:cNvSpPr/>
          <p:nvPr/>
        </p:nvSpPr>
        <p:spPr>
          <a:xfrm>
            <a:off x="704999" y="1352057"/>
            <a:ext cx="4335679" cy="360000"/>
          </a:xfrm>
          <a:prstGeom prst="rect">
            <a:avLst/>
          </a:prstGeom>
          <a:solidFill>
            <a:schemeClr val="tx2">
              <a:lumMod val="7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プラス要因</a:t>
            </a:r>
          </a:p>
        </p:txBody>
      </p:sp>
      <p:sp>
        <p:nvSpPr>
          <p:cNvPr id="10" name="正方形/長方形 9">
            <a:extLst>
              <a:ext uri="{FF2B5EF4-FFF2-40B4-BE49-F238E27FC236}">
                <a16:creationId xmlns:a16="http://schemas.microsoft.com/office/drawing/2014/main" id="{0231130F-B356-FD04-BABD-28D027621755}"/>
              </a:ext>
            </a:extLst>
          </p:cNvPr>
          <p:cNvSpPr/>
          <p:nvPr/>
        </p:nvSpPr>
        <p:spPr>
          <a:xfrm>
            <a:off x="5112679" y="1352057"/>
            <a:ext cx="4335679" cy="360000"/>
          </a:xfrm>
          <a:prstGeom prst="rect">
            <a:avLst/>
          </a:prstGeom>
          <a:solidFill>
            <a:schemeClr val="tx2">
              <a:lumMod val="7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マイナス要因</a:t>
            </a:r>
          </a:p>
        </p:txBody>
      </p:sp>
      <p:sp>
        <p:nvSpPr>
          <p:cNvPr id="11" name="正方形/長方形 10">
            <a:extLst>
              <a:ext uri="{FF2B5EF4-FFF2-40B4-BE49-F238E27FC236}">
                <a16:creationId xmlns:a16="http://schemas.microsoft.com/office/drawing/2014/main" id="{4253ED18-C911-21C5-DEE7-D7155804A4E0}"/>
              </a:ext>
            </a:extLst>
          </p:cNvPr>
          <p:cNvSpPr/>
          <p:nvPr/>
        </p:nvSpPr>
        <p:spPr>
          <a:xfrm>
            <a:off x="5112679" y="1773309"/>
            <a:ext cx="4335680" cy="2376000"/>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6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W</a:t>
            </a:r>
            <a:r>
              <a:rPr kumimoji="1" lang="en-US" altLang="ja-JP" sz="20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eakness</a:t>
            </a:r>
            <a:r>
              <a:rPr kumimoji="1" lang="ja-JP" altLang="en-US" sz="20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（弱み）</a:t>
            </a:r>
          </a:p>
          <a:p>
            <a:pPr>
              <a:lnSpc>
                <a:spcPct val="100000"/>
              </a:lnSpc>
            </a:pP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p>
        </p:txBody>
      </p:sp>
      <p:sp>
        <p:nvSpPr>
          <p:cNvPr id="12" name="正方形/長方形 11">
            <a:extLst>
              <a:ext uri="{FF2B5EF4-FFF2-40B4-BE49-F238E27FC236}">
                <a16:creationId xmlns:a16="http://schemas.microsoft.com/office/drawing/2014/main" id="{36684C6B-429D-7A88-28F9-57715C7F1342}"/>
              </a:ext>
            </a:extLst>
          </p:cNvPr>
          <p:cNvSpPr/>
          <p:nvPr/>
        </p:nvSpPr>
        <p:spPr>
          <a:xfrm>
            <a:off x="705000" y="1773309"/>
            <a:ext cx="4335680" cy="2376000"/>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6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S</a:t>
            </a:r>
            <a:r>
              <a:rPr kumimoji="1" lang="en-US" altLang="ja-JP" sz="20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trength</a:t>
            </a:r>
            <a:r>
              <a:rPr kumimoji="1" lang="ja-JP" altLang="en-US" sz="20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（強み）</a:t>
            </a:r>
            <a:endParaRPr kumimoji="1" lang="en-US" altLang="ja-JP" sz="1050">
              <a:solidFill>
                <a:schemeClr val="tx1"/>
              </a:solidFill>
              <a:latin typeface="Meiryo UI" panose="020B0604030504040204" pitchFamily="50" charset="-128"/>
              <a:ea typeface="Meiryo UI" panose="020B0604030504040204" pitchFamily="50" charset="-128"/>
            </a:endParaRPr>
          </a:p>
          <a:p>
            <a:pPr>
              <a:lnSpc>
                <a:spcPct val="100000"/>
              </a:lnSpc>
            </a:pP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endParaRPr kumimoji="1" lang="en-US" altLang="ja-JP" sz="105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Ｘｘｘ</a:t>
            </a:r>
          </a:p>
        </p:txBody>
      </p:sp>
      <p:sp>
        <p:nvSpPr>
          <p:cNvPr id="14" name="正方形/長方形 13">
            <a:extLst>
              <a:ext uri="{FF2B5EF4-FFF2-40B4-BE49-F238E27FC236}">
                <a16:creationId xmlns:a16="http://schemas.microsoft.com/office/drawing/2014/main" id="{2900F184-FE7B-5825-E880-E043292ECB4B}"/>
              </a:ext>
            </a:extLst>
          </p:cNvPr>
          <p:cNvSpPr/>
          <p:nvPr/>
        </p:nvSpPr>
        <p:spPr>
          <a:xfrm>
            <a:off x="272520" y="1773307"/>
            <a:ext cx="360000" cy="2376001"/>
          </a:xfrm>
          <a:prstGeom prst="rect">
            <a:avLst/>
          </a:prstGeom>
          <a:solidFill>
            <a:schemeClr val="tx2">
              <a:lumMod val="7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内部環境</a:t>
            </a:r>
          </a:p>
        </p:txBody>
      </p:sp>
      <p:sp>
        <p:nvSpPr>
          <p:cNvPr id="15" name="正方形/長方形 14">
            <a:extLst>
              <a:ext uri="{FF2B5EF4-FFF2-40B4-BE49-F238E27FC236}">
                <a16:creationId xmlns:a16="http://schemas.microsoft.com/office/drawing/2014/main" id="{0C8913B7-9047-A26E-D9D1-CDFF21C664DD}"/>
              </a:ext>
            </a:extLst>
          </p:cNvPr>
          <p:cNvSpPr/>
          <p:nvPr/>
        </p:nvSpPr>
        <p:spPr>
          <a:xfrm>
            <a:off x="272520" y="4221351"/>
            <a:ext cx="360000" cy="2376001"/>
          </a:xfrm>
          <a:prstGeom prst="rect">
            <a:avLst/>
          </a:prstGeom>
          <a:solidFill>
            <a:schemeClr val="tx2">
              <a:lumMod val="7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外部環境</a:t>
            </a:r>
          </a:p>
        </p:txBody>
      </p:sp>
      <p:sp>
        <p:nvSpPr>
          <p:cNvPr id="5" name="スライド番号プレースホルダー 4">
            <a:extLst>
              <a:ext uri="{FF2B5EF4-FFF2-40B4-BE49-F238E27FC236}">
                <a16:creationId xmlns:a16="http://schemas.microsoft.com/office/drawing/2014/main" id="{42767D79-2C64-505F-F564-53560F4C8044}"/>
              </a:ext>
            </a:extLst>
          </p:cNvPr>
          <p:cNvSpPr>
            <a:spLocks noGrp="1"/>
          </p:cNvSpPr>
          <p:nvPr>
            <p:ph type="sldNum" sz="quarter" idx="12"/>
          </p:nvPr>
        </p:nvSpPr>
        <p:spPr/>
        <p:txBody>
          <a:bodyPr/>
          <a:lstStyle/>
          <a:p>
            <a:fld id="{D9550142-B990-490A-A107-ED7302A7FD52}" type="slidenum">
              <a:rPr kumimoji="1" lang="ja-JP" altLang="en-US" smtClean="0"/>
              <a:t>24</a:t>
            </a:fld>
            <a:endParaRPr kumimoji="1" lang="ja-JP" altLang="en-US"/>
          </a:p>
        </p:txBody>
      </p:sp>
    </p:spTree>
    <p:extLst>
      <p:ext uri="{BB962C8B-B14F-4D97-AF65-F5344CB8AC3E}">
        <p14:creationId xmlns:p14="http://schemas.microsoft.com/office/powerpoint/2010/main" val="2412139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3</a:t>
            </a:fld>
            <a:endParaRPr kumimoji="1" lang="ja-JP" altLang="en-US"/>
          </a:p>
        </p:txBody>
      </p:sp>
      <p:sp>
        <p:nvSpPr>
          <p:cNvPr id="8" name="テキスト プレースホルダー 7"/>
          <p:cNvSpPr>
            <a:spLocks noGrp="1"/>
          </p:cNvSpPr>
          <p:nvPr>
            <p:ph type="body" sz="quarter" idx="17"/>
          </p:nvPr>
        </p:nvSpPr>
        <p:spPr>
          <a:xfrm>
            <a:off x="200026" y="521282"/>
            <a:ext cx="9505950" cy="772107"/>
          </a:xfrm>
        </p:spPr>
        <p:txBody>
          <a:bodyPr/>
          <a:lstStyle/>
          <a:p>
            <a:pPr algn="just"/>
            <a:r>
              <a:rPr lang="ja-JP" altLang="en-US" sz="1800">
                <a:uFill>
                  <a:solidFill>
                    <a:srgbClr val="FF0000"/>
                  </a:solidFill>
                </a:uFill>
              </a:rPr>
              <a:t>譲受企業と譲渡企業の紹介ページを作成してください。紹介する項目はカスタマイズして構いません。</a:t>
            </a:r>
          </a:p>
        </p:txBody>
      </p:sp>
      <p:sp>
        <p:nvSpPr>
          <p:cNvPr id="13" name="タイトル 2"/>
          <p:cNvSpPr>
            <a:spLocks noGrp="1"/>
          </p:cNvSpPr>
          <p:nvPr>
            <p:ph type="title"/>
          </p:nvPr>
        </p:nvSpPr>
        <p:spPr>
          <a:xfrm>
            <a:off x="200471" y="116632"/>
            <a:ext cx="9505503" cy="461665"/>
          </a:xfrm>
        </p:spPr>
        <p:txBody>
          <a:bodyPr/>
          <a:lstStyle/>
          <a:p>
            <a:r>
              <a:rPr lang="ja-JP" altLang="en-US" sz="2400">
                <a:ea typeface="Meiryo UI" panose="020B0604030504040204" pitchFamily="50" charset="-128"/>
                <a:cs typeface="Meiryo UI" panose="020B0604030504040204" pitchFamily="50" charset="-128"/>
              </a:rPr>
              <a:t>１．企業紹介</a:t>
            </a:r>
            <a:endParaRPr lang="ja-JP" altLang="en-US" sz="2000"/>
          </a:p>
        </p:txBody>
      </p:sp>
      <p:sp>
        <p:nvSpPr>
          <p:cNvPr id="3" name="正方形/長方形 2">
            <a:extLst>
              <a:ext uri="{FF2B5EF4-FFF2-40B4-BE49-F238E27FC236}">
                <a16:creationId xmlns:a16="http://schemas.microsoft.com/office/drawing/2014/main" id="{5E1A25FD-5DA2-77A3-4C03-2577BCC73645}"/>
              </a:ext>
            </a:extLst>
          </p:cNvPr>
          <p:cNvSpPr/>
          <p:nvPr/>
        </p:nvSpPr>
        <p:spPr>
          <a:xfrm>
            <a:off x="1569000" y="1503019"/>
            <a:ext cx="3960000" cy="360394"/>
          </a:xfrm>
          <a:prstGeom prst="rect">
            <a:avLst/>
          </a:prstGeom>
          <a:solidFill>
            <a:schemeClr val="tx2">
              <a:lumMod val="7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b="1">
                <a:solidFill>
                  <a:schemeClr val="bg1"/>
                </a:solidFill>
                <a:latin typeface="Meiryo UI" panose="020B0604030504040204" pitchFamily="50" charset="-128"/>
                <a:ea typeface="Meiryo UI" panose="020B0604030504040204" pitchFamily="50" charset="-128"/>
              </a:rPr>
              <a:t>譲受企業</a:t>
            </a:r>
          </a:p>
        </p:txBody>
      </p:sp>
      <p:sp>
        <p:nvSpPr>
          <p:cNvPr id="4" name="正方形/長方形 3">
            <a:extLst>
              <a:ext uri="{FF2B5EF4-FFF2-40B4-BE49-F238E27FC236}">
                <a16:creationId xmlns:a16="http://schemas.microsoft.com/office/drawing/2014/main" id="{FE84E631-D254-156D-313B-61DD8D146709}"/>
              </a:ext>
            </a:extLst>
          </p:cNvPr>
          <p:cNvSpPr/>
          <p:nvPr/>
        </p:nvSpPr>
        <p:spPr>
          <a:xfrm>
            <a:off x="5673000" y="1503019"/>
            <a:ext cx="3960000" cy="360394"/>
          </a:xfrm>
          <a:prstGeom prst="rect">
            <a:avLst/>
          </a:prstGeom>
          <a:solidFill>
            <a:schemeClr val="tx2">
              <a:lumMod val="7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b="1">
                <a:solidFill>
                  <a:schemeClr val="bg1"/>
                </a:solidFill>
                <a:latin typeface="Meiryo UI" panose="020B0604030504040204" pitchFamily="50" charset="-128"/>
                <a:ea typeface="Meiryo UI" panose="020B0604030504040204" pitchFamily="50" charset="-128"/>
              </a:rPr>
              <a:t>譲渡企業</a:t>
            </a:r>
          </a:p>
        </p:txBody>
      </p:sp>
      <p:sp>
        <p:nvSpPr>
          <p:cNvPr id="5" name="正方形/長方形 4">
            <a:extLst>
              <a:ext uri="{FF2B5EF4-FFF2-40B4-BE49-F238E27FC236}">
                <a16:creationId xmlns:a16="http://schemas.microsoft.com/office/drawing/2014/main" id="{999DA5D2-5BD0-54B3-3BFF-7A562EAB9638}"/>
              </a:ext>
            </a:extLst>
          </p:cNvPr>
          <p:cNvSpPr/>
          <p:nvPr/>
        </p:nvSpPr>
        <p:spPr>
          <a:xfrm>
            <a:off x="273050" y="2061000"/>
            <a:ext cx="1151950" cy="612000"/>
          </a:xfrm>
          <a:prstGeom prst="rect">
            <a:avLst/>
          </a:prstGeom>
          <a:solidFill>
            <a:schemeClr val="bg1">
              <a:lumMod val="8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400">
                <a:solidFill>
                  <a:schemeClr val="tx1"/>
                </a:solidFill>
                <a:latin typeface="Meiryo UI" panose="020B0604030504040204" pitchFamily="50" charset="-128"/>
                <a:ea typeface="Meiryo UI" panose="020B0604030504040204" pitchFamily="50" charset="-128"/>
              </a:rPr>
              <a:t>代表者名</a:t>
            </a:r>
          </a:p>
        </p:txBody>
      </p:sp>
      <p:sp>
        <p:nvSpPr>
          <p:cNvPr id="6" name="正方形/長方形 5">
            <a:extLst>
              <a:ext uri="{FF2B5EF4-FFF2-40B4-BE49-F238E27FC236}">
                <a16:creationId xmlns:a16="http://schemas.microsoft.com/office/drawing/2014/main" id="{F6C0C0C9-C6D2-A02A-575F-C6B5EEFCB88F}"/>
              </a:ext>
            </a:extLst>
          </p:cNvPr>
          <p:cNvSpPr/>
          <p:nvPr/>
        </p:nvSpPr>
        <p:spPr>
          <a:xfrm>
            <a:off x="273050" y="2860200"/>
            <a:ext cx="1151950" cy="612000"/>
          </a:xfrm>
          <a:prstGeom prst="rect">
            <a:avLst/>
          </a:prstGeom>
          <a:solidFill>
            <a:schemeClr val="bg1">
              <a:lumMod val="8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400">
                <a:solidFill>
                  <a:schemeClr val="tx1"/>
                </a:solidFill>
                <a:latin typeface="Meiryo UI" panose="020B0604030504040204" pitchFamily="50" charset="-128"/>
                <a:ea typeface="Meiryo UI" panose="020B0604030504040204" pitchFamily="50" charset="-128"/>
              </a:rPr>
              <a:t>所在地</a:t>
            </a:r>
          </a:p>
        </p:txBody>
      </p:sp>
      <p:sp>
        <p:nvSpPr>
          <p:cNvPr id="7" name="正方形/長方形 6">
            <a:extLst>
              <a:ext uri="{FF2B5EF4-FFF2-40B4-BE49-F238E27FC236}">
                <a16:creationId xmlns:a16="http://schemas.microsoft.com/office/drawing/2014/main" id="{F5B5ED1F-3EA3-2392-0BF0-5B40C658D931}"/>
              </a:ext>
            </a:extLst>
          </p:cNvPr>
          <p:cNvSpPr/>
          <p:nvPr/>
        </p:nvSpPr>
        <p:spPr>
          <a:xfrm>
            <a:off x="273050" y="3659400"/>
            <a:ext cx="1151950" cy="612000"/>
          </a:xfrm>
          <a:prstGeom prst="rect">
            <a:avLst/>
          </a:prstGeom>
          <a:solidFill>
            <a:schemeClr val="bg1">
              <a:lumMod val="8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400">
                <a:solidFill>
                  <a:schemeClr val="tx1"/>
                </a:solidFill>
                <a:latin typeface="Meiryo UI" panose="020B0604030504040204" pitchFamily="50" charset="-128"/>
                <a:ea typeface="Meiryo UI" panose="020B0604030504040204" pitchFamily="50" charset="-128"/>
              </a:rPr>
              <a:t>設立</a:t>
            </a:r>
          </a:p>
        </p:txBody>
      </p:sp>
      <p:sp>
        <p:nvSpPr>
          <p:cNvPr id="9" name="正方形/長方形 8">
            <a:extLst>
              <a:ext uri="{FF2B5EF4-FFF2-40B4-BE49-F238E27FC236}">
                <a16:creationId xmlns:a16="http://schemas.microsoft.com/office/drawing/2014/main" id="{A8C34A86-148D-BE6F-4161-5C5E428F919F}"/>
              </a:ext>
            </a:extLst>
          </p:cNvPr>
          <p:cNvSpPr/>
          <p:nvPr/>
        </p:nvSpPr>
        <p:spPr>
          <a:xfrm>
            <a:off x="273050" y="4458600"/>
            <a:ext cx="1151950" cy="612000"/>
          </a:xfrm>
          <a:prstGeom prst="rect">
            <a:avLst/>
          </a:prstGeom>
          <a:solidFill>
            <a:schemeClr val="bg1">
              <a:lumMod val="8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400">
                <a:solidFill>
                  <a:schemeClr val="tx1"/>
                </a:solidFill>
                <a:latin typeface="Meiryo UI" panose="020B0604030504040204" pitchFamily="50" charset="-128"/>
                <a:ea typeface="Meiryo UI" panose="020B0604030504040204" pitchFamily="50" charset="-128"/>
              </a:rPr>
              <a:t>事業内容</a:t>
            </a:r>
          </a:p>
        </p:txBody>
      </p:sp>
      <p:sp>
        <p:nvSpPr>
          <p:cNvPr id="10" name="正方形/長方形 9">
            <a:extLst>
              <a:ext uri="{FF2B5EF4-FFF2-40B4-BE49-F238E27FC236}">
                <a16:creationId xmlns:a16="http://schemas.microsoft.com/office/drawing/2014/main" id="{F67AF5E4-0F7C-BC40-54CC-2079B78A3371}"/>
              </a:ext>
            </a:extLst>
          </p:cNvPr>
          <p:cNvSpPr/>
          <p:nvPr/>
        </p:nvSpPr>
        <p:spPr>
          <a:xfrm>
            <a:off x="273050" y="5257800"/>
            <a:ext cx="1151950" cy="612000"/>
          </a:xfrm>
          <a:prstGeom prst="rect">
            <a:avLst/>
          </a:prstGeom>
          <a:solidFill>
            <a:schemeClr val="bg1">
              <a:lumMod val="8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400">
                <a:solidFill>
                  <a:schemeClr val="tx1"/>
                </a:solidFill>
                <a:latin typeface="Meiryo UI" panose="020B0604030504040204" pitchFamily="50" charset="-128"/>
                <a:ea typeface="Meiryo UI" panose="020B0604030504040204" pitchFamily="50" charset="-128"/>
              </a:rPr>
              <a:t>資本金</a:t>
            </a:r>
          </a:p>
        </p:txBody>
      </p:sp>
      <p:sp>
        <p:nvSpPr>
          <p:cNvPr id="14" name="正方形/長方形 13">
            <a:extLst>
              <a:ext uri="{FF2B5EF4-FFF2-40B4-BE49-F238E27FC236}">
                <a16:creationId xmlns:a16="http://schemas.microsoft.com/office/drawing/2014/main" id="{982DEED1-08AB-42FA-535D-C41EA6A5F004}"/>
              </a:ext>
            </a:extLst>
          </p:cNvPr>
          <p:cNvSpPr/>
          <p:nvPr/>
        </p:nvSpPr>
        <p:spPr>
          <a:xfrm>
            <a:off x="273050" y="6057000"/>
            <a:ext cx="1151950" cy="612000"/>
          </a:xfrm>
          <a:prstGeom prst="rect">
            <a:avLst/>
          </a:prstGeom>
          <a:solidFill>
            <a:schemeClr val="bg1">
              <a:lumMod val="8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400" dirty="0">
                <a:solidFill>
                  <a:schemeClr val="tx1"/>
                </a:solidFill>
                <a:latin typeface="Meiryo UI" panose="020B0604030504040204" pitchFamily="50" charset="-128"/>
                <a:ea typeface="Meiryo UI" panose="020B0604030504040204" pitchFamily="50" charset="-128"/>
              </a:rPr>
              <a:t>年間売上高</a:t>
            </a:r>
          </a:p>
        </p:txBody>
      </p:sp>
      <p:cxnSp>
        <p:nvCxnSpPr>
          <p:cNvPr id="15" name="直線コネクタ 14">
            <a:extLst>
              <a:ext uri="{FF2B5EF4-FFF2-40B4-BE49-F238E27FC236}">
                <a16:creationId xmlns:a16="http://schemas.microsoft.com/office/drawing/2014/main" id="{00107232-7FE7-371E-A999-973FD1B254DB}"/>
              </a:ext>
            </a:extLst>
          </p:cNvPr>
          <p:cNvCxnSpPr>
            <a:cxnSpLocks/>
          </p:cNvCxnSpPr>
          <p:nvPr/>
        </p:nvCxnSpPr>
        <p:spPr>
          <a:xfrm>
            <a:off x="273050" y="2781000"/>
            <a:ext cx="9395950"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cxnSp>
        <p:nvCxnSpPr>
          <p:cNvPr id="16" name="直線コネクタ 15">
            <a:extLst>
              <a:ext uri="{FF2B5EF4-FFF2-40B4-BE49-F238E27FC236}">
                <a16:creationId xmlns:a16="http://schemas.microsoft.com/office/drawing/2014/main" id="{A1FFD774-46D7-B2CE-5B81-5325222F8516}"/>
              </a:ext>
            </a:extLst>
          </p:cNvPr>
          <p:cNvCxnSpPr>
            <a:cxnSpLocks/>
          </p:cNvCxnSpPr>
          <p:nvPr/>
        </p:nvCxnSpPr>
        <p:spPr>
          <a:xfrm>
            <a:off x="273050" y="3573000"/>
            <a:ext cx="9395950"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cxnSp>
        <p:nvCxnSpPr>
          <p:cNvPr id="17" name="直線コネクタ 16">
            <a:extLst>
              <a:ext uri="{FF2B5EF4-FFF2-40B4-BE49-F238E27FC236}">
                <a16:creationId xmlns:a16="http://schemas.microsoft.com/office/drawing/2014/main" id="{41861342-F4AA-CFDF-6598-568A7FD74ADF}"/>
              </a:ext>
            </a:extLst>
          </p:cNvPr>
          <p:cNvCxnSpPr>
            <a:cxnSpLocks/>
          </p:cNvCxnSpPr>
          <p:nvPr/>
        </p:nvCxnSpPr>
        <p:spPr>
          <a:xfrm>
            <a:off x="273050" y="4365000"/>
            <a:ext cx="9395950"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cxnSp>
        <p:nvCxnSpPr>
          <p:cNvPr id="18" name="直線コネクタ 17">
            <a:extLst>
              <a:ext uri="{FF2B5EF4-FFF2-40B4-BE49-F238E27FC236}">
                <a16:creationId xmlns:a16="http://schemas.microsoft.com/office/drawing/2014/main" id="{F4FBFC95-F8AE-DE56-BA28-95C97A392A93}"/>
              </a:ext>
            </a:extLst>
          </p:cNvPr>
          <p:cNvCxnSpPr>
            <a:cxnSpLocks/>
          </p:cNvCxnSpPr>
          <p:nvPr/>
        </p:nvCxnSpPr>
        <p:spPr>
          <a:xfrm>
            <a:off x="273050" y="5157000"/>
            <a:ext cx="9395950"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cxnSp>
        <p:nvCxnSpPr>
          <p:cNvPr id="23" name="直線コネクタ 22">
            <a:extLst>
              <a:ext uri="{FF2B5EF4-FFF2-40B4-BE49-F238E27FC236}">
                <a16:creationId xmlns:a16="http://schemas.microsoft.com/office/drawing/2014/main" id="{A7826A7C-61E2-159C-3E33-76F6220BBF08}"/>
              </a:ext>
            </a:extLst>
          </p:cNvPr>
          <p:cNvCxnSpPr>
            <a:cxnSpLocks/>
          </p:cNvCxnSpPr>
          <p:nvPr/>
        </p:nvCxnSpPr>
        <p:spPr>
          <a:xfrm>
            <a:off x="5601000" y="1521000"/>
            <a:ext cx="0" cy="514800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sp>
        <p:nvSpPr>
          <p:cNvPr id="24" name="正方形/長方形 23">
            <a:extLst>
              <a:ext uri="{FF2B5EF4-FFF2-40B4-BE49-F238E27FC236}">
                <a16:creationId xmlns:a16="http://schemas.microsoft.com/office/drawing/2014/main" id="{DA9BD35A-4054-8025-42B1-58734235AD90}"/>
              </a:ext>
            </a:extLst>
          </p:cNvPr>
          <p:cNvSpPr/>
          <p:nvPr/>
        </p:nvSpPr>
        <p:spPr>
          <a:xfrm>
            <a:off x="1569000" y="2097000"/>
            <a:ext cx="3960000" cy="612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defRPr/>
            </a:pPr>
            <a:r>
              <a:rPr lang="ja-JP" altLang="en-US" sz="1400">
                <a:solidFill>
                  <a:schemeClr val="tx1"/>
                </a:solidFill>
                <a:latin typeface="Meiryo UI" panose="020B0604030504040204" pitchFamily="50" charset="-128"/>
                <a:ea typeface="Meiryo UI" panose="020B0604030504040204" pitchFamily="50" charset="-128"/>
              </a:rPr>
              <a:t>Ｘｘｘ</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ACC0D723-4773-B3BF-0362-2D43F28A4956}"/>
              </a:ext>
            </a:extLst>
          </p:cNvPr>
          <p:cNvSpPr/>
          <p:nvPr/>
        </p:nvSpPr>
        <p:spPr>
          <a:xfrm>
            <a:off x="5673000" y="2097000"/>
            <a:ext cx="3960000" cy="612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defRPr/>
            </a:pPr>
            <a:r>
              <a:rPr lang="ja-JP" altLang="en-US" sz="1400">
                <a:solidFill>
                  <a:schemeClr val="tx1"/>
                </a:solidFill>
                <a:latin typeface="Meiryo UI" panose="020B0604030504040204" pitchFamily="50" charset="-128"/>
                <a:ea typeface="Meiryo UI" panose="020B0604030504040204" pitchFamily="50" charset="-128"/>
              </a:rPr>
              <a:t>Ｘｘｘ</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26" name="正方形/長方形 25">
            <a:extLst>
              <a:ext uri="{FF2B5EF4-FFF2-40B4-BE49-F238E27FC236}">
                <a16:creationId xmlns:a16="http://schemas.microsoft.com/office/drawing/2014/main" id="{FB65CAFE-6378-B0B0-5A34-D6A8DBB97AD8}"/>
              </a:ext>
            </a:extLst>
          </p:cNvPr>
          <p:cNvSpPr/>
          <p:nvPr/>
        </p:nvSpPr>
        <p:spPr>
          <a:xfrm>
            <a:off x="1569000" y="2867401"/>
            <a:ext cx="3960000" cy="612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defRPr/>
            </a:pPr>
            <a:r>
              <a:rPr lang="ja-JP" altLang="en-US" sz="1400">
                <a:solidFill>
                  <a:schemeClr val="tx1"/>
                </a:solidFill>
                <a:latin typeface="Meiryo UI" panose="020B0604030504040204" pitchFamily="50" charset="-128"/>
                <a:ea typeface="Meiryo UI" panose="020B0604030504040204" pitchFamily="50" charset="-128"/>
              </a:rPr>
              <a:t>Ｘｘ</a:t>
            </a:r>
            <a:r>
              <a:rPr lang="en-US" altLang="ja-JP" sz="1400">
                <a:solidFill>
                  <a:schemeClr val="tx1"/>
                </a:solidFill>
                <a:latin typeface="Meiryo UI" panose="020B0604030504040204" pitchFamily="50" charset="-128"/>
                <a:ea typeface="Meiryo UI" panose="020B0604030504040204" pitchFamily="50" charset="-128"/>
              </a:rPr>
              <a:t>x</a:t>
            </a:r>
          </a:p>
        </p:txBody>
      </p:sp>
      <p:sp>
        <p:nvSpPr>
          <p:cNvPr id="27" name="正方形/長方形 26">
            <a:extLst>
              <a:ext uri="{FF2B5EF4-FFF2-40B4-BE49-F238E27FC236}">
                <a16:creationId xmlns:a16="http://schemas.microsoft.com/office/drawing/2014/main" id="{47F00657-1CC2-880D-CEFE-6EB2CE792137}"/>
              </a:ext>
            </a:extLst>
          </p:cNvPr>
          <p:cNvSpPr/>
          <p:nvPr/>
        </p:nvSpPr>
        <p:spPr>
          <a:xfrm>
            <a:off x="5673000" y="2867401"/>
            <a:ext cx="3960000" cy="612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defRPr/>
            </a:pPr>
            <a:r>
              <a:rPr lang="ja-JP" altLang="en-US" sz="1400">
                <a:solidFill>
                  <a:schemeClr val="tx1"/>
                </a:solidFill>
                <a:latin typeface="Meiryo UI" panose="020B0604030504040204" pitchFamily="50" charset="-128"/>
                <a:ea typeface="Meiryo UI" panose="020B0604030504040204" pitchFamily="50" charset="-128"/>
              </a:rPr>
              <a:t>Ｘｘ</a:t>
            </a:r>
            <a:r>
              <a:rPr lang="en-US" altLang="ja-JP" sz="1400">
                <a:solidFill>
                  <a:schemeClr val="tx1"/>
                </a:solidFill>
                <a:latin typeface="Meiryo UI" panose="020B0604030504040204" pitchFamily="50" charset="-128"/>
                <a:ea typeface="Meiryo UI" panose="020B0604030504040204" pitchFamily="50" charset="-128"/>
              </a:rPr>
              <a:t>x</a:t>
            </a:r>
          </a:p>
        </p:txBody>
      </p:sp>
      <p:sp>
        <p:nvSpPr>
          <p:cNvPr id="28" name="正方形/長方形 27">
            <a:extLst>
              <a:ext uri="{FF2B5EF4-FFF2-40B4-BE49-F238E27FC236}">
                <a16:creationId xmlns:a16="http://schemas.microsoft.com/office/drawing/2014/main" id="{52FAE87D-6D6D-11B9-55EA-26EBA5801999}"/>
              </a:ext>
            </a:extLst>
          </p:cNvPr>
          <p:cNvSpPr/>
          <p:nvPr/>
        </p:nvSpPr>
        <p:spPr>
          <a:xfrm>
            <a:off x="5673000" y="3645000"/>
            <a:ext cx="3960000" cy="612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defRPr/>
            </a:pPr>
            <a:r>
              <a:rPr lang="en-US" altLang="ja-JP" sz="1400">
                <a:solidFill>
                  <a:schemeClr val="tx1"/>
                </a:solidFill>
                <a:latin typeface="Meiryo UI" panose="020B0604030504040204" pitchFamily="50" charset="-128"/>
                <a:ea typeface="Meiryo UI" panose="020B0604030504040204" pitchFamily="50" charset="-128"/>
              </a:rPr>
              <a:t>X</a:t>
            </a:r>
            <a:r>
              <a:rPr lang="ja-JP" altLang="en-US" sz="1400">
                <a:solidFill>
                  <a:schemeClr val="tx1"/>
                </a:solidFill>
                <a:latin typeface="Meiryo UI" panose="020B0604030504040204" pitchFamily="50" charset="-128"/>
                <a:ea typeface="Meiryo UI" panose="020B0604030504040204" pitchFamily="50" charset="-128"/>
              </a:rPr>
              <a:t>ｘ</a:t>
            </a:r>
            <a:r>
              <a:rPr lang="en-US" altLang="ja-JP" sz="1400">
                <a:solidFill>
                  <a:schemeClr val="tx1"/>
                </a:solidFill>
                <a:latin typeface="Meiryo UI" panose="020B0604030504040204" pitchFamily="50" charset="-128"/>
                <a:ea typeface="Meiryo UI" panose="020B0604030504040204" pitchFamily="50" charset="-128"/>
              </a:rPr>
              <a:t>x</a:t>
            </a:r>
          </a:p>
        </p:txBody>
      </p:sp>
      <p:sp>
        <p:nvSpPr>
          <p:cNvPr id="29" name="正方形/長方形 28">
            <a:extLst>
              <a:ext uri="{FF2B5EF4-FFF2-40B4-BE49-F238E27FC236}">
                <a16:creationId xmlns:a16="http://schemas.microsoft.com/office/drawing/2014/main" id="{D14E6168-D470-49F0-5BC1-26D849E2CA3A}"/>
              </a:ext>
            </a:extLst>
          </p:cNvPr>
          <p:cNvSpPr/>
          <p:nvPr/>
        </p:nvSpPr>
        <p:spPr>
          <a:xfrm>
            <a:off x="1569000" y="3645000"/>
            <a:ext cx="3960000" cy="612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defRPr/>
            </a:pPr>
            <a:r>
              <a:rPr lang="en-US" altLang="ja-JP" sz="1400">
                <a:solidFill>
                  <a:schemeClr val="tx1"/>
                </a:solidFill>
                <a:latin typeface="Meiryo UI" panose="020B0604030504040204" pitchFamily="50" charset="-128"/>
                <a:ea typeface="Meiryo UI" panose="020B0604030504040204" pitchFamily="50" charset="-128"/>
              </a:rPr>
              <a:t>X</a:t>
            </a:r>
            <a:r>
              <a:rPr lang="ja-JP" altLang="en-US" sz="1400">
                <a:solidFill>
                  <a:schemeClr val="tx1"/>
                </a:solidFill>
                <a:latin typeface="Meiryo UI" panose="020B0604030504040204" pitchFamily="50" charset="-128"/>
                <a:ea typeface="Meiryo UI" panose="020B0604030504040204" pitchFamily="50" charset="-128"/>
              </a:rPr>
              <a:t>ｘ</a:t>
            </a:r>
            <a:r>
              <a:rPr lang="en-US" altLang="ja-JP" sz="1400">
                <a:solidFill>
                  <a:schemeClr val="tx1"/>
                </a:solidFill>
                <a:latin typeface="Meiryo UI" panose="020B0604030504040204" pitchFamily="50" charset="-128"/>
                <a:ea typeface="Meiryo UI" panose="020B0604030504040204" pitchFamily="50" charset="-128"/>
              </a:rPr>
              <a:t>x</a:t>
            </a:r>
          </a:p>
        </p:txBody>
      </p:sp>
      <p:sp>
        <p:nvSpPr>
          <p:cNvPr id="30" name="正方形/長方形 29">
            <a:extLst>
              <a:ext uri="{FF2B5EF4-FFF2-40B4-BE49-F238E27FC236}">
                <a16:creationId xmlns:a16="http://schemas.microsoft.com/office/drawing/2014/main" id="{7E554335-3C33-CDD0-B2CB-59620E4B45AD}"/>
              </a:ext>
            </a:extLst>
          </p:cNvPr>
          <p:cNvSpPr/>
          <p:nvPr/>
        </p:nvSpPr>
        <p:spPr>
          <a:xfrm>
            <a:off x="1569000" y="4473001"/>
            <a:ext cx="3960000" cy="612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defRPr/>
            </a:pPr>
            <a:r>
              <a:rPr lang="en-US" altLang="ja-JP" sz="1400">
                <a:solidFill>
                  <a:schemeClr val="tx1"/>
                </a:solidFill>
                <a:latin typeface="Meiryo UI" panose="020B0604030504040204" pitchFamily="50" charset="-128"/>
                <a:ea typeface="Meiryo UI" panose="020B0604030504040204" pitchFamily="50" charset="-128"/>
              </a:rPr>
              <a:t>X</a:t>
            </a:r>
            <a:r>
              <a:rPr lang="ja-JP" altLang="en-US" sz="1400">
                <a:solidFill>
                  <a:schemeClr val="tx1"/>
                </a:solidFill>
                <a:latin typeface="Meiryo UI" panose="020B0604030504040204" pitchFamily="50" charset="-128"/>
                <a:ea typeface="Meiryo UI" panose="020B0604030504040204" pitchFamily="50" charset="-128"/>
              </a:rPr>
              <a:t>ｘ</a:t>
            </a:r>
            <a:r>
              <a:rPr lang="en-US" altLang="ja-JP" sz="1400">
                <a:solidFill>
                  <a:schemeClr val="tx1"/>
                </a:solidFill>
                <a:latin typeface="Meiryo UI" panose="020B0604030504040204" pitchFamily="50" charset="-128"/>
                <a:ea typeface="Meiryo UI" panose="020B0604030504040204" pitchFamily="50" charset="-128"/>
              </a:rPr>
              <a:t>x</a:t>
            </a:r>
          </a:p>
          <a:p>
            <a:pPr>
              <a:defRPr/>
            </a:pP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31" name="正方形/長方形 30">
            <a:extLst>
              <a:ext uri="{FF2B5EF4-FFF2-40B4-BE49-F238E27FC236}">
                <a16:creationId xmlns:a16="http://schemas.microsoft.com/office/drawing/2014/main" id="{C8B14B5F-0D87-4D77-AE8B-526A7509EBD4}"/>
              </a:ext>
            </a:extLst>
          </p:cNvPr>
          <p:cNvSpPr/>
          <p:nvPr/>
        </p:nvSpPr>
        <p:spPr>
          <a:xfrm>
            <a:off x="5673000" y="4473001"/>
            <a:ext cx="3960000" cy="612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defRPr/>
            </a:pPr>
            <a:r>
              <a:rPr lang="en-US" altLang="ja-JP" sz="1400">
                <a:solidFill>
                  <a:schemeClr val="tx1"/>
                </a:solidFill>
                <a:latin typeface="Meiryo UI" panose="020B0604030504040204" pitchFamily="50" charset="-128"/>
                <a:ea typeface="Meiryo UI" panose="020B0604030504040204" pitchFamily="50" charset="-128"/>
              </a:rPr>
              <a:t>X</a:t>
            </a:r>
            <a:r>
              <a:rPr lang="ja-JP" altLang="en-US" sz="1400">
                <a:solidFill>
                  <a:schemeClr val="tx1"/>
                </a:solidFill>
                <a:latin typeface="Meiryo UI" panose="020B0604030504040204" pitchFamily="50" charset="-128"/>
                <a:ea typeface="Meiryo UI" panose="020B0604030504040204" pitchFamily="50" charset="-128"/>
              </a:rPr>
              <a:t>ｘ</a:t>
            </a:r>
            <a:r>
              <a:rPr lang="en-US" altLang="ja-JP" sz="1400">
                <a:solidFill>
                  <a:schemeClr val="tx1"/>
                </a:solidFill>
                <a:latin typeface="Meiryo UI" panose="020B0604030504040204" pitchFamily="50" charset="-128"/>
                <a:ea typeface="Meiryo UI" panose="020B0604030504040204" pitchFamily="50" charset="-128"/>
              </a:rPr>
              <a:t>x</a:t>
            </a:r>
          </a:p>
        </p:txBody>
      </p:sp>
      <p:sp>
        <p:nvSpPr>
          <p:cNvPr id="32" name="正方形/長方形 31">
            <a:extLst>
              <a:ext uri="{FF2B5EF4-FFF2-40B4-BE49-F238E27FC236}">
                <a16:creationId xmlns:a16="http://schemas.microsoft.com/office/drawing/2014/main" id="{A43FDEF1-5905-A586-FCE2-046FC22453FC}"/>
              </a:ext>
            </a:extLst>
          </p:cNvPr>
          <p:cNvSpPr/>
          <p:nvPr/>
        </p:nvSpPr>
        <p:spPr>
          <a:xfrm>
            <a:off x="1569000" y="5250213"/>
            <a:ext cx="3960000" cy="612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defRPr/>
            </a:pPr>
            <a:r>
              <a:rPr lang="ja-JP" altLang="en-US" sz="1400">
                <a:solidFill>
                  <a:schemeClr val="tx1"/>
                </a:solidFill>
                <a:latin typeface="Meiryo UI" panose="020B0604030504040204" pitchFamily="50" charset="-128"/>
                <a:ea typeface="Meiryo UI" panose="020B0604030504040204" pitchFamily="50" charset="-128"/>
              </a:rPr>
              <a:t>Ｘｘｘ</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65B6846B-CB4B-6D38-0316-68F6A85F1048}"/>
              </a:ext>
            </a:extLst>
          </p:cNvPr>
          <p:cNvSpPr/>
          <p:nvPr/>
        </p:nvSpPr>
        <p:spPr>
          <a:xfrm>
            <a:off x="5673000" y="5250213"/>
            <a:ext cx="3960000" cy="612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defRPr/>
            </a:pPr>
            <a:r>
              <a:rPr lang="ja-JP" altLang="en-US" sz="1400">
                <a:solidFill>
                  <a:schemeClr val="tx1"/>
                </a:solidFill>
                <a:latin typeface="Meiryo UI" panose="020B0604030504040204" pitchFamily="50" charset="-128"/>
                <a:ea typeface="Meiryo UI" panose="020B0604030504040204" pitchFamily="50" charset="-128"/>
              </a:rPr>
              <a:t>Ｘｘｘ</a:t>
            </a:r>
            <a:endParaRPr lang="en-US" altLang="ja-JP" sz="1400">
              <a:solidFill>
                <a:schemeClr val="tx1"/>
              </a:solidFill>
              <a:latin typeface="Meiryo UI" panose="020B0604030504040204" pitchFamily="50" charset="-128"/>
              <a:ea typeface="Meiryo UI" panose="020B0604030504040204" pitchFamily="50" charset="-128"/>
            </a:endParaRPr>
          </a:p>
        </p:txBody>
      </p:sp>
      <p:cxnSp>
        <p:nvCxnSpPr>
          <p:cNvPr id="34" name="直線コネクタ 33">
            <a:extLst>
              <a:ext uri="{FF2B5EF4-FFF2-40B4-BE49-F238E27FC236}">
                <a16:creationId xmlns:a16="http://schemas.microsoft.com/office/drawing/2014/main" id="{77D3A59C-1AC9-544C-5B04-D0BA516DDA9B}"/>
              </a:ext>
            </a:extLst>
          </p:cNvPr>
          <p:cNvCxnSpPr>
            <a:cxnSpLocks/>
          </p:cNvCxnSpPr>
          <p:nvPr/>
        </p:nvCxnSpPr>
        <p:spPr>
          <a:xfrm>
            <a:off x="273050" y="5949280"/>
            <a:ext cx="9395950"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sp>
        <p:nvSpPr>
          <p:cNvPr id="35" name="正方形/長方形 34">
            <a:extLst>
              <a:ext uri="{FF2B5EF4-FFF2-40B4-BE49-F238E27FC236}">
                <a16:creationId xmlns:a16="http://schemas.microsoft.com/office/drawing/2014/main" id="{00614F84-9551-AF46-29A0-B097F207164D}"/>
              </a:ext>
            </a:extLst>
          </p:cNvPr>
          <p:cNvSpPr/>
          <p:nvPr/>
        </p:nvSpPr>
        <p:spPr>
          <a:xfrm>
            <a:off x="5673000" y="6000517"/>
            <a:ext cx="3960000" cy="612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defRPr/>
            </a:pPr>
            <a:r>
              <a:rPr lang="ja-JP" altLang="en-US" sz="1400">
                <a:solidFill>
                  <a:schemeClr val="tx1"/>
                </a:solidFill>
                <a:latin typeface="Meiryo UI" panose="020B0604030504040204" pitchFamily="50" charset="-128"/>
                <a:ea typeface="Meiryo UI" panose="020B0604030504040204" pitchFamily="50" charset="-128"/>
              </a:rPr>
              <a:t>Ｘｘｘ</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36" name="正方形/長方形 35">
            <a:extLst>
              <a:ext uri="{FF2B5EF4-FFF2-40B4-BE49-F238E27FC236}">
                <a16:creationId xmlns:a16="http://schemas.microsoft.com/office/drawing/2014/main" id="{970AA1B7-87EE-7018-3446-8D4F8BC14D64}"/>
              </a:ext>
            </a:extLst>
          </p:cNvPr>
          <p:cNvSpPr/>
          <p:nvPr/>
        </p:nvSpPr>
        <p:spPr>
          <a:xfrm>
            <a:off x="1569000" y="6000517"/>
            <a:ext cx="3960000" cy="612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defRPr/>
            </a:pPr>
            <a:r>
              <a:rPr lang="ja-JP" altLang="en-US" sz="1400">
                <a:solidFill>
                  <a:schemeClr val="tx1"/>
                </a:solidFill>
                <a:latin typeface="Meiryo UI" panose="020B0604030504040204" pitchFamily="50" charset="-128"/>
                <a:ea typeface="Meiryo UI" panose="020B0604030504040204" pitchFamily="50" charset="-128"/>
              </a:rPr>
              <a:t>Ｘｘｘ</a:t>
            </a:r>
            <a:endParaRPr lang="en-US" altLang="ja-JP" sz="140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6316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p:cNvSpPr>
            <a:spLocks noGrp="1"/>
          </p:cNvSpPr>
          <p:nvPr>
            <p:ph type="body" sz="quarter" idx="17"/>
          </p:nvPr>
        </p:nvSpPr>
        <p:spPr>
          <a:xfrm>
            <a:off x="200026" y="521282"/>
            <a:ext cx="9505950" cy="772107"/>
          </a:xfrm>
        </p:spPr>
        <p:txBody>
          <a:bodyPr/>
          <a:lstStyle/>
          <a:p>
            <a:pPr algn="just"/>
            <a:r>
              <a:rPr lang="ja-JP" altLang="en-US" sz="1800"/>
              <a:t>今回の取組の中で、今後“ブレない”軸となる「</a:t>
            </a:r>
            <a:r>
              <a:rPr lang="en-US" altLang="ja-JP" sz="1800"/>
              <a:t>M</a:t>
            </a:r>
            <a:r>
              <a:rPr lang="ja-JP" altLang="en-US" sz="1800"/>
              <a:t>＆</a:t>
            </a:r>
            <a:r>
              <a:rPr lang="en-US" altLang="ja-JP" sz="1800"/>
              <a:t>A</a:t>
            </a:r>
            <a:r>
              <a:rPr lang="ja-JP" altLang="en-US" sz="1800"/>
              <a:t>の目的」と「成功の定義」をご記載ください。</a:t>
            </a:r>
            <a:r>
              <a:rPr kumimoji="1" lang="ja-JP" altLang="en-US" sz="1800"/>
              <a:t>図で表現したい等の場合は、適宜スライドをカスタマイズして構いません。</a:t>
            </a:r>
            <a:endParaRPr lang="ja-JP" altLang="en-US" sz="1800"/>
          </a:p>
        </p:txBody>
      </p:sp>
      <p:sp>
        <p:nvSpPr>
          <p:cNvPr id="13" name="タイトル 2"/>
          <p:cNvSpPr>
            <a:spLocks noGrp="1"/>
          </p:cNvSpPr>
          <p:nvPr>
            <p:ph type="title"/>
          </p:nvPr>
        </p:nvSpPr>
        <p:spPr>
          <a:xfrm>
            <a:off x="200471" y="147409"/>
            <a:ext cx="9505503" cy="400110"/>
          </a:xfrm>
        </p:spPr>
        <p:txBody>
          <a:bodyPr/>
          <a:lstStyle/>
          <a:p>
            <a:r>
              <a:rPr kumimoji="1" lang="en-US" altLang="ja-JP" sz="2000"/>
              <a:t>2</a:t>
            </a:r>
            <a:r>
              <a:rPr kumimoji="1" lang="ja-JP" altLang="en-US" sz="2000"/>
              <a:t>．</a:t>
            </a:r>
            <a:r>
              <a:rPr kumimoji="1" lang="en-US" altLang="ja-JP" sz="2000"/>
              <a:t>M&amp;A</a:t>
            </a:r>
            <a:r>
              <a:rPr kumimoji="1" lang="ja-JP" altLang="en-US" sz="2000"/>
              <a:t>の目的</a:t>
            </a:r>
            <a:r>
              <a:rPr lang="ja-JP" altLang="en-US" sz="2000"/>
              <a:t>・</a:t>
            </a:r>
            <a:r>
              <a:rPr kumimoji="1" lang="ja-JP" altLang="en-US" sz="2000"/>
              <a:t>成功の定義</a:t>
            </a:r>
            <a:endParaRPr lang="ja-JP" altLang="en-US" sz="2000"/>
          </a:p>
        </p:txBody>
      </p:sp>
      <p:sp>
        <p:nvSpPr>
          <p:cNvPr id="3" name="正方形/長方形 2">
            <a:extLst>
              <a:ext uri="{FF2B5EF4-FFF2-40B4-BE49-F238E27FC236}">
                <a16:creationId xmlns:a16="http://schemas.microsoft.com/office/drawing/2014/main" id="{214B4358-C95E-5F9A-0D71-CF970C7EC672}"/>
              </a:ext>
            </a:extLst>
          </p:cNvPr>
          <p:cNvSpPr/>
          <p:nvPr/>
        </p:nvSpPr>
        <p:spPr>
          <a:xfrm>
            <a:off x="993000" y="1340768"/>
            <a:ext cx="8355548" cy="576000"/>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en-US" altLang="ja-JP" sz="2000" b="1" dirty="0">
                <a:solidFill>
                  <a:schemeClr val="tx1"/>
                </a:solidFill>
                <a:latin typeface="Meiryo UI" panose="020B0604030504040204" pitchFamily="50" charset="-128"/>
                <a:ea typeface="Meiryo UI" panose="020B0604030504040204" pitchFamily="50" charset="-128"/>
              </a:rPr>
              <a:t>M</a:t>
            </a:r>
            <a:r>
              <a:rPr kumimoji="1" lang="ja-JP" altLang="en-US" sz="2000" b="1" dirty="0">
                <a:solidFill>
                  <a:schemeClr val="tx1"/>
                </a:solidFill>
                <a:latin typeface="Meiryo UI" panose="020B0604030504040204" pitchFamily="50" charset="-128"/>
                <a:ea typeface="Meiryo UI" panose="020B0604030504040204" pitchFamily="50" charset="-128"/>
              </a:rPr>
              <a:t>＆</a:t>
            </a:r>
            <a:r>
              <a:rPr kumimoji="1" lang="en-US" altLang="ja-JP" sz="2000" b="1" dirty="0">
                <a:solidFill>
                  <a:schemeClr val="tx1"/>
                </a:solidFill>
                <a:latin typeface="Meiryo UI" panose="020B0604030504040204" pitchFamily="50" charset="-128"/>
                <a:ea typeface="Meiryo UI" panose="020B0604030504040204" pitchFamily="50" charset="-128"/>
              </a:rPr>
              <a:t>A</a:t>
            </a:r>
            <a:r>
              <a:rPr kumimoji="1" lang="ja-JP" altLang="en-US" sz="2000" b="1" dirty="0">
                <a:solidFill>
                  <a:schemeClr val="tx1"/>
                </a:solidFill>
                <a:latin typeface="Meiryo UI" panose="020B0604030504040204" pitchFamily="50" charset="-128"/>
                <a:ea typeface="Meiryo UI" panose="020B0604030504040204" pitchFamily="50" charset="-128"/>
              </a:rPr>
              <a:t>の目的は何か？</a:t>
            </a:r>
            <a:r>
              <a:rPr kumimoji="1" lang="ja-JP" altLang="en-US" sz="1600" b="1" dirty="0">
                <a:solidFill>
                  <a:schemeClr val="tx1"/>
                </a:solidFill>
                <a:latin typeface="Meiryo UI" panose="020B0604030504040204" pitchFamily="50" charset="-128"/>
                <a:ea typeface="Meiryo UI" panose="020B0604030504040204" pitchFamily="50" charset="-128"/>
              </a:rPr>
              <a:t>（何を目指すのか、どのような姿になっていたいのか）</a:t>
            </a:r>
          </a:p>
        </p:txBody>
      </p:sp>
      <p:sp>
        <p:nvSpPr>
          <p:cNvPr id="7" name="スライド番号プレースホルダー 6">
            <a:extLst>
              <a:ext uri="{FF2B5EF4-FFF2-40B4-BE49-F238E27FC236}">
                <a16:creationId xmlns:a16="http://schemas.microsoft.com/office/drawing/2014/main" id="{56989469-35EB-FC93-A141-B4340C276E13}"/>
              </a:ext>
            </a:extLst>
          </p:cNvPr>
          <p:cNvSpPr>
            <a:spLocks noGrp="1"/>
          </p:cNvSpPr>
          <p:nvPr>
            <p:ph type="sldNum" sz="quarter" idx="12"/>
          </p:nvPr>
        </p:nvSpPr>
        <p:spPr/>
        <p:txBody>
          <a:bodyPr/>
          <a:lstStyle/>
          <a:p>
            <a:fld id="{D9550142-B990-490A-A107-ED7302A7FD52}" type="slidenum">
              <a:rPr kumimoji="1" lang="ja-JP" altLang="en-US" smtClean="0"/>
              <a:t>4</a:t>
            </a:fld>
            <a:endParaRPr kumimoji="1" lang="ja-JP" altLang="en-US"/>
          </a:p>
        </p:txBody>
      </p:sp>
      <p:sp>
        <p:nvSpPr>
          <p:cNvPr id="9" name="正方形/長方形 8">
            <a:extLst>
              <a:ext uri="{FF2B5EF4-FFF2-40B4-BE49-F238E27FC236}">
                <a16:creationId xmlns:a16="http://schemas.microsoft.com/office/drawing/2014/main" id="{BB2960BB-F1B2-07CF-0EC9-4D6C65C0F532}"/>
              </a:ext>
            </a:extLst>
          </p:cNvPr>
          <p:cNvSpPr/>
          <p:nvPr/>
        </p:nvSpPr>
        <p:spPr>
          <a:xfrm>
            <a:off x="528734" y="2544047"/>
            <a:ext cx="8791096" cy="1440000"/>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marL="285750" indent="-285750">
              <a:lnSpc>
                <a:spcPct val="100000"/>
              </a:lnSpc>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Ｘｘｘ</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Ｘｘｘ</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Ｘｘｘ</a:t>
            </a:r>
          </a:p>
        </p:txBody>
      </p:sp>
      <p:sp>
        <p:nvSpPr>
          <p:cNvPr id="11" name="正方形/長方形 10">
            <a:extLst>
              <a:ext uri="{FF2B5EF4-FFF2-40B4-BE49-F238E27FC236}">
                <a16:creationId xmlns:a16="http://schemas.microsoft.com/office/drawing/2014/main" id="{B6BE4868-F4A4-F037-ACC9-C41A1C0D1CA1}"/>
              </a:ext>
            </a:extLst>
          </p:cNvPr>
          <p:cNvSpPr>
            <a:spLocks noChangeAspect="1"/>
          </p:cNvSpPr>
          <p:nvPr/>
        </p:nvSpPr>
        <p:spPr>
          <a:xfrm>
            <a:off x="557452" y="1449943"/>
            <a:ext cx="357650" cy="357650"/>
          </a:xfrm>
          <a:prstGeom prst="rect">
            <a:avLst/>
          </a:prstGeom>
          <a:solidFill>
            <a:schemeClr val="tx1">
              <a:lumMod val="65000"/>
              <a:lumOff val="35000"/>
            </a:schemeClr>
          </a:solidFill>
          <a:ln w="9525">
            <a:noFill/>
          </a:ln>
          <a:effectLst>
            <a:outerShdw blurRad="50800" dist="38100" dir="2700000" algn="tl" rotWithShape="0">
              <a:prstClr val="black">
                <a:alpha val="40000"/>
              </a:prstClr>
            </a:outerShdw>
          </a:effectLst>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2000" b="1">
                <a:solidFill>
                  <a:schemeClr val="bg1"/>
                </a:solidFill>
                <a:latin typeface="Meiryo UI" panose="020B0604030504040204" pitchFamily="50" charset="-128"/>
                <a:ea typeface="Meiryo UI" panose="020B0604030504040204" pitchFamily="50" charset="-128"/>
              </a:rPr>
              <a:t>１</a:t>
            </a:r>
          </a:p>
        </p:txBody>
      </p:sp>
      <p:sp>
        <p:nvSpPr>
          <p:cNvPr id="12" name="正方形/長方形 11">
            <a:extLst>
              <a:ext uri="{FF2B5EF4-FFF2-40B4-BE49-F238E27FC236}">
                <a16:creationId xmlns:a16="http://schemas.microsoft.com/office/drawing/2014/main" id="{4D53A784-26E6-7C7F-671B-997FFA6DE596}"/>
              </a:ext>
            </a:extLst>
          </p:cNvPr>
          <p:cNvSpPr/>
          <p:nvPr/>
        </p:nvSpPr>
        <p:spPr>
          <a:xfrm>
            <a:off x="528734" y="5238956"/>
            <a:ext cx="8791096" cy="1440000"/>
          </a:xfrm>
          <a:prstGeom prst="rect">
            <a:avLst/>
          </a:prstGeom>
          <a:no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marL="285750" indent="-285750">
              <a:lnSpc>
                <a:spcPct val="100000"/>
              </a:lnSpc>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Ｘｘｘ</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Ｘｘｘ</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Ｘｘｘ</a:t>
            </a:r>
          </a:p>
        </p:txBody>
      </p:sp>
      <p:sp>
        <p:nvSpPr>
          <p:cNvPr id="14" name="正方形/長方形 13">
            <a:extLst>
              <a:ext uri="{FF2B5EF4-FFF2-40B4-BE49-F238E27FC236}">
                <a16:creationId xmlns:a16="http://schemas.microsoft.com/office/drawing/2014/main" id="{C88026BA-804D-6BAD-157C-C77B8BA4F742}"/>
              </a:ext>
            </a:extLst>
          </p:cNvPr>
          <p:cNvSpPr/>
          <p:nvPr/>
        </p:nvSpPr>
        <p:spPr>
          <a:xfrm>
            <a:off x="993000" y="3984047"/>
            <a:ext cx="8355548" cy="576000"/>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lang="en-US" altLang="ja-JP" sz="2000" b="1" dirty="0">
                <a:solidFill>
                  <a:schemeClr val="tx1"/>
                </a:solidFill>
                <a:latin typeface="Meiryo UI" panose="020B0604030504040204" pitchFamily="50" charset="-128"/>
                <a:ea typeface="Meiryo UI" panose="020B0604030504040204" pitchFamily="50" charset="-128"/>
              </a:rPr>
              <a:t>M&amp;A</a:t>
            </a:r>
            <a:r>
              <a:rPr lang="ja-JP" altLang="en-US" sz="2000" b="1" dirty="0">
                <a:solidFill>
                  <a:schemeClr val="tx1"/>
                </a:solidFill>
                <a:latin typeface="Meiryo UI" panose="020B0604030504040204" pitchFamily="50" charset="-128"/>
                <a:ea typeface="Meiryo UI" panose="020B0604030504040204" pitchFamily="50" charset="-128"/>
              </a:rPr>
              <a:t>の目的達成に向けた戦略</a:t>
            </a:r>
            <a:r>
              <a:rPr kumimoji="1" lang="ja-JP" altLang="en-US" sz="1600" b="1" dirty="0">
                <a:solidFill>
                  <a:schemeClr val="tx1"/>
                </a:solidFill>
                <a:latin typeface="Meiryo UI" panose="020B0604030504040204" pitchFamily="50" charset="-128"/>
                <a:ea typeface="Meiryo UI" panose="020B0604030504040204" pitchFamily="50" charset="-128"/>
              </a:rPr>
              <a:t>（譲渡側・譲渡側それぞれが、いつ頃までにどのような目標の達成を目指すのか、目標達成のための戦略）</a:t>
            </a:r>
          </a:p>
        </p:txBody>
      </p:sp>
      <p:sp>
        <p:nvSpPr>
          <p:cNvPr id="15" name="正方形/長方形 14">
            <a:extLst>
              <a:ext uri="{FF2B5EF4-FFF2-40B4-BE49-F238E27FC236}">
                <a16:creationId xmlns:a16="http://schemas.microsoft.com/office/drawing/2014/main" id="{F38A3DB0-E692-BFB5-1AAA-FEDA8A83C105}"/>
              </a:ext>
            </a:extLst>
          </p:cNvPr>
          <p:cNvSpPr>
            <a:spLocks noChangeAspect="1"/>
          </p:cNvSpPr>
          <p:nvPr/>
        </p:nvSpPr>
        <p:spPr>
          <a:xfrm>
            <a:off x="557452" y="4093222"/>
            <a:ext cx="357650" cy="357650"/>
          </a:xfrm>
          <a:prstGeom prst="rect">
            <a:avLst/>
          </a:prstGeom>
          <a:solidFill>
            <a:schemeClr val="tx1">
              <a:lumMod val="65000"/>
              <a:lumOff val="35000"/>
            </a:schemeClr>
          </a:solidFill>
          <a:ln w="9525">
            <a:noFill/>
          </a:ln>
          <a:effectLst>
            <a:outerShdw blurRad="50800" dist="38100" dir="2700000" algn="tl" rotWithShape="0">
              <a:prstClr val="black">
                <a:alpha val="40000"/>
              </a:prstClr>
            </a:outerShdw>
          </a:effectLst>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2000" b="1">
                <a:solidFill>
                  <a:schemeClr val="bg1"/>
                </a:solidFill>
                <a:latin typeface="Meiryo UI" panose="020B0604030504040204" pitchFamily="50" charset="-128"/>
                <a:ea typeface="Meiryo UI" panose="020B0604030504040204" pitchFamily="50" charset="-128"/>
              </a:rPr>
              <a:t>2</a:t>
            </a:r>
            <a:endParaRPr kumimoji="1" lang="ja-JP" altLang="en-US" sz="2000" b="1">
              <a:solidFill>
                <a:schemeClr val="bg1"/>
              </a:solidFill>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3CB43045-6D80-0857-F30E-AA0CA6AEBF1F}"/>
              </a:ext>
            </a:extLst>
          </p:cNvPr>
          <p:cNvSpPr/>
          <p:nvPr/>
        </p:nvSpPr>
        <p:spPr>
          <a:xfrm>
            <a:off x="528734" y="1946428"/>
            <a:ext cx="8888761" cy="39112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ja-JP" altLang="en-US" sz="1400" dirty="0">
                <a:solidFill>
                  <a:schemeClr val="tx1"/>
                </a:solidFill>
                <a:latin typeface="Meiryo UI" panose="020B0604030504040204" pitchFamily="50" charset="-128"/>
                <a:ea typeface="Meiryo UI" panose="020B0604030504040204" pitchFamily="50" charset="-128"/>
              </a:rPr>
              <a:t>例）実現したい相乗効果（シナジー）、譲受側・譲渡側の最終的な売上・利益等、譲受側（グループ）において譲渡側とともに実現したい価値観（信念、解決したい社会課題等）、業界・地域で確立したいポジション・ブランド、望ましい社内外の関係者との関係性等</a:t>
            </a:r>
          </a:p>
        </p:txBody>
      </p:sp>
      <p:sp>
        <p:nvSpPr>
          <p:cNvPr id="17" name="正方形/長方形 16">
            <a:extLst>
              <a:ext uri="{FF2B5EF4-FFF2-40B4-BE49-F238E27FC236}">
                <a16:creationId xmlns:a16="http://schemas.microsoft.com/office/drawing/2014/main" id="{79213D25-6090-1D31-C0FC-0E9ED938B105}"/>
              </a:ext>
            </a:extLst>
          </p:cNvPr>
          <p:cNvSpPr/>
          <p:nvPr/>
        </p:nvSpPr>
        <p:spPr>
          <a:xfrm>
            <a:off x="528734" y="4735313"/>
            <a:ext cx="8791096" cy="39112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例）最終目標と中間目標（マイルストーン）、目標達成時期、目標達成のための手段・対応方針等</a:t>
            </a:r>
          </a:p>
          <a:p>
            <a:r>
              <a:rPr kumimoji="1" lang="ja-JP" altLang="en-US" sz="1400" dirty="0">
                <a:solidFill>
                  <a:schemeClr val="tx1"/>
                </a:solidFill>
                <a:latin typeface="Meiryo UI" panose="020B0604030504040204" pitchFamily="50" charset="-128"/>
                <a:ea typeface="Meiryo UI" panose="020B0604030504040204" pitchFamily="50" charset="-128"/>
              </a:rPr>
              <a:t>なお、目標には、売上・利益等の定量的な目標や、経営体制・無形資産（ブランド、知的財産、人的資本等）等の定性的な目標があり得る</a:t>
            </a:r>
          </a:p>
          <a:p>
            <a:endParaRPr kumimoji="1" lang="ja-JP" altLang="en-US"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74289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p:cNvSpPr>
            <a:spLocks noGrp="1"/>
          </p:cNvSpPr>
          <p:nvPr>
            <p:ph type="body" sz="quarter" idx="17"/>
          </p:nvPr>
        </p:nvSpPr>
        <p:spPr>
          <a:xfrm>
            <a:off x="200026" y="521282"/>
            <a:ext cx="9505950" cy="772107"/>
          </a:xfrm>
        </p:spPr>
        <p:txBody>
          <a:bodyPr/>
          <a:lstStyle/>
          <a:p>
            <a:pPr algn="just"/>
            <a:r>
              <a:rPr kumimoji="1" lang="ja-JP" altLang="en-US" sz="1800"/>
              <a:t>基本方針となる</a:t>
            </a:r>
            <a:r>
              <a:rPr kumimoji="1" lang="en-US" altLang="ja-JP" sz="1800"/>
              <a:t>PMI</a:t>
            </a:r>
            <a:r>
              <a:rPr kumimoji="1" lang="ja-JP" altLang="en-US" sz="1800"/>
              <a:t>実施前・後における期間ごとの変化、およびそのスキーム等をご記載ください。図での表現の仕方等は、自由に変更していただいて構いません。</a:t>
            </a:r>
            <a:endParaRPr lang="ja-JP" altLang="en-US" sz="1800"/>
          </a:p>
        </p:txBody>
      </p:sp>
      <p:sp>
        <p:nvSpPr>
          <p:cNvPr id="13" name="タイトル 2"/>
          <p:cNvSpPr>
            <a:spLocks noGrp="1"/>
          </p:cNvSpPr>
          <p:nvPr>
            <p:ph type="title"/>
          </p:nvPr>
        </p:nvSpPr>
        <p:spPr>
          <a:xfrm>
            <a:off x="200471" y="147409"/>
            <a:ext cx="9505503" cy="400110"/>
          </a:xfrm>
        </p:spPr>
        <p:txBody>
          <a:bodyPr/>
          <a:lstStyle/>
          <a:p>
            <a:r>
              <a:rPr lang="en-US" altLang="ja-JP" sz="2000" dirty="0"/>
              <a:t>3</a:t>
            </a:r>
            <a:r>
              <a:rPr lang="ja-JP" altLang="en-US" sz="2000" dirty="0"/>
              <a:t>．目指すグループ・組織体制</a:t>
            </a:r>
          </a:p>
        </p:txBody>
      </p:sp>
      <p:sp>
        <p:nvSpPr>
          <p:cNvPr id="6" name="正方形/長方形 5">
            <a:extLst>
              <a:ext uri="{FF2B5EF4-FFF2-40B4-BE49-F238E27FC236}">
                <a16:creationId xmlns:a16="http://schemas.microsoft.com/office/drawing/2014/main" id="{D485D1E7-3A7D-AF70-82D8-EAB547255C98}"/>
              </a:ext>
            </a:extLst>
          </p:cNvPr>
          <p:cNvSpPr/>
          <p:nvPr/>
        </p:nvSpPr>
        <p:spPr>
          <a:xfrm>
            <a:off x="273049" y="1411825"/>
            <a:ext cx="9359899" cy="35991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a:lnSpc>
                <a:spcPct val="100000"/>
              </a:lnSpc>
            </a:pPr>
            <a:r>
              <a:rPr kumimoji="1" lang="ja-JP" altLang="en-US" sz="1400" b="1">
                <a:solidFill>
                  <a:schemeClr val="tx1"/>
                </a:solidFill>
                <a:latin typeface="Meiryo UI" panose="020B0604030504040204" pitchFamily="50" charset="-128"/>
                <a:ea typeface="Meiryo UI" panose="020B0604030504040204" pitchFamily="50" charset="-128"/>
              </a:rPr>
              <a:t>例</a:t>
            </a:r>
            <a:r>
              <a:rPr kumimoji="1" lang="en-US" altLang="ja-JP" sz="1400" b="1">
                <a:solidFill>
                  <a:schemeClr val="tx1"/>
                </a:solidFill>
                <a:latin typeface="Meiryo UI" panose="020B0604030504040204" pitchFamily="50" charset="-128"/>
                <a:ea typeface="Meiryo UI" panose="020B0604030504040204" pitchFamily="50" charset="-128"/>
              </a:rPr>
              <a:t>1</a:t>
            </a:r>
            <a:r>
              <a:rPr kumimoji="1" lang="ja-JP" altLang="en-US" sz="1400" b="1">
                <a:solidFill>
                  <a:schemeClr val="tx1"/>
                </a:solidFill>
                <a:latin typeface="Meiryo UI" panose="020B0604030504040204" pitchFamily="50" charset="-128"/>
                <a:ea typeface="Meiryo UI" panose="020B0604030504040204" pitchFamily="50" charset="-128"/>
              </a:rPr>
              <a:t>）</a:t>
            </a:r>
            <a:endParaRPr kumimoji="1" lang="en-US" altLang="ja-JP" sz="1400" b="1">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AB86168A-A96D-E353-FD04-24D84526408E}"/>
              </a:ext>
            </a:extLst>
          </p:cNvPr>
          <p:cNvSpPr/>
          <p:nvPr/>
        </p:nvSpPr>
        <p:spPr>
          <a:xfrm>
            <a:off x="273050" y="2112280"/>
            <a:ext cx="798316" cy="2168444"/>
          </a:xfrm>
          <a:prstGeom prst="rect">
            <a:avLst/>
          </a:prstGeom>
          <a:solidFill>
            <a:schemeClr val="tx1">
              <a:lumMod val="65000"/>
              <a:lumOff val="3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ja-JP" altLang="en-US" sz="1400" b="1">
                <a:solidFill>
                  <a:schemeClr val="bg1"/>
                </a:solidFill>
                <a:latin typeface="Meiryo UI" panose="020B0604030504040204" pitchFamily="50" charset="-128"/>
                <a:ea typeface="Meiryo UI" panose="020B0604030504040204" pitchFamily="50" charset="-128"/>
              </a:rPr>
              <a:t>体制</a:t>
            </a:r>
            <a:endParaRPr lang="en-US" altLang="ja-JP" sz="1400" b="1">
              <a:solidFill>
                <a:schemeClr val="bg1"/>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15C260FE-3DFE-736C-8B07-C140C26AD92C}"/>
              </a:ext>
            </a:extLst>
          </p:cNvPr>
          <p:cNvSpPr/>
          <p:nvPr/>
        </p:nvSpPr>
        <p:spPr>
          <a:xfrm>
            <a:off x="273050" y="4370309"/>
            <a:ext cx="215949" cy="2168444"/>
          </a:xfrm>
          <a:prstGeom prst="rect">
            <a:avLst/>
          </a:prstGeom>
          <a:solidFill>
            <a:schemeClr val="tx1">
              <a:lumMod val="65000"/>
              <a:lumOff val="3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ja-JP" altLang="en-US" sz="1400" b="1">
                <a:solidFill>
                  <a:schemeClr val="bg1"/>
                </a:solidFill>
                <a:latin typeface="Meiryo UI" panose="020B0604030504040204" pitchFamily="50" charset="-128"/>
                <a:ea typeface="Meiryo UI" panose="020B0604030504040204" pitchFamily="50" charset="-128"/>
              </a:rPr>
              <a:t>基本</a:t>
            </a:r>
            <a:br>
              <a:rPr lang="en-US" altLang="ja-JP" sz="1400" b="1">
                <a:solidFill>
                  <a:schemeClr val="bg1"/>
                </a:solidFill>
                <a:latin typeface="Meiryo UI" panose="020B0604030504040204" pitchFamily="50" charset="-128"/>
                <a:ea typeface="Meiryo UI" panose="020B0604030504040204" pitchFamily="50" charset="-128"/>
              </a:rPr>
            </a:br>
            <a:r>
              <a:rPr lang="ja-JP" altLang="en-US" sz="1400" b="1">
                <a:solidFill>
                  <a:schemeClr val="bg1"/>
                </a:solidFill>
                <a:latin typeface="Meiryo UI" panose="020B0604030504040204" pitchFamily="50" charset="-128"/>
                <a:ea typeface="Meiryo UI" panose="020B0604030504040204" pitchFamily="50" charset="-128"/>
              </a:rPr>
              <a:t>方針</a:t>
            </a:r>
            <a:endParaRPr lang="en-US" altLang="ja-JP" sz="1400" b="1">
              <a:solidFill>
                <a:schemeClr val="bg1"/>
              </a:solidFill>
              <a:latin typeface="Meiryo UI" panose="020B0604030504040204" pitchFamily="50" charset="-128"/>
              <a:ea typeface="Meiryo UI" panose="020B0604030504040204" pitchFamily="50" charset="-128"/>
            </a:endParaRPr>
          </a:p>
        </p:txBody>
      </p:sp>
      <p:cxnSp>
        <p:nvCxnSpPr>
          <p:cNvPr id="10" name="直線コネクタ 9">
            <a:extLst>
              <a:ext uri="{FF2B5EF4-FFF2-40B4-BE49-F238E27FC236}">
                <a16:creationId xmlns:a16="http://schemas.microsoft.com/office/drawing/2014/main" id="{AD47DD08-0E71-9432-A401-05A7144454AE}"/>
              </a:ext>
            </a:extLst>
          </p:cNvPr>
          <p:cNvCxnSpPr>
            <a:cxnSpLocks/>
          </p:cNvCxnSpPr>
          <p:nvPr/>
        </p:nvCxnSpPr>
        <p:spPr>
          <a:xfrm>
            <a:off x="3968014" y="2112280"/>
            <a:ext cx="0" cy="442800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cxnSp>
        <p:nvCxnSpPr>
          <p:cNvPr id="11" name="直線コネクタ 10">
            <a:extLst>
              <a:ext uri="{FF2B5EF4-FFF2-40B4-BE49-F238E27FC236}">
                <a16:creationId xmlns:a16="http://schemas.microsoft.com/office/drawing/2014/main" id="{318B9B92-0A07-8894-DAF1-80A0008E98B7}"/>
              </a:ext>
            </a:extLst>
          </p:cNvPr>
          <p:cNvCxnSpPr>
            <a:cxnSpLocks/>
          </p:cNvCxnSpPr>
          <p:nvPr/>
        </p:nvCxnSpPr>
        <p:spPr>
          <a:xfrm>
            <a:off x="6847989" y="2112280"/>
            <a:ext cx="0" cy="442800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sp>
        <p:nvSpPr>
          <p:cNvPr id="12" name="ホームベース 14">
            <a:extLst>
              <a:ext uri="{FF2B5EF4-FFF2-40B4-BE49-F238E27FC236}">
                <a16:creationId xmlns:a16="http://schemas.microsoft.com/office/drawing/2014/main" id="{ECCD8F2C-0851-412F-6E51-ED1E4C56BE82}"/>
              </a:ext>
            </a:extLst>
          </p:cNvPr>
          <p:cNvSpPr/>
          <p:nvPr/>
        </p:nvSpPr>
        <p:spPr>
          <a:xfrm>
            <a:off x="1183053" y="1772816"/>
            <a:ext cx="2689947" cy="283792"/>
          </a:xfrm>
          <a:prstGeom prst="homePlate">
            <a:avLst/>
          </a:prstGeom>
          <a:solidFill>
            <a:schemeClr val="bg1">
              <a:lumMod val="95000"/>
            </a:schemeClr>
          </a:solidFill>
          <a:ln w="9525">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UI" panose="020B0604030504040204" pitchFamily="50" charset="-128"/>
                <a:ea typeface="Meiryo UI" panose="020B0604030504040204" pitchFamily="50" charset="-128"/>
              </a:rPr>
              <a:t>統合前（</a:t>
            </a:r>
            <a:r>
              <a:rPr kumimoji="1" lang="en-US" altLang="ja-JP" sz="1200" b="1">
                <a:solidFill>
                  <a:schemeClr val="tx1"/>
                </a:solidFill>
                <a:latin typeface="Meiryo UI" panose="020B0604030504040204" pitchFamily="50" charset="-128"/>
                <a:ea typeface="Meiryo UI" panose="020B0604030504040204" pitchFamily="50" charset="-128"/>
              </a:rPr>
              <a:t>20XX</a:t>
            </a:r>
            <a:r>
              <a:rPr kumimoji="1" lang="ja-JP" altLang="en-US" sz="1200" b="1">
                <a:solidFill>
                  <a:schemeClr val="tx1"/>
                </a:solidFill>
                <a:latin typeface="Meiryo UI" panose="020B0604030504040204" pitchFamily="50" charset="-128"/>
                <a:ea typeface="Meiryo UI" panose="020B0604030504040204" pitchFamily="50" charset="-128"/>
              </a:rPr>
              <a:t>年</a:t>
            </a:r>
            <a:r>
              <a:rPr kumimoji="1" lang="en-US" altLang="ja-JP" sz="1200" b="1">
                <a:solidFill>
                  <a:schemeClr val="tx1"/>
                </a:solidFill>
                <a:latin typeface="Meiryo UI" panose="020B0604030504040204" pitchFamily="50" charset="-128"/>
                <a:ea typeface="Meiryo UI" panose="020B0604030504040204" pitchFamily="50" charset="-128"/>
              </a:rPr>
              <a:t>XX</a:t>
            </a:r>
            <a:r>
              <a:rPr kumimoji="1" lang="ja-JP" altLang="en-US" sz="1200" b="1">
                <a:solidFill>
                  <a:schemeClr val="tx1"/>
                </a:solidFill>
                <a:latin typeface="Meiryo UI" panose="020B0604030504040204" pitchFamily="50" charset="-128"/>
                <a:ea typeface="Meiryo UI" panose="020B0604030504040204" pitchFamily="50" charset="-128"/>
              </a:rPr>
              <a:t>月）</a:t>
            </a:r>
            <a:endParaRPr lang="en-US" altLang="ja-JP" sz="1200" b="1">
              <a:solidFill>
                <a:schemeClr val="tx1"/>
              </a:solidFill>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810E1D4B-DA68-3B30-2E06-957EDBA35D02}"/>
              </a:ext>
            </a:extLst>
          </p:cNvPr>
          <p:cNvSpPr/>
          <p:nvPr/>
        </p:nvSpPr>
        <p:spPr>
          <a:xfrm>
            <a:off x="1502501" y="2562204"/>
            <a:ext cx="862266" cy="557881"/>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en-US" altLang="ja-JP" sz="1400" b="1">
                <a:solidFill>
                  <a:schemeClr val="bg1"/>
                </a:solidFill>
                <a:latin typeface="Meiryo UI" panose="020B0604030504040204" pitchFamily="50" charset="-128"/>
                <a:ea typeface="Meiryo UI" panose="020B0604030504040204" pitchFamily="50" charset="-128"/>
              </a:rPr>
              <a:t>XX</a:t>
            </a:r>
            <a:r>
              <a:rPr lang="ja-JP" altLang="en-US" sz="1400" b="1">
                <a:solidFill>
                  <a:schemeClr val="bg1"/>
                </a:solidFill>
                <a:latin typeface="Meiryo UI" panose="020B0604030504040204" pitchFamily="50" charset="-128"/>
                <a:ea typeface="Meiryo UI" panose="020B0604030504040204" pitchFamily="50" charset="-128"/>
              </a:rPr>
              <a:t>社</a:t>
            </a:r>
            <a:endParaRPr lang="en-US" altLang="ja-JP" sz="1400" b="1">
              <a:solidFill>
                <a:schemeClr val="bg1"/>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D6F2F487-AD10-58B8-BB22-5174D33F463A}"/>
              </a:ext>
            </a:extLst>
          </p:cNvPr>
          <p:cNvSpPr/>
          <p:nvPr/>
        </p:nvSpPr>
        <p:spPr>
          <a:xfrm>
            <a:off x="2691285" y="2562204"/>
            <a:ext cx="862266" cy="557881"/>
          </a:xfrm>
          <a:prstGeom prst="rect">
            <a:avLst/>
          </a:prstGeom>
          <a:solidFill>
            <a:schemeClr val="accent1">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en-US" altLang="ja-JP" sz="1400" b="1">
                <a:solidFill>
                  <a:schemeClr val="tx1"/>
                </a:solidFill>
                <a:latin typeface="Meiryo UI" panose="020B0604030504040204" pitchFamily="50" charset="-128"/>
                <a:ea typeface="Meiryo UI" panose="020B0604030504040204" pitchFamily="50" charset="-128"/>
              </a:rPr>
              <a:t>YY</a:t>
            </a:r>
            <a:r>
              <a:rPr lang="ja-JP" altLang="en-US" sz="1400" b="1">
                <a:solidFill>
                  <a:schemeClr val="tx1"/>
                </a:solidFill>
                <a:latin typeface="Meiryo UI" panose="020B0604030504040204" pitchFamily="50" charset="-128"/>
                <a:ea typeface="Meiryo UI" panose="020B0604030504040204" pitchFamily="50" charset="-128"/>
              </a:rPr>
              <a:t>社</a:t>
            </a:r>
            <a:endParaRPr lang="en-US" altLang="ja-JP" sz="1400" b="1">
              <a:solidFill>
                <a:schemeClr val="tx1"/>
              </a:solidFill>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D069562E-1C50-32EB-F764-9A092AC1AC0F}"/>
              </a:ext>
            </a:extLst>
          </p:cNvPr>
          <p:cNvSpPr/>
          <p:nvPr/>
        </p:nvSpPr>
        <p:spPr>
          <a:xfrm>
            <a:off x="1502501" y="3388872"/>
            <a:ext cx="862266" cy="557881"/>
          </a:xfrm>
          <a:prstGeom prst="rect">
            <a:avLst/>
          </a:prstGeom>
          <a:solidFill>
            <a:schemeClr val="accent1">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en-US" altLang="ja-JP" sz="1400" b="1">
                <a:solidFill>
                  <a:schemeClr val="bg1"/>
                </a:solidFill>
                <a:latin typeface="Meiryo UI" panose="020B0604030504040204" pitchFamily="50" charset="-128"/>
                <a:ea typeface="Meiryo UI" panose="020B0604030504040204" pitchFamily="50" charset="-128"/>
              </a:rPr>
              <a:t>AA</a:t>
            </a:r>
            <a:r>
              <a:rPr lang="ja-JP" altLang="en-US" sz="1400" b="1">
                <a:solidFill>
                  <a:schemeClr val="bg1"/>
                </a:solidFill>
                <a:latin typeface="Meiryo UI" panose="020B0604030504040204" pitchFamily="50" charset="-128"/>
                <a:ea typeface="Meiryo UI" panose="020B0604030504040204" pitchFamily="50" charset="-128"/>
              </a:rPr>
              <a:t>社</a:t>
            </a:r>
            <a:endParaRPr lang="en-US" altLang="ja-JP" sz="1400" b="1">
              <a:solidFill>
                <a:schemeClr val="bg1"/>
              </a:solidFill>
              <a:latin typeface="Meiryo UI" panose="020B0604030504040204" pitchFamily="50" charset="-128"/>
              <a:ea typeface="Meiryo UI" panose="020B0604030504040204" pitchFamily="50" charset="-128"/>
            </a:endParaRPr>
          </a:p>
        </p:txBody>
      </p:sp>
      <p:cxnSp>
        <p:nvCxnSpPr>
          <p:cNvPr id="17" name="直線コネクタ 16">
            <a:extLst>
              <a:ext uri="{FF2B5EF4-FFF2-40B4-BE49-F238E27FC236}">
                <a16:creationId xmlns:a16="http://schemas.microsoft.com/office/drawing/2014/main" id="{AA5AFBEB-E467-9FE0-3C26-064F6D5E9ACB}"/>
              </a:ext>
            </a:extLst>
          </p:cNvPr>
          <p:cNvCxnSpPr>
            <a:cxnSpLocks/>
            <a:stCxn id="14" idx="2"/>
            <a:endCxn id="16" idx="0"/>
          </p:cNvCxnSpPr>
          <p:nvPr/>
        </p:nvCxnSpPr>
        <p:spPr>
          <a:xfrm>
            <a:off x="1933634" y="3120085"/>
            <a:ext cx="0" cy="268787"/>
          </a:xfrm>
          <a:prstGeom prst="line">
            <a:avLst/>
          </a:prstGeom>
          <a:ln w="9525" cap="sq">
            <a:solidFill>
              <a:schemeClr val="tx1">
                <a:lumMod val="50000"/>
                <a:lumOff val="50000"/>
              </a:schemeClr>
            </a:solidFill>
          </a:ln>
        </p:spPr>
        <p:style>
          <a:lnRef idx="1">
            <a:schemeClr val="accent1"/>
          </a:lnRef>
          <a:fillRef idx="0">
            <a:schemeClr val="accent1"/>
          </a:fillRef>
          <a:effectRef idx="0">
            <a:schemeClr val="dk1"/>
          </a:effectRef>
          <a:fontRef idx="minor">
            <a:schemeClr val="lt1"/>
          </a:fontRef>
        </p:style>
      </p:cxnSp>
      <p:sp>
        <p:nvSpPr>
          <p:cNvPr id="18" name="ホームベース 14">
            <a:extLst>
              <a:ext uri="{FF2B5EF4-FFF2-40B4-BE49-F238E27FC236}">
                <a16:creationId xmlns:a16="http://schemas.microsoft.com/office/drawing/2014/main" id="{24FD53CF-5010-7B4A-1E0F-AA7052ACECCF}"/>
              </a:ext>
            </a:extLst>
          </p:cNvPr>
          <p:cNvSpPr/>
          <p:nvPr/>
        </p:nvSpPr>
        <p:spPr>
          <a:xfrm>
            <a:off x="4063028" y="1772816"/>
            <a:ext cx="2689947" cy="283792"/>
          </a:xfrm>
          <a:prstGeom prst="homePlat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統合後・</a:t>
            </a:r>
            <a:r>
              <a:rPr kumimoji="1" lang="en-US" altLang="ja-JP" sz="1200" b="1" dirty="0">
                <a:solidFill>
                  <a:schemeClr val="bg1"/>
                </a:solidFill>
                <a:latin typeface="Meiryo UI" panose="020B0604030504040204" pitchFamily="50" charset="-128"/>
                <a:ea typeface="Meiryo UI" panose="020B0604030504040204" pitchFamily="50" charset="-128"/>
              </a:rPr>
              <a:t>Day100</a:t>
            </a:r>
            <a:r>
              <a:rPr kumimoji="1" lang="ja-JP" altLang="en-US" sz="1200" b="1" dirty="0">
                <a:solidFill>
                  <a:schemeClr val="bg1"/>
                </a:solidFill>
                <a:latin typeface="Meiryo UI" panose="020B0604030504040204" pitchFamily="50" charset="-128"/>
                <a:ea typeface="Meiryo UI" panose="020B0604030504040204" pitchFamily="50" charset="-128"/>
              </a:rPr>
              <a:t>（</a:t>
            </a:r>
            <a:r>
              <a:rPr kumimoji="1" lang="en-US" altLang="ja-JP" sz="1200" b="1" dirty="0">
                <a:solidFill>
                  <a:schemeClr val="bg1"/>
                </a:solidFill>
                <a:latin typeface="Meiryo UI" panose="020B0604030504040204" pitchFamily="50" charset="-128"/>
                <a:ea typeface="Meiryo UI" panose="020B0604030504040204" pitchFamily="50" charset="-128"/>
              </a:rPr>
              <a:t>20XX</a:t>
            </a:r>
            <a:r>
              <a:rPr kumimoji="1" lang="ja-JP" altLang="en-US" sz="1200" b="1" dirty="0">
                <a:solidFill>
                  <a:schemeClr val="bg1"/>
                </a:solidFill>
                <a:latin typeface="Meiryo UI" panose="020B0604030504040204" pitchFamily="50" charset="-128"/>
                <a:ea typeface="Meiryo UI" panose="020B0604030504040204" pitchFamily="50" charset="-128"/>
              </a:rPr>
              <a:t>年</a:t>
            </a:r>
            <a:r>
              <a:rPr kumimoji="1" lang="en-US" altLang="ja-JP" sz="1200" b="1" dirty="0">
                <a:solidFill>
                  <a:schemeClr val="bg1"/>
                </a:solidFill>
                <a:latin typeface="Meiryo UI" panose="020B0604030504040204" pitchFamily="50" charset="-128"/>
                <a:ea typeface="Meiryo UI" panose="020B0604030504040204" pitchFamily="50" charset="-128"/>
              </a:rPr>
              <a:t>XX</a:t>
            </a:r>
            <a:r>
              <a:rPr kumimoji="1" lang="ja-JP" altLang="en-US" sz="1200" b="1" dirty="0">
                <a:solidFill>
                  <a:schemeClr val="bg1"/>
                </a:solidFill>
                <a:latin typeface="Meiryo UI" panose="020B0604030504040204" pitchFamily="50" charset="-128"/>
                <a:ea typeface="Meiryo UI" panose="020B0604030504040204" pitchFamily="50" charset="-128"/>
              </a:rPr>
              <a:t>月）</a:t>
            </a:r>
            <a:endParaRPr lang="en-US" altLang="ja-JP" sz="1200" b="1" dirty="0">
              <a:solidFill>
                <a:schemeClr val="bg1"/>
              </a:solidFill>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73B27255-D9EB-7031-157D-AF87455CEA1D}"/>
              </a:ext>
            </a:extLst>
          </p:cNvPr>
          <p:cNvSpPr/>
          <p:nvPr/>
        </p:nvSpPr>
        <p:spPr>
          <a:xfrm>
            <a:off x="4976868" y="2562204"/>
            <a:ext cx="862266" cy="557881"/>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en-US" altLang="ja-JP" sz="1400" b="1">
                <a:solidFill>
                  <a:schemeClr val="bg1"/>
                </a:solidFill>
                <a:latin typeface="Meiryo UI" panose="020B0604030504040204" pitchFamily="50" charset="-128"/>
                <a:ea typeface="Meiryo UI" panose="020B0604030504040204" pitchFamily="50" charset="-128"/>
              </a:rPr>
              <a:t>XX</a:t>
            </a:r>
            <a:r>
              <a:rPr lang="ja-JP" altLang="en-US" sz="1400" b="1">
                <a:solidFill>
                  <a:schemeClr val="bg1"/>
                </a:solidFill>
                <a:latin typeface="Meiryo UI" panose="020B0604030504040204" pitchFamily="50" charset="-128"/>
                <a:ea typeface="Meiryo UI" panose="020B0604030504040204" pitchFamily="50" charset="-128"/>
              </a:rPr>
              <a:t>社</a:t>
            </a:r>
            <a:endParaRPr lang="en-US" altLang="ja-JP" sz="1400" b="1">
              <a:solidFill>
                <a:schemeClr val="bg1"/>
              </a:solidFill>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299F343B-D90E-9825-9B45-794B0DD145F1}"/>
              </a:ext>
            </a:extLst>
          </p:cNvPr>
          <p:cNvSpPr/>
          <p:nvPr/>
        </p:nvSpPr>
        <p:spPr>
          <a:xfrm>
            <a:off x="5697735" y="3388872"/>
            <a:ext cx="862266" cy="557881"/>
          </a:xfrm>
          <a:prstGeom prst="rect">
            <a:avLst/>
          </a:prstGeom>
          <a:solidFill>
            <a:schemeClr val="accent1">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en-US" altLang="ja-JP" sz="1400" b="1">
                <a:solidFill>
                  <a:schemeClr val="tx1"/>
                </a:solidFill>
                <a:latin typeface="Meiryo UI" panose="020B0604030504040204" pitchFamily="50" charset="-128"/>
                <a:ea typeface="Meiryo UI" panose="020B0604030504040204" pitchFamily="50" charset="-128"/>
              </a:rPr>
              <a:t>YY</a:t>
            </a:r>
            <a:r>
              <a:rPr lang="ja-JP" altLang="en-US" sz="1400" b="1">
                <a:solidFill>
                  <a:schemeClr val="tx1"/>
                </a:solidFill>
                <a:latin typeface="Meiryo UI" panose="020B0604030504040204" pitchFamily="50" charset="-128"/>
                <a:ea typeface="Meiryo UI" panose="020B0604030504040204" pitchFamily="50" charset="-128"/>
              </a:rPr>
              <a:t>社</a:t>
            </a:r>
            <a:endParaRPr lang="en-US" altLang="ja-JP" sz="1400" b="1">
              <a:solidFill>
                <a:schemeClr val="tx1"/>
              </a:solidFill>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0DB86D49-AA72-5838-09B9-4A18B9B404EF}"/>
              </a:ext>
            </a:extLst>
          </p:cNvPr>
          <p:cNvSpPr/>
          <p:nvPr/>
        </p:nvSpPr>
        <p:spPr>
          <a:xfrm>
            <a:off x="4256001" y="3388872"/>
            <a:ext cx="862266" cy="557881"/>
          </a:xfrm>
          <a:prstGeom prst="rect">
            <a:avLst/>
          </a:prstGeom>
          <a:solidFill>
            <a:schemeClr val="accent1">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en-US" altLang="ja-JP" sz="1400" b="1">
                <a:solidFill>
                  <a:schemeClr val="bg1"/>
                </a:solidFill>
                <a:latin typeface="Meiryo UI" panose="020B0604030504040204" pitchFamily="50" charset="-128"/>
                <a:ea typeface="Meiryo UI" panose="020B0604030504040204" pitchFamily="50" charset="-128"/>
              </a:rPr>
              <a:t>AA</a:t>
            </a:r>
            <a:r>
              <a:rPr lang="ja-JP" altLang="en-US" sz="1400" b="1">
                <a:solidFill>
                  <a:schemeClr val="bg1"/>
                </a:solidFill>
                <a:latin typeface="Meiryo UI" panose="020B0604030504040204" pitchFamily="50" charset="-128"/>
                <a:ea typeface="Meiryo UI" panose="020B0604030504040204" pitchFamily="50" charset="-128"/>
              </a:rPr>
              <a:t>社</a:t>
            </a:r>
            <a:endParaRPr lang="en-US" altLang="ja-JP" sz="1400" b="1">
              <a:solidFill>
                <a:schemeClr val="bg1"/>
              </a:solidFill>
              <a:latin typeface="Meiryo UI" panose="020B0604030504040204" pitchFamily="50" charset="-128"/>
              <a:ea typeface="Meiryo UI" panose="020B0604030504040204" pitchFamily="50" charset="-128"/>
            </a:endParaRPr>
          </a:p>
        </p:txBody>
      </p:sp>
      <p:cxnSp>
        <p:nvCxnSpPr>
          <p:cNvPr id="22" name="コネクタ: カギ線 21">
            <a:extLst>
              <a:ext uri="{FF2B5EF4-FFF2-40B4-BE49-F238E27FC236}">
                <a16:creationId xmlns:a16="http://schemas.microsoft.com/office/drawing/2014/main" id="{D4316F1E-915C-FF61-68F9-2576F031DB4D}"/>
              </a:ext>
            </a:extLst>
          </p:cNvPr>
          <p:cNvCxnSpPr>
            <a:cxnSpLocks/>
            <a:stCxn id="19" idx="2"/>
            <a:endCxn id="20" idx="0"/>
          </p:cNvCxnSpPr>
          <p:nvPr/>
        </p:nvCxnSpPr>
        <p:spPr>
          <a:xfrm rot="16200000" flipH="1">
            <a:off x="5634041" y="2894044"/>
            <a:ext cx="268787" cy="720867"/>
          </a:xfrm>
          <a:prstGeom prst="bentConnector3">
            <a:avLst/>
          </a:prstGeom>
          <a:ln w="9525" cap="sq">
            <a:solidFill>
              <a:schemeClr val="tx1">
                <a:lumMod val="50000"/>
                <a:lumOff val="50000"/>
              </a:schemeClr>
            </a:solidFill>
          </a:ln>
        </p:spPr>
        <p:style>
          <a:lnRef idx="1">
            <a:schemeClr val="accent1"/>
          </a:lnRef>
          <a:fillRef idx="0">
            <a:schemeClr val="accent1"/>
          </a:fillRef>
          <a:effectRef idx="0">
            <a:schemeClr val="dk1"/>
          </a:effectRef>
          <a:fontRef idx="minor">
            <a:schemeClr val="lt1"/>
          </a:fontRef>
        </p:style>
      </p:cxnSp>
      <p:cxnSp>
        <p:nvCxnSpPr>
          <p:cNvPr id="27" name="コネクタ: カギ線 26">
            <a:extLst>
              <a:ext uri="{FF2B5EF4-FFF2-40B4-BE49-F238E27FC236}">
                <a16:creationId xmlns:a16="http://schemas.microsoft.com/office/drawing/2014/main" id="{528153C8-7D91-1301-1472-B682ABBD3E9C}"/>
              </a:ext>
            </a:extLst>
          </p:cNvPr>
          <p:cNvCxnSpPr>
            <a:cxnSpLocks/>
            <a:stCxn id="19" idx="2"/>
            <a:endCxn id="21" idx="0"/>
          </p:cNvCxnSpPr>
          <p:nvPr/>
        </p:nvCxnSpPr>
        <p:spPr>
          <a:xfrm rot="5400000">
            <a:off x="4913175" y="2894045"/>
            <a:ext cx="268787" cy="720867"/>
          </a:xfrm>
          <a:prstGeom prst="bentConnector3">
            <a:avLst>
              <a:gd name="adj1" fmla="val 50000"/>
            </a:avLst>
          </a:prstGeom>
          <a:ln w="9525" cap="sq">
            <a:solidFill>
              <a:schemeClr val="tx1">
                <a:lumMod val="50000"/>
                <a:lumOff val="50000"/>
              </a:schemeClr>
            </a:solidFill>
          </a:ln>
        </p:spPr>
        <p:style>
          <a:lnRef idx="1">
            <a:schemeClr val="accent1"/>
          </a:lnRef>
          <a:fillRef idx="0">
            <a:schemeClr val="accent1"/>
          </a:fillRef>
          <a:effectRef idx="0">
            <a:schemeClr val="dk1"/>
          </a:effectRef>
          <a:fontRef idx="minor">
            <a:schemeClr val="lt1"/>
          </a:fontRef>
        </p:style>
      </p:cxnSp>
      <p:sp>
        <p:nvSpPr>
          <p:cNvPr id="28" name="ホームベース 14">
            <a:extLst>
              <a:ext uri="{FF2B5EF4-FFF2-40B4-BE49-F238E27FC236}">
                <a16:creationId xmlns:a16="http://schemas.microsoft.com/office/drawing/2014/main" id="{1A3E5985-E711-7141-6E33-09670C8465AA}"/>
              </a:ext>
            </a:extLst>
          </p:cNvPr>
          <p:cNvSpPr/>
          <p:nvPr/>
        </p:nvSpPr>
        <p:spPr>
          <a:xfrm>
            <a:off x="6943003" y="1772816"/>
            <a:ext cx="2689947" cy="283792"/>
          </a:xfrm>
          <a:prstGeom prst="homePlat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統合後・</a:t>
            </a:r>
            <a:r>
              <a:rPr kumimoji="1" lang="en-US" altLang="ja-JP" sz="1200" b="1" dirty="0">
                <a:solidFill>
                  <a:schemeClr val="bg1"/>
                </a:solidFill>
                <a:latin typeface="Meiryo UI" panose="020B0604030504040204" pitchFamily="50" charset="-128"/>
                <a:ea typeface="Meiryo UI" panose="020B0604030504040204" pitchFamily="50" charset="-128"/>
              </a:rPr>
              <a:t>1</a:t>
            </a:r>
            <a:r>
              <a:rPr kumimoji="1" lang="ja-JP" altLang="en-US" sz="1200" b="1" dirty="0">
                <a:solidFill>
                  <a:schemeClr val="bg1"/>
                </a:solidFill>
                <a:latin typeface="Meiryo UI" panose="020B0604030504040204" pitchFamily="50" charset="-128"/>
                <a:ea typeface="Meiryo UI" panose="020B0604030504040204" pitchFamily="50" charset="-128"/>
              </a:rPr>
              <a:t>年（</a:t>
            </a:r>
            <a:r>
              <a:rPr kumimoji="1" lang="en-US" altLang="ja-JP" sz="1200" b="1" dirty="0">
                <a:solidFill>
                  <a:schemeClr val="bg1"/>
                </a:solidFill>
                <a:latin typeface="Meiryo UI" panose="020B0604030504040204" pitchFamily="50" charset="-128"/>
                <a:ea typeface="Meiryo UI" panose="020B0604030504040204" pitchFamily="50" charset="-128"/>
              </a:rPr>
              <a:t>20XX</a:t>
            </a:r>
            <a:r>
              <a:rPr kumimoji="1" lang="ja-JP" altLang="en-US" sz="1200" b="1" dirty="0">
                <a:solidFill>
                  <a:schemeClr val="bg1"/>
                </a:solidFill>
                <a:latin typeface="Meiryo UI" panose="020B0604030504040204" pitchFamily="50" charset="-128"/>
                <a:ea typeface="Meiryo UI" panose="020B0604030504040204" pitchFamily="50" charset="-128"/>
              </a:rPr>
              <a:t>年</a:t>
            </a:r>
            <a:r>
              <a:rPr kumimoji="1" lang="en-US" altLang="ja-JP" sz="1200" b="1" dirty="0">
                <a:solidFill>
                  <a:schemeClr val="bg1"/>
                </a:solidFill>
                <a:latin typeface="Meiryo UI" panose="020B0604030504040204" pitchFamily="50" charset="-128"/>
                <a:ea typeface="Meiryo UI" panose="020B0604030504040204" pitchFamily="50" charset="-128"/>
              </a:rPr>
              <a:t>XX</a:t>
            </a:r>
            <a:r>
              <a:rPr kumimoji="1" lang="ja-JP" altLang="en-US" sz="1200" b="1" dirty="0">
                <a:solidFill>
                  <a:schemeClr val="bg1"/>
                </a:solidFill>
                <a:latin typeface="Meiryo UI" panose="020B0604030504040204" pitchFamily="50" charset="-128"/>
                <a:ea typeface="Meiryo UI" panose="020B0604030504040204" pitchFamily="50" charset="-128"/>
              </a:rPr>
              <a:t>月）</a:t>
            </a:r>
            <a:endParaRPr lang="en-US" altLang="ja-JP" sz="1200" b="1" dirty="0">
              <a:solidFill>
                <a:schemeClr val="bg1"/>
              </a:solidFill>
              <a:latin typeface="Meiryo UI" panose="020B0604030504040204" pitchFamily="50" charset="-128"/>
              <a:ea typeface="Meiryo UI" panose="020B0604030504040204" pitchFamily="50" charset="-128"/>
            </a:endParaRPr>
          </a:p>
        </p:txBody>
      </p:sp>
      <p:cxnSp>
        <p:nvCxnSpPr>
          <p:cNvPr id="29" name="直線矢印コネクタ 28">
            <a:extLst>
              <a:ext uri="{FF2B5EF4-FFF2-40B4-BE49-F238E27FC236}">
                <a16:creationId xmlns:a16="http://schemas.microsoft.com/office/drawing/2014/main" id="{66D78955-7DA6-C3A3-16A7-B3C184202FA7}"/>
              </a:ext>
            </a:extLst>
          </p:cNvPr>
          <p:cNvCxnSpPr>
            <a:cxnSpLocks/>
            <a:stCxn id="33" idx="3"/>
            <a:endCxn id="32" idx="1"/>
          </p:cNvCxnSpPr>
          <p:nvPr/>
        </p:nvCxnSpPr>
        <p:spPr>
          <a:xfrm>
            <a:off x="7998242" y="3667813"/>
            <a:ext cx="579468" cy="0"/>
          </a:xfrm>
          <a:prstGeom prst="straightConnector1">
            <a:avLst/>
          </a:prstGeom>
          <a:ln w="28575" cap="sq">
            <a:solidFill>
              <a:schemeClr val="tx1">
                <a:lumMod val="75000"/>
                <a:lumOff val="25000"/>
              </a:schemeClr>
            </a:solidFill>
            <a:headEnd type="triangle" w="med" len="med"/>
            <a:tailEnd type="triangle" w="med" len="med"/>
          </a:ln>
        </p:spPr>
        <p:style>
          <a:lnRef idx="1">
            <a:schemeClr val="accent1"/>
          </a:lnRef>
          <a:fillRef idx="0">
            <a:schemeClr val="accent1"/>
          </a:fillRef>
          <a:effectRef idx="0">
            <a:schemeClr val="dk1"/>
          </a:effectRef>
          <a:fontRef idx="minor">
            <a:schemeClr val="lt1"/>
          </a:fontRef>
        </p:style>
      </p:cxnSp>
      <p:sp>
        <p:nvSpPr>
          <p:cNvPr id="30" name="正方形/長方形 29">
            <a:extLst>
              <a:ext uri="{FF2B5EF4-FFF2-40B4-BE49-F238E27FC236}">
                <a16:creationId xmlns:a16="http://schemas.microsoft.com/office/drawing/2014/main" id="{1F2311A7-6D48-B863-2A5C-10220A79C4AD}"/>
              </a:ext>
            </a:extLst>
          </p:cNvPr>
          <p:cNvSpPr/>
          <p:nvPr/>
        </p:nvSpPr>
        <p:spPr>
          <a:xfrm>
            <a:off x="7993507" y="3657658"/>
            <a:ext cx="588939" cy="31491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ja-JP" altLang="en-US" sz="1200" b="1">
                <a:solidFill>
                  <a:schemeClr val="tx1"/>
                </a:solidFill>
                <a:latin typeface="Meiryo UI" panose="020B0604030504040204" pitchFamily="50" charset="-128"/>
                <a:ea typeface="Meiryo UI" panose="020B0604030504040204" pitchFamily="50" charset="-128"/>
              </a:rPr>
              <a:t>連携</a:t>
            </a:r>
            <a:endParaRPr lang="en-US" altLang="ja-JP" sz="1200" b="1">
              <a:solidFill>
                <a:schemeClr val="tx1"/>
              </a:solidFill>
              <a:latin typeface="Meiryo UI" panose="020B0604030504040204" pitchFamily="50" charset="-128"/>
              <a:ea typeface="Meiryo UI" panose="020B0604030504040204" pitchFamily="50" charset="-128"/>
            </a:endParaRPr>
          </a:p>
        </p:txBody>
      </p:sp>
      <p:sp>
        <p:nvSpPr>
          <p:cNvPr id="31" name="正方形/長方形 30">
            <a:extLst>
              <a:ext uri="{FF2B5EF4-FFF2-40B4-BE49-F238E27FC236}">
                <a16:creationId xmlns:a16="http://schemas.microsoft.com/office/drawing/2014/main" id="{2A53FB54-8AAE-7E03-8094-A5D1068C7F98}"/>
              </a:ext>
            </a:extLst>
          </p:cNvPr>
          <p:cNvSpPr/>
          <p:nvPr/>
        </p:nvSpPr>
        <p:spPr>
          <a:xfrm>
            <a:off x="7856843" y="2562204"/>
            <a:ext cx="862266" cy="557881"/>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en-US" altLang="ja-JP" sz="1400" b="1">
                <a:solidFill>
                  <a:schemeClr val="bg1"/>
                </a:solidFill>
                <a:latin typeface="Meiryo UI" panose="020B0604030504040204" pitchFamily="50" charset="-128"/>
                <a:ea typeface="Meiryo UI" panose="020B0604030504040204" pitchFamily="50" charset="-128"/>
              </a:rPr>
              <a:t>XX</a:t>
            </a:r>
            <a:r>
              <a:rPr lang="ja-JP" altLang="en-US" sz="1400" b="1">
                <a:solidFill>
                  <a:schemeClr val="bg1"/>
                </a:solidFill>
                <a:latin typeface="Meiryo UI" panose="020B0604030504040204" pitchFamily="50" charset="-128"/>
                <a:ea typeface="Meiryo UI" panose="020B0604030504040204" pitchFamily="50" charset="-128"/>
              </a:rPr>
              <a:t>社</a:t>
            </a:r>
            <a:endParaRPr lang="en-US" altLang="ja-JP" sz="1400" b="1">
              <a:solidFill>
                <a:schemeClr val="bg1"/>
              </a:solidFill>
              <a:latin typeface="Meiryo UI" panose="020B0604030504040204" pitchFamily="50" charset="-128"/>
              <a:ea typeface="Meiryo UI" panose="020B0604030504040204" pitchFamily="50" charset="-128"/>
            </a:endParaRPr>
          </a:p>
        </p:txBody>
      </p:sp>
      <p:sp>
        <p:nvSpPr>
          <p:cNvPr id="32" name="正方形/長方形 31">
            <a:extLst>
              <a:ext uri="{FF2B5EF4-FFF2-40B4-BE49-F238E27FC236}">
                <a16:creationId xmlns:a16="http://schemas.microsoft.com/office/drawing/2014/main" id="{48B5A512-67C3-F27D-0FBA-43D3A1E65620}"/>
              </a:ext>
            </a:extLst>
          </p:cNvPr>
          <p:cNvSpPr/>
          <p:nvPr/>
        </p:nvSpPr>
        <p:spPr>
          <a:xfrm>
            <a:off x="8577710" y="3388872"/>
            <a:ext cx="862266" cy="557881"/>
          </a:xfrm>
          <a:prstGeom prst="rect">
            <a:avLst/>
          </a:prstGeom>
          <a:solidFill>
            <a:schemeClr val="accent1">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en-US" altLang="ja-JP" sz="1400" b="1">
                <a:solidFill>
                  <a:schemeClr val="tx1"/>
                </a:solidFill>
                <a:latin typeface="Meiryo UI" panose="020B0604030504040204" pitchFamily="50" charset="-128"/>
                <a:ea typeface="Meiryo UI" panose="020B0604030504040204" pitchFamily="50" charset="-128"/>
              </a:rPr>
              <a:t>YY</a:t>
            </a:r>
            <a:r>
              <a:rPr lang="ja-JP" altLang="en-US" sz="1400" b="1">
                <a:solidFill>
                  <a:schemeClr val="tx1"/>
                </a:solidFill>
                <a:latin typeface="Meiryo UI" panose="020B0604030504040204" pitchFamily="50" charset="-128"/>
                <a:ea typeface="Meiryo UI" panose="020B0604030504040204" pitchFamily="50" charset="-128"/>
              </a:rPr>
              <a:t>社</a:t>
            </a:r>
            <a:endParaRPr lang="en-US" altLang="ja-JP" sz="1400" b="1">
              <a:solidFill>
                <a:schemeClr val="tx1"/>
              </a:solidFill>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052288FD-1EB6-43DA-676C-3B398727B7DA}"/>
              </a:ext>
            </a:extLst>
          </p:cNvPr>
          <p:cNvSpPr/>
          <p:nvPr/>
        </p:nvSpPr>
        <p:spPr>
          <a:xfrm>
            <a:off x="7135976" y="3388872"/>
            <a:ext cx="862266" cy="557881"/>
          </a:xfrm>
          <a:prstGeom prst="rect">
            <a:avLst/>
          </a:prstGeom>
          <a:solidFill>
            <a:schemeClr val="accent1">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en-US" altLang="ja-JP" sz="1400" b="1">
                <a:solidFill>
                  <a:schemeClr val="bg1"/>
                </a:solidFill>
                <a:latin typeface="Meiryo UI" panose="020B0604030504040204" pitchFamily="50" charset="-128"/>
                <a:ea typeface="Meiryo UI" panose="020B0604030504040204" pitchFamily="50" charset="-128"/>
              </a:rPr>
              <a:t>AA</a:t>
            </a:r>
            <a:r>
              <a:rPr lang="ja-JP" altLang="en-US" sz="1400" b="1">
                <a:solidFill>
                  <a:schemeClr val="bg1"/>
                </a:solidFill>
                <a:latin typeface="Meiryo UI" panose="020B0604030504040204" pitchFamily="50" charset="-128"/>
                <a:ea typeface="Meiryo UI" panose="020B0604030504040204" pitchFamily="50" charset="-128"/>
              </a:rPr>
              <a:t>社</a:t>
            </a:r>
            <a:endParaRPr lang="en-US" altLang="ja-JP" sz="1400" b="1">
              <a:solidFill>
                <a:schemeClr val="bg1"/>
              </a:solidFill>
              <a:latin typeface="Meiryo UI" panose="020B0604030504040204" pitchFamily="50" charset="-128"/>
              <a:ea typeface="Meiryo UI" panose="020B0604030504040204" pitchFamily="50" charset="-128"/>
            </a:endParaRPr>
          </a:p>
        </p:txBody>
      </p:sp>
      <p:cxnSp>
        <p:nvCxnSpPr>
          <p:cNvPr id="34" name="コネクタ: カギ線 33">
            <a:extLst>
              <a:ext uri="{FF2B5EF4-FFF2-40B4-BE49-F238E27FC236}">
                <a16:creationId xmlns:a16="http://schemas.microsoft.com/office/drawing/2014/main" id="{D9DE57DA-D8A3-8058-5254-B9D4170824BE}"/>
              </a:ext>
            </a:extLst>
          </p:cNvPr>
          <p:cNvCxnSpPr>
            <a:cxnSpLocks/>
            <a:stCxn id="31" idx="2"/>
            <a:endCxn id="32" idx="0"/>
          </p:cNvCxnSpPr>
          <p:nvPr/>
        </p:nvCxnSpPr>
        <p:spPr>
          <a:xfrm rot="16200000" flipH="1">
            <a:off x="8514016" y="2894044"/>
            <a:ext cx="268787" cy="720867"/>
          </a:xfrm>
          <a:prstGeom prst="bentConnector3">
            <a:avLst/>
          </a:prstGeom>
          <a:ln w="9525" cap="sq">
            <a:solidFill>
              <a:schemeClr val="tx1">
                <a:lumMod val="50000"/>
                <a:lumOff val="50000"/>
              </a:schemeClr>
            </a:solidFill>
          </a:ln>
        </p:spPr>
        <p:style>
          <a:lnRef idx="1">
            <a:schemeClr val="accent1"/>
          </a:lnRef>
          <a:fillRef idx="0">
            <a:schemeClr val="accent1"/>
          </a:fillRef>
          <a:effectRef idx="0">
            <a:schemeClr val="dk1"/>
          </a:effectRef>
          <a:fontRef idx="minor">
            <a:schemeClr val="lt1"/>
          </a:fontRef>
        </p:style>
      </p:cxnSp>
      <p:cxnSp>
        <p:nvCxnSpPr>
          <p:cNvPr id="35" name="コネクタ: カギ線 34">
            <a:extLst>
              <a:ext uri="{FF2B5EF4-FFF2-40B4-BE49-F238E27FC236}">
                <a16:creationId xmlns:a16="http://schemas.microsoft.com/office/drawing/2014/main" id="{6C6DBB94-CBE8-98CF-81D4-D4FC6E7BABCB}"/>
              </a:ext>
            </a:extLst>
          </p:cNvPr>
          <p:cNvCxnSpPr>
            <a:cxnSpLocks/>
            <a:stCxn id="31" idx="2"/>
            <a:endCxn id="33" idx="0"/>
          </p:cNvCxnSpPr>
          <p:nvPr/>
        </p:nvCxnSpPr>
        <p:spPr>
          <a:xfrm rot="5400000">
            <a:off x="7793150" y="2894045"/>
            <a:ext cx="268787" cy="720867"/>
          </a:xfrm>
          <a:prstGeom prst="bentConnector3">
            <a:avLst>
              <a:gd name="adj1" fmla="val 50000"/>
            </a:avLst>
          </a:prstGeom>
          <a:ln w="9525" cap="sq">
            <a:solidFill>
              <a:schemeClr val="tx1">
                <a:lumMod val="50000"/>
                <a:lumOff val="50000"/>
              </a:schemeClr>
            </a:solidFill>
          </a:ln>
        </p:spPr>
        <p:style>
          <a:lnRef idx="1">
            <a:schemeClr val="accent1"/>
          </a:lnRef>
          <a:fillRef idx="0">
            <a:schemeClr val="accent1"/>
          </a:fillRef>
          <a:effectRef idx="0">
            <a:schemeClr val="dk1"/>
          </a:effectRef>
          <a:fontRef idx="minor">
            <a:schemeClr val="lt1"/>
          </a:fontRef>
        </p:style>
      </p:cxnSp>
      <p:sp>
        <p:nvSpPr>
          <p:cNvPr id="36" name="正方形/長方形 35">
            <a:extLst>
              <a:ext uri="{FF2B5EF4-FFF2-40B4-BE49-F238E27FC236}">
                <a16:creationId xmlns:a16="http://schemas.microsoft.com/office/drawing/2014/main" id="{91864A03-7227-9954-6751-228F1F9818FF}"/>
              </a:ext>
            </a:extLst>
          </p:cNvPr>
          <p:cNvSpPr/>
          <p:nvPr/>
        </p:nvSpPr>
        <p:spPr>
          <a:xfrm>
            <a:off x="535833" y="4370309"/>
            <a:ext cx="558726" cy="683691"/>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en-US" altLang="ja-JP" sz="1400" b="1">
                <a:solidFill>
                  <a:schemeClr val="bg1"/>
                </a:solidFill>
                <a:latin typeface="Meiryo UI" panose="020B0604030504040204" pitchFamily="50" charset="-128"/>
                <a:ea typeface="Meiryo UI" panose="020B0604030504040204" pitchFamily="50" charset="-128"/>
              </a:rPr>
              <a:t>XX</a:t>
            </a:r>
            <a:r>
              <a:rPr lang="ja-JP" altLang="en-US" sz="1400" b="1">
                <a:solidFill>
                  <a:schemeClr val="bg1"/>
                </a:solidFill>
                <a:latin typeface="Meiryo UI" panose="020B0604030504040204" pitchFamily="50" charset="-128"/>
                <a:ea typeface="Meiryo UI" panose="020B0604030504040204" pitchFamily="50" charset="-128"/>
              </a:rPr>
              <a:t>社</a:t>
            </a:r>
            <a:endParaRPr lang="en-US" altLang="ja-JP" sz="1400" b="1">
              <a:solidFill>
                <a:schemeClr val="bg1"/>
              </a:solidFill>
              <a:latin typeface="Meiryo UI" panose="020B0604030504040204" pitchFamily="50" charset="-128"/>
              <a:ea typeface="Meiryo UI" panose="020B0604030504040204" pitchFamily="50" charset="-128"/>
            </a:endParaRPr>
          </a:p>
        </p:txBody>
      </p:sp>
      <p:sp>
        <p:nvSpPr>
          <p:cNvPr id="37" name="正方形/長方形 36">
            <a:extLst>
              <a:ext uri="{FF2B5EF4-FFF2-40B4-BE49-F238E27FC236}">
                <a16:creationId xmlns:a16="http://schemas.microsoft.com/office/drawing/2014/main" id="{929F607A-32BD-BD2F-67A5-0368B8E12065}"/>
              </a:ext>
            </a:extLst>
          </p:cNvPr>
          <p:cNvSpPr/>
          <p:nvPr/>
        </p:nvSpPr>
        <p:spPr>
          <a:xfrm>
            <a:off x="535833" y="5112685"/>
            <a:ext cx="558726" cy="683691"/>
          </a:xfrm>
          <a:prstGeom prst="rect">
            <a:avLst/>
          </a:prstGeom>
          <a:solidFill>
            <a:schemeClr val="accent1">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en-US" altLang="ja-JP" sz="1400" b="1">
                <a:solidFill>
                  <a:schemeClr val="bg1"/>
                </a:solidFill>
                <a:latin typeface="Meiryo UI" panose="020B0604030504040204" pitchFamily="50" charset="-128"/>
                <a:ea typeface="Meiryo UI" panose="020B0604030504040204" pitchFamily="50" charset="-128"/>
              </a:rPr>
              <a:t>AA</a:t>
            </a:r>
            <a:r>
              <a:rPr lang="ja-JP" altLang="en-US" sz="1400" b="1">
                <a:solidFill>
                  <a:schemeClr val="bg1"/>
                </a:solidFill>
                <a:latin typeface="Meiryo UI" panose="020B0604030504040204" pitchFamily="50" charset="-128"/>
                <a:ea typeface="Meiryo UI" panose="020B0604030504040204" pitchFamily="50" charset="-128"/>
              </a:rPr>
              <a:t>社</a:t>
            </a:r>
            <a:endParaRPr lang="en-US" altLang="ja-JP" sz="1400" b="1">
              <a:solidFill>
                <a:schemeClr val="bg1"/>
              </a:solidFill>
              <a:latin typeface="Meiryo UI" panose="020B0604030504040204" pitchFamily="50" charset="-128"/>
              <a:ea typeface="Meiryo UI" panose="020B0604030504040204" pitchFamily="50" charset="-128"/>
            </a:endParaRPr>
          </a:p>
        </p:txBody>
      </p:sp>
      <p:sp>
        <p:nvSpPr>
          <p:cNvPr id="38" name="正方形/長方形 37">
            <a:extLst>
              <a:ext uri="{FF2B5EF4-FFF2-40B4-BE49-F238E27FC236}">
                <a16:creationId xmlns:a16="http://schemas.microsoft.com/office/drawing/2014/main" id="{0E4F73AE-73FD-2722-F839-D19F342B1CD3}"/>
              </a:ext>
            </a:extLst>
          </p:cNvPr>
          <p:cNvSpPr/>
          <p:nvPr/>
        </p:nvSpPr>
        <p:spPr>
          <a:xfrm>
            <a:off x="535833" y="5855062"/>
            <a:ext cx="558726" cy="683691"/>
          </a:xfrm>
          <a:prstGeom prst="rect">
            <a:avLst/>
          </a:prstGeom>
          <a:solidFill>
            <a:schemeClr val="accent1">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en-US" altLang="ja-JP" sz="1400" b="1">
                <a:solidFill>
                  <a:schemeClr val="tx1"/>
                </a:solidFill>
                <a:latin typeface="Meiryo UI" panose="020B0604030504040204" pitchFamily="50" charset="-128"/>
                <a:ea typeface="Meiryo UI" panose="020B0604030504040204" pitchFamily="50" charset="-128"/>
              </a:rPr>
              <a:t>YY</a:t>
            </a:r>
            <a:r>
              <a:rPr lang="ja-JP" altLang="en-US" sz="1400" b="1">
                <a:solidFill>
                  <a:schemeClr val="tx1"/>
                </a:solidFill>
                <a:latin typeface="Meiryo UI" panose="020B0604030504040204" pitchFamily="50" charset="-128"/>
                <a:ea typeface="Meiryo UI" panose="020B0604030504040204" pitchFamily="50" charset="-128"/>
              </a:rPr>
              <a:t>社</a:t>
            </a:r>
            <a:endParaRPr lang="en-US" altLang="ja-JP" sz="1400" b="1">
              <a:solidFill>
                <a:schemeClr val="tx1"/>
              </a:solidFill>
              <a:latin typeface="Meiryo UI" panose="020B0604030504040204" pitchFamily="50" charset="-128"/>
              <a:ea typeface="Meiryo UI" panose="020B0604030504040204" pitchFamily="50" charset="-128"/>
            </a:endParaRPr>
          </a:p>
        </p:txBody>
      </p:sp>
      <p:sp>
        <p:nvSpPr>
          <p:cNvPr id="39" name="正方形/長方形 38">
            <a:extLst>
              <a:ext uri="{FF2B5EF4-FFF2-40B4-BE49-F238E27FC236}">
                <a16:creationId xmlns:a16="http://schemas.microsoft.com/office/drawing/2014/main" id="{A528D830-EDA4-6807-04D3-E00EDC14D6A3}"/>
              </a:ext>
            </a:extLst>
          </p:cNvPr>
          <p:cNvSpPr/>
          <p:nvPr/>
        </p:nvSpPr>
        <p:spPr>
          <a:xfrm>
            <a:off x="1183053" y="4370309"/>
            <a:ext cx="2689200" cy="68369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marL="285750" indent="-285750">
              <a:buFont typeface="Arial" panose="020B0604020202020204" pitchFamily="34" charset="0"/>
              <a:buChar char="•"/>
              <a:defRPr/>
            </a:pPr>
            <a:r>
              <a:rPr lang="ja-JP" altLang="en-US" sz="1200">
                <a:solidFill>
                  <a:schemeClr val="tx1"/>
                </a:solidFill>
                <a:latin typeface="Meiryo UI" panose="020B0604030504040204" pitchFamily="50" charset="-128"/>
                <a:ea typeface="Meiryo UI" panose="020B0604030504040204" pitchFamily="50" charset="-128"/>
              </a:rPr>
              <a:t>Ｘｘｘ</a:t>
            </a:r>
            <a:endParaRPr lang="en-US" altLang="ja-JP" sz="12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defRPr/>
            </a:pPr>
            <a:r>
              <a:rPr lang="ja-JP" altLang="en-US" sz="1200">
                <a:solidFill>
                  <a:schemeClr val="tx1"/>
                </a:solidFill>
                <a:latin typeface="Meiryo UI" panose="020B0604030504040204" pitchFamily="50" charset="-128"/>
                <a:ea typeface="Meiryo UI" panose="020B0604030504040204" pitchFamily="50" charset="-128"/>
              </a:rPr>
              <a:t>Ｘｘｘ</a:t>
            </a:r>
            <a:endParaRPr lang="en-US" altLang="ja-JP" sz="1200">
              <a:solidFill>
                <a:schemeClr val="tx1"/>
              </a:solidFill>
              <a:latin typeface="Meiryo UI" panose="020B0604030504040204" pitchFamily="50" charset="-128"/>
              <a:ea typeface="Meiryo UI" panose="020B0604030504040204" pitchFamily="50" charset="-128"/>
            </a:endParaRPr>
          </a:p>
        </p:txBody>
      </p:sp>
      <p:sp>
        <p:nvSpPr>
          <p:cNvPr id="40" name="正方形/長方形 39">
            <a:extLst>
              <a:ext uri="{FF2B5EF4-FFF2-40B4-BE49-F238E27FC236}">
                <a16:creationId xmlns:a16="http://schemas.microsoft.com/office/drawing/2014/main" id="{5100F319-D265-EC09-F462-0FB236A775CE}"/>
              </a:ext>
            </a:extLst>
          </p:cNvPr>
          <p:cNvSpPr/>
          <p:nvPr/>
        </p:nvSpPr>
        <p:spPr>
          <a:xfrm>
            <a:off x="1183053" y="5112686"/>
            <a:ext cx="2689200" cy="68369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marL="285750" indent="-285750">
              <a:buFont typeface="Arial" panose="020B0604020202020204" pitchFamily="34" charset="0"/>
              <a:buChar char="•"/>
              <a:defRPr/>
            </a:pPr>
            <a:r>
              <a:rPr lang="ja-JP" altLang="en-US" sz="1200">
                <a:solidFill>
                  <a:schemeClr val="tx1"/>
                </a:solidFill>
                <a:latin typeface="Meiryo UI" panose="020B0604030504040204" pitchFamily="50" charset="-128"/>
                <a:ea typeface="Meiryo UI" panose="020B0604030504040204" pitchFamily="50" charset="-128"/>
              </a:rPr>
              <a:t>Ｘｘｘ</a:t>
            </a:r>
            <a:endParaRPr lang="en-US" altLang="ja-JP" sz="12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defRPr/>
            </a:pPr>
            <a:r>
              <a:rPr lang="ja-JP" altLang="en-US" sz="1200">
                <a:solidFill>
                  <a:schemeClr val="tx1"/>
                </a:solidFill>
                <a:latin typeface="Meiryo UI" panose="020B0604030504040204" pitchFamily="50" charset="-128"/>
                <a:ea typeface="Meiryo UI" panose="020B0604030504040204" pitchFamily="50" charset="-128"/>
              </a:rPr>
              <a:t>Ｘｘｘ</a:t>
            </a:r>
            <a:endParaRPr lang="en-US" altLang="ja-JP" sz="1200">
              <a:solidFill>
                <a:schemeClr val="tx1"/>
              </a:solidFill>
              <a:latin typeface="Meiryo UI" panose="020B0604030504040204" pitchFamily="50" charset="-128"/>
              <a:ea typeface="Meiryo UI" panose="020B0604030504040204" pitchFamily="50" charset="-128"/>
            </a:endParaRPr>
          </a:p>
          <a:p>
            <a:pPr>
              <a:defRPr/>
            </a:pPr>
            <a:endParaRPr lang="en-US" altLang="ja-JP" sz="1200">
              <a:solidFill>
                <a:schemeClr val="tx1"/>
              </a:solidFill>
              <a:latin typeface="Meiryo UI" panose="020B0604030504040204" pitchFamily="50" charset="-128"/>
              <a:ea typeface="Meiryo UI" panose="020B0604030504040204" pitchFamily="50" charset="-128"/>
            </a:endParaRPr>
          </a:p>
        </p:txBody>
      </p:sp>
      <p:sp>
        <p:nvSpPr>
          <p:cNvPr id="41" name="正方形/長方形 40">
            <a:extLst>
              <a:ext uri="{FF2B5EF4-FFF2-40B4-BE49-F238E27FC236}">
                <a16:creationId xmlns:a16="http://schemas.microsoft.com/office/drawing/2014/main" id="{66DA2807-F645-FA89-A261-29C614ED4A6E}"/>
              </a:ext>
            </a:extLst>
          </p:cNvPr>
          <p:cNvSpPr/>
          <p:nvPr/>
        </p:nvSpPr>
        <p:spPr>
          <a:xfrm>
            <a:off x="1183053" y="5855062"/>
            <a:ext cx="2689200" cy="68369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marL="285750" indent="-285750">
              <a:buFont typeface="Arial" panose="020B0604020202020204" pitchFamily="34" charset="0"/>
              <a:buChar char="•"/>
              <a:defRPr/>
            </a:pPr>
            <a:r>
              <a:rPr lang="ja-JP" altLang="en-US" sz="1200">
                <a:solidFill>
                  <a:schemeClr val="tx1"/>
                </a:solidFill>
                <a:latin typeface="Meiryo UI" panose="020B0604030504040204" pitchFamily="50" charset="-128"/>
                <a:ea typeface="Meiryo UI" panose="020B0604030504040204" pitchFamily="50" charset="-128"/>
              </a:rPr>
              <a:t>Ｘｘｘ</a:t>
            </a:r>
            <a:endParaRPr lang="en-US" altLang="ja-JP" sz="12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defRPr/>
            </a:pPr>
            <a:r>
              <a:rPr lang="ja-JP" altLang="en-US" sz="1200">
                <a:solidFill>
                  <a:schemeClr val="tx1"/>
                </a:solidFill>
                <a:latin typeface="Meiryo UI" panose="020B0604030504040204" pitchFamily="50" charset="-128"/>
                <a:ea typeface="Meiryo UI" panose="020B0604030504040204" pitchFamily="50" charset="-128"/>
              </a:rPr>
              <a:t>Ｘｘｘ</a:t>
            </a:r>
            <a:endParaRPr lang="en-US" altLang="ja-JP" sz="1200">
              <a:solidFill>
                <a:schemeClr val="tx1"/>
              </a:solidFill>
              <a:latin typeface="Meiryo UI" panose="020B0604030504040204" pitchFamily="50" charset="-128"/>
              <a:ea typeface="Meiryo UI" panose="020B0604030504040204" pitchFamily="50" charset="-128"/>
            </a:endParaRPr>
          </a:p>
        </p:txBody>
      </p:sp>
      <p:cxnSp>
        <p:nvCxnSpPr>
          <p:cNvPr id="42" name="直線コネクタ 41">
            <a:extLst>
              <a:ext uri="{FF2B5EF4-FFF2-40B4-BE49-F238E27FC236}">
                <a16:creationId xmlns:a16="http://schemas.microsoft.com/office/drawing/2014/main" id="{E42994A4-9CE5-3CF4-A4F0-E3F02418796B}"/>
              </a:ext>
            </a:extLst>
          </p:cNvPr>
          <p:cNvCxnSpPr>
            <a:cxnSpLocks/>
          </p:cNvCxnSpPr>
          <p:nvPr/>
        </p:nvCxnSpPr>
        <p:spPr>
          <a:xfrm flipV="1">
            <a:off x="1183053" y="5083343"/>
            <a:ext cx="8449200"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cxnSp>
        <p:nvCxnSpPr>
          <p:cNvPr id="43" name="直線コネクタ 42">
            <a:extLst>
              <a:ext uri="{FF2B5EF4-FFF2-40B4-BE49-F238E27FC236}">
                <a16:creationId xmlns:a16="http://schemas.microsoft.com/office/drawing/2014/main" id="{F65EC581-27A0-9DAC-16AE-D133A871D5DC}"/>
              </a:ext>
            </a:extLst>
          </p:cNvPr>
          <p:cNvCxnSpPr>
            <a:cxnSpLocks/>
          </p:cNvCxnSpPr>
          <p:nvPr/>
        </p:nvCxnSpPr>
        <p:spPr>
          <a:xfrm flipV="1">
            <a:off x="1183053" y="5825720"/>
            <a:ext cx="8449200"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sp>
        <p:nvSpPr>
          <p:cNvPr id="44" name="正方形/長方形 43">
            <a:extLst>
              <a:ext uri="{FF2B5EF4-FFF2-40B4-BE49-F238E27FC236}">
                <a16:creationId xmlns:a16="http://schemas.microsoft.com/office/drawing/2014/main" id="{AFE9ADBD-E1BD-981A-4C39-ACA4680C3A31}"/>
              </a:ext>
            </a:extLst>
          </p:cNvPr>
          <p:cNvSpPr/>
          <p:nvPr/>
        </p:nvSpPr>
        <p:spPr>
          <a:xfrm>
            <a:off x="4063775" y="4370309"/>
            <a:ext cx="2689200" cy="68369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marL="285750" indent="-285750">
              <a:buFont typeface="Arial" panose="020B0604020202020204" pitchFamily="34" charset="0"/>
              <a:buChar char="•"/>
              <a:defRPr/>
            </a:pPr>
            <a:r>
              <a:rPr lang="ja-JP" altLang="en-US" sz="1200">
                <a:solidFill>
                  <a:schemeClr val="tx1"/>
                </a:solidFill>
                <a:latin typeface="Meiryo UI" panose="020B0604030504040204" pitchFamily="50" charset="-128"/>
                <a:ea typeface="Meiryo UI" panose="020B0604030504040204" pitchFamily="50" charset="-128"/>
              </a:rPr>
              <a:t>Ｘｘｘ</a:t>
            </a:r>
            <a:endParaRPr lang="en-US" altLang="ja-JP" sz="12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defRPr/>
            </a:pPr>
            <a:r>
              <a:rPr lang="ja-JP" altLang="en-US" sz="1200">
                <a:solidFill>
                  <a:schemeClr val="tx1"/>
                </a:solidFill>
                <a:latin typeface="Meiryo UI" panose="020B0604030504040204" pitchFamily="50" charset="-128"/>
                <a:ea typeface="Meiryo UI" panose="020B0604030504040204" pitchFamily="50" charset="-128"/>
              </a:rPr>
              <a:t>Ｘｘｘ</a:t>
            </a:r>
            <a:endParaRPr lang="en-US" altLang="ja-JP" sz="1200">
              <a:solidFill>
                <a:schemeClr val="tx1"/>
              </a:solidFill>
              <a:latin typeface="Meiryo UI" panose="020B0604030504040204" pitchFamily="50" charset="-128"/>
              <a:ea typeface="Meiryo UI" panose="020B0604030504040204" pitchFamily="50" charset="-128"/>
            </a:endParaRPr>
          </a:p>
        </p:txBody>
      </p:sp>
      <p:sp>
        <p:nvSpPr>
          <p:cNvPr id="45" name="正方形/長方形 44">
            <a:extLst>
              <a:ext uri="{FF2B5EF4-FFF2-40B4-BE49-F238E27FC236}">
                <a16:creationId xmlns:a16="http://schemas.microsoft.com/office/drawing/2014/main" id="{08631E3C-F6F1-FBA7-3A5B-A1EB99914A03}"/>
              </a:ext>
            </a:extLst>
          </p:cNvPr>
          <p:cNvSpPr/>
          <p:nvPr/>
        </p:nvSpPr>
        <p:spPr>
          <a:xfrm>
            <a:off x="4063775" y="5112686"/>
            <a:ext cx="2689200" cy="68369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marL="285750" indent="-285750">
              <a:buFont typeface="Arial" panose="020B0604020202020204" pitchFamily="34" charset="0"/>
              <a:buChar char="•"/>
              <a:defRPr/>
            </a:pPr>
            <a:r>
              <a:rPr lang="ja-JP" altLang="en-US" sz="1200">
                <a:solidFill>
                  <a:schemeClr val="tx1"/>
                </a:solidFill>
                <a:latin typeface="Meiryo UI" panose="020B0604030504040204" pitchFamily="50" charset="-128"/>
                <a:ea typeface="Meiryo UI" panose="020B0604030504040204" pitchFamily="50" charset="-128"/>
              </a:rPr>
              <a:t>Ｘｘｘ</a:t>
            </a:r>
            <a:endParaRPr lang="en-US" altLang="ja-JP" sz="12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defRPr/>
            </a:pPr>
            <a:r>
              <a:rPr lang="ja-JP" altLang="en-US" sz="1200">
                <a:solidFill>
                  <a:schemeClr val="tx1"/>
                </a:solidFill>
                <a:latin typeface="Meiryo UI" panose="020B0604030504040204" pitchFamily="50" charset="-128"/>
                <a:ea typeface="Meiryo UI" panose="020B0604030504040204" pitchFamily="50" charset="-128"/>
              </a:rPr>
              <a:t>Ｘｘｘ</a:t>
            </a:r>
            <a:endParaRPr lang="en-US" altLang="ja-JP" sz="1200">
              <a:solidFill>
                <a:schemeClr val="tx1"/>
              </a:solidFill>
              <a:latin typeface="Meiryo UI" panose="020B0604030504040204" pitchFamily="50" charset="-128"/>
              <a:ea typeface="Meiryo UI" panose="020B0604030504040204" pitchFamily="50" charset="-128"/>
            </a:endParaRPr>
          </a:p>
        </p:txBody>
      </p:sp>
      <p:sp>
        <p:nvSpPr>
          <p:cNvPr id="46" name="正方形/長方形 45">
            <a:extLst>
              <a:ext uri="{FF2B5EF4-FFF2-40B4-BE49-F238E27FC236}">
                <a16:creationId xmlns:a16="http://schemas.microsoft.com/office/drawing/2014/main" id="{5A07E51B-380E-3408-CB28-779C5DE5EEC4}"/>
              </a:ext>
            </a:extLst>
          </p:cNvPr>
          <p:cNvSpPr/>
          <p:nvPr/>
        </p:nvSpPr>
        <p:spPr>
          <a:xfrm>
            <a:off x="4063775" y="5855062"/>
            <a:ext cx="2689200" cy="68369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marL="285750" indent="-285750">
              <a:buFont typeface="Arial" panose="020B0604020202020204" pitchFamily="34" charset="0"/>
              <a:buChar char="•"/>
              <a:defRPr/>
            </a:pPr>
            <a:r>
              <a:rPr lang="ja-JP" altLang="en-US" sz="1200">
                <a:solidFill>
                  <a:schemeClr val="tx1"/>
                </a:solidFill>
                <a:latin typeface="Meiryo UI" panose="020B0604030504040204" pitchFamily="50" charset="-128"/>
                <a:ea typeface="Meiryo UI" panose="020B0604030504040204" pitchFamily="50" charset="-128"/>
              </a:rPr>
              <a:t>Ｘｘｘ</a:t>
            </a:r>
            <a:endParaRPr lang="en-US" altLang="ja-JP" sz="12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defRPr/>
            </a:pPr>
            <a:r>
              <a:rPr lang="ja-JP" altLang="en-US" sz="1200">
                <a:solidFill>
                  <a:schemeClr val="tx1"/>
                </a:solidFill>
                <a:latin typeface="Meiryo UI" panose="020B0604030504040204" pitchFamily="50" charset="-128"/>
                <a:ea typeface="Meiryo UI" panose="020B0604030504040204" pitchFamily="50" charset="-128"/>
              </a:rPr>
              <a:t>Ｘｘｘ</a:t>
            </a:r>
            <a:endParaRPr lang="en-US" altLang="ja-JP" sz="1200">
              <a:solidFill>
                <a:schemeClr val="tx1"/>
              </a:solidFill>
              <a:latin typeface="Meiryo UI" panose="020B0604030504040204" pitchFamily="50" charset="-128"/>
              <a:ea typeface="Meiryo UI" panose="020B0604030504040204" pitchFamily="50" charset="-128"/>
            </a:endParaRPr>
          </a:p>
        </p:txBody>
      </p:sp>
      <p:sp>
        <p:nvSpPr>
          <p:cNvPr id="47" name="正方形/長方形 46">
            <a:extLst>
              <a:ext uri="{FF2B5EF4-FFF2-40B4-BE49-F238E27FC236}">
                <a16:creationId xmlns:a16="http://schemas.microsoft.com/office/drawing/2014/main" id="{228B428C-D4DE-507D-6A4A-34AC5EA61290}"/>
              </a:ext>
            </a:extLst>
          </p:cNvPr>
          <p:cNvSpPr/>
          <p:nvPr/>
        </p:nvSpPr>
        <p:spPr>
          <a:xfrm>
            <a:off x="6943750" y="4370309"/>
            <a:ext cx="2689200" cy="68369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marL="285750" indent="-285750">
              <a:buFont typeface="Arial" panose="020B0604020202020204" pitchFamily="34" charset="0"/>
              <a:buChar char="•"/>
              <a:defRPr/>
            </a:pPr>
            <a:r>
              <a:rPr lang="ja-JP" altLang="en-US" sz="1200">
                <a:solidFill>
                  <a:schemeClr val="tx1"/>
                </a:solidFill>
                <a:latin typeface="Meiryo UI" panose="020B0604030504040204" pitchFamily="50" charset="-128"/>
                <a:ea typeface="Meiryo UI" panose="020B0604030504040204" pitchFamily="50" charset="-128"/>
              </a:rPr>
              <a:t>Ｘｘｘ</a:t>
            </a:r>
            <a:endParaRPr lang="en-US" altLang="ja-JP" sz="12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defRPr/>
            </a:pPr>
            <a:r>
              <a:rPr lang="ja-JP" altLang="en-US" sz="1200">
                <a:solidFill>
                  <a:schemeClr val="tx1"/>
                </a:solidFill>
                <a:latin typeface="Meiryo UI" panose="020B0604030504040204" pitchFamily="50" charset="-128"/>
                <a:ea typeface="Meiryo UI" panose="020B0604030504040204" pitchFamily="50" charset="-128"/>
              </a:rPr>
              <a:t>Ｘｘｘ</a:t>
            </a:r>
            <a:endParaRPr lang="en-US" altLang="ja-JP" sz="1200">
              <a:solidFill>
                <a:schemeClr val="tx1"/>
              </a:solidFill>
              <a:latin typeface="Meiryo UI" panose="020B0604030504040204" pitchFamily="50" charset="-128"/>
              <a:ea typeface="Meiryo UI" panose="020B0604030504040204" pitchFamily="50" charset="-128"/>
            </a:endParaRPr>
          </a:p>
        </p:txBody>
      </p:sp>
      <p:sp>
        <p:nvSpPr>
          <p:cNvPr id="48" name="正方形/長方形 47">
            <a:extLst>
              <a:ext uri="{FF2B5EF4-FFF2-40B4-BE49-F238E27FC236}">
                <a16:creationId xmlns:a16="http://schemas.microsoft.com/office/drawing/2014/main" id="{E57D9CD9-4639-B130-BC6A-C9C6C87CA959}"/>
              </a:ext>
            </a:extLst>
          </p:cNvPr>
          <p:cNvSpPr/>
          <p:nvPr/>
        </p:nvSpPr>
        <p:spPr>
          <a:xfrm>
            <a:off x="6943750" y="5112686"/>
            <a:ext cx="2689200" cy="68369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marL="285750" indent="-285750">
              <a:buFont typeface="Arial" panose="020B0604020202020204" pitchFamily="34" charset="0"/>
              <a:buChar char="•"/>
              <a:defRPr/>
            </a:pPr>
            <a:r>
              <a:rPr lang="ja-JP" altLang="en-US" sz="1200">
                <a:solidFill>
                  <a:schemeClr val="tx1"/>
                </a:solidFill>
                <a:latin typeface="Meiryo UI" panose="020B0604030504040204" pitchFamily="50" charset="-128"/>
                <a:ea typeface="Meiryo UI" panose="020B0604030504040204" pitchFamily="50" charset="-128"/>
              </a:rPr>
              <a:t>Ｘｘｘ</a:t>
            </a:r>
            <a:endParaRPr lang="en-US" altLang="ja-JP" sz="12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defRPr/>
            </a:pPr>
            <a:r>
              <a:rPr lang="ja-JP" altLang="en-US" sz="1200">
                <a:solidFill>
                  <a:schemeClr val="tx1"/>
                </a:solidFill>
                <a:latin typeface="Meiryo UI" panose="020B0604030504040204" pitchFamily="50" charset="-128"/>
                <a:ea typeface="Meiryo UI" panose="020B0604030504040204" pitchFamily="50" charset="-128"/>
              </a:rPr>
              <a:t>Ｘｘｘ</a:t>
            </a:r>
            <a:endParaRPr lang="en-US" altLang="ja-JP" sz="1200">
              <a:solidFill>
                <a:schemeClr val="tx1"/>
              </a:solidFill>
              <a:latin typeface="Meiryo UI" panose="020B0604030504040204" pitchFamily="50" charset="-128"/>
              <a:ea typeface="Meiryo UI" panose="020B0604030504040204" pitchFamily="50" charset="-128"/>
            </a:endParaRPr>
          </a:p>
        </p:txBody>
      </p:sp>
      <p:sp>
        <p:nvSpPr>
          <p:cNvPr id="49" name="正方形/長方形 48">
            <a:extLst>
              <a:ext uri="{FF2B5EF4-FFF2-40B4-BE49-F238E27FC236}">
                <a16:creationId xmlns:a16="http://schemas.microsoft.com/office/drawing/2014/main" id="{44A27F8A-B08E-3E97-FC11-83742F04183B}"/>
              </a:ext>
            </a:extLst>
          </p:cNvPr>
          <p:cNvSpPr/>
          <p:nvPr/>
        </p:nvSpPr>
        <p:spPr>
          <a:xfrm>
            <a:off x="6943750" y="5855062"/>
            <a:ext cx="2689200" cy="68369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marL="285750" indent="-285750">
              <a:buFont typeface="Arial" panose="020B0604020202020204" pitchFamily="34" charset="0"/>
              <a:buChar char="•"/>
              <a:defRPr/>
            </a:pPr>
            <a:r>
              <a:rPr lang="ja-JP" altLang="en-US" sz="1200">
                <a:solidFill>
                  <a:schemeClr val="tx1"/>
                </a:solidFill>
                <a:latin typeface="Meiryo UI" panose="020B0604030504040204" pitchFamily="50" charset="-128"/>
                <a:ea typeface="Meiryo UI" panose="020B0604030504040204" pitchFamily="50" charset="-128"/>
              </a:rPr>
              <a:t>Ｘｘｘ</a:t>
            </a:r>
            <a:endParaRPr lang="en-US" altLang="ja-JP" sz="12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defRPr/>
            </a:pPr>
            <a:r>
              <a:rPr lang="ja-JP" altLang="en-US" sz="1200">
                <a:solidFill>
                  <a:schemeClr val="tx1"/>
                </a:solidFill>
                <a:latin typeface="Meiryo UI" panose="020B0604030504040204" pitchFamily="50" charset="-128"/>
                <a:ea typeface="Meiryo UI" panose="020B0604030504040204" pitchFamily="50" charset="-128"/>
              </a:rPr>
              <a:t>Ｘｘｘ</a:t>
            </a:r>
            <a:endParaRPr lang="en-US" altLang="ja-JP" sz="120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4F11C65D-C78A-7519-D8C2-2BFF53CBA82A}"/>
              </a:ext>
            </a:extLst>
          </p:cNvPr>
          <p:cNvSpPr>
            <a:spLocks noGrp="1"/>
          </p:cNvSpPr>
          <p:nvPr>
            <p:ph type="sldNum" sz="quarter" idx="12"/>
          </p:nvPr>
        </p:nvSpPr>
        <p:spPr/>
        <p:txBody>
          <a:bodyPr/>
          <a:lstStyle/>
          <a:p>
            <a:fld id="{D9550142-B990-490A-A107-ED7302A7FD52}" type="slidenum">
              <a:rPr kumimoji="1" lang="ja-JP" altLang="en-US" smtClean="0"/>
              <a:t>5</a:t>
            </a:fld>
            <a:endParaRPr kumimoji="1" lang="ja-JP" altLang="en-US"/>
          </a:p>
        </p:txBody>
      </p:sp>
    </p:spTree>
    <p:extLst>
      <p:ext uri="{BB962C8B-B14F-4D97-AF65-F5344CB8AC3E}">
        <p14:creationId xmlns:p14="http://schemas.microsoft.com/office/powerpoint/2010/main" val="522358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p:cNvSpPr>
            <a:spLocks noGrp="1"/>
          </p:cNvSpPr>
          <p:nvPr>
            <p:ph type="body" sz="quarter" idx="17"/>
          </p:nvPr>
        </p:nvSpPr>
        <p:spPr>
          <a:xfrm>
            <a:off x="200026" y="521282"/>
            <a:ext cx="9505950" cy="772107"/>
          </a:xfrm>
        </p:spPr>
        <p:txBody>
          <a:bodyPr/>
          <a:lstStyle/>
          <a:p>
            <a:pPr algn="just"/>
            <a:r>
              <a:rPr kumimoji="1" lang="ja-JP" altLang="en-US" sz="1800"/>
              <a:t>基本方針となる</a:t>
            </a:r>
            <a:r>
              <a:rPr kumimoji="1" lang="en-US" altLang="ja-JP" sz="1800"/>
              <a:t>PMI</a:t>
            </a:r>
            <a:r>
              <a:rPr kumimoji="1" lang="ja-JP" altLang="en-US" sz="1800"/>
              <a:t>実施前・後における期間ごとの変化、およびそのスキーム等をご記載ください。図での表現の仕方等は、自由に変更していただいて構いません。</a:t>
            </a:r>
            <a:endParaRPr lang="ja-JP" altLang="en-US" sz="1800"/>
          </a:p>
        </p:txBody>
      </p:sp>
      <p:sp>
        <p:nvSpPr>
          <p:cNvPr id="13" name="タイトル 2"/>
          <p:cNvSpPr>
            <a:spLocks noGrp="1"/>
          </p:cNvSpPr>
          <p:nvPr>
            <p:ph type="title"/>
          </p:nvPr>
        </p:nvSpPr>
        <p:spPr>
          <a:xfrm>
            <a:off x="200471" y="147409"/>
            <a:ext cx="9505503" cy="400110"/>
          </a:xfrm>
        </p:spPr>
        <p:txBody>
          <a:bodyPr/>
          <a:lstStyle/>
          <a:p>
            <a:r>
              <a:rPr lang="en-US" altLang="ja-JP" sz="2000" dirty="0"/>
              <a:t>3</a:t>
            </a:r>
            <a:r>
              <a:rPr lang="ja-JP" altLang="en-US" sz="2000" dirty="0"/>
              <a:t>．目指すグループ・組織体制</a:t>
            </a:r>
          </a:p>
        </p:txBody>
      </p:sp>
      <p:cxnSp>
        <p:nvCxnSpPr>
          <p:cNvPr id="3" name="直線コネクタ 2">
            <a:extLst>
              <a:ext uri="{FF2B5EF4-FFF2-40B4-BE49-F238E27FC236}">
                <a16:creationId xmlns:a16="http://schemas.microsoft.com/office/drawing/2014/main" id="{F3453207-D085-37C3-0B35-886DCE4CF21D}"/>
              </a:ext>
            </a:extLst>
          </p:cNvPr>
          <p:cNvCxnSpPr>
            <a:cxnSpLocks/>
          </p:cNvCxnSpPr>
          <p:nvPr/>
        </p:nvCxnSpPr>
        <p:spPr>
          <a:xfrm>
            <a:off x="3968014" y="2097344"/>
            <a:ext cx="0" cy="442800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cxnSp>
        <p:nvCxnSpPr>
          <p:cNvPr id="4" name="直線コネクタ 3">
            <a:extLst>
              <a:ext uri="{FF2B5EF4-FFF2-40B4-BE49-F238E27FC236}">
                <a16:creationId xmlns:a16="http://schemas.microsoft.com/office/drawing/2014/main" id="{80956FBA-FD70-6A66-5EF3-3E1A771C7C95}"/>
              </a:ext>
            </a:extLst>
          </p:cNvPr>
          <p:cNvCxnSpPr>
            <a:cxnSpLocks/>
          </p:cNvCxnSpPr>
          <p:nvPr/>
        </p:nvCxnSpPr>
        <p:spPr>
          <a:xfrm>
            <a:off x="6847989" y="2097344"/>
            <a:ext cx="0" cy="442800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sp>
        <p:nvSpPr>
          <p:cNvPr id="5" name="ホームベース 14">
            <a:extLst>
              <a:ext uri="{FF2B5EF4-FFF2-40B4-BE49-F238E27FC236}">
                <a16:creationId xmlns:a16="http://schemas.microsoft.com/office/drawing/2014/main" id="{9FE56330-63D2-0629-C1DB-8FB77DE270A8}"/>
              </a:ext>
            </a:extLst>
          </p:cNvPr>
          <p:cNvSpPr/>
          <p:nvPr/>
        </p:nvSpPr>
        <p:spPr>
          <a:xfrm>
            <a:off x="1183053" y="1757880"/>
            <a:ext cx="2689947" cy="283792"/>
          </a:xfrm>
          <a:prstGeom prst="homePlate">
            <a:avLst/>
          </a:prstGeom>
          <a:solidFill>
            <a:schemeClr val="bg1">
              <a:lumMod val="95000"/>
            </a:schemeClr>
          </a:solidFill>
          <a:ln w="9525">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UI" panose="020B0604030504040204" pitchFamily="50" charset="-128"/>
                <a:ea typeface="Meiryo UI" panose="020B0604030504040204" pitchFamily="50" charset="-128"/>
              </a:rPr>
              <a:t>現在（</a:t>
            </a:r>
            <a:r>
              <a:rPr kumimoji="1" lang="en-US" altLang="ja-JP" sz="1200" b="1">
                <a:solidFill>
                  <a:schemeClr val="tx1"/>
                </a:solidFill>
                <a:latin typeface="Meiryo UI" panose="020B0604030504040204" pitchFamily="50" charset="-128"/>
                <a:ea typeface="Meiryo UI" panose="020B0604030504040204" pitchFamily="50" charset="-128"/>
              </a:rPr>
              <a:t>20XX</a:t>
            </a:r>
            <a:r>
              <a:rPr kumimoji="1" lang="ja-JP" altLang="en-US" sz="1200" b="1">
                <a:solidFill>
                  <a:schemeClr val="tx1"/>
                </a:solidFill>
                <a:latin typeface="Meiryo UI" panose="020B0604030504040204" pitchFamily="50" charset="-128"/>
                <a:ea typeface="Meiryo UI" panose="020B0604030504040204" pitchFamily="50" charset="-128"/>
              </a:rPr>
              <a:t>年）</a:t>
            </a:r>
            <a:endParaRPr lang="en-US" altLang="ja-JP" sz="1200" b="1">
              <a:solidFill>
                <a:schemeClr val="tx1"/>
              </a:solidFill>
              <a:latin typeface="Meiryo UI" panose="020B0604030504040204" pitchFamily="50" charset="-128"/>
              <a:ea typeface="Meiryo UI" panose="020B0604030504040204" pitchFamily="50" charset="-128"/>
            </a:endParaRPr>
          </a:p>
        </p:txBody>
      </p:sp>
      <p:sp>
        <p:nvSpPr>
          <p:cNvPr id="23" name="ホームベース 14">
            <a:extLst>
              <a:ext uri="{FF2B5EF4-FFF2-40B4-BE49-F238E27FC236}">
                <a16:creationId xmlns:a16="http://schemas.microsoft.com/office/drawing/2014/main" id="{1260D6A0-8430-1783-C76C-6E8A91708681}"/>
              </a:ext>
            </a:extLst>
          </p:cNvPr>
          <p:cNvSpPr/>
          <p:nvPr/>
        </p:nvSpPr>
        <p:spPr>
          <a:xfrm>
            <a:off x="4063028" y="1757880"/>
            <a:ext cx="2689947" cy="283792"/>
          </a:xfrm>
          <a:prstGeom prst="homePlate">
            <a:avLst/>
          </a:prstGeom>
          <a:solidFill>
            <a:schemeClr val="bg1">
              <a:lumMod val="5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a:solidFill>
                  <a:schemeClr val="bg1"/>
                </a:solidFill>
                <a:latin typeface="Meiryo UI" panose="020B0604030504040204" pitchFamily="50" charset="-128"/>
                <a:ea typeface="Meiryo UI" panose="020B0604030504040204" pitchFamily="50" charset="-128"/>
              </a:rPr>
              <a:t>XX</a:t>
            </a:r>
            <a:r>
              <a:rPr kumimoji="1" lang="ja-JP" altLang="en-US" sz="1200" b="1">
                <a:solidFill>
                  <a:schemeClr val="bg1"/>
                </a:solidFill>
                <a:latin typeface="Meiryo UI" panose="020B0604030504040204" pitchFamily="50" charset="-128"/>
                <a:ea typeface="Meiryo UI" panose="020B0604030504040204" pitchFamily="50" charset="-128"/>
              </a:rPr>
              <a:t>年後（</a:t>
            </a:r>
            <a:r>
              <a:rPr kumimoji="1" lang="en-US" altLang="ja-JP" sz="1200" b="1">
                <a:solidFill>
                  <a:schemeClr val="bg1"/>
                </a:solidFill>
                <a:latin typeface="Meiryo UI" panose="020B0604030504040204" pitchFamily="50" charset="-128"/>
                <a:ea typeface="Meiryo UI" panose="020B0604030504040204" pitchFamily="50" charset="-128"/>
              </a:rPr>
              <a:t>20XX</a:t>
            </a:r>
            <a:r>
              <a:rPr kumimoji="1" lang="ja-JP" altLang="en-US" sz="1200" b="1">
                <a:solidFill>
                  <a:schemeClr val="bg1"/>
                </a:solidFill>
                <a:latin typeface="Meiryo UI" panose="020B0604030504040204" pitchFamily="50" charset="-128"/>
                <a:ea typeface="Meiryo UI" panose="020B0604030504040204" pitchFamily="50" charset="-128"/>
              </a:rPr>
              <a:t>年）</a:t>
            </a:r>
          </a:p>
        </p:txBody>
      </p:sp>
      <p:sp>
        <p:nvSpPr>
          <p:cNvPr id="24" name="ホームベース 14">
            <a:extLst>
              <a:ext uri="{FF2B5EF4-FFF2-40B4-BE49-F238E27FC236}">
                <a16:creationId xmlns:a16="http://schemas.microsoft.com/office/drawing/2014/main" id="{57704D51-2FFE-F0D0-E433-EFA90E11A0AC}"/>
              </a:ext>
            </a:extLst>
          </p:cNvPr>
          <p:cNvSpPr/>
          <p:nvPr/>
        </p:nvSpPr>
        <p:spPr>
          <a:xfrm>
            <a:off x="6943003" y="1757880"/>
            <a:ext cx="2689947" cy="283792"/>
          </a:xfrm>
          <a:prstGeom prst="homePlate">
            <a:avLst/>
          </a:prstGeom>
          <a:solidFill>
            <a:schemeClr val="bg1">
              <a:lumMod val="5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a:solidFill>
                  <a:schemeClr val="bg1"/>
                </a:solidFill>
                <a:latin typeface="Meiryo UI" panose="020B0604030504040204" pitchFamily="50" charset="-128"/>
                <a:ea typeface="Meiryo UI" panose="020B0604030504040204" pitchFamily="50" charset="-128"/>
              </a:rPr>
              <a:t>XX</a:t>
            </a:r>
            <a:r>
              <a:rPr kumimoji="1" lang="ja-JP" altLang="en-US" sz="1200" b="1">
                <a:solidFill>
                  <a:schemeClr val="bg1"/>
                </a:solidFill>
                <a:latin typeface="Meiryo UI" panose="020B0604030504040204" pitchFamily="50" charset="-128"/>
                <a:ea typeface="Meiryo UI" panose="020B0604030504040204" pitchFamily="50" charset="-128"/>
              </a:rPr>
              <a:t>年後（</a:t>
            </a:r>
            <a:r>
              <a:rPr kumimoji="1" lang="en-US" altLang="ja-JP" sz="1200" b="1">
                <a:solidFill>
                  <a:schemeClr val="bg1"/>
                </a:solidFill>
                <a:latin typeface="Meiryo UI" panose="020B0604030504040204" pitchFamily="50" charset="-128"/>
                <a:ea typeface="Meiryo UI" panose="020B0604030504040204" pitchFamily="50" charset="-128"/>
              </a:rPr>
              <a:t>20XX</a:t>
            </a:r>
            <a:r>
              <a:rPr kumimoji="1" lang="ja-JP" altLang="en-US" sz="1200" b="1">
                <a:solidFill>
                  <a:schemeClr val="bg1"/>
                </a:solidFill>
                <a:latin typeface="Meiryo UI" panose="020B0604030504040204" pitchFamily="50" charset="-128"/>
                <a:ea typeface="Meiryo UI" panose="020B0604030504040204" pitchFamily="50" charset="-128"/>
              </a:rPr>
              <a:t>年）</a:t>
            </a:r>
          </a:p>
        </p:txBody>
      </p:sp>
      <p:sp>
        <p:nvSpPr>
          <p:cNvPr id="25" name="正方形/長方形 24">
            <a:extLst>
              <a:ext uri="{FF2B5EF4-FFF2-40B4-BE49-F238E27FC236}">
                <a16:creationId xmlns:a16="http://schemas.microsoft.com/office/drawing/2014/main" id="{29434C26-0352-D2DE-3B8D-BF841321F977}"/>
              </a:ext>
            </a:extLst>
          </p:cNvPr>
          <p:cNvSpPr/>
          <p:nvPr/>
        </p:nvSpPr>
        <p:spPr>
          <a:xfrm>
            <a:off x="1183053" y="2097341"/>
            <a:ext cx="2689200" cy="21672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marL="285750" indent="-285750">
              <a:buFont typeface="Arial" panose="020B0604020202020204" pitchFamily="34" charset="0"/>
              <a:buChar char="•"/>
              <a:defRPr/>
            </a:pPr>
            <a:r>
              <a:rPr lang="ja-JP" altLang="en-US" sz="1400">
                <a:solidFill>
                  <a:schemeClr val="tx1"/>
                </a:solidFill>
                <a:latin typeface="Meiryo UI" panose="020B0604030504040204" pitchFamily="50" charset="-128"/>
                <a:ea typeface="Meiryo UI" panose="020B0604030504040204" pitchFamily="50" charset="-128"/>
              </a:rPr>
              <a:t>Ｘｘｘ</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defRPr/>
            </a:pPr>
            <a:r>
              <a:rPr lang="ja-JP" altLang="en-US" sz="1400">
                <a:solidFill>
                  <a:schemeClr val="tx1"/>
                </a:solidFill>
                <a:latin typeface="Meiryo UI" panose="020B0604030504040204" pitchFamily="50" charset="-128"/>
                <a:ea typeface="Meiryo UI" panose="020B0604030504040204" pitchFamily="50" charset="-128"/>
              </a:rPr>
              <a:t>Ｘｘｘ</a:t>
            </a:r>
            <a:endParaRPr lang="en-US" altLang="ja-JP" sz="1400">
              <a:solidFill>
                <a:schemeClr val="tx1"/>
              </a:solidFill>
              <a:latin typeface="Meiryo UI" panose="020B0604030504040204" pitchFamily="50" charset="-128"/>
              <a:ea typeface="Meiryo UI" panose="020B0604030504040204" pitchFamily="50" charset="-128"/>
            </a:endParaRPr>
          </a:p>
        </p:txBody>
      </p:sp>
      <p:cxnSp>
        <p:nvCxnSpPr>
          <p:cNvPr id="26" name="直線コネクタ 25">
            <a:extLst>
              <a:ext uri="{FF2B5EF4-FFF2-40B4-BE49-F238E27FC236}">
                <a16:creationId xmlns:a16="http://schemas.microsoft.com/office/drawing/2014/main" id="{1C1A84FC-894C-74F6-2DE5-942049EC43D8}"/>
              </a:ext>
            </a:extLst>
          </p:cNvPr>
          <p:cNvCxnSpPr>
            <a:cxnSpLocks/>
          </p:cNvCxnSpPr>
          <p:nvPr/>
        </p:nvCxnSpPr>
        <p:spPr>
          <a:xfrm flipV="1">
            <a:off x="1183053" y="4309957"/>
            <a:ext cx="8449200"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sp>
        <p:nvSpPr>
          <p:cNvPr id="50" name="正方形/長方形 49">
            <a:extLst>
              <a:ext uri="{FF2B5EF4-FFF2-40B4-BE49-F238E27FC236}">
                <a16:creationId xmlns:a16="http://schemas.microsoft.com/office/drawing/2014/main" id="{3CB3DC0E-9587-3FFB-B013-796F2402E968}"/>
              </a:ext>
            </a:extLst>
          </p:cNvPr>
          <p:cNvSpPr/>
          <p:nvPr/>
        </p:nvSpPr>
        <p:spPr>
          <a:xfrm>
            <a:off x="4063775" y="2097341"/>
            <a:ext cx="2689200" cy="21672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marL="285750" indent="-285750">
              <a:buFont typeface="Arial" panose="020B0604020202020204" pitchFamily="34" charset="0"/>
              <a:buChar char="•"/>
              <a:defRPr/>
            </a:pPr>
            <a:r>
              <a:rPr lang="ja-JP" altLang="en-US" sz="1400">
                <a:solidFill>
                  <a:schemeClr val="tx1"/>
                </a:solidFill>
                <a:latin typeface="Meiryo UI" panose="020B0604030504040204" pitchFamily="50" charset="-128"/>
                <a:ea typeface="Meiryo UI" panose="020B0604030504040204" pitchFamily="50" charset="-128"/>
              </a:rPr>
              <a:t>Ｘｘｘ</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defRPr/>
            </a:pPr>
            <a:r>
              <a:rPr lang="ja-JP" altLang="en-US" sz="1400">
                <a:solidFill>
                  <a:schemeClr val="tx1"/>
                </a:solidFill>
                <a:latin typeface="Meiryo UI" panose="020B0604030504040204" pitchFamily="50" charset="-128"/>
                <a:ea typeface="Meiryo UI" panose="020B0604030504040204" pitchFamily="50" charset="-128"/>
              </a:rPr>
              <a:t>Ｘｘｘ</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51" name="正方形/長方形 50">
            <a:extLst>
              <a:ext uri="{FF2B5EF4-FFF2-40B4-BE49-F238E27FC236}">
                <a16:creationId xmlns:a16="http://schemas.microsoft.com/office/drawing/2014/main" id="{36595E0C-3FA3-DFD9-2B38-0309F383703C}"/>
              </a:ext>
            </a:extLst>
          </p:cNvPr>
          <p:cNvSpPr/>
          <p:nvPr/>
        </p:nvSpPr>
        <p:spPr>
          <a:xfrm>
            <a:off x="6943750" y="2097341"/>
            <a:ext cx="2689200" cy="21672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marL="285750" indent="-285750">
              <a:buFont typeface="Arial" panose="020B0604020202020204" pitchFamily="34" charset="0"/>
              <a:buChar char="•"/>
              <a:defRPr/>
            </a:pPr>
            <a:r>
              <a:rPr lang="ja-JP" altLang="en-US" sz="1400">
                <a:solidFill>
                  <a:schemeClr val="tx1"/>
                </a:solidFill>
                <a:latin typeface="Meiryo UI" panose="020B0604030504040204" pitchFamily="50" charset="-128"/>
                <a:ea typeface="Meiryo UI" panose="020B0604030504040204" pitchFamily="50" charset="-128"/>
              </a:rPr>
              <a:t>Ｘｘｘ</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defRPr/>
            </a:pPr>
            <a:r>
              <a:rPr lang="ja-JP" altLang="en-US" sz="1400">
                <a:solidFill>
                  <a:schemeClr val="tx1"/>
                </a:solidFill>
                <a:latin typeface="Meiryo UI" panose="020B0604030504040204" pitchFamily="50" charset="-128"/>
                <a:ea typeface="Meiryo UI" panose="020B0604030504040204" pitchFamily="50" charset="-128"/>
              </a:rPr>
              <a:t>Ｘｘｘ</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52" name="正方形/長方形 51">
            <a:extLst>
              <a:ext uri="{FF2B5EF4-FFF2-40B4-BE49-F238E27FC236}">
                <a16:creationId xmlns:a16="http://schemas.microsoft.com/office/drawing/2014/main" id="{F9CAC308-FDB9-3302-EF24-416128762FC6}"/>
              </a:ext>
            </a:extLst>
          </p:cNvPr>
          <p:cNvSpPr/>
          <p:nvPr/>
        </p:nvSpPr>
        <p:spPr>
          <a:xfrm>
            <a:off x="584012" y="2097342"/>
            <a:ext cx="487353" cy="2197722"/>
          </a:xfrm>
          <a:prstGeom prst="rect">
            <a:avLst/>
          </a:pr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en-US" altLang="ja-JP" sz="1400" b="1">
                <a:solidFill>
                  <a:schemeClr val="bg1"/>
                </a:solidFill>
                <a:latin typeface="Meiryo UI" panose="020B0604030504040204" pitchFamily="50" charset="-128"/>
                <a:ea typeface="Meiryo UI" panose="020B0604030504040204" pitchFamily="50" charset="-128"/>
              </a:rPr>
              <a:t>XX</a:t>
            </a:r>
            <a:r>
              <a:rPr lang="ja-JP" altLang="en-US" sz="1400" b="1">
                <a:solidFill>
                  <a:schemeClr val="bg1"/>
                </a:solidFill>
                <a:latin typeface="Meiryo UI" panose="020B0604030504040204" pitchFamily="50" charset="-128"/>
                <a:ea typeface="Meiryo UI" panose="020B0604030504040204" pitchFamily="50" charset="-128"/>
              </a:rPr>
              <a:t>社</a:t>
            </a:r>
            <a:endParaRPr lang="en-US" altLang="ja-JP" sz="1400" b="1">
              <a:solidFill>
                <a:schemeClr val="bg1"/>
              </a:solidFill>
              <a:latin typeface="Meiryo UI" panose="020B0604030504040204" pitchFamily="50" charset="-128"/>
              <a:ea typeface="Meiryo UI" panose="020B0604030504040204" pitchFamily="50" charset="-128"/>
            </a:endParaRPr>
          </a:p>
        </p:txBody>
      </p:sp>
      <p:sp>
        <p:nvSpPr>
          <p:cNvPr id="53" name="正方形/長方形 52">
            <a:extLst>
              <a:ext uri="{FF2B5EF4-FFF2-40B4-BE49-F238E27FC236}">
                <a16:creationId xmlns:a16="http://schemas.microsoft.com/office/drawing/2014/main" id="{D6C7AF9C-FA3F-3695-93D9-4F3392CF1D75}"/>
              </a:ext>
            </a:extLst>
          </p:cNvPr>
          <p:cNvSpPr/>
          <p:nvPr/>
        </p:nvSpPr>
        <p:spPr>
          <a:xfrm>
            <a:off x="584012" y="4324020"/>
            <a:ext cx="487354" cy="2197722"/>
          </a:xfrm>
          <a:prstGeom prst="rect">
            <a:avLst/>
          </a:pr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algn="ctr">
              <a:defRPr/>
            </a:pPr>
            <a:r>
              <a:rPr lang="en-US" altLang="ja-JP" sz="1400" b="1">
                <a:solidFill>
                  <a:schemeClr val="bg1"/>
                </a:solidFill>
                <a:latin typeface="Meiryo UI" panose="020B0604030504040204" pitchFamily="50" charset="-128"/>
                <a:ea typeface="Meiryo UI" panose="020B0604030504040204" pitchFamily="50" charset="-128"/>
              </a:rPr>
              <a:t>YY</a:t>
            </a:r>
            <a:r>
              <a:rPr lang="ja-JP" altLang="en-US" sz="1400" b="1">
                <a:solidFill>
                  <a:schemeClr val="bg1"/>
                </a:solidFill>
                <a:latin typeface="Meiryo UI" panose="020B0604030504040204" pitchFamily="50" charset="-128"/>
                <a:ea typeface="Meiryo UI" panose="020B0604030504040204" pitchFamily="50" charset="-128"/>
              </a:rPr>
              <a:t>社</a:t>
            </a:r>
            <a:endParaRPr lang="en-US" altLang="ja-JP" sz="1400" b="1">
              <a:solidFill>
                <a:schemeClr val="bg1"/>
              </a:solidFill>
              <a:latin typeface="Meiryo UI" panose="020B0604030504040204" pitchFamily="50" charset="-128"/>
              <a:ea typeface="Meiryo UI" panose="020B0604030504040204" pitchFamily="50" charset="-128"/>
            </a:endParaRPr>
          </a:p>
        </p:txBody>
      </p:sp>
      <p:sp>
        <p:nvSpPr>
          <p:cNvPr id="54" name="正方形/長方形 53">
            <a:extLst>
              <a:ext uri="{FF2B5EF4-FFF2-40B4-BE49-F238E27FC236}">
                <a16:creationId xmlns:a16="http://schemas.microsoft.com/office/drawing/2014/main" id="{F4E07FEA-E917-A144-0E8C-9D7ABCD881BE}"/>
              </a:ext>
            </a:extLst>
          </p:cNvPr>
          <p:cNvSpPr/>
          <p:nvPr/>
        </p:nvSpPr>
        <p:spPr>
          <a:xfrm>
            <a:off x="273049" y="2097342"/>
            <a:ext cx="287459" cy="4424400"/>
          </a:xfrm>
          <a:prstGeom prst="rect">
            <a:avLst/>
          </a:prstGeom>
          <a:solidFill>
            <a:schemeClr val="tx1">
              <a:lumMod val="75000"/>
              <a:lumOff val="2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eaVert" lIns="0" tIns="72000" rIns="0" bIns="72000" anchor="ctr"/>
          <a:lstStyle/>
          <a:p>
            <a:pPr algn="ctr">
              <a:defRPr/>
            </a:pPr>
            <a:r>
              <a:rPr lang="ja-JP" altLang="en-US" sz="1400" b="1">
                <a:solidFill>
                  <a:schemeClr val="bg1"/>
                </a:solidFill>
                <a:latin typeface="Meiryo UI" panose="020B0604030504040204" pitchFamily="50" charset="-128"/>
                <a:ea typeface="Meiryo UI" panose="020B0604030504040204" pitchFamily="50" charset="-128"/>
              </a:rPr>
              <a:t>グループ・組織体制</a:t>
            </a:r>
            <a:endParaRPr lang="en-US" altLang="ja-JP" sz="1400" b="1">
              <a:solidFill>
                <a:schemeClr val="bg1"/>
              </a:solidFill>
              <a:latin typeface="Meiryo UI" panose="020B0604030504040204" pitchFamily="50" charset="-128"/>
              <a:ea typeface="Meiryo UI" panose="020B0604030504040204" pitchFamily="50" charset="-128"/>
            </a:endParaRPr>
          </a:p>
        </p:txBody>
      </p:sp>
      <p:sp>
        <p:nvSpPr>
          <p:cNvPr id="55" name="正方形/長方形 54">
            <a:extLst>
              <a:ext uri="{FF2B5EF4-FFF2-40B4-BE49-F238E27FC236}">
                <a16:creationId xmlns:a16="http://schemas.microsoft.com/office/drawing/2014/main" id="{9C8CCC4C-7414-EA84-93EE-8E391DAA3C8C}"/>
              </a:ext>
            </a:extLst>
          </p:cNvPr>
          <p:cNvSpPr/>
          <p:nvPr/>
        </p:nvSpPr>
        <p:spPr>
          <a:xfrm>
            <a:off x="1183053" y="4355373"/>
            <a:ext cx="2689200" cy="21672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marL="285750" indent="-285750">
              <a:buFont typeface="Arial" panose="020B0604020202020204" pitchFamily="34" charset="0"/>
              <a:buChar char="•"/>
              <a:defRPr/>
            </a:pPr>
            <a:r>
              <a:rPr lang="ja-JP" altLang="en-US" sz="1400">
                <a:solidFill>
                  <a:schemeClr val="tx1"/>
                </a:solidFill>
                <a:latin typeface="Meiryo UI" panose="020B0604030504040204" pitchFamily="50" charset="-128"/>
                <a:ea typeface="Meiryo UI" panose="020B0604030504040204" pitchFamily="50" charset="-128"/>
              </a:rPr>
              <a:t>Ｘｘｘ</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defRPr/>
            </a:pPr>
            <a:r>
              <a:rPr lang="ja-JP" altLang="en-US" sz="1400">
                <a:solidFill>
                  <a:schemeClr val="tx1"/>
                </a:solidFill>
                <a:latin typeface="Meiryo UI" panose="020B0604030504040204" pitchFamily="50" charset="-128"/>
                <a:ea typeface="Meiryo UI" panose="020B0604030504040204" pitchFamily="50" charset="-128"/>
              </a:rPr>
              <a:t>Ｘｘｘ</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56" name="正方形/長方形 55">
            <a:extLst>
              <a:ext uri="{FF2B5EF4-FFF2-40B4-BE49-F238E27FC236}">
                <a16:creationId xmlns:a16="http://schemas.microsoft.com/office/drawing/2014/main" id="{ADAC499A-E6D2-C75C-1C6F-890656C5EECB}"/>
              </a:ext>
            </a:extLst>
          </p:cNvPr>
          <p:cNvSpPr/>
          <p:nvPr/>
        </p:nvSpPr>
        <p:spPr>
          <a:xfrm>
            <a:off x="4063775" y="4355373"/>
            <a:ext cx="2689200" cy="21672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marL="285750" indent="-285750">
              <a:buFont typeface="Arial" panose="020B0604020202020204" pitchFamily="34" charset="0"/>
              <a:buChar char="•"/>
              <a:defRPr/>
            </a:pPr>
            <a:r>
              <a:rPr lang="ja-JP" altLang="en-US" sz="1400">
                <a:solidFill>
                  <a:schemeClr val="tx1"/>
                </a:solidFill>
                <a:latin typeface="Meiryo UI" panose="020B0604030504040204" pitchFamily="50" charset="-128"/>
                <a:ea typeface="Meiryo UI" panose="020B0604030504040204" pitchFamily="50" charset="-128"/>
              </a:rPr>
              <a:t>Ｘｘｘ</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defRPr/>
            </a:pPr>
            <a:r>
              <a:rPr lang="ja-JP" altLang="en-US" sz="1400">
                <a:solidFill>
                  <a:schemeClr val="tx1"/>
                </a:solidFill>
                <a:latin typeface="Meiryo UI" panose="020B0604030504040204" pitchFamily="50" charset="-128"/>
                <a:ea typeface="Meiryo UI" panose="020B0604030504040204" pitchFamily="50" charset="-128"/>
              </a:rPr>
              <a:t>Ｘｘｘ</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57" name="正方形/長方形 56">
            <a:extLst>
              <a:ext uri="{FF2B5EF4-FFF2-40B4-BE49-F238E27FC236}">
                <a16:creationId xmlns:a16="http://schemas.microsoft.com/office/drawing/2014/main" id="{A2C932B9-0F92-9EC0-821F-630F5F34A4B6}"/>
              </a:ext>
            </a:extLst>
          </p:cNvPr>
          <p:cNvSpPr/>
          <p:nvPr/>
        </p:nvSpPr>
        <p:spPr>
          <a:xfrm>
            <a:off x="6943750" y="4355373"/>
            <a:ext cx="2689200" cy="21672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anchor="ctr"/>
          <a:lstStyle/>
          <a:p>
            <a:pPr marL="285750" indent="-285750">
              <a:buFont typeface="Arial" panose="020B0604020202020204" pitchFamily="34" charset="0"/>
              <a:buChar char="•"/>
              <a:defRPr/>
            </a:pPr>
            <a:r>
              <a:rPr lang="ja-JP" altLang="en-US" sz="1400">
                <a:solidFill>
                  <a:schemeClr val="tx1"/>
                </a:solidFill>
                <a:latin typeface="Meiryo UI" panose="020B0604030504040204" pitchFamily="50" charset="-128"/>
                <a:ea typeface="Meiryo UI" panose="020B0604030504040204" pitchFamily="50" charset="-128"/>
              </a:rPr>
              <a:t>Ｘｘｘ</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defRPr/>
            </a:pPr>
            <a:r>
              <a:rPr lang="ja-JP" altLang="en-US" sz="1400">
                <a:solidFill>
                  <a:schemeClr val="tx1"/>
                </a:solidFill>
                <a:latin typeface="Meiryo UI" panose="020B0604030504040204" pitchFamily="50" charset="-128"/>
                <a:ea typeface="Meiryo UI" panose="020B0604030504040204" pitchFamily="50" charset="-128"/>
              </a:rPr>
              <a:t>Ｘｘｘ</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58" name="正方形/長方形 57">
            <a:extLst>
              <a:ext uri="{FF2B5EF4-FFF2-40B4-BE49-F238E27FC236}">
                <a16:creationId xmlns:a16="http://schemas.microsoft.com/office/drawing/2014/main" id="{2E6EF13F-C6A3-F6B6-3483-0809CD247A12}"/>
              </a:ext>
            </a:extLst>
          </p:cNvPr>
          <p:cNvSpPr/>
          <p:nvPr/>
        </p:nvSpPr>
        <p:spPr>
          <a:xfrm>
            <a:off x="273049" y="1411825"/>
            <a:ext cx="9359899" cy="35991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a:lnSpc>
                <a:spcPct val="100000"/>
              </a:lnSpc>
            </a:pPr>
            <a:r>
              <a:rPr kumimoji="1" lang="ja-JP" altLang="en-US" sz="1400" b="1">
                <a:solidFill>
                  <a:schemeClr val="tx1"/>
                </a:solidFill>
                <a:latin typeface="Meiryo UI" panose="020B0604030504040204" pitchFamily="50" charset="-128"/>
                <a:ea typeface="Meiryo UI" panose="020B0604030504040204" pitchFamily="50" charset="-128"/>
              </a:rPr>
              <a:t>例</a:t>
            </a:r>
            <a:r>
              <a:rPr kumimoji="1" lang="en-US" altLang="ja-JP" sz="1400" b="1">
                <a:solidFill>
                  <a:schemeClr val="tx1"/>
                </a:solidFill>
                <a:latin typeface="Meiryo UI" panose="020B0604030504040204" pitchFamily="50" charset="-128"/>
                <a:ea typeface="Meiryo UI" panose="020B0604030504040204" pitchFamily="50" charset="-128"/>
              </a:rPr>
              <a:t>2</a:t>
            </a:r>
            <a:r>
              <a:rPr kumimoji="1" lang="ja-JP" altLang="en-US" sz="1400" b="1">
                <a:solidFill>
                  <a:schemeClr val="tx1"/>
                </a:solidFill>
                <a:latin typeface="Meiryo UI" panose="020B0604030504040204" pitchFamily="50" charset="-128"/>
                <a:ea typeface="Meiryo UI" panose="020B0604030504040204" pitchFamily="50" charset="-128"/>
              </a:rPr>
              <a:t>）</a:t>
            </a:r>
            <a:endParaRPr kumimoji="1" lang="en-US" altLang="ja-JP" sz="1400" b="1">
              <a:solidFill>
                <a:schemeClr val="tx1"/>
              </a:solidFill>
              <a:latin typeface="Meiryo UI" panose="020B0604030504040204" pitchFamily="50" charset="-128"/>
              <a:ea typeface="Meiryo UI" panose="020B0604030504040204" pitchFamily="50" charset="-128"/>
            </a:endParaRPr>
          </a:p>
        </p:txBody>
      </p:sp>
      <p:sp>
        <p:nvSpPr>
          <p:cNvPr id="6" name="スライド番号プレースホルダー 5">
            <a:extLst>
              <a:ext uri="{FF2B5EF4-FFF2-40B4-BE49-F238E27FC236}">
                <a16:creationId xmlns:a16="http://schemas.microsoft.com/office/drawing/2014/main" id="{015A4608-F724-B840-6122-17D84084FC9C}"/>
              </a:ext>
            </a:extLst>
          </p:cNvPr>
          <p:cNvSpPr>
            <a:spLocks noGrp="1"/>
          </p:cNvSpPr>
          <p:nvPr>
            <p:ph type="sldNum" sz="quarter" idx="12"/>
          </p:nvPr>
        </p:nvSpPr>
        <p:spPr/>
        <p:txBody>
          <a:bodyPr/>
          <a:lstStyle/>
          <a:p>
            <a:fld id="{D9550142-B990-490A-A107-ED7302A7FD52}" type="slidenum">
              <a:rPr kumimoji="1" lang="ja-JP" altLang="en-US" smtClean="0"/>
              <a:t>6</a:t>
            </a:fld>
            <a:endParaRPr kumimoji="1" lang="ja-JP" altLang="en-US"/>
          </a:p>
        </p:txBody>
      </p:sp>
    </p:spTree>
    <p:extLst>
      <p:ext uri="{BB962C8B-B14F-4D97-AF65-F5344CB8AC3E}">
        <p14:creationId xmlns:p14="http://schemas.microsoft.com/office/powerpoint/2010/main" val="4220152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p:cNvSpPr>
            <a:spLocks noGrp="1"/>
          </p:cNvSpPr>
          <p:nvPr>
            <p:ph type="body" sz="quarter" idx="17"/>
          </p:nvPr>
        </p:nvSpPr>
        <p:spPr>
          <a:xfrm>
            <a:off x="200026" y="521282"/>
            <a:ext cx="9505950" cy="495108"/>
          </a:xfrm>
        </p:spPr>
        <p:txBody>
          <a:bodyPr/>
          <a:lstStyle/>
          <a:p>
            <a:pPr algn="just"/>
            <a:r>
              <a:rPr lang="ja-JP" altLang="en-US" sz="1800">
                <a:uFill>
                  <a:solidFill>
                    <a:srgbClr val="FF0000"/>
                  </a:solidFill>
                </a:uFill>
              </a:rPr>
              <a:t>現状把握をした結果、抽出された課題及び対応方針を記載してください。</a:t>
            </a:r>
          </a:p>
        </p:txBody>
      </p:sp>
      <p:sp>
        <p:nvSpPr>
          <p:cNvPr id="13" name="タイトル 2"/>
          <p:cNvSpPr>
            <a:spLocks noGrp="1"/>
          </p:cNvSpPr>
          <p:nvPr>
            <p:ph type="title"/>
          </p:nvPr>
        </p:nvSpPr>
        <p:spPr>
          <a:xfrm>
            <a:off x="200471" y="147409"/>
            <a:ext cx="9505503" cy="400110"/>
          </a:xfrm>
        </p:spPr>
        <p:txBody>
          <a:bodyPr/>
          <a:lstStyle/>
          <a:p>
            <a:r>
              <a:rPr kumimoji="1" lang="en-US" altLang="ja-JP" sz="2000" dirty="0"/>
              <a:t>4</a:t>
            </a:r>
            <a:r>
              <a:rPr kumimoji="1" lang="ja-JP" altLang="en-US" sz="2000" dirty="0"/>
              <a:t>．課題・対応方針</a:t>
            </a:r>
            <a:r>
              <a:rPr kumimoji="1" lang="ja-JP" altLang="en-US" sz="1400" dirty="0"/>
              <a:t>（</a:t>
            </a:r>
            <a:r>
              <a:rPr kumimoji="1" lang="en-US" altLang="ja-JP" sz="1400" dirty="0"/>
              <a:t>PMI</a:t>
            </a:r>
            <a:r>
              <a:rPr kumimoji="1" lang="ja-JP" altLang="en-US" sz="1400" dirty="0"/>
              <a:t>の取組領域の視点に基づく整理）</a:t>
            </a:r>
            <a:endParaRPr lang="ja-JP" altLang="en-US" sz="1400" dirty="0"/>
          </a:p>
        </p:txBody>
      </p:sp>
      <p:sp>
        <p:nvSpPr>
          <p:cNvPr id="5" name="正方形/長方形 4">
            <a:extLst>
              <a:ext uri="{FF2B5EF4-FFF2-40B4-BE49-F238E27FC236}">
                <a16:creationId xmlns:a16="http://schemas.microsoft.com/office/drawing/2014/main" id="{C12AD13D-FBCE-3ADE-594A-04A4AD5F5047}"/>
              </a:ext>
            </a:extLst>
          </p:cNvPr>
          <p:cNvSpPr/>
          <p:nvPr/>
        </p:nvSpPr>
        <p:spPr>
          <a:xfrm>
            <a:off x="273049" y="1125000"/>
            <a:ext cx="9359899" cy="35991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a:lnSpc>
                <a:spcPct val="100000"/>
              </a:lnSpc>
            </a:pPr>
            <a:r>
              <a:rPr kumimoji="1" lang="ja-JP" altLang="en-US" sz="1400" b="1">
                <a:solidFill>
                  <a:schemeClr val="tx1"/>
                </a:solidFill>
                <a:latin typeface="Meiryo UI" panose="020B0604030504040204" pitchFamily="50" charset="-128"/>
                <a:ea typeface="Meiryo UI" panose="020B0604030504040204" pitchFamily="50" charset="-128"/>
              </a:rPr>
              <a:t>例</a:t>
            </a:r>
            <a:r>
              <a:rPr kumimoji="1" lang="en-US" altLang="ja-JP" sz="1400" b="1">
                <a:solidFill>
                  <a:schemeClr val="tx1"/>
                </a:solidFill>
                <a:latin typeface="Meiryo UI" panose="020B0604030504040204" pitchFamily="50" charset="-128"/>
                <a:ea typeface="Meiryo UI" panose="020B0604030504040204" pitchFamily="50" charset="-128"/>
              </a:rPr>
              <a:t>1</a:t>
            </a:r>
            <a:r>
              <a:rPr kumimoji="1" lang="ja-JP" altLang="en-US" sz="1400" b="1">
                <a:solidFill>
                  <a:schemeClr val="tx1"/>
                </a:solidFill>
                <a:latin typeface="Meiryo UI" panose="020B0604030504040204" pitchFamily="50" charset="-128"/>
                <a:ea typeface="Meiryo UI" panose="020B0604030504040204" pitchFamily="50" charset="-128"/>
              </a:rPr>
              <a:t>）</a:t>
            </a:r>
            <a:endParaRPr kumimoji="1" lang="en-US" altLang="ja-JP" sz="1400" b="1">
              <a:solidFill>
                <a:schemeClr val="tx1"/>
              </a:solidFill>
              <a:latin typeface="Meiryo UI" panose="020B0604030504040204" pitchFamily="50" charset="-128"/>
              <a:ea typeface="Meiryo UI" panose="020B0604030504040204" pitchFamily="50" charset="-128"/>
            </a:endParaRPr>
          </a:p>
        </p:txBody>
      </p:sp>
      <p:sp>
        <p:nvSpPr>
          <p:cNvPr id="10" name="スライド番号プレースホルダー 9">
            <a:extLst>
              <a:ext uri="{FF2B5EF4-FFF2-40B4-BE49-F238E27FC236}">
                <a16:creationId xmlns:a16="http://schemas.microsoft.com/office/drawing/2014/main" id="{8737765A-CA58-CFB4-87E4-31209D3D84D3}"/>
              </a:ext>
            </a:extLst>
          </p:cNvPr>
          <p:cNvSpPr>
            <a:spLocks noGrp="1"/>
          </p:cNvSpPr>
          <p:nvPr>
            <p:ph type="sldNum" sz="quarter" idx="12"/>
          </p:nvPr>
        </p:nvSpPr>
        <p:spPr/>
        <p:txBody>
          <a:bodyPr/>
          <a:lstStyle/>
          <a:p>
            <a:fld id="{D9550142-B990-490A-A107-ED7302A7FD52}" type="slidenum">
              <a:rPr kumimoji="1" lang="ja-JP" altLang="en-US" smtClean="0"/>
              <a:t>7</a:t>
            </a:fld>
            <a:endParaRPr kumimoji="1" lang="ja-JP" altLang="en-US"/>
          </a:p>
        </p:txBody>
      </p:sp>
      <p:sp>
        <p:nvSpPr>
          <p:cNvPr id="9" name="正方形/長方形 8">
            <a:extLst>
              <a:ext uri="{FF2B5EF4-FFF2-40B4-BE49-F238E27FC236}">
                <a16:creationId xmlns:a16="http://schemas.microsoft.com/office/drawing/2014/main" id="{ADA03F10-8CEB-D784-1839-F2A9B88CA6E8}"/>
              </a:ext>
            </a:extLst>
          </p:cNvPr>
          <p:cNvSpPr/>
          <p:nvPr/>
        </p:nvSpPr>
        <p:spPr>
          <a:xfrm>
            <a:off x="237616" y="2079237"/>
            <a:ext cx="1222819" cy="1084195"/>
          </a:xfrm>
          <a:prstGeom prst="rect">
            <a:avLst/>
          </a:prstGeom>
          <a:solidFill>
            <a:schemeClr val="tx1">
              <a:lumMod val="65000"/>
              <a:lumOff val="3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経営統合</a:t>
            </a:r>
          </a:p>
        </p:txBody>
      </p:sp>
      <p:sp>
        <p:nvSpPr>
          <p:cNvPr id="11" name="正方形/長方形 10">
            <a:extLst>
              <a:ext uri="{FF2B5EF4-FFF2-40B4-BE49-F238E27FC236}">
                <a16:creationId xmlns:a16="http://schemas.microsoft.com/office/drawing/2014/main" id="{5372EEB0-D1E9-150E-E34B-4B8D08653709}"/>
              </a:ext>
            </a:extLst>
          </p:cNvPr>
          <p:cNvSpPr/>
          <p:nvPr/>
        </p:nvSpPr>
        <p:spPr>
          <a:xfrm>
            <a:off x="237616" y="3250827"/>
            <a:ext cx="1222819" cy="1084195"/>
          </a:xfrm>
          <a:prstGeom prst="rect">
            <a:avLst/>
          </a:prstGeom>
          <a:solidFill>
            <a:schemeClr val="tx1">
              <a:lumMod val="65000"/>
              <a:lumOff val="3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信頼関係</a:t>
            </a:r>
            <a:endParaRPr kumimoji="1" lang="en-US" altLang="ja-JP" sz="1400" b="1">
              <a:solidFill>
                <a:schemeClr val="bg1"/>
              </a:solidFill>
              <a:latin typeface="Meiryo UI" panose="020B0604030504040204" pitchFamily="50" charset="-128"/>
              <a:ea typeface="Meiryo UI" panose="020B0604030504040204" pitchFamily="50" charset="-128"/>
            </a:endParaRPr>
          </a:p>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構築</a:t>
            </a:r>
          </a:p>
        </p:txBody>
      </p:sp>
      <p:sp>
        <p:nvSpPr>
          <p:cNvPr id="12" name="正方形/長方形 11">
            <a:extLst>
              <a:ext uri="{FF2B5EF4-FFF2-40B4-BE49-F238E27FC236}">
                <a16:creationId xmlns:a16="http://schemas.microsoft.com/office/drawing/2014/main" id="{EC06A5E8-9CBF-67D9-3654-2698F295C985}"/>
              </a:ext>
            </a:extLst>
          </p:cNvPr>
          <p:cNvSpPr/>
          <p:nvPr/>
        </p:nvSpPr>
        <p:spPr>
          <a:xfrm>
            <a:off x="237616" y="4422417"/>
            <a:ext cx="1222819" cy="1084195"/>
          </a:xfrm>
          <a:prstGeom prst="rect">
            <a:avLst/>
          </a:prstGeom>
          <a:solidFill>
            <a:schemeClr val="tx1">
              <a:lumMod val="65000"/>
              <a:lumOff val="3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業務統合</a:t>
            </a:r>
          </a:p>
        </p:txBody>
      </p:sp>
      <p:cxnSp>
        <p:nvCxnSpPr>
          <p:cNvPr id="14" name="直線コネクタ 13">
            <a:extLst>
              <a:ext uri="{FF2B5EF4-FFF2-40B4-BE49-F238E27FC236}">
                <a16:creationId xmlns:a16="http://schemas.microsoft.com/office/drawing/2014/main" id="{EAA3FDE9-5FB0-E891-594F-92896ECE3D40}"/>
              </a:ext>
            </a:extLst>
          </p:cNvPr>
          <p:cNvCxnSpPr>
            <a:cxnSpLocks/>
          </p:cNvCxnSpPr>
          <p:nvPr/>
        </p:nvCxnSpPr>
        <p:spPr>
          <a:xfrm>
            <a:off x="237616" y="3208935"/>
            <a:ext cx="9395950"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cxnSp>
        <p:nvCxnSpPr>
          <p:cNvPr id="15" name="直線コネクタ 14">
            <a:extLst>
              <a:ext uri="{FF2B5EF4-FFF2-40B4-BE49-F238E27FC236}">
                <a16:creationId xmlns:a16="http://schemas.microsoft.com/office/drawing/2014/main" id="{ADE1DCF3-5F45-C287-2046-100033D0A224}"/>
              </a:ext>
            </a:extLst>
          </p:cNvPr>
          <p:cNvCxnSpPr>
            <a:cxnSpLocks/>
          </p:cNvCxnSpPr>
          <p:nvPr/>
        </p:nvCxnSpPr>
        <p:spPr>
          <a:xfrm>
            <a:off x="237616" y="4373463"/>
            <a:ext cx="9395950"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sp>
        <p:nvSpPr>
          <p:cNvPr id="16" name="正方形/長方形 15">
            <a:extLst>
              <a:ext uri="{FF2B5EF4-FFF2-40B4-BE49-F238E27FC236}">
                <a16:creationId xmlns:a16="http://schemas.microsoft.com/office/drawing/2014/main" id="{34730D63-4A88-9075-F2CA-810E5BA25364}"/>
              </a:ext>
            </a:extLst>
          </p:cNvPr>
          <p:cNvSpPr/>
          <p:nvPr/>
        </p:nvSpPr>
        <p:spPr>
          <a:xfrm>
            <a:off x="1569000" y="1521256"/>
            <a:ext cx="3960000" cy="360394"/>
          </a:xfrm>
          <a:prstGeom prst="rect">
            <a:avLst/>
          </a:prstGeom>
          <a:solidFill>
            <a:schemeClr val="tx2">
              <a:lumMod val="7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b="1">
                <a:solidFill>
                  <a:schemeClr val="bg1"/>
                </a:solidFill>
                <a:latin typeface="Meiryo UI" panose="020B0604030504040204" pitchFamily="50" charset="-128"/>
                <a:ea typeface="Meiryo UI" panose="020B0604030504040204" pitchFamily="50" charset="-128"/>
              </a:rPr>
              <a:t>課題</a:t>
            </a:r>
          </a:p>
        </p:txBody>
      </p:sp>
      <p:sp>
        <p:nvSpPr>
          <p:cNvPr id="17" name="正方形/長方形 16">
            <a:extLst>
              <a:ext uri="{FF2B5EF4-FFF2-40B4-BE49-F238E27FC236}">
                <a16:creationId xmlns:a16="http://schemas.microsoft.com/office/drawing/2014/main" id="{FD7945F6-B3DF-70F4-5CFA-F71D7D8AF007}"/>
              </a:ext>
            </a:extLst>
          </p:cNvPr>
          <p:cNvSpPr/>
          <p:nvPr/>
        </p:nvSpPr>
        <p:spPr>
          <a:xfrm>
            <a:off x="5673000" y="1521256"/>
            <a:ext cx="3960000" cy="360394"/>
          </a:xfrm>
          <a:prstGeom prst="rect">
            <a:avLst/>
          </a:prstGeom>
          <a:solidFill>
            <a:schemeClr val="tx2">
              <a:lumMod val="75000"/>
            </a:schemeClr>
          </a:solidFill>
          <a:ln w="9525">
            <a:noFill/>
          </a:ln>
        </p:spPr>
        <p:style>
          <a:lnRef idx="0">
            <a:schemeClr val="accent1"/>
          </a:lnRef>
          <a:fillRef idx="1">
            <a:schemeClr val="accent1"/>
          </a:fillRef>
          <a:effectRef idx="0">
            <a:schemeClr val="dk1"/>
          </a:effectRef>
          <a:fontRef idx="minor">
            <a:schemeClr val="lt1"/>
          </a:fontRef>
        </p:style>
        <p:txBody>
          <a:bodyPr rtlCol="0" anchor="t"/>
          <a:lstStyle/>
          <a:p>
            <a:pPr algn="ctr">
              <a:lnSpc>
                <a:spcPct val="100000"/>
              </a:lnSpc>
            </a:pPr>
            <a:r>
              <a:rPr kumimoji="1" lang="ja-JP" altLang="en-US" b="1">
                <a:solidFill>
                  <a:schemeClr val="bg1"/>
                </a:solidFill>
                <a:latin typeface="Meiryo UI" panose="020B0604030504040204" pitchFamily="50" charset="-128"/>
                <a:ea typeface="Meiryo UI" panose="020B0604030504040204" pitchFamily="50" charset="-128"/>
              </a:rPr>
              <a:t>対応方針</a:t>
            </a:r>
          </a:p>
        </p:txBody>
      </p:sp>
      <p:sp>
        <p:nvSpPr>
          <p:cNvPr id="18" name="正方形/長方形 17">
            <a:extLst>
              <a:ext uri="{FF2B5EF4-FFF2-40B4-BE49-F238E27FC236}">
                <a16:creationId xmlns:a16="http://schemas.microsoft.com/office/drawing/2014/main" id="{35BEB490-C5B5-EBA9-87D9-903A1763308A}"/>
              </a:ext>
            </a:extLst>
          </p:cNvPr>
          <p:cNvSpPr/>
          <p:nvPr/>
        </p:nvSpPr>
        <p:spPr>
          <a:xfrm>
            <a:off x="1569000" y="2079236"/>
            <a:ext cx="3960000" cy="1083600"/>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lang="en-US" altLang="ja-JP" sz="1400" err="1">
                <a:solidFill>
                  <a:schemeClr val="tx1"/>
                </a:solidFill>
                <a:latin typeface="Meiryo UI" panose="020B0604030504040204" pitchFamily="50" charset="-128"/>
                <a:ea typeface="Meiryo UI" panose="020B0604030504040204" pitchFamily="50" charset="-128"/>
              </a:rPr>
              <a:t>Xxx</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400">
                <a:solidFill>
                  <a:schemeClr val="tx1"/>
                </a:solidFill>
                <a:latin typeface="Meiryo UI" panose="020B0604030504040204" pitchFamily="50" charset="-128"/>
                <a:ea typeface="Meiryo UI" panose="020B0604030504040204" pitchFamily="50" charset="-128"/>
              </a:rPr>
              <a:t>xxx</a:t>
            </a:r>
          </a:p>
        </p:txBody>
      </p:sp>
      <p:sp>
        <p:nvSpPr>
          <p:cNvPr id="19" name="正方形/長方形 18">
            <a:extLst>
              <a:ext uri="{FF2B5EF4-FFF2-40B4-BE49-F238E27FC236}">
                <a16:creationId xmlns:a16="http://schemas.microsoft.com/office/drawing/2014/main" id="{B1371855-BAD1-A492-6742-6436ECC8D671}"/>
              </a:ext>
            </a:extLst>
          </p:cNvPr>
          <p:cNvSpPr/>
          <p:nvPr/>
        </p:nvSpPr>
        <p:spPr>
          <a:xfrm>
            <a:off x="1569000" y="3251422"/>
            <a:ext cx="3960000" cy="1083600"/>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lang="en-US" altLang="ja-JP" sz="1400" err="1">
                <a:solidFill>
                  <a:schemeClr val="tx1"/>
                </a:solidFill>
                <a:latin typeface="Meiryo UI" panose="020B0604030504040204" pitchFamily="50" charset="-128"/>
                <a:ea typeface="Meiryo UI" panose="020B0604030504040204" pitchFamily="50" charset="-128"/>
              </a:rPr>
              <a:t>Xxx</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400">
                <a:solidFill>
                  <a:schemeClr val="tx1"/>
                </a:solidFill>
                <a:latin typeface="Meiryo UI" panose="020B0604030504040204" pitchFamily="50" charset="-128"/>
                <a:ea typeface="Meiryo UI" panose="020B0604030504040204" pitchFamily="50" charset="-128"/>
              </a:rPr>
              <a:t>xxx</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8EE24839-80DB-2D76-1512-6C0E76CEDEED}"/>
              </a:ext>
            </a:extLst>
          </p:cNvPr>
          <p:cNvSpPr/>
          <p:nvPr/>
        </p:nvSpPr>
        <p:spPr>
          <a:xfrm>
            <a:off x="1569000" y="4423012"/>
            <a:ext cx="3960000" cy="1083600"/>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lang="en-US" altLang="ja-JP" sz="1400" err="1">
                <a:solidFill>
                  <a:schemeClr val="tx1"/>
                </a:solidFill>
                <a:latin typeface="Meiryo UI" panose="020B0604030504040204" pitchFamily="50" charset="-128"/>
                <a:ea typeface="Meiryo UI" panose="020B0604030504040204" pitchFamily="50" charset="-128"/>
              </a:rPr>
              <a:t>Xxx</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400">
                <a:solidFill>
                  <a:schemeClr val="tx1"/>
                </a:solidFill>
                <a:latin typeface="Meiryo UI" panose="020B0604030504040204" pitchFamily="50" charset="-128"/>
                <a:ea typeface="Meiryo UI" panose="020B0604030504040204" pitchFamily="50" charset="-128"/>
              </a:rPr>
              <a:t>xxx</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3C3C5FBA-A0C3-9EFD-37DA-7DFACCBC45D0}"/>
              </a:ext>
            </a:extLst>
          </p:cNvPr>
          <p:cNvSpPr/>
          <p:nvPr/>
        </p:nvSpPr>
        <p:spPr>
          <a:xfrm>
            <a:off x="5673000" y="2079236"/>
            <a:ext cx="3960000" cy="1083600"/>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lang="en-US" altLang="ja-JP" sz="1400" err="1">
                <a:solidFill>
                  <a:schemeClr val="tx1"/>
                </a:solidFill>
                <a:latin typeface="Meiryo UI" panose="020B0604030504040204" pitchFamily="50" charset="-128"/>
                <a:ea typeface="Meiryo UI" panose="020B0604030504040204" pitchFamily="50" charset="-128"/>
              </a:rPr>
              <a:t>Xxx</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400">
                <a:solidFill>
                  <a:schemeClr val="tx1"/>
                </a:solidFill>
                <a:latin typeface="Meiryo UI" panose="020B0604030504040204" pitchFamily="50" charset="-128"/>
                <a:ea typeface="Meiryo UI" panose="020B0604030504040204" pitchFamily="50" charset="-128"/>
              </a:rPr>
              <a:t>xxx</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F9723319-CF53-98C6-5219-89C19DC64CE0}"/>
              </a:ext>
            </a:extLst>
          </p:cNvPr>
          <p:cNvSpPr/>
          <p:nvPr/>
        </p:nvSpPr>
        <p:spPr>
          <a:xfrm>
            <a:off x="5673000" y="3251422"/>
            <a:ext cx="3960000" cy="1083600"/>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lang="en-US" altLang="ja-JP" sz="1400" err="1">
                <a:solidFill>
                  <a:schemeClr val="tx1"/>
                </a:solidFill>
                <a:latin typeface="Meiryo UI" panose="020B0604030504040204" pitchFamily="50" charset="-128"/>
                <a:ea typeface="Meiryo UI" panose="020B0604030504040204" pitchFamily="50" charset="-128"/>
              </a:rPr>
              <a:t>Xxx</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400">
                <a:solidFill>
                  <a:schemeClr val="tx1"/>
                </a:solidFill>
                <a:latin typeface="Meiryo UI" panose="020B0604030504040204" pitchFamily="50" charset="-128"/>
                <a:ea typeface="Meiryo UI" panose="020B0604030504040204" pitchFamily="50" charset="-128"/>
              </a:rPr>
              <a:t>xxx</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60396B54-D7F2-7694-AC04-D9F253745E86}"/>
              </a:ext>
            </a:extLst>
          </p:cNvPr>
          <p:cNvSpPr/>
          <p:nvPr/>
        </p:nvSpPr>
        <p:spPr>
          <a:xfrm>
            <a:off x="5673000" y="4383341"/>
            <a:ext cx="3960000" cy="1083600"/>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lang="en-US" altLang="ja-JP" sz="1400" err="1">
                <a:solidFill>
                  <a:schemeClr val="tx1"/>
                </a:solidFill>
                <a:latin typeface="Meiryo UI" panose="020B0604030504040204" pitchFamily="50" charset="-128"/>
                <a:ea typeface="Meiryo UI" panose="020B0604030504040204" pitchFamily="50" charset="-128"/>
              </a:rPr>
              <a:t>Xxx</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400">
                <a:solidFill>
                  <a:schemeClr val="tx1"/>
                </a:solidFill>
                <a:latin typeface="Meiryo UI" panose="020B0604030504040204" pitchFamily="50" charset="-128"/>
                <a:ea typeface="Meiryo UI" panose="020B0604030504040204" pitchFamily="50" charset="-128"/>
              </a:rPr>
              <a:t>xxx</a:t>
            </a:r>
            <a:endParaRPr kumimoji="1" lang="en-US" altLang="ja-JP" sz="1400">
              <a:solidFill>
                <a:schemeClr val="tx1"/>
              </a:solidFill>
              <a:latin typeface="Meiryo UI" panose="020B0604030504040204" pitchFamily="50" charset="-128"/>
              <a:ea typeface="Meiryo UI" panose="020B0604030504040204" pitchFamily="50" charset="-128"/>
            </a:endParaRPr>
          </a:p>
        </p:txBody>
      </p:sp>
      <p:cxnSp>
        <p:nvCxnSpPr>
          <p:cNvPr id="24" name="直線コネクタ 23">
            <a:extLst>
              <a:ext uri="{FF2B5EF4-FFF2-40B4-BE49-F238E27FC236}">
                <a16:creationId xmlns:a16="http://schemas.microsoft.com/office/drawing/2014/main" id="{A447904C-3710-30B3-71C8-F17477B3B72E}"/>
              </a:ext>
            </a:extLst>
          </p:cNvPr>
          <p:cNvCxnSpPr>
            <a:cxnSpLocks/>
          </p:cNvCxnSpPr>
          <p:nvPr/>
        </p:nvCxnSpPr>
        <p:spPr>
          <a:xfrm>
            <a:off x="5601000" y="1521256"/>
            <a:ext cx="0" cy="421200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spTree>
    <p:extLst>
      <p:ext uri="{BB962C8B-B14F-4D97-AF65-F5344CB8AC3E}">
        <p14:creationId xmlns:p14="http://schemas.microsoft.com/office/powerpoint/2010/main" val="2591398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p:cNvSpPr>
            <a:spLocks noGrp="1"/>
          </p:cNvSpPr>
          <p:nvPr>
            <p:ph type="body" sz="quarter" idx="17"/>
          </p:nvPr>
        </p:nvSpPr>
        <p:spPr>
          <a:xfrm>
            <a:off x="200026" y="521282"/>
            <a:ext cx="9505950" cy="495108"/>
          </a:xfrm>
        </p:spPr>
        <p:txBody>
          <a:bodyPr/>
          <a:lstStyle/>
          <a:p>
            <a:pPr algn="just"/>
            <a:r>
              <a:rPr lang="ja-JP" altLang="en-US" sz="1800">
                <a:uFill>
                  <a:solidFill>
                    <a:srgbClr val="FF0000"/>
                  </a:solidFill>
                </a:uFill>
              </a:rPr>
              <a:t>現状把握をした結果、抽出された課題及び対応方針を記載してください。</a:t>
            </a:r>
          </a:p>
        </p:txBody>
      </p:sp>
      <p:sp>
        <p:nvSpPr>
          <p:cNvPr id="13" name="タイトル 2"/>
          <p:cNvSpPr>
            <a:spLocks noGrp="1"/>
          </p:cNvSpPr>
          <p:nvPr>
            <p:ph type="title"/>
          </p:nvPr>
        </p:nvSpPr>
        <p:spPr>
          <a:xfrm>
            <a:off x="200471" y="147409"/>
            <a:ext cx="9505503" cy="400110"/>
          </a:xfrm>
        </p:spPr>
        <p:txBody>
          <a:bodyPr/>
          <a:lstStyle/>
          <a:p>
            <a:r>
              <a:rPr kumimoji="1" lang="en-US" altLang="ja-JP" sz="2000" dirty="0"/>
              <a:t>4</a:t>
            </a:r>
            <a:r>
              <a:rPr kumimoji="1" lang="ja-JP" altLang="en-US" sz="2000" dirty="0"/>
              <a:t>．課題・対応方針</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（関係者との信頼関係構築の視点に基づく整理）</a:t>
            </a:r>
            <a:endParaRPr lang="ja-JP" altLang="en-US" sz="2000" dirty="0"/>
          </a:p>
        </p:txBody>
      </p:sp>
      <p:sp>
        <p:nvSpPr>
          <p:cNvPr id="6" name="正方形/長方形 5">
            <a:extLst>
              <a:ext uri="{FF2B5EF4-FFF2-40B4-BE49-F238E27FC236}">
                <a16:creationId xmlns:a16="http://schemas.microsoft.com/office/drawing/2014/main" id="{D201C922-04C0-6DCF-2A83-927D01DCF81F}"/>
              </a:ext>
            </a:extLst>
          </p:cNvPr>
          <p:cNvSpPr/>
          <p:nvPr/>
        </p:nvSpPr>
        <p:spPr>
          <a:xfrm>
            <a:off x="237616" y="2061000"/>
            <a:ext cx="1222819" cy="1084195"/>
          </a:xfrm>
          <a:prstGeom prst="rect">
            <a:avLst/>
          </a:prstGeom>
          <a:solidFill>
            <a:schemeClr val="tx1">
              <a:lumMod val="65000"/>
              <a:lumOff val="3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譲渡側</a:t>
            </a:r>
            <a:endParaRPr kumimoji="1" lang="en-US" altLang="ja-JP" sz="1400" b="1">
              <a:solidFill>
                <a:schemeClr val="bg1"/>
              </a:solidFill>
              <a:latin typeface="Meiryo UI" panose="020B0604030504040204" pitchFamily="50" charset="-128"/>
              <a:ea typeface="Meiryo UI" panose="020B0604030504040204" pitchFamily="50" charset="-128"/>
            </a:endParaRPr>
          </a:p>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経営者</a:t>
            </a:r>
          </a:p>
        </p:txBody>
      </p:sp>
      <p:sp>
        <p:nvSpPr>
          <p:cNvPr id="7" name="正方形/長方形 6">
            <a:extLst>
              <a:ext uri="{FF2B5EF4-FFF2-40B4-BE49-F238E27FC236}">
                <a16:creationId xmlns:a16="http://schemas.microsoft.com/office/drawing/2014/main" id="{3C1D7B7C-FE92-7B14-0E16-A6FE726F9AD3}"/>
              </a:ext>
            </a:extLst>
          </p:cNvPr>
          <p:cNvSpPr/>
          <p:nvPr/>
        </p:nvSpPr>
        <p:spPr>
          <a:xfrm>
            <a:off x="237616" y="3232590"/>
            <a:ext cx="1222819" cy="1084195"/>
          </a:xfrm>
          <a:prstGeom prst="rect">
            <a:avLst/>
          </a:prstGeom>
          <a:solidFill>
            <a:schemeClr val="tx1">
              <a:lumMod val="65000"/>
              <a:lumOff val="3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譲渡側</a:t>
            </a:r>
            <a:endParaRPr kumimoji="1" lang="en-US" altLang="ja-JP" sz="1400" b="1">
              <a:solidFill>
                <a:schemeClr val="bg1"/>
              </a:solidFill>
              <a:latin typeface="Meiryo UI" panose="020B0604030504040204" pitchFamily="50" charset="-128"/>
              <a:ea typeface="Meiryo UI" panose="020B0604030504040204" pitchFamily="50" charset="-128"/>
            </a:endParaRPr>
          </a:p>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従業員</a:t>
            </a:r>
          </a:p>
        </p:txBody>
      </p:sp>
      <p:sp>
        <p:nvSpPr>
          <p:cNvPr id="9" name="正方形/長方形 8">
            <a:extLst>
              <a:ext uri="{FF2B5EF4-FFF2-40B4-BE49-F238E27FC236}">
                <a16:creationId xmlns:a16="http://schemas.microsoft.com/office/drawing/2014/main" id="{F82B6EE1-BC48-3C0D-DEDD-302911EA28F4}"/>
              </a:ext>
            </a:extLst>
          </p:cNvPr>
          <p:cNvSpPr/>
          <p:nvPr/>
        </p:nvSpPr>
        <p:spPr>
          <a:xfrm>
            <a:off x="237616" y="4404180"/>
            <a:ext cx="1222819" cy="1084195"/>
          </a:xfrm>
          <a:prstGeom prst="rect">
            <a:avLst/>
          </a:prstGeom>
          <a:solidFill>
            <a:schemeClr val="tx1">
              <a:lumMod val="65000"/>
              <a:lumOff val="3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取引先</a:t>
            </a:r>
          </a:p>
        </p:txBody>
      </p:sp>
      <p:sp>
        <p:nvSpPr>
          <p:cNvPr id="10" name="正方形/長方形 9">
            <a:extLst>
              <a:ext uri="{FF2B5EF4-FFF2-40B4-BE49-F238E27FC236}">
                <a16:creationId xmlns:a16="http://schemas.microsoft.com/office/drawing/2014/main" id="{725DF80D-BAAC-A0CD-7955-22D21FDA2280}"/>
              </a:ext>
            </a:extLst>
          </p:cNvPr>
          <p:cNvSpPr/>
          <p:nvPr/>
        </p:nvSpPr>
        <p:spPr>
          <a:xfrm>
            <a:off x="237616" y="5575770"/>
            <a:ext cx="1222819" cy="1084195"/>
          </a:xfrm>
          <a:prstGeom prst="rect">
            <a:avLst/>
          </a:prstGeom>
          <a:solidFill>
            <a:schemeClr val="tx1">
              <a:lumMod val="65000"/>
              <a:lumOff val="3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wrap="none"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取引先以外の</a:t>
            </a:r>
            <a:endParaRPr kumimoji="1" lang="en-US" altLang="ja-JP" sz="1400" b="1">
              <a:solidFill>
                <a:schemeClr val="bg1"/>
              </a:solidFill>
              <a:latin typeface="Meiryo UI" panose="020B0604030504040204" pitchFamily="50" charset="-128"/>
              <a:ea typeface="Meiryo UI" panose="020B0604030504040204" pitchFamily="50" charset="-128"/>
            </a:endParaRPr>
          </a:p>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外部関係者</a:t>
            </a:r>
          </a:p>
        </p:txBody>
      </p:sp>
      <p:cxnSp>
        <p:nvCxnSpPr>
          <p:cNvPr id="11" name="直線コネクタ 10">
            <a:extLst>
              <a:ext uri="{FF2B5EF4-FFF2-40B4-BE49-F238E27FC236}">
                <a16:creationId xmlns:a16="http://schemas.microsoft.com/office/drawing/2014/main" id="{1B45260D-855C-93AA-F823-685B69A8CDF4}"/>
              </a:ext>
            </a:extLst>
          </p:cNvPr>
          <p:cNvCxnSpPr>
            <a:cxnSpLocks/>
          </p:cNvCxnSpPr>
          <p:nvPr/>
        </p:nvCxnSpPr>
        <p:spPr>
          <a:xfrm>
            <a:off x="5601000" y="1521000"/>
            <a:ext cx="0" cy="514800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cxnSp>
        <p:nvCxnSpPr>
          <p:cNvPr id="12" name="直線コネクタ 11">
            <a:extLst>
              <a:ext uri="{FF2B5EF4-FFF2-40B4-BE49-F238E27FC236}">
                <a16:creationId xmlns:a16="http://schemas.microsoft.com/office/drawing/2014/main" id="{D8E49322-BE8F-B2C2-37B5-512D639C7F19}"/>
              </a:ext>
            </a:extLst>
          </p:cNvPr>
          <p:cNvCxnSpPr>
            <a:cxnSpLocks/>
          </p:cNvCxnSpPr>
          <p:nvPr/>
        </p:nvCxnSpPr>
        <p:spPr>
          <a:xfrm>
            <a:off x="237616" y="3190698"/>
            <a:ext cx="9395950"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cxnSp>
        <p:nvCxnSpPr>
          <p:cNvPr id="14" name="直線コネクタ 13">
            <a:extLst>
              <a:ext uri="{FF2B5EF4-FFF2-40B4-BE49-F238E27FC236}">
                <a16:creationId xmlns:a16="http://schemas.microsoft.com/office/drawing/2014/main" id="{905E79EF-4D7C-D26D-9B82-681C47E3B76E}"/>
              </a:ext>
            </a:extLst>
          </p:cNvPr>
          <p:cNvCxnSpPr>
            <a:cxnSpLocks/>
          </p:cNvCxnSpPr>
          <p:nvPr/>
        </p:nvCxnSpPr>
        <p:spPr>
          <a:xfrm>
            <a:off x="237616" y="4355226"/>
            <a:ext cx="9395950"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cxnSp>
        <p:nvCxnSpPr>
          <p:cNvPr id="15" name="直線コネクタ 14">
            <a:extLst>
              <a:ext uri="{FF2B5EF4-FFF2-40B4-BE49-F238E27FC236}">
                <a16:creationId xmlns:a16="http://schemas.microsoft.com/office/drawing/2014/main" id="{654A3E25-89F4-361B-A890-E09A4AFFA00E}"/>
              </a:ext>
            </a:extLst>
          </p:cNvPr>
          <p:cNvCxnSpPr>
            <a:cxnSpLocks/>
          </p:cNvCxnSpPr>
          <p:nvPr/>
        </p:nvCxnSpPr>
        <p:spPr>
          <a:xfrm>
            <a:off x="237616" y="5526774"/>
            <a:ext cx="9395950"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sp>
        <p:nvSpPr>
          <p:cNvPr id="16" name="正方形/長方形 15">
            <a:extLst>
              <a:ext uri="{FF2B5EF4-FFF2-40B4-BE49-F238E27FC236}">
                <a16:creationId xmlns:a16="http://schemas.microsoft.com/office/drawing/2014/main" id="{D7C892FC-980E-2D97-BE2C-13A7D67BCFE5}"/>
              </a:ext>
            </a:extLst>
          </p:cNvPr>
          <p:cNvSpPr/>
          <p:nvPr/>
        </p:nvSpPr>
        <p:spPr>
          <a:xfrm>
            <a:off x="273049" y="1125000"/>
            <a:ext cx="9359899" cy="35991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a:lnSpc>
                <a:spcPct val="100000"/>
              </a:lnSpc>
            </a:pPr>
            <a:r>
              <a:rPr kumimoji="1" lang="ja-JP" altLang="en-US" sz="1400" b="1">
                <a:solidFill>
                  <a:schemeClr val="tx1"/>
                </a:solidFill>
                <a:latin typeface="Meiryo UI" panose="020B0604030504040204" pitchFamily="50" charset="-128"/>
                <a:ea typeface="Meiryo UI" panose="020B0604030504040204" pitchFamily="50" charset="-128"/>
              </a:rPr>
              <a:t>例</a:t>
            </a:r>
            <a:r>
              <a:rPr kumimoji="1" lang="en-US" altLang="ja-JP" sz="1400" b="1">
                <a:solidFill>
                  <a:schemeClr val="tx1"/>
                </a:solidFill>
                <a:latin typeface="Meiryo UI" panose="020B0604030504040204" pitchFamily="50" charset="-128"/>
                <a:ea typeface="Meiryo UI" panose="020B0604030504040204" pitchFamily="50" charset="-128"/>
              </a:rPr>
              <a:t>2</a:t>
            </a:r>
            <a:r>
              <a:rPr kumimoji="1" lang="ja-JP" altLang="en-US" sz="1400" b="1">
                <a:solidFill>
                  <a:schemeClr val="tx1"/>
                </a:solidFill>
                <a:latin typeface="Meiryo UI" panose="020B0604030504040204" pitchFamily="50" charset="-128"/>
                <a:ea typeface="Meiryo UI" panose="020B0604030504040204" pitchFamily="50" charset="-128"/>
              </a:rPr>
              <a:t>）</a:t>
            </a:r>
            <a:endParaRPr kumimoji="1" lang="en-US" altLang="ja-JP" sz="1400" b="1">
              <a:solidFill>
                <a:schemeClr val="tx1"/>
              </a:solidFill>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033C2850-125A-E4E4-0A48-83ED8A79C3B7}"/>
              </a:ext>
            </a:extLst>
          </p:cNvPr>
          <p:cNvSpPr/>
          <p:nvPr/>
        </p:nvSpPr>
        <p:spPr>
          <a:xfrm>
            <a:off x="1569000" y="1503019"/>
            <a:ext cx="3960000" cy="360394"/>
          </a:xfrm>
          <a:prstGeom prst="rect">
            <a:avLst/>
          </a:prstGeom>
          <a:solidFill>
            <a:schemeClr val="tx2">
              <a:lumMod val="7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b="1">
                <a:solidFill>
                  <a:schemeClr val="bg1"/>
                </a:solidFill>
                <a:latin typeface="Meiryo UI" panose="020B0604030504040204" pitchFamily="50" charset="-128"/>
                <a:ea typeface="Meiryo UI" panose="020B0604030504040204" pitchFamily="50" charset="-128"/>
              </a:rPr>
              <a:t>課題</a:t>
            </a:r>
          </a:p>
        </p:txBody>
      </p:sp>
      <p:sp>
        <p:nvSpPr>
          <p:cNvPr id="18" name="正方形/長方形 17">
            <a:extLst>
              <a:ext uri="{FF2B5EF4-FFF2-40B4-BE49-F238E27FC236}">
                <a16:creationId xmlns:a16="http://schemas.microsoft.com/office/drawing/2014/main" id="{EE2A3C7B-5832-5FDD-C19E-6496C1B240E0}"/>
              </a:ext>
            </a:extLst>
          </p:cNvPr>
          <p:cNvSpPr/>
          <p:nvPr/>
        </p:nvSpPr>
        <p:spPr>
          <a:xfrm>
            <a:off x="5673000" y="1503019"/>
            <a:ext cx="3960000" cy="360394"/>
          </a:xfrm>
          <a:prstGeom prst="rect">
            <a:avLst/>
          </a:prstGeom>
          <a:solidFill>
            <a:schemeClr val="tx2">
              <a:lumMod val="75000"/>
            </a:schemeClr>
          </a:solidFill>
          <a:ln w="9525">
            <a:noFill/>
          </a:ln>
        </p:spPr>
        <p:style>
          <a:lnRef idx="0">
            <a:schemeClr val="accent1"/>
          </a:lnRef>
          <a:fillRef idx="1">
            <a:schemeClr val="accent1"/>
          </a:fillRef>
          <a:effectRef idx="0">
            <a:schemeClr val="dk1"/>
          </a:effectRef>
          <a:fontRef idx="minor">
            <a:schemeClr val="lt1"/>
          </a:fontRef>
        </p:style>
        <p:txBody>
          <a:bodyPr rtlCol="0" anchor="t"/>
          <a:lstStyle/>
          <a:p>
            <a:pPr algn="ctr">
              <a:lnSpc>
                <a:spcPct val="100000"/>
              </a:lnSpc>
            </a:pPr>
            <a:r>
              <a:rPr kumimoji="1" lang="ja-JP" altLang="en-US" b="1">
                <a:solidFill>
                  <a:schemeClr val="bg1"/>
                </a:solidFill>
                <a:latin typeface="Meiryo UI" panose="020B0604030504040204" pitchFamily="50" charset="-128"/>
                <a:ea typeface="Meiryo UI" panose="020B0604030504040204" pitchFamily="50" charset="-128"/>
              </a:rPr>
              <a:t>対応方針</a:t>
            </a:r>
          </a:p>
        </p:txBody>
      </p:sp>
      <p:sp>
        <p:nvSpPr>
          <p:cNvPr id="19" name="正方形/長方形 18">
            <a:extLst>
              <a:ext uri="{FF2B5EF4-FFF2-40B4-BE49-F238E27FC236}">
                <a16:creationId xmlns:a16="http://schemas.microsoft.com/office/drawing/2014/main" id="{5F185417-92A0-43D5-DF6D-287C529A1FFE}"/>
              </a:ext>
            </a:extLst>
          </p:cNvPr>
          <p:cNvSpPr/>
          <p:nvPr/>
        </p:nvSpPr>
        <p:spPr>
          <a:xfrm>
            <a:off x="1569000" y="2060999"/>
            <a:ext cx="3960000" cy="1083600"/>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kumimoji="1" lang="en-US" altLang="ja-JP" sz="1400" err="1">
                <a:solidFill>
                  <a:schemeClr val="tx1"/>
                </a:solidFill>
                <a:latin typeface="Meiryo UI" panose="020B0604030504040204" pitchFamily="50" charset="-128"/>
                <a:ea typeface="Meiryo UI" panose="020B0604030504040204" pitchFamily="50" charset="-128"/>
              </a:rPr>
              <a:t>Xxx</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400" err="1">
                <a:solidFill>
                  <a:schemeClr val="tx1"/>
                </a:solidFill>
                <a:latin typeface="Meiryo UI" panose="020B0604030504040204" pitchFamily="50" charset="-128"/>
                <a:ea typeface="Meiryo UI" panose="020B0604030504040204" pitchFamily="50" charset="-128"/>
              </a:rPr>
              <a:t>Xxx</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a:t>
            </a:r>
          </a:p>
        </p:txBody>
      </p:sp>
      <p:sp>
        <p:nvSpPr>
          <p:cNvPr id="20" name="正方形/長方形 19">
            <a:extLst>
              <a:ext uri="{FF2B5EF4-FFF2-40B4-BE49-F238E27FC236}">
                <a16:creationId xmlns:a16="http://schemas.microsoft.com/office/drawing/2014/main" id="{CD7230DF-5787-F8CC-7B3B-AB8A865699AE}"/>
              </a:ext>
            </a:extLst>
          </p:cNvPr>
          <p:cNvSpPr/>
          <p:nvPr/>
        </p:nvSpPr>
        <p:spPr>
          <a:xfrm>
            <a:off x="1569000" y="3233185"/>
            <a:ext cx="3960000" cy="1083600"/>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kumimoji="1" lang="en-US" altLang="ja-JP" sz="1400" err="1">
                <a:solidFill>
                  <a:schemeClr val="tx1"/>
                </a:solidFill>
                <a:latin typeface="Meiryo UI" panose="020B0604030504040204" pitchFamily="50" charset="-128"/>
                <a:ea typeface="Meiryo UI" panose="020B0604030504040204" pitchFamily="50" charset="-128"/>
              </a:rPr>
              <a:t>Xxx</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400" err="1">
                <a:solidFill>
                  <a:schemeClr val="tx1"/>
                </a:solidFill>
                <a:latin typeface="Meiryo UI" panose="020B0604030504040204" pitchFamily="50" charset="-128"/>
                <a:ea typeface="Meiryo UI" panose="020B0604030504040204" pitchFamily="50" charset="-128"/>
              </a:rPr>
              <a:t>Xxx</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a:t>
            </a:r>
          </a:p>
        </p:txBody>
      </p:sp>
      <p:sp>
        <p:nvSpPr>
          <p:cNvPr id="21" name="正方形/長方形 20">
            <a:extLst>
              <a:ext uri="{FF2B5EF4-FFF2-40B4-BE49-F238E27FC236}">
                <a16:creationId xmlns:a16="http://schemas.microsoft.com/office/drawing/2014/main" id="{E8AD6DEF-0956-CC39-116B-B84F735A3A41}"/>
              </a:ext>
            </a:extLst>
          </p:cNvPr>
          <p:cNvSpPr/>
          <p:nvPr/>
        </p:nvSpPr>
        <p:spPr>
          <a:xfrm>
            <a:off x="1569000" y="4404775"/>
            <a:ext cx="3960000" cy="1083600"/>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kumimoji="1" lang="en-US" altLang="ja-JP" sz="1400" err="1">
                <a:solidFill>
                  <a:schemeClr val="tx1"/>
                </a:solidFill>
                <a:latin typeface="Meiryo UI" panose="020B0604030504040204" pitchFamily="50" charset="-128"/>
                <a:ea typeface="Meiryo UI" panose="020B0604030504040204" pitchFamily="50" charset="-128"/>
              </a:rPr>
              <a:t>Xxx</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400" err="1">
                <a:solidFill>
                  <a:schemeClr val="tx1"/>
                </a:solidFill>
                <a:latin typeface="Meiryo UI" panose="020B0604030504040204" pitchFamily="50" charset="-128"/>
                <a:ea typeface="Meiryo UI" panose="020B0604030504040204" pitchFamily="50" charset="-128"/>
              </a:rPr>
              <a:t>Xxx</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a:t>
            </a:r>
          </a:p>
        </p:txBody>
      </p:sp>
      <p:sp>
        <p:nvSpPr>
          <p:cNvPr id="22" name="正方形/長方形 21">
            <a:extLst>
              <a:ext uri="{FF2B5EF4-FFF2-40B4-BE49-F238E27FC236}">
                <a16:creationId xmlns:a16="http://schemas.microsoft.com/office/drawing/2014/main" id="{47341CD7-E689-3FA3-DAF5-221B6A50317A}"/>
              </a:ext>
            </a:extLst>
          </p:cNvPr>
          <p:cNvSpPr/>
          <p:nvPr/>
        </p:nvSpPr>
        <p:spPr>
          <a:xfrm>
            <a:off x="1569000" y="5576365"/>
            <a:ext cx="3960000" cy="1083600"/>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kumimoji="1" lang="en-US" altLang="ja-JP" sz="1400" err="1">
                <a:solidFill>
                  <a:schemeClr val="tx1"/>
                </a:solidFill>
                <a:latin typeface="Meiryo UI" panose="020B0604030504040204" pitchFamily="50" charset="-128"/>
                <a:ea typeface="Meiryo UI" panose="020B0604030504040204" pitchFamily="50" charset="-128"/>
              </a:rPr>
              <a:t>Xxx</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400" err="1">
                <a:solidFill>
                  <a:schemeClr val="tx1"/>
                </a:solidFill>
                <a:latin typeface="Meiryo UI" panose="020B0604030504040204" pitchFamily="50" charset="-128"/>
                <a:ea typeface="Meiryo UI" panose="020B0604030504040204" pitchFamily="50" charset="-128"/>
              </a:rPr>
              <a:t>Xxx</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a:t>
            </a:r>
          </a:p>
        </p:txBody>
      </p:sp>
      <p:sp>
        <p:nvSpPr>
          <p:cNvPr id="24" name="正方形/長方形 23">
            <a:extLst>
              <a:ext uri="{FF2B5EF4-FFF2-40B4-BE49-F238E27FC236}">
                <a16:creationId xmlns:a16="http://schemas.microsoft.com/office/drawing/2014/main" id="{F5EE74CE-DA1E-F3F9-485B-14FA6342CCE3}"/>
              </a:ext>
            </a:extLst>
          </p:cNvPr>
          <p:cNvSpPr/>
          <p:nvPr/>
        </p:nvSpPr>
        <p:spPr>
          <a:xfrm>
            <a:off x="5673000" y="2060999"/>
            <a:ext cx="3960000" cy="1083600"/>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kumimoji="1" lang="en-US" altLang="ja-JP" sz="1400" err="1">
                <a:solidFill>
                  <a:schemeClr val="tx1"/>
                </a:solidFill>
                <a:latin typeface="Meiryo UI" panose="020B0604030504040204" pitchFamily="50" charset="-128"/>
                <a:ea typeface="Meiryo UI" panose="020B0604030504040204" pitchFamily="50" charset="-128"/>
              </a:rPr>
              <a:t>Xxx</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400" err="1">
                <a:solidFill>
                  <a:schemeClr val="tx1"/>
                </a:solidFill>
                <a:latin typeface="Meiryo UI" panose="020B0604030504040204" pitchFamily="50" charset="-128"/>
                <a:ea typeface="Meiryo UI" panose="020B0604030504040204" pitchFamily="50" charset="-128"/>
              </a:rPr>
              <a:t>Xxx</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a:t>
            </a:r>
          </a:p>
        </p:txBody>
      </p:sp>
      <p:sp>
        <p:nvSpPr>
          <p:cNvPr id="25" name="正方形/長方形 24">
            <a:extLst>
              <a:ext uri="{FF2B5EF4-FFF2-40B4-BE49-F238E27FC236}">
                <a16:creationId xmlns:a16="http://schemas.microsoft.com/office/drawing/2014/main" id="{492286C6-4135-C7C1-EA29-B8B692393EE1}"/>
              </a:ext>
            </a:extLst>
          </p:cNvPr>
          <p:cNvSpPr/>
          <p:nvPr/>
        </p:nvSpPr>
        <p:spPr>
          <a:xfrm>
            <a:off x="5673000" y="3233185"/>
            <a:ext cx="3960000" cy="1083600"/>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kumimoji="1" lang="en-US" altLang="ja-JP" sz="1400" err="1">
                <a:solidFill>
                  <a:schemeClr val="tx1"/>
                </a:solidFill>
                <a:latin typeface="Meiryo UI" panose="020B0604030504040204" pitchFamily="50" charset="-128"/>
                <a:ea typeface="Meiryo UI" panose="020B0604030504040204" pitchFamily="50" charset="-128"/>
              </a:rPr>
              <a:t>Xxx</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400" err="1">
                <a:solidFill>
                  <a:schemeClr val="tx1"/>
                </a:solidFill>
                <a:latin typeface="Meiryo UI" panose="020B0604030504040204" pitchFamily="50" charset="-128"/>
                <a:ea typeface="Meiryo UI" panose="020B0604030504040204" pitchFamily="50" charset="-128"/>
              </a:rPr>
              <a:t>Xxx</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a:t>
            </a:r>
          </a:p>
        </p:txBody>
      </p:sp>
      <p:sp>
        <p:nvSpPr>
          <p:cNvPr id="26" name="正方形/長方形 25">
            <a:extLst>
              <a:ext uri="{FF2B5EF4-FFF2-40B4-BE49-F238E27FC236}">
                <a16:creationId xmlns:a16="http://schemas.microsoft.com/office/drawing/2014/main" id="{34657774-9639-8808-7AA7-F6B278A93DA7}"/>
              </a:ext>
            </a:extLst>
          </p:cNvPr>
          <p:cNvSpPr/>
          <p:nvPr/>
        </p:nvSpPr>
        <p:spPr>
          <a:xfrm>
            <a:off x="5673000" y="4404775"/>
            <a:ext cx="3960000" cy="1083600"/>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kumimoji="1" lang="en-US" altLang="ja-JP" sz="1400" err="1">
                <a:solidFill>
                  <a:schemeClr val="tx1"/>
                </a:solidFill>
                <a:latin typeface="Meiryo UI" panose="020B0604030504040204" pitchFamily="50" charset="-128"/>
                <a:ea typeface="Meiryo UI" panose="020B0604030504040204" pitchFamily="50" charset="-128"/>
              </a:rPr>
              <a:t>Xxx</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400" err="1">
                <a:solidFill>
                  <a:schemeClr val="tx1"/>
                </a:solidFill>
                <a:latin typeface="Meiryo UI" panose="020B0604030504040204" pitchFamily="50" charset="-128"/>
                <a:ea typeface="Meiryo UI" panose="020B0604030504040204" pitchFamily="50" charset="-128"/>
              </a:rPr>
              <a:t>Xxx</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a:t>
            </a:r>
          </a:p>
        </p:txBody>
      </p:sp>
      <p:sp>
        <p:nvSpPr>
          <p:cNvPr id="27" name="正方形/長方形 26">
            <a:extLst>
              <a:ext uri="{FF2B5EF4-FFF2-40B4-BE49-F238E27FC236}">
                <a16:creationId xmlns:a16="http://schemas.microsoft.com/office/drawing/2014/main" id="{F3090DBC-F847-DA87-2A24-05D20511D52C}"/>
              </a:ext>
            </a:extLst>
          </p:cNvPr>
          <p:cNvSpPr/>
          <p:nvPr/>
        </p:nvSpPr>
        <p:spPr>
          <a:xfrm>
            <a:off x="5673000" y="5576365"/>
            <a:ext cx="3960000" cy="1083600"/>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kumimoji="1" lang="en-US" altLang="ja-JP" sz="1400" err="1">
                <a:solidFill>
                  <a:schemeClr val="tx1"/>
                </a:solidFill>
                <a:latin typeface="Meiryo UI" panose="020B0604030504040204" pitchFamily="50" charset="-128"/>
                <a:ea typeface="Meiryo UI" panose="020B0604030504040204" pitchFamily="50" charset="-128"/>
              </a:rPr>
              <a:t>Xxx</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400" err="1">
                <a:solidFill>
                  <a:schemeClr val="tx1"/>
                </a:solidFill>
                <a:latin typeface="Meiryo UI" panose="020B0604030504040204" pitchFamily="50" charset="-128"/>
                <a:ea typeface="Meiryo UI" panose="020B0604030504040204" pitchFamily="50" charset="-128"/>
              </a:rPr>
              <a:t>Xxx</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a:t>
            </a:r>
          </a:p>
        </p:txBody>
      </p:sp>
      <p:sp>
        <p:nvSpPr>
          <p:cNvPr id="3" name="スライド番号プレースホルダー 2">
            <a:extLst>
              <a:ext uri="{FF2B5EF4-FFF2-40B4-BE49-F238E27FC236}">
                <a16:creationId xmlns:a16="http://schemas.microsoft.com/office/drawing/2014/main" id="{64EF9A23-72EF-604F-AC02-D9341E53547F}"/>
              </a:ext>
            </a:extLst>
          </p:cNvPr>
          <p:cNvSpPr>
            <a:spLocks noGrp="1"/>
          </p:cNvSpPr>
          <p:nvPr>
            <p:ph type="sldNum" sz="quarter" idx="12"/>
          </p:nvPr>
        </p:nvSpPr>
        <p:spPr/>
        <p:txBody>
          <a:bodyPr/>
          <a:lstStyle/>
          <a:p>
            <a:fld id="{D9550142-B990-490A-A107-ED7302A7FD52}" type="slidenum">
              <a:rPr kumimoji="1" lang="ja-JP" altLang="en-US" smtClean="0"/>
              <a:t>8</a:t>
            </a:fld>
            <a:endParaRPr kumimoji="1" lang="ja-JP" altLang="en-US"/>
          </a:p>
        </p:txBody>
      </p:sp>
    </p:spTree>
    <p:extLst>
      <p:ext uri="{BB962C8B-B14F-4D97-AF65-F5344CB8AC3E}">
        <p14:creationId xmlns:p14="http://schemas.microsoft.com/office/powerpoint/2010/main" val="4013498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p:cNvSpPr>
            <a:spLocks noGrp="1"/>
          </p:cNvSpPr>
          <p:nvPr>
            <p:ph type="body" sz="quarter" idx="17"/>
          </p:nvPr>
        </p:nvSpPr>
        <p:spPr>
          <a:xfrm>
            <a:off x="200026" y="521282"/>
            <a:ext cx="9505950" cy="495108"/>
          </a:xfrm>
        </p:spPr>
        <p:txBody>
          <a:bodyPr/>
          <a:lstStyle/>
          <a:p>
            <a:pPr algn="just"/>
            <a:r>
              <a:rPr lang="ja-JP" altLang="en-US" sz="1800">
                <a:uFill>
                  <a:solidFill>
                    <a:srgbClr val="FF0000"/>
                  </a:solidFill>
                </a:uFill>
              </a:rPr>
              <a:t>現状把握をした結果、抽出された課題及び対応方針を記載してください。</a:t>
            </a:r>
          </a:p>
        </p:txBody>
      </p:sp>
      <p:sp>
        <p:nvSpPr>
          <p:cNvPr id="13" name="タイトル 2"/>
          <p:cNvSpPr>
            <a:spLocks noGrp="1"/>
          </p:cNvSpPr>
          <p:nvPr>
            <p:ph type="title"/>
          </p:nvPr>
        </p:nvSpPr>
        <p:spPr>
          <a:xfrm>
            <a:off x="200471" y="147409"/>
            <a:ext cx="9505503" cy="400110"/>
          </a:xfrm>
        </p:spPr>
        <p:txBody>
          <a:bodyPr/>
          <a:lstStyle/>
          <a:p>
            <a:r>
              <a:rPr kumimoji="1" lang="en-US" altLang="ja-JP" sz="2000" dirty="0"/>
              <a:t>4</a:t>
            </a:r>
            <a:r>
              <a:rPr kumimoji="1" lang="ja-JP" altLang="en-US" sz="2000" dirty="0"/>
              <a:t>．課題・対応方針</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（経営・業務統合の視点に基づく整理）</a:t>
            </a:r>
            <a:endParaRPr lang="ja-JP" altLang="en-US" sz="2000" dirty="0"/>
          </a:p>
        </p:txBody>
      </p:sp>
      <p:sp>
        <p:nvSpPr>
          <p:cNvPr id="6" name="正方形/長方形 5">
            <a:extLst>
              <a:ext uri="{FF2B5EF4-FFF2-40B4-BE49-F238E27FC236}">
                <a16:creationId xmlns:a16="http://schemas.microsoft.com/office/drawing/2014/main" id="{FB59207A-5037-5137-38C0-ABAE9833D9DA}"/>
              </a:ext>
            </a:extLst>
          </p:cNvPr>
          <p:cNvSpPr/>
          <p:nvPr/>
        </p:nvSpPr>
        <p:spPr>
          <a:xfrm>
            <a:off x="273050" y="1916832"/>
            <a:ext cx="1151950" cy="673200"/>
          </a:xfrm>
          <a:prstGeom prst="rect">
            <a:avLst/>
          </a:prstGeom>
          <a:solidFill>
            <a:schemeClr val="tx1">
              <a:lumMod val="65000"/>
              <a:lumOff val="3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経営</a:t>
            </a:r>
          </a:p>
        </p:txBody>
      </p:sp>
      <p:sp>
        <p:nvSpPr>
          <p:cNvPr id="7" name="正方形/長方形 6">
            <a:extLst>
              <a:ext uri="{FF2B5EF4-FFF2-40B4-BE49-F238E27FC236}">
                <a16:creationId xmlns:a16="http://schemas.microsoft.com/office/drawing/2014/main" id="{9C4FDA78-F151-E24E-5907-7AE4D6D8FADB}"/>
              </a:ext>
            </a:extLst>
          </p:cNvPr>
          <p:cNvSpPr/>
          <p:nvPr/>
        </p:nvSpPr>
        <p:spPr>
          <a:xfrm>
            <a:off x="273050" y="2734501"/>
            <a:ext cx="1151950" cy="673200"/>
          </a:xfrm>
          <a:prstGeom prst="rect">
            <a:avLst/>
          </a:prstGeom>
          <a:solidFill>
            <a:schemeClr val="tx1">
              <a:lumMod val="65000"/>
              <a:lumOff val="3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総務</a:t>
            </a:r>
          </a:p>
        </p:txBody>
      </p:sp>
      <p:sp>
        <p:nvSpPr>
          <p:cNvPr id="9" name="正方形/長方形 8">
            <a:extLst>
              <a:ext uri="{FF2B5EF4-FFF2-40B4-BE49-F238E27FC236}">
                <a16:creationId xmlns:a16="http://schemas.microsoft.com/office/drawing/2014/main" id="{2DE2B0BB-65CB-F6E2-15BD-D30835EBDAB1}"/>
              </a:ext>
            </a:extLst>
          </p:cNvPr>
          <p:cNvSpPr/>
          <p:nvPr/>
        </p:nvSpPr>
        <p:spPr>
          <a:xfrm>
            <a:off x="273050" y="3552170"/>
            <a:ext cx="1151950" cy="673200"/>
          </a:xfrm>
          <a:prstGeom prst="rect">
            <a:avLst/>
          </a:prstGeom>
          <a:solidFill>
            <a:schemeClr val="tx1">
              <a:lumMod val="65000"/>
              <a:lumOff val="3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会計・財務</a:t>
            </a:r>
          </a:p>
        </p:txBody>
      </p:sp>
      <p:sp>
        <p:nvSpPr>
          <p:cNvPr id="10" name="正方形/長方形 9">
            <a:extLst>
              <a:ext uri="{FF2B5EF4-FFF2-40B4-BE49-F238E27FC236}">
                <a16:creationId xmlns:a16="http://schemas.microsoft.com/office/drawing/2014/main" id="{80870FF6-D8FC-503E-00AF-4D97B684990D}"/>
              </a:ext>
            </a:extLst>
          </p:cNvPr>
          <p:cNvSpPr/>
          <p:nvPr/>
        </p:nvSpPr>
        <p:spPr>
          <a:xfrm>
            <a:off x="273050" y="4369839"/>
            <a:ext cx="1151950" cy="673200"/>
          </a:xfrm>
          <a:prstGeom prst="rect">
            <a:avLst/>
          </a:prstGeom>
          <a:solidFill>
            <a:schemeClr val="tx1">
              <a:lumMod val="65000"/>
              <a:lumOff val="3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人事・労務</a:t>
            </a:r>
          </a:p>
        </p:txBody>
      </p:sp>
      <p:sp>
        <p:nvSpPr>
          <p:cNvPr id="11" name="正方形/長方形 10">
            <a:extLst>
              <a:ext uri="{FF2B5EF4-FFF2-40B4-BE49-F238E27FC236}">
                <a16:creationId xmlns:a16="http://schemas.microsoft.com/office/drawing/2014/main" id="{E7155C19-C0D7-32C9-B532-1205882F6C23}"/>
              </a:ext>
            </a:extLst>
          </p:cNvPr>
          <p:cNvSpPr/>
          <p:nvPr/>
        </p:nvSpPr>
        <p:spPr>
          <a:xfrm>
            <a:off x="273050" y="5187508"/>
            <a:ext cx="1151950" cy="673200"/>
          </a:xfrm>
          <a:prstGeom prst="rect">
            <a:avLst/>
          </a:prstGeom>
          <a:solidFill>
            <a:schemeClr val="tx1">
              <a:lumMod val="65000"/>
              <a:lumOff val="3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400" b="1">
                <a:solidFill>
                  <a:schemeClr val="bg1"/>
                </a:solidFill>
                <a:latin typeface="Meiryo UI" panose="020B0604030504040204" pitchFamily="50" charset="-128"/>
                <a:ea typeface="Meiryo UI" panose="020B0604030504040204" pitchFamily="50" charset="-128"/>
              </a:rPr>
              <a:t>法務</a:t>
            </a:r>
          </a:p>
        </p:txBody>
      </p:sp>
      <p:sp>
        <p:nvSpPr>
          <p:cNvPr id="12" name="正方形/長方形 11">
            <a:extLst>
              <a:ext uri="{FF2B5EF4-FFF2-40B4-BE49-F238E27FC236}">
                <a16:creationId xmlns:a16="http://schemas.microsoft.com/office/drawing/2014/main" id="{B6DC93E0-72A1-51E9-A4D9-8478E32D17E4}"/>
              </a:ext>
            </a:extLst>
          </p:cNvPr>
          <p:cNvSpPr/>
          <p:nvPr/>
        </p:nvSpPr>
        <p:spPr>
          <a:xfrm>
            <a:off x="273050" y="6005178"/>
            <a:ext cx="1151950" cy="673200"/>
          </a:xfrm>
          <a:prstGeom prst="rect">
            <a:avLst/>
          </a:prstGeom>
          <a:solidFill>
            <a:schemeClr val="tx1">
              <a:lumMod val="65000"/>
              <a:lumOff val="35000"/>
            </a:schemeClr>
          </a:solidFill>
          <a:ln w="9525">
            <a:solidFill>
              <a:schemeClr val="tx1">
                <a:lumMod val="50000"/>
                <a:lumOff val="5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en-US" altLang="ja-JP" sz="1400" b="1">
                <a:solidFill>
                  <a:schemeClr val="bg1"/>
                </a:solidFill>
                <a:latin typeface="Meiryo UI" panose="020B0604030504040204" pitchFamily="50" charset="-128"/>
                <a:ea typeface="Meiryo UI" panose="020B0604030504040204" pitchFamily="50" charset="-128"/>
              </a:rPr>
              <a:t>IT</a:t>
            </a:r>
            <a:r>
              <a:rPr kumimoji="1" lang="ja-JP" altLang="en-US" sz="1400" b="1">
                <a:solidFill>
                  <a:schemeClr val="bg1"/>
                </a:solidFill>
                <a:latin typeface="Meiryo UI" panose="020B0604030504040204" pitchFamily="50" charset="-128"/>
                <a:ea typeface="Meiryo UI" panose="020B0604030504040204" pitchFamily="50" charset="-128"/>
              </a:rPr>
              <a:t>システム</a:t>
            </a:r>
          </a:p>
        </p:txBody>
      </p:sp>
      <p:cxnSp>
        <p:nvCxnSpPr>
          <p:cNvPr id="14" name="直線コネクタ 13">
            <a:extLst>
              <a:ext uri="{FF2B5EF4-FFF2-40B4-BE49-F238E27FC236}">
                <a16:creationId xmlns:a16="http://schemas.microsoft.com/office/drawing/2014/main" id="{8AB7FE31-8364-05EF-164D-907662ED3571}"/>
              </a:ext>
            </a:extLst>
          </p:cNvPr>
          <p:cNvCxnSpPr>
            <a:cxnSpLocks/>
          </p:cNvCxnSpPr>
          <p:nvPr/>
        </p:nvCxnSpPr>
        <p:spPr>
          <a:xfrm>
            <a:off x="273050" y="2648201"/>
            <a:ext cx="9395950"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cxnSp>
        <p:nvCxnSpPr>
          <p:cNvPr id="15" name="直線コネクタ 14">
            <a:extLst>
              <a:ext uri="{FF2B5EF4-FFF2-40B4-BE49-F238E27FC236}">
                <a16:creationId xmlns:a16="http://schemas.microsoft.com/office/drawing/2014/main" id="{94C424EF-BC31-FFB8-549D-19A8B5C20BD4}"/>
              </a:ext>
            </a:extLst>
          </p:cNvPr>
          <p:cNvCxnSpPr>
            <a:cxnSpLocks/>
          </p:cNvCxnSpPr>
          <p:nvPr/>
        </p:nvCxnSpPr>
        <p:spPr>
          <a:xfrm>
            <a:off x="273050" y="3482688"/>
            <a:ext cx="9395950"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cxnSp>
        <p:nvCxnSpPr>
          <p:cNvPr id="16" name="直線コネクタ 15">
            <a:extLst>
              <a:ext uri="{FF2B5EF4-FFF2-40B4-BE49-F238E27FC236}">
                <a16:creationId xmlns:a16="http://schemas.microsoft.com/office/drawing/2014/main" id="{223D1922-7725-EAA7-A325-D72130434346}"/>
              </a:ext>
            </a:extLst>
          </p:cNvPr>
          <p:cNvCxnSpPr>
            <a:cxnSpLocks/>
          </p:cNvCxnSpPr>
          <p:nvPr/>
        </p:nvCxnSpPr>
        <p:spPr>
          <a:xfrm>
            <a:off x="273050" y="4297266"/>
            <a:ext cx="9395950"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cxnSp>
        <p:nvCxnSpPr>
          <p:cNvPr id="17" name="直線コネクタ 16">
            <a:extLst>
              <a:ext uri="{FF2B5EF4-FFF2-40B4-BE49-F238E27FC236}">
                <a16:creationId xmlns:a16="http://schemas.microsoft.com/office/drawing/2014/main" id="{2ECA691E-4B69-F146-83A7-800066872456}"/>
              </a:ext>
            </a:extLst>
          </p:cNvPr>
          <p:cNvCxnSpPr>
            <a:cxnSpLocks/>
          </p:cNvCxnSpPr>
          <p:nvPr/>
        </p:nvCxnSpPr>
        <p:spPr>
          <a:xfrm>
            <a:off x="273050" y="5123133"/>
            <a:ext cx="9395950"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cxnSp>
        <p:nvCxnSpPr>
          <p:cNvPr id="18" name="直線コネクタ 17">
            <a:extLst>
              <a:ext uri="{FF2B5EF4-FFF2-40B4-BE49-F238E27FC236}">
                <a16:creationId xmlns:a16="http://schemas.microsoft.com/office/drawing/2014/main" id="{83B178C7-D64F-E9A6-39C3-CA13E4F88C8A}"/>
              </a:ext>
            </a:extLst>
          </p:cNvPr>
          <p:cNvCxnSpPr>
            <a:cxnSpLocks/>
          </p:cNvCxnSpPr>
          <p:nvPr/>
        </p:nvCxnSpPr>
        <p:spPr>
          <a:xfrm>
            <a:off x="273050" y="5937711"/>
            <a:ext cx="9395950" cy="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cxnSp>
        <p:nvCxnSpPr>
          <p:cNvPr id="19" name="直線コネクタ 18">
            <a:extLst>
              <a:ext uri="{FF2B5EF4-FFF2-40B4-BE49-F238E27FC236}">
                <a16:creationId xmlns:a16="http://schemas.microsoft.com/office/drawing/2014/main" id="{537E68C7-32C0-7BF9-C1E8-AD3344406184}"/>
              </a:ext>
            </a:extLst>
          </p:cNvPr>
          <p:cNvCxnSpPr>
            <a:cxnSpLocks/>
          </p:cNvCxnSpPr>
          <p:nvPr/>
        </p:nvCxnSpPr>
        <p:spPr>
          <a:xfrm>
            <a:off x="5601000" y="1521000"/>
            <a:ext cx="0" cy="5148000"/>
          </a:xfrm>
          <a:prstGeom prst="line">
            <a:avLst/>
          </a:prstGeom>
          <a:ln w="9525" cap="sq">
            <a:solidFill>
              <a:schemeClr val="tx1">
                <a:lumMod val="50000"/>
                <a:lumOff val="50000"/>
              </a:schemeClr>
            </a:solidFill>
            <a:prstDash val="dash"/>
          </a:ln>
        </p:spPr>
        <p:style>
          <a:lnRef idx="1">
            <a:schemeClr val="accent1"/>
          </a:lnRef>
          <a:fillRef idx="0">
            <a:schemeClr val="accent1"/>
          </a:fillRef>
          <a:effectRef idx="0">
            <a:schemeClr val="dk1"/>
          </a:effectRef>
          <a:fontRef idx="minor">
            <a:schemeClr val="lt1"/>
          </a:fontRef>
        </p:style>
      </p:cxnSp>
      <p:sp>
        <p:nvSpPr>
          <p:cNvPr id="20" name="正方形/長方形 19">
            <a:extLst>
              <a:ext uri="{FF2B5EF4-FFF2-40B4-BE49-F238E27FC236}">
                <a16:creationId xmlns:a16="http://schemas.microsoft.com/office/drawing/2014/main" id="{C89330EF-0F0E-1B45-0EA1-5208C2C91F2D}"/>
              </a:ext>
            </a:extLst>
          </p:cNvPr>
          <p:cNvSpPr/>
          <p:nvPr/>
        </p:nvSpPr>
        <p:spPr>
          <a:xfrm>
            <a:off x="273049" y="1125000"/>
            <a:ext cx="9359899" cy="359913"/>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a:lnSpc>
                <a:spcPct val="100000"/>
              </a:lnSpc>
            </a:pPr>
            <a:r>
              <a:rPr kumimoji="1" lang="ja-JP" altLang="en-US" sz="1400" b="1">
                <a:solidFill>
                  <a:schemeClr val="tx1"/>
                </a:solidFill>
                <a:latin typeface="Meiryo UI" panose="020B0604030504040204" pitchFamily="50" charset="-128"/>
                <a:ea typeface="Meiryo UI" panose="020B0604030504040204" pitchFamily="50" charset="-128"/>
              </a:rPr>
              <a:t>例</a:t>
            </a:r>
            <a:r>
              <a:rPr kumimoji="1" lang="en-US" altLang="ja-JP" sz="1400" b="1">
                <a:solidFill>
                  <a:schemeClr val="tx1"/>
                </a:solidFill>
                <a:latin typeface="Meiryo UI" panose="020B0604030504040204" pitchFamily="50" charset="-128"/>
                <a:ea typeface="Meiryo UI" panose="020B0604030504040204" pitchFamily="50" charset="-128"/>
              </a:rPr>
              <a:t>3</a:t>
            </a:r>
            <a:r>
              <a:rPr kumimoji="1" lang="ja-JP" altLang="en-US" sz="1400" b="1">
                <a:solidFill>
                  <a:schemeClr val="tx1"/>
                </a:solidFill>
                <a:latin typeface="Meiryo UI" panose="020B0604030504040204" pitchFamily="50" charset="-128"/>
                <a:ea typeface="Meiryo UI" panose="020B0604030504040204" pitchFamily="50" charset="-128"/>
              </a:rPr>
              <a:t>）</a:t>
            </a:r>
            <a:endParaRPr kumimoji="1" lang="en-US" altLang="ja-JP" sz="1400" b="1">
              <a:solidFill>
                <a:schemeClr val="tx1"/>
              </a:solidFill>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68CD4997-02E4-34B9-32C3-40E221EBDE14}"/>
              </a:ext>
            </a:extLst>
          </p:cNvPr>
          <p:cNvSpPr/>
          <p:nvPr/>
        </p:nvSpPr>
        <p:spPr>
          <a:xfrm>
            <a:off x="1569000" y="1503019"/>
            <a:ext cx="3960000" cy="360394"/>
          </a:xfrm>
          <a:prstGeom prst="rect">
            <a:avLst/>
          </a:prstGeom>
          <a:solidFill>
            <a:schemeClr val="tx2">
              <a:lumMod val="75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b="1">
                <a:solidFill>
                  <a:schemeClr val="bg1"/>
                </a:solidFill>
                <a:latin typeface="Meiryo UI" panose="020B0604030504040204" pitchFamily="50" charset="-128"/>
                <a:ea typeface="Meiryo UI" panose="020B0604030504040204" pitchFamily="50" charset="-128"/>
              </a:rPr>
              <a:t>課題</a:t>
            </a:r>
          </a:p>
        </p:txBody>
      </p:sp>
      <p:sp>
        <p:nvSpPr>
          <p:cNvPr id="22" name="正方形/長方形 21">
            <a:extLst>
              <a:ext uri="{FF2B5EF4-FFF2-40B4-BE49-F238E27FC236}">
                <a16:creationId xmlns:a16="http://schemas.microsoft.com/office/drawing/2014/main" id="{FF51F6A4-C6DC-C37D-9B3D-8E35C5D06729}"/>
              </a:ext>
            </a:extLst>
          </p:cNvPr>
          <p:cNvSpPr/>
          <p:nvPr/>
        </p:nvSpPr>
        <p:spPr>
          <a:xfrm>
            <a:off x="5673000" y="1503019"/>
            <a:ext cx="3960000" cy="360394"/>
          </a:xfrm>
          <a:prstGeom prst="rect">
            <a:avLst/>
          </a:prstGeom>
          <a:solidFill>
            <a:schemeClr val="tx2">
              <a:lumMod val="75000"/>
            </a:schemeClr>
          </a:solidFill>
          <a:ln w="9525">
            <a:noFill/>
          </a:ln>
        </p:spPr>
        <p:style>
          <a:lnRef idx="0">
            <a:schemeClr val="accent1"/>
          </a:lnRef>
          <a:fillRef idx="1">
            <a:schemeClr val="accent1"/>
          </a:fillRef>
          <a:effectRef idx="0">
            <a:schemeClr val="dk1"/>
          </a:effectRef>
          <a:fontRef idx="minor">
            <a:schemeClr val="lt1"/>
          </a:fontRef>
        </p:style>
        <p:txBody>
          <a:bodyPr rtlCol="0" anchor="t"/>
          <a:lstStyle/>
          <a:p>
            <a:pPr algn="ctr">
              <a:lnSpc>
                <a:spcPct val="100000"/>
              </a:lnSpc>
            </a:pPr>
            <a:r>
              <a:rPr kumimoji="1" lang="ja-JP" altLang="en-US" b="1">
                <a:solidFill>
                  <a:schemeClr val="bg1"/>
                </a:solidFill>
                <a:latin typeface="Meiryo UI" panose="020B0604030504040204" pitchFamily="50" charset="-128"/>
                <a:ea typeface="Meiryo UI" panose="020B0604030504040204" pitchFamily="50" charset="-128"/>
              </a:rPr>
              <a:t>対応方針</a:t>
            </a:r>
          </a:p>
        </p:txBody>
      </p:sp>
      <p:sp>
        <p:nvSpPr>
          <p:cNvPr id="2" name="正方形/長方形 1">
            <a:extLst>
              <a:ext uri="{FF2B5EF4-FFF2-40B4-BE49-F238E27FC236}">
                <a16:creationId xmlns:a16="http://schemas.microsoft.com/office/drawing/2014/main" id="{192EB203-7228-485B-9408-3310BC3B0233}"/>
              </a:ext>
            </a:extLst>
          </p:cNvPr>
          <p:cNvSpPr/>
          <p:nvPr/>
        </p:nvSpPr>
        <p:spPr>
          <a:xfrm>
            <a:off x="1569000" y="1916832"/>
            <a:ext cx="3960000" cy="673200"/>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kumimoji="1" lang="en-US" altLang="ja-JP" sz="1400" err="1">
                <a:solidFill>
                  <a:schemeClr val="tx1"/>
                </a:solidFill>
                <a:latin typeface="Meiryo UI" panose="020B0604030504040204" pitchFamily="50" charset="-128"/>
                <a:ea typeface="Meiryo UI" panose="020B0604030504040204" pitchFamily="50" charset="-128"/>
              </a:rPr>
              <a:t>Xxx</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400" err="1">
                <a:solidFill>
                  <a:schemeClr val="tx1"/>
                </a:solidFill>
                <a:latin typeface="Meiryo UI" panose="020B0604030504040204" pitchFamily="50" charset="-128"/>
                <a:ea typeface="Meiryo UI" panose="020B0604030504040204" pitchFamily="50" charset="-128"/>
              </a:rPr>
              <a:t>Xxx</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a:t>
            </a:r>
          </a:p>
        </p:txBody>
      </p:sp>
      <p:sp>
        <p:nvSpPr>
          <p:cNvPr id="3" name="正方形/長方形 2">
            <a:extLst>
              <a:ext uri="{FF2B5EF4-FFF2-40B4-BE49-F238E27FC236}">
                <a16:creationId xmlns:a16="http://schemas.microsoft.com/office/drawing/2014/main" id="{8A619EAA-58F5-246B-08FE-9E0878071AC5}"/>
              </a:ext>
            </a:extLst>
          </p:cNvPr>
          <p:cNvSpPr/>
          <p:nvPr/>
        </p:nvSpPr>
        <p:spPr>
          <a:xfrm>
            <a:off x="1569000" y="2734501"/>
            <a:ext cx="3960000" cy="673200"/>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kumimoji="1" lang="en-US" altLang="ja-JP" sz="1400" err="1">
                <a:solidFill>
                  <a:schemeClr val="tx1"/>
                </a:solidFill>
                <a:latin typeface="Meiryo UI" panose="020B0604030504040204" pitchFamily="50" charset="-128"/>
                <a:ea typeface="Meiryo UI" panose="020B0604030504040204" pitchFamily="50" charset="-128"/>
              </a:rPr>
              <a:t>Xxx</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400" err="1">
                <a:solidFill>
                  <a:schemeClr val="tx1"/>
                </a:solidFill>
                <a:latin typeface="Meiryo UI" panose="020B0604030504040204" pitchFamily="50" charset="-128"/>
                <a:ea typeface="Meiryo UI" panose="020B0604030504040204" pitchFamily="50" charset="-128"/>
              </a:rPr>
              <a:t>Xxx</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a:t>
            </a:r>
          </a:p>
        </p:txBody>
      </p:sp>
      <p:sp>
        <p:nvSpPr>
          <p:cNvPr id="4" name="正方形/長方形 3">
            <a:extLst>
              <a:ext uri="{FF2B5EF4-FFF2-40B4-BE49-F238E27FC236}">
                <a16:creationId xmlns:a16="http://schemas.microsoft.com/office/drawing/2014/main" id="{FD533527-5C6A-A0A2-5973-C113C5DB516A}"/>
              </a:ext>
            </a:extLst>
          </p:cNvPr>
          <p:cNvSpPr/>
          <p:nvPr/>
        </p:nvSpPr>
        <p:spPr>
          <a:xfrm>
            <a:off x="1569000" y="3552170"/>
            <a:ext cx="3960000" cy="673200"/>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kumimoji="1" lang="en-US" altLang="ja-JP" sz="1400" err="1">
                <a:solidFill>
                  <a:schemeClr val="tx1"/>
                </a:solidFill>
                <a:latin typeface="Meiryo UI" panose="020B0604030504040204" pitchFamily="50" charset="-128"/>
                <a:ea typeface="Meiryo UI" panose="020B0604030504040204" pitchFamily="50" charset="-128"/>
              </a:rPr>
              <a:t>Xxx</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400" err="1">
                <a:solidFill>
                  <a:schemeClr val="tx1"/>
                </a:solidFill>
                <a:latin typeface="Meiryo UI" panose="020B0604030504040204" pitchFamily="50" charset="-128"/>
                <a:ea typeface="Meiryo UI" panose="020B0604030504040204" pitchFamily="50" charset="-128"/>
              </a:rPr>
              <a:t>Xxx</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a:t>
            </a:r>
          </a:p>
        </p:txBody>
      </p:sp>
      <p:sp>
        <p:nvSpPr>
          <p:cNvPr id="5" name="正方形/長方形 4">
            <a:extLst>
              <a:ext uri="{FF2B5EF4-FFF2-40B4-BE49-F238E27FC236}">
                <a16:creationId xmlns:a16="http://schemas.microsoft.com/office/drawing/2014/main" id="{3BD3F1C7-BCED-DC1C-C427-BA254DC6A059}"/>
              </a:ext>
            </a:extLst>
          </p:cNvPr>
          <p:cNvSpPr/>
          <p:nvPr/>
        </p:nvSpPr>
        <p:spPr>
          <a:xfrm>
            <a:off x="1569000" y="4369839"/>
            <a:ext cx="3960000" cy="673200"/>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kumimoji="1" lang="en-US" altLang="ja-JP" sz="1400" err="1">
                <a:solidFill>
                  <a:schemeClr val="tx1"/>
                </a:solidFill>
                <a:latin typeface="Meiryo UI" panose="020B0604030504040204" pitchFamily="50" charset="-128"/>
                <a:ea typeface="Meiryo UI" panose="020B0604030504040204" pitchFamily="50" charset="-128"/>
              </a:rPr>
              <a:t>Xxx</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400" err="1">
                <a:solidFill>
                  <a:schemeClr val="tx1"/>
                </a:solidFill>
                <a:latin typeface="Meiryo UI" panose="020B0604030504040204" pitchFamily="50" charset="-128"/>
                <a:ea typeface="Meiryo UI" panose="020B0604030504040204" pitchFamily="50" charset="-128"/>
              </a:rPr>
              <a:t>Xxx</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a:t>
            </a:r>
          </a:p>
        </p:txBody>
      </p:sp>
      <p:sp>
        <p:nvSpPr>
          <p:cNvPr id="23" name="正方形/長方形 22">
            <a:extLst>
              <a:ext uri="{FF2B5EF4-FFF2-40B4-BE49-F238E27FC236}">
                <a16:creationId xmlns:a16="http://schemas.microsoft.com/office/drawing/2014/main" id="{3212DE83-2CC4-AA16-CE7B-BBFE57B8620D}"/>
              </a:ext>
            </a:extLst>
          </p:cNvPr>
          <p:cNvSpPr/>
          <p:nvPr/>
        </p:nvSpPr>
        <p:spPr>
          <a:xfrm>
            <a:off x="1569000" y="5187508"/>
            <a:ext cx="3960000" cy="673200"/>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kumimoji="1" lang="en-US" altLang="ja-JP" sz="1400" err="1">
                <a:solidFill>
                  <a:schemeClr val="tx1"/>
                </a:solidFill>
                <a:latin typeface="Meiryo UI" panose="020B0604030504040204" pitchFamily="50" charset="-128"/>
                <a:ea typeface="Meiryo UI" panose="020B0604030504040204" pitchFamily="50" charset="-128"/>
              </a:rPr>
              <a:t>Xxx</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400" err="1">
                <a:solidFill>
                  <a:schemeClr val="tx1"/>
                </a:solidFill>
                <a:latin typeface="Meiryo UI" panose="020B0604030504040204" pitchFamily="50" charset="-128"/>
                <a:ea typeface="Meiryo UI" panose="020B0604030504040204" pitchFamily="50" charset="-128"/>
              </a:rPr>
              <a:t>Xxx</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a:t>
            </a:r>
          </a:p>
        </p:txBody>
      </p:sp>
      <p:sp>
        <p:nvSpPr>
          <p:cNvPr id="24" name="正方形/長方形 23">
            <a:extLst>
              <a:ext uri="{FF2B5EF4-FFF2-40B4-BE49-F238E27FC236}">
                <a16:creationId xmlns:a16="http://schemas.microsoft.com/office/drawing/2014/main" id="{D9162544-AD96-7188-F73F-AEC4983C74C3}"/>
              </a:ext>
            </a:extLst>
          </p:cNvPr>
          <p:cNvSpPr/>
          <p:nvPr/>
        </p:nvSpPr>
        <p:spPr>
          <a:xfrm>
            <a:off x="1569000" y="6005178"/>
            <a:ext cx="3960000" cy="673200"/>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kumimoji="1" lang="en-US" altLang="ja-JP" sz="1400" err="1">
                <a:solidFill>
                  <a:schemeClr val="tx1"/>
                </a:solidFill>
                <a:latin typeface="Meiryo UI" panose="020B0604030504040204" pitchFamily="50" charset="-128"/>
                <a:ea typeface="Meiryo UI" panose="020B0604030504040204" pitchFamily="50" charset="-128"/>
              </a:rPr>
              <a:t>Xxx</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400" err="1">
                <a:solidFill>
                  <a:schemeClr val="tx1"/>
                </a:solidFill>
                <a:latin typeface="Meiryo UI" panose="020B0604030504040204" pitchFamily="50" charset="-128"/>
                <a:ea typeface="Meiryo UI" panose="020B0604030504040204" pitchFamily="50" charset="-128"/>
              </a:rPr>
              <a:t>Xxx</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a:t>
            </a:r>
          </a:p>
        </p:txBody>
      </p:sp>
      <p:sp>
        <p:nvSpPr>
          <p:cNvPr id="25" name="正方形/長方形 24">
            <a:extLst>
              <a:ext uri="{FF2B5EF4-FFF2-40B4-BE49-F238E27FC236}">
                <a16:creationId xmlns:a16="http://schemas.microsoft.com/office/drawing/2014/main" id="{483A4501-4ED6-84E0-F321-D9A5E6282CEE}"/>
              </a:ext>
            </a:extLst>
          </p:cNvPr>
          <p:cNvSpPr/>
          <p:nvPr/>
        </p:nvSpPr>
        <p:spPr>
          <a:xfrm>
            <a:off x="5673000" y="1916832"/>
            <a:ext cx="3960000" cy="673200"/>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kumimoji="1" lang="en-US" altLang="ja-JP" sz="1400" err="1">
                <a:solidFill>
                  <a:schemeClr val="tx1"/>
                </a:solidFill>
                <a:latin typeface="Meiryo UI" panose="020B0604030504040204" pitchFamily="50" charset="-128"/>
                <a:ea typeface="Meiryo UI" panose="020B0604030504040204" pitchFamily="50" charset="-128"/>
              </a:rPr>
              <a:t>Xxx</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400" err="1">
                <a:solidFill>
                  <a:schemeClr val="tx1"/>
                </a:solidFill>
                <a:latin typeface="Meiryo UI" panose="020B0604030504040204" pitchFamily="50" charset="-128"/>
                <a:ea typeface="Meiryo UI" panose="020B0604030504040204" pitchFamily="50" charset="-128"/>
              </a:rPr>
              <a:t>Xxx</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a:t>
            </a:r>
          </a:p>
        </p:txBody>
      </p:sp>
      <p:sp>
        <p:nvSpPr>
          <p:cNvPr id="26" name="正方形/長方形 25">
            <a:extLst>
              <a:ext uri="{FF2B5EF4-FFF2-40B4-BE49-F238E27FC236}">
                <a16:creationId xmlns:a16="http://schemas.microsoft.com/office/drawing/2014/main" id="{F7E51843-222D-23A4-C06E-675247E751EC}"/>
              </a:ext>
            </a:extLst>
          </p:cNvPr>
          <p:cNvSpPr/>
          <p:nvPr/>
        </p:nvSpPr>
        <p:spPr>
          <a:xfrm>
            <a:off x="5673000" y="2734501"/>
            <a:ext cx="3960000" cy="673200"/>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kumimoji="1" lang="en-US" altLang="ja-JP" sz="1400" err="1">
                <a:solidFill>
                  <a:schemeClr val="tx1"/>
                </a:solidFill>
                <a:latin typeface="Meiryo UI" panose="020B0604030504040204" pitchFamily="50" charset="-128"/>
                <a:ea typeface="Meiryo UI" panose="020B0604030504040204" pitchFamily="50" charset="-128"/>
              </a:rPr>
              <a:t>Xxx</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400" err="1">
                <a:solidFill>
                  <a:schemeClr val="tx1"/>
                </a:solidFill>
                <a:latin typeface="Meiryo UI" panose="020B0604030504040204" pitchFamily="50" charset="-128"/>
                <a:ea typeface="Meiryo UI" panose="020B0604030504040204" pitchFamily="50" charset="-128"/>
              </a:rPr>
              <a:t>Xxx</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a:t>
            </a:r>
          </a:p>
        </p:txBody>
      </p:sp>
      <p:sp>
        <p:nvSpPr>
          <p:cNvPr id="27" name="正方形/長方形 26">
            <a:extLst>
              <a:ext uri="{FF2B5EF4-FFF2-40B4-BE49-F238E27FC236}">
                <a16:creationId xmlns:a16="http://schemas.microsoft.com/office/drawing/2014/main" id="{133B4503-2AB1-8457-A956-DAA953ACA6A9}"/>
              </a:ext>
            </a:extLst>
          </p:cNvPr>
          <p:cNvSpPr/>
          <p:nvPr/>
        </p:nvSpPr>
        <p:spPr>
          <a:xfrm>
            <a:off x="5673000" y="3552170"/>
            <a:ext cx="3960000" cy="673200"/>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kumimoji="1" lang="en-US" altLang="ja-JP" sz="1400" err="1">
                <a:solidFill>
                  <a:schemeClr val="tx1"/>
                </a:solidFill>
                <a:latin typeface="Meiryo UI" panose="020B0604030504040204" pitchFamily="50" charset="-128"/>
                <a:ea typeface="Meiryo UI" panose="020B0604030504040204" pitchFamily="50" charset="-128"/>
              </a:rPr>
              <a:t>Xxx</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400" err="1">
                <a:solidFill>
                  <a:schemeClr val="tx1"/>
                </a:solidFill>
                <a:latin typeface="Meiryo UI" panose="020B0604030504040204" pitchFamily="50" charset="-128"/>
                <a:ea typeface="Meiryo UI" panose="020B0604030504040204" pitchFamily="50" charset="-128"/>
              </a:rPr>
              <a:t>Xxx</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a:t>
            </a:r>
          </a:p>
        </p:txBody>
      </p:sp>
      <p:sp>
        <p:nvSpPr>
          <p:cNvPr id="28" name="正方形/長方形 27">
            <a:extLst>
              <a:ext uri="{FF2B5EF4-FFF2-40B4-BE49-F238E27FC236}">
                <a16:creationId xmlns:a16="http://schemas.microsoft.com/office/drawing/2014/main" id="{A151F679-637F-6B14-A071-AF8F070FCAC9}"/>
              </a:ext>
            </a:extLst>
          </p:cNvPr>
          <p:cNvSpPr/>
          <p:nvPr/>
        </p:nvSpPr>
        <p:spPr>
          <a:xfrm>
            <a:off x="5673000" y="4369839"/>
            <a:ext cx="3960000" cy="673200"/>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kumimoji="1" lang="en-US" altLang="ja-JP" sz="1400" err="1">
                <a:solidFill>
                  <a:schemeClr val="tx1"/>
                </a:solidFill>
                <a:latin typeface="Meiryo UI" panose="020B0604030504040204" pitchFamily="50" charset="-128"/>
                <a:ea typeface="Meiryo UI" panose="020B0604030504040204" pitchFamily="50" charset="-128"/>
              </a:rPr>
              <a:t>Xxx</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400" err="1">
                <a:solidFill>
                  <a:schemeClr val="tx1"/>
                </a:solidFill>
                <a:latin typeface="Meiryo UI" panose="020B0604030504040204" pitchFamily="50" charset="-128"/>
                <a:ea typeface="Meiryo UI" panose="020B0604030504040204" pitchFamily="50" charset="-128"/>
              </a:rPr>
              <a:t>Xxx</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a:t>
            </a:r>
          </a:p>
        </p:txBody>
      </p:sp>
      <p:sp>
        <p:nvSpPr>
          <p:cNvPr id="29" name="正方形/長方形 28">
            <a:extLst>
              <a:ext uri="{FF2B5EF4-FFF2-40B4-BE49-F238E27FC236}">
                <a16:creationId xmlns:a16="http://schemas.microsoft.com/office/drawing/2014/main" id="{9A08628F-0547-5474-012D-4B6FE95EE98A}"/>
              </a:ext>
            </a:extLst>
          </p:cNvPr>
          <p:cNvSpPr/>
          <p:nvPr/>
        </p:nvSpPr>
        <p:spPr>
          <a:xfrm>
            <a:off x="5673000" y="5187508"/>
            <a:ext cx="3960000" cy="673200"/>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kumimoji="1" lang="en-US" altLang="ja-JP" sz="1400" err="1">
                <a:solidFill>
                  <a:schemeClr val="tx1"/>
                </a:solidFill>
                <a:latin typeface="Meiryo UI" panose="020B0604030504040204" pitchFamily="50" charset="-128"/>
                <a:ea typeface="Meiryo UI" panose="020B0604030504040204" pitchFamily="50" charset="-128"/>
              </a:rPr>
              <a:t>Xxx</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400" err="1">
                <a:solidFill>
                  <a:schemeClr val="tx1"/>
                </a:solidFill>
                <a:latin typeface="Meiryo UI" panose="020B0604030504040204" pitchFamily="50" charset="-128"/>
                <a:ea typeface="Meiryo UI" panose="020B0604030504040204" pitchFamily="50" charset="-128"/>
              </a:rPr>
              <a:t>Xxx</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a:t>
            </a:r>
          </a:p>
        </p:txBody>
      </p:sp>
      <p:sp>
        <p:nvSpPr>
          <p:cNvPr id="30" name="正方形/長方形 29">
            <a:extLst>
              <a:ext uri="{FF2B5EF4-FFF2-40B4-BE49-F238E27FC236}">
                <a16:creationId xmlns:a16="http://schemas.microsoft.com/office/drawing/2014/main" id="{09F48A50-17BE-65C6-6811-B1CB8659CE3D}"/>
              </a:ext>
            </a:extLst>
          </p:cNvPr>
          <p:cNvSpPr/>
          <p:nvPr/>
        </p:nvSpPr>
        <p:spPr>
          <a:xfrm>
            <a:off x="5673000" y="6005178"/>
            <a:ext cx="3960000" cy="673200"/>
          </a:xfrm>
          <a:prstGeom prst="rect">
            <a:avLst/>
          </a:prstGeom>
          <a:noFill/>
          <a:ln w="9525">
            <a:noFill/>
          </a:ln>
        </p:spPr>
        <p:style>
          <a:lnRef idx="0">
            <a:schemeClr val="accent1"/>
          </a:lnRef>
          <a:fillRef idx="1">
            <a:schemeClr val="accent1"/>
          </a:fillRef>
          <a:effectRef idx="0">
            <a:schemeClr val="dk1"/>
          </a:effectRef>
          <a:fontRef idx="minor">
            <a:schemeClr val="lt1"/>
          </a:fontRef>
        </p:style>
        <p:txBody>
          <a:bodyPr rtlCol="0" anchor="t"/>
          <a:lstStyle/>
          <a:p>
            <a:pPr marL="285750" indent="-285750">
              <a:lnSpc>
                <a:spcPct val="100000"/>
              </a:lnSpc>
              <a:buFont typeface="Arial" panose="020B0604020202020204" pitchFamily="34" charset="0"/>
              <a:buChar char="•"/>
            </a:pPr>
            <a:r>
              <a:rPr kumimoji="1" lang="en-US" altLang="ja-JP" sz="1400" err="1">
                <a:solidFill>
                  <a:schemeClr val="tx1"/>
                </a:solidFill>
                <a:latin typeface="Meiryo UI" panose="020B0604030504040204" pitchFamily="50" charset="-128"/>
                <a:ea typeface="Meiryo UI" panose="020B0604030504040204" pitchFamily="50" charset="-128"/>
              </a:rPr>
              <a:t>Xxx</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lang="en-US" altLang="ja-JP" sz="1400" err="1">
                <a:solidFill>
                  <a:schemeClr val="tx1"/>
                </a:solidFill>
                <a:latin typeface="Meiryo UI" panose="020B0604030504040204" pitchFamily="50" charset="-128"/>
                <a:ea typeface="Meiryo UI" panose="020B0604030504040204" pitchFamily="50" charset="-128"/>
              </a:rPr>
              <a:t>Xxx</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a:t>
            </a:r>
          </a:p>
        </p:txBody>
      </p:sp>
      <p:sp>
        <p:nvSpPr>
          <p:cNvPr id="32" name="スライド番号プレースホルダー 31">
            <a:extLst>
              <a:ext uri="{FF2B5EF4-FFF2-40B4-BE49-F238E27FC236}">
                <a16:creationId xmlns:a16="http://schemas.microsoft.com/office/drawing/2014/main" id="{F53DBEEB-9BCB-A038-DFCE-3CBC578D71EA}"/>
              </a:ext>
            </a:extLst>
          </p:cNvPr>
          <p:cNvSpPr>
            <a:spLocks noGrp="1"/>
          </p:cNvSpPr>
          <p:nvPr>
            <p:ph type="sldNum" sz="quarter" idx="12"/>
          </p:nvPr>
        </p:nvSpPr>
        <p:spPr/>
        <p:txBody>
          <a:bodyPr/>
          <a:lstStyle/>
          <a:p>
            <a:fld id="{D9550142-B990-490A-A107-ED7302A7FD52}" type="slidenum">
              <a:rPr kumimoji="1" lang="ja-JP" altLang="en-US" smtClean="0"/>
              <a:t>9</a:t>
            </a:fld>
            <a:endParaRPr kumimoji="1" lang="ja-JP" altLang="en-US"/>
          </a:p>
        </p:txBody>
      </p:sp>
    </p:spTree>
    <p:extLst>
      <p:ext uri="{BB962C8B-B14F-4D97-AF65-F5344CB8AC3E}">
        <p14:creationId xmlns:p14="http://schemas.microsoft.com/office/powerpoint/2010/main" val="42480189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358,1,令和４年度補正中小企業活性化・事業承継総合支援事業統合方針書（フォーマット）"/>
</p:tagLst>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B7D664C5-CCAF-421C-963D-506CF0AB2DB4}" vid="{F6C70EF9-1A84-446C-8597-70017663E58C}"/>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2996</Words>
  <Application>Microsoft Office PowerPoint</Application>
  <PresentationFormat>A4 210 x 297 mm</PresentationFormat>
  <Paragraphs>887</Paragraphs>
  <Slides>24</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24</vt:i4>
      </vt:variant>
    </vt:vector>
  </HeadingPairs>
  <TitlesOfParts>
    <vt:vector size="31" baseType="lpstr">
      <vt:lpstr>Meiryo UI</vt:lpstr>
      <vt:lpstr>ＭＳ Ｐゴシック</vt:lpstr>
      <vt:lpstr>メイリオ</vt:lpstr>
      <vt:lpstr>Arial</vt:lpstr>
      <vt:lpstr>Calibri</vt:lpstr>
      <vt:lpstr>Wingdings</vt:lpstr>
      <vt:lpstr>【機○・記載例なし】</vt:lpstr>
      <vt:lpstr>PMI実践ツール③ 統合方針書（フォーマット）</vt:lpstr>
      <vt:lpstr>アジェンダ</vt:lpstr>
      <vt:lpstr>１．企業紹介</vt:lpstr>
      <vt:lpstr>2．M&amp;Aの目的・成功の定義</vt:lpstr>
      <vt:lpstr>3．目指すグループ・組織体制</vt:lpstr>
      <vt:lpstr>3．目指すグループ・組織体制</vt:lpstr>
      <vt:lpstr>4．課題・対応方針（PMIの取組領域の視点に基づく整理）</vt:lpstr>
      <vt:lpstr>4．課題・対応方針（関係者との信頼関係構築の視点に基づく整理）</vt:lpstr>
      <vt:lpstr>4．課題・対応方針（経営・業務統合の視点に基づく整理）</vt:lpstr>
      <vt:lpstr>5．PMI推進体制</vt:lpstr>
      <vt:lpstr>5．PMI推進体制</vt:lpstr>
      <vt:lpstr>6．会議体の持ち方（振り返りの方針）</vt:lpstr>
      <vt:lpstr>参考 （「現状把握」結果の様々な示し方）</vt:lpstr>
      <vt:lpstr>（参考）現状把握｜定量分析①（売上）</vt:lpstr>
      <vt:lpstr>（参考）現状把握｜定量分析①（コスト）</vt:lpstr>
      <vt:lpstr>（参考）現状把握｜定量分析②（売上・収益性指標）</vt:lpstr>
      <vt:lpstr>（参考）現状把握｜定性分析①（業務フロー・商流）</vt:lpstr>
      <vt:lpstr>（参考）現状把握｜定性分析②（4つの視点）</vt:lpstr>
      <vt:lpstr>（参考）現状把握｜定性分析③（管理機能）</vt:lpstr>
      <vt:lpstr>（参考）中小PMIの売上・コストシナジー特定マップ</vt:lpstr>
      <vt:lpstr>（参考）PEST分析（自社を取り巻く外部環境の影響予測）</vt:lpstr>
      <vt:lpstr>（参考）5フォース分析（業界における潜在リスクの把握）</vt:lpstr>
      <vt:lpstr>（参考）3C分析（顧客と競合を踏まえた自社の状況理解）</vt:lpstr>
      <vt:lpstr>（参考）SWOT分析（市場機会・事業課題の明確化）</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2024-03-26T02:34:40Z</dcterms:created>
  <dcterms:modified xsi:type="dcterms:W3CDTF">2024-03-27T11:17:25Z</dcterms:modified>
</cp:coreProperties>
</file>