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0"/>
  </p:notesMasterIdLst>
  <p:handoutMasterIdLst>
    <p:handoutMasterId r:id="rId41"/>
  </p:handoutMasterIdLst>
  <p:sldIdLst>
    <p:sldId id="2147483210" r:id="rId5"/>
    <p:sldId id="2147483225" r:id="rId6"/>
    <p:sldId id="2147483211" r:id="rId7"/>
    <p:sldId id="2147483221" r:id="rId8"/>
    <p:sldId id="2147483229" r:id="rId9"/>
    <p:sldId id="2147483230" r:id="rId10"/>
    <p:sldId id="2147483186" r:id="rId11"/>
    <p:sldId id="2147483232" r:id="rId12"/>
    <p:sldId id="2147483233" r:id="rId13"/>
    <p:sldId id="2147483216" r:id="rId14"/>
    <p:sldId id="2147483234" r:id="rId15"/>
    <p:sldId id="2147483235" r:id="rId16"/>
    <p:sldId id="2147483208" r:id="rId17"/>
    <p:sldId id="2147483236" r:id="rId18"/>
    <p:sldId id="2147483228" r:id="rId19"/>
    <p:sldId id="2147483238" r:id="rId20"/>
    <p:sldId id="2147483187" r:id="rId21"/>
    <p:sldId id="2147483241" r:id="rId22"/>
    <p:sldId id="2147483196" r:id="rId23"/>
    <p:sldId id="2147483242" r:id="rId24"/>
    <p:sldId id="2147483243" r:id="rId25"/>
    <p:sldId id="2147483205" r:id="rId26"/>
    <p:sldId id="2147483245" r:id="rId27"/>
    <p:sldId id="2147483246" r:id="rId28"/>
    <p:sldId id="2147483240" r:id="rId29"/>
    <p:sldId id="2147483247" r:id="rId30"/>
    <p:sldId id="2147483220" r:id="rId31"/>
    <p:sldId id="2147483226" r:id="rId32"/>
    <p:sldId id="2147483248" r:id="rId33"/>
    <p:sldId id="2147483212" r:id="rId34"/>
    <p:sldId id="2147483222" r:id="rId35"/>
    <p:sldId id="2147483193" r:id="rId36"/>
    <p:sldId id="2147483201" r:id="rId37"/>
    <p:sldId id="2147483202" r:id="rId38"/>
    <p:sldId id="2147483204" r:id="rId3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FBAE40"/>
          </p15:clr>
        </p15:guide>
        <p15:guide id="2" orient="horz" pos="216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B3F58E-B0A1-534A-F2E0-86B3331BA5D5}" name="Takayuki_SATO" initials="T" userId="Takayuki_SATO" providerId="None"/>
  <p188:author id="{BBB842A5-1FB0-2167-4C47-C217B3B5581A}" name="Windows ユーザー" initials="W" userId="Windows ユーザー" providerId="None"/>
  <p188:author id="{5B1D53CC-503B-80DE-9276-ABB516C3F096}" name="インターリスク総研" initials="MS&amp;AD" userId="インターリスク総研"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鶴田彬_A6Y21" initials="鶴田彬_A6Y21" lastIdx="38" clrIdx="0">
    <p:extLst>
      <p:ext uri="{19B8F6BF-5375-455C-9EA6-DF929625EA0E}">
        <p15:presenceInfo xmlns:p15="http://schemas.microsoft.com/office/powerpoint/2012/main" userId="S::6Y733211@msad.ms-ad-ins.com::e510e497-9d8f-46a1-aa3b-4fe390f6da93" providerId="AD"/>
      </p:ext>
    </p:extLst>
  </p:cmAuthor>
  <p:cmAuthor id="2" name="Windows ユーザー" initials="W" lastIdx="54" clrIdx="1">
    <p:extLst>
      <p:ext uri="{19B8F6BF-5375-455C-9EA6-DF929625EA0E}">
        <p15:presenceInfo xmlns:p15="http://schemas.microsoft.com/office/powerpoint/2012/main" userId="Windows ユーザー" providerId="None"/>
      </p:ext>
    </p:extLst>
  </p:cmAuthor>
  <p:cmAuthor id="3" name="Takayuki_SATO" initials="T" lastIdx="1" clrIdx="2">
    <p:extLst>
      <p:ext uri="{19B8F6BF-5375-455C-9EA6-DF929625EA0E}">
        <p15:presenceInfo xmlns:p15="http://schemas.microsoft.com/office/powerpoint/2012/main" userId="Takayuki_SATO" providerId="None"/>
      </p:ext>
    </p:extLst>
  </p:cmAuthor>
  <p:cmAuthor id="4" name="インターリスク総研" initials="MS&amp;AD" lastIdx="29" clrIdx="3">
    <p:extLst>
      <p:ext uri="{19B8F6BF-5375-455C-9EA6-DF929625EA0E}">
        <p15:presenceInfo xmlns:p15="http://schemas.microsoft.com/office/powerpoint/2012/main" userId="インターリスク総研"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F96"/>
    <a:srgbClr val="FFFFCC"/>
    <a:srgbClr val="008000"/>
    <a:srgbClr val="FF9900"/>
    <a:srgbClr val="FFFF99"/>
    <a:srgbClr val="EBEDED"/>
    <a:srgbClr val="FFBE3C"/>
    <a:srgbClr val="99D6EC"/>
    <a:srgbClr val="E7EBF0"/>
    <a:srgbClr val="0064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F18680-E054-41AD-8BC1-D1AEF772440D}">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濃色スタイル 1 - アクセント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濃色スタイル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30" autoAdjust="0"/>
    <p:restoredTop sz="94660"/>
  </p:normalViewPr>
  <p:slideViewPr>
    <p:cSldViewPr snapToGrid="0">
      <p:cViewPr varScale="1">
        <p:scale>
          <a:sx n="101" d="100"/>
          <a:sy n="101" d="100"/>
        </p:scale>
        <p:origin x="1434" y="102"/>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latin typeface="メイリオ" panose="020B0604030504040204" pitchFamily="50" charset="-128"/>
              <a:ea typeface="メイリオ" panose="020B0604030504040204" pitchFamily="50" charset="-128"/>
            </a:endParaRPr>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r>
              <a:rPr kumimoji="1" lang="ja-JP" altLang="en-US" sz="1400">
                <a:latin typeface="メイリオ" panose="020B0604030504040204" pitchFamily="50" charset="-128"/>
                <a:ea typeface="メイリオ" panose="020B0604030504040204" pitchFamily="50" charset="-128"/>
              </a:rPr>
              <a:t>機密性○</a:t>
            </a:r>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latin typeface="メイリオ" panose="020B0604030504040204" pitchFamily="50" charset="-128"/>
              <a:ea typeface="メイリオ" panose="020B0604030504040204" pitchFamily="50" charset="-128"/>
            </a:endParaRPr>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A60C1D9C-4153-45A3-ABA8-5AC906D32479}" type="slidenum">
              <a:rPr kumimoji="1" lang="ja-JP" altLang="en-US" smtClean="0">
                <a:latin typeface="メイリオ" panose="020B0604030504040204" pitchFamily="50" charset="-128"/>
                <a:ea typeface="メイリオ" panose="020B0604030504040204" pitchFamily="50" charset="-128"/>
              </a:rPr>
              <a:t>‹#›</a:t>
            </a:fld>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56108798"/>
      </p:ext>
    </p:extLst>
  </p:cSld>
  <p:clrMap bg1="lt1" tx1="dk1" bg2="lt2" tx2="dk2" accent1="accent1" accent2="accent2" accent3="accent3" accent4="accent4" accent5="accent5" accent6="accent6" hlink="hlink" folHlink="folHlink"/>
  <p:hf sldNum="0" hdr="0" ftr="0"/>
  <p:extLst>
    <p:ext uri="{56416CCD-93CA-4268-BC5B-53C4BB910035}">
      <p15:sldGuideLst xmlns:p15="http://schemas.microsoft.com/office/powerpoint/2012/main">
        <p15:guide id="1" orient="horz" pos="3107" userDrawn="1">
          <p15:clr>
            <a:srgbClr val="F26B43"/>
          </p15:clr>
        </p15:guide>
        <p15:guide id="2" pos="212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b="0" i="0">
                <a:latin typeface="メイリオ" panose="020B0604030504040204" pitchFamily="50" charset="-128"/>
                <a:ea typeface="メイリオ" panose="020B0604030504040204" pitchFamily="50" charset="-128"/>
              </a:defRPr>
            </a:lvl1pPr>
          </a:lstStyle>
          <a:p>
            <a:endParaRPr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400" b="0" i="0">
                <a:latin typeface="メイリオ" panose="020B0604030504040204" pitchFamily="50" charset="-128"/>
                <a:ea typeface="メイリオ" panose="020B0604030504040204" pitchFamily="50" charset="-128"/>
              </a:defRPr>
            </a:lvl1pPr>
          </a:lstStyle>
          <a:p>
            <a:r>
              <a:rPr lang="ja-JP" altLang="en-US"/>
              <a:t>機密性○</a:t>
            </a:r>
            <a:endParaRPr lang="en-US" altLang="ja-JP"/>
          </a:p>
        </p:txBody>
      </p:sp>
      <p:sp>
        <p:nvSpPr>
          <p:cNvPr id="4" name="スライド イメージ プレースホルダー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b="0" i="0">
                <a:latin typeface="メイリオ" panose="020B0604030504040204" pitchFamily="50" charset="-128"/>
                <a:ea typeface="メイリオ" panose="020B0604030504040204" pitchFamily="50" charset="-128"/>
              </a:defRPr>
            </a:lvl1pPr>
          </a:lstStyle>
          <a:p>
            <a:endParaRPr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b="0" i="0">
                <a:latin typeface="メイリオ" panose="020B0604030504040204" pitchFamily="50" charset="-128"/>
                <a:ea typeface="メイリオ" panose="020B0604030504040204" pitchFamily="50" charset="-128"/>
              </a:defRPr>
            </a:lvl1pPr>
          </a:lstStyle>
          <a:p>
            <a:fld id="{FD35E722-DCEB-4B9B-850A-0990A504E40F}" type="slidenum">
              <a:rPr lang="ja-JP" altLang="en-US" smtClean="0"/>
              <a:pPr/>
              <a:t>‹#›</a:t>
            </a:fld>
            <a:endParaRPr lang="ja-JP" altLang="en-US"/>
          </a:p>
        </p:txBody>
      </p:sp>
    </p:spTree>
    <p:extLst>
      <p:ext uri="{BB962C8B-B14F-4D97-AF65-F5344CB8AC3E}">
        <p14:creationId xmlns:p14="http://schemas.microsoft.com/office/powerpoint/2010/main" val="28692693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b="0" i="0" kern="1200">
        <a:solidFill>
          <a:schemeClr val="tx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200" b="0" i="0" kern="1200">
        <a:solidFill>
          <a:schemeClr val="tx1"/>
        </a:solidFill>
        <a:latin typeface="メイリオ" panose="020B0604030504040204" pitchFamily="50" charset="-128"/>
        <a:ea typeface="メイリオ" panose="020B0604030504040204" pitchFamily="50" charset="-128"/>
        <a:cs typeface="+mn-cs"/>
      </a:defRPr>
    </a:lvl2pPr>
    <a:lvl3pPr marL="914400" algn="l" defTabSz="914400" rtl="0" eaLnBrk="1" latinLnBrk="0" hangingPunct="1">
      <a:defRPr kumimoji="1" sz="1200" b="0" i="0" kern="1200">
        <a:solidFill>
          <a:schemeClr val="tx1"/>
        </a:solidFill>
        <a:latin typeface="メイリオ" panose="020B0604030504040204" pitchFamily="50" charset="-128"/>
        <a:ea typeface="メイリオ" panose="020B0604030504040204" pitchFamily="50" charset="-128"/>
        <a:cs typeface="+mn-cs"/>
      </a:defRPr>
    </a:lvl3pPr>
    <a:lvl4pPr marL="1371600" algn="l" defTabSz="914400" rtl="0" eaLnBrk="1" latinLnBrk="0" hangingPunct="1">
      <a:defRPr kumimoji="1" sz="1200" b="0" i="0" kern="1200">
        <a:solidFill>
          <a:schemeClr val="tx1"/>
        </a:solidFill>
        <a:latin typeface="メイリオ" panose="020B0604030504040204" pitchFamily="50" charset="-128"/>
        <a:ea typeface="メイリオ" panose="020B0604030504040204" pitchFamily="50" charset="-128"/>
        <a:cs typeface="+mn-cs"/>
      </a:defRPr>
    </a:lvl4pPr>
    <a:lvl5pPr marL="1828800" algn="l" defTabSz="914400" rtl="0" eaLnBrk="1" latinLnBrk="0" hangingPunct="1">
      <a:defRPr kumimoji="1" sz="1200" b="0" i="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lang="ja-JP" altLang="en-US"/>
              <a:t>機密性○</a:t>
            </a:r>
            <a:endParaRPr lang="en-US" altLang="ja-JP"/>
          </a:p>
        </p:txBody>
      </p:sp>
    </p:spTree>
    <p:extLst>
      <p:ext uri="{BB962C8B-B14F-4D97-AF65-F5344CB8AC3E}">
        <p14:creationId xmlns:p14="http://schemas.microsoft.com/office/powerpoint/2010/main" val="41763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r>
              <a:rPr lang="ja-JP" altLang="en-US"/>
              <a:t>機密性○</a:t>
            </a:r>
            <a:endParaRPr lang="en-US" altLang="ja-JP"/>
          </a:p>
        </p:txBody>
      </p:sp>
    </p:spTree>
    <p:extLst>
      <p:ext uri="{BB962C8B-B14F-4D97-AF65-F5344CB8AC3E}">
        <p14:creationId xmlns:p14="http://schemas.microsoft.com/office/powerpoint/2010/main" val="1046664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Cover">
    <p:spTree>
      <p:nvGrpSpPr>
        <p:cNvPr id="1" name=""/>
        <p:cNvGrpSpPr/>
        <p:nvPr/>
      </p:nvGrpSpPr>
      <p:grpSpPr>
        <a:xfrm>
          <a:off x="0" y="0"/>
          <a:ext cx="0" cy="0"/>
          <a:chOff x="0" y="0"/>
          <a:chExt cx="0" cy="0"/>
        </a:xfrm>
      </p:grpSpPr>
      <p:pic>
        <p:nvPicPr>
          <p:cNvPr id="5" name="図 4" descr="アイコン&#10;&#10;低い精度で自動的に生成された説明">
            <a:extLst>
              <a:ext uri="{FF2B5EF4-FFF2-40B4-BE49-F238E27FC236}">
                <a16:creationId xmlns:a16="http://schemas.microsoft.com/office/drawing/2014/main" id="{FC794AD5-6155-63B8-738F-1B694503F7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1151"/>
          <a:stretch/>
        </p:blipFill>
        <p:spPr>
          <a:xfrm>
            <a:off x="1413164" y="0"/>
            <a:ext cx="10787026" cy="1978429"/>
          </a:xfrm>
          <a:prstGeom prst="rect">
            <a:avLst/>
          </a:prstGeom>
        </p:spPr>
      </p:pic>
      <p:sp>
        <p:nvSpPr>
          <p:cNvPr id="2" name="タイトル 1"/>
          <p:cNvSpPr>
            <a:spLocks noGrp="1"/>
          </p:cNvSpPr>
          <p:nvPr>
            <p:ph type="ctrTitle" hasCustomPrompt="1"/>
          </p:nvPr>
        </p:nvSpPr>
        <p:spPr>
          <a:xfrm>
            <a:off x="443076" y="3082756"/>
            <a:ext cx="11305846" cy="93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72000">
            <a:spAutoFit/>
          </a:bodyPr>
          <a:lstStyle>
            <a:lvl1pPr algn="ctr">
              <a:lnSpc>
                <a:spcPct val="130000"/>
              </a:lnSpc>
              <a:defRPr lang="ja-JP" altLang="en-US" sz="4000" b="1" i="0" dirty="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kumimoji="1" lang="ja-JP" altLang="en-US"/>
              <a:t>スライドタイトル</a:t>
            </a:r>
          </a:p>
        </p:txBody>
      </p:sp>
      <p:sp>
        <p:nvSpPr>
          <p:cNvPr id="3" name="サブタイトル 2"/>
          <p:cNvSpPr>
            <a:spLocks noGrp="1"/>
          </p:cNvSpPr>
          <p:nvPr>
            <p:ph type="subTitle" idx="1" hasCustomPrompt="1"/>
          </p:nvPr>
        </p:nvSpPr>
        <p:spPr>
          <a:xfrm>
            <a:off x="456094" y="5024337"/>
            <a:ext cx="11305845" cy="49244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lnSpc>
                <a:spcPct val="130000"/>
              </a:lnSpc>
              <a:buNone/>
              <a:defRPr lang="ja-JP" altLang="en-US" sz="1600" b="0" i="0">
                <a:latin typeface="メイリオ" panose="020B0604030504040204" pitchFamily="50" charset="-128"/>
                <a:ea typeface="メイリオ" panose="020B0604030504040204" pitchFamily="50" charset="-128"/>
                <a:cs typeface="メイリオ" panose="020B0604030504040204" pitchFamily="50" charset="-128"/>
              </a:defRPr>
            </a:lvl1pPr>
            <a:lvl4pPr>
              <a:defRPr>
                <a:latin typeface="+mj-ea"/>
                <a:ea typeface="+mj-ea"/>
              </a:defRPr>
            </a:lvl4pPr>
            <a:lvl5pPr>
              <a:defRPr>
                <a:latin typeface="+mj-ea"/>
                <a:ea typeface="+mj-ea"/>
              </a:defRPr>
            </a:lvl5pPr>
            <a:lvl6pPr>
              <a:defRPr sz="1600">
                <a:latin typeface="+mj-ea"/>
                <a:ea typeface="+mj-ea"/>
              </a:defRPr>
            </a:lvl6pPr>
            <a:lvl7pPr>
              <a:defRPr sz="1600">
                <a:latin typeface="+mn-ea"/>
                <a:ea typeface="+mn-ea"/>
              </a:defRPr>
            </a:lvl7pPr>
            <a:lvl8pPr>
              <a:defRPr sz="1600">
                <a:latin typeface="+mj-ea"/>
                <a:ea typeface="+mj-ea"/>
              </a:defRPr>
            </a:lvl8pPr>
            <a:lvl9pPr>
              <a:defRPr sz="1600">
                <a:latin typeface="+mn-ea"/>
                <a:ea typeface="+mn-ea"/>
              </a:defRPr>
            </a:lvl9pPr>
          </a:lstStyle>
          <a:p>
            <a:pPr marL="0" marR="0" lvl="0" indent="0" algn="ctr" defTabSz="914423" rtl="0" eaLnBrk="1" fontAlgn="auto" latinLnBrk="0" hangingPunct="1">
              <a:lnSpc>
                <a:spcPct val="100000"/>
              </a:lnSpc>
              <a:spcBef>
                <a:spcPts val="600"/>
              </a:spcBef>
              <a:spcAft>
                <a:spcPts val="600"/>
              </a:spcAft>
              <a:buClr>
                <a:srgbClr val="002060"/>
              </a:buClr>
              <a:buSzTx/>
              <a:buFont typeface="Wingdings" panose="05000000000000000000" pitchFamily="2" charset="2"/>
              <a:buNone/>
              <a:tabLst/>
              <a:defRPr/>
            </a:pPr>
            <a:r>
              <a:rPr kumimoji="1" lang="en-US" altLang="ja-JP"/>
              <a:t>20XX</a:t>
            </a:r>
            <a:r>
              <a:rPr kumimoji="1" lang="ja-JP" altLang="en-US"/>
              <a:t>年</a:t>
            </a:r>
            <a:r>
              <a:rPr kumimoji="1" lang="en-US" altLang="ja-JP"/>
              <a:t>XX</a:t>
            </a:r>
            <a:r>
              <a:rPr kumimoji="1" lang="ja-JP" altLang="en-US"/>
              <a:t>月</a:t>
            </a:r>
            <a:r>
              <a:rPr kumimoji="1" lang="en-US" altLang="ja-JP"/>
              <a:t>XX</a:t>
            </a:r>
            <a:r>
              <a:rPr kumimoji="1" lang="ja-JP" altLang="en-US"/>
              <a:t>日</a:t>
            </a:r>
            <a:br>
              <a:rPr kumimoji="1" lang="en-US" altLang="ja-JP"/>
            </a:br>
            <a:r>
              <a:rPr lang="en-US" altLang="zh-TW"/>
              <a:t>XXXX</a:t>
            </a:r>
            <a:r>
              <a:rPr lang="zh-TW" altLang="en-US"/>
              <a:t>部局 </a:t>
            </a:r>
            <a:r>
              <a:rPr lang="en-US" altLang="zh-TW"/>
              <a:t>XXXX</a:t>
            </a:r>
            <a:r>
              <a:rPr lang="zh-TW" altLang="en-US"/>
              <a:t>課</a:t>
            </a:r>
          </a:p>
        </p:txBody>
      </p:sp>
      <p:pic>
        <p:nvPicPr>
          <p:cNvPr id="13" name="図 12">
            <a:extLst>
              <a:ext uri="{FF2B5EF4-FFF2-40B4-BE49-F238E27FC236}">
                <a16:creationId xmlns:a16="http://schemas.microsoft.com/office/drawing/2014/main" id="{612D356F-4C2F-28EC-F402-2C41058E84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561" y="174348"/>
            <a:ext cx="1995378" cy="792480"/>
          </a:xfrm>
          <a:prstGeom prst="rect">
            <a:avLst/>
          </a:prstGeom>
        </p:spPr>
      </p:pic>
      <p:pic>
        <p:nvPicPr>
          <p:cNvPr id="4" name="図 3" descr="アイコン&#10;&#10;低い精度で自動的に生成された説明">
            <a:extLst>
              <a:ext uri="{FF2B5EF4-FFF2-40B4-BE49-F238E27FC236}">
                <a16:creationId xmlns:a16="http://schemas.microsoft.com/office/drawing/2014/main" id="{16991417-B160-3E3B-5F4C-35DA0F1759B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60566"/>
          <a:stretch/>
        </p:blipFill>
        <p:spPr>
          <a:xfrm>
            <a:off x="-8190" y="4164576"/>
            <a:ext cx="10507165" cy="2704407"/>
          </a:xfrm>
          <a:prstGeom prst="rect">
            <a:avLst/>
          </a:prstGeom>
        </p:spPr>
      </p:pic>
      <p:sp>
        <p:nvSpPr>
          <p:cNvPr id="6" name="スライド番号プレースホルダー 4">
            <a:extLst>
              <a:ext uri="{FF2B5EF4-FFF2-40B4-BE49-F238E27FC236}">
                <a16:creationId xmlns:a16="http://schemas.microsoft.com/office/drawing/2014/main" id="{BBCC16C2-9372-B05B-2EBA-2F71B019DDBC}"/>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Tree>
    <p:extLst>
      <p:ext uri="{BB962C8B-B14F-4D97-AF65-F5344CB8AC3E}">
        <p14:creationId xmlns:p14="http://schemas.microsoft.com/office/powerpoint/2010/main" val="425721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Basic（essay）">
    <p:spTree>
      <p:nvGrpSpPr>
        <p:cNvPr id="1" name=""/>
        <p:cNvGrpSpPr/>
        <p:nvPr/>
      </p:nvGrpSpPr>
      <p:grpSpPr>
        <a:xfrm>
          <a:off x="0" y="0"/>
          <a:ext cx="0" cy="0"/>
          <a:chOff x="0" y="0"/>
          <a:chExt cx="0" cy="0"/>
        </a:xfrm>
      </p:grpSpPr>
      <p:sp>
        <p:nvSpPr>
          <p:cNvPr id="10" name="テキスト プレースホルダー 9">
            <a:extLst>
              <a:ext uri="{FF2B5EF4-FFF2-40B4-BE49-F238E27FC236}">
                <a16:creationId xmlns:a16="http://schemas.microsoft.com/office/drawing/2014/main" id="{7C26272D-E711-7BDA-C6B1-F6E5FC5BB955}"/>
              </a:ext>
            </a:extLst>
          </p:cNvPr>
          <p:cNvSpPr>
            <a:spLocks noGrp="1"/>
          </p:cNvSpPr>
          <p:nvPr>
            <p:ph type="body" sz="quarter" idx="23" hasCustomPrompt="1"/>
          </p:nvPr>
        </p:nvSpPr>
        <p:spPr>
          <a:xfrm>
            <a:off x="5712031" y="115117"/>
            <a:ext cx="6437290" cy="817801"/>
          </a:xfrm>
          <a:noFill/>
          <a:ln>
            <a:noFill/>
          </a:ln>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製品本体に表示する場合、具体的な表示場所を記入してください。（例：シールに印字し本体側面に貼り付け、製品天面にラベル貼り付け）</a:t>
            </a:r>
            <a:endParaRPr kumimoji="1" lang="en-US" altLang="ja-JP" dirty="0"/>
          </a:p>
        </p:txBody>
      </p:sp>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268616" y="47712"/>
            <a:ext cx="53183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表示方法とその内容　</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3" name="テキスト プレースホルダー 9">
            <a:extLst>
              <a:ext uri="{FF2B5EF4-FFF2-40B4-BE49-F238E27FC236}">
                <a16:creationId xmlns:a16="http://schemas.microsoft.com/office/drawing/2014/main" id="{1CF35538-2C04-9416-7464-B6D19BD3FB2D}"/>
              </a:ext>
            </a:extLst>
          </p:cNvPr>
          <p:cNvSpPr>
            <a:spLocks noGrp="1"/>
          </p:cNvSpPr>
          <p:nvPr>
            <p:ph type="body" sz="quarter" idx="25" hasCustomPrompt="1"/>
          </p:nvPr>
        </p:nvSpPr>
        <p:spPr>
          <a:xfrm>
            <a:off x="3657599" y="960633"/>
            <a:ext cx="8491721" cy="701341"/>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製品梱包材に表示する場合、具体的な表示場所を記入してください。（例：梱包材（段ボール）の上面）</a:t>
            </a:r>
            <a:endParaRPr kumimoji="1" lang="en-US" altLang="ja-JP" dirty="0"/>
          </a:p>
        </p:txBody>
      </p:sp>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42679" y="695088"/>
            <a:ext cx="3614921" cy="3318772"/>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algn="just" rtl="0" fontAlgn="base">
              <a:spcBef>
                <a:spcPts val="0"/>
              </a:spcBef>
              <a:spcAft>
                <a:spcPts val="0"/>
              </a:spcAft>
            </a:pPr>
            <a:r>
              <a:rPr kumimoji="1" lang="ja-JP" altLang="en-US" dirty="0"/>
              <a:t>文言作成において、以下の内容に注意すること。①表示文言は、効果等について妥当な説明がなされていること。②特定の使用場面において、その動作を行うことによって、機能の効果を発揮する場合、そのことが伝わる内容に工夫されていること。</a:t>
            </a:r>
            <a:r>
              <a:rPr kumimoji="1" lang="en-US" altLang="ja-JP" dirty="0"/>
              <a:t>(</a:t>
            </a:r>
            <a:r>
              <a:rPr kumimoji="1" lang="ja-JP" altLang="en-US" dirty="0"/>
              <a:t>その機能を作動させないと効果を発揮しない製品は、「●●を使用することにより」という文章を付けるなど</a:t>
            </a:r>
            <a:r>
              <a:rPr kumimoji="1" lang="en-US" altLang="ja-JP" dirty="0"/>
              <a:t>)</a:t>
            </a:r>
            <a:r>
              <a:rPr kumimoji="1" lang="ja-JP" altLang="en-US" dirty="0"/>
              <a:t>＜記載例＞この製品は誤使用・不注意をきっかけとした ○○（＝「危害の要因」 例</a:t>
            </a:r>
            <a:r>
              <a:rPr kumimoji="1" lang="en-US" altLang="ja-JP" dirty="0"/>
              <a:t>. </a:t>
            </a:r>
            <a:r>
              <a:rPr kumimoji="1" lang="ja-JP" altLang="en-US" dirty="0"/>
              <a:t>着衣着火、巻き付き、転落）による △△（＝「危害の結果」 例</a:t>
            </a:r>
            <a:r>
              <a:rPr kumimoji="1" lang="en-US" altLang="ja-JP" dirty="0"/>
              <a:t>. </a:t>
            </a:r>
            <a:r>
              <a:rPr kumimoji="1" lang="ja-JP" altLang="en-US" dirty="0"/>
              <a:t>やけど、窒息、骨折）のリスク低減が図られた製品です 。</a:t>
            </a:r>
            <a:endParaRPr kumimoji="1" lang="en-US" altLang="ja-JP" dirty="0"/>
          </a:p>
        </p:txBody>
      </p:sp>
      <p:sp>
        <p:nvSpPr>
          <p:cNvPr id="7" name="テキスト プレースホルダー 9">
            <a:extLst>
              <a:ext uri="{FF2B5EF4-FFF2-40B4-BE49-F238E27FC236}">
                <a16:creationId xmlns:a16="http://schemas.microsoft.com/office/drawing/2014/main" id="{7D77B284-1993-9649-FB17-D731448A0D62}"/>
              </a:ext>
            </a:extLst>
          </p:cNvPr>
          <p:cNvSpPr>
            <a:spLocks noGrp="1"/>
          </p:cNvSpPr>
          <p:nvPr>
            <p:ph type="body" sz="quarter" idx="28" hasCustomPrompt="1"/>
          </p:nvPr>
        </p:nvSpPr>
        <p:spPr>
          <a:xfrm>
            <a:off x="375378" y="4177008"/>
            <a:ext cx="7535127" cy="614187"/>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応募時点で、取扱説明書等において「リスクをなくすことを保証するものではない」主旨の表示をしている場合、具体的な表示内容を記入してください。</a:t>
            </a:r>
            <a:endParaRPr kumimoji="1" lang="en-US" altLang="ja-JP" dirty="0"/>
          </a:p>
        </p:txBody>
      </p:sp>
      <p:sp>
        <p:nvSpPr>
          <p:cNvPr id="8" name="テキスト プレースホルダー 9">
            <a:extLst>
              <a:ext uri="{FF2B5EF4-FFF2-40B4-BE49-F238E27FC236}">
                <a16:creationId xmlns:a16="http://schemas.microsoft.com/office/drawing/2014/main" id="{164D0995-FFD7-C25D-3A2E-36D32DE8AB85}"/>
              </a:ext>
            </a:extLst>
          </p:cNvPr>
          <p:cNvSpPr>
            <a:spLocks noGrp="1"/>
          </p:cNvSpPr>
          <p:nvPr>
            <p:ph type="body" sz="quarter" idx="29" hasCustomPrompt="1"/>
          </p:nvPr>
        </p:nvSpPr>
        <p:spPr>
          <a:xfrm>
            <a:off x="3657599" y="1718863"/>
            <a:ext cx="8288978" cy="1165478"/>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同梱品に表示する場合、具体的な表示場所を記入してください。（例：取扱説明書）</a:t>
            </a:r>
            <a:r>
              <a:rPr kumimoji="1" lang="en-US" altLang="ja-JP" dirty="0"/>
              <a:t>※</a:t>
            </a:r>
            <a:r>
              <a:rPr kumimoji="1" lang="ja-JP" altLang="en-US" dirty="0"/>
              <a:t>応募製品とそれ以外の製品で合本となっているカタログやパンフレット、取扱説明書等へのロゴ表示については、消費者に誤解を生じさせる可能性があることから、必ず「製品型番」が並記されたロゴマークを用いる必要があります。</a:t>
            </a:r>
            <a:endParaRPr kumimoji="1" lang="en-US" altLang="ja-JP" dirty="0"/>
          </a:p>
        </p:txBody>
      </p:sp>
      <p:sp>
        <p:nvSpPr>
          <p:cNvPr id="4" name="テキスト プレースホルダー 9">
            <a:extLst>
              <a:ext uri="{FF2B5EF4-FFF2-40B4-BE49-F238E27FC236}">
                <a16:creationId xmlns:a16="http://schemas.microsoft.com/office/drawing/2014/main" id="{E0541059-3023-0AE5-5DB4-C08EE55F8304}"/>
              </a:ext>
            </a:extLst>
          </p:cNvPr>
          <p:cNvSpPr>
            <a:spLocks noGrp="1"/>
          </p:cNvSpPr>
          <p:nvPr>
            <p:ph type="body" sz="quarter" idx="30" hasCustomPrompt="1"/>
          </p:nvPr>
        </p:nvSpPr>
        <p:spPr>
          <a:xfrm>
            <a:off x="385998" y="4863635"/>
            <a:ext cx="10491799" cy="1535837"/>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制度の趣旨を鑑みて、受賞製品本体にロゴマークを表示することを基本とします。（但し、仕様上、製品への表示が困難な場合はその限りではありません。）また、ロゴマークは消費者の目に触れる箇所に表示することが必要です。（例えば、</a:t>
            </a:r>
            <a:r>
              <a:rPr kumimoji="1" lang="en-US" altLang="ja-JP" dirty="0"/>
              <a:t>HP</a:t>
            </a:r>
            <a:r>
              <a:rPr kumimoji="1" lang="ja-JP" altLang="en-US" dirty="0"/>
              <a:t>、製品本体、同梱材（取扱説明書）等。）</a:t>
            </a:r>
            <a:r>
              <a:rPr kumimoji="1" lang="en-US" altLang="ja-JP" dirty="0"/>
              <a:t>※</a:t>
            </a:r>
            <a:r>
              <a:rPr kumimoji="1" lang="ja-JP" altLang="en-US" dirty="0"/>
              <a:t>応募製品とそれ以外の製品で合本となっているカタログやパンフレット、取扱説明書等へのロゴ表示については、消費者に誤解を生じさせる可能性があることから、必ず「製品型番」が並記されたロゴマークを用いる必要があります。</a:t>
            </a:r>
          </a:p>
          <a:p>
            <a:pPr marL="342908" marR="0" lvl="0" indent="-342908" algn="l" defTabSz="914423" rtl="0" eaLnBrk="1" fontAlgn="auto" latinLnBrk="0" hangingPunct="1">
              <a:lnSpc>
                <a:spcPct val="130000"/>
              </a:lnSpc>
              <a:spcBef>
                <a:spcPts val="600"/>
              </a:spcBef>
              <a:spcAft>
                <a:spcPts val="600"/>
              </a:spcAft>
              <a:buClr>
                <a:srgbClr val="002060"/>
              </a:buClr>
              <a:buSzTx/>
              <a:tabLst/>
              <a:defRPr/>
            </a:pPr>
            <a:endParaRPr kumimoji="1" lang="en-US" altLang="ja-JP" dirty="0"/>
          </a:p>
        </p:txBody>
      </p:sp>
      <p:sp>
        <p:nvSpPr>
          <p:cNvPr id="11" name="テキスト プレースホルダー 9">
            <a:extLst>
              <a:ext uri="{FF2B5EF4-FFF2-40B4-BE49-F238E27FC236}">
                <a16:creationId xmlns:a16="http://schemas.microsoft.com/office/drawing/2014/main" id="{2095A2D1-4C45-19D3-0A59-D396AEBB31A2}"/>
              </a:ext>
            </a:extLst>
          </p:cNvPr>
          <p:cNvSpPr>
            <a:spLocks noGrp="1"/>
          </p:cNvSpPr>
          <p:nvPr>
            <p:ph type="body" sz="quarter" idx="32" hasCustomPrompt="1"/>
          </p:nvPr>
        </p:nvSpPr>
        <p:spPr>
          <a:xfrm>
            <a:off x="3722558" y="2954641"/>
            <a:ext cx="8288978" cy="1165478"/>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上記以外の場所に表示する場合、具体的な表示場所を記入してください。（例：カタログ、ホームページ）</a:t>
            </a:r>
            <a:r>
              <a:rPr kumimoji="1" lang="en-US" altLang="ja-JP" dirty="0"/>
              <a:t>※</a:t>
            </a:r>
            <a:r>
              <a:rPr kumimoji="1" lang="ja-JP" altLang="en-US" dirty="0"/>
              <a:t>応募製品とそれ以外の製品で合本となっているカタログやパンフレット、取扱説明書等へのロゴ表示については、消費者に誤解を生じさせる可能性があることから、必ず「製品型番」が並記されたロゴマークを用いる必要があります。</a:t>
            </a:r>
            <a:endParaRPr kumimoji="1" lang="en-US" altLang="ja-JP" dirty="0"/>
          </a:p>
        </p:txBody>
      </p:sp>
    </p:spTree>
    <p:extLst>
      <p:ext uri="{BB962C8B-B14F-4D97-AF65-F5344CB8AC3E}">
        <p14:creationId xmlns:p14="http://schemas.microsoft.com/office/powerpoint/2010/main" val="3719849750"/>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23891" y="193062"/>
            <a:ext cx="53183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表示方法とその内容　</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4" name="テキスト ボックス 3">
            <a:extLst>
              <a:ext uri="{FF2B5EF4-FFF2-40B4-BE49-F238E27FC236}">
                <a16:creationId xmlns:a16="http://schemas.microsoft.com/office/drawing/2014/main" id="{DABAD6FE-1EAD-EF04-28D1-16FD30695D5E}"/>
              </a:ext>
            </a:extLst>
          </p:cNvPr>
          <p:cNvSpPr txBox="1"/>
          <p:nvPr userDrawn="1"/>
        </p:nvSpPr>
        <p:spPr>
          <a:xfrm>
            <a:off x="423891" y="1308231"/>
            <a:ext cx="6105698" cy="636328"/>
          </a:xfrm>
          <a:prstGeom prst="rect">
            <a:avLst/>
          </a:prstGeom>
          <a:noFill/>
        </p:spPr>
        <p:txBody>
          <a:bodyPr wrap="square">
            <a:spAutoFit/>
          </a:body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sz="1400"/>
              <a:t>簡易形式の表示を使用する場合は、表示方法・表示箇所を詳細に記入すること。</a:t>
            </a:r>
            <a:endParaRPr kumimoji="1" lang="en-US" altLang="ja-JP" sz="1400"/>
          </a:p>
        </p:txBody>
      </p:sp>
    </p:spTree>
    <p:extLst>
      <p:ext uri="{BB962C8B-B14F-4D97-AF65-F5344CB8AC3E}">
        <p14:creationId xmlns:p14="http://schemas.microsoft.com/office/powerpoint/2010/main" val="1165469629"/>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第三者試験機関名を記入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試験内容を簡易的に分かりやすく記入（一般消費者が分かるように）</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モニター調査実施先を記入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調査内容を簡易的に分かりやすく記入（一般消費者が分かるように）</a:t>
            </a:r>
            <a:endParaRPr kumimoji="1" lang="en-US" altLang="ja-JP"/>
          </a:p>
        </p:txBody>
      </p:sp>
    </p:spTree>
    <p:extLst>
      <p:ext uri="{BB962C8B-B14F-4D97-AF65-F5344CB8AC3E}">
        <p14:creationId xmlns:p14="http://schemas.microsoft.com/office/powerpoint/2010/main" val="1948202776"/>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第三者試験機関名を記入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試験内容を簡易的に分かりやすく記入（一般消費者が分かるように）</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モニター調査実施先を記入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調査内容を簡易的に分かりやすく記入（一般消費者が分かるように）</a:t>
            </a:r>
            <a:endParaRPr kumimoji="1" lang="en-US" altLang="ja-JP"/>
          </a:p>
        </p:txBody>
      </p:sp>
    </p:spTree>
    <p:extLst>
      <p:ext uri="{BB962C8B-B14F-4D97-AF65-F5344CB8AC3E}">
        <p14:creationId xmlns:p14="http://schemas.microsoft.com/office/powerpoint/2010/main" val="748420312"/>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第三者試験機関名／モニター調査実施先いずれか記入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試験内容を簡易的に分かりやすく記入（一般消費者が分かるように）</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モニター調査実施先を記入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調査内容を簡易的に分かりやすく記入（一般消費者が分かるように）</a:t>
            </a:r>
            <a:endParaRPr kumimoji="1" lang="en-US" altLang="ja-JP"/>
          </a:p>
        </p:txBody>
      </p:sp>
    </p:spTree>
    <p:extLst>
      <p:ext uri="{BB962C8B-B14F-4D97-AF65-F5344CB8AC3E}">
        <p14:creationId xmlns:p14="http://schemas.microsoft.com/office/powerpoint/2010/main" val="1586260867"/>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第三者試験機関名を記入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試験内容を簡易的に分かりやすく記入（一般消費者が分かるように）</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モニター調査実施先を記入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調査内容を簡易的に分かりやすく記入（一般消費者が分かるように）</a:t>
            </a:r>
            <a:endParaRPr kumimoji="1" lang="en-US" altLang="ja-JP"/>
          </a:p>
        </p:txBody>
      </p:sp>
    </p:spTree>
    <p:extLst>
      <p:ext uri="{BB962C8B-B14F-4D97-AF65-F5344CB8AC3E}">
        <p14:creationId xmlns:p14="http://schemas.microsoft.com/office/powerpoint/2010/main" val="2357310452"/>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第三者試験機関名を記入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試験内容を簡易的に分かりやすく記入（一般消費者が分かるように）</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モニター調査実施先を記入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調査内容を簡易的に分かりやすく記入（一般消費者が分かるように）</a:t>
            </a:r>
            <a:endParaRPr kumimoji="1" lang="en-US" altLang="ja-JP"/>
          </a:p>
        </p:txBody>
      </p:sp>
    </p:spTree>
    <p:extLst>
      <p:ext uri="{BB962C8B-B14F-4D97-AF65-F5344CB8AC3E}">
        <p14:creationId xmlns:p14="http://schemas.microsoft.com/office/powerpoint/2010/main" val="3929560582"/>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第三者試験機関名を記入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試験内容を簡易的に分かりやすく記入（一般消費者が分かるように）</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モニター調査実施先を記入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調査内容を簡易的に分かりやすく記入（一般消費者が分かるように）</a:t>
            </a:r>
            <a:endParaRPr kumimoji="1" lang="en-US" altLang="ja-JP"/>
          </a:p>
        </p:txBody>
      </p:sp>
    </p:spTree>
    <p:extLst>
      <p:ext uri="{BB962C8B-B14F-4D97-AF65-F5344CB8AC3E}">
        <p14:creationId xmlns:p14="http://schemas.microsoft.com/office/powerpoint/2010/main" val="3947989537"/>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1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第三者試験機関名を記入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試験内容を簡易的に分かりやすく記入（一般消費者が分かるように）</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モニター調査実施先を記入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調査内容を簡易的に分かりやすく記入（一般消費者が分かるように）</a:t>
            </a:r>
            <a:endParaRPr kumimoji="1" lang="en-US" altLang="ja-JP"/>
          </a:p>
        </p:txBody>
      </p:sp>
    </p:spTree>
    <p:extLst>
      <p:ext uri="{BB962C8B-B14F-4D97-AF65-F5344CB8AC3E}">
        <p14:creationId xmlns:p14="http://schemas.microsoft.com/office/powerpoint/2010/main" val="1486174696"/>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2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（例）製品安全</a:t>
            </a:r>
            <a:r>
              <a:rPr kumimoji="1" lang="en-US" altLang="ja-JP" dirty="0"/>
              <a:t>4</a:t>
            </a:r>
            <a:r>
              <a:rPr kumimoji="1" lang="ja-JP" altLang="en-US" dirty="0"/>
              <a:t>法の登録検査機関、</a:t>
            </a:r>
            <a:r>
              <a:rPr kumimoji="1" lang="en-US" altLang="ja-JP" dirty="0"/>
              <a:t>ISO/IEC17025</a:t>
            </a:r>
            <a:r>
              <a:rPr kumimoji="1" lang="ja-JP" altLang="en-US" dirty="0"/>
              <a:t>認定を取得する試験所、研究機関、大学・学術研究機関等</a:t>
            </a:r>
            <a:endParaRPr kumimoji="1" lang="en-US" altLang="ja-JP" dirty="0"/>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試験内容を消費者にもわかりやすく、具体的かつ簡潔に記入</a:t>
            </a:r>
            <a:r>
              <a:rPr kumimoji="1" lang="en-US" altLang="ja-JP" dirty="0"/>
              <a:t>※</a:t>
            </a:r>
            <a:r>
              <a:rPr kumimoji="1" lang="ja-JP" altLang="en-US" dirty="0"/>
              <a:t>図や表、画像などを用いる等工夫してください。</a:t>
            </a:r>
            <a:r>
              <a:rPr kumimoji="1" lang="en-US" altLang="ja-JP" dirty="0"/>
              <a:t>【</a:t>
            </a:r>
            <a:r>
              <a:rPr kumimoji="1" lang="ja-JP" altLang="en-US" dirty="0"/>
              <a:t>記入例</a:t>
            </a:r>
            <a:r>
              <a:rPr kumimoji="1" lang="en-US" altLang="ja-JP" dirty="0"/>
              <a:t>】</a:t>
            </a:r>
            <a:r>
              <a:rPr kumimoji="1" lang="ja-JP" altLang="en-US" dirty="0"/>
              <a:t>スマートフォンを特定の高さ（例えば</a:t>
            </a:r>
            <a:r>
              <a:rPr kumimoji="1" lang="en-US" altLang="ja-JP" dirty="0"/>
              <a:t>1.5</a:t>
            </a:r>
            <a:r>
              <a:rPr kumimoji="1" lang="ja-JP" altLang="en-US" dirty="0"/>
              <a:t>メートル）からコンクリートの床に落下させます。複数の角度や面で落下させ、画面やボディの損傷を評価。振動台を使用して、・・・・（回数、加速度、垂直水平方向、時間などの試験条件を設定し）、製品の運搬中や使用中に受ける衝撃に対する耐性を評価。家具に対して、規定の荷重（例えば、椅子の場合は約</a:t>
            </a:r>
            <a:r>
              <a:rPr kumimoji="1" lang="en-US" altLang="ja-JP" dirty="0"/>
              <a:t>100kg</a:t>
            </a:r>
            <a:r>
              <a:rPr kumimoji="1" lang="ja-JP" altLang="en-US" dirty="0"/>
              <a:t>）を均等に加え、一定時間（通常は●分間）保持できるか試験を実施。家具が日常的な使用に耐えられるかを確認し、破損や変形がないかを評価。</a:t>
            </a:r>
          </a:p>
          <a:p>
            <a:pPr marL="342908" marR="0" lvl="0" indent="-342908" algn="l" defTabSz="914423" rtl="0" eaLnBrk="1" fontAlgn="auto" latinLnBrk="0" hangingPunct="1">
              <a:lnSpc>
                <a:spcPct val="130000"/>
              </a:lnSpc>
              <a:spcBef>
                <a:spcPts val="600"/>
              </a:spcBef>
              <a:spcAft>
                <a:spcPts val="600"/>
              </a:spcAft>
              <a:buClr>
                <a:srgbClr val="002060"/>
              </a:buClr>
              <a:buSzTx/>
              <a:tabLst/>
              <a:defRPr/>
            </a:pPr>
            <a:endParaRPr kumimoji="1" lang="en-US" altLang="ja-JP" dirty="0"/>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モニター調査実施先を記入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調査内容を簡易的に分かりやすく記入（一般消費者が分かるように）</a:t>
            </a:r>
            <a:endParaRPr kumimoji="1" lang="en-US" altLang="ja-JP" dirty="0"/>
          </a:p>
        </p:txBody>
      </p:sp>
    </p:spTree>
    <p:extLst>
      <p:ext uri="{BB962C8B-B14F-4D97-AF65-F5344CB8AC3E}">
        <p14:creationId xmlns:p14="http://schemas.microsoft.com/office/powerpoint/2010/main" val="568101479"/>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Index">
    <p:spTree>
      <p:nvGrpSpPr>
        <p:cNvPr id="1" name=""/>
        <p:cNvGrpSpPr/>
        <p:nvPr/>
      </p:nvGrpSpPr>
      <p:grpSpPr>
        <a:xfrm>
          <a:off x="0" y="0"/>
          <a:ext cx="0" cy="0"/>
          <a:chOff x="0" y="0"/>
          <a:chExt cx="0" cy="0"/>
        </a:xfrm>
      </p:grpSpPr>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3" y="366716"/>
            <a:ext cx="11305846" cy="584775"/>
          </a:xfrm>
          <a:prstGeom prst="rect">
            <a:avLst/>
          </a:prstGeom>
        </p:spPr>
        <p:txBody>
          <a:bodyPr wrap="square">
            <a:spAutoFit/>
          </a:bodyPr>
          <a:lstStyle>
            <a:lvl1pPr algn="l">
              <a:defRPr lang="ja-JP" altLang="en-US" sz="3200" b="1" i="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目次</a:t>
            </a:r>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1" y="6498006"/>
            <a:ext cx="9880615" cy="123111"/>
          </a:xfrm>
          <a:noFill/>
        </p:spPr>
        <p:txBody>
          <a:bodyPr wrap="square" lIns="0" tIns="0" rIns="0" bIns="0" anchor="ctr">
            <a:spAutoFit/>
          </a:bodyPr>
          <a:lstStyle>
            <a:lvl1pPr marL="0" indent="0">
              <a:spcBef>
                <a:spcPts val="0"/>
              </a:spcBef>
              <a:spcAft>
                <a:spcPts val="0"/>
              </a:spcAft>
              <a:buFont typeface="Arial" panose="020B0604020202020204" pitchFamily="34" charset="0"/>
              <a:buNone/>
              <a:defRPr sz="800" b="0" i="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参考</a:t>
            </a:r>
            <a:r>
              <a:rPr kumimoji="1" lang="en-US" altLang="ja-JP"/>
              <a:t>/</a:t>
            </a:r>
            <a:r>
              <a:rPr kumimoji="1" lang="ja-JP" altLang="en-US"/>
              <a:t>引用文献等：</a:t>
            </a:r>
            <a:r>
              <a:rPr kumimoji="1" lang="en-US" altLang="ja-JP"/>
              <a:t>8pt</a:t>
            </a:r>
          </a:p>
        </p:txBody>
      </p:sp>
      <p:sp>
        <p:nvSpPr>
          <p:cNvPr id="3" name="テキスト プレースホルダー 8">
            <a:extLst>
              <a:ext uri="{FF2B5EF4-FFF2-40B4-BE49-F238E27FC236}">
                <a16:creationId xmlns:a16="http://schemas.microsoft.com/office/drawing/2014/main" id="{3EE3E01E-3F79-A45A-7179-85544275E81B}"/>
              </a:ext>
            </a:extLst>
          </p:cNvPr>
          <p:cNvSpPr>
            <a:spLocks noGrp="1"/>
          </p:cNvSpPr>
          <p:nvPr>
            <p:ph type="body" sz="quarter" idx="19" hasCustomPrompt="1"/>
          </p:nvPr>
        </p:nvSpPr>
        <p:spPr>
          <a:xfrm>
            <a:off x="443072" y="1138194"/>
            <a:ext cx="7330149" cy="2360234"/>
          </a:xfrm>
        </p:spPr>
        <p:txBody>
          <a:bodyPr/>
          <a:lstStyle>
            <a:lvl1pPr marL="342908" indent="-342908">
              <a:lnSpc>
                <a:spcPct val="130000"/>
              </a:lnSpc>
              <a:buClr>
                <a:schemeClr val="tx1"/>
              </a:buClr>
              <a:buFont typeface="+mj-lt"/>
              <a:buAutoNum type="arabicPeriod"/>
              <a:defRPr sz="1600" b="0" i="0">
                <a:latin typeface="+mn-ea"/>
                <a:ea typeface="+mn-ea"/>
              </a:defRPr>
            </a:lvl1pPr>
            <a:lvl4pPr>
              <a:defRPr sz="1600">
                <a:latin typeface="+mn-ea"/>
                <a:ea typeface="+mn-ea"/>
              </a:defRPr>
            </a:lvl4pPr>
            <a:lvl5pPr>
              <a:defRPr sz="1600">
                <a:latin typeface="+mn-ea"/>
                <a:ea typeface="+mn-ea"/>
              </a:defRPr>
            </a:lvl5pPr>
            <a:lvl6pPr>
              <a:defRPr sz="1600">
                <a:latin typeface="+mn-ea"/>
                <a:ea typeface="+mn-ea"/>
              </a:defRPr>
            </a:lvl6pPr>
          </a:lstStyle>
          <a:p>
            <a:pPr lvl="0"/>
            <a:r>
              <a:rPr kumimoji="1" lang="ja-JP" altLang="en-US"/>
              <a:t>セクション</a:t>
            </a:r>
            <a:r>
              <a:rPr kumimoji="1" lang="en-US" altLang="ja-JP"/>
              <a:t> 01</a:t>
            </a:r>
          </a:p>
          <a:p>
            <a:pPr lvl="0"/>
            <a:r>
              <a:rPr kumimoji="1" lang="ja-JP" altLang="en-US"/>
              <a:t>セクション</a:t>
            </a:r>
            <a:r>
              <a:rPr kumimoji="1" lang="en-US" altLang="ja-JP"/>
              <a:t> 02</a:t>
            </a:r>
          </a:p>
          <a:p>
            <a:pPr lvl="0"/>
            <a:r>
              <a:rPr kumimoji="1" lang="ja-JP" altLang="en-US"/>
              <a:t>セクション</a:t>
            </a:r>
            <a:r>
              <a:rPr kumimoji="1" lang="en-US" altLang="ja-JP"/>
              <a:t> 03</a:t>
            </a:r>
          </a:p>
          <a:p>
            <a:pPr lvl="0"/>
            <a:r>
              <a:rPr kumimoji="1" lang="ja-JP" altLang="en-US"/>
              <a:t>セクション</a:t>
            </a:r>
            <a:r>
              <a:rPr kumimoji="1" lang="en-US" altLang="ja-JP"/>
              <a:t> 04</a:t>
            </a:r>
          </a:p>
          <a:p>
            <a:pPr marL="342908" marR="0" lvl="0" indent="-342908" algn="l" defTabSz="914423" rtl="0" eaLnBrk="1" fontAlgn="auto" latinLnBrk="0" hangingPunct="1">
              <a:lnSpc>
                <a:spcPct val="100000"/>
              </a:lnSpc>
              <a:spcBef>
                <a:spcPts val="600"/>
              </a:spcBef>
              <a:spcAft>
                <a:spcPts val="600"/>
              </a:spcAft>
              <a:buClr>
                <a:srgbClr val="002060"/>
              </a:buClr>
              <a:buSzTx/>
              <a:buFont typeface="+mj-lt"/>
              <a:buAutoNum type="arabicPeriod"/>
              <a:tabLst/>
              <a:defRPr/>
            </a:pPr>
            <a:r>
              <a:rPr kumimoji="1" lang="ja-JP" altLang="en-US"/>
              <a:t>セクション</a:t>
            </a:r>
            <a:r>
              <a:rPr kumimoji="1" lang="en-US" altLang="ja-JP"/>
              <a:t> 05</a:t>
            </a:r>
          </a:p>
        </p:txBody>
      </p:sp>
      <p:sp>
        <p:nvSpPr>
          <p:cNvPr id="4" name="テキスト プレースホルダー 8">
            <a:extLst>
              <a:ext uri="{FF2B5EF4-FFF2-40B4-BE49-F238E27FC236}">
                <a16:creationId xmlns:a16="http://schemas.microsoft.com/office/drawing/2014/main" id="{66F75DC8-7F8B-DE8F-5A34-63C830C27B79}"/>
              </a:ext>
            </a:extLst>
          </p:cNvPr>
          <p:cNvSpPr>
            <a:spLocks noGrp="1"/>
          </p:cNvSpPr>
          <p:nvPr>
            <p:ph type="body" sz="quarter" idx="20" hasCustomPrompt="1"/>
          </p:nvPr>
        </p:nvSpPr>
        <p:spPr>
          <a:xfrm>
            <a:off x="7773220" y="1138194"/>
            <a:ext cx="2550466" cy="2360234"/>
          </a:xfrm>
        </p:spPr>
        <p:txBody>
          <a:bodyPr/>
          <a:lstStyle>
            <a:lvl1pPr marL="0" indent="0" algn="r">
              <a:lnSpc>
                <a:spcPct val="130000"/>
              </a:lnSpc>
              <a:buFont typeface="+mj-lt"/>
              <a:buNone/>
              <a:defRPr sz="1600" b="0" i="0">
                <a:latin typeface="+mj-ea"/>
                <a:ea typeface="+mj-ea"/>
              </a:defRPr>
            </a:lvl1pPr>
            <a:lvl4pPr>
              <a:defRPr sz="1600">
                <a:latin typeface="+mj-ea"/>
                <a:ea typeface="+mj-ea"/>
              </a:defRPr>
            </a:lvl4pPr>
            <a:lvl5pPr>
              <a:defRPr sz="1600">
                <a:latin typeface="+mj-ea"/>
                <a:ea typeface="+mj-ea"/>
              </a:defRPr>
            </a:lvl5pPr>
            <a:lvl6pPr>
              <a:defRPr>
                <a:latin typeface="+mj-ea"/>
                <a:ea typeface="+mj-ea"/>
              </a:defRPr>
            </a:lvl6pPr>
            <a:lvl7pPr>
              <a:defRPr>
                <a:latin typeface="+mj-ea"/>
                <a:ea typeface="+mj-ea"/>
              </a:defRPr>
            </a:lvl7pPr>
          </a:lstStyle>
          <a:p>
            <a:pPr marL="0" indent="0" algn="r">
              <a:buNone/>
            </a:pPr>
            <a:r>
              <a:rPr lang="en-US" altLang="ja-JP"/>
              <a:t>------- 001</a:t>
            </a:r>
            <a:endParaRPr lang="ja-JP" altLang="en-US"/>
          </a:p>
          <a:p>
            <a:pPr marL="0" lvl="0" indent="0" algn="r">
              <a:buNone/>
            </a:pPr>
            <a:r>
              <a:rPr lang="en-US" altLang="ja-JP"/>
              <a:t>------- 001</a:t>
            </a:r>
            <a:endParaRPr lang="ja-JP" altLang="en-US"/>
          </a:p>
          <a:p>
            <a:pPr marL="0" lvl="0" indent="0" algn="r">
              <a:buNone/>
            </a:pPr>
            <a:r>
              <a:rPr lang="en-US" altLang="ja-JP"/>
              <a:t>------- 001</a:t>
            </a:r>
          </a:p>
          <a:p>
            <a:pPr marL="0" indent="0" algn="r">
              <a:buNone/>
            </a:pPr>
            <a:r>
              <a:rPr lang="en-US" altLang="ja-JP"/>
              <a:t>------- 001</a:t>
            </a:r>
          </a:p>
          <a:p>
            <a:pPr marL="0" marR="0" lvl="0" indent="0" algn="r" defTabSz="914423" rtl="0" eaLnBrk="1" fontAlgn="auto" latinLnBrk="0" hangingPunct="1">
              <a:lnSpc>
                <a:spcPct val="100000"/>
              </a:lnSpc>
              <a:spcBef>
                <a:spcPts val="600"/>
              </a:spcBef>
              <a:spcAft>
                <a:spcPts val="600"/>
              </a:spcAft>
              <a:buClr>
                <a:srgbClr val="002060"/>
              </a:buClr>
              <a:buSzTx/>
              <a:buFont typeface="+mj-lt"/>
              <a:buNone/>
              <a:tabLst/>
              <a:defRPr/>
            </a:pPr>
            <a:r>
              <a:rPr lang="en-US" altLang="ja-JP"/>
              <a:t>------- 001</a:t>
            </a:r>
          </a:p>
        </p:txBody>
      </p:sp>
      <p:pic>
        <p:nvPicPr>
          <p:cNvPr id="5" name="図 4" descr="図形 が含まれている画像&#10;&#10;自動的に生成された説明">
            <a:extLst>
              <a:ext uri="{FF2B5EF4-FFF2-40B4-BE49-F238E27FC236}">
                <a16:creationId xmlns:a16="http://schemas.microsoft.com/office/drawing/2014/main" id="{DB3F85C5-509B-257D-8B3C-FC178DFD6638}"/>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Tree>
    <p:extLst>
      <p:ext uri="{BB962C8B-B14F-4D97-AF65-F5344CB8AC3E}">
        <p14:creationId xmlns:p14="http://schemas.microsoft.com/office/powerpoint/2010/main" val="43507870"/>
      </p:ext>
    </p:extLst>
  </p:cSld>
  <p:clrMapOvr>
    <a:masterClrMapping/>
  </p:clrMapOvr>
  <p:extLst>
    <p:ext uri="{DCECCB84-F9BA-43D5-87BE-67443E8EF086}">
      <p15:sldGuideLst xmlns:p15="http://schemas.microsoft.com/office/powerpoint/2012/main">
        <p15:guide id="1" orient="horz" pos="232" userDrawn="1">
          <p15:clr>
            <a:srgbClr val="FBAE40"/>
          </p15:clr>
        </p15:guide>
        <p15:guide id="2" pos="2939" userDrawn="1">
          <p15:clr>
            <a:srgbClr val="FBAE40"/>
          </p15:clr>
        </p15:guide>
        <p15:guide id="3" pos="3301" userDrawn="1">
          <p15:clr>
            <a:srgbClr val="FBAE40"/>
          </p15:clr>
        </p15:guide>
        <p15:guide id="4" pos="3120" userDrawn="1">
          <p15:clr>
            <a:srgbClr val="FBAE40"/>
          </p15:clr>
        </p15:guide>
        <p15:guide id="5" pos="1646" userDrawn="1">
          <p15:clr>
            <a:srgbClr val="FBAE40"/>
          </p15:clr>
        </p15:guide>
        <p15:guide id="6" pos="1510" userDrawn="1">
          <p15:clr>
            <a:srgbClr val="FBAE40"/>
          </p15:clr>
        </p15:guide>
        <p15:guide id="7" pos="217" userDrawn="1">
          <p15:clr>
            <a:srgbClr val="FBAE40"/>
          </p15:clr>
        </p15:guide>
        <p15:guide id="8" pos="4594" userDrawn="1">
          <p15:clr>
            <a:srgbClr val="FBAE40"/>
          </p15:clr>
        </p15:guide>
        <p15:guide id="9" pos="4730" userDrawn="1">
          <p15:clr>
            <a:srgbClr val="FBAE40"/>
          </p15:clr>
        </p15:guide>
        <p15:guide id="10" pos="6023" userDrawn="1">
          <p15:clr>
            <a:srgbClr val="FBAE40"/>
          </p15:clr>
        </p15:guide>
        <p15:guide id="12" orient="horz" pos="4088" userDrawn="1">
          <p15:clr>
            <a:srgbClr val="FBAE40"/>
          </p15:clr>
        </p15:guide>
        <p15:guide id="13" orient="horz" pos="3861" userDrawn="1">
          <p15:clr>
            <a:srgbClr val="FBAE40"/>
          </p15:clr>
        </p15:guide>
        <p15:guide id="14" orient="horz" pos="595" userDrawn="1">
          <p15:clr>
            <a:srgbClr val="FBAE40"/>
          </p15:clr>
        </p15:guide>
        <p15:guide id="15" orient="horz" pos="709" userDrawn="1">
          <p15:clr>
            <a:srgbClr val="FBAE40"/>
          </p15:clr>
        </p15:guide>
        <p15:guide id="16" orient="horz" pos="1366" userDrawn="1">
          <p15:clr>
            <a:srgbClr val="FBAE40"/>
          </p15:clr>
        </p15:guide>
        <p15:guide id="17" orient="horz" pos="2614" userDrawn="1">
          <p15:clr>
            <a:srgbClr val="FBAE40"/>
          </p15:clr>
        </p15:guide>
        <p15:guide id="18" orient="horz" pos="1480" userDrawn="1">
          <p15:clr>
            <a:srgbClr val="FBAE40"/>
          </p15:clr>
        </p15:guide>
        <p15:guide id="19" orient="horz" pos="272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第三者試験機関名を記入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試験内容を簡易的に分かりやすく記入（一般消費者が分かるように）</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モニター調査実施先を記入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調査内容を簡易的に分かりやすく記入（一般消費者が分かるように）</a:t>
            </a:r>
            <a:endParaRPr kumimoji="1" lang="en-US" altLang="ja-JP"/>
          </a:p>
        </p:txBody>
      </p:sp>
    </p:spTree>
    <p:extLst>
      <p:ext uri="{BB962C8B-B14F-4D97-AF65-F5344CB8AC3E}">
        <p14:creationId xmlns:p14="http://schemas.microsoft.com/office/powerpoint/2010/main" val="1821450701"/>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4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第三者試験機関名を記入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試験内容を簡易的に分かりやすく記入（一般消費者が分かるように）</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モニター調査実施先を記入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調査内容を簡易的に分かりやすく記入（一般消費者が分かるように）</a:t>
            </a:r>
            <a:endParaRPr kumimoji="1" lang="en-US" altLang="ja-JP"/>
          </a:p>
        </p:txBody>
      </p:sp>
    </p:spTree>
    <p:extLst>
      <p:ext uri="{BB962C8B-B14F-4D97-AF65-F5344CB8AC3E}">
        <p14:creationId xmlns:p14="http://schemas.microsoft.com/office/powerpoint/2010/main" val="3753872927"/>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第三者試験機関名を記入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試験内容を簡易的に分かりやすく記入（一般消費者が分かるように）</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モニター調査実施先を記入</a:t>
            </a:r>
            <a:endParaRPr kumimoji="1" lang="en-US" altLang="ja-JP"/>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調査内容を簡易的に分かりやすく記入（一般消費者が分かるように）</a:t>
            </a:r>
            <a:endParaRPr kumimoji="1" lang="en-US" altLang="ja-JP"/>
          </a:p>
        </p:txBody>
      </p:sp>
    </p:spTree>
    <p:extLst>
      <p:ext uri="{BB962C8B-B14F-4D97-AF65-F5344CB8AC3E}">
        <p14:creationId xmlns:p14="http://schemas.microsoft.com/office/powerpoint/2010/main" val="714389052"/>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その他の事項（非公開内容）</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441006" y="1268597"/>
            <a:ext cx="11489577" cy="489049"/>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法人番号を記入してください。</a:t>
            </a:r>
            <a:endParaRPr kumimoji="1" lang="en-US" altLang="ja-JP" dirty="0"/>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441007" y="1855110"/>
            <a:ext cx="11489577" cy="489049"/>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所在地を記入してください。</a:t>
            </a:r>
            <a:endParaRPr kumimoji="1" lang="en-US" altLang="ja-JP" dirty="0"/>
          </a:p>
        </p:txBody>
      </p:sp>
      <p:sp>
        <p:nvSpPr>
          <p:cNvPr id="4" name="テキスト プレースホルダー 9">
            <a:extLst>
              <a:ext uri="{FF2B5EF4-FFF2-40B4-BE49-F238E27FC236}">
                <a16:creationId xmlns:a16="http://schemas.microsoft.com/office/drawing/2014/main" id="{2EEDBCBD-552C-4606-6A2F-869FEBA38CFE}"/>
              </a:ext>
            </a:extLst>
          </p:cNvPr>
          <p:cNvSpPr>
            <a:spLocks noGrp="1"/>
          </p:cNvSpPr>
          <p:nvPr>
            <p:ph type="body" sz="quarter" idx="29" hasCustomPrompt="1"/>
          </p:nvPr>
        </p:nvSpPr>
        <p:spPr>
          <a:xfrm>
            <a:off x="441007" y="2537196"/>
            <a:ext cx="11489577" cy="489049"/>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代表者名を記入してください。 （ふりがな含む）</a:t>
            </a:r>
            <a:endParaRPr kumimoji="1" lang="en-US" altLang="ja-JP" dirty="0"/>
          </a:p>
        </p:txBody>
      </p:sp>
      <p:sp>
        <p:nvSpPr>
          <p:cNvPr id="7" name="テキスト プレースホルダー 9">
            <a:extLst>
              <a:ext uri="{FF2B5EF4-FFF2-40B4-BE49-F238E27FC236}">
                <a16:creationId xmlns:a16="http://schemas.microsoft.com/office/drawing/2014/main" id="{DCED0355-FA4F-80B7-DAE1-B4E45EF33747}"/>
              </a:ext>
            </a:extLst>
          </p:cNvPr>
          <p:cNvSpPr>
            <a:spLocks noGrp="1"/>
          </p:cNvSpPr>
          <p:nvPr>
            <p:ph type="body" sz="quarter" idx="30" hasCustomPrompt="1"/>
          </p:nvPr>
        </p:nvSpPr>
        <p:spPr>
          <a:xfrm>
            <a:off x="408143" y="3184475"/>
            <a:ext cx="11489577" cy="489049"/>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ホームページ</a:t>
            </a:r>
            <a:r>
              <a:rPr kumimoji="1" lang="en-US" altLang="ja-JP" dirty="0"/>
              <a:t>URL</a:t>
            </a:r>
            <a:r>
              <a:rPr kumimoji="1" lang="ja-JP" altLang="en-US" dirty="0"/>
              <a:t>を記入してください。</a:t>
            </a:r>
            <a:endParaRPr kumimoji="1" lang="en-US" altLang="ja-JP" dirty="0"/>
          </a:p>
        </p:txBody>
      </p:sp>
      <p:sp>
        <p:nvSpPr>
          <p:cNvPr id="8" name="テキスト プレースホルダー 9">
            <a:extLst>
              <a:ext uri="{FF2B5EF4-FFF2-40B4-BE49-F238E27FC236}">
                <a16:creationId xmlns:a16="http://schemas.microsoft.com/office/drawing/2014/main" id="{86603BF5-C298-7A61-EDD9-C19AE2253139}"/>
              </a:ext>
            </a:extLst>
          </p:cNvPr>
          <p:cNvSpPr>
            <a:spLocks noGrp="1"/>
          </p:cNvSpPr>
          <p:nvPr>
            <p:ph type="body" sz="quarter" idx="31" hasCustomPrompt="1"/>
          </p:nvPr>
        </p:nvSpPr>
        <p:spPr>
          <a:xfrm>
            <a:off x="441006" y="3831754"/>
            <a:ext cx="11489577" cy="489049"/>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所在地を記入してください。</a:t>
            </a:r>
            <a:endParaRPr kumimoji="1" lang="en-US" altLang="ja-JP" dirty="0"/>
          </a:p>
        </p:txBody>
      </p:sp>
      <p:sp>
        <p:nvSpPr>
          <p:cNvPr id="9" name="テキスト プレースホルダー 9">
            <a:extLst>
              <a:ext uri="{FF2B5EF4-FFF2-40B4-BE49-F238E27FC236}">
                <a16:creationId xmlns:a16="http://schemas.microsoft.com/office/drawing/2014/main" id="{32A73227-F08E-4D91-E166-64C3D9435301}"/>
              </a:ext>
            </a:extLst>
          </p:cNvPr>
          <p:cNvSpPr>
            <a:spLocks noGrp="1"/>
          </p:cNvSpPr>
          <p:nvPr>
            <p:ph type="body" sz="quarter" idx="32" hasCustomPrompt="1"/>
          </p:nvPr>
        </p:nvSpPr>
        <p:spPr>
          <a:xfrm>
            <a:off x="408142" y="4439921"/>
            <a:ext cx="11489577" cy="489049"/>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担当者名を記入してください。</a:t>
            </a:r>
            <a:endParaRPr kumimoji="1" lang="en-US" altLang="ja-JP" dirty="0"/>
          </a:p>
        </p:txBody>
      </p:sp>
      <p:sp>
        <p:nvSpPr>
          <p:cNvPr id="10" name="テキスト プレースホルダー 9">
            <a:extLst>
              <a:ext uri="{FF2B5EF4-FFF2-40B4-BE49-F238E27FC236}">
                <a16:creationId xmlns:a16="http://schemas.microsoft.com/office/drawing/2014/main" id="{11C7DC7F-CE69-AD0D-B2CF-DF4CE6C8896C}"/>
              </a:ext>
            </a:extLst>
          </p:cNvPr>
          <p:cNvSpPr>
            <a:spLocks noGrp="1"/>
          </p:cNvSpPr>
          <p:nvPr>
            <p:ph type="body" sz="quarter" idx="33" hasCustomPrompt="1"/>
          </p:nvPr>
        </p:nvSpPr>
        <p:spPr>
          <a:xfrm>
            <a:off x="403047" y="5059192"/>
            <a:ext cx="11489577" cy="489049"/>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所属・役職名を記入してください。</a:t>
            </a:r>
            <a:endParaRPr kumimoji="1" lang="en-US" altLang="ja-JP" dirty="0"/>
          </a:p>
        </p:txBody>
      </p:sp>
      <p:sp>
        <p:nvSpPr>
          <p:cNvPr id="11" name="テキスト プレースホルダー 9">
            <a:extLst>
              <a:ext uri="{FF2B5EF4-FFF2-40B4-BE49-F238E27FC236}">
                <a16:creationId xmlns:a16="http://schemas.microsoft.com/office/drawing/2014/main" id="{64498988-F9E6-535C-B65A-4E414CE7FBCF}"/>
              </a:ext>
            </a:extLst>
          </p:cNvPr>
          <p:cNvSpPr>
            <a:spLocks noGrp="1"/>
          </p:cNvSpPr>
          <p:nvPr>
            <p:ph type="body" sz="quarter" idx="34" hasCustomPrompt="1"/>
          </p:nvPr>
        </p:nvSpPr>
        <p:spPr>
          <a:xfrm>
            <a:off x="403046" y="5634921"/>
            <a:ext cx="11489577" cy="489049"/>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住所を記入してください。</a:t>
            </a:r>
            <a:endParaRPr kumimoji="1" lang="en-US" altLang="ja-JP" dirty="0"/>
          </a:p>
        </p:txBody>
      </p:sp>
      <p:sp>
        <p:nvSpPr>
          <p:cNvPr id="12" name="テキスト プレースホルダー 9">
            <a:extLst>
              <a:ext uri="{FF2B5EF4-FFF2-40B4-BE49-F238E27FC236}">
                <a16:creationId xmlns:a16="http://schemas.microsoft.com/office/drawing/2014/main" id="{1A66BEE2-935A-D809-AD80-A36C81A50169}"/>
              </a:ext>
            </a:extLst>
          </p:cNvPr>
          <p:cNvSpPr>
            <a:spLocks noGrp="1"/>
          </p:cNvSpPr>
          <p:nvPr>
            <p:ph type="body" sz="quarter" idx="35" hasCustomPrompt="1"/>
          </p:nvPr>
        </p:nvSpPr>
        <p:spPr>
          <a:xfrm>
            <a:off x="384301" y="6254192"/>
            <a:ext cx="11489577" cy="489049"/>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連絡先を記入してください。 （メールアドレス・電話番号）</a:t>
            </a:r>
            <a:endParaRPr kumimoji="1" lang="en-US" altLang="ja-JP" dirty="0"/>
          </a:p>
        </p:txBody>
      </p:sp>
      <p:sp>
        <p:nvSpPr>
          <p:cNvPr id="13" name="テキスト プレースホルダー 9">
            <a:extLst>
              <a:ext uri="{FF2B5EF4-FFF2-40B4-BE49-F238E27FC236}">
                <a16:creationId xmlns:a16="http://schemas.microsoft.com/office/drawing/2014/main" id="{3493E834-3893-876C-EAE0-5C7116E72A73}"/>
              </a:ext>
            </a:extLst>
          </p:cNvPr>
          <p:cNvSpPr>
            <a:spLocks noGrp="1"/>
          </p:cNvSpPr>
          <p:nvPr>
            <p:ph type="body" sz="quarter" idx="36" hasCustomPrompt="1"/>
          </p:nvPr>
        </p:nvSpPr>
        <p:spPr>
          <a:xfrm>
            <a:off x="967355" y="895430"/>
            <a:ext cx="11489577"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buFont typeface="Arial" panose="020B0604020202020204" pitchFamily="34" charset="0"/>
              <a:buNone/>
              <a:tabLst/>
              <a:defRPr/>
            </a:pPr>
            <a:r>
              <a:rPr lang="ja-JP" altLang="en-US" sz="1600" dirty="0">
                <a:effectLst/>
                <a:latin typeface="+mn-ea"/>
                <a:cs typeface="Times New Roman" panose="02020603050405020304" pitchFamily="18" charset="0"/>
              </a:rPr>
              <a:t>記入例：</a:t>
            </a:r>
            <a:r>
              <a:rPr lang="en-US" altLang="ja-JP" sz="1600" dirty="0">
                <a:effectLst/>
                <a:latin typeface="+mn-ea"/>
                <a:cs typeface="Times New Roman" panose="02020603050405020304" pitchFamily="18" charset="0"/>
              </a:rPr>
              <a:t>202</a:t>
            </a:r>
            <a:r>
              <a:rPr lang="ja-JP" altLang="en-US" sz="1600" dirty="0">
                <a:effectLst/>
                <a:latin typeface="+mn-ea"/>
                <a:cs typeface="Times New Roman" panose="02020603050405020304" pitchFamily="18" charset="0"/>
              </a:rPr>
              <a:t>●年●月～●●年●月</a:t>
            </a:r>
            <a:r>
              <a:rPr lang="ja-JP" altLang="en-US" sz="1600" dirty="0">
                <a:solidFill>
                  <a:srgbClr val="FF0000"/>
                </a:solidFill>
                <a:effectLst/>
                <a:latin typeface="+mn-ea"/>
                <a:cs typeface="Times New Roman" panose="02020603050405020304" pitchFamily="18" charset="0"/>
              </a:rPr>
              <a:t>（販売終了見込みが予め分かる場合、その時期（年月）を記載すること）</a:t>
            </a:r>
            <a:endParaRPr kumimoji="1" lang="ja-JP" altLang="en-US" sz="1600" dirty="0">
              <a:solidFill>
                <a:srgbClr val="FF0000"/>
              </a:solidFill>
              <a:latin typeface="+mn-ea"/>
              <a:cs typeface="Meiryo UI" panose="020B0604030504040204" pitchFamily="50" charset="-128"/>
            </a:endParaRPr>
          </a:p>
          <a:p>
            <a:pPr marL="342908" marR="0" lvl="0" indent="-342908" algn="l" defTabSz="914423" rtl="0" eaLnBrk="1" fontAlgn="auto" latinLnBrk="0" hangingPunct="1">
              <a:lnSpc>
                <a:spcPct val="130000"/>
              </a:lnSpc>
              <a:spcBef>
                <a:spcPts val="600"/>
              </a:spcBef>
              <a:spcAft>
                <a:spcPts val="600"/>
              </a:spcAft>
              <a:buClr>
                <a:srgbClr val="002060"/>
              </a:buClr>
              <a:buSzTx/>
              <a:tabLst/>
              <a:defRPr/>
            </a:pPr>
            <a:endParaRPr kumimoji="1" lang="en-US" altLang="ja-JP" dirty="0"/>
          </a:p>
        </p:txBody>
      </p:sp>
    </p:spTree>
    <p:extLst>
      <p:ext uri="{BB962C8B-B14F-4D97-AF65-F5344CB8AC3E}">
        <p14:creationId xmlns:p14="http://schemas.microsoft.com/office/powerpoint/2010/main" val="2898767027"/>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その他の事項（非公開内容）</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403045" y="1007938"/>
            <a:ext cx="11489577" cy="489049"/>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第三者試験機関等の所在地を記入してください。</a:t>
            </a:r>
            <a:endParaRPr kumimoji="1" lang="en-US" altLang="ja-JP" dirty="0"/>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409803" y="1687487"/>
            <a:ext cx="11489577" cy="489049"/>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第三者試験機関等の担当者名を記入してください。</a:t>
            </a:r>
            <a:endParaRPr kumimoji="1" lang="en-US" altLang="ja-JP" dirty="0"/>
          </a:p>
        </p:txBody>
      </p:sp>
      <p:sp>
        <p:nvSpPr>
          <p:cNvPr id="4" name="テキスト プレースホルダー 9">
            <a:extLst>
              <a:ext uri="{FF2B5EF4-FFF2-40B4-BE49-F238E27FC236}">
                <a16:creationId xmlns:a16="http://schemas.microsoft.com/office/drawing/2014/main" id="{2EEDBCBD-552C-4606-6A2F-869FEBA38CFE}"/>
              </a:ext>
            </a:extLst>
          </p:cNvPr>
          <p:cNvSpPr>
            <a:spLocks noGrp="1"/>
          </p:cNvSpPr>
          <p:nvPr>
            <p:ph type="body" sz="quarter" idx="29" hasCustomPrompt="1"/>
          </p:nvPr>
        </p:nvSpPr>
        <p:spPr>
          <a:xfrm>
            <a:off x="407683" y="2419846"/>
            <a:ext cx="11489577" cy="489049"/>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第三者試験機関等の担当者の所属・役職名を記入してください。</a:t>
            </a:r>
            <a:endParaRPr kumimoji="1" lang="en-US" altLang="ja-JP" dirty="0"/>
          </a:p>
        </p:txBody>
      </p:sp>
      <p:sp>
        <p:nvSpPr>
          <p:cNvPr id="7" name="テキスト プレースホルダー 9">
            <a:extLst>
              <a:ext uri="{FF2B5EF4-FFF2-40B4-BE49-F238E27FC236}">
                <a16:creationId xmlns:a16="http://schemas.microsoft.com/office/drawing/2014/main" id="{DCED0355-FA4F-80B7-DAE1-B4E45EF33747}"/>
              </a:ext>
            </a:extLst>
          </p:cNvPr>
          <p:cNvSpPr>
            <a:spLocks noGrp="1"/>
          </p:cNvSpPr>
          <p:nvPr>
            <p:ph type="body" sz="quarter" idx="30" hasCustomPrompt="1"/>
          </p:nvPr>
        </p:nvSpPr>
        <p:spPr>
          <a:xfrm>
            <a:off x="409802" y="3068960"/>
            <a:ext cx="11489577" cy="489049"/>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第三者試験機関等の担当者の連絡先（メールアドレス・電話番号）を記入してください。</a:t>
            </a:r>
            <a:endParaRPr kumimoji="1" lang="en-US" altLang="ja-JP" dirty="0"/>
          </a:p>
        </p:txBody>
      </p:sp>
      <p:sp>
        <p:nvSpPr>
          <p:cNvPr id="8" name="テキスト プレースホルダー 9">
            <a:extLst>
              <a:ext uri="{FF2B5EF4-FFF2-40B4-BE49-F238E27FC236}">
                <a16:creationId xmlns:a16="http://schemas.microsoft.com/office/drawing/2014/main" id="{86603BF5-C298-7A61-EDD9-C19AE2253139}"/>
              </a:ext>
            </a:extLst>
          </p:cNvPr>
          <p:cNvSpPr>
            <a:spLocks noGrp="1"/>
          </p:cNvSpPr>
          <p:nvPr>
            <p:ph type="body" sz="quarter" idx="31" hasCustomPrompt="1"/>
          </p:nvPr>
        </p:nvSpPr>
        <p:spPr>
          <a:xfrm>
            <a:off x="1055441" y="3745068"/>
            <a:ext cx="10930824" cy="936397"/>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第三者試験機関等の詳細を記入してください。 （応募製品に係る製品安全４法の登録検査機関／</a:t>
            </a:r>
            <a:r>
              <a:rPr kumimoji="1" lang="en-US" altLang="ja-JP" dirty="0"/>
              <a:t>ISO/IEC 17025</a:t>
            </a:r>
            <a:r>
              <a:rPr kumimoji="1" lang="ja-JP" altLang="en-US" dirty="0"/>
              <a:t>認定を取得する第三者試験機関）</a:t>
            </a:r>
            <a:endParaRPr kumimoji="1" lang="en-US" altLang="ja-JP" dirty="0"/>
          </a:p>
        </p:txBody>
      </p:sp>
    </p:spTree>
    <p:extLst>
      <p:ext uri="{BB962C8B-B14F-4D97-AF65-F5344CB8AC3E}">
        <p14:creationId xmlns:p14="http://schemas.microsoft.com/office/powerpoint/2010/main" val="411945751"/>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7_Basic（essay）">
    <p:spTree>
      <p:nvGrpSpPr>
        <p:cNvPr id="1" name=""/>
        <p:cNvGrpSpPr/>
        <p:nvPr/>
      </p:nvGrpSpPr>
      <p:grpSpPr>
        <a:xfrm>
          <a:off x="0" y="0"/>
          <a:ext cx="0" cy="0"/>
          <a:chOff x="0" y="0"/>
          <a:chExt cx="0" cy="0"/>
        </a:xfrm>
      </p:grpSpPr>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7" name="テキスト プレースホルダー 9">
            <a:extLst>
              <a:ext uri="{FF2B5EF4-FFF2-40B4-BE49-F238E27FC236}">
                <a16:creationId xmlns:a16="http://schemas.microsoft.com/office/drawing/2014/main" id="{DCED0355-FA4F-80B7-DAE1-B4E45EF33747}"/>
              </a:ext>
            </a:extLst>
          </p:cNvPr>
          <p:cNvSpPr>
            <a:spLocks noGrp="1"/>
          </p:cNvSpPr>
          <p:nvPr>
            <p:ph type="body" sz="quarter" idx="30" hasCustomPrompt="1"/>
          </p:nvPr>
        </p:nvSpPr>
        <p:spPr>
          <a:xfrm>
            <a:off x="409802" y="2127903"/>
            <a:ext cx="11489577" cy="4153257"/>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実施した試験の概要を簡潔に分かりやすく記入してください。（一般消費者が分かるように）また、機能の有効性を示す根拠について分かりやすく説明してください。　</a:t>
            </a:r>
            <a:r>
              <a:rPr kumimoji="1" lang="en-US" altLang="ja-JP" dirty="0"/>
              <a:t>※</a:t>
            </a:r>
            <a:r>
              <a:rPr kumimoji="1" lang="ja-JP" altLang="en-US" dirty="0"/>
              <a:t>図や表、画像などを用いる等工夫してください。</a:t>
            </a:r>
            <a:r>
              <a:rPr kumimoji="1" lang="en-US" altLang="ja-JP" dirty="0"/>
              <a:t>【</a:t>
            </a:r>
            <a:r>
              <a:rPr kumimoji="1" lang="ja-JP" altLang="en-US" dirty="0"/>
              <a:t>記入例</a:t>
            </a:r>
            <a:r>
              <a:rPr kumimoji="1" lang="en-US" altLang="ja-JP" dirty="0"/>
              <a:t>】</a:t>
            </a:r>
            <a:r>
              <a:rPr kumimoji="1" lang="ja-JP" altLang="en-US" dirty="0"/>
              <a:t>ベッドのリクライニング機能の角度、ベッドに横になる人の体重、身長、自立度などの試験条件を設定し、ベッド柵に横倒れし怪我を負うリスクを低減する機能であることを証明する。壁の高さ、子どもの身長、体重などの試験条件を設定し、壁を乗り越えることで外部に転落するリスクを低減する機能であることを証明する。</a:t>
            </a:r>
            <a:r>
              <a:rPr kumimoji="1" lang="en-US" altLang="ja-JP" dirty="0"/>
              <a:t>※</a:t>
            </a:r>
            <a:r>
              <a:rPr kumimoji="1" lang="ja-JP" altLang="en-US" dirty="0"/>
              <a:t>効果の検証に当たっては、モニター試験（調査）やユーザビリティテストを実施した上で、有意差検定（有意差（観測された差が単なる偶然ではなく、統計的に意味のある差であること）の有無を検定するもので、データに基づき二つ以上のグループ間で差が偶然でないかを統計的に判断する手法）によって、サンプル（応募製品と比較対象製品）との間での違いを検証することが望ましい場合があります。</a:t>
            </a:r>
          </a:p>
          <a:p>
            <a:pPr marL="342908" marR="0" lvl="0" indent="-342908" algn="l" defTabSz="914423" rtl="0" eaLnBrk="1" fontAlgn="auto" latinLnBrk="0" hangingPunct="1">
              <a:lnSpc>
                <a:spcPct val="130000"/>
              </a:lnSpc>
              <a:spcBef>
                <a:spcPts val="600"/>
              </a:spcBef>
              <a:spcAft>
                <a:spcPts val="600"/>
              </a:spcAft>
              <a:buClr>
                <a:srgbClr val="002060"/>
              </a:buClr>
              <a:buSzTx/>
              <a:tabLst/>
              <a:defRPr/>
            </a:pPr>
            <a:endParaRPr kumimoji="1" lang="en-US" altLang="ja-JP" dirty="0"/>
          </a:p>
        </p:txBody>
      </p:sp>
    </p:spTree>
    <p:extLst>
      <p:ext uri="{BB962C8B-B14F-4D97-AF65-F5344CB8AC3E}">
        <p14:creationId xmlns:p14="http://schemas.microsoft.com/office/powerpoint/2010/main" val="3136334655"/>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Basic">
    <p:spTree>
      <p:nvGrpSpPr>
        <p:cNvPr id="1" name=""/>
        <p:cNvGrpSpPr/>
        <p:nvPr/>
      </p:nvGrpSpPr>
      <p:grpSpPr>
        <a:xfrm>
          <a:off x="0" y="0"/>
          <a:ext cx="0" cy="0"/>
          <a:chOff x="0" y="0"/>
          <a:chExt cx="0" cy="0"/>
        </a:xfrm>
      </p:grpSpPr>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7" name="テキスト プレースホルダー 6">
            <a:extLst>
              <a:ext uri="{FF2B5EF4-FFF2-40B4-BE49-F238E27FC236}">
                <a16:creationId xmlns:a16="http://schemas.microsoft.com/office/drawing/2014/main" id="{9E5CEE60-90F4-9775-0CB9-B864463E973A}"/>
              </a:ext>
            </a:extLst>
          </p:cNvPr>
          <p:cNvSpPr>
            <a:spLocks noGrp="1"/>
          </p:cNvSpPr>
          <p:nvPr>
            <p:ph type="body" sz="quarter" idx="23" hasCustomPrompt="1"/>
          </p:nvPr>
        </p:nvSpPr>
        <p:spPr>
          <a:xfrm>
            <a:off x="443016" y="3042458"/>
            <a:ext cx="5652983" cy="478387"/>
          </a:xfrm>
        </p:spPr>
        <p:txBody>
          <a:bodyPr lIns="72000" tIns="72000" rIns="72000" bIns="36000"/>
          <a:lstStyle>
            <a:lvl1pPr marL="0" indent="0">
              <a:buFont typeface="Arial" panose="020B0604020202020204" pitchFamily="34" charset="0"/>
              <a:buNone/>
              <a:defRPr sz="1200"/>
            </a:lvl1pPr>
            <a:lvl2pPr marL="344497" indent="0">
              <a:buNone/>
              <a:defRPr sz="1200"/>
            </a:lvl2pPr>
            <a:lvl3pPr marL="668354" indent="0">
              <a:buNone/>
              <a:defRPr sz="1200"/>
            </a:lvl3pPr>
            <a:lvl4pPr marL="936648" indent="0">
              <a:buNone/>
              <a:defRPr sz="1200"/>
            </a:lvl4pPr>
            <a:lvl5pPr marL="1298607" indent="0" algn="l">
              <a:buNone/>
              <a:defRPr sz="1200"/>
            </a:lvl5pPr>
          </a:lstStyle>
          <a:p>
            <a:pPr marL="171455" marR="0" lvl="0" indent="-171455" algn="l" defTabSz="914423" rtl="0" eaLnBrk="1" fontAlgn="auto" latinLnBrk="0" hangingPunct="1">
              <a:lnSpc>
                <a:spcPct val="100000"/>
              </a:lnSpc>
              <a:spcBef>
                <a:spcPts val="600"/>
              </a:spcBef>
              <a:spcAft>
                <a:spcPts val="600"/>
              </a:spcAft>
              <a:buClr>
                <a:srgbClr val="002060"/>
              </a:buClr>
              <a:buSzTx/>
              <a:tabLst/>
              <a:defRPr/>
            </a:pPr>
            <a:r>
              <a:rPr kumimoji="1" lang="en-US" altLang="ja-JP"/>
              <a:t>R-Map</a:t>
            </a:r>
            <a:r>
              <a:rPr kumimoji="1" lang="ja-JP" altLang="en-US"/>
              <a:t>を記入（始点・終点及び各々の</a:t>
            </a:r>
            <a:r>
              <a:rPr lang="ja-JP" altLang="en-US"/>
              <a:t>事故発生頻度　「○</a:t>
            </a:r>
            <a:r>
              <a:rPr lang="en-US" altLang="ja-JP"/>
              <a:t>×10</a:t>
            </a:r>
            <a:r>
              <a:rPr lang="ja-JP" altLang="en-US"/>
              <a:t>マイナス●乗（単位）」の数値</a:t>
            </a:r>
            <a:r>
              <a:rPr kumimoji="1" lang="ja-JP" altLang="en-US"/>
              <a:t>、リスク発生頻度及び低減策も記すこと）</a:t>
            </a:r>
            <a:endParaRPr kumimoji="1" lang="en-US" altLang="ja-JP"/>
          </a:p>
        </p:txBody>
      </p:sp>
      <p:sp>
        <p:nvSpPr>
          <p:cNvPr id="10" name="テキスト プレースホルダー 9">
            <a:extLst>
              <a:ext uri="{FF2B5EF4-FFF2-40B4-BE49-F238E27FC236}">
                <a16:creationId xmlns:a16="http://schemas.microsoft.com/office/drawing/2014/main" id="{E59F7C88-40C4-3D1C-3928-583676EC1764}"/>
              </a:ext>
            </a:extLst>
          </p:cNvPr>
          <p:cNvSpPr>
            <a:spLocks noGrp="1"/>
          </p:cNvSpPr>
          <p:nvPr>
            <p:ph type="body" sz="quarter" idx="24" hasCustomPrompt="1"/>
          </p:nvPr>
        </p:nvSpPr>
        <p:spPr>
          <a:xfrm>
            <a:off x="6153521" y="3982000"/>
            <a:ext cx="5515648" cy="2971377"/>
          </a:xfrm>
          <a:noFill/>
        </p:spPr>
        <p:txBody>
          <a:bodyPr vert="horz" wrap="square" lIns="72000" tIns="72000" rIns="72000" bIns="36000" rtlCol="0">
            <a:spAutoFit/>
          </a:bodyPr>
          <a:lstStyle>
            <a:lvl1pPr marL="0" indent="0">
              <a:buNone/>
              <a:defRPr lang="ja-JP" altLang="en-US" sz="1400" smtClean="0">
                <a:solidFill>
                  <a:srgbClr val="016F96"/>
                </a:solidFill>
              </a:defRPr>
            </a:lvl1pPr>
            <a:lvl2pPr>
              <a:defRPr lang="ja-JP" altLang="en-US" sz="1200" smtClean="0"/>
            </a:lvl2pPr>
            <a:lvl3pPr>
              <a:defRPr lang="ja-JP" altLang="en-US" sz="1200" smtClean="0"/>
            </a:lvl3pPr>
            <a:lvl4pPr>
              <a:defRPr lang="ja-JP" altLang="en-US" sz="1200" smtClean="0"/>
            </a:lvl4pPr>
            <a:lvl5pPr>
              <a:defRPr lang="ja-JP" altLang="en-US" sz="1200"/>
            </a:lvl5pPr>
          </a:lstStyle>
          <a:p>
            <a:pPr marL="342908" marR="0" lvl="0" indent="-342908" fontAlgn="auto">
              <a:lnSpc>
                <a:spcPct val="100000"/>
              </a:lnSpc>
              <a:buSzTx/>
              <a:tabLst/>
            </a:pPr>
            <a:r>
              <a:rPr kumimoji="1" lang="ja-JP" altLang="en-US" dirty="0"/>
              <a:t>「危害のシナリオ」が共通であればシリーズ製品など複数製品の応募が可能です。その場合、「同じ製品と見なす理由」を説明してください。</a:t>
            </a:r>
            <a:endParaRPr kumimoji="1" lang="en-US" altLang="ja-JP" dirty="0"/>
          </a:p>
          <a:p>
            <a:pPr marL="342908" marR="0" lvl="0" indent="-342908" fontAlgn="auto">
              <a:lnSpc>
                <a:spcPct val="100000"/>
              </a:lnSpc>
              <a:buSzTx/>
              <a:tabLst/>
            </a:pPr>
            <a:endParaRPr kumimoji="1" lang="en-US" altLang="ja-JP" dirty="0"/>
          </a:p>
          <a:p>
            <a:pPr marL="342908" marR="0" lvl="0" indent="-342908" fontAlgn="auto">
              <a:lnSpc>
                <a:spcPct val="100000"/>
              </a:lnSpc>
              <a:buSzTx/>
              <a:tabLst/>
            </a:pPr>
            <a:endParaRPr kumimoji="1" lang="en-US" altLang="ja-JP" dirty="0"/>
          </a:p>
          <a:p>
            <a:pPr marL="342908" marR="0" lvl="0" indent="-342908" fontAlgn="auto">
              <a:lnSpc>
                <a:spcPct val="100000"/>
              </a:lnSpc>
              <a:buSzTx/>
              <a:tabLst/>
            </a:pPr>
            <a:endParaRPr kumimoji="1" lang="en-US" altLang="ja-JP" dirty="0"/>
          </a:p>
          <a:p>
            <a:pPr marL="342908" marR="0" lvl="0" indent="-342908" fontAlgn="auto">
              <a:lnSpc>
                <a:spcPct val="100000"/>
              </a:lnSpc>
              <a:buSzTx/>
              <a:tabLst/>
            </a:pPr>
            <a:endParaRPr kumimoji="1" lang="en-US" altLang="ja-JP" dirty="0"/>
          </a:p>
          <a:p>
            <a:pPr marL="342908" marR="0" lvl="0" indent="-342908" fontAlgn="auto">
              <a:lnSpc>
                <a:spcPct val="100000"/>
              </a:lnSpc>
              <a:buSzTx/>
              <a:tabLst/>
            </a:pPr>
            <a:endParaRPr kumimoji="1" lang="en-US" altLang="ja-JP" dirty="0"/>
          </a:p>
          <a:p>
            <a:pPr marL="342908" marR="0" lvl="0" indent="-342908" fontAlgn="auto">
              <a:lnSpc>
                <a:spcPct val="100000"/>
              </a:lnSpc>
              <a:buSzTx/>
              <a:tabLst/>
            </a:pPr>
            <a:endParaRPr kumimoji="1" lang="en-US" altLang="ja-JP" dirty="0"/>
          </a:p>
        </p:txBody>
      </p:sp>
      <p:sp>
        <p:nvSpPr>
          <p:cNvPr id="12" name="テキスト プレースホルダー 11">
            <a:extLst>
              <a:ext uri="{FF2B5EF4-FFF2-40B4-BE49-F238E27FC236}">
                <a16:creationId xmlns:a16="http://schemas.microsoft.com/office/drawing/2014/main" id="{E10F42EE-E182-F73B-ED47-4B1995A4EC23}"/>
              </a:ext>
            </a:extLst>
          </p:cNvPr>
          <p:cNvSpPr>
            <a:spLocks noGrp="1"/>
          </p:cNvSpPr>
          <p:nvPr>
            <p:ph type="body" sz="quarter" idx="25" hasCustomPrompt="1"/>
          </p:nvPr>
        </p:nvSpPr>
        <p:spPr>
          <a:xfrm>
            <a:off x="443016" y="2518267"/>
            <a:ext cx="3796474" cy="483379"/>
          </a:xfrm>
          <a:solidFill>
            <a:schemeClr val="accent1">
              <a:lumMod val="40000"/>
              <a:lumOff val="60000"/>
            </a:schemeClr>
          </a:solidFill>
        </p:spPr>
        <p:txBody>
          <a:bodyPr vert="horz" wrap="square" lIns="108000" tIns="108000" rIns="108000" bIns="72000" rtlCol="0">
            <a:spAutoFit/>
          </a:bodyPr>
          <a:lstStyle>
            <a:lvl1pPr marL="0" indent="0">
              <a:buNone/>
              <a:defRPr lang="ja-JP" altLang="en-US" sz="1600" b="1" dirty="0" smtClean="0">
                <a:solidFill>
                  <a:schemeClr val="bg1"/>
                </a:solidFill>
              </a:defRPr>
            </a:lvl1pPr>
            <a:lvl2pPr>
              <a:defRPr lang="ja-JP" altLang="en-US" dirty="0" smtClean="0">
                <a:solidFill>
                  <a:schemeClr val="bg1"/>
                </a:solidFill>
              </a:defRPr>
            </a:lvl2pPr>
            <a:lvl3pPr>
              <a:defRPr lang="ja-JP" altLang="en-US" dirty="0" smtClean="0">
                <a:solidFill>
                  <a:schemeClr val="bg1"/>
                </a:solidFill>
              </a:defRPr>
            </a:lvl3pPr>
            <a:lvl4pPr>
              <a:defRPr lang="ja-JP" altLang="en-US" dirty="0" smtClean="0">
                <a:solidFill>
                  <a:schemeClr val="bg1"/>
                </a:solidFill>
              </a:defRPr>
            </a:lvl4pPr>
            <a:lvl5pPr>
              <a:defRPr lang="ja-JP" altLang="en-US" dirty="0">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a:t>
            </a:r>
            <a:endParaRPr kumimoji="1" lang="ja-JP" altLang="en-US"/>
          </a:p>
        </p:txBody>
      </p:sp>
      <p:pic>
        <p:nvPicPr>
          <p:cNvPr id="3" name="図 2" descr="図形 が含まれている画像&#10;&#10;自動的に生成された説明">
            <a:extLst>
              <a:ext uri="{FF2B5EF4-FFF2-40B4-BE49-F238E27FC236}">
                <a16:creationId xmlns:a16="http://schemas.microsoft.com/office/drawing/2014/main" id="{5C792116-0207-2182-A1A5-BB2256A73537}"/>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4" name="テキスト プレースホルダー 11">
            <a:extLst>
              <a:ext uri="{FF2B5EF4-FFF2-40B4-BE49-F238E27FC236}">
                <a16:creationId xmlns:a16="http://schemas.microsoft.com/office/drawing/2014/main" id="{2B8D4F0D-68BD-DA05-21C9-1BA541955E2D}"/>
              </a:ext>
            </a:extLst>
          </p:cNvPr>
          <p:cNvSpPr>
            <a:spLocks noGrp="1"/>
          </p:cNvSpPr>
          <p:nvPr>
            <p:ph type="body" sz="quarter" idx="28" hasCustomPrompt="1"/>
          </p:nvPr>
        </p:nvSpPr>
        <p:spPr>
          <a:xfrm>
            <a:off x="443017" y="209656"/>
            <a:ext cx="5316922" cy="558784"/>
          </a:xfrm>
          <a:solidFill>
            <a:schemeClr val="accent1"/>
          </a:solidFill>
        </p:spPr>
        <p:txBody>
          <a:bodyPr vert="horz" wrap="square" lIns="108000" tIns="108000" rIns="108000" bIns="72000" rtlCol="0">
            <a:spAutoFit/>
          </a:bodyPr>
          <a:lstStyle>
            <a:lvl1pPr marL="0" indent="0">
              <a:buNone/>
              <a:defRPr lang="ja-JP" altLang="en-US" b="1" dirty="0" smtClean="0">
                <a:solidFill>
                  <a:schemeClr val="bg1"/>
                </a:solidFill>
              </a:defRPr>
            </a:lvl1pPr>
            <a:lvl2pPr>
              <a:defRPr lang="ja-JP" altLang="en-US" dirty="0" smtClean="0">
                <a:solidFill>
                  <a:schemeClr val="bg1"/>
                </a:solidFill>
              </a:defRPr>
            </a:lvl2pPr>
            <a:lvl3pPr>
              <a:defRPr lang="ja-JP" altLang="en-US" dirty="0" smtClean="0">
                <a:solidFill>
                  <a:schemeClr val="bg1"/>
                </a:solidFill>
              </a:defRPr>
            </a:lvl3pPr>
            <a:lvl4pPr>
              <a:defRPr lang="ja-JP" altLang="en-US" dirty="0" smtClean="0">
                <a:solidFill>
                  <a:schemeClr val="bg1"/>
                </a:solidFill>
              </a:defRPr>
            </a:lvl4pPr>
            <a:lvl5pPr>
              <a:defRPr lang="ja-JP" altLang="en-US" dirty="0">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8" name="テキスト プレースホルダー 9">
            <a:extLst>
              <a:ext uri="{FF2B5EF4-FFF2-40B4-BE49-F238E27FC236}">
                <a16:creationId xmlns:a16="http://schemas.microsoft.com/office/drawing/2014/main" id="{B5C0BF7E-4189-3A3E-4AE6-A60EAD651513}"/>
              </a:ext>
            </a:extLst>
          </p:cNvPr>
          <p:cNvSpPr>
            <a:spLocks noGrp="1"/>
          </p:cNvSpPr>
          <p:nvPr>
            <p:ph type="body" sz="quarter" idx="29" hasCustomPrompt="1"/>
          </p:nvPr>
        </p:nvSpPr>
        <p:spPr>
          <a:xfrm>
            <a:off x="443016" y="906087"/>
            <a:ext cx="5652983" cy="1493793"/>
          </a:xfrm>
          <a:noFill/>
        </p:spPr>
        <p:txBody>
          <a:bodyPr vert="horz" wrap="square" lIns="72000" tIns="72000" rIns="72000" bIns="36000" rtlCol="0">
            <a:noAutofit/>
          </a:bodyPr>
          <a:lstStyle>
            <a:lvl1pPr marL="0" indent="0">
              <a:buNone/>
              <a:defRPr lang="ja-JP" altLang="en-US" sz="12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危害シナリオを記入</a:t>
            </a:r>
            <a:endParaRPr kumimoji="1" lang="en-US" altLang="ja-JP"/>
          </a:p>
        </p:txBody>
      </p:sp>
      <p:sp>
        <p:nvSpPr>
          <p:cNvPr id="9" name="テキスト プレースホルダー 9">
            <a:extLst>
              <a:ext uri="{FF2B5EF4-FFF2-40B4-BE49-F238E27FC236}">
                <a16:creationId xmlns:a16="http://schemas.microsoft.com/office/drawing/2014/main" id="{1F367A96-3F49-4BB1-8B1E-E5A5E4A8FAC5}"/>
              </a:ext>
            </a:extLst>
          </p:cNvPr>
          <p:cNvSpPr>
            <a:spLocks noGrp="1"/>
          </p:cNvSpPr>
          <p:nvPr>
            <p:ph type="body" sz="quarter" idx="30" hasCustomPrompt="1"/>
          </p:nvPr>
        </p:nvSpPr>
        <p:spPr>
          <a:xfrm>
            <a:off x="6153522" y="906087"/>
            <a:ext cx="6216439" cy="720000"/>
          </a:xfrm>
          <a:noFill/>
        </p:spPr>
        <p:txBody>
          <a:bodyPr vert="horz" wrap="square" lIns="72000" tIns="72000" rIns="72000" bIns="36000" rtlCol="0">
            <a:noAutofit/>
          </a:bodyPr>
          <a:lstStyle>
            <a:lvl1pPr marL="0" indent="0">
              <a:buNone/>
              <a:defRPr lang="ja-JP" altLang="en-US" sz="12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対象者及びリスク低減方策を記入</a:t>
            </a:r>
            <a:endParaRPr kumimoji="1" lang="en-US" altLang="ja-JP"/>
          </a:p>
        </p:txBody>
      </p:sp>
      <p:sp>
        <p:nvSpPr>
          <p:cNvPr id="11" name="テキスト プレースホルダー 9">
            <a:extLst>
              <a:ext uri="{FF2B5EF4-FFF2-40B4-BE49-F238E27FC236}">
                <a16:creationId xmlns:a16="http://schemas.microsoft.com/office/drawing/2014/main" id="{A6234862-1E7E-4AB5-4B5C-7118674237F3}"/>
              </a:ext>
            </a:extLst>
          </p:cNvPr>
          <p:cNvSpPr>
            <a:spLocks noGrp="1"/>
          </p:cNvSpPr>
          <p:nvPr>
            <p:ph type="body" sz="quarter" idx="31" hasCustomPrompt="1"/>
          </p:nvPr>
        </p:nvSpPr>
        <p:spPr>
          <a:xfrm>
            <a:off x="6153521" y="1682733"/>
            <a:ext cx="6216439" cy="1093717"/>
          </a:xfrm>
          <a:noFill/>
        </p:spPr>
        <p:txBody>
          <a:bodyPr vert="horz" wrap="square" lIns="72000" tIns="72000" rIns="72000" bIns="36000" rtlCol="0">
            <a:noAutofit/>
          </a:bodyPr>
          <a:lstStyle>
            <a:lvl1pPr marL="0" indent="0">
              <a:buNone/>
              <a:defRPr lang="ja-JP" altLang="en-US" sz="12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安全に関する既存の法令・規格と応募製品との関連性、当該リスク低減策が安全に関する既存の法令・規格で規定・要求されていないことを説明</a:t>
            </a:r>
            <a:endParaRPr kumimoji="1" lang="en-US" altLang="ja-JP"/>
          </a:p>
        </p:txBody>
      </p:sp>
    </p:spTree>
    <p:extLst>
      <p:ext uri="{BB962C8B-B14F-4D97-AF65-F5344CB8AC3E}">
        <p14:creationId xmlns:p14="http://schemas.microsoft.com/office/powerpoint/2010/main" val="433358933"/>
      </p:ext>
    </p:extLst>
  </p:cSld>
  <p:clrMapOvr>
    <a:masterClrMapping/>
  </p:clrMapOvr>
  <p:extLst>
    <p:ext uri="{DCECCB84-F9BA-43D5-87BE-67443E8EF086}">
      <p15:sldGuideLst xmlns:p15="http://schemas.microsoft.com/office/powerpoint/2012/main">
        <p15:guide id="1" orient="horz" pos="232">
          <p15:clr>
            <a:srgbClr val="FBAE40"/>
          </p15:clr>
        </p15:guide>
        <p15:guide id="7" pos="268">
          <p15:clr>
            <a:srgbClr val="FBAE40"/>
          </p15:clr>
        </p15:guide>
        <p15:guide id="10" pos="7412">
          <p15:clr>
            <a:srgbClr val="FBAE40"/>
          </p15:clr>
        </p15:guide>
        <p15:guide id="13" orient="horz" pos="4065">
          <p15:clr>
            <a:srgbClr val="FBAE40"/>
          </p15:clr>
        </p15:guide>
        <p15:guide id="14"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Basic">
    <p:spTree>
      <p:nvGrpSpPr>
        <p:cNvPr id="1" name=""/>
        <p:cNvGrpSpPr/>
        <p:nvPr/>
      </p:nvGrpSpPr>
      <p:grpSpPr>
        <a:xfrm>
          <a:off x="0" y="0"/>
          <a:ext cx="0" cy="0"/>
          <a:chOff x="0" y="0"/>
          <a:chExt cx="0" cy="0"/>
        </a:xfrm>
      </p:grpSpPr>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7" name="テキスト プレースホルダー 6">
            <a:extLst>
              <a:ext uri="{FF2B5EF4-FFF2-40B4-BE49-F238E27FC236}">
                <a16:creationId xmlns:a16="http://schemas.microsoft.com/office/drawing/2014/main" id="{9E5CEE60-90F4-9775-0CB9-B864463E973A}"/>
              </a:ext>
            </a:extLst>
          </p:cNvPr>
          <p:cNvSpPr>
            <a:spLocks noGrp="1"/>
          </p:cNvSpPr>
          <p:nvPr>
            <p:ph type="body" sz="quarter" idx="23" hasCustomPrompt="1"/>
          </p:nvPr>
        </p:nvSpPr>
        <p:spPr>
          <a:xfrm>
            <a:off x="443017" y="3859200"/>
            <a:ext cx="3796474" cy="1617160"/>
          </a:xfrm>
        </p:spPr>
        <p:txBody>
          <a:bodyPr lIns="72000" tIns="72000" rIns="72000" bIns="36000"/>
          <a:lstStyle>
            <a:lvl1pPr marL="0" indent="0">
              <a:buFont typeface="Arial" panose="020B0604020202020204" pitchFamily="34" charset="0"/>
              <a:buNone/>
              <a:defRPr sz="1400">
                <a:solidFill>
                  <a:srgbClr val="016F96"/>
                </a:solidFill>
              </a:defRPr>
            </a:lvl1pPr>
            <a:lvl2pPr marL="344497" indent="0">
              <a:buNone/>
              <a:defRPr sz="1200"/>
            </a:lvl2pPr>
            <a:lvl3pPr marL="668354" indent="0">
              <a:buNone/>
              <a:defRPr sz="1200"/>
            </a:lvl3pPr>
            <a:lvl4pPr marL="936648" indent="0">
              <a:buNone/>
              <a:defRPr sz="1200"/>
            </a:lvl4pPr>
            <a:lvl5pPr marL="1298607" indent="0" algn="l">
              <a:buNone/>
              <a:defRPr sz="1200"/>
            </a:lvl5pPr>
          </a:lstStyle>
          <a:p>
            <a:pPr marL="171455" marR="0" lvl="0" indent="-171455" algn="l" defTabSz="914423" rtl="0" eaLnBrk="1" fontAlgn="auto" latinLnBrk="0" hangingPunct="1">
              <a:lnSpc>
                <a:spcPct val="100000"/>
              </a:lnSpc>
              <a:spcBef>
                <a:spcPts val="600"/>
              </a:spcBef>
              <a:spcAft>
                <a:spcPts val="600"/>
              </a:spcAft>
              <a:buClr>
                <a:srgbClr val="002060"/>
              </a:buClr>
              <a:buSzTx/>
              <a:tabLst/>
              <a:defRPr/>
            </a:pPr>
            <a:r>
              <a:rPr kumimoji="1" lang="ja-JP" altLang="en-US" dirty="0"/>
              <a:t>比較対象製品の選出及び危害の程度・発生頻度の設定（算出）根拠を説明してください。</a:t>
            </a:r>
            <a:r>
              <a:rPr kumimoji="1" lang="en-US" altLang="ja-JP" dirty="0"/>
              <a:t>【</a:t>
            </a:r>
            <a:r>
              <a:rPr kumimoji="1" lang="ja-JP" altLang="en-US" dirty="0"/>
              <a:t>参考</a:t>
            </a:r>
            <a:r>
              <a:rPr kumimoji="1" lang="en-US" altLang="ja-JP" dirty="0"/>
              <a:t>】</a:t>
            </a:r>
            <a:r>
              <a:rPr kumimoji="1" lang="ja-JP" altLang="en-US" dirty="0"/>
              <a:t>リスクアセスメントハンドブック（</a:t>
            </a:r>
            <a:r>
              <a:rPr kumimoji="1" lang="en-US" altLang="ja-JP" dirty="0"/>
              <a:t>https://www.meti.go.jp/product_safety/recall/risk_assessment.html</a:t>
            </a:r>
            <a:r>
              <a:rPr kumimoji="1" lang="ja-JP" altLang="en-US" dirty="0"/>
              <a:t>）</a:t>
            </a:r>
            <a:r>
              <a:rPr kumimoji="1" lang="en-US" altLang="ja-JP" dirty="0"/>
              <a:t>※</a:t>
            </a:r>
            <a:r>
              <a:rPr kumimoji="1" lang="ja-JP" altLang="en-US" dirty="0"/>
              <a:t>発生頻度の設定が難しい場合は、定性的な証明方法をご検討ください。</a:t>
            </a:r>
            <a:endParaRPr kumimoji="1" lang="en-US" altLang="ja-JP" dirty="0"/>
          </a:p>
        </p:txBody>
      </p:sp>
      <p:sp>
        <p:nvSpPr>
          <p:cNvPr id="10" name="テキスト プレースホルダー 9">
            <a:extLst>
              <a:ext uri="{FF2B5EF4-FFF2-40B4-BE49-F238E27FC236}">
                <a16:creationId xmlns:a16="http://schemas.microsoft.com/office/drawing/2014/main" id="{E59F7C88-40C4-3D1C-3928-583676EC1764}"/>
              </a:ext>
            </a:extLst>
          </p:cNvPr>
          <p:cNvSpPr>
            <a:spLocks noGrp="1"/>
          </p:cNvSpPr>
          <p:nvPr>
            <p:ph type="body" sz="quarter" idx="24" hasCustomPrompt="1"/>
          </p:nvPr>
        </p:nvSpPr>
        <p:spPr>
          <a:xfrm>
            <a:off x="4368018" y="3859200"/>
            <a:ext cx="3584493" cy="2786400"/>
          </a:xfrm>
          <a:noFill/>
        </p:spPr>
        <p:txBody>
          <a:bodyPr vert="horz" wrap="square" lIns="72000" tIns="72000" rIns="72000" bIns="36000" rtlCol="0">
            <a:spAutoFit/>
          </a:bodyPr>
          <a:lstStyle>
            <a:lvl1pPr marL="0" indent="0">
              <a:buNone/>
              <a:defRPr lang="ja-JP" altLang="en-US" sz="1200" smtClean="0"/>
            </a:lvl1pPr>
            <a:lvl2pPr>
              <a:defRPr lang="ja-JP" altLang="en-US" sz="1200" smtClean="0"/>
            </a:lvl2pPr>
            <a:lvl3pPr>
              <a:defRPr lang="ja-JP" altLang="en-US" sz="1200" smtClean="0"/>
            </a:lvl3pPr>
            <a:lvl4pPr>
              <a:defRPr lang="ja-JP" altLang="en-US" sz="1200" smtClean="0"/>
            </a:lvl4pPr>
            <a:lvl5pPr>
              <a:defRPr lang="ja-JP" altLang="en-US" sz="1200"/>
            </a:lvl5pPr>
          </a:lstStyle>
          <a:p>
            <a:pPr marL="342908" marR="0" lvl="0" indent="-342908" fontAlgn="auto">
              <a:lnSpc>
                <a:spcPct val="100000"/>
              </a:lnSpc>
              <a:buSzTx/>
              <a:tabLst/>
            </a:pPr>
            <a:r>
              <a:rPr kumimoji="1" lang="ja-JP" altLang="en-US"/>
              <a:t>比較対象製品画像</a:t>
            </a: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p:txBody>
      </p:sp>
      <p:sp>
        <p:nvSpPr>
          <p:cNvPr id="12" name="テキスト プレースホルダー 11">
            <a:extLst>
              <a:ext uri="{FF2B5EF4-FFF2-40B4-BE49-F238E27FC236}">
                <a16:creationId xmlns:a16="http://schemas.microsoft.com/office/drawing/2014/main" id="{E10F42EE-E182-F73B-ED47-4B1995A4EC23}"/>
              </a:ext>
            </a:extLst>
          </p:cNvPr>
          <p:cNvSpPr>
            <a:spLocks noGrp="1"/>
          </p:cNvSpPr>
          <p:nvPr>
            <p:ph type="body" sz="quarter" idx="25" hasCustomPrompt="1"/>
          </p:nvPr>
        </p:nvSpPr>
        <p:spPr>
          <a:xfrm>
            <a:off x="461653" y="3260862"/>
            <a:ext cx="3796474" cy="483379"/>
          </a:xfrm>
          <a:solidFill>
            <a:schemeClr val="accent1"/>
          </a:solidFill>
        </p:spPr>
        <p:txBody>
          <a:bodyPr vert="horz" wrap="square" lIns="108000" tIns="108000" rIns="108000" bIns="72000" rtlCol="0">
            <a:spAutoFit/>
          </a:bodyPr>
          <a:lstStyle>
            <a:lvl1pPr marL="0" indent="0">
              <a:buNone/>
              <a:defRPr lang="ja-JP" altLang="en-US" sz="1600" b="1" dirty="0" smtClean="0">
                <a:solidFill>
                  <a:schemeClr val="bg1"/>
                </a:solidFill>
              </a:defRPr>
            </a:lvl1pPr>
            <a:lvl2pPr>
              <a:defRPr lang="ja-JP" altLang="en-US" dirty="0" smtClean="0">
                <a:solidFill>
                  <a:schemeClr val="bg1"/>
                </a:solidFill>
              </a:defRPr>
            </a:lvl2pPr>
            <a:lvl3pPr>
              <a:defRPr lang="ja-JP" altLang="en-US" dirty="0" smtClean="0">
                <a:solidFill>
                  <a:schemeClr val="bg1"/>
                </a:solidFill>
              </a:defRPr>
            </a:lvl3pPr>
            <a:lvl4pPr>
              <a:defRPr lang="ja-JP" altLang="en-US" dirty="0" smtClean="0">
                <a:solidFill>
                  <a:schemeClr val="bg1"/>
                </a:solidFill>
              </a:defRPr>
            </a:lvl4pPr>
            <a:lvl5pPr>
              <a:defRPr lang="ja-JP" altLang="en-US" dirty="0">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a:t>
            </a:r>
            <a:endParaRPr kumimoji="1" lang="ja-JP" altLang="en-US"/>
          </a:p>
        </p:txBody>
      </p:sp>
      <p:sp>
        <p:nvSpPr>
          <p:cNvPr id="14" name="テキスト プレースホルダー 13">
            <a:extLst>
              <a:ext uri="{FF2B5EF4-FFF2-40B4-BE49-F238E27FC236}">
                <a16:creationId xmlns:a16="http://schemas.microsoft.com/office/drawing/2014/main" id="{F051B484-ADEC-D7B0-A0E2-ADD29C858959}"/>
              </a:ext>
            </a:extLst>
          </p:cNvPr>
          <p:cNvSpPr>
            <a:spLocks noGrp="1"/>
          </p:cNvSpPr>
          <p:nvPr>
            <p:ph type="body" sz="quarter" idx="26" hasCustomPrompt="1"/>
          </p:nvPr>
        </p:nvSpPr>
        <p:spPr>
          <a:xfrm>
            <a:off x="4368018" y="3260862"/>
            <a:ext cx="7235069" cy="483379"/>
          </a:xfrm>
          <a:solidFill>
            <a:schemeClr val="accent1"/>
          </a:solidFill>
        </p:spPr>
        <p:txBody>
          <a:bodyPr vert="horz" wrap="square" lIns="108000" tIns="108000" rIns="108000" bIns="72000" rtlCol="0">
            <a:spAutoFit/>
          </a:bodyPr>
          <a:lstStyle>
            <a:lvl1pPr marL="0" indent="0">
              <a:buNone/>
              <a:defRPr lang="ja-JP" altLang="en-US" sz="1600"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fontAlgn="auto">
              <a:lnSpc>
                <a:spcPct val="130000"/>
              </a:lnSpc>
              <a:buSzTx/>
              <a:tabLst/>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endParaRPr kumimoji="1" lang="ja-JP" altLang="en-US"/>
          </a:p>
        </p:txBody>
      </p:sp>
      <p:pic>
        <p:nvPicPr>
          <p:cNvPr id="3" name="図 2" descr="図形 が含まれている画像&#10;&#10;自動的に生成された説明">
            <a:extLst>
              <a:ext uri="{FF2B5EF4-FFF2-40B4-BE49-F238E27FC236}">
                <a16:creationId xmlns:a16="http://schemas.microsoft.com/office/drawing/2014/main" id="{5C792116-0207-2182-A1A5-BB2256A73537}"/>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2" name="テキスト プレースホルダー 9">
            <a:extLst>
              <a:ext uri="{FF2B5EF4-FFF2-40B4-BE49-F238E27FC236}">
                <a16:creationId xmlns:a16="http://schemas.microsoft.com/office/drawing/2014/main" id="{5D16D622-0C5F-519D-BB8B-B8846D50B9DA}"/>
              </a:ext>
            </a:extLst>
          </p:cNvPr>
          <p:cNvSpPr>
            <a:spLocks noGrp="1"/>
          </p:cNvSpPr>
          <p:nvPr>
            <p:ph type="body" sz="quarter" idx="27" hasCustomPrompt="1"/>
          </p:nvPr>
        </p:nvSpPr>
        <p:spPr>
          <a:xfrm>
            <a:off x="8018593" y="3859200"/>
            <a:ext cx="3584493" cy="2786400"/>
          </a:xfrm>
          <a:noFill/>
        </p:spPr>
        <p:txBody>
          <a:bodyPr vert="horz" wrap="square" lIns="72000" tIns="72000" rIns="72000" bIns="36000" rtlCol="0">
            <a:spAutoFit/>
          </a:bodyPr>
          <a:lstStyle>
            <a:lvl1pPr marL="0" indent="0">
              <a:buNone/>
              <a:defRPr lang="ja-JP" altLang="en-US" sz="1200" smtClean="0"/>
            </a:lvl1pPr>
            <a:lvl2pPr>
              <a:defRPr lang="ja-JP" altLang="en-US" sz="1200" smtClean="0"/>
            </a:lvl2pPr>
            <a:lvl3pPr>
              <a:defRPr lang="ja-JP" altLang="en-US" sz="1200" smtClean="0"/>
            </a:lvl3pPr>
            <a:lvl4pPr>
              <a:defRPr lang="ja-JP" altLang="en-US" sz="1200" smtClean="0"/>
            </a:lvl4pPr>
            <a:lvl5pPr>
              <a:defRPr lang="ja-JP" altLang="en-US" sz="1200"/>
            </a:lvl5pPr>
          </a:lstStyle>
          <a:p>
            <a:pPr marL="342908" marR="0" lvl="0" indent="-342908" fontAlgn="auto">
              <a:lnSpc>
                <a:spcPct val="100000"/>
              </a:lnSpc>
              <a:buSzTx/>
              <a:tabLst/>
            </a:pPr>
            <a:r>
              <a:rPr kumimoji="1" lang="ja-JP" altLang="en-US"/>
              <a:t>申請製品画像</a:t>
            </a: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a:p>
            <a:pPr marL="342908" marR="0" lvl="0" indent="-342908" fontAlgn="auto">
              <a:lnSpc>
                <a:spcPct val="100000"/>
              </a:lnSpc>
              <a:buSzTx/>
              <a:tabLst/>
            </a:pPr>
            <a:endParaRPr kumimoji="1" lang="en-US" altLang="ja-JP"/>
          </a:p>
        </p:txBody>
      </p:sp>
      <p:sp>
        <p:nvSpPr>
          <p:cNvPr id="4" name="テキスト プレースホルダー 11">
            <a:extLst>
              <a:ext uri="{FF2B5EF4-FFF2-40B4-BE49-F238E27FC236}">
                <a16:creationId xmlns:a16="http://schemas.microsoft.com/office/drawing/2014/main" id="{2B8D4F0D-68BD-DA05-21C9-1BA541955E2D}"/>
              </a:ext>
            </a:extLst>
          </p:cNvPr>
          <p:cNvSpPr>
            <a:spLocks noGrp="1"/>
          </p:cNvSpPr>
          <p:nvPr>
            <p:ph type="body" sz="quarter" idx="28" hasCustomPrompt="1"/>
          </p:nvPr>
        </p:nvSpPr>
        <p:spPr>
          <a:xfrm>
            <a:off x="443017" y="209656"/>
            <a:ext cx="5316922" cy="558784"/>
          </a:xfrm>
          <a:solidFill>
            <a:schemeClr val="accent1"/>
          </a:solidFill>
        </p:spPr>
        <p:txBody>
          <a:bodyPr vert="horz" wrap="square" lIns="108000" tIns="108000" rIns="108000" bIns="72000" rtlCol="0">
            <a:spAutoFit/>
          </a:bodyPr>
          <a:lstStyle>
            <a:lvl1pPr marL="0" indent="0">
              <a:buNone/>
              <a:defRPr lang="ja-JP" altLang="en-US" b="1" dirty="0" smtClean="0">
                <a:solidFill>
                  <a:schemeClr val="bg1"/>
                </a:solidFill>
              </a:defRPr>
            </a:lvl1pPr>
            <a:lvl2pPr>
              <a:defRPr lang="ja-JP" altLang="en-US" dirty="0" smtClean="0">
                <a:solidFill>
                  <a:schemeClr val="bg1"/>
                </a:solidFill>
              </a:defRPr>
            </a:lvl2pPr>
            <a:lvl3pPr>
              <a:defRPr lang="ja-JP" altLang="en-US" dirty="0" smtClean="0">
                <a:solidFill>
                  <a:schemeClr val="bg1"/>
                </a:solidFill>
              </a:defRPr>
            </a:lvl3pPr>
            <a:lvl4pPr>
              <a:defRPr lang="ja-JP" altLang="en-US" dirty="0" smtClean="0">
                <a:solidFill>
                  <a:schemeClr val="bg1"/>
                </a:solidFill>
              </a:defRPr>
            </a:lvl4pPr>
            <a:lvl5pPr>
              <a:defRPr lang="ja-JP" altLang="en-US" dirty="0">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8" name="テキスト プレースホルダー 9">
            <a:extLst>
              <a:ext uri="{FF2B5EF4-FFF2-40B4-BE49-F238E27FC236}">
                <a16:creationId xmlns:a16="http://schemas.microsoft.com/office/drawing/2014/main" id="{B5C0BF7E-4189-3A3E-4AE6-A60EAD651513}"/>
              </a:ext>
            </a:extLst>
          </p:cNvPr>
          <p:cNvSpPr>
            <a:spLocks noGrp="1"/>
          </p:cNvSpPr>
          <p:nvPr>
            <p:ph type="body" sz="quarter" idx="29" hasCustomPrompt="1"/>
          </p:nvPr>
        </p:nvSpPr>
        <p:spPr>
          <a:xfrm>
            <a:off x="2344189" y="852988"/>
            <a:ext cx="9258897" cy="720000"/>
          </a:xfrm>
          <a:noFill/>
        </p:spPr>
        <p:txBody>
          <a:bodyPr vert="horz" wrap="square" lIns="72000" tIns="72000" rIns="72000" bIns="36000" rtlCol="0">
            <a:noAutofit/>
          </a:bodyPr>
          <a:lstStyle>
            <a:lvl1pPr marL="0" indent="0">
              <a:buNone/>
              <a:defRPr lang="ja-JP" altLang="en-US" sz="12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低減したリスクと危害シナリオを記入</a:t>
            </a:r>
            <a:endParaRPr kumimoji="1" lang="en-US" altLang="ja-JP"/>
          </a:p>
        </p:txBody>
      </p:sp>
      <p:sp>
        <p:nvSpPr>
          <p:cNvPr id="9" name="テキスト プレースホルダー 9">
            <a:extLst>
              <a:ext uri="{FF2B5EF4-FFF2-40B4-BE49-F238E27FC236}">
                <a16:creationId xmlns:a16="http://schemas.microsoft.com/office/drawing/2014/main" id="{1F367A96-3F49-4BB1-8B1E-E5A5E4A8FAC5}"/>
              </a:ext>
            </a:extLst>
          </p:cNvPr>
          <p:cNvSpPr>
            <a:spLocks noGrp="1"/>
          </p:cNvSpPr>
          <p:nvPr>
            <p:ph type="body" sz="quarter" idx="30" hasCustomPrompt="1"/>
          </p:nvPr>
        </p:nvSpPr>
        <p:spPr>
          <a:xfrm>
            <a:off x="2344189" y="1630820"/>
            <a:ext cx="9258897" cy="720000"/>
          </a:xfrm>
          <a:noFill/>
        </p:spPr>
        <p:txBody>
          <a:bodyPr vert="horz" wrap="square" lIns="72000" tIns="72000" rIns="72000" bIns="36000" rtlCol="0">
            <a:noAutofit/>
          </a:bodyPr>
          <a:lstStyle>
            <a:lvl1pPr marL="0" indent="0">
              <a:buNone/>
              <a:defRPr lang="ja-JP" altLang="en-US" sz="12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対象者とリスク低減機能を記入</a:t>
            </a:r>
            <a:endParaRPr kumimoji="1" lang="en-US" altLang="ja-JP"/>
          </a:p>
        </p:txBody>
      </p:sp>
      <p:sp>
        <p:nvSpPr>
          <p:cNvPr id="11" name="テキスト プレースホルダー 9">
            <a:extLst>
              <a:ext uri="{FF2B5EF4-FFF2-40B4-BE49-F238E27FC236}">
                <a16:creationId xmlns:a16="http://schemas.microsoft.com/office/drawing/2014/main" id="{A6234862-1E7E-4AB5-4B5C-7118674237F3}"/>
              </a:ext>
            </a:extLst>
          </p:cNvPr>
          <p:cNvSpPr>
            <a:spLocks noGrp="1"/>
          </p:cNvSpPr>
          <p:nvPr>
            <p:ph type="body" sz="quarter" idx="31" hasCustomPrompt="1"/>
          </p:nvPr>
        </p:nvSpPr>
        <p:spPr>
          <a:xfrm>
            <a:off x="2344188" y="2420457"/>
            <a:ext cx="9258897" cy="720000"/>
          </a:xfrm>
          <a:noFill/>
        </p:spPr>
        <p:txBody>
          <a:bodyPr vert="horz" wrap="square" lIns="72000" tIns="72000" rIns="72000" bIns="36000" rtlCol="0">
            <a:noAutofit/>
          </a:bodyPr>
          <a:lstStyle>
            <a:lvl1pPr marL="0" indent="0">
              <a:buNone/>
              <a:defRPr lang="ja-JP" altLang="en-US" sz="12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当該機能が既存の基準・規格で規定・要求されていないことと、関連する既存の基準・規格（現状での要求水準）を説明</a:t>
            </a:r>
            <a:endParaRPr kumimoji="1" lang="en-US" altLang="ja-JP"/>
          </a:p>
        </p:txBody>
      </p:sp>
    </p:spTree>
    <p:extLst>
      <p:ext uri="{BB962C8B-B14F-4D97-AF65-F5344CB8AC3E}">
        <p14:creationId xmlns:p14="http://schemas.microsoft.com/office/powerpoint/2010/main" val="1382689990"/>
      </p:ext>
    </p:extLst>
  </p:cSld>
  <p:clrMapOvr>
    <a:masterClrMapping/>
  </p:clrMapOvr>
  <p:extLst>
    <p:ext uri="{DCECCB84-F9BA-43D5-87BE-67443E8EF086}">
      <p15:sldGuideLst xmlns:p15="http://schemas.microsoft.com/office/powerpoint/2012/main">
        <p15:guide id="1" orient="horz" pos="232">
          <p15:clr>
            <a:srgbClr val="FBAE40"/>
          </p15:clr>
        </p15:guide>
        <p15:guide id="7" pos="268">
          <p15:clr>
            <a:srgbClr val="FBAE40"/>
          </p15:clr>
        </p15:guide>
        <p15:guide id="10" pos="7412">
          <p15:clr>
            <a:srgbClr val="FBAE40"/>
          </p15:clr>
        </p15:guide>
        <p15:guide id="13" orient="horz" pos="4065">
          <p15:clr>
            <a:srgbClr val="FBAE40"/>
          </p15:clr>
        </p15:guide>
        <p15:guide id="14"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Basic">
    <p:spTree>
      <p:nvGrpSpPr>
        <p:cNvPr id="1" name=""/>
        <p:cNvGrpSpPr/>
        <p:nvPr/>
      </p:nvGrpSpPr>
      <p:grpSpPr>
        <a:xfrm>
          <a:off x="0" y="0"/>
          <a:ext cx="0" cy="0"/>
          <a:chOff x="0" y="0"/>
          <a:chExt cx="0" cy="0"/>
        </a:xfrm>
      </p:grpSpPr>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7" name="テキスト プレースホルダー 6">
            <a:extLst>
              <a:ext uri="{FF2B5EF4-FFF2-40B4-BE49-F238E27FC236}">
                <a16:creationId xmlns:a16="http://schemas.microsoft.com/office/drawing/2014/main" id="{9E5CEE60-90F4-9775-0CB9-B864463E973A}"/>
              </a:ext>
            </a:extLst>
          </p:cNvPr>
          <p:cNvSpPr>
            <a:spLocks noGrp="1"/>
          </p:cNvSpPr>
          <p:nvPr>
            <p:ph type="body" sz="quarter" idx="23" hasCustomPrompt="1"/>
          </p:nvPr>
        </p:nvSpPr>
        <p:spPr>
          <a:xfrm>
            <a:off x="443016" y="3042458"/>
            <a:ext cx="5652983" cy="3771596"/>
          </a:xfrm>
        </p:spPr>
        <p:txBody>
          <a:bodyPr lIns="72000" tIns="72000" rIns="72000" bIns="36000"/>
          <a:lstStyle>
            <a:lvl1pPr marL="0" indent="0">
              <a:buFont typeface="Arial" panose="020B0604020202020204" pitchFamily="34" charset="0"/>
              <a:buNone/>
              <a:defRPr sz="1400">
                <a:solidFill>
                  <a:srgbClr val="016F96"/>
                </a:solidFill>
              </a:defRPr>
            </a:lvl1pPr>
            <a:lvl2pPr marL="344497" indent="0">
              <a:buNone/>
              <a:defRPr sz="1200"/>
            </a:lvl2pPr>
            <a:lvl3pPr marL="668354" indent="0">
              <a:buNone/>
              <a:defRPr sz="1200"/>
            </a:lvl3pPr>
            <a:lvl4pPr marL="936648" indent="0">
              <a:buNone/>
              <a:defRPr sz="1200"/>
            </a:lvl4pPr>
            <a:lvl5pPr marL="1298607" indent="0" algn="l">
              <a:buNone/>
              <a:defRPr sz="1200"/>
            </a:lvl5pPr>
          </a:lstStyle>
          <a:p>
            <a:pPr marL="171455" marR="0" lvl="0" indent="-171455" algn="l" defTabSz="914423" rtl="0" eaLnBrk="1" fontAlgn="auto" latinLnBrk="0" hangingPunct="1">
              <a:lnSpc>
                <a:spcPct val="100000"/>
              </a:lnSpc>
              <a:spcBef>
                <a:spcPts val="600"/>
              </a:spcBef>
              <a:spcAft>
                <a:spcPts val="600"/>
              </a:spcAft>
              <a:buClr>
                <a:srgbClr val="002060"/>
              </a:buClr>
              <a:buSzTx/>
              <a:buFont typeface="Arial" panose="020B0604020202020204" pitchFamily="34" charset="0"/>
              <a:buNone/>
              <a:tabLst/>
              <a:defRPr/>
            </a:pPr>
            <a:r>
              <a:rPr kumimoji="1" lang="en-US" altLang="ja-JP" dirty="0"/>
              <a:t>R-Map</a:t>
            </a:r>
            <a:r>
              <a:rPr kumimoji="1" lang="ja-JP" altLang="en-US" dirty="0"/>
              <a:t>を記入。リスク低減方策の搭載前後のハザードの発生頻度及びリスク低減方策を記入してください。発生頻度の示し方は、「○</a:t>
            </a:r>
            <a:r>
              <a:rPr kumimoji="1" lang="en-US" altLang="ja-JP" dirty="0"/>
              <a:t>×10</a:t>
            </a:r>
            <a:r>
              <a:rPr kumimoji="1" lang="ja-JP" altLang="en-US" dirty="0"/>
              <a:t>マイナス●乗（単位）」</a:t>
            </a:r>
            <a:r>
              <a:rPr kumimoji="1" lang="en-US" altLang="ja-JP" dirty="0"/>
              <a:t>【</a:t>
            </a:r>
            <a:r>
              <a:rPr kumimoji="1" lang="ja-JP" altLang="en-US" dirty="0"/>
              <a:t>参考</a:t>
            </a:r>
            <a:r>
              <a:rPr kumimoji="1" lang="en-US" altLang="ja-JP" dirty="0"/>
              <a:t>】</a:t>
            </a:r>
            <a:r>
              <a:rPr kumimoji="1" lang="ja-JP" altLang="en-US" dirty="0"/>
              <a:t>リスクアセスメントハンドブック（</a:t>
            </a:r>
            <a:r>
              <a:rPr kumimoji="1" lang="en-US" altLang="ja-JP" dirty="0"/>
              <a:t>https://www.meti.go.jp/product_safety/recall/risk_assessment.html</a:t>
            </a:r>
            <a:r>
              <a:rPr kumimoji="1" lang="ja-JP" altLang="en-US" dirty="0"/>
              <a:t>）</a:t>
            </a:r>
            <a:r>
              <a:rPr kumimoji="1" lang="en-US" altLang="ja-JP" dirty="0"/>
              <a:t>※</a:t>
            </a:r>
            <a:r>
              <a:rPr kumimoji="1" lang="ja-JP" altLang="en-US" dirty="0"/>
              <a:t>発生頻度の設定が難しい場合は、定性的な証明方法をご検討ください。</a:t>
            </a:r>
            <a:r>
              <a:rPr kumimoji="1" lang="en-US" altLang="ja-JP" dirty="0"/>
              <a:t>【</a:t>
            </a:r>
            <a:r>
              <a:rPr kumimoji="1" lang="ja-JP" altLang="en-US" dirty="0"/>
              <a:t>注意事項</a:t>
            </a:r>
            <a:r>
              <a:rPr kumimoji="1" lang="en-US" altLang="ja-JP" dirty="0"/>
              <a:t>】</a:t>
            </a:r>
            <a:r>
              <a:rPr kumimoji="1" lang="ja-JP" altLang="en-US" dirty="0"/>
              <a:t>①応募製品の危害の程度及び危害の発生頻度について検証し、</a:t>
            </a:r>
            <a:r>
              <a:rPr kumimoji="1" lang="en-US" altLang="ja-JP" dirty="0"/>
              <a:t>R-Map</a:t>
            </a:r>
            <a:r>
              <a:rPr kumimoji="1" lang="ja-JP" altLang="en-US" dirty="0"/>
              <a:t>上に示します。なお設定（算出）根拠についてデータを用いた説明が必要です。②始点（比較対象製品）はＢ領域であり、応募製品までのリスクが顕著に低減（</a:t>
            </a:r>
            <a:r>
              <a:rPr kumimoji="1" lang="en-US" altLang="ja-JP" dirty="0"/>
              <a:t>1</a:t>
            </a:r>
            <a:r>
              <a:rPr kumimoji="1" lang="ja-JP" altLang="en-US" dirty="0"/>
              <a:t>セル以上の低減または比較対象製品に対して有意に低減など）していることが必要です。③始点がＡ領域となる場合は、応募製品のリスクはＣ領域まで低減していることが必要です。④危害シナリオにおいて、対象とする使用者を弱者としている場合、弱者バイアスを反映することが必要です。⑤始点・終点をプロットし、始点から終点までを矢印（→）とリスク低減方策を用いて説明してください。</a:t>
            </a:r>
          </a:p>
        </p:txBody>
      </p:sp>
      <p:sp>
        <p:nvSpPr>
          <p:cNvPr id="12" name="テキスト プレースホルダー 11">
            <a:extLst>
              <a:ext uri="{FF2B5EF4-FFF2-40B4-BE49-F238E27FC236}">
                <a16:creationId xmlns:a16="http://schemas.microsoft.com/office/drawing/2014/main" id="{E10F42EE-E182-F73B-ED47-4B1995A4EC23}"/>
              </a:ext>
            </a:extLst>
          </p:cNvPr>
          <p:cNvSpPr>
            <a:spLocks noGrp="1"/>
          </p:cNvSpPr>
          <p:nvPr>
            <p:ph type="body" sz="quarter" idx="25" hasCustomPrompt="1"/>
          </p:nvPr>
        </p:nvSpPr>
        <p:spPr>
          <a:xfrm>
            <a:off x="443016" y="2518267"/>
            <a:ext cx="3796474" cy="483379"/>
          </a:xfrm>
          <a:solidFill>
            <a:schemeClr val="accent1">
              <a:lumMod val="40000"/>
              <a:lumOff val="60000"/>
            </a:schemeClr>
          </a:solidFill>
        </p:spPr>
        <p:txBody>
          <a:bodyPr vert="horz" wrap="square" lIns="108000" tIns="108000" rIns="108000" bIns="72000" rtlCol="0">
            <a:spAutoFit/>
          </a:bodyPr>
          <a:lstStyle>
            <a:lvl1pPr marL="0" indent="0">
              <a:buNone/>
              <a:defRPr lang="ja-JP" altLang="en-US" sz="1600" b="1" dirty="0" smtClean="0">
                <a:solidFill>
                  <a:schemeClr val="bg1"/>
                </a:solidFill>
              </a:defRPr>
            </a:lvl1pPr>
            <a:lvl2pPr>
              <a:defRPr lang="ja-JP" altLang="en-US" dirty="0" smtClean="0">
                <a:solidFill>
                  <a:schemeClr val="bg1"/>
                </a:solidFill>
              </a:defRPr>
            </a:lvl2pPr>
            <a:lvl3pPr>
              <a:defRPr lang="ja-JP" altLang="en-US" dirty="0" smtClean="0">
                <a:solidFill>
                  <a:schemeClr val="bg1"/>
                </a:solidFill>
              </a:defRPr>
            </a:lvl3pPr>
            <a:lvl4pPr>
              <a:defRPr lang="ja-JP" altLang="en-US" dirty="0" smtClean="0">
                <a:solidFill>
                  <a:schemeClr val="bg1"/>
                </a:solidFill>
              </a:defRPr>
            </a:lvl4pPr>
            <a:lvl5pPr>
              <a:defRPr lang="ja-JP" altLang="en-US" dirty="0">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a:t>
            </a:r>
            <a:endParaRPr kumimoji="1" lang="ja-JP" altLang="en-US"/>
          </a:p>
        </p:txBody>
      </p:sp>
      <p:pic>
        <p:nvPicPr>
          <p:cNvPr id="3" name="図 2" descr="図形 が含まれている画像&#10;&#10;自動的に生成された説明">
            <a:extLst>
              <a:ext uri="{FF2B5EF4-FFF2-40B4-BE49-F238E27FC236}">
                <a16:creationId xmlns:a16="http://schemas.microsoft.com/office/drawing/2014/main" id="{5C792116-0207-2182-A1A5-BB2256A73537}"/>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4" name="テキスト プレースホルダー 11">
            <a:extLst>
              <a:ext uri="{FF2B5EF4-FFF2-40B4-BE49-F238E27FC236}">
                <a16:creationId xmlns:a16="http://schemas.microsoft.com/office/drawing/2014/main" id="{2B8D4F0D-68BD-DA05-21C9-1BA541955E2D}"/>
              </a:ext>
            </a:extLst>
          </p:cNvPr>
          <p:cNvSpPr>
            <a:spLocks noGrp="1"/>
          </p:cNvSpPr>
          <p:nvPr>
            <p:ph type="body" sz="quarter" idx="28" hasCustomPrompt="1"/>
          </p:nvPr>
        </p:nvSpPr>
        <p:spPr>
          <a:xfrm>
            <a:off x="443017" y="209656"/>
            <a:ext cx="5316922" cy="558784"/>
          </a:xfrm>
          <a:solidFill>
            <a:schemeClr val="accent1"/>
          </a:solidFill>
        </p:spPr>
        <p:txBody>
          <a:bodyPr vert="horz" wrap="square" lIns="108000" tIns="108000" rIns="108000" bIns="72000" rtlCol="0">
            <a:spAutoFit/>
          </a:bodyPr>
          <a:lstStyle>
            <a:lvl1pPr marL="0" indent="0">
              <a:buNone/>
              <a:defRPr lang="ja-JP" altLang="en-US" b="1" dirty="0" smtClean="0">
                <a:solidFill>
                  <a:schemeClr val="bg1"/>
                </a:solidFill>
              </a:defRPr>
            </a:lvl1pPr>
            <a:lvl2pPr>
              <a:defRPr lang="ja-JP" altLang="en-US" dirty="0" smtClean="0">
                <a:solidFill>
                  <a:schemeClr val="bg1"/>
                </a:solidFill>
              </a:defRPr>
            </a:lvl2pPr>
            <a:lvl3pPr>
              <a:defRPr lang="ja-JP" altLang="en-US" dirty="0" smtClean="0">
                <a:solidFill>
                  <a:schemeClr val="bg1"/>
                </a:solidFill>
              </a:defRPr>
            </a:lvl3pPr>
            <a:lvl4pPr>
              <a:defRPr lang="ja-JP" altLang="en-US" dirty="0" smtClean="0">
                <a:solidFill>
                  <a:schemeClr val="bg1"/>
                </a:solidFill>
              </a:defRPr>
            </a:lvl4pPr>
            <a:lvl5pPr>
              <a:defRPr lang="ja-JP" altLang="en-US" dirty="0">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8" name="テキスト プレースホルダー 9">
            <a:extLst>
              <a:ext uri="{FF2B5EF4-FFF2-40B4-BE49-F238E27FC236}">
                <a16:creationId xmlns:a16="http://schemas.microsoft.com/office/drawing/2014/main" id="{B5C0BF7E-4189-3A3E-4AE6-A60EAD651513}"/>
              </a:ext>
            </a:extLst>
          </p:cNvPr>
          <p:cNvSpPr>
            <a:spLocks noGrp="1"/>
          </p:cNvSpPr>
          <p:nvPr>
            <p:ph type="body" sz="quarter" idx="29" hasCustomPrompt="1"/>
          </p:nvPr>
        </p:nvSpPr>
        <p:spPr>
          <a:xfrm>
            <a:off x="443016" y="906087"/>
            <a:ext cx="5652983" cy="1493793"/>
          </a:xfrm>
          <a:noFill/>
        </p:spPr>
        <p:txBody>
          <a:bodyPr vert="horz" wrap="square" lIns="72000" tIns="72000" rIns="72000" bIns="36000" rtlCol="0">
            <a:noAutofit/>
          </a:bodyPr>
          <a:lstStyle>
            <a:lvl1pPr marL="0" indent="0">
              <a:buNone/>
              <a:defRPr lang="ja-JP" altLang="en-US" sz="12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危害シナリオ（誤使用・不注意と結び付け対策すべきハザード）を記入</a:t>
            </a:r>
            <a:endParaRPr kumimoji="1" lang="en-US" altLang="ja-JP"/>
          </a:p>
        </p:txBody>
      </p:sp>
      <p:sp>
        <p:nvSpPr>
          <p:cNvPr id="6" name="テキスト プレースホルダー 9">
            <a:extLst>
              <a:ext uri="{FF2B5EF4-FFF2-40B4-BE49-F238E27FC236}">
                <a16:creationId xmlns:a16="http://schemas.microsoft.com/office/drawing/2014/main" id="{7615089B-681F-0BD9-421E-63931FF6F8D2}"/>
              </a:ext>
            </a:extLst>
          </p:cNvPr>
          <p:cNvSpPr>
            <a:spLocks noGrp="1"/>
          </p:cNvSpPr>
          <p:nvPr>
            <p:ph type="body" sz="quarter" idx="30" hasCustomPrompt="1"/>
          </p:nvPr>
        </p:nvSpPr>
        <p:spPr>
          <a:xfrm>
            <a:off x="6258476" y="3429000"/>
            <a:ext cx="5672108" cy="992753"/>
          </a:xfrm>
          <a:noFill/>
        </p:spPr>
        <p:txBody>
          <a:bodyPr vert="horz" wrap="square" lIns="72000" tIns="72000" rIns="72000" bIns="36000" rtlCol="0">
            <a:noAutofit/>
          </a:bodyPr>
          <a:lstStyle>
            <a:lvl1pPr marL="0" indent="0">
              <a:buNone/>
              <a:defRPr lang="ja-JP" altLang="en-US" sz="14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当該リスク低減方策が実装されていることの説明を具体的かつ簡潔に記入（リスク低減方策</a:t>
            </a:r>
            <a:r>
              <a:rPr kumimoji="1" lang="en-US" altLang="ja-JP"/>
              <a:t>【</a:t>
            </a:r>
            <a:r>
              <a:rPr kumimoji="1" lang="ja-JP" altLang="en-US"/>
              <a:t>設計・機能</a:t>
            </a:r>
            <a:r>
              <a:rPr kumimoji="1" lang="en-US" altLang="ja-JP"/>
              <a:t>】</a:t>
            </a:r>
            <a:r>
              <a:rPr kumimoji="1" lang="ja-JP" altLang="en-US"/>
              <a:t>が一定の環境下で動作するか証明する試験の内容）</a:t>
            </a:r>
            <a:endParaRPr kumimoji="1" lang="en-US" altLang="ja-JP"/>
          </a:p>
        </p:txBody>
      </p:sp>
      <p:sp>
        <p:nvSpPr>
          <p:cNvPr id="2" name="テキスト プレースホルダー 9">
            <a:extLst>
              <a:ext uri="{FF2B5EF4-FFF2-40B4-BE49-F238E27FC236}">
                <a16:creationId xmlns:a16="http://schemas.microsoft.com/office/drawing/2014/main" id="{0DF2BD71-0B01-C652-90D0-300C8FD1D978}"/>
              </a:ext>
            </a:extLst>
          </p:cNvPr>
          <p:cNvSpPr>
            <a:spLocks noGrp="1"/>
          </p:cNvSpPr>
          <p:nvPr>
            <p:ph type="body" sz="quarter" idx="31" hasCustomPrompt="1"/>
          </p:nvPr>
        </p:nvSpPr>
        <p:spPr>
          <a:xfrm>
            <a:off x="6277601" y="888537"/>
            <a:ext cx="5652983" cy="2320489"/>
          </a:xfrm>
          <a:noFill/>
        </p:spPr>
        <p:txBody>
          <a:bodyPr vert="horz" wrap="square" lIns="72000" tIns="72000" rIns="72000" bIns="36000" rtlCol="0">
            <a:noAutofit/>
          </a:bodyPr>
          <a:lstStyle>
            <a:lvl1pPr marL="0" indent="0">
              <a:buNone/>
              <a:defRPr lang="ja-JP" altLang="en-US" sz="12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社会的に発生している誤使用・不注意による製品事故（発生のおそれがあるものを含む）を契機に、対策を施した製品が対象になるため、「応募者向けガイドライン」</a:t>
            </a:r>
            <a:r>
              <a:rPr kumimoji="1" lang="en-US" altLang="ja-JP"/>
              <a:t>P9</a:t>
            </a:r>
            <a:r>
              <a:rPr kumimoji="1" lang="ja-JP" altLang="en-US"/>
              <a:t>（３．６　対策する意義の明確化）に書かれた例を参考に説明してください。また、当該リスク低減方策に関連して、比較対象製品等で生じた実際の事故（発生件数や状況）を把握しているのかどうかについても記入してください。</a:t>
            </a:r>
            <a:endParaRPr kumimoji="1" lang="en-US" altLang="ja-JP"/>
          </a:p>
        </p:txBody>
      </p:sp>
      <p:sp>
        <p:nvSpPr>
          <p:cNvPr id="9" name="テキスト プレースホルダー 9">
            <a:extLst>
              <a:ext uri="{FF2B5EF4-FFF2-40B4-BE49-F238E27FC236}">
                <a16:creationId xmlns:a16="http://schemas.microsoft.com/office/drawing/2014/main" id="{6BBFD71C-214E-8599-C415-072CB180B1B1}"/>
              </a:ext>
            </a:extLst>
          </p:cNvPr>
          <p:cNvSpPr>
            <a:spLocks noGrp="1"/>
          </p:cNvSpPr>
          <p:nvPr>
            <p:ph type="body" sz="quarter" idx="32" hasCustomPrompt="1"/>
          </p:nvPr>
        </p:nvSpPr>
        <p:spPr>
          <a:xfrm>
            <a:off x="6258476" y="4844029"/>
            <a:ext cx="5672108" cy="992753"/>
          </a:xfrm>
          <a:noFill/>
        </p:spPr>
        <p:txBody>
          <a:bodyPr vert="horz" wrap="square" lIns="72000" tIns="72000" rIns="72000" bIns="36000" rtlCol="0">
            <a:noAutofit/>
          </a:bodyPr>
          <a:lstStyle>
            <a:lvl1pPr marL="0" indent="0">
              <a:buNone/>
              <a:defRPr lang="ja-JP" altLang="en-US" sz="14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当該リスク低減方策の効果の説明を具体的かつ簡潔に記入（リスク低減方策の効果をモニター調査やユーザビリティテストを用いて検証した内容）</a:t>
            </a:r>
            <a:endParaRPr kumimoji="1" lang="en-US" altLang="ja-JP"/>
          </a:p>
        </p:txBody>
      </p:sp>
    </p:spTree>
    <p:extLst>
      <p:ext uri="{BB962C8B-B14F-4D97-AF65-F5344CB8AC3E}">
        <p14:creationId xmlns:p14="http://schemas.microsoft.com/office/powerpoint/2010/main" val="3726782520"/>
      </p:ext>
    </p:extLst>
  </p:cSld>
  <p:clrMapOvr>
    <a:masterClrMapping/>
  </p:clrMapOvr>
  <p:extLst>
    <p:ext uri="{DCECCB84-F9BA-43D5-87BE-67443E8EF086}">
      <p15:sldGuideLst xmlns:p15="http://schemas.microsoft.com/office/powerpoint/2012/main">
        <p15:guide id="1" orient="horz" pos="232">
          <p15:clr>
            <a:srgbClr val="FBAE40"/>
          </p15:clr>
        </p15:guide>
        <p15:guide id="7" pos="268">
          <p15:clr>
            <a:srgbClr val="FBAE40"/>
          </p15:clr>
        </p15:guide>
        <p15:guide id="10" pos="7412">
          <p15:clr>
            <a:srgbClr val="FBAE40"/>
          </p15:clr>
        </p15:guide>
        <p15:guide id="13" orient="horz" pos="4065">
          <p15:clr>
            <a:srgbClr val="FBAE40"/>
          </p15:clr>
        </p15:guide>
        <p15:guide id="14"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5_Basic（essay）">
    <p:spTree>
      <p:nvGrpSpPr>
        <p:cNvPr id="1" name=""/>
        <p:cNvGrpSpPr/>
        <p:nvPr/>
      </p:nvGrpSpPr>
      <p:grpSpPr>
        <a:xfrm>
          <a:off x="0" y="0"/>
          <a:ext cx="0" cy="0"/>
          <a:chOff x="0" y="0"/>
          <a:chExt cx="0" cy="0"/>
        </a:xfrm>
      </p:grpSpPr>
      <p:sp>
        <p:nvSpPr>
          <p:cNvPr id="12" name="テキスト プレースホルダー 11">
            <a:extLst>
              <a:ext uri="{FF2B5EF4-FFF2-40B4-BE49-F238E27FC236}">
                <a16:creationId xmlns:a16="http://schemas.microsoft.com/office/drawing/2014/main" id="{C145B5D5-4B5E-6D2D-BAD5-72DE5A197CE1}"/>
              </a:ext>
            </a:extLst>
          </p:cNvPr>
          <p:cNvSpPr>
            <a:spLocks noGrp="1"/>
          </p:cNvSpPr>
          <p:nvPr>
            <p:ph type="body" sz="quarter" idx="24" hasCustomPrompt="1"/>
          </p:nvPr>
        </p:nvSpPr>
        <p:spPr>
          <a:xfrm>
            <a:off x="436775" y="3378480"/>
            <a:ext cx="11305845" cy="293721"/>
          </a:xfrm>
          <a:noFill/>
        </p:spPr>
        <p:txBody>
          <a:bodyPr vert="horz" wrap="square" lIns="72000" tIns="72000" rIns="72000" bIns="36000" rtlCol="0">
            <a:spAutoFit/>
          </a:bodyPr>
          <a:lstStyle>
            <a:lvl1pPr marL="0" indent="0">
              <a:buFont typeface="Arial" panose="020B0604020202020204" pitchFamily="34" charset="0"/>
              <a:buNone/>
              <a:defRPr lang="ja-JP" altLang="en-US" sz="1200" b="1" smtClean="0">
                <a:latin typeface="+mn-ea"/>
                <a:ea typeface="+mn-ea"/>
              </a:defRPr>
            </a:lvl1pPr>
            <a:lvl2pPr>
              <a:defRPr lang="ja-JP" altLang="en-US" sz="1200" smtClean="0">
                <a:latin typeface="+mn-ea"/>
                <a:ea typeface="+mn-ea"/>
              </a:defRPr>
            </a:lvl2pPr>
            <a:lvl3pPr>
              <a:defRPr lang="ja-JP" altLang="en-US" sz="1200" smtClean="0">
                <a:latin typeface="+mn-ea"/>
                <a:ea typeface="+mn-ea"/>
              </a:defRPr>
            </a:lvl3pPr>
            <a:lvl4pPr>
              <a:defRPr lang="ja-JP" altLang="en-US" sz="1200" smtClean="0">
                <a:latin typeface="+mn-ea"/>
                <a:ea typeface="+mn-ea"/>
              </a:defRPr>
            </a:lvl4pPr>
            <a:lvl5pPr>
              <a:defRPr lang="ja-JP" altLang="en-US" sz="1200">
                <a:latin typeface="+mn-ea"/>
                <a:ea typeface="+mn-ea"/>
              </a:defRPr>
            </a:lvl5pPr>
          </a:lstStyle>
          <a:p>
            <a:pPr lvl="0"/>
            <a:r>
              <a:rPr kumimoji="1" lang="ja-JP" altLang="en-US"/>
              <a:t>強調箇所は太字</a:t>
            </a:r>
            <a:endParaRPr kumimoji="1" lang="en-US" altLang="ja-JP"/>
          </a:p>
        </p:txBody>
      </p:sp>
      <p:sp>
        <p:nvSpPr>
          <p:cNvPr id="10" name="テキスト プレースホルダー 9">
            <a:extLst>
              <a:ext uri="{FF2B5EF4-FFF2-40B4-BE49-F238E27FC236}">
                <a16:creationId xmlns:a16="http://schemas.microsoft.com/office/drawing/2014/main" id="{7C26272D-E711-7BDA-C6B1-F6E5FC5BB955}"/>
              </a:ext>
            </a:extLst>
          </p:cNvPr>
          <p:cNvSpPr>
            <a:spLocks noGrp="1"/>
          </p:cNvSpPr>
          <p:nvPr>
            <p:ph type="body" sz="quarter" idx="23" hasCustomPrompt="1"/>
          </p:nvPr>
        </p:nvSpPr>
        <p:spPr>
          <a:xfrm>
            <a:off x="437662" y="1808202"/>
            <a:ext cx="11304954" cy="489050"/>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確認日・所属部署・役職名・氏名を記入してください。</a:t>
            </a:r>
            <a:endParaRPr kumimoji="1" lang="en-US" altLang="ja-JP" dirty="0"/>
          </a:p>
        </p:txBody>
      </p:sp>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37666" y="1160415"/>
            <a:ext cx="53183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4" y="366716"/>
            <a:ext cx="11305842" cy="584775"/>
          </a:xfrm>
          <a:prstGeom prst="rect">
            <a:avLst/>
          </a:prstGeom>
        </p:spPr>
        <p:txBody>
          <a:bodyPr wrap="square">
            <a:spAutoFit/>
          </a:bodyPr>
          <a:lstStyle>
            <a:lvl1pPr algn="l">
              <a:defRPr lang="ja-JP" altLang="en-US" sz="3200" b="1" i="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スライドタイトル：</a:t>
            </a:r>
            <a:r>
              <a:rPr kumimoji="1" lang="en-US" altLang="ja-JP"/>
              <a:t>13</a:t>
            </a:r>
            <a:r>
              <a:rPr kumimoji="1" lang="ja-JP" altLang="en-US"/>
              <a:t>字以内 </a:t>
            </a:r>
            <a:r>
              <a:rPr kumimoji="1" lang="en-US" altLang="ja-JP"/>
              <a:t>32pt</a:t>
            </a:r>
            <a:endParaRPr kumimoji="1" lang="ja-JP" altLang="en-US"/>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1" y="6498006"/>
            <a:ext cx="9880615" cy="123111"/>
          </a:xfrm>
          <a:noFill/>
        </p:spPr>
        <p:txBody>
          <a:bodyPr wrap="square" lIns="0" tIns="0" rIns="0" bIns="0" anchor="ctr">
            <a:spAutoFit/>
          </a:bodyPr>
          <a:lstStyle>
            <a:lvl1pPr marL="0" indent="0">
              <a:spcBef>
                <a:spcPts val="0"/>
              </a:spcBef>
              <a:spcAft>
                <a:spcPts val="0"/>
              </a:spcAft>
              <a:buFont typeface="Arial" panose="020B0604020202020204" pitchFamily="34" charset="0"/>
              <a:buNone/>
              <a:defRPr sz="800" b="0" i="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出典先：</a:t>
            </a:r>
            <a:r>
              <a:rPr kumimoji="1" lang="en-US" altLang="ja-JP"/>
              <a:t>8pt</a:t>
            </a:r>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Tree>
    <p:extLst>
      <p:ext uri="{BB962C8B-B14F-4D97-AF65-F5344CB8AC3E}">
        <p14:creationId xmlns:p14="http://schemas.microsoft.com/office/powerpoint/2010/main" val="985444873"/>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Section">
    <p:spTree>
      <p:nvGrpSpPr>
        <p:cNvPr id="1" name=""/>
        <p:cNvGrpSpPr/>
        <p:nvPr/>
      </p:nvGrpSpPr>
      <p:grpSpPr>
        <a:xfrm>
          <a:off x="0" y="0"/>
          <a:ext cx="0" cy="0"/>
          <a:chOff x="0" y="0"/>
          <a:chExt cx="0" cy="0"/>
        </a:xfrm>
      </p:grpSpPr>
      <p:pic>
        <p:nvPicPr>
          <p:cNvPr id="11" name="図 10" descr="図形&#10;&#10;低い精度で自動的に生成された説明">
            <a:extLst>
              <a:ext uri="{FF2B5EF4-FFF2-40B4-BE49-F238E27FC236}">
                <a16:creationId xmlns:a16="http://schemas.microsoft.com/office/drawing/2014/main" id="{F10D23A2-2E8E-9DA5-6CF5-DDC0A8455B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1724" y="0"/>
            <a:ext cx="10870276" cy="6858000"/>
          </a:xfrm>
          <a:prstGeom prst="rect">
            <a:avLst/>
          </a:prstGeom>
        </p:spPr>
      </p:pic>
      <p:sp>
        <p:nvSpPr>
          <p:cNvPr id="3" name="タイトル 1">
            <a:extLst>
              <a:ext uri="{FF2B5EF4-FFF2-40B4-BE49-F238E27FC236}">
                <a16:creationId xmlns:a16="http://schemas.microsoft.com/office/drawing/2014/main" id="{16547944-49EF-1EFF-32E6-905A8579D216}"/>
              </a:ext>
            </a:extLst>
          </p:cNvPr>
          <p:cNvSpPr>
            <a:spLocks noGrp="1"/>
          </p:cNvSpPr>
          <p:nvPr>
            <p:ph type="ctrTitle" hasCustomPrompt="1"/>
          </p:nvPr>
        </p:nvSpPr>
        <p:spPr>
          <a:xfrm>
            <a:off x="443076" y="3082756"/>
            <a:ext cx="11305846" cy="93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72000">
            <a:spAutoFit/>
          </a:bodyPr>
          <a:lstStyle>
            <a:lvl1pPr algn="l">
              <a:lnSpc>
                <a:spcPct val="130000"/>
              </a:lnSpc>
              <a:defRPr lang="ja-JP" altLang="en-US" sz="4000" b="1" i="0" dirty="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kumimoji="1" lang="en-US" altLang="ja-JP"/>
              <a:t>01. </a:t>
            </a:r>
            <a:r>
              <a:rPr kumimoji="1" lang="ja-JP" altLang="en-US"/>
              <a:t>セクション名</a:t>
            </a:r>
          </a:p>
        </p:txBody>
      </p:sp>
      <p:sp>
        <p:nvSpPr>
          <p:cNvPr id="4" name="スライド番号プレースホルダー 4">
            <a:extLst>
              <a:ext uri="{FF2B5EF4-FFF2-40B4-BE49-F238E27FC236}">
                <a16:creationId xmlns:a16="http://schemas.microsoft.com/office/drawing/2014/main" id="{DD9E6EA3-3310-5612-2D80-6F218C2F7510}"/>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bg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Tree>
    <p:extLst>
      <p:ext uri="{BB962C8B-B14F-4D97-AF65-F5344CB8AC3E}">
        <p14:creationId xmlns:p14="http://schemas.microsoft.com/office/powerpoint/2010/main" val="21946448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Basic（essay）">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08143" y="281145"/>
            <a:ext cx="71122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実機試験を依頼する第三者試験機関に関する事項</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346759" y="1302528"/>
            <a:ext cx="5672109" cy="489049"/>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第三者試験機関名を記入</a:t>
            </a:r>
            <a:endParaRPr kumimoji="1" lang="en-US" altLang="ja-JP"/>
          </a:p>
        </p:txBody>
      </p:sp>
      <p:sp>
        <p:nvSpPr>
          <p:cNvPr id="3" name="テキスト プレースホルダー 9">
            <a:extLst>
              <a:ext uri="{FF2B5EF4-FFF2-40B4-BE49-F238E27FC236}">
                <a16:creationId xmlns:a16="http://schemas.microsoft.com/office/drawing/2014/main" id="{FEE99778-278D-EBEE-13E4-EF2967735BF6}"/>
              </a:ext>
            </a:extLst>
          </p:cNvPr>
          <p:cNvSpPr>
            <a:spLocks noGrp="1"/>
          </p:cNvSpPr>
          <p:nvPr>
            <p:ph type="body" sz="quarter" idx="28" hasCustomPrompt="1"/>
          </p:nvPr>
        </p:nvSpPr>
        <p:spPr>
          <a:xfrm>
            <a:off x="346760" y="2621770"/>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試験内容を簡易的に分かりやすく記入（一般消費者が分かるように）</a:t>
            </a:r>
            <a:r>
              <a:rPr kumimoji="1" lang="en-US" altLang="ja-JP"/>
              <a:t>※</a:t>
            </a:r>
            <a:r>
              <a:rPr kumimoji="1" lang="ja-JP" altLang="en-US"/>
              <a:t>図や表、画像などを用いる等工夫してください。</a:t>
            </a:r>
            <a:endParaRPr kumimoji="1" lang="en-US" altLang="ja-JP"/>
          </a:p>
        </p:txBody>
      </p:sp>
      <p:sp>
        <p:nvSpPr>
          <p:cNvPr id="4" name="テキスト プレースホルダー 9">
            <a:extLst>
              <a:ext uri="{FF2B5EF4-FFF2-40B4-BE49-F238E27FC236}">
                <a16:creationId xmlns:a16="http://schemas.microsoft.com/office/drawing/2014/main" id="{8D24637D-2B01-EB2E-E098-0C8A7323F8CF}"/>
              </a:ext>
            </a:extLst>
          </p:cNvPr>
          <p:cNvSpPr>
            <a:spLocks noGrp="1"/>
          </p:cNvSpPr>
          <p:nvPr>
            <p:ph type="body" sz="quarter" idx="29" hasCustomPrompt="1"/>
          </p:nvPr>
        </p:nvSpPr>
        <p:spPr>
          <a:xfrm>
            <a:off x="6091547" y="1302667"/>
            <a:ext cx="5672109" cy="489049"/>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研究機関、大学・学術研究機関等を記入してください。</a:t>
            </a:r>
            <a:endParaRPr kumimoji="1" lang="en-US" altLang="ja-JP" dirty="0"/>
          </a:p>
        </p:txBody>
      </p:sp>
      <p:sp>
        <p:nvSpPr>
          <p:cNvPr id="7" name="テキスト プレースホルダー 9">
            <a:extLst>
              <a:ext uri="{FF2B5EF4-FFF2-40B4-BE49-F238E27FC236}">
                <a16:creationId xmlns:a16="http://schemas.microsoft.com/office/drawing/2014/main" id="{9516ED62-A1EB-8D6C-1A0C-8D2C0A6F3100}"/>
              </a:ext>
            </a:extLst>
          </p:cNvPr>
          <p:cNvSpPr>
            <a:spLocks noGrp="1"/>
          </p:cNvSpPr>
          <p:nvPr>
            <p:ph type="body" sz="quarter" idx="30" hasCustomPrompt="1"/>
          </p:nvPr>
        </p:nvSpPr>
        <p:spPr>
          <a:xfrm>
            <a:off x="6091548" y="2605335"/>
            <a:ext cx="5672108" cy="381143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実施した試験の概要を簡潔に分かりやすく記入（一般消費者が分かるように）また、機能の有効性を示す根拠について分かりやすく説明すること　</a:t>
            </a:r>
            <a:r>
              <a:rPr kumimoji="1" lang="en-US" altLang="ja-JP" dirty="0"/>
              <a:t>※</a:t>
            </a:r>
            <a:r>
              <a:rPr kumimoji="1" lang="ja-JP" altLang="en-US" dirty="0"/>
              <a:t>図や表、画像などを用いる等工夫してください。</a:t>
            </a:r>
            <a:endParaRPr kumimoji="1" lang="en-US" altLang="ja-JP" dirty="0"/>
          </a:p>
        </p:txBody>
      </p:sp>
    </p:spTree>
    <p:extLst>
      <p:ext uri="{BB962C8B-B14F-4D97-AF65-F5344CB8AC3E}">
        <p14:creationId xmlns:p14="http://schemas.microsoft.com/office/powerpoint/2010/main" val="1911097555"/>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Basic">
    <p:spTree>
      <p:nvGrpSpPr>
        <p:cNvPr id="1" name=""/>
        <p:cNvGrpSpPr/>
        <p:nvPr/>
      </p:nvGrpSpPr>
      <p:grpSpPr>
        <a:xfrm>
          <a:off x="0" y="0"/>
          <a:ext cx="0" cy="0"/>
          <a:chOff x="0" y="0"/>
          <a:chExt cx="0" cy="0"/>
        </a:xfrm>
      </p:grpSpPr>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4" y="366716"/>
            <a:ext cx="11305842" cy="584775"/>
          </a:xfrm>
          <a:prstGeom prst="rect">
            <a:avLst/>
          </a:prstGeom>
        </p:spPr>
        <p:txBody>
          <a:bodyPr wrap="square">
            <a:spAutoFit/>
          </a:bodyPr>
          <a:lstStyle>
            <a:lvl1pPr algn="l">
              <a:defRPr lang="ja-JP" altLang="en-US" sz="3200" b="1" i="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スライドタイトル：</a:t>
            </a:r>
            <a:r>
              <a:rPr kumimoji="1" lang="en-US" altLang="ja-JP"/>
              <a:t>13</a:t>
            </a:r>
            <a:r>
              <a:rPr kumimoji="1" lang="ja-JP" altLang="en-US"/>
              <a:t>字以内 </a:t>
            </a:r>
            <a:r>
              <a:rPr kumimoji="1" lang="en-US" altLang="ja-JP"/>
              <a:t>32pt</a:t>
            </a:r>
            <a:endParaRPr kumimoji="1" lang="ja-JP" altLang="en-US"/>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1" y="6498006"/>
            <a:ext cx="9880615" cy="123111"/>
          </a:xfrm>
          <a:noFill/>
        </p:spPr>
        <p:txBody>
          <a:bodyPr wrap="square" lIns="0" tIns="0" rIns="0" bIns="0" anchor="ctr">
            <a:spAutoFit/>
          </a:bodyPr>
          <a:lstStyle>
            <a:lvl1pPr marL="0" indent="0">
              <a:spcBef>
                <a:spcPts val="0"/>
              </a:spcBef>
              <a:spcAft>
                <a:spcPts val="0"/>
              </a:spcAft>
              <a:buFont typeface="Arial" panose="020B0604020202020204" pitchFamily="34" charset="0"/>
              <a:buNone/>
              <a:defRPr sz="800" b="0" i="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出典先：</a:t>
            </a:r>
            <a:r>
              <a:rPr kumimoji="1" lang="en-US" altLang="ja-JP"/>
              <a:t>8pt</a:t>
            </a:r>
          </a:p>
        </p:txBody>
      </p:sp>
      <p:sp>
        <p:nvSpPr>
          <p:cNvPr id="52" name="テキスト プレースホルダー 11">
            <a:extLst>
              <a:ext uri="{FF2B5EF4-FFF2-40B4-BE49-F238E27FC236}">
                <a16:creationId xmlns:a16="http://schemas.microsoft.com/office/drawing/2014/main" id="{24C0F4B5-3232-8664-604F-8CF3AE3D63D5}"/>
              </a:ext>
            </a:extLst>
          </p:cNvPr>
          <p:cNvSpPr>
            <a:spLocks noGrp="1"/>
          </p:cNvSpPr>
          <p:nvPr>
            <p:ph type="body" sz="quarter" idx="17" hasCustomPrompt="1"/>
          </p:nvPr>
        </p:nvSpPr>
        <p:spPr>
          <a:xfrm>
            <a:off x="443070" y="1138195"/>
            <a:ext cx="11305846" cy="667839"/>
          </a:xfrm>
          <a:solidFill>
            <a:srgbClr val="F3F6F6"/>
          </a:solidFill>
          <a:ln>
            <a:noFill/>
          </a:ln>
        </p:spPr>
        <p:txBody>
          <a:bodyPr vert="horz" wrap="square" lIns="216000" tIns="144000" rIns="216000" bIns="144000" rtlCol="0" anchor="t" anchorCtr="0">
            <a:spAutoFit/>
          </a:bodyPr>
          <a:lstStyle>
            <a:lvl1pPr marL="285757" indent="-285757">
              <a:lnSpc>
                <a:spcPct val="130000"/>
              </a:lnSpc>
              <a:buClr>
                <a:schemeClr val="tx1"/>
              </a:buClr>
              <a:buSzPct val="100000"/>
              <a:buFont typeface="メイリオ" panose="020B0604030504040204" pitchFamily="50" charset="-128"/>
              <a:buChar char="•"/>
              <a:defRPr lang="ja-JP" altLang="en-US" sz="2000" b="0" i="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57181" lvl="0" indent="-257181">
              <a:spcBef>
                <a:spcPts val="600"/>
              </a:spcBef>
              <a:spcAft>
                <a:spcPts val="600"/>
              </a:spcAft>
              <a:buClr>
                <a:srgbClr val="002060"/>
              </a:buClr>
              <a:buFont typeface="Wingdings" panose="05000000000000000000" pitchFamily="2" charset="2"/>
              <a:buChar char="l"/>
            </a:pPr>
            <a:r>
              <a:rPr kumimoji="1" lang="ja-JP" altLang="en-US"/>
              <a:t>キーメッセージ：</a:t>
            </a:r>
            <a:r>
              <a:rPr kumimoji="1" lang="en-US" altLang="ja-JP"/>
              <a:t>1</a:t>
            </a:r>
            <a:r>
              <a:rPr kumimoji="1" lang="ja-JP" altLang="en-US"/>
              <a:t>行以内（約</a:t>
            </a:r>
            <a:r>
              <a:rPr kumimoji="1" lang="en-US" altLang="ja-JP"/>
              <a:t>35</a:t>
            </a:r>
            <a:r>
              <a:rPr kumimoji="1" lang="ja-JP" altLang="en-US"/>
              <a:t>字）３ポツまで </a:t>
            </a:r>
            <a:r>
              <a:rPr kumimoji="1" lang="en-US" altLang="ja-JP"/>
              <a:t>20pt</a:t>
            </a:r>
            <a:r>
              <a:rPr kumimoji="1" lang="ja-JP" altLang="en-US"/>
              <a:t>　行間はいじらない</a:t>
            </a:r>
            <a:endParaRPr kumimoji="1" lang="en-US" altLang="ja-JP"/>
          </a:p>
        </p:txBody>
      </p:sp>
      <p:sp>
        <p:nvSpPr>
          <p:cNvPr id="7" name="テキスト プレースホルダー 6">
            <a:extLst>
              <a:ext uri="{FF2B5EF4-FFF2-40B4-BE49-F238E27FC236}">
                <a16:creationId xmlns:a16="http://schemas.microsoft.com/office/drawing/2014/main" id="{9E5CEE60-90F4-9775-0CB9-B864463E973A}"/>
              </a:ext>
            </a:extLst>
          </p:cNvPr>
          <p:cNvSpPr>
            <a:spLocks noGrp="1"/>
          </p:cNvSpPr>
          <p:nvPr>
            <p:ph type="body" sz="quarter" idx="23" hasCustomPrompt="1"/>
          </p:nvPr>
        </p:nvSpPr>
        <p:spPr>
          <a:xfrm>
            <a:off x="443017" y="3655426"/>
            <a:ext cx="5316922" cy="539942"/>
          </a:xfrm>
        </p:spPr>
        <p:txBody>
          <a:bodyPr lIns="72000" tIns="72000" rIns="72000" bIns="36000"/>
          <a:lstStyle>
            <a:lvl1pPr marL="0" indent="0">
              <a:buFont typeface="Arial" panose="020B0604020202020204" pitchFamily="34" charset="0"/>
              <a:buNone/>
              <a:defRPr sz="1400">
                <a:solidFill>
                  <a:srgbClr val="016F96"/>
                </a:solidFill>
              </a:defRPr>
            </a:lvl1pPr>
            <a:lvl2pPr marL="344497" indent="0">
              <a:buNone/>
              <a:defRPr sz="1200"/>
            </a:lvl2pPr>
            <a:lvl3pPr marL="668354" indent="0">
              <a:buNone/>
              <a:defRPr sz="1200"/>
            </a:lvl3pPr>
            <a:lvl4pPr marL="936648" indent="0">
              <a:buNone/>
              <a:defRPr sz="1200"/>
            </a:lvl4pPr>
            <a:lvl5pPr marL="1298607" indent="0" algn="l">
              <a:buNone/>
              <a:defRPr sz="1200"/>
            </a:lvl5pPr>
          </a:lstStyle>
          <a:p>
            <a:pPr marL="171455" marR="0" lvl="0" indent="-171455" algn="l" defTabSz="914423" rtl="0" eaLnBrk="1" fontAlgn="auto" latinLnBrk="0" hangingPunct="1">
              <a:lnSpc>
                <a:spcPct val="100000"/>
              </a:lnSpc>
              <a:spcBef>
                <a:spcPts val="600"/>
              </a:spcBef>
              <a:spcAft>
                <a:spcPts val="600"/>
              </a:spcAft>
              <a:buClr>
                <a:srgbClr val="002060"/>
              </a:buClr>
              <a:buSzTx/>
              <a:tabLst/>
              <a:defRPr/>
            </a:pPr>
            <a:r>
              <a:rPr kumimoji="1" lang="ja-JP" altLang="en-US" dirty="0"/>
              <a:t>なぜ応募対象とした誤使用・不注意事故を選定したのか、その理由について説明してください。</a:t>
            </a:r>
          </a:p>
        </p:txBody>
      </p:sp>
      <p:sp>
        <p:nvSpPr>
          <p:cNvPr id="10" name="テキスト プレースホルダー 9">
            <a:extLst>
              <a:ext uri="{FF2B5EF4-FFF2-40B4-BE49-F238E27FC236}">
                <a16:creationId xmlns:a16="http://schemas.microsoft.com/office/drawing/2014/main" id="{E59F7C88-40C4-3D1C-3928-583676EC1764}"/>
              </a:ext>
            </a:extLst>
          </p:cNvPr>
          <p:cNvSpPr>
            <a:spLocks noGrp="1"/>
          </p:cNvSpPr>
          <p:nvPr>
            <p:ph type="body" sz="quarter" idx="24" hasCustomPrompt="1"/>
          </p:nvPr>
        </p:nvSpPr>
        <p:spPr>
          <a:xfrm>
            <a:off x="6432500" y="3747758"/>
            <a:ext cx="5316416" cy="755385"/>
          </a:xfrm>
          <a:noFill/>
        </p:spPr>
        <p:txBody>
          <a:bodyPr vert="horz" wrap="square" lIns="72000" tIns="72000" rIns="72000" bIns="36000" rtlCol="0">
            <a:spAutoFit/>
          </a:bodyPr>
          <a:lstStyle>
            <a:lvl1pPr marL="0" indent="0">
              <a:buNone/>
              <a:defRPr lang="ja-JP" altLang="en-US" sz="1400" smtClean="0">
                <a:solidFill>
                  <a:srgbClr val="016F96"/>
                </a:solidFill>
              </a:defRPr>
            </a:lvl1pPr>
            <a:lvl2pPr>
              <a:defRPr lang="ja-JP" altLang="en-US" sz="1200" smtClean="0"/>
            </a:lvl2pPr>
            <a:lvl3pPr>
              <a:defRPr lang="ja-JP" altLang="en-US" sz="1200" smtClean="0"/>
            </a:lvl3pPr>
            <a:lvl4pPr>
              <a:defRPr lang="ja-JP" altLang="en-US" sz="1200" smtClean="0"/>
            </a:lvl4pPr>
            <a:lvl5pPr>
              <a:defRPr lang="ja-JP" altLang="en-US" sz="1200"/>
            </a:lvl5pPr>
          </a:lstStyle>
          <a:p>
            <a:pPr marL="342908" marR="0" lvl="0" indent="-342908" fontAlgn="auto">
              <a:lnSpc>
                <a:spcPct val="100000"/>
              </a:lnSpc>
              <a:buSzTx/>
              <a:tabLst/>
            </a:pPr>
            <a:r>
              <a:rPr kumimoji="1" lang="en-US" altLang="ja-JP" dirty="0"/>
              <a:t>【</a:t>
            </a:r>
            <a:r>
              <a:rPr kumimoji="1" lang="ja-JP" altLang="en-US" dirty="0"/>
              <a:t>どのような誤使用・不注意状態（危険事象、危険状態）</a:t>
            </a:r>
            <a:r>
              <a:rPr kumimoji="1" lang="en-US" altLang="ja-JP" dirty="0"/>
              <a:t>】</a:t>
            </a:r>
            <a:r>
              <a:rPr kumimoji="1" lang="ja-JP" altLang="en-US" dirty="0"/>
              <a:t>で、</a:t>
            </a:r>
            <a:r>
              <a:rPr kumimoji="1" lang="en-US" altLang="ja-JP" dirty="0"/>
              <a:t>【</a:t>
            </a:r>
            <a:r>
              <a:rPr kumimoji="1" lang="ja-JP" altLang="en-US" dirty="0"/>
              <a:t>どのような危険源（ハザード）</a:t>
            </a:r>
            <a:r>
              <a:rPr kumimoji="1" lang="en-US" altLang="ja-JP" dirty="0"/>
              <a:t>】</a:t>
            </a:r>
            <a:r>
              <a:rPr kumimoji="1" lang="ja-JP" altLang="en-US" dirty="0"/>
              <a:t>から、</a:t>
            </a:r>
            <a:r>
              <a:rPr kumimoji="1" lang="en-US" altLang="ja-JP" dirty="0"/>
              <a:t>【</a:t>
            </a:r>
            <a:r>
              <a:rPr kumimoji="1" lang="ja-JP" altLang="en-US" dirty="0"/>
              <a:t>どのような使用者</a:t>
            </a:r>
            <a:r>
              <a:rPr kumimoji="1" lang="en-US" altLang="ja-JP" dirty="0"/>
              <a:t>】</a:t>
            </a:r>
            <a:r>
              <a:rPr kumimoji="1" lang="ja-JP" altLang="en-US" dirty="0"/>
              <a:t>を対象としたリスクか、説明してください。</a:t>
            </a:r>
          </a:p>
        </p:txBody>
      </p:sp>
      <p:sp>
        <p:nvSpPr>
          <p:cNvPr id="12" name="テキスト プレースホルダー 11">
            <a:extLst>
              <a:ext uri="{FF2B5EF4-FFF2-40B4-BE49-F238E27FC236}">
                <a16:creationId xmlns:a16="http://schemas.microsoft.com/office/drawing/2014/main" id="{E10F42EE-E182-F73B-ED47-4B1995A4EC23}"/>
              </a:ext>
            </a:extLst>
          </p:cNvPr>
          <p:cNvSpPr>
            <a:spLocks noGrp="1"/>
          </p:cNvSpPr>
          <p:nvPr>
            <p:ph type="body" sz="quarter" idx="25" hasCustomPrompt="1"/>
          </p:nvPr>
        </p:nvSpPr>
        <p:spPr>
          <a:xfrm>
            <a:off x="443017" y="2712318"/>
            <a:ext cx="5316922" cy="558784"/>
          </a:xfrm>
          <a:solidFill>
            <a:schemeClr val="accent1"/>
          </a:solidFill>
        </p:spPr>
        <p:txBody>
          <a:bodyPr vert="horz" wrap="square" lIns="108000" tIns="108000" rIns="108000" bIns="72000" rtlCol="0">
            <a:spAutoFit/>
          </a:bodyPr>
          <a:lstStyle>
            <a:lvl1pPr marL="0" indent="0">
              <a:buNone/>
              <a:defRPr lang="ja-JP" altLang="en-US" b="1" dirty="0" smtClean="0">
                <a:solidFill>
                  <a:schemeClr val="bg1"/>
                </a:solidFill>
              </a:defRPr>
            </a:lvl1pPr>
            <a:lvl2pPr>
              <a:defRPr lang="ja-JP" altLang="en-US" dirty="0" smtClean="0">
                <a:solidFill>
                  <a:schemeClr val="bg1"/>
                </a:solidFill>
              </a:defRPr>
            </a:lvl2pPr>
            <a:lvl3pPr>
              <a:defRPr lang="ja-JP" altLang="en-US" dirty="0" smtClean="0">
                <a:solidFill>
                  <a:schemeClr val="bg1"/>
                </a:solidFill>
              </a:defRPr>
            </a:lvl3pPr>
            <a:lvl4pPr>
              <a:defRPr lang="ja-JP" altLang="en-US" dirty="0" smtClean="0">
                <a:solidFill>
                  <a:schemeClr val="bg1"/>
                </a:solidFill>
              </a:defRPr>
            </a:lvl4pPr>
            <a:lvl5pPr>
              <a:defRPr lang="ja-JP" altLang="en-US" dirty="0">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14" name="テキスト プレースホルダー 13">
            <a:extLst>
              <a:ext uri="{FF2B5EF4-FFF2-40B4-BE49-F238E27FC236}">
                <a16:creationId xmlns:a16="http://schemas.microsoft.com/office/drawing/2014/main" id="{F051B484-ADEC-D7B0-A0E2-ADD29C858959}"/>
              </a:ext>
            </a:extLst>
          </p:cNvPr>
          <p:cNvSpPr>
            <a:spLocks noGrp="1"/>
          </p:cNvSpPr>
          <p:nvPr>
            <p:ph type="body" sz="quarter" idx="26" hasCustomPrompt="1"/>
          </p:nvPr>
        </p:nvSpPr>
        <p:spPr>
          <a:xfrm>
            <a:off x="6470178" y="2707268"/>
            <a:ext cx="5317376"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fontAlgn="auto">
              <a:lnSpc>
                <a:spcPct val="130000"/>
              </a:lnSpc>
              <a:buSzTx/>
              <a:tabLst/>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endParaRPr kumimoji="1" lang="ja-JP" altLang="en-US"/>
          </a:p>
        </p:txBody>
      </p:sp>
      <p:pic>
        <p:nvPicPr>
          <p:cNvPr id="3" name="図 2" descr="図形 が含まれている画像&#10;&#10;自動的に生成された説明">
            <a:extLst>
              <a:ext uri="{FF2B5EF4-FFF2-40B4-BE49-F238E27FC236}">
                <a16:creationId xmlns:a16="http://schemas.microsoft.com/office/drawing/2014/main" id="{5C792116-0207-2182-A1A5-BB2256A73537}"/>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Tree>
    <p:extLst>
      <p:ext uri="{BB962C8B-B14F-4D97-AF65-F5344CB8AC3E}">
        <p14:creationId xmlns:p14="http://schemas.microsoft.com/office/powerpoint/2010/main" val="2913739683"/>
      </p:ext>
    </p:extLst>
  </p:cSld>
  <p:clrMapOvr>
    <a:masterClrMapping/>
  </p:clrMapOvr>
  <p:extLst>
    <p:ext uri="{DCECCB84-F9BA-43D5-87BE-67443E8EF086}">
      <p15:sldGuideLst xmlns:p15="http://schemas.microsoft.com/office/powerpoint/2012/main">
        <p15:guide id="1" orient="horz" pos="232" userDrawn="1">
          <p15:clr>
            <a:srgbClr val="FBAE40"/>
          </p15:clr>
        </p15:guide>
        <p15:guide id="7" pos="268" userDrawn="1">
          <p15:clr>
            <a:srgbClr val="FBAE40"/>
          </p15:clr>
        </p15:guide>
        <p15:guide id="10" pos="7412" userDrawn="1">
          <p15:clr>
            <a:srgbClr val="FBAE40"/>
          </p15:clr>
        </p15:guide>
        <p15:guide id="13" orient="horz" pos="4065" userDrawn="1">
          <p15:clr>
            <a:srgbClr val="FBAE40"/>
          </p15:clr>
        </p15:guide>
        <p15:guide id="14"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Basic（essay）">
    <p:spTree>
      <p:nvGrpSpPr>
        <p:cNvPr id="1" name=""/>
        <p:cNvGrpSpPr/>
        <p:nvPr/>
      </p:nvGrpSpPr>
      <p:grpSpPr>
        <a:xfrm>
          <a:off x="0" y="0"/>
          <a:ext cx="0" cy="0"/>
          <a:chOff x="0" y="0"/>
          <a:chExt cx="0" cy="0"/>
        </a:xfrm>
      </p:grpSpPr>
      <p:sp>
        <p:nvSpPr>
          <p:cNvPr id="12" name="テキスト プレースホルダー 11">
            <a:extLst>
              <a:ext uri="{FF2B5EF4-FFF2-40B4-BE49-F238E27FC236}">
                <a16:creationId xmlns:a16="http://schemas.microsoft.com/office/drawing/2014/main" id="{C145B5D5-4B5E-6D2D-BAD5-72DE5A197CE1}"/>
              </a:ext>
            </a:extLst>
          </p:cNvPr>
          <p:cNvSpPr>
            <a:spLocks noGrp="1"/>
          </p:cNvSpPr>
          <p:nvPr>
            <p:ph type="body" sz="quarter" idx="24" hasCustomPrompt="1"/>
          </p:nvPr>
        </p:nvSpPr>
        <p:spPr>
          <a:xfrm>
            <a:off x="436775" y="3378480"/>
            <a:ext cx="11305845" cy="293721"/>
          </a:xfrm>
          <a:noFill/>
        </p:spPr>
        <p:txBody>
          <a:bodyPr vert="horz" wrap="square" lIns="72000" tIns="72000" rIns="72000" bIns="36000" rtlCol="0">
            <a:spAutoFit/>
          </a:bodyPr>
          <a:lstStyle>
            <a:lvl1pPr marL="0" indent="0">
              <a:buFont typeface="Arial" panose="020B0604020202020204" pitchFamily="34" charset="0"/>
              <a:buNone/>
              <a:defRPr lang="ja-JP" altLang="en-US" sz="1200" b="1" smtClean="0">
                <a:latin typeface="+mn-ea"/>
                <a:ea typeface="+mn-ea"/>
              </a:defRPr>
            </a:lvl1pPr>
            <a:lvl2pPr>
              <a:defRPr lang="ja-JP" altLang="en-US" sz="1200" smtClean="0">
                <a:latin typeface="+mn-ea"/>
                <a:ea typeface="+mn-ea"/>
              </a:defRPr>
            </a:lvl2pPr>
            <a:lvl3pPr>
              <a:defRPr lang="ja-JP" altLang="en-US" sz="1200" smtClean="0">
                <a:latin typeface="+mn-ea"/>
                <a:ea typeface="+mn-ea"/>
              </a:defRPr>
            </a:lvl3pPr>
            <a:lvl4pPr>
              <a:defRPr lang="ja-JP" altLang="en-US" sz="1200" smtClean="0">
                <a:latin typeface="+mn-ea"/>
                <a:ea typeface="+mn-ea"/>
              </a:defRPr>
            </a:lvl4pPr>
            <a:lvl5pPr>
              <a:defRPr lang="ja-JP" altLang="en-US" sz="1200">
                <a:latin typeface="+mn-ea"/>
                <a:ea typeface="+mn-ea"/>
              </a:defRPr>
            </a:lvl5pPr>
          </a:lstStyle>
          <a:p>
            <a:pPr lvl="0"/>
            <a:r>
              <a:rPr kumimoji="1" lang="ja-JP" altLang="en-US"/>
              <a:t>強調箇所は太字</a:t>
            </a:r>
            <a:endParaRPr kumimoji="1" lang="en-US" altLang="ja-JP"/>
          </a:p>
        </p:txBody>
      </p:sp>
      <p:sp>
        <p:nvSpPr>
          <p:cNvPr id="10" name="テキスト プレースホルダー 9">
            <a:extLst>
              <a:ext uri="{FF2B5EF4-FFF2-40B4-BE49-F238E27FC236}">
                <a16:creationId xmlns:a16="http://schemas.microsoft.com/office/drawing/2014/main" id="{7C26272D-E711-7BDA-C6B1-F6E5FC5BB955}"/>
              </a:ext>
            </a:extLst>
          </p:cNvPr>
          <p:cNvSpPr>
            <a:spLocks noGrp="1"/>
          </p:cNvSpPr>
          <p:nvPr>
            <p:ph type="body" sz="quarter" idx="23" hasCustomPrompt="1"/>
          </p:nvPr>
        </p:nvSpPr>
        <p:spPr>
          <a:xfrm>
            <a:off x="437662" y="1808201"/>
            <a:ext cx="11304954" cy="1452591"/>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本文：</a:t>
            </a:r>
            <a:r>
              <a:rPr kumimoji="1" lang="en-US" altLang="ja-JP"/>
              <a:t>40</a:t>
            </a:r>
            <a:r>
              <a:rPr kumimoji="1" lang="ja-JP" altLang="en-US"/>
              <a:t>字以内 </a:t>
            </a:r>
            <a:r>
              <a:rPr kumimoji="1" lang="en-US" altLang="ja-JP"/>
              <a:t>16pt /</a:t>
            </a:r>
            <a:r>
              <a:rPr kumimoji="1" lang="ja-JP" altLang="en-US"/>
              <a:t>プレゼン用 </a:t>
            </a:r>
            <a:r>
              <a:rPr kumimoji="1" lang="en-US" altLang="ja-JP"/>
              <a:t>16pt</a:t>
            </a:r>
            <a:r>
              <a:rPr kumimoji="1" lang="ja-JP" altLang="en-US"/>
              <a:t>　詳細はこの大きさで記載　</a:t>
            </a:r>
            <a:endParaRPr kumimoji="1" lang="en-US" altLang="ja-JP"/>
          </a:p>
        </p:txBody>
      </p:sp>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37666" y="1160415"/>
            <a:ext cx="53183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4" y="366716"/>
            <a:ext cx="11305842" cy="584775"/>
          </a:xfrm>
          <a:prstGeom prst="rect">
            <a:avLst/>
          </a:prstGeom>
        </p:spPr>
        <p:txBody>
          <a:bodyPr wrap="square">
            <a:spAutoFit/>
          </a:bodyPr>
          <a:lstStyle>
            <a:lvl1pPr algn="l">
              <a:defRPr lang="ja-JP" altLang="en-US" sz="3200" b="1" i="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スライドタイトル：</a:t>
            </a:r>
            <a:r>
              <a:rPr kumimoji="1" lang="en-US" altLang="ja-JP"/>
              <a:t>13</a:t>
            </a:r>
            <a:r>
              <a:rPr kumimoji="1" lang="ja-JP" altLang="en-US"/>
              <a:t>字以内 </a:t>
            </a:r>
            <a:r>
              <a:rPr kumimoji="1" lang="en-US" altLang="ja-JP"/>
              <a:t>32pt</a:t>
            </a:r>
            <a:endParaRPr kumimoji="1" lang="ja-JP" altLang="en-US"/>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1" y="6498006"/>
            <a:ext cx="9880615" cy="123111"/>
          </a:xfrm>
          <a:noFill/>
        </p:spPr>
        <p:txBody>
          <a:bodyPr wrap="square" lIns="0" tIns="0" rIns="0" bIns="0" anchor="ctr">
            <a:spAutoFit/>
          </a:bodyPr>
          <a:lstStyle>
            <a:lvl1pPr marL="0" indent="0">
              <a:spcBef>
                <a:spcPts val="0"/>
              </a:spcBef>
              <a:spcAft>
                <a:spcPts val="0"/>
              </a:spcAft>
              <a:buFont typeface="Arial" panose="020B0604020202020204" pitchFamily="34" charset="0"/>
              <a:buNone/>
              <a:defRPr sz="800" b="0" i="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出典先：</a:t>
            </a:r>
            <a:r>
              <a:rPr kumimoji="1" lang="en-US" altLang="ja-JP"/>
              <a:t>8pt</a:t>
            </a:r>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Tree>
    <p:extLst>
      <p:ext uri="{BB962C8B-B14F-4D97-AF65-F5344CB8AC3E}">
        <p14:creationId xmlns:p14="http://schemas.microsoft.com/office/powerpoint/2010/main" val="2879147189"/>
      </p:ext>
    </p:extLst>
  </p:cSld>
  <p:clrMapOvr>
    <a:masterClrMapping/>
  </p:clrMapOvr>
  <p:extLst>
    <p:ext uri="{DCECCB84-F9BA-43D5-87BE-67443E8EF086}">
      <p15:sldGuideLst xmlns:p15="http://schemas.microsoft.com/office/powerpoint/2012/main">
        <p15:guide id="1" orient="horz" pos="232" userDrawn="1">
          <p15:clr>
            <a:srgbClr val="FBAE40"/>
          </p15:clr>
        </p15:guide>
        <p15:guide id="7" pos="249" userDrawn="1">
          <p15:clr>
            <a:srgbClr val="FBAE40"/>
          </p15:clr>
        </p15:guide>
        <p15:guide id="10" pos="7393" userDrawn="1">
          <p15:clr>
            <a:srgbClr val="FBAE40"/>
          </p15:clr>
        </p15:guide>
        <p15:guide id="13" orient="horz" pos="4050" userDrawn="1">
          <p15:clr>
            <a:srgbClr val="FBAE40"/>
          </p15:clr>
        </p15:guide>
        <p15:guide id="14"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asic（essay）">
    <p:spTree>
      <p:nvGrpSpPr>
        <p:cNvPr id="1" name=""/>
        <p:cNvGrpSpPr/>
        <p:nvPr/>
      </p:nvGrpSpPr>
      <p:grpSpPr>
        <a:xfrm>
          <a:off x="0" y="0"/>
          <a:ext cx="0" cy="0"/>
          <a:chOff x="0" y="0"/>
          <a:chExt cx="0" cy="0"/>
        </a:xfrm>
      </p:grpSpPr>
      <p:sp>
        <p:nvSpPr>
          <p:cNvPr id="12" name="テキスト プレースホルダー 11">
            <a:extLst>
              <a:ext uri="{FF2B5EF4-FFF2-40B4-BE49-F238E27FC236}">
                <a16:creationId xmlns:a16="http://schemas.microsoft.com/office/drawing/2014/main" id="{C145B5D5-4B5E-6D2D-BAD5-72DE5A197CE1}"/>
              </a:ext>
            </a:extLst>
          </p:cNvPr>
          <p:cNvSpPr>
            <a:spLocks noGrp="1"/>
          </p:cNvSpPr>
          <p:nvPr>
            <p:ph type="body" sz="quarter" idx="24" hasCustomPrompt="1"/>
          </p:nvPr>
        </p:nvSpPr>
        <p:spPr>
          <a:xfrm>
            <a:off x="436775" y="3378480"/>
            <a:ext cx="11305845" cy="293721"/>
          </a:xfrm>
          <a:noFill/>
        </p:spPr>
        <p:txBody>
          <a:bodyPr vert="horz" wrap="square" lIns="72000" tIns="72000" rIns="72000" bIns="36000" rtlCol="0">
            <a:spAutoFit/>
          </a:bodyPr>
          <a:lstStyle>
            <a:lvl1pPr marL="0" indent="0">
              <a:buFont typeface="Arial" panose="020B0604020202020204" pitchFamily="34" charset="0"/>
              <a:buNone/>
              <a:defRPr lang="ja-JP" altLang="en-US" sz="1200" b="1" smtClean="0">
                <a:latin typeface="+mn-ea"/>
                <a:ea typeface="+mn-ea"/>
              </a:defRPr>
            </a:lvl1pPr>
            <a:lvl2pPr>
              <a:defRPr lang="ja-JP" altLang="en-US" sz="1200" smtClean="0">
                <a:latin typeface="+mn-ea"/>
                <a:ea typeface="+mn-ea"/>
              </a:defRPr>
            </a:lvl2pPr>
            <a:lvl3pPr>
              <a:defRPr lang="ja-JP" altLang="en-US" sz="1200" smtClean="0">
                <a:latin typeface="+mn-ea"/>
                <a:ea typeface="+mn-ea"/>
              </a:defRPr>
            </a:lvl3pPr>
            <a:lvl4pPr>
              <a:defRPr lang="ja-JP" altLang="en-US" sz="1200" smtClean="0">
                <a:latin typeface="+mn-ea"/>
                <a:ea typeface="+mn-ea"/>
              </a:defRPr>
            </a:lvl4pPr>
            <a:lvl5pPr>
              <a:defRPr lang="ja-JP" altLang="en-US" sz="1200">
                <a:latin typeface="+mn-ea"/>
                <a:ea typeface="+mn-ea"/>
              </a:defRPr>
            </a:lvl5pPr>
          </a:lstStyle>
          <a:p>
            <a:pPr lvl="0"/>
            <a:r>
              <a:rPr kumimoji="1" lang="ja-JP" altLang="en-US"/>
              <a:t>強調箇所は太字</a:t>
            </a:r>
            <a:endParaRPr kumimoji="1" lang="en-US" altLang="ja-JP"/>
          </a:p>
        </p:txBody>
      </p:sp>
      <p:sp>
        <p:nvSpPr>
          <p:cNvPr id="10" name="テキスト プレースホルダー 9">
            <a:extLst>
              <a:ext uri="{FF2B5EF4-FFF2-40B4-BE49-F238E27FC236}">
                <a16:creationId xmlns:a16="http://schemas.microsoft.com/office/drawing/2014/main" id="{7C26272D-E711-7BDA-C6B1-F6E5FC5BB955}"/>
              </a:ext>
            </a:extLst>
          </p:cNvPr>
          <p:cNvSpPr>
            <a:spLocks noGrp="1"/>
          </p:cNvSpPr>
          <p:nvPr>
            <p:ph type="body" sz="quarter" idx="23" hasCustomPrompt="1"/>
          </p:nvPr>
        </p:nvSpPr>
        <p:spPr>
          <a:xfrm>
            <a:off x="437662" y="1808202"/>
            <a:ext cx="11304954" cy="48905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電気用品　ガス・石油製品　車両製品　生活製品　の中から選択</a:t>
            </a:r>
            <a:endParaRPr kumimoji="1" lang="en-US" altLang="ja-JP"/>
          </a:p>
        </p:txBody>
      </p:sp>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37666" y="1160415"/>
            <a:ext cx="53183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4" y="366716"/>
            <a:ext cx="11305842" cy="584775"/>
          </a:xfrm>
          <a:prstGeom prst="rect">
            <a:avLst/>
          </a:prstGeom>
        </p:spPr>
        <p:txBody>
          <a:bodyPr wrap="square">
            <a:spAutoFit/>
          </a:bodyPr>
          <a:lstStyle>
            <a:lvl1pPr algn="l">
              <a:defRPr lang="ja-JP" altLang="en-US" sz="3200" b="1" i="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スライドタイトル：</a:t>
            </a:r>
            <a:r>
              <a:rPr kumimoji="1" lang="en-US" altLang="ja-JP"/>
              <a:t>13</a:t>
            </a:r>
            <a:r>
              <a:rPr kumimoji="1" lang="ja-JP" altLang="en-US"/>
              <a:t>字以内 </a:t>
            </a:r>
            <a:r>
              <a:rPr kumimoji="1" lang="en-US" altLang="ja-JP"/>
              <a:t>32pt</a:t>
            </a:r>
            <a:endParaRPr kumimoji="1" lang="ja-JP" altLang="en-US"/>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1" y="6498006"/>
            <a:ext cx="9880615" cy="123111"/>
          </a:xfrm>
          <a:noFill/>
        </p:spPr>
        <p:txBody>
          <a:bodyPr wrap="square" lIns="0" tIns="0" rIns="0" bIns="0" anchor="ctr">
            <a:spAutoFit/>
          </a:bodyPr>
          <a:lstStyle>
            <a:lvl1pPr marL="0" indent="0">
              <a:spcBef>
                <a:spcPts val="0"/>
              </a:spcBef>
              <a:spcAft>
                <a:spcPts val="0"/>
              </a:spcAft>
              <a:buFont typeface="Arial" panose="020B0604020202020204" pitchFamily="34" charset="0"/>
              <a:buNone/>
              <a:defRPr sz="800" b="0" i="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出典先：</a:t>
            </a:r>
            <a:r>
              <a:rPr kumimoji="1" lang="en-US" altLang="ja-JP"/>
              <a:t>8pt</a:t>
            </a:r>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Tree>
    <p:extLst>
      <p:ext uri="{BB962C8B-B14F-4D97-AF65-F5344CB8AC3E}">
        <p14:creationId xmlns:p14="http://schemas.microsoft.com/office/powerpoint/2010/main" val="227735283"/>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Basic（essay）">
    <p:spTree>
      <p:nvGrpSpPr>
        <p:cNvPr id="1" name=""/>
        <p:cNvGrpSpPr/>
        <p:nvPr/>
      </p:nvGrpSpPr>
      <p:grpSpPr>
        <a:xfrm>
          <a:off x="0" y="0"/>
          <a:ext cx="0" cy="0"/>
          <a:chOff x="0" y="0"/>
          <a:chExt cx="0" cy="0"/>
        </a:xfrm>
      </p:grpSpPr>
      <p:sp>
        <p:nvSpPr>
          <p:cNvPr id="12" name="テキスト プレースホルダー 11">
            <a:extLst>
              <a:ext uri="{FF2B5EF4-FFF2-40B4-BE49-F238E27FC236}">
                <a16:creationId xmlns:a16="http://schemas.microsoft.com/office/drawing/2014/main" id="{C145B5D5-4B5E-6D2D-BAD5-72DE5A197CE1}"/>
              </a:ext>
            </a:extLst>
          </p:cNvPr>
          <p:cNvSpPr>
            <a:spLocks noGrp="1"/>
          </p:cNvSpPr>
          <p:nvPr>
            <p:ph type="body" sz="quarter" idx="24" hasCustomPrompt="1"/>
          </p:nvPr>
        </p:nvSpPr>
        <p:spPr>
          <a:xfrm>
            <a:off x="291260" y="3914680"/>
            <a:ext cx="11305845" cy="293721"/>
          </a:xfrm>
          <a:noFill/>
        </p:spPr>
        <p:txBody>
          <a:bodyPr vert="horz" wrap="square" lIns="72000" tIns="72000" rIns="72000" bIns="36000" rtlCol="0">
            <a:spAutoFit/>
          </a:bodyPr>
          <a:lstStyle>
            <a:lvl1pPr marL="0" indent="0">
              <a:buFont typeface="Arial" panose="020B0604020202020204" pitchFamily="34" charset="0"/>
              <a:buNone/>
              <a:defRPr lang="ja-JP" altLang="en-US" sz="1200" b="1" smtClean="0">
                <a:latin typeface="+mn-ea"/>
                <a:ea typeface="+mn-ea"/>
              </a:defRPr>
            </a:lvl1pPr>
            <a:lvl2pPr>
              <a:defRPr lang="ja-JP" altLang="en-US" sz="1200" smtClean="0">
                <a:latin typeface="+mn-ea"/>
                <a:ea typeface="+mn-ea"/>
              </a:defRPr>
            </a:lvl2pPr>
            <a:lvl3pPr>
              <a:defRPr lang="ja-JP" altLang="en-US" sz="1200" smtClean="0">
                <a:latin typeface="+mn-ea"/>
                <a:ea typeface="+mn-ea"/>
              </a:defRPr>
            </a:lvl3pPr>
            <a:lvl4pPr>
              <a:defRPr lang="ja-JP" altLang="en-US" sz="1200" smtClean="0">
                <a:latin typeface="+mn-ea"/>
                <a:ea typeface="+mn-ea"/>
              </a:defRPr>
            </a:lvl4pPr>
            <a:lvl5pPr>
              <a:defRPr lang="ja-JP" altLang="en-US" sz="1200">
                <a:latin typeface="+mn-ea"/>
                <a:ea typeface="+mn-ea"/>
              </a:defRPr>
            </a:lvl5pPr>
          </a:lstStyle>
          <a:p>
            <a:pPr lvl="0"/>
            <a:r>
              <a:rPr kumimoji="1" lang="en-US" altLang="ja-JP" dirty="0"/>
              <a:t>※</a:t>
            </a:r>
            <a:r>
              <a:rPr kumimoji="1" lang="ja-JP" altLang="en-US" dirty="0"/>
              <a:t>根拠となる資料を提出する際は応募製品に関する物と分かるようにしてください。</a:t>
            </a:r>
            <a:endParaRPr kumimoji="1" lang="en-US" altLang="ja-JP" dirty="0"/>
          </a:p>
        </p:txBody>
      </p:sp>
      <p:sp>
        <p:nvSpPr>
          <p:cNvPr id="10" name="テキスト プレースホルダー 9">
            <a:extLst>
              <a:ext uri="{FF2B5EF4-FFF2-40B4-BE49-F238E27FC236}">
                <a16:creationId xmlns:a16="http://schemas.microsoft.com/office/drawing/2014/main" id="{7C26272D-E711-7BDA-C6B1-F6E5FC5BB955}"/>
              </a:ext>
            </a:extLst>
          </p:cNvPr>
          <p:cNvSpPr>
            <a:spLocks noGrp="1"/>
          </p:cNvSpPr>
          <p:nvPr>
            <p:ph type="body" sz="quarter" idx="23" hasCustomPrompt="1"/>
          </p:nvPr>
        </p:nvSpPr>
        <p:spPr>
          <a:xfrm>
            <a:off x="204265" y="2523634"/>
            <a:ext cx="11304954" cy="802571"/>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製品安全</a:t>
            </a:r>
            <a:r>
              <a:rPr kumimoji="1" lang="en-US" altLang="ja-JP" dirty="0"/>
              <a:t>4</a:t>
            </a:r>
            <a:r>
              <a:rPr kumimoji="1" lang="ja-JP" altLang="en-US" dirty="0"/>
              <a:t>法（電気用品安全法 ／ 消費生活用製品安全法 ／ ガス事業法 ／ 液化石油ガスの保安の確保及び取引の適正化に関する法律）から適合するものを選択して記載してください。</a:t>
            </a:r>
            <a:endParaRPr kumimoji="1" lang="en-US" altLang="ja-JP" dirty="0"/>
          </a:p>
        </p:txBody>
      </p:sp>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203377" y="827018"/>
            <a:ext cx="53183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203377" y="173922"/>
            <a:ext cx="11305842" cy="584775"/>
          </a:xfrm>
          <a:prstGeom prst="rect">
            <a:avLst/>
          </a:prstGeom>
        </p:spPr>
        <p:txBody>
          <a:bodyPr wrap="square">
            <a:spAutoFit/>
          </a:bodyPr>
          <a:lstStyle>
            <a:lvl1pPr algn="l">
              <a:defRPr lang="ja-JP" altLang="en-US" sz="3200" b="1" i="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スライドタイトル：</a:t>
            </a:r>
            <a:r>
              <a:rPr kumimoji="1" lang="en-US" altLang="ja-JP"/>
              <a:t>13</a:t>
            </a:r>
            <a:r>
              <a:rPr kumimoji="1" lang="ja-JP" altLang="en-US"/>
              <a:t>字以内 </a:t>
            </a:r>
            <a:r>
              <a:rPr kumimoji="1" lang="en-US" altLang="ja-JP"/>
              <a:t>32pt</a:t>
            </a:r>
            <a:endParaRPr kumimoji="1" lang="ja-JP" alt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0" y="-7884"/>
            <a:ext cx="12192000" cy="489049"/>
          </a:xfrm>
          <a:prstGeom prst="rect">
            <a:avLst/>
          </a:prstGeom>
          <a:noFill/>
        </p:spPr>
      </p:pic>
      <p:sp>
        <p:nvSpPr>
          <p:cNvPr id="3" name="テキスト プレースホルダー 9">
            <a:extLst>
              <a:ext uri="{FF2B5EF4-FFF2-40B4-BE49-F238E27FC236}">
                <a16:creationId xmlns:a16="http://schemas.microsoft.com/office/drawing/2014/main" id="{1CF35538-2C04-9416-7464-B6D19BD3FB2D}"/>
              </a:ext>
            </a:extLst>
          </p:cNvPr>
          <p:cNvSpPr>
            <a:spLocks noGrp="1"/>
          </p:cNvSpPr>
          <p:nvPr>
            <p:ph type="body" sz="quarter" idx="25" hasCustomPrompt="1"/>
          </p:nvPr>
        </p:nvSpPr>
        <p:spPr>
          <a:xfrm>
            <a:off x="204265" y="3323538"/>
            <a:ext cx="11304954" cy="457827"/>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該当する型式の区分、具体的な内容を記入してください。また、法律と応募製品の関係性を説明してください。該当する場合、登録検査機関名、試験機関名も記入してください。</a:t>
            </a:r>
            <a:endParaRPr kumimoji="1" lang="en-US" altLang="ja-JP" dirty="0"/>
          </a:p>
        </p:txBody>
      </p:sp>
      <p:sp>
        <p:nvSpPr>
          <p:cNvPr id="4" name="テキスト プレースホルダー 9">
            <a:extLst>
              <a:ext uri="{FF2B5EF4-FFF2-40B4-BE49-F238E27FC236}">
                <a16:creationId xmlns:a16="http://schemas.microsoft.com/office/drawing/2014/main" id="{1CA2F58C-A779-8031-0A1A-444B29ABF74E}"/>
              </a:ext>
            </a:extLst>
          </p:cNvPr>
          <p:cNvSpPr>
            <a:spLocks noGrp="1"/>
          </p:cNvSpPr>
          <p:nvPr>
            <p:ph type="body" sz="quarter" idx="26" hasCustomPrompt="1"/>
          </p:nvPr>
        </p:nvSpPr>
        <p:spPr>
          <a:xfrm>
            <a:off x="204265" y="4262234"/>
            <a:ext cx="11304954" cy="457827"/>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適合する具体的な法令名、条項番号、具体的な内容を記入してください。また、法令と応募製品の関係性を説明してください。</a:t>
            </a:r>
            <a:endParaRPr kumimoji="1" lang="en-US" altLang="ja-JP" dirty="0"/>
          </a:p>
        </p:txBody>
      </p:sp>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292151" y="4894880"/>
            <a:ext cx="11304954" cy="457827"/>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該当する</a:t>
            </a:r>
            <a:r>
              <a:rPr kumimoji="1" lang="en-US" altLang="ja-JP" dirty="0"/>
              <a:t>JIS</a:t>
            </a:r>
            <a:r>
              <a:rPr kumimoji="1" lang="ja-JP" altLang="en-US" dirty="0"/>
              <a:t>の規格名、具体的な内容、規格と応募製品の関係性を説明してください。また、認証機関名も記入してください。</a:t>
            </a:r>
            <a:endParaRPr kumimoji="1" lang="en-US" altLang="ja-JP" dirty="0"/>
          </a:p>
        </p:txBody>
      </p:sp>
      <p:sp>
        <p:nvSpPr>
          <p:cNvPr id="7" name="テキスト プレースホルダー 9">
            <a:extLst>
              <a:ext uri="{FF2B5EF4-FFF2-40B4-BE49-F238E27FC236}">
                <a16:creationId xmlns:a16="http://schemas.microsoft.com/office/drawing/2014/main" id="{7D77B284-1993-9649-FB17-D731448A0D62}"/>
              </a:ext>
            </a:extLst>
          </p:cNvPr>
          <p:cNvSpPr>
            <a:spLocks noGrp="1"/>
          </p:cNvSpPr>
          <p:nvPr>
            <p:ph type="body" sz="quarter" idx="28" hasCustomPrompt="1"/>
          </p:nvPr>
        </p:nvSpPr>
        <p:spPr>
          <a:xfrm>
            <a:off x="292151" y="5429843"/>
            <a:ext cx="11304954" cy="457827"/>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その他、該当する業界安全基準等の具体的な規格名、具体的な内容、規格と応募製品の関係性を説明してください。認証機関名、社内試験結果の公開有無等を記入してください。</a:t>
            </a:r>
            <a:endParaRPr kumimoji="1" lang="en-US" altLang="ja-JP" dirty="0"/>
          </a:p>
        </p:txBody>
      </p:sp>
      <p:sp>
        <p:nvSpPr>
          <p:cNvPr id="8" name="テキスト プレースホルダー 9">
            <a:extLst>
              <a:ext uri="{FF2B5EF4-FFF2-40B4-BE49-F238E27FC236}">
                <a16:creationId xmlns:a16="http://schemas.microsoft.com/office/drawing/2014/main" id="{58C87077-D61C-B2EC-4864-9813E12D714B}"/>
              </a:ext>
            </a:extLst>
          </p:cNvPr>
          <p:cNvSpPr>
            <a:spLocks noGrp="1"/>
          </p:cNvSpPr>
          <p:nvPr>
            <p:ph type="body" sz="quarter" idx="29" hasCustomPrompt="1"/>
          </p:nvPr>
        </p:nvSpPr>
        <p:spPr>
          <a:xfrm>
            <a:off x="292151" y="6111107"/>
            <a:ext cx="11304954" cy="457827"/>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該当する法令や法規制等に漏れがないことを説明してください。</a:t>
            </a:r>
            <a:endParaRPr kumimoji="1" lang="en-US" altLang="ja-JP" dirty="0"/>
          </a:p>
        </p:txBody>
      </p:sp>
      <p:sp>
        <p:nvSpPr>
          <p:cNvPr id="9" name="テキスト プレースホルダー 9">
            <a:extLst>
              <a:ext uri="{FF2B5EF4-FFF2-40B4-BE49-F238E27FC236}">
                <a16:creationId xmlns:a16="http://schemas.microsoft.com/office/drawing/2014/main" id="{CA9E2108-C514-EEC7-104E-65018FD12208}"/>
              </a:ext>
            </a:extLst>
          </p:cNvPr>
          <p:cNvSpPr>
            <a:spLocks noGrp="1"/>
          </p:cNvSpPr>
          <p:nvPr>
            <p:ph type="body" sz="quarter" idx="30" hasCustomPrompt="1"/>
          </p:nvPr>
        </p:nvSpPr>
        <p:spPr>
          <a:xfrm>
            <a:off x="203377" y="1558601"/>
            <a:ext cx="11304954" cy="457827"/>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応募製品が（ａ）～（ｃ）のいずれにも当てはまらない場合、自社基準への適合性確認などによって応募製品が製品全体として基本的安全性を担保していることを説明してください。</a:t>
            </a:r>
            <a:endParaRPr kumimoji="1" lang="en-US" altLang="ja-JP" dirty="0"/>
          </a:p>
        </p:txBody>
      </p:sp>
    </p:spTree>
    <p:extLst>
      <p:ext uri="{BB962C8B-B14F-4D97-AF65-F5344CB8AC3E}">
        <p14:creationId xmlns:p14="http://schemas.microsoft.com/office/powerpoint/2010/main" val="1475265585"/>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Basic（essay）">
    <p:spTree>
      <p:nvGrpSpPr>
        <p:cNvPr id="1" name=""/>
        <p:cNvGrpSpPr/>
        <p:nvPr/>
      </p:nvGrpSpPr>
      <p:grpSpPr>
        <a:xfrm>
          <a:off x="0" y="0"/>
          <a:ext cx="0" cy="0"/>
          <a:chOff x="0" y="0"/>
          <a:chExt cx="0" cy="0"/>
        </a:xfrm>
      </p:grpSpPr>
      <p:sp>
        <p:nvSpPr>
          <p:cNvPr id="10" name="テキスト プレースホルダー 9">
            <a:extLst>
              <a:ext uri="{FF2B5EF4-FFF2-40B4-BE49-F238E27FC236}">
                <a16:creationId xmlns:a16="http://schemas.microsoft.com/office/drawing/2014/main" id="{7C26272D-E711-7BDA-C6B1-F6E5FC5BB955}"/>
              </a:ext>
            </a:extLst>
          </p:cNvPr>
          <p:cNvSpPr>
            <a:spLocks noGrp="1"/>
          </p:cNvSpPr>
          <p:nvPr>
            <p:ph type="body" sz="quarter" idx="23" hasCustomPrompt="1"/>
          </p:nvPr>
        </p:nvSpPr>
        <p:spPr>
          <a:xfrm>
            <a:off x="469682" y="1414376"/>
            <a:ext cx="11304954" cy="48905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en-US" altLang="ja-JP"/>
              <a:t>【</a:t>
            </a:r>
            <a:r>
              <a:rPr kumimoji="1" lang="ja-JP" altLang="en-US"/>
              <a:t>どのような誤使用・不注意状態（危険事象、危険状態）</a:t>
            </a:r>
            <a:r>
              <a:rPr kumimoji="1" lang="en-US" altLang="ja-JP"/>
              <a:t>】</a:t>
            </a:r>
            <a:r>
              <a:rPr kumimoji="1" lang="ja-JP" altLang="en-US"/>
              <a:t>で、</a:t>
            </a:r>
            <a:r>
              <a:rPr kumimoji="1" lang="en-US" altLang="ja-JP"/>
              <a:t>【</a:t>
            </a:r>
            <a:r>
              <a:rPr kumimoji="1" lang="ja-JP" altLang="en-US"/>
              <a:t>どのような危険源（ハザード）</a:t>
            </a:r>
            <a:r>
              <a:rPr kumimoji="1" lang="en-US" altLang="ja-JP"/>
              <a:t>】</a:t>
            </a:r>
            <a:r>
              <a:rPr kumimoji="1" lang="ja-JP" altLang="en-US"/>
              <a:t>から、</a:t>
            </a:r>
            <a:r>
              <a:rPr kumimoji="1" lang="en-US" altLang="ja-JP"/>
              <a:t>【</a:t>
            </a:r>
            <a:r>
              <a:rPr kumimoji="1" lang="ja-JP" altLang="en-US"/>
              <a:t>どのような使用者</a:t>
            </a:r>
            <a:r>
              <a:rPr kumimoji="1" lang="en-US" altLang="ja-JP"/>
              <a:t>】</a:t>
            </a:r>
            <a:r>
              <a:rPr kumimoji="1" lang="ja-JP" altLang="en-US"/>
              <a:t>を対象としたリスクか記入</a:t>
            </a:r>
            <a:endParaRPr kumimoji="1" lang="en-US" altLang="ja-JP"/>
          </a:p>
        </p:txBody>
      </p:sp>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36775" y="404618"/>
            <a:ext cx="53183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リスク低減機能に関する内容　</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3" name="テキスト プレースホルダー 9">
            <a:extLst>
              <a:ext uri="{FF2B5EF4-FFF2-40B4-BE49-F238E27FC236}">
                <a16:creationId xmlns:a16="http://schemas.microsoft.com/office/drawing/2014/main" id="{1CF35538-2C04-9416-7464-B6D19BD3FB2D}"/>
              </a:ext>
            </a:extLst>
          </p:cNvPr>
          <p:cNvSpPr>
            <a:spLocks noGrp="1"/>
          </p:cNvSpPr>
          <p:nvPr>
            <p:ph type="body" sz="quarter" idx="25" hasCustomPrompt="1"/>
          </p:nvPr>
        </p:nvSpPr>
        <p:spPr>
          <a:xfrm>
            <a:off x="469339" y="2096761"/>
            <a:ext cx="11304954" cy="457827"/>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比較対象製品名、型番等を記入してください。</a:t>
            </a:r>
            <a:endParaRPr kumimoji="1" lang="en-US" altLang="ja-JP" dirty="0"/>
          </a:p>
        </p:txBody>
      </p:sp>
      <p:sp>
        <p:nvSpPr>
          <p:cNvPr id="4" name="テキスト プレースホルダー 9">
            <a:extLst>
              <a:ext uri="{FF2B5EF4-FFF2-40B4-BE49-F238E27FC236}">
                <a16:creationId xmlns:a16="http://schemas.microsoft.com/office/drawing/2014/main" id="{1CA2F58C-A779-8031-0A1A-444B29ABF74E}"/>
              </a:ext>
            </a:extLst>
          </p:cNvPr>
          <p:cNvSpPr>
            <a:spLocks noGrp="1"/>
          </p:cNvSpPr>
          <p:nvPr>
            <p:ph type="body" sz="quarter" idx="26" hasCustomPrompt="1"/>
          </p:nvPr>
        </p:nvSpPr>
        <p:spPr>
          <a:xfrm>
            <a:off x="461366" y="3271769"/>
            <a:ext cx="11304954" cy="457827"/>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比較対象製品の販売期間を記入してください。（記入例：●●年●月～●●年●月）</a:t>
            </a:r>
            <a:endParaRPr kumimoji="1" lang="en-US" altLang="ja-JP" dirty="0"/>
          </a:p>
        </p:txBody>
      </p:sp>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469339" y="3875589"/>
            <a:ext cx="11304954" cy="1333622"/>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比較対象製品が分かる画像や説明を記入してください。</a:t>
            </a:r>
            <a:endParaRPr kumimoji="1" lang="en-US" altLang="ja-JP" dirty="0"/>
          </a:p>
          <a:p>
            <a:pPr marL="342908" marR="0" lvl="0" indent="-342908" algn="l" defTabSz="914423" rtl="0" eaLnBrk="1" fontAlgn="auto" latinLnBrk="0" hangingPunct="1">
              <a:lnSpc>
                <a:spcPct val="130000"/>
              </a:lnSpc>
              <a:spcBef>
                <a:spcPts val="600"/>
              </a:spcBef>
              <a:spcAft>
                <a:spcPts val="600"/>
              </a:spcAft>
              <a:buClr>
                <a:srgbClr val="002060"/>
              </a:buClr>
              <a:buSzTx/>
              <a:tabLst/>
              <a:defRPr/>
            </a:pPr>
            <a:endParaRPr kumimoji="1" lang="en-US" altLang="ja-JP" dirty="0"/>
          </a:p>
          <a:p>
            <a:pPr marL="342908" marR="0" lvl="0" indent="-342908" algn="l" defTabSz="914423" rtl="0" eaLnBrk="1" fontAlgn="auto" latinLnBrk="0" hangingPunct="1">
              <a:lnSpc>
                <a:spcPct val="130000"/>
              </a:lnSpc>
              <a:spcBef>
                <a:spcPts val="600"/>
              </a:spcBef>
              <a:spcAft>
                <a:spcPts val="600"/>
              </a:spcAft>
              <a:buClr>
                <a:srgbClr val="002060"/>
              </a:buClr>
              <a:buSzTx/>
              <a:tabLst/>
              <a:defRPr/>
            </a:pPr>
            <a:endParaRPr kumimoji="1" lang="en-US" altLang="ja-JP" dirty="0"/>
          </a:p>
        </p:txBody>
      </p:sp>
      <p:sp>
        <p:nvSpPr>
          <p:cNvPr id="7" name="テキスト プレースホルダー 9">
            <a:extLst>
              <a:ext uri="{FF2B5EF4-FFF2-40B4-BE49-F238E27FC236}">
                <a16:creationId xmlns:a16="http://schemas.microsoft.com/office/drawing/2014/main" id="{7D77B284-1993-9649-FB17-D731448A0D62}"/>
              </a:ext>
            </a:extLst>
          </p:cNvPr>
          <p:cNvSpPr>
            <a:spLocks noGrp="1"/>
          </p:cNvSpPr>
          <p:nvPr>
            <p:ph type="body" sz="quarter" idx="28" hasCustomPrompt="1"/>
          </p:nvPr>
        </p:nvSpPr>
        <p:spPr>
          <a:xfrm>
            <a:off x="469339" y="5307955"/>
            <a:ext cx="11304954" cy="1333622"/>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比較対象製品・申請製品それぞれ危害の発生頻度を記入してください。　（記入例：</a:t>
            </a:r>
            <a:r>
              <a:rPr kumimoji="1" lang="en-US" altLang="ja-JP" dirty="0"/>
              <a:t>10-●</a:t>
            </a:r>
            <a:r>
              <a:rPr kumimoji="1" lang="ja-JP" altLang="en-US" dirty="0"/>
              <a:t>（</a:t>
            </a:r>
            <a:r>
              <a:rPr kumimoji="1" lang="en-US" altLang="ja-JP" dirty="0"/>
              <a:t>10</a:t>
            </a:r>
            <a:r>
              <a:rPr kumimoji="1" lang="ja-JP" altLang="en-US" dirty="0"/>
              <a:t>のマイナス●乗）（人・件／年）以下）</a:t>
            </a:r>
            <a:endParaRPr kumimoji="1" lang="en-US" altLang="ja-JP" dirty="0"/>
          </a:p>
        </p:txBody>
      </p:sp>
      <p:sp>
        <p:nvSpPr>
          <p:cNvPr id="8" name="テキスト プレースホルダー 9">
            <a:extLst>
              <a:ext uri="{FF2B5EF4-FFF2-40B4-BE49-F238E27FC236}">
                <a16:creationId xmlns:a16="http://schemas.microsoft.com/office/drawing/2014/main" id="{164D0995-FFD7-C25D-3A2E-36D32DE8AB85}"/>
              </a:ext>
            </a:extLst>
          </p:cNvPr>
          <p:cNvSpPr>
            <a:spLocks noGrp="1"/>
          </p:cNvSpPr>
          <p:nvPr>
            <p:ph type="body" sz="quarter" idx="29" hasCustomPrompt="1"/>
          </p:nvPr>
        </p:nvSpPr>
        <p:spPr>
          <a:xfrm>
            <a:off x="473836" y="2669588"/>
            <a:ext cx="11304954" cy="457827"/>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比較対象製品の製造事業者名（海外製品の場合、輸入事業者）を記入してください。</a:t>
            </a:r>
            <a:endParaRPr kumimoji="1" lang="en-US" altLang="ja-JP" dirty="0"/>
          </a:p>
        </p:txBody>
      </p:sp>
    </p:spTree>
    <p:extLst>
      <p:ext uri="{BB962C8B-B14F-4D97-AF65-F5344CB8AC3E}">
        <p14:creationId xmlns:p14="http://schemas.microsoft.com/office/powerpoint/2010/main" val="2644253769"/>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Basic（essay）">
    <p:spTree>
      <p:nvGrpSpPr>
        <p:cNvPr id="1" name=""/>
        <p:cNvGrpSpPr/>
        <p:nvPr/>
      </p:nvGrpSpPr>
      <p:grpSpPr>
        <a:xfrm>
          <a:off x="0" y="0"/>
          <a:ext cx="0" cy="0"/>
          <a:chOff x="0" y="0"/>
          <a:chExt cx="0" cy="0"/>
        </a:xfrm>
      </p:grpSpPr>
      <p:sp>
        <p:nvSpPr>
          <p:cNvPr id="10" name="テキスト プレースホルダー 9">
            <a:extLst>
              <a:ext uri="{FF2B5EF4-FFF2-40B4-BE49-F238E27FC236}">
                <a16:creationId xmlns:a16="http://schemas.microsoft.com/office/drawing/2014/main" id="{7C26272D-E711-7BDA-C6B1-F6E5FC5BB955}"/>
              </a:ext>
            </a:extLst>
          </p:cNvPr>
          <p:cNvSpPr>
            <a:spLocks noGrp="1"/>
          </p:cNvSpPr>
          <p:nvPr>
            <p:ph type="body" sz="quarter" idx="23" hasCustomPrompt="1"/>
          </p:nvPr>
        </p:nvSpPr>
        <p:spPr>
          <a:xfrm>
            <a:off x="435536" y="1124449"/>
            <a:ext cx="11304954" cy="489050"/>
          </a:xfrm>
          <a:noFill/>
        </p:spPr>
        <p:txBody>
          <a:bodyPr vert="horz" wrap="square" lIns="72000" tIns="72000" rIns="72000" bIns="36000" rtlCol="0">
            <a:noAutofit/>
          </a:bodyPr>
          <a:lstStyle>
            <a:lvl1pPr marL="0" indent="0">
              <a:buNone/>
              <a:defRPr lang="ja-JP" altLang="en-US" sz="1600" dirty="0" smtClean="0">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リスク低減機能を記入</a:t>
            </a:r>
            <a:endParaRPr kumimoji="1" lang="en-US" altLang="ja-JP"/>
          </a:p>
        </p:txBody>
      </p:sp>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36775" y="404618"/>
            <a:ext cx="5318369"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リスク低減機能に関する内容　</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3" name="テキスト プレースホルダー 9">
            <a:extLst>
              <a:ext uri="{FF2B5EF4-FFF2-40B4-BE49-F238E27FC236}">
                <a16:creationId xmlns:a16="http://schemas.microsoft.com/office/drawing/2014/main" id="{1CF35538-2C04-9416-7464-B6D19BD3FB2D}"/>
              </a:ext>
            </a:extLst>
          </p:cNvPr>
          <p:cNvSpPr>
            <a:spLocks noGrp="1"/>
          </p:cNvSpPr>
          <p:nvPr>
            <p:ph type="body" sz="quarter" idx="25" hasCustomPrompt="1"/>
          </p:nvPr>
        </p:nvSpPr>
        <p:spPr>
          <a:xfrm>
            <a:off x="434511" y="1799922"/>
            <a:ext cx="11304954" cy="457827"/>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本質的安全設計方策を記入してください。（例：指が挟まらない設計、またはフールプルーフ機能の詳細・メカニズム等について詳述）</a:t>
            </a:r>
            <a:endParaRPr kumimoji="1" lang="en-US" altLang="ja-JP" dirty="0"/>
          </a:p>
        </p:txBody>
      </p:sp>
      <p:sp>
        <p:nvSpPr>
          <p:cNvPr id="4" name="テキスト プレースホルダー 9">
            <a:extLst>
              <a:ext uri="{FF2B5EF4-FFF2-40B4-BE49-F238E27FC236}">
                <a16:creationId xmlns:a16="http://schemas.microsoft.com/office/drawing/2014/main" id="{1CA2F58C-A779-8031-0A1A-444B29ABF74E}"/>
              </a:ext>
            </a:extLst>
          </p:cNvPr>
          <p:cNvSpPr>
            <a:spLocks noGrp="1"/>
          </p:cNvSpPr>
          <p:nvPr>
            <p:ph type="body" sz="quarter" idx="26" hasCustomPrompt="1"/>
          </p:nvPr>
        </p:nvSpPr>
        <p:spPr>
          <a:xfrm>
            <a:off x="443523" y="3139590"/>
            <a:ext cx="11304954" cy="457827"/>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使用上の情報：警告・警報、取扱説明書等での注意喚起を記入してください。</a:t>
            </a:r>
            <a:endParaRPr kumimoji="1" lang="en-US" altLang="ja-JP" dirty="0"/>
          </a:p>
        </p:txBody>
      </p:sp>
      <p:sp>
        <p:nvSpPr>
          <p:cNvPr id="5" name="テキスト プレースホルダー 9">
            <a:extLst>
              <a:ext uri="{FF2B5EF4-FFF2-40B4-BE49-F238E27FC236}">
                <a16:creationId xmlns:a16="http://schemas.microsoft.com/office/drawing/2014/main" id="{8EE24201-3638-8FD8-B04A-E88DF811C11F}"/>
              </a:ext>
            </a:extLst>
          </p:cNvPr>
          <p:cNvSpPr>
            <a:spLocks noGrp="1"/>
          </p:cNvSpPr>
          <p:nvPr>
            <p:ph type="body" sz="quarter" idx="27" hasCustomPrompt="1"/>
          </p:nvPr>
        </p:nvSpPr>
        <p:spPr>
          <a:xfrm>
            <a:off x="434511" y="3681315"/>
            <a:ext cx="11304954" cy="457828"/>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対象者を記入してください。（記入例：一般成人、社会的弱者</a:t>
            </a:r>
            <a:r>
              <a:rPr kumimoji="1" lang="en-US" altLang="ja-JP" dirty="0"/>
              <a:t>※</a:t>
            </a:r>
            <a:r>
              <a:rPr kumimoji="1" lang="ja-JP" altLang="en-US" dirty="0"/>
              <a:t>　</a:t>
            </a:r>
            <a:r>
              <a:rPr kumimoji="1" lang="en-US" altLang="ja-JP" dirty="0"/>
              <a:t>※</a:t>
            </a:r>
            <a:r>
              <a:rPr kumimoji="1" lang="ja-JP" altLang="en-US" dirty="0"/>
              <a:t>社会的弱者の場合、高齢者・障害者・子ども等、具体的に記入）</a:t>
            </a:r>
            <a:endParaRPr kumimoji="1" lang="en-US" altLang="ja-JP" dirty="0"/>
          </a:p>
          <a:p>
            <a:pPr marL="342908" marR="0" lvl="0" indent="-342908" algn="l" defTabSz="914423" rtl="0" eaLnBrk="1" fontAlgn="auto" latinLnBrk="0" hangingPunct="1">
              <a:lnSpc>
                <a:spcPct val="130000"/>
              </a:lnSpc>
              <a:spcBef>
                <a:spcPts val="600"/>
              </a:spcBef>
              <a:spcAft>
                <a:spcPts val="600"/>
              </a:spcAft>
              <a:buClr>
                <a:srgbClr val="002060"/>
              </a:buClr>
              <a:buSzTx/>
              <a:tabLst/>
              <a:defRPr/>
            </a:pPr>
            <a:endParaRPr kumimoji="1" lang="en-US" altLang="ja-JP" dirty="0"/>
          </a:p>
          <a:p>
            <a:pPr marL="342908" marR="0" lvl="0" indent="-342908" algn="l" defTabSz="914423" rtl="0" eaLnBrk="1" fontAlgn="auto" latinLnBrk="0" hangingPunct="1">
              <a:lnSpc>
                <a:spcPct val="130000"/>
              </a:lnSpc>
              <a:spcBef>
                <a:spcPts val="600"/>
              </a:spcBef>
              <a:spcAft>
                <a:spcPts val="600"/>
              </a:spcAft>
              <a:buClr>
                <a:srgbClr val="002060"/>
              </a:buClr>
              <a:buSzTx/>
              <a:tabLst/>
              <a:defRPr/>
            </a:pPr>
            <a:endParaRPr kumimoji="1" lang="en-US" altLang="ja-JP" dirty="0"/>
          </a:p>
        </p:txBody>
      </p:sp>
      <p:sp>
        <p:nvSpPr>
          <p:cNvPr id="7" name="テキスト プレースホルダー 9">
            <a:extLst>
              <a:ext uri="{FF2B5EF4-FFF2-40B4-BE49-F238E27FC236}">
                <a16:creationId xmlns:a16="http://schemas.microsoft.com/office/drawing/2014/main" id="{7D77B284-1993-9649-FB17-D731448A0D62}"/>
              </a:ext>
            </a:extLst>
          </p:cNvPr>
          <p:cNvSpPr>
            <a:spLocks noGrp="1"/>
          </p:cNvSpPr>
          <p:nvPr>
            <p:ph type="body" sz="quarter" idx="28" hasCustomPrompt="1"/>
          </p:nvPr>
        </p:nvSpPr>
        <p:spPr>
          <a:xfrm>
            <a:off x="364215" y="4223042"/>
            <a:ext cx="11304954" cy="2443954"/>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sym typeface="Wingdings" panose="05000000000000000000" pitchFamily="2" charset="2"/>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対策する意義：（ａ）関連する事故の発生状況の把握、（ｂ）技術基準、規格要求がない（新規性）、（ｃ）製品が市場に存在しない、限定される（独自性）、（ｄ）製品が持つ社会的意義（製品自体が安全に寄与するもの）（手すり、ベッドガードなど）、（ｅ）</a:t>
            </a:r>
            <a:r>
              <a:rPr kumimoji="1" lang="en-US" altLang="ja-JP" dirty="0"/>
              <a:t>PS</a:t>
            </a:r>
            <a:r>
              <a:rPr kumimoji="1" lang="ja-JP" altLang="en-US" dirty="0"/>
              <a:t>アワードの受賞歴（製品安全への取組姿勢）　　</a:t>
            </a:r>
            <a:r>
              <a:rPr kumimoji="1" lang="en-US" altLang="ja-JP" dirty="0"/>
              <a:t>※</a:t>
            </a:r>
            <a:r>
              <a:rPr kumimoji="1" lang="ja-JP" altLang="en-US" dirty="0"/>
              <a:t>対策する意義の「（ｄ）製品が持つ社会的意義」については、製品の持つ利便性や使用者など、様々な要因を考慮し、評価を行います。応募者の製品に対する想いを応募様式に記載してください。</a:t>
            </a:r>
            <a:endParaRPr kumimoji="1" lang="en-US" altLang="ja-JP" dirty="0"/>
          </a:p>
        </p:txBody>
      </p:sp>
      <p:sp>
        <p:nvSpPr>
          <p:cNvPr id="8" name="テキスト プレースホルダー 9">
            <a:extLst>
              <a:ext uri="{FF2B5EF4-FFF2-40B4-BE49-F238E27FC236}">
                <a16:creationId xmlns:a16="http://schemas.microsoft.com/office/drawing/2014/main" id="{164D0995-FFD7-C25D-3A2E-36D32DE8AB85}"/>
              </a:ext>
            </a:extLst>
          </p:cNvPr>
          <p:cNvSpPr>
            <a:spLocks noGrp="1"/>
          </p:cNvSpPr>
          <p:nvPr>
            <p:ph type="body" sz="quarter" idx="29" hasCustomPrompt="1"/>
          </p:nvPr>
        </p:nvSpPr>
        <p:spPr>
          <a:xfrm>
            <a:off x="434511" y="2384164"/>
            <a:ext cx="11304954" cy="710106"/>
          </a:xfrm>
          <a:noFill/>
        </p:spPr>
        <p:txBody>
          <a:bodyPr vert="horz" wrap="square" lIns="72000" tIns="72000" rIns="72000" bIns="36000" rtlCol="0">
            <a:noAutofit/>
          </a:bodyPr>
          <a:lstStyle>
            <a:lvl1pPr marL="0" indent="0">
              <a:buNone/>
              <a:defRPr lang="ja-JP" altLang="en-US" sz="1400" dirty="0" smtClean="0">
                <a:solidFill>
                  <a:srgbClr val="016F96"/>
                </a:solidFill>
                <a:latin typeface="+mj-ea"/>
                <a:ea typeface="+mj-ea"/>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dirty="0"/>
              <a:t>安全防護及び付加保護方策を記入してください。（例：・・・といった誤使用事故を防止するために・・・が・・・を接触させないようにするためののガード。・・・・の範囲で・・・を検知して、・・・を防ぐための温度／圧力／人感センサー。）</a:t>
            </a:r>
            <a:endParaRPr kumimoji="1" lang="en-US" altLang="ja-JP" dirty="0"/>
          </a:p>
        </p:txBody>
      </p:sp>
    </p:spTree>
    <p:extLst>
      <p:ext uri="{BB962C8B-B14F-4D97-AF65-F5344CB8AC3E}">
        <p14:creationId xmlns:p14="http://schemas.microsoft.com/office/powerpoint/2010/main" val="2607134769"/>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43078" y="343154"/>
            <a:ext cx="11431385" cy="584774"/>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43078" y="1340773"/>
            <a:ext cx="11431385" cy="2067847"/>
          </a:xfrm>
          <a:prstGeom prst="rect">
            <a:avLst/>
          </a:prstGeom>
          <a:noFill/>
        </p:spPr>
        <p:txBody>
          <a:bodyPr vert="horz" wrap="square" lIns="216000" tIns="108000" rIns="216000" bIns="108000" rtlCol="0">
            <a:sp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endParaRPr kumimoji="1" lang="en-US" altLang="ja-JP"/>
          </a:p>
          <a:p>
            <a:pPr lvl="3"/>
            <a:r>
              <a:rPr kumimoji="1" lang="ja-JP" altLang="en-US"/>
              <a:t>第４レベル</a:t>
            </a:r>
            <a:endParaRPr kumimoji="1" lang="en-US" altLang="ja-JP"/>
          </a:p>
          <a:p>
            <a:pPr lvl="4"/>
            <a:r>
              <a:rPr kumimoji="1" lang="ja-JP" altLang="en-US"/>
              <a:t>第５レベル</a:t>
            </a:r>
            <a:endParaRPr kumimoji="1" lang="en-US" altLang="ja-JP"/>
          </a:p>
        </p:txBody>
      </p:sp>
      <p:sp>
        <p:nvSpPr>
          <p:cNvPr id="8" name="スライド番号プレースホルダー 4">
            <a:extLst>
              <a:ext uri="{FF2B5EF4-FFF2-40B4-BE49-F238E27FC236}">
                <a16:creationId xmlns:a16="http://schemas.microsoft.com/office/drawing/2014/main" id="{162C5DDE-FFB5-076B-4D7A-92D4A63EFFE7}"/>
              </a:ext>
            </a:extLst>
          </p:cNvPr>
          <p:cNvSpPr>
            <a:spLocks noGrp="1"/>
          </p:cNvSpPr>
          <p:nvPr>
            <p:ph type="sldNum" sz="quarter" idx="4"/>
          </p:nvPr>
        </p:nvSpPr>
        <p:spPr>
          <a:xfrm>
            <a:off x="11668515" y="6429024"/>
            <a:ext cx="523489" cy="424800"/>
          </a:xfrm>
          <a:prstGeom prst="rect">
            <a:avLst/>
          </a:prstGeom>
          <a:solidFill>
            <a:schemeClr val="accent5"/>
          </a:solidFill>
          <a:ln w="9525">
            <a:noFill/>
            <a:miter lim="800000"/>
            <a:headEnd/>
            <a:tailEnd/>
          </a:ln>
          <a:effectLst/>
        </p:spPr>
        <p:txBody>
          <a:bodyPr wrap="none" rtlCol="0" anchor="ctr"/>
          <a:lstStyle>
            <a:lvl1pPr algn="ctr">
              <a:defRPr kumimoji="0" lang="ja-JP" altLang="en-US" sz="1400" b="0" i="0" smtClean="0">
                <a:solidFill>
                  <a:schemeClr val="bg1"/>
                </a:solidFill>
                <a:latin typeface="メイリオ" panose="020B0604030504040204" pitchFamily="50" charset="-128"/>
                <a:ea typeface="メイリオ" panose="020B0604030504040204" pitchFamily="50" charset="-128"/>
              </a:defRPr>
            </a:lvl1pPr>
          </a:lstStyle>
          <a:p>
            <a:fld id="{D9550142-B990-490A-A107-ED7302A7FD52}" type="slidenum">
              <a:rPr lang="en-US" altLang="ja-JP" smtClean="0"/>
              <a:pPr/>
              <a:t>‹#›</a:t>
            </a:fld>
            <a:endParaRPr lang="en-US" altLang="ja-JP"/>
          </a:p>
        </p:txBody>
      </p:sp>
    </p:spTree>
    <p:extLst>
      <p:ext uri="{BB962C8B-B14F-4D97-AF65-F5344CB8AC3E}">
        <p14:creationId xmlns:p14="http://schemas.microsoft.com/office/powerpoint/2010/main" val="2712574064"/>
      </p:ext>
    </p:extLst>
  </p:cSld>
  <p:clrMap bg1="lt1" tx1="dk1" bg2="lt2" tx2="dk2" accent1="accent1" accent2="accent2" accent3="accent3" accent4="accent4" accent5="accent5" accent6="accent6" hlink="hlink" folHlink="folHlink"/>
  <p:sldLayoutIdLst>
    <p:sldLayoutId id="2147483664" r:id="rId1"/>
    <p:sldLayoutId id="2147483679" r:id="rId2"/>
    <p:sldLayoutId id="2147483676" r:id="rId3"/>
    <p:sldLayoutId id="2147483681"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09" r:id="rId22"/>
    <p:sldLayoutId id="2147483705" r:id="rId23"/>
    <p:sldLayoutId id="2147483706" r:id="rId24"/>
    <p:sldLayoutId id="2147483722" r:id="rId25"/>
    <p:sldLayoutId id="2147483707" r:id="rId26"/>
    <p:sldLayoutId id="2147483708" r:id="rId27"/>
    <p:sldLayoutId id="2147483719" r:id="rId28"/>
    <p:sldLayoutId id="2147483720" r:id="rId29"/>
    <p:sldLayoutId id="2147483721" r:id="rId30"/>
  </p:sldLayoutIdLst>
  <p:hf hdr="0" ftr="0" dt="0"/>
  <p:txStyles>
    <p:title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0" indent="0" algn="l" defTabSz="914423" rtl="0" eaLnBrk="1" latinLnBrk="0" hangingPunct="1">
        <a:spcBef>
          <a:spcPts val="600"/>
        </a:spcBef>
        <a:spcAft>
          <a:spcPts val="600"/>
        </a:spcAft>
        <a:buClr>
          <a:srgbClr val="002060"/>
        </a:buClr>
        <a:buFont typeface="Arial" panose="020B0604020202020204" pitchFamily="34" charset="0"/>
        <a:buNone/>
        <a:defRPr kumimoji="1" sz="2000" b="0" i="0" kern="1200">
          <a:solidFill>
            <a:schemeClr val="tx1"/>
          </a:solidFill>
          <a:latin typeface="+mj-ea"/>
          <a:ea typeface="+mj-ea"/>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87B2EF-D7D3-8483-21EF-43C5FB86307D}"/>
              </a:ext>
            </a:extLst>
          </p:cNvPr>
          <p:cNvSpPr>
            <a:spLocks noGrp="1"/>
          </p:cNvSpPr>
          <p:nvPr>
            <p:ph type="ctrTitle"/>
          </p:nvPr>
        </p:nvSpPr>
        <p:spPr>
          <a:xfrm>
            <a:off x="443076" y="2668791"/>
            <a:ext cx="11305846" cy="1736029"/>
          </a:xfrm>
        </p:spPr>
        <p:txBody>
          <a:bodyPr/>
          <a:lstStyle/>
          <a:p>
            <a:pPr algn="ctr"/>
            <a:r>
              <a:rPr lang="ja-JP" altLang="en-US" sz="4000" dirty="0">
                <a:latin typeface="メイリオ"/>
                <a:ea typeface="メイリオ"/>
              </a:rPr>
              <a:t>誤使用・不注意による製品事故リスクを低減した製品に対する表彰・表示制度</a:t>
            </a:r>
            <a:endParaRPr kumimoji="1" lang="ja-JP" altLang="en-US" dirty="0"/>
          </a:p>
        </p:txBody>
      </p:sp>
      <p:sp>
        <p:nvSpPr>
          <p:cNvPr id="3" name="スライド番号プレースホルダー 2">
            <a:extLst>
              <a:ext uri="{FF2B5EF4-FFF2-40B4-BE49-F238E27FC236}">
                <a16:creationId xmlns:a16="http://schemas.microsoft.com/office/drawing/2014/main" id="{4426F4C2-5E9B-5C74-ADD0-2CDCDA1C59A4}"/>
              </a:ext>
            </a:extLst>
          </p:cNvPr>
          <p:cNvSpPr>
            <a:spLocks noGrp="1"/>
          </p:cNvSpPr>
          <p:nvPr>
            <p:ph type="sldNum" sz="quarter" idx="12"/>
          </p:nvPr>
        </p:nvSpPr>
        <p:spPr/>
        <p:txBody>
          <a:bodyPr/>
          <a:lstStyle/>
          <a:p>
            <a:fld id="{D9550142-B990-490A-A107-ED7302A7FD52}" type="slidenum">
              <a:rPr lang="en-US" altLang="ja-JP" smtClean="0"/>
              <a:pPr/>
              <a:t>1</a:t>
            </a:fld>
            <a:endParaRPr lang="en-US"/>
          </a:p>
        </p:txBody>
      </p:sp>
      <p:sp>
        <p:nvSpPr>
          <p:cNvPr id="4" name="テキスト ボックス 3">
            <a:extLst>
              <a:ext uri="{FF2B5EF4-FFF2-40B4-BE49-F238E27FC236}">
                <a16:creationId xmlns:a16="http://schemas.microsoft.com/office/drawing/2014/main" id="{A7A4D525-8B05-A544-6C96-CD7D54E79AB7}"/>
              </a:ext>
            </a:extLst>
          </p:cNvPr>
          <p:cNvSpPr txBox="1"/>
          <p:nvPr/>
        </p:nvSpPr>
        <p:spPr>
          <a:xfrm>
            <a:off x="6748634" y="403716"/>
            <a:ext cx="5181950" cy="1015663"/>
          </a:xfrm>
          <a:prstGeom prst="rect">
            <a:avLst/>
          </a:prstGeom>
          <a:noFill/>
        </p:spPr>
        <p:txBody>
          <a:bodyPr wrap="square" rtlCol="0">
            <a:spAutoFit/>
          </a:bodyPr>
          <a:lstStyle/>
          <a:p>
            <a:pPr algn="l"/>
            <a:r>
              <a:rPr kumimoji="1" lang="ja-JP" altLang="en-US" sz="1600" b="1" u="sng" dirty="0">
                <a:solidFill>
                  <a:srgbClr val="FF0000"/>
                </a:solidFill>
                <a:latin typeface="+mn-ea"/>
                <a:cs typeface="Meiryo UI" panose="020B0604030504040204" pitchFamily="50" charset="-128"/>
              </a:rPr>
              <a:t>受賞製品については、本資料にある記載内容を一部を除き公開します。</a:t>
            </a:r>
            <a:endParaRPr kumimoji="1" lang="en-US" altLang="ja-JP" sz="1600" b="1" u="sng" dirty="0">
              <a:solidFill>
                <a:srgbClr val="FF0000"/>
              </a:solidFill>
              <a:latin typeface="+mn-ea"/>
              <a:cs typeface="Meiryo UI" panose="020B0604030504040204" pitchFamily="50" charset="-128"/>
            </a:endParaRPr>
          </a:p>
          <a:p>
            <a:pPr algn="l"/>
            <a:r>
              <a:rPr kumimoji="1" lang="en-US" altLang="ja-JP" sz="1400" u="sng" dirty="0">
                <a:solidFill>
                  <a:srgbClr val="FF0000"/>
                </a:solidFill>
                <a:latin typeface="+mn-ea"/>
                <a:cs typeface="Meiryo UI" panose="020B0604030504040204" pitchFamily="50" charset="-128"/>
              </a:rPr>
              <a:t>【</a:t>
            </a:r>
            <a:r>
              <a:rPr kumimoji="1" lang="ja-JP" altLang="en-US" sz="1400" u="sng" dirty="0">
                <a:solidFill>
                  <a:srgbClr val="FF0000"/>
                </a:solidFill>
                <a:latin typeface="+mn-ea"/>
                <a:cs typeface="Meiryo UI" panose="020B0604030504040204" pitchFamily="50" charset="-128"/>
              </a:rPr>
              <a:t>ガイドライン</a:t>
            </a:r>
            <a:r>
              <a:rPr kumimoji="1" lang="en-US" altLang="ja-JP" sz="1400" u="sng" dirty="0">
                <a:solidFill>
                  <a:srgbClr val="FF0000"/>
                </a:solidFill>
                <a:latin typeface="+mn-ea"/>
                <a:cs typeface="Meiryo UI" panose="020B0604030504040204" pitchFamily="50" charset="-128"/>
              </a:rPr>
              <a:t>P15</a:t>
            </a:r>
            <a:r>
              <a:rPr kumimoji="1" lang="ja-JP" altLang="en-US" sz="1400" u="sng" dirty="0">
                <a:solidFill>
                  <a:srgbClr val="FF0000"/>
                </a:solidFill>
                <a:latin typeface="+mn-ea"/>
                <a:cs typeface="Meiryo UI" panose="020B0604030504040204" pitchFamily="50" charset="-128"/>
              </a:rPr>
              <a:t>：応募書類②～⑤及び、本様式において非公開という記載がある内容は、非公開です。</a:t>
            </a:r>
            <a:r>
              <a:rPr kumimoji="1" lang="en-US" altLang="ja-JP" sz="1400" u="sng" dirty="0">
                <a:solidFill>
                  <a:srgbClr val="FF0000"/>
                </a:solidFill>
                <a:latin typeface="+mn-ea"/>
                <a:cs typeface="Meiryo UI" panose="020B0604030504040204" pitchFamily="50" charset="-128"/>
              </a:rPr>
              <a:t>】</a:t>
            </a:r>
            <a:endParaRPr kumimoji="1" lang="ja-JP" altLang="en-US" sz="1400" u="sng" dirty="0">
              <a:solidFill>
                <a:srgbClr val="FF0000"/>
              </a:solidFill>
              <a:latin typeface="+mn-ea"/>
              <a:cs typeface="Meiryo UI" panose="020B0604030504040204" pitchFamily="50" charset="-128"/>
            </a:endParaRPr>
          </a:p>
        </p:txBody>
      </p:sp>
      <p:sp>
        <p:nvSpPr>
          <p:cNvPr id="5" name="テキスト ボックス 4">
            <a:extLst>
              <a:ext uri="{FF2B5EF4-FFF2-40B4-BE49-F238E27FC236}">
                <a16:creationId xmlns:a16="http://schemas.microsoft.com/office/drawing/2014/main" id="{623E8BC8-DF0B-C3D6-4816-C899ACA6386D}"/>
              </a:ext>
            </a:extLst>
          </p:cNvPr>
          <p:cNvSpPr txBox="1"/>
          <p:nvPr/>
        </p:nvSpPr>
        <p:spPr>
          <a:xfrm>
            <a:off x="4631529" y="4621698"/>
            <a:ext cx="2928939" cy="797311"/>
          </a:xfrm>
          <a:prstGeom prst="rect">
            <a:avLst/>
          </a:prstGeom>
          <a:noFill/>
          <a:ln w="57150">
            <a:solidFill>
              <a:srgbClr val="016F96"/>
            </a:solidFill>
          </a:ln>
        </p:spPr>
        <p:txBody>
          <a:bodyPr wrap="square" lIns="252000" tIns="144000" rIns="72000" bIns="36000" rtlCol="0" anchor="ctr">
            <a:spAutoFit/>
          </a:bodyPr>
          <a:lstStyle/>
          <a:p>
            <a:pPr algn="l"/>
            <a:r>
              <a:rPr kumimoji="1" lang="ja-JP" altLang="en-US" sz="4000" b="1" dirty="0">
                <a:latin typeface="+mn-ea"/>
                <a:cs typeface="Meiryo UI" panose="020B0604030504040204" pitchFamily="50" charset="-128"/>
              </a:rPr>
              <a:t>応募様式１</a:t>
            </a:r>
          </a:p>
        </p:txBody>
      </p:sp>
    </p:spTree>
    <p:extLst>
      <p:ext uri="{BB962C8B-B14F-4D97-AF65-F5344CB8AC3E}">
        <p14:creationId xmlns:p14="http://schemas.microsoft.com/office/powerpoint/2010/main" val="683521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EC4AD81-F3C4-69CA-3D75-B664C3D4E6A2}"/>
              </a:ext>
            </a:extLst>
          </p:cNvPr>
          <p:cNvSpPr>
            <a:spLocks noGrp="1"/>
          </p:cNvSpPr>
          <p:nvPr>
            <p:ph type="sldNum" sz="quarter" idx="12"/>
          </p:nvPr>
        </p:nvSpPr>
        <p:spPr/>
        <p:txBody>
          <a:bodyPr/>
          <a:lstStyle/>
          <a:p>
            <a:fld id="{D9550142-B990-490A-A107-ED7302A7FD52}" type="slidenum">
              <a:rPr lang="en-US" altLang="ja-JP" smtClean="0"/>
              <a:pPr/>
              <a:t>10</a:t>
            </a:fld>
            <a:endParaRPr lang="en-US"/>
          </a:p>
        </p:txBody>
      </p:sp>
      <p:sp>
        <p:nvSpPr>
          <p:cNvPr id="8" name="テキスト プレースホルダー 7">
            <a:extLst>
              <a:ext uri="{FF2B5EF4-FFF2-40B4-BE49-F238E27FC236}">
                <a16:creationId xmlns:a16="http://schemas.microsoft.com/office/drawing/2014/main" id="{B5B1EBA4-1A68-D36E-6FB4-B78A060C743E}"/>
              </a:ext>
            </a:extLst>
          </p:cNvPr>
          <p:cNvSpPr>
            <a:spLocks noGrp="1"/>
          </p:cNvSpPr>
          <p:nvPr>
            <p:ph type="body" sz="quarter" idx="28"/>
          </p:nvPr>
        </p:nvSpPr>
        <p:spPr>
          <a:xfrm>
            <a:off x="286677" y="2028687"/>
            <a:ext cx="11382046" cy="4404514"/>
          </a:xfrm>
        </p:spPr>
        <p:txBody>
          <a:bodyPr/>
          <a:lstStyle/>
          <a:p>
            <a:endParaRPr kumimoji="1" lang="ja-JP" altLang="en-US" dirty="0"/>
          </a:p>
        </p:txBody>
      </p:sp>
      <p:sp>
        <p:nvSpPr>
          <p:cNvPr id="10" name="テキスト プレースホルダー 4">
            <a:extLst>
              <a:ext uri="{FF2B5EF4-FFF2-40B4-BE49-F238E27FC236}">
                <a16:creationId xmlns:a16="http://schemas.microsoft.com/office/drawing/2014/main" id="{FF44C9B5-29BE-0AAA-464A-3F34D62C4600}"/>
              </a:ext>
            </a:extLst>
          </p:cNvPr>
          <p:cNvSpPr txBox="1">
            <a:spLocks/>
          </p:cNvSpPr>
          <p:nvPr/>
        </p:nvSpPr>
        <p:spPr>
          <a:xfrm>
            <a:off x="286677" y="282335"/>
            <a:ext cx="11382046" cy="1662983"/>
          </a:xfrm>
          <a:prstGeom prst="rect">
            <a:avLst/>
          </a:prstGeom>
          <a:solidFill>
            <a:srgbClr val="FFFFCC"/>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900"/>
              </a:lnSpc>
              <a:buFont typeface="メイリオ" panose="020B0604030504040204" pitchFamily="50" charset="-128"/>
              <a:buNone/>
            </a:pPr>
            <a:r>
              <a:rPr lang="ja-JP" altLang="en-US" sz="1400" b="1" dirty="0">
                <a:solidFill>
                  <a:srgbClr val="0070C0"/>
                </a:solidFill>
                <a:latin typeface="+mn-ea"/>
                <a:ea typeface="+mn-ea"/>
              </a:rPr>
              <a:t>誤使用・不注意と結び付け対策すべきハザードを特定した上で、これについて</a:t>
            </a:r>
            <a:r>
              <a:rPr lang="ja-JP" altLang="en-US" sz="1400" b="1" u="sng" dirty="0">
                <a:solidFill>
                  <a:srgbClr val="0070C0"/>
                </a:solidFill>
                <a:latin typeface="+mn-ea"/>
                <a:ea typeface="+mn-ea"/>
              </a:rPr>
              <a:t>対策する意義を明確化</a:t>
            </a:r>
            <a:r>
              <a:rPr lang="ja-JP" altLang="en-US" sz="1400" b="1" dirty="0">
                <a:solidFill>
                  <a:srgbClr val="0070C0"/>
                </a:solidFill>
                <a:latin typeface="+mn-ea"/>
                <a:ea typeface="+mn-ea"/>
              </a:rPr>
              <a:t>することが求められます。誤使用・不注意による製品事故を契機に対策を施した製品が対象になるため、（ａ）～（ｅ）について説明してください。なお製品の開発背景を含め、リスク低減方策の必要性が伝わるように内容を工夫してください。</a:t>
            </a:r>
            <a:endParaRPr lang="en-US" altLang="ja-JP" sz="1400" b="1" dirty="0">
              <a:solidFill>
                <a:srgbClr val="0070C0"/>
              </a:solidFill>
              <a:latin typeface="+mn-ea"/>
              <a:ea typeface="+mn-ea"/>
            </a:endParaRPr>
          </a:p>
          <a:p>
            <a:pPr marL="0" indent="0">
              <a:lnSpc>
                <a:spcPts val="1900"/>
              </a:lnSpc>
              <a:buFont typeface="メイリオ" panose="020B0604030504040204" pitchFamily="50" charset="-128"/>
              <a:buNone/>
            </a:pPr>
            <a:r>
              <a:rPr lang="ja-JP" altLang="en-US" sz="1400" b="1" dirty="0">
                <a:solidFill>
                  <a:srgbClr val="0070C0"/>
                </a:solidFill>
                <a:latin typeface="+mn-ea"/>
                <a:ea typeface="+mn-ea"/>
              </a:rPr>
              <a:t>対策する意義の「（ｄ）製品がもつ社会的意義」については、製品のもつ利便性や使用者など、様々な要因を考慮し、審査・運営委員会で評価を行います。応募者の製品に対する想いを応募様式に記載してください。</a:t>
            </a:r>
          </a:p>
        </p:txBody>
      </p:sp>
    </p:spTree>
    <p:extLst>
      <p:ext uri="{BB962C8B-B14F-4D97-AF65-F5344CB8AC3E}">
        <p14:creationId xmlns:p14="http://schemas.microsoft.com/office/powerpoint/2010/main" val="3545709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E9CA19F-2236-7350-3C26-2DC68EADB5BE}"/>
              </a:ext>
            </a:extLst>
          </p:cNvPr>
          <p:cNvSpPr>
            <a:spLocks noGrp="1"/>
          </p:cNvSpPr>
          <p:nvPr>
            <p:ph type="sldNum" sz="quarter" idx="12"/>
          </p:nvPr>
        </p:nvSpPr>
        <p:spPr/>
        <p:txBody>
          <a:bodyPr/>
          <a:lstStyle/>
          <a:p>
            <a:fld id="{D9550142-B990-490A-A107-ED7302A7FD52}" type="slidenum">
              <a:rPr lang="en-US" altLang="ja-JP" smtClean="0"/>
              <a:pPr/>
              <a:t>11</a:t>
            </a:fld>
            <a:endParaRPr lang="en-US"/>
          </a:p>
        </p:txBody>
      </p:sp>
      <p:sp>
        <p:nvSpPr>
          <p:cNvPr id="8" name="テキスト プレースホルダー 7">
            <a:extLst>
              <a:ext uri="{FF2B5EF4-FFF2-40B4-BE49-F238E27FC236}">
                <a16:creationId xmlns:a16="http://schemas.microsoft.com/office/drawing/2014/main" id="{4C3BB494-04A0-C454-3A39-DCCA790BBB1E}"/>
              </a:ext>
            </a:extLst>
          </p:cNvPr>
          <p:cNvSpPr>
            <a:spLocks noGrp="1"/>
          </p:cNvSpPr>
          <p:nvPr>
            <p:ph type="body" sz="quarter" idx="28"/>
          </p:nvPr>
        </p:nvSpPr>
        <p:spPr>
          <a:xfrm>
            <a:off x="364215" y="717452"/>
            <a:ext cx="11304954" cy="5715748"/>
          </a:xfrm>
        </p:spPr>
        <p:txBody>
          <a:bodyPr/>
          <a:lstStyle/>
          <a:p>
            <a:endParaRPr kumimoji="1" lang="ja-JP" altLang="en-US" dirty="0"/>
          </a:p>
        </p:txBody>
      </p:sp>
      <p:sp>
        <p:nvSpPr>
          <p:cNvPr id="2" name="テキスト ボックス 1">
            <a:extLst>
              <a:ext uri="{FF2B5EF4-FFF2-40B4-BE49-F238E27FC236}">
                <a16:creationId xmlns:a16="http://schemas.microsoft.com/office/drawing/2014/main" id="{7BDBD009-676E-298F-A9CD-0A5F9E877A06}"/>
              </a:ext>
            </a:extLst>
          </p:cNvPr>
          <p:cNvSpPr txBox="1"/>
          <p:nvPr/>
        </p:nvSpPr>
        <p:spPr>
          <a:xfrm>
            <a:off x="371356" y="367600"/>
            <a:ext cx="4852610" cy="307777"/>
          </a:xfrm>
          <a:prstGeom prst="rect">
            <a:avLst/>
          </a:prstGeom>
          <a:solidFill>
            <a:srgbClr val="FFFFCC"/>
          </a:solidFill>
        </p:spPr>
        <p:txBody>
          <a:bodyPr wrap="none" rtlCol="0">
            <a:spAutoFit/>
          </a:bodyPr>
          <a:lstStyle/>
          <a:p>
            <a:pPr algn="l"/>
            <a:r>
              <a:rPr kumimoji="1" lang="ja-JP" altLang="en-US" sz="1400" b="1" dirty="0">
                <a:solidFill>
                  <a:srgbClr val="0070C0"/>
                </a:solidFill>
                <a:latin typeface="+mn-ea"/>
                <a:cs typeface="Meiryo UI" panose="020B0604030504040204" pitchFamily="50" charset="-128"/>
              </a:rPr>
              <a:t>本ページは前ページに収まらない場合、ご活用ください。</a:t>
            </a:r>
          </a:p>
        </p:txBody>
      </p:sp>
    </p:spTree>
    <p:extLst>
      <p:ext uri="{BB962C8B-B14F-4D97-AF65-F5344CB8AC3E}">
        <p14:creationId xmlns:p14="http://schemas.microsoft.com/office/powerpoint/2010/main" val="659970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00165-05FB-F1D9-C45F-7AD79FF8506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D159AFF-C1AD-905F-2F71-592C28011B8C}"/>
              </a:ext>
            </a:extLst>
          </p:cNvPr>
          <p:cNvSpPr>
            <a:spLocks noGrp="1"/>
          </p:cNvSpPr>
          <p:nvPr>
            <p:ph type="ctrTitle"/>
          </p:nvPr>
        </p:nvSpPr>
        <p:spPr>
          <a:xfrm>
            <a:off x="185901" y="2598688"/>
            <a:ext cx="11305846" cy="1660624"/>
          </a:xfrm>
        </p:spPr>
        <p:txBody>
          <a:bodyPr/>
          <a:lstStyle/>
          <a:p>
            <a:pPr algn="ctr"/>
            <a:r>
              <a:rPr kumimoji="1" lang="ja-JP" altLang="en-US" dirty="0"/>
              <a:t>評価軸３</a:t>
            </a:r>
            <a:br>
              <a:rPr kumimoji="1" lang="en-US" altLang="ja-JP" dirty="0"/>
            </a:br>
            <a:r>
              <a:rPr kumimoji="1" lang="ja-JP" altLang="en-US" sz="3600" dirty="0"/>
              <a:t>特定の誤使用・不注意による事故リスクの低減状況</a:t>
            </a:r>
            <a:endParaRPr kumimoji="1" lang="ja-JP" altLang="en-US" dirty="0"/>
          </a:p>
        </p:txBody>
      </p:sp>
      <p:sp>
        <p:nvSpPr>
          <p:cNvPr id="3" name="スライド番号プレースホルダー 2">
            <a:extLst>
              <a:ext uri="{FF2B5EF4-FFF2-40B4-BE49-F238E27FC236}">
                <a16:creationId xmlns:a16="http://schemas.microsoft.com/office/drawing/2014/main" id="{19D57DD3-C12B-0D5F-A8C7-B13868E633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0" lang="en-US" altLang="ja-JP" sz="1400" b="0" i="0" u="none" strike="noStrike" kern="1200" cap="none" spc="0" normalizeH="0" baseline="0" noProof="0" smtClean="0">
                <a:ln>
                  <a:noFill/>
                </a:ln>
                <a:solidFill>
                  <a:srgbClr val="FEFFFF"/>
                </a:solidFill>
                <a:effectLst/>
                <a:uLnTx/>
                <a:uFillTx/>
                <a:latin typeface="メイリオ" panose="020B0604030504040204" pitchFamily="50" charset="-128"/>
                <a:ea typeface="メイリオ" panose="020B060403050404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400" b="0" i="0" u="none" strike="noStrike" kern="1200" cap="none" spc="0" normalizeH="0" baseline="0" noProof="0">
              <a:ln>
                <a:noFill/>
              </a:ln>
              <a:solidFill>
                <a:srgbClr val="FEFFFF"/>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531F657E-68FE-69C5-BBA9-135DD1C2B122}"/>
              </a:ext>
            </a:extLst>
          </p:cNvPr>
          <p:cNvSpPr txBox="1"/>
          <p:nvPr/>
        </p:nvSpPr>
        <p:spPr>
          <a:xfrm>
            <a:off x="2720717" y="4567168"/>
            <a:ext cx="675056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ガイドライン３．６～３．１０参照</a:t>
            </a:r>
          </a:p>
        </p:txBody>
      </p:sp>
    </p:spTree>
    <p:extLst>
      <p:ext uri="{BB962C8B-B14F-4D97-AF65-F5344CB8AC3E}">
        <p14:creationId xmlns:p14="http://schemas.microsoft.com/office/powerpoint/2010/main" val="2893408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4">
            <a:extLst>
              <a:ext uri="{FF2B5EF4-FFF2-40B4-BE49-F238E27FC236}">
                <a16:creationId xmlns:a16="http://schemas.microsoft.com/office/drawing/2014/main" id="{B8365E37-F1DA-4A9C-9B23-B61A2D7AF3C9}"/>
              </a:ext>
            </a:extLst>
          </p:cNvPr>
          <p:cNvSpPr txBox="1">
            <a:spLocks/>
          </p:cNvSpPr>
          <p:nvPr/>
        </p:nvSpPr>
        <p:spPr>
          <a:xfrm>
            <a:off x="178429" y="929055"/>
            <a:ext cx="11835141" cy="5690368"/>
          </a:xfrm>
          <a:prstGeom prst="rect">
            <a:avLst/>
          </a:prstGeom>
          <a:solidFill>
            <a:srgbClr val="FFFFCC"/>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500"/>
              </a:lnSpc>
              <a:buNone/>
            </a:pPr>
            <a:r>
              <a:rPr lang="en-US" altLang="ja-JP" sz="1600" b="1" dirty="0">
                <a:solidFill>
                  <a:srgbClr val="0070C0"/>
                </a:solidFill>
              </a:rPr>
              <a:t>【</a:t>
            </a:r>
            <a:r>
              <a:rPr lang="ja-JP" altLang="en-US" sz="1600" b="1" dirty="0">
                <a:solidFill>
                  <a:srgbClr val="0070C0"/>
                </a:solidFill>
              </a:rPr>
              <a:t>誤使用・不注意事故の洗い出し：ガイドライン　３．６、７．２</a:t>
            </a:r>
            <a:r>
              <a:rPr lang="en-US" altLang="ja-JP" sz="1600" b="1" dirty="0">
                <a:solidFill>
                  <a:srgbClr val="0070C0"/>
                </a:solidFill>
              </a:rPr>
              <a:t>】</a:t>
            </a:r>
            <a:r>
              <a:rPr lang="ja-JP" altLang="en-US" sz="1600" b="1" dirty="0">
                <a:solidFill>
                  <a:srgbClr val="0070C0"/>
                </a:solidFill>
              </a:rPr>
              <a:t>　</a:t>
            </a:r>
            <a:endParaRPr lang="en-US" altLang="ja-JP" sz="1600" b="1" dirty="0">
              <a:solidFill>
                <a:srgbClr val="0070C0"/>
              </a:solidFill>
            </a:endParaRPr>
          </a:p>
          <a:p>
            <a:pPr marL="0" indent="0">
              <a:lnSpc>
                <a:spcPts val="1500"/>
              </a:lnSpc>
              <a:buNone/>
            </a:pPr>
            <a:r>
              <a:rPr lang="ja-JP" altLang="en-US" sz="1600" dirty="0">
                <a:solidFill>
                  <a:srgbClr val="0070C0"/>
                </a:solidFill>
              </a:rPr>
              <a:t>　・応募製品に関連する製品事故情報などを参考に、リスクアセスメントを実施し、誤使用・不注意事故を洗い出す</a:t>
            </a:r>
            <a:endParaRPr lang="en-US" altLang="ja-JP" sz="1600" dirty="0">
              <a:solidFill>
                <a:srgbClr val="0070C0"/>
              </a:solidFill>
            </a:endParaRPr>
          </a:p>
          <a:p>
            <a:pPr marL="0" indent="0">
              <a:lnSpc>
                <a:spcPts val="1500"/>
              </a:lnSpc>
              <a:buNone/>
            </a:pPr>
            <a:r>
              <a:rPr lang="ja-JP" altLang="en-US" sz="1600" dirty="0">
                <a:solidFill>
                  <a:srgbClr val="0070C0"/>
                </a:solidFill>
              </a:rPr>
              <a:t>　（製品の様々な使用状況を想定した広い視野での検討が必要）</a:t>
            </a:r>
            <a:endParaRPr lang="en-US" altLang="ja-JP" sz="1600" dirty="0">
              <a:solidFill>
                <a:srgbClr val="0070C0"/>
              </a:solidFill>
            </a:endParaRPr>
          </a:p>
          <a:p>
            <a:pPr marL="0" indent="0">
              <a:lnSpc>
                <a:spcPts val="1500"/>
              </a:lnSpc>
              <a:buNone/>
            </a:pPr>
            <a:r>
              <a:rPr lang="ja-JP" altLang="en-US" sz="1600" dirty="0">
                <a:solidFill>
                  <a:srgbClr val="0070C0"/>
                </a:solidFill>
              </a:rPr>
              <a:t>　・対策すべき誤使用・不注意事故を抽出する</a:t>
            </a:r>
            <a:endParaRPr lang="en-US" altLang="ja-JP" sz="1600" dirty="0">
              <a:solidFill>
                <a:srgbClr val="0070C0"/>
              </a:solidFill>
            </a:endParaRPr>
          </a:p>
          <a:p>
            <a:pPr marL="0" indent="0">
              <a:lnSpc>
                <a:spcPts val="1500"/>
              </a:lnSpc>
              <a:buNone/>
            </a:pPr>
            <a:r>
              <a:rPr lang="en-US" altLang="ja-JP" sz="1600" b="1" dirty="0">
                <a:solidFill>
                  <a:srgbClr val="0070C0"/>
                </a:solidFill>
              </a:rPr>
              <a:t>【</a:t>
            </a:r>
            <a:r>
              <a:rPr lang="ja-JP" altLang="en-US" sz="1600" b="1" dirty="0">
                <a:solidFill>
                  <a:srgbClr val="0070C0"/>
                </a:solidFill>
              </a:rPr>
              <a:t>誤使用・不注意と結び付け対策すべきハザードの特定：ガイドライン　３．７</a:t>
            </a:r>
            <a:r>
              <a:rPr lang="en-US" altLang="ja-JP" sz="1600" b="1" dirty="0">
                <a:solidFill>
                  <a:srgbClr val="0070C0"/>
                </a:solidFill>
              </a:rPr>
              <a:t>】</a:t>
            </a:r>
            <a:r>
              <a:rPr lang="ja-JP" altLang="en-US" sz="1600" b="1" dirty="0">
                <a:solidFill>
                  <a:srgbClr val="0070C0"/>
                </a:solidFill>
              </a:rPr>
              <a:t>　</a:t>
            </a:r>
            <a:endParaRPr lang="en-US" altLang="ja-JP" sz="1600" b="1" dirty="0">
              <a:solidFill>
                <a:srgbClr val="0070C0"/>
              </a:solidFill>
            </a:endParaRPr>
          </a:p>
          <a:p>
            <a:pPr marL="0" indent="0">
              <a:lnSpc>
                <a:spcPts val="1500"/>
              </a:lnSpc>
              <a:buNone/>
            </a:pPr>
            <a:r>
              <a:rPr lang="ja-JP" altLang="en-US" sz="1600" dirty="0">
                <a:solidFill>
                  <a:srgbClr val="0070C0"/>
                </a:solidFill>
              </a:rPr>
              <a:t>　・誤使用・不注意事故と結び付けた対策すべきハザードについて明確にする</a:t>
            </a:r>
            <a:endParaRPr lang="en-US" altLang="ja-JP" sz="1600" dirty="0">
              <a:solidFill>
                <a:srgbClr val="0070C0"/>
              </a:solidFill>
            </a:endParaRPr>
          </a:p>
          <a:p>
            <a:pPr marL="0" indent="0">
              <a:lnSpc>
                <a:spcPts val="1500"/>
              </a:lnSpc>
              <a:buNone/>
            </a:pPr>
            <a:r>
              <a:rPr lang="ja-JP" altLang="en-US" sz="1600" dirty="0">
                <a:solidFill>
                  <a:srgbClr val="0070C0"/>
                </a:solidFill>
              </a:rPr>
              <a:t>　・</a:t>
            </a:r>
            <a:r>
              <a:rPr lang="en-US" altLang="ja-JP" sz="1600" dirty="0">
                <a:solidFill>
                  <a:srgbClr val="0070C0"/>
                </a:solidFill>
              </a:rPr>
              <a:t>【</a:t>
            </a:r>
            <a:r>
              <a:rPr lang="ja-JP" altLang="en-US" sz="1600" dirty="0">
                <a:solidFill>
                  <a:srgbClr val="0070C0"/>
                </a:solidFill>
              </a:rPr>
              <a:t>どのような誤使用・不注意状態（危険事象、危険状態）</a:t>
            </a:r>
            <a:r>
              <a:rPr lang="en-US" altLang="ja-JP" sz="1600" dirty="0">
                <a:solidFill>
                  <a:srgbClr val="0070C0"/>
                </a:solidFill>
              </a:rPr>
              <a:t>】</a:t>
            </a:r>
            <a:r>
              <a:rPr lang="ja-JP" altLang="en-US" sz="1600" dirty="0">
                <a:solidFill>
                  <a:srgbClr val="0070C0"/>
                </a:solidFill>
              </a:rPr>
              <a:t>で、</a:t>
            </a:r>
            <a:r>
              <a:rPr lang="en-US" altLang="ja-JP" sz="1600" dirty="0">
                <a:solidFill>
                  <a:srgbClr val="0070C0"/>
                </a:solidFill>
              </a:rPr>
              <a:t>【</a:t>
            </a:r>
            <a:r>
              <a:rPr lang="ja-JP" altLang="en-US" sz="1600" dirty="0">
                <a:solidFill>
                  <a:srgbClr val="0070C0"/>
                </a:solidFill>
              </a:rPr>
              <a:t>どのような危険源（ハザード）</a:t>
            </a:r>
            <a:r>
              <a:rPr lang="en-US" altLang="ja-JP" sz="1600" dirty="0">
                <a:solidFill>
                  <a:srgbClr val="0070C0"/>
                </a:solidFill>
              </a:rPr>
              <a:t>】</a:t>
            </a:r>
            <a:r>
              <a:rPr lang="ja-JP" altLang="en-US" sz="1600" dirty="0">
                <a:solidFill>
                  <a:srgbClr val="0070C0"/>
                </a:solidFill>
              </a:rPr>
              <a:t>から、</a:t>
            </a:r>
            <a:r>
              <a:rPr lang="en-US" altLang="ja-JP" sz="1600" dirty="0">
                <a:solidFill>
                  <a:srgbClr val="0070C0"/>
                </a:solidFill>
              </a:rPr>
              <a:t>【</a:t>
            </a:r>
            <a:r>
              <a:rPr lang="ja-JP" altLang="en-US" sz="1600" dirty="0">
                <a:solidFill>
                  <a:srgbClr val="0070C0"/>
                </a:solidFill>
              </a:rPr>
              <a:t>どのような</a:t>
            </a:r>
            <a:endParaRPr lang="en-US" altLang="ja-JP" sz="1600" dirty="0">
              <a:solidFill>
                <a:srgbClr val="0070C0"/>
              </a:solidFill>
            </a:endParaRPr>
          </a:p>
          <a:p>
            <a:pPr marL="0" indent="0">
              <a:lnSpc>
                <a:spcPts val="1500"/>
              </a:lnSpc>
              <a:buNone/>
            </a:pPr>
            <a:r>
              <a:rPr lang="ja-JP" altLang="en-US" sz="1600" dirty="0">
                <a:solidFill>
                  <a:srgbClr val="0070C0"/>
                </a:solidFill>
              </a:rPr>
              <a:t>　　使用者</a:t>
            </a:r>
            <a:r>
              <a:rPr lang="en-US" altLang="ja-JP" sz="1600" dirty="0">
                <a:solidFill>
                  <a:srgbClr val="0070C0"/>
                </a:solidFill>
              </a:rPr>
              <a:t>】</a:t>
            </a:r>
            <a:r>
              <a:rPr lang="ja-JP" altLang="en-US" sz="1600" dirty="0">
                <a:solidFill>
                  <a:srgbClr val="0070C0"/>
                </a:solidFill>
              </a:rPr>
              <a:t>を対象としたリスクか</a:t>
            </a:r>
            <a:endParaRPr lang="en-US" altLang="ja-JP" sz="1600" dirty="0">
              <a:solidFill>
                <a:srgbClr val="0070C0"/>
              </a:solidFill>
            </a:endParaRPr>
          </a:p>
          <a:p>
            <a:pPr marL="0" indent="0">
              <a:lnSpc>
                <a:spcPts val="1500"/>
              </a:lnSpc>
              <a:buNone/>
            </a:pPr>
            <a:r>
              <a:rPr lang="en-US" altLang="ja-JP" sz="1600" b="1" dirty="0">
                <a:solidFill>
                  <a:srgbClr val="0070C0"/>
                </a:solidFill>
              </a:rPr>
              <a:t>【</a:t>
            </a:r>
            <a:r>
              <a:rPr lang="ja-JP" altLang="en-US" sz="1600" b="1" dirty="0">
                <a:solidFill>
                  <a:srgbClr val="0070C0"/>
                </a:solidFill>
              </a:rPr>
              <a:t>リスク低減方策の実装：ガイドライン　３．８</a:t>
            </a:r>
            <a:r>
              <a:rPr lang="en-US" altLang="ja-JP" sz="1600" b="1" dirty="0">
                <a:solidFill>
                  <a:srgbClr val="0070C0"/>
                </a:solidFill>
              </a:rPr>
              <a:t>】</a:t>
            </a:r>
            <a:r>
              <a:rPr lang="ja-JP" altLang="en-US" sz="1600" b="1" dirty="0">
                <a:solidFill>
                  <a:srgbClr val="0070C0"/>
                </a:solidFill>
              </a:rPr>
              <a:t>　</a:t>
            </a:r>
            <a:endParaRPr lang="en-US" altLang="ja-JP" sz="1600" b="1" dirty="0">
              <a:solidFill>
                <a:srgbClr val="0070C0"/>
              </a:solidFill>
            </a:endParaRPr>
          </a:p>
          <a:p>
            <a:pPr marL="0" indent="0">
              <a:lnSpc>
                <a:spcPts val="1500"/>
              </a:lnSpc>
              <a:buNone/>
            </a:pPr>
            <a:r>
              <a:rPr lang="ja-JP" altLang="en-US" sz="1600" dirty="0">
                <a:solidFill>
                  <a:srgbClr val="0070C0"/>
                </a:solidFill>
              </a:rPr>
              <a:t>　・リスク低減方策が実装されていることを証明する（スリー・ステップ・メソッドを用いた説明、第三者試験機関における</a:t>
            </a:r>
            <a:endParaRPr lang="en-US" altLang="ja-JP" sz="1600" dirty="0">
              <a:solidFill>
                <a:srgbClr val="0070C0"/>
              </a:solidFill>
            </a:endParaRPr>
          </a:p>
          <a:p>
            <a:pPr marL="0" indent="0">
              <a:lnSpc>
                <a:spcPts val="1500"/>
              </a:lnSpc>
              <a:buNone/>
            </a:pPr>
            <a:r>
              <a:rPr lang="ja-JP" altLang="en-US" sz="1600" dirty="0">
                <a:solidFill>
                  <a:srgbClr val="0070C0"/>
                </a:solidFill>
              </a:rPr>
              <a:t>　　試験による確認等）</a:t>
            </a:r>
            <a:endParaRPr lang="en-US" altLang="ja-JP" sz="1600" dirty="0">
              <a:solidFill>
                <a:srgbClr val="0070C0"/>
              </a:solidFill>
            </a:endParaRPr>
          </a:p>
          <a:p>
            <a:pPr marL="0" indent="0">
              <a:lnSpc>
                <a:spcPts val="1500"/>
              </a:lnSpc>
              <a:buNone/>
            </a:pPr>
            <a:r>
              <a:rPr lang="en-US" altLang="ja-JP" sz="1600" b="1" dirty="0">
                <a:solidFill>
                  <a:srgbClr val="0070C0"/>
                </a:solidFill>
              </a:rPr>
              <a:t>【</a:t>
            </a:r>
            <a:r>
              <a:rPr lang="ja-JP" altLang="en-US" sz="1600" b="1" dirty="0">
                <a:solidFill>
                  <a:srgbClr val="0070C0"/>
                </a:solidFill>
              </a:rPr>
              <a:t>リスク低減方策の効果検証：ガイドライン　３．９</a:t>
            </a:r>
            <a:r>
              <a:rPr lang="en-US" altLang="ja-JP" sz="1600" b="1" dirty="0">
                <a:solidFill>
                  <a:srgbClr val="0070C0"/>
                </a:solidFill>
              </a:rPr>
              <a:t>】</a:t>
            </a:r>
            <a:r>
              <a:rPr lang="ja-JP" altLang="en-US" sz="1600" b="1" dirty="0">
                <a:solidFill>
                  <a:srgbClr val="0070C0"/>
                </a:solidFill>
              </a:rPr>
              <a:t>　</a:t>
            </a:r>
            <a:endParaRPr lang="en-US" altLang="ja-JP" sz="1600" b="1" dirty="0">
              <a:solidFill>
                <a:srgbClr val="0070C0"/>
              </a:solidFill>
            </a:endParaRPr>
          </a:p>
          <a:p>
            <a:pPr marL="0" indent="0">
              <a:lnSpc>
                <a:spcPts val="1500"/>
              </a:lnSpc>
              <a:buNone/>
            </a:pPr>
            <a:r>
              <a:rPr lang="ja-JP" altLang="en-US" sz="1600" dirty="0">
                <a:solidFill>
                  <a:srgbClr val="0070C0"/>
                </a:solidFill>
              </a:rPr>
              <a:t>　・事故リスクが低減することの効果を検証する</a:t>
            </a:r>
            <a:endParaRPr lang="en-US" altLang="ja-JP" sz="1600" dirty="0">
              <a:solidFill>
                <a:srgbClr val="0070C0"/>
              </a:solidFill>
            </a:endParaRPr>
          </a:p>
          <a:p>
            <a:pPr marL="0" indent="0">
              <a:lnSpc>
                <a:spcPts val="1500"/>
              </a:lnSpc>
              <a:buNone/>
            </a:pPr>
            <a:r>
              <a:rPr lang="en-US" altLang="ja-JP" sz="1600" b="1" dirty="0">
                <a:solidFill>
                  <a:srgbClr val="0070C0"/>
                </a:solidFill>
              </a:rPr>
              <a:t>【R-Map</a:t>
            </a:r>
            <a:r>
              <a:rPr lang="ja-JP" altLang="en-US" sz="1600" b="1" dirty="0">
                <a:solidFill>
                  <a:srgbClr val="0070C0"/>
                </a:solidFill>
              </a:rPr>
              <a:t>上での効果の証明：ガイドライン　３．１０</a:t>
            </a:r>
            <a:r>
              <a:rPr lang="en-US" altLang="ja-JP" sz="1600" b="1" dirty="0">
                <a:solidFill>
                  <a:srgbClr val="0070C0"/>
                </a:solidFill>
              </a:rPr>
              <a:t>】</a:t>
            </a:r>
            <a:r>
              <a:rPr lang="ja-JP" altLang="en-US" sz="1600" b="1" dirty="0">
                <a:solidFill>
                  <a:srgbClr val="0070C0"/>
                </a:solidFill>
              </a:rPr>
              <a:t>　</a:t>
            </a:r>
            <a:endParaRPr lang="en-US" altLang="ja-JP" sz="1600" b="1" dirty="0">
              <a:solidFill>
                <a:srgbClr val="0070C0"/>
              </a:solidFill>
            </a:endParaRPr>
          </a:p>
          <a:p>
            <a:pPr marL="0" indent="0">
              <a:lnSpc>
                <a:spcPts val="1500"/>
              </a:lnSpc>
              <a:buNone/>
            </a:pPr>
            <a:r>
              <a:rPr lang="ja-JP" altLang="en-US" sz="1600" dirty="0">
                <a:solidFill>
                  <a:srgbClr val="0070C0"/>
                </a:solidFill>
              </a:rPr>
              <a:t>　・</a:t>
            </a:r>
            <a:r>
              <a:rPr lang="en-US" altLang="ja-JP" sz="1600" dirty="0">
                <a:solidFill>
                  <a:srgbClr val="0070C0"/>
                </a:solidFill>
              </a:rPr>
              <a:t>R-Map</a:t>
            </a:r>
            <a:r>
              <a:rPr lang="ja-JP" altLang="en-US" sz="1600" dirty="0">
                <a:solidFill>
                  <a:srgbClr val="0070C0"/>
                </a:solidFill>
              </a:rPr>
              <a:t>を用いて、リスク低減方策の効果を示す</a:t>
            </a:r>
            <a:endParaRPr lang="en-US" altLang="ja-JP" sz="1600" dirty="0">
              <a:solidFill>
                <a:srgbClr val="0070C0"/>
              </a:solidFill>
            </a:endParaRPr>
          </a:p>
          <a:p>
            <a:pPr marL="0" indent="0">
              <a:lnSpc>
                <a:spcPts val="1500"/>
              </a:lnSpc>
              <a:buNone/>
            </a:pPr>
            <a:r>
              <a:rPr lang="ja-JP" altLang="en-US" sz="1600" dirty="0">
                <a:solidFill>
                  <a:srgbClr val="0070C0"/>
                </a:solidFill>
              </a:rPr>
              <a:t>　・リスク低減方策によって新たにもたらされるリスクについて検討する</a:t>
            </a:r>
            <a:endParaRPr lang="en-US" altLang="ja-JP" sz="1600" dirty="0">
              <a:solidFill>
                <a:srgbClr val="0070C0"/>
              </a:solidFill>
            </a:endParaRPr>
          </a:p>
        </p:txBody>
      </p:sp>
      <p:sp>
        <p:nvSpPr>
          <p:cNvPr id="2" name="スライド番号プレースホルダー 1">
            <a:extLst>
              <a:ext uri="{FF2B5EF4-FFF2-40B4-BE49-F238E27FC236}">
                <a16:creationId xmlns:a16="http://schemas.microsoft.com/office/drawing/2014/main" id="{01278D02-682F-293C-B143-D3F087C0A4F3}"/>
              </a:ext>
            </a:extLst>
          </p:cNvPr>
          <p:cNvSpPr>
            <a:spLocks noGrp="1"/>
          </p:cNvSpPr>
          <p:nvPr>
            <p:ph type="sldNum" sz="quarter" idx="12"/>
          </p:nvPr>
        </p:nvSpPr>
        <p:spPr/>
        <p:txBody>
          <a:bodyPr/>
          <a:lstStyle/>
          <a:p>
            <a:fld id="{D9550142-B990-490A-A107-ED7302A7FD52}" type="slidenum">
              <a:rPr lang="en-US" altLang="ja-JP" smtClean="0"/>
              <a:pPr/>
              <a:t>13</a:t>
            </a:fld>
            <a:endParaRPr lang="en-US" dirty="0"/>
          </a:p>
        </p:txBody>
      </p:sp>
      <p:sp>
        <p:nvSpPr>
          <p:cNvPr id="5" name="タイトル 4">
            <a:extLst>
              <a:ext uri="{FF2B5EF4-FFF2-40B4-BE49-F238E27FC236}">
                <a16:creationId xmlns:a16="http://schemas.microsoft.com/office/drawing/2014/main" id="{2D93B2DB-96D8-6D4E-AC57-B772AC9D98D1}"/>
              </a:ext>
            </a:extLst>
          </p:cNvPr>
          <p:cNvSpPr>
            <a:spLocks noGrp="1"/>
          </p:cNvSpPr>
          <p:nvPr>
            <p:ph type="title"/>
          </p:nvPr>
        </p:nvSpPr>
        <p:spPr>
          <a:xfrm>
            <a:off x="178429" y="400269"/>
            <a:ext cx="11305842" cy="612605"/>
          </a:xfrm>
        </p:spPr>
        <p:txBody>
          <a:bodyPr/>
          <a:lstStyle/>
          <a:p>
            <a:r>
              <a:rPr lang="ja-JP" altLang="en-US" dirty="0"/>
              <a:t>本パートにおけるプロセス</a:t>
            </a:r>
          </a:p>
        </p:txBody>
      </p:sp>
    </p:spTree>
    <p:extLst>
      <p:ext uri="{BB962C8B-B14F-4D97-AF65-F5344CB8AC3E}">
        <p14:creationId xmlns:p14="http://schemas.microsoft.com/office/powerpoint/2010/main" val="136119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54A487-5455-2553-8024-26CC54C6785F}"/>
              </a:ext>
            </a:extLst>
          </p:cNvPr>
          <p:cNvSpPr>
            <a:spLocks noGrp="1"/>
          </p:cNvSpPr>
          <p:nvPr>
            <p:ph type="sldNum" sz="quarter" idx="12"/>
          </p:nvPr>
        </p:nvSpPr>
        <p:spPr/>
        <p:txBody>
          <a:bodyPr/>
          <a:lstStyle/>
          <a:p>
            <a:fld id="{D9550142-B990-490A-A107-ED7302A7FD52}" type="slidenum">
              <a:rPr lang="en-US" altLang="ja-JP" smtClean="0"/>
              <a:pPr/>
              <a:t>14</a:t>
            </a:fld>
            <a:endParaRPr lang="en-US"/>
          </a:p>
        </p:txBody>
      </p:sp>
      <p:sp>
        <p:nvSpPr>
          <p:cNvPr id="6" name="テキスト プレースホルダー 5">
            <a:extLst>
              <a:ext uri="{FF2B5EF4-FFF2-40B4-BE49-F238E27FC236}">
                <a16:creationId xmlns:a16="http://schemas.microsoft.com/office/drawing/2014/main" id="{56506CE6-FE85-AAB5-BE8A-9315EC6B313F}"/>
              </a:ext>
            </a:extLst>
          </p:cNvPr>
          <p:cNvSpPr>
            <a:spLocks noGrp="1"/>
          </p:cNvSpPr>
          <p:nvPr>
            <p:ph type="body" sz="quarter" idx="23"/>
          </p:nvPr>
        </p:nvSpPr>
        <p:spPr>
          <a:xfrm>
            <a:off x="363321" y="4466121"/>
            <a:ext cx="11305845" cy="2182329"/>
          </a:xfrm>
        </p:spPr>
        <p:txBody>
          <a:bodyPr/>
          <a:lstStyle/>
          <a:p>
            <a:endParaRPr kumimoji="1" lang="ja-JP" altLang="en-US" dirty="0"/>
          </a:p>
        </p:txBody>
      </p:sp>
      <p:sp>
        <p:nvSpPr>
          <p:cNvPr id="10" name="タイトル 4">
            <a:extLst>
              <a:ext uri="{FF2B5EF4-FFF2-40B4-BE49-F238E27FC236}">
                <a16:creationId xmlns:a16="http://schemas.microsoft.com/office/drawing/2014/main" id="{1D1B17BB-BCF2-9FB6-0FA1-4DCFED92BE39}"/>
              </a:ext>
            </a:extLst>
          </p:cNvPr>
          <p:cNvSpPr>
            <a:spLocks noGrp="1"/>
          </p:cNvSpPr>
          <p:nvPr>
            <p:ph type="title"/>
          </p:nvPr>
        </p:nvSpPr>
        <p:spPr>
          <a:xfrm>
            <a:off x="221722" y="501154"/>
            <a:ext cx="11970277" cy="523220"/>
          </a:xfrm>
        </p:spPr>
        <p:txBody>
          <a:bodyPr/>
          <a:lstStyle/>
          <a:p>
            <a:r>
              <a:rPr lang="ja-JP" altLang="en-US" sz="2800" dirty="0"/>
              <a:t>■ 誤使用・不注意事故の洗い出し</a:t>
            </a:r>
            <a:r>
              <a:rPr lang="en-US" altLang="ja-JP" sz="2400" dirty="0">
                <a:solidFill>
                  <a:srgbClr val="008000"/>
                </a:solidFill>
              </a:rPr>
              <a:t>【</a:t>
            </a:r>
            <a:r>
              <a:rPr lang="ja-JP" altLang="en-US" sz="2400" dirty="0">
                <a:solidFill>
                  <a:srgbClr val="008000"/>
                </a:solidFill>
              </a:rPr>
              <a:t>ガイドライン　３．６、７．２</a:t>
            </a:r>
            <a:r>
              <a:rPr lang="en-US" altLang="ja-JP" sz="2400" dirty="0">
                <a:solidFill>
                  <a:srgbClr val="008000"/>
                </a:solidFill>
              </a:rPr>
              <a:t>】</a:t>
            </a:r>
            <a:endParaRPr lang="ja-JP" altLang="en-US" sz="2400" dirty="0">
              <a:solidFill>
                <a:srgbClr val="008000"/>
              </a:solidFill>
            </a:endParaRPr>
          </a:p>
        </p:txBody>
      </p:sp>
      <p:sp>
        <p:nvSpPr>
          <p:cNvPr id="11" name="テキスト プレースホルダー 4">
            <a:extLst>
              <a:ext uri="{FF2B5EF4-FFF2-40B4-BE49-F238E27FC236}">
                <a16:creationId xmlns:a16="http://schemas.microsoft.com/office/drawing/2014/main" id="{72485BC6-F500-F030-F51A-4AF3FD35CE33}"/>
              </a:ext>
            </a:extLst>
          </p:cNvPr>
          <p:cNvSpPr>
            <a:spLocks noGrp="1"/>
          </p:cNvSpPr>
          <p:nvPr>
            <p:ph type="body" sz="quarter" idx="17"/>
          </p:nvPr>
        </p:nvSpPr>
        <p:spPr>
          <a:xfrm>
            <a:off x="363320" y="966568"/>
            <a:ext cx="11305846" cy="1983584"/>
          </a:xfrm>
          <a:solidFill>
            <a:srgbClr val="FFFFCC"/>
          </a:solidFill>
        </p:spPr>
        <p:txBody>
          <a:bodyPr anchor="ctr"/>
          <a:lstStyle/>
          <a:p>
            <a:pPr marL="0" indent="0">
              <a:lnSpc>
                <a:spcPct val="100000"/>
              </a:lnSpc>
              <a:buNone/>
            </a:pPr>
            <a:r>
              <a:rPr kumimoji="1" lang="ja-JP" altLang="en-US" sz="1600" b="1" dirty="0">
                <a:solidFill>
                  <a:srgbClr val="0070C0"/>
                </a:solidFill>
              </a:rPr>
              <a:t>「リスクアセスメントシート」「</a:t>
            </a:r>
            <a:r>
              <a:rPr kumimoji="1" lang="en-US" altLang="ja-JP" sz="1600" b="1" dirty="0">
                <a:solidFill>
                  <a:srgbClr val="0070C0"/>
                </a:solidFill>
              </a:rPr>
              <a:t>FT</a:t>
            </a:r>
            <a:r>
              <a:rPr kumimoji="1" lang="ja-JP" altLang="en-US" sz="1600" b="1" dirty="0">
                <a:solidFill>
                  <a:srgbClr val="0070C0"/>
                </a:solidFill>
              </a:rPr>
              <a:t>図・</a:t>
            </a:r>
            <a:r>
              <a:rPr kumimoji="1" lang="en-US" altLang="ja-JP" sz="1600" b="1" dirty="0">
                <a:solidFill>
                  <a:srgbClr val="0070C0"/>
                </a:solidFill>
              </a:rPr>
              <a:t>FTA</a:t>
            </a:r>
            <a:r>
              <a:rPr kumimoji="1" lang="ja-JP" altLang="en-US" sz="1600" b="1" dirty="0">
                <a:solidFill>
                  <a:srgbClr val="0070C0"/>
                </a:solidFill>
              </a:rPr>
              <a:t>」（</a:t>
            </a:r>
            <a:r>
              <a:rPr kumimoji="1" lang="en-US" altLang="ja-JP" sz="1600" b="1" dirty="0">
                <a:solidFill>
                  <a:srgbClr val="0070C0"/>
                </a:solidFill>
              </a:rPr>
              <a:t>Excel</a:t>
            </a:r>
            <a:r>
              <a:rPr kumimoji="1" lang="ja-JP" altLang="en-US" sz="1600" b="1" dirty="0">
                <a:solidFill>
                  <a:srgbClr val="0070C0"/>
                </a:solidFill>
              </a:rPr>
              <a:t>）を作成してください。</a:t>
            </a:r>
            <a:endParaRPr kumimoji="1" lang="en-US" altLang="ja-JP" sz="1600" b="1" dirty="0">
              <a:solidFill>
                <a:srgbClr val="0070C0"/>
              </a:solidFill>
            </a:endParaRPr>
          </a:p>
          <a:p>
            <a:pPr marL="0" indent="0">
              <a:lnSpc>
                <a:spcPct val="100000"/>
              </a:lnSpc>
              <a:buNone/>
            </a:pPr>
            <a:r>
              <a:rPr kumimoji="1" lang="ja-JP" altLang="en-US" sz="1600" dirty="0">
                <a:solidFill>
                  <a:srgbClr val="0070C0"/>
                </a:solidFill>
              </a:rPr>
              <a:t>応募製品に関連する製品事故情報などを参考に、リスクアセスメントを実施し、</a:t>
            </a:r>
            <a:r>
              <a:rPr kumimoji="1" lang="ja-JP" altLang="en-US" sz="1600" b="1" dirty="0">
                <a:solidFill>
                  <a:srgbClr val="0070C0"/>
                </a:solidFill>
              </a:rPr>
              <a:t>誤使用・不注意事故を洗い出す</a:t>
            </a:r>
            <a:r>
              <a:rPr kumimoji="1" lang="ja-JP" altLang="en-US" sz="1600" dirty="0">
                <a:solidFill>
                  <a:srgbClr val="0070C0"/>
                </a:solidFill>
              </a:rPr>
              <a:t>こと必要です。製品の様々な使用状況を想定した広い視野での検討が必要です。</a:t>
            </a:r>
            <a:endParaRPr kumimoji="1" lang="en-US" altLang="ja-JP" sz="1600" dirty="0">
              <a:solidFill>
                <a:srgbClr val="0070C0"/>
              </a:solidFill>
            </a:endParaRPr>
          </a:p>
          <a:p>
            <a:pPr marL="0" indent="0">
              <a:lnSpc>
                <a:spcPct val="100000"/>
              </a:lnSpc>
              <a:buNone/>
            </a:pPr>
            <a:r>
              <a:rPr kumimoji="1" lang="ja-JP" altLang="en-US" sz="1600" dirty="0">
                <a:solidFill>
                  <a:srgbClr val="0070C0"/>
                </a:solidFill>
              </a:rPr>
              <a:t>これらの結果から、</a:t>
            </a:r>
            <a:r>
              <a:rPr kumimoji="1" lang="ja-JP" altLang="en-US" sz="1600" b="1" dirty="0">
                <a:solidFill>
                  <a:srgbClr val="0070C0"/>
                </a:solidFill>
              </a:rPr>
              <a:t>なぜ応募対象とした誤使用・不注意事故を選定したのか、</a:t>
            </a:r>
            <a:r>
              <a:rPr kumimoji="1" lang="ja-JP" altLang="en-US" sz="1600" dirty="0">
                <a:solidFill>
                  <a:srgbClr val="0070C0"/>
                </a:solidFill>
              </a:rPr>
              <a:t>その理由を説明することが必要です。</a:t>
            </a:r>
            <a:endParaRPr kumimoji="1" lang="en-US" altLang="ja-JP" sz="1600" dirty="0">
              <a:solidFill>
                <a:srgbClr val="0070C0"/>
              </a:solidFill>
            </a:endParaRPr>
          </a:p>
          <a:p>
            <a:pPr marL="0" indent="0">
              <a:lnSpc>
                <a:spcPct val="100000"/>
              </a:lnSpc>
              <a:buNone/>
            </a:pPr>
            <a:r>
              <a:rPr kumimoji="1" lang="ja-JP" altLang="en-US" sz="1600" dirty="0">
                <a:solidFill>
                  <a:srgbClr val="0070C0"/>
                </a:solidFill>
              </a:rPr>
              <a:t>また、</a:t>
            </a:r>
            <a:r>
              <a:rPr kumimoji="1" lang="en-US" altLang="ja-JP" sz="1600" dirty="0">
                <a:solidFill>
                  <a:srgbClr val="0070C0"/>
                </a:solidFill>
              </a:rPr>
              <a:t>ETA </a:t>
            </a:r>
            <a:r>
              <a:rPr kumimoji="1" lang="ja-JP" altLang="en-US" sz="1600" dirty="0">
                <a:solidFill>
                  <a:srgbClr val="0070C0"/>
                </a:solidFill>
              </a:rPr>
              <a:t>等を用いて、</a:t>
            </a:r>
            <a:r>
              <a:rPr kumimoji="1" lang="ja-JP" altLang="en-US" sz="1600" b="1" dirty="0">
                <a:solidFill>
                  <a:srgbClr val="0070C0"/>
                </a:solidFill>
              </a:rPr>
              <a:t>リスク低減方策によって新たにもたらされるリスクについても検討</a:t>
            </a:r>
            <a:r>
              <a:rPr kumimoji="1" lang="ja-JP" altLang="en-US" sz="1600" dirty="0">
                <a:solidFill>
                  <a:srgbClr val="0070C0"/>
                </a:solidFill>
              </a:rPr>
              <a:t>してください。</a:t>
            </a:r>
            <a:endParaRPr kumimoji="1" lang="en-US" altLang="ja-JP" sz="1600" dirty="0">
              <a:solidFill>
                <a:srgbClr val="0070C0"/>
              </a:solidFill>
            </a:endParaRPr>
          </a:p>
        </p:txBody>
      </p:sp>
      <p:sp>
        <p:nvSpPr>
          <p:cNvPr id="12" name="テキスト プレースホルダー 4">
            <a:extLst>
              <a:ext uri="{FF2B5EF4-FFF2-40B4-BE49-F238E27FC236}">
                <a16:creationId xmlns:a16="http://schemas.microsoft.com/office/drawing/2014/main" id="{F5262D95-9C91-18D0-4659-90DCAF0C0E01}"/>
              </a:ext>
            </a:extLst>
          </p:cNvPr>
          <p:cNvSpPr txBox="1">
            <a:spLocks/>
          </p:cNvSpPr>
          <p:nvPr/>
        </p:nvSpPr>
        <p:spPr>
          <a:xfrm>
            <a:off x="363320" y="2967664"/>
            <a:ext cx="11022643" cy="1404000"/>
          </a:xfrm>
          <a:prstGeom prst="rect">
            <a:avLst/>
          </a:prstGeom>
          <a:solidFill>
            <a:schemeClr val="bg1"/>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23" rtl="0" eaLnBrk="1" fontAlgn="auto" latinLnBrk="0" hangingPunct="1">
              <a:lnSpc>
                <a:spcPct val="130000"/>
              </a:lnSpc>
              <a:spcBef>
                <a:spcPts val="600"/>
              </a:spcBef>
              <a:spcAft>
                <a:spcPts val="600"/>
              </a:spcAft>
              <a:buClr>
                <a:srgbClr val="000000"/>
              </a:buClr>
              <a:buSzPct val="100000"/>
              <a:buFont typeface="メイリオ" panose="020B0604030504040204" pitchFamily="50" charset="-128"/>
              <a:buNone/>
              <a:tabLst/>
              <a:defRPr/>
            </a:pPr>
            <a:r>
              <a:rPr kumimoji="1" lang="ja-JP" altLang="en-US" sz="160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作業１：リスクアセスメントシートを作成してください。</a:t>
            </a:r>
            <a:r>
              <a:rPr kumimoji="1" lang="en-US" altLang="ja-JP" sz="160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a:t>
            </a:r>
            <a:r>
              <a:rPr kumimoji="1" lang="ja-JP" altLang="en-US" sz="160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非公開</a:t>
            </a:r>
            <a:r>
              <a:rPr kumimoji="1" lang="en-US" altLang="ja-JP" sz="160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a:t>
            </a:r>
          </a:p>
          <a:p>
            <a:pPr marL="0" marR="0" lvl="0" indent="0" algn="l" defTabSz="914423" rtl="0" eaLnBrk="1" fontAlgn="auto" latinLnBrk="0" hangingPunct="1">
              <a:lnSpc>
                <a:spcPct val="130000"/>
              </a:lnSpc>
              <a:spcBef>
                <a:spcPts val="600"/>
              </a:spcBef>
              <a:spcAft>
                <a:spcPts val="600"/>
              </a:spcAft>
              <a:buClr>
                <a:srgbClr val="000000"/>
              </a:buClr>
              <a:buSzPct val="100000"/>
              <a:buFont typeface="メイリオ" panose="020B0604030504040204" pitchFamily="50" charset="-128"/>
              <a:buNone/>
              <a:tabLst/>
              <a:defRPr/>
            </a:pPr>
            <a:r>
              <a:rPr kumimoji="1" lang="ja-JP" altLang="en-US" sz="16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作業２：危害の発生頻度について、</a:t>
            </a:r>
            <a:r>
              <a:rPr kumimoji="1" lang="en-US" altLang="ja-JP" sz="16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FT</a:t>
            </a:r>
            <a:r>
              <a:rPr kumimoji="1" lang="ja-JP" altLang="en-US" sz="16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図・</a:t>
            </a:r>
            <a:r>
              <a:rPr kumimoji="1" lang="en-US" altLang="ja-JP" sz="16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FTA</a:t>
            </a:r>
            <a:r>
              <a:rPr kumimoji="1" lang="ja-JP" altLang="en-US" sz="16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を用いて見積もりを行ってください。</a:t>
            </a:r>
            <a:r>
              <a:rPr kumimoji="1" lang="en-US" altLang="ja-JP" sz="160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a:t>
            </a:r>
            <a:r>
              <a:rPr kumimoji="1" lang="ja-JP" altLang="en-US" sz="160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非公開</a:t>
            </a:r>
            <a:r>
              <a:rPr kumimoji="1" lang="en-US" altLang="ja-JP" sz="160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a:t>
            </a:r>
          </a:p>
          <a:p>
            <a:pPr marL="0" marR="0" lvl="0" indent="0" algn="l" defTabSz="914423" rtl="0" eaLnBrk="1" fontAlgn="auto" latinLnBrk="0" hangingPunct="1">
              <a:lnSpc>
                <a:spcPct val="130000"/>
              </a:lnSpc>
              <a:spcBef>
                <a:spcPts val="600"/>
              </a:spcBef>
              <a:spcAft>
                <a:spcPts val="600"/>
              </a:spcAft>
              <a:buClr>
                <a:srgbClr val="000000"/>
              </a:buClr>
              <a:buSzPct val="100000"/>
              <a:buFont typeface="メイリオ" panose="020B0604030504040204" pitchFamily="50" charset="-128"/>
              <a:buNone/>
              <a:tabLst/>
              <a:defRPr/>
            </a:pPr>
            <a:r>
              <a:rPr kumimoji="1" lang="en-US" altLang="ja-JP" sz="12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1" lang="ja-JP" altLang="en-US" sz="12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参考：発生頻度の算出方法</a:t>
            </a:r>
            <a:r>
              <a:rPr kumimoji="1" lang="en-US" altLang="ja-JP" sz="12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1" lang="ja-JP" altLang="en-US" sz="12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リスクアセスメントハンドブック（</a:t>
            </a:r>
            <a:r>
              <a:rPr kumimoji="1" lang="en-US" altLang="ja-JP" sz="12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https://www.meti.go.jp/product_safety/recall/risk_assessment.html</a:t>
            </a:r>
            <a:r>
              <a:rPr kumimoji="1" lang="ja-JP" altLang="en-US" sz="12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1" lang="en-US" altLang="ja-JP" sz="12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1" lang="ja-JP" altLang="en-US" sz="12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発生頻度の算出が難しい場合は、定性的な証明方法をご検討ください。</a:t>
            </a:r>
            <a:endParaRPr kumimoji="1" lang="en-US" altLang="ja-JP" sz="12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72398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ED6011C-C4FC-9C2A-EE1F-B68C5B9D3BEB}"/>
              </a:ext>
            </a:extLst>
          </p:cNvPr>
          <p:cNvSpPr>
            <a:spLocks noGrp="1"/>
          </p:cNvSpPr>
          <p:nvPr>
            <p:ph type="sldNum" sz="quarter" idx="12"/>
          </p:nvPr>
        </p:nvSpPr>
        <p:spPr/>
        <p:txBody>
          <a:bodyPr/>
          <a:lstStyle/>
          <a:p>
            <a:fld id="{D9550142-B990-490A-A107-ED7302A7FD52}" type="slidenum">
              <a:rPr lang="en-US" altLang="ja-JP" smtClean="0"/>
              <a:pPr/>
              <a:t>15</a:t>
            </a:fld>
            <a:endParaRPr lang="en-US"/>
          </a:p>
        </p:txBody>
      </p:sp>
      <p:sp>
        <p:nvSpPr>
          <p:cNvPr id="5" name="テキスト プレースホルダー 4">
            <a:extLst>
              <a:ext uri="{FF2B5EF4-FFF2-40B4-BE49-F238E27FC236}">
                <a16:creationId xmlns:a16="http://schemas.microsoft.com/office/drawing/2014/main" id="{C5B8D9E2-0412-5BA0-F43A-50680D5552A0}"/>
              </a:ext>
            </a:extLst>
          </p:cNvPr>
          <p:cNvSpPr>
            <a:spLocks noGrp="1"/>
          </p:cNvSpPr>
          <p:nvPr>
            <p:ph type="body" sz="quarter" idx="17"/>
          </p:nvPr>
        </p:nvSpPr>
        <p:spPr>
          <a:xfrm>
            <a:off x="407276" y="1386736"/>
            <a:ext cx="11305846" cy="912521"/>
          </a:xfrm>
          <a:solidFill>
            <a:srgbClr val="FFFFCC"/>
          </a:solidFill>
        </p:spPr>
        <p:txBody>
          <a:bodyPr/>
          <a:lstStyle/>
          <a:p>
            <a:pPr marL="0" indent="0">
              <a:buNone/>
            </a:pPr>
            <a:r>
              <a:rPr kumimoji="1" lang="ja-JP" altLang="en-US" sz="1600" dirty="0">
                <a:solidFill>
                  <a:srgbClr val="0070C0"/>
                </a:solidFill>
              </a:rPr>
              <a:t>応募対象とした</a:t>
            </a:r>
            <a:r>
              <a:rPr kumimoji="1" lang="ja-JP" altLang="en-US" sz="1600" b="1" dirty="0">
                <a:solidFill>
                  <a:srgbClr val="0070C0"/>
                </a:solidFill>
              </a:rPr>
              <a:t>誤使用・不注意事故と結び付けた対策すべきハザード</a:t>
            </a:r>
            <a:r>
              <a:rPr kumimoji="1" lang="ja-JP" altLang="en-US" sz="1600" dirty="0">
                <a:solidFill>
                  <a:srgbClr val="0070C0"/>
                </a:solidFill>
              </a:rPr>
              <a:t>について、具体的にかつ明確に説明することが必要です。</a:t>
            </a:r>
          </a:p>
        </p:txBody>
      </p:sp>
      <p:sp>
        <p:nvSpPr>
          <p:cNvPr id="7" name="テキスト プレースホルダー 6">
            <a:extLst>
              <a:ext uri="{FF2B5EF4-FFF2-40B4-BE49-F238E27FC236}">
                <a16:creationId xmlns:a16="http://schemas.microsoft.com/office/drawing/2014/main" id="{5AB24FD2-C380-135C-B67E-97B46B0589D8}"/>
              </a:ext>
            </a:extLst>
          </p:cNvPr>
          <p:cNvSpPr>
            <a:spLocks noGrp="1"/>
          </p:cNvSpPr>
          <p:nvPr>
            <p:ph type="body" sz="quarter" idx="24"/>
          </p:nvPr>
        </p:nvSpPr>
        <p:spPr>
          <a:xfrm>
            <a:off x="407275" y="2340843"/>
            <a:ext cx="11305841" cy="4092357"/>
          </a:xfrm>
        </p:spPr>
        <p:txBody>
          <a:bodyPr/>
          <a:lstStyle/>
          <a:p>
            <a:endParaRPr kumimoji="1" lang="ja-JP" altLang="en-US" dirty="0"/>
          </a:p>
        </p:txBody>
      </p:sp>
      <p:sp>
        <p:nvSpPr>
          <p:cNvPr id="10" name="タイトル 4">
            <a:extLst>
              <a:ext uri="{FF2B5EF4-FFF2-40B4-BE49-F238E27FC236}">
                <a16:creationId xmlns:a16="http://schemas.microsoft.com/office/drawing/2014/main" id="{4FE625DE-5F20-AFA8-C10C-FD43BB8EDFD8}"/>
              </a:ext>
            </a:extLst>
          </p:cNvPr>
          <p:cNvSpPr>
            <a:spLocks noGrp="1"/>
          </p:cNvSpPr>
          <p:nvPr>
            <p:ph type="title"/>
          </p:nvPr>
        </p:nvSpPr>
        <p:spPr>
          <a:xfrm>
            <a:off x="221720" y="447321"/>
            <a:ext cx="11970279" cy="954107"/>
          </a:xfrm>
        </p:spPr>
        <p:txBody>
          <a:bodyPr/>
          <a:lstStyle/>
          <a:p>
            <a:r>
              <a:rPr lang="ja-JP" altLang="en-US" sz="2800" dirty="0"/>
              <a:t>■ 誤使用・不注意と結び付け対策すべきハザードの特定</a:t>
            </a:r>
            <a:br>
              <a:rPr lang="en-US" altLang="ja-JP" sz="2800" dirty="0"/>
            </a:br>
            <a:r>
              <a:rPr lang="ja-JP" altLang="en-US" sz="2800" dirty="0"/>
              <a:t>　</a:t>
            </a:r>
            <a:r>
              <a:rPr lang="en-US" altLang="ja-JP" sz="2400" dirty="0">
                <a:solidFill>
                  <a:srgbClr val="008000"/>
                </a:solidFill>
              </a:rPr>
              <a:t>【</a:t>
            </a:r>
            <a:r>
              <a:rPr lang="ja-JP" altLang="en-US" sz="2400" dirty="0">
                <a:solidFill>
                  <a:srgbClr val="008000"/>
                </a:solidFill>
              </a:rPr>
              <a:t>ガイドライン　３．７</a:t>
            </a:r>
            <a:r>
              <a:rPr lang="en-US" altLang="ja-JP" sz="2400" dirty="0">
                <a:solidFill>
                  <a:srgbClr val="008000"/>
                </a:solidFill>
              </a:rPr>
              <a:t>】</a:t>
            </a:r>
            <a:endParaRPr lang="ja-JP" altLang="en-US" sz="2400" dirty="0">
              <a:solidFill>
                <a:srgbClr val="008000"/>
              </a:solidFill>
            </a:endParaRPr>
          </a:p>
        </p:txBody>
      </p:sp>
    </p:spTree>
    <p:extLst>
      <p:ext uri="{BB962C8B-B14F-4D97-AF65-F5344CB8AC3E}">
        <p14:creationId xmlns:p14="http://schemas.microsoft.com/office/powerpoint/2010/main" val="3682167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a:extLst>
              <a:ext uri="{FF2B5EF4-FFF2-40B4-BE49-F238E27FC236}">
                <a16:creationId xmlns:a16="http://schemas.microsoft.com/office/drawing/2014/main" id="{14C3325B-6B5B-EC6B-5A6D-3D31FF3FCA42}"/>
              </a:ext>
            </a:extLst>
          </p:cNvPr>
          <p:cNvGraphicFramePr>
            <a:graphicFrameLocks noGrp="1"/>
          </p:cNvGraphicFramePr>
          <p:nvPr>
            <p:extLst>
              <p:ext uri="{D42A27DB-BD31-4B8C-83A1-F6EECF244321}">
                <p14:modId xmlns:p14="http://schemas.microsoft.com/office/powerpoint/2010/main" val="3694140404"/>
              </p:ext>
            </p:extLst>
          </p:nvPr>
        </p:nvGraphicFramePr>
        <p:xfrm>
          <a:off x="38566" y="2074226"/>
          <a:ext cx="12153434" cy="4639926"/>
        </p:xfrm>
        <a:graphic>
          <a:graphicData uri="http://schemas.openxmlformats.org/drawingml/2006/table">
            <a:tbl>
              <a:tblPr firstRow="1" bandRow="1">
                <a:tableStyleId>{7DF18680-E054-41AD-8BC1-D1AEF772440D}</a:tableStyleId>
              </a:tblPr>
              <a:tblGrid>
                <a:gridCol w="1873361">
                  <a:extLst>
                    <a:ext uri="{9D8B030D-6E8A-4147-A177-3AD203B41FA5}">
                      <a16:colId xmlns:a16="http://schemas.microsoft.com/office/drawing/2014/main" val="954964960"/>
                    </a:ext>
                  </a:extLst>
                </a:gridCol>
                <a:gridCol w="10280073">
                  <a:extLst>
                    <a:ext uri="{9D8B030D-6E8A-4147-A177-3AD203B41FA5}">
                      <a16:colId xmlns:a16="http://schemas.microsoft.com/office/drawing/2014/main" val="4029100594"/>
                    </a:ext>
                  </a:extLst>
                </a:gridCol>
              </a:tblGrid>
              <a:tr h="1389101">
                <a:tc>
                  <a:txBody>
                    <a:bodyPr/>
                    <a:lstStyle/>
                    <a:p>
                      <a:pPr algn="ctr"/>
                      <a:r>
                        <a:rPr kumimoji="1" lang="ja-JP" altLang="en-US" sz="1600" dirty="0">
                          <a:solidFill>
                            <a:srgbClr val="016F96"/>
                          </a:solidFill>
                        </a:rPr>
                        <a:t>ステップ１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856701"/>
                  </a:ext>
                </a:extLst>
              </a:tr>
              <a:tr h="2032625">
                <a:tc>
                  <a:txBody>
                    <a:bodyPr/>
                    <a:lstStyle/>
                    <a:p>
                      <a:pPr algn="ctr"/>
                      <a:r>
                        <a:rPr kumimoji="1" lang="ja-JP" altLang="en-US" sz="1600" b="1" dirty="0">
                          <a:solidFill>
                            <a:srgbClr val="016F96"/>
                          </a:solidFill>
                        </a:rPr>
                        <a:t>ステップ２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6820122"/>
                  </a:ext>
                </a:extLst>
              </a:tr>
              <a:tr h="1218200">
                <a:tc>
                  <a:txBody>
                    <a:bodyPr/>
                    <a:lstStyle/>
                    <a:p>
                      <a:pPr algn="ctr"/>
                      <a:r>
                        <a:rPr kumimoji="1" lang="ja-JP" altLang="en-US" sz="1600" b="1" dirty="0">
                          <a:solidFill>
                            <a:srgbClr val="016F96"/>
                          </a:solidFill>
                        </a:rPr>
                        <a:t>ステップ３</a:t>
                      </a:r>
                      <a:endParaRPr kumimoji="1" lang="en-US" altLang="ja-JP" sz="1600" b="1" dirty="0">
                        <a:solidFill>
                          <a:srgbClr val="016F96"/>
                        </a:solidFill>
                      </a:endParaRPr>
                    </a:p>
                    <a:p>
                      <a:pPr algn="l"/>
                      <a:r>
                        <a:rPr kumimoji="1" lang="en-US" altLang="ja-JP" sz="1200" b="1" dirty="0">
                          <a:solidFill>
                            <a:srgbClr val="FF0000"/>
                          </a:solidFill>
                          <a:latin typeface="+mn-ea"/>
                          <a:cs typeface="Meiryo UI" panose="020B0604030504040204" pitchFamily="50" charset="-128"/>
                        </a:rPr>
                        <a:t>※</a:t>
                      </a:r>
                      <a:r>
                        <a:rPr kumimoji="1" lang="ja-JP" altLang="en-US" sz="1200" b="1" dirty="0">
                          <a:solidFill>
                            <a:srgbClr val="FF0000"/>
                          </a:solidFill>
                          <a:latin typeface="+mn-ea"/>
                          <a:cs typeface="Meiryo UI" panose="020B0604030504040204" pitchFamily="50" charset="-128"/>
                        </a:rPr>
                        <a:t>本制度の対象として、</a:t>
                      </a:r>
                      <a:endParaRPr kumimoji="1" lang="en-US" altLang="ja-JP" sz="1200" b="1" dirty="0">
                        <a:solidFill>
                          <a:srgbClr val="FF0000"/>
                        </a:solidFill>
                        <a:latin typeface="+mn-ea"/>
                        <a:cs typeface="Meiryo UI" panose="020B0604030504040204" pitchFamily="50" charset="-128"/>
                      </a:endParaRPr>
                    </a:p>
                    <a:p>
                      <a:pPr algn="l"/>
                      <a:r>
                        <a:rPr kumimoji="1" lang="ja-JP" altLang="en-US" sz="1200" b="1" dirty="0">
                          <a:solidFill>
                            <a:srgbClr val="FF0000"/>
                          </a:solidFill>
                          <a:latin typeface="+mn-ea"/>
                          <a:cs typeface="Meiryo UI" panose="020B0604030504040204" pitchFamily="50" charset="-128"/>
                        </a:rPr>
                        <a:t>ステップ３のみは対象外</a:t>
                      </a:r>
                      <a:endParaRPr kumimoji="1" lang="ja-JP" altLang="en-US" sz="1200" dirty="0">
                        <a:latin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4973224"/>
                  </a:ext>
                </a:extLst>
              </a:tr>
            </a:tbl>
          </a:graphicData>
        </a:graphic>
      </p:graphicFrame>
      <p:sp>
        <p:nvSpPr>
          <p:cNvPr id="16" name="テキスト ボックス 15">
            <a:extLst>
              <a:ext uri="{FF2B5EF4-FFF2-40B4-BE49-F238E27FC236}">
                <a16:creationId xmlns:a16="http://schemas.microsoft.com/office/drawing/2014/main" id="{408B7D82-4552-2C03-5CAF-17E7A58B9295}"/>
              </a:ext>
            </a:extLst>
          </p:cNvPr>
          <p:cNvSpPr txBox="1"/>
          <p:nvPr/>
        </p:nvSpPr>
        <p:spPr>
          <a:xfrm>
            <a:off x="153981" y="1717864"/>
            <a:ext cx="12013225" cy="369332"/>
          </a:xfrm>
          <a:prstGeom prst="rect">
            <a:avLst/>
          </a:prstGeom>
          <a:noFill/>
        </p:spPr>
        <p:txBody>
          <a:bodyPr wrap="none" rtlCol="0">
            <a:spAutoFit/>
          </a:bodyPr>
          <a:lstStyle/>
          <a:p>
            <a:pPr algn="l"/>
            <a:r>
              <a:rPr kumimoji="1" lang="ja-JP" altLang="en-US" b="1" dirty="0">
                <a:latin typeface="+mn-ea"/>
                <a:cs typeface="Meiryo UI" panose="020B0604030504040204" pitchFamily="50" charset="-128"/>
              </a:rPr>
              <a:t>１．リスク低減方策について</a:t>
            </a:r>
            <a:r>
              <a:rPr kumimoji="1" lang="ja-JP" altLang="en-US" sz="1400" b="1" dirty="0">
                <a:latin typeface="+mn-ea"/>
                <a:cs typeface="Meiryo UI" panose="020B0604030504040204" pitchFamily="50" charset="-128"/>
              </a:rPr>
              <a:t>（</a:t>
            </a:r>
            <a:r>
              <a:rPr kumimoji="1" lang="en-US" altLang="ja-JP" sz="1400" b="1" dirty="0">
                <a:latin typeface="+mn-ea"/>
                <a:cs typeface="Meiryo UI" panose="020B0604030504040204" pitchFamily="50" charset="-128"/>
              </a:rPr>
              <a:t>ISO/IEC Guide51</a:t>
            </a:r>
            <a:r>
              <a:rPr kumimoji="1" lang="ja-JP" altLang="en-US" sz="1400" b="1" dirty="0">
                <a:latin typeface="+mn-ea"/>
                <a:cs typeface="Meiryo UI" panose="020B0604030504040204" pitchFamily="50" charset="-128"/>
              </a:rPr>
              <a:t>の規定するスリー・ステップ・メソッドを参照　</a:t>
            </a:r>
            <a:r>
              <a:rPr kumimoji="1" lang="en-US" altLang="ja-JP" sz="1400" b="1" dirty="0">
                <a:latin typeface="+mn-ea"/>
                <a:cs typeface="Meiryo UI" panose="020B0604030504040204" pitchFamily="50" charset="-128"/>
              </a:rPr>
              <a:t>※</a:t>
            </a:r>
            <a:r>
              <a:rPr kumimoji="1" lang="ja-JP" altLang="en-US" sz="1400" b="1" dirty="0">
                <a:latin typeface="+mn-ea"/>
                <a:cs typeface="Meiryo UI" panose="020B0604030504040204" pitchFamily="50" charset="-128"/>
              </a:rPr>
              <a:t>　非該当の箇所は「なし」と記入）</a:t>
            </a:r>
            <a:endParaRPr kumimoji="1" lang="en-US" altLang="ja-JP" b="1" dirty="0">
              <a:latin typeface="+mn-ea"/>
              <a:cs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7B0E30C6-A275-6006-2EDD-AC3A9CA3F301}"/>
              </a:ext>
            </a:extLst>
          </p:cNvPr>
          <p:cNvSpPr>
            <a:spLocks noGrp="1"/>
          </p:cNvSpPr>
          <p:nvPr>
            <p:ph type="sldNum" sz="quarter" idx="12"/>
          </p:nvPr>
        </p:nvSpPr>
        <p:spPr/>
        <p:txBody>
          <a:bodyPr/>
          <a:lstStyle/>
          <a:p>
            <a:fld id="{D9550142-B990-490A-A107-ED7302A7FD52}" type="slidenum">
              <a:rPr lang="en-US" altLang="ja-JP" smtClean="0"/>
              <a:pPr/>
              <a:t>16</a:t>
            </a:fld>
            <a:endParaRPr lang="en-US"/>
          </a:p>
        </p:txBody>
      </p:sp>
      <p:sp>
        <p:nvSpPr>
          <p:cNvPr id="5" name="テキスト プレースホルダー 4">
            <a:extLst>
              <a:ext uri="{FF2B5EF4-FFF2-40B4-BE49-F238E27FC236}">
                <a16:creationId xmlns:a16="http://schemas.microsoft.com/office/drawing/2014/main" id="{07AE1F6D-C388-56CB-F7CD-D7256850F5BC}"/>
              </a:ext>
            </a:extLst>
          </p:cNvPr>
          <p:cNvSpPr>
            <a:spLocks noGrp="1"/>
          </p:cNvSpPr>
          <p:nvPr>
            <p:ph type="body" sz="quarter" idx="25"/>
          </p:nvPr>
        </p:nvSpPr>
        <p:spPr>
          <a:xfrm>
            <a:off x="1943841" y="2176209"/>
            <a:ext cx="10209594" cy="1206532"/>
          </a:xfrm>
        </p:spPr>
        <p:txBody>
          <a:bodyPr/>
          <a:lstStyle/>
          <a:p>
            <a:endParaRPr kumimoji="1" lang="ja-JP" altLang="en-US" dirty="0"/>
          </a:p>
        </p:txBody>
      </p:sp>
      <p:sp>
        <p:nvSpPr>
          <p:cNvPr id="6" name="テキスト プレースホルダー 5">
            <a:extLst>
              <a:ext uri="{FF2B5EF4-FFF2-40B4-BE49-F238E27FC236}">
                <a16:creationId xmlns:a16="http://schemas.microsoft.com/office/drawing/2014/main" id="{C70188D6-3C4D-AC5A-BAB8-D709ECB97221}"/>
              </a:ext>
            </a:extLst>
          </p:cNvPr>
          <p:cNvSpPr>
            <a:spLocks noGrp="1"/>
          </p:cNvSpPr>
          <p:nvPr>
            <p:ph type="body" sz="quarter" idx="26"/>
          </p:nvPr>
        </p:nvSpPr>
        <p:spPr>
          <a:xfrm>
            <a:off x="1943840" y="5568424"/>
            <a:ext cx="10209594" cy="1077773"/>
          </a:xfrm>
        </p:spPr>
        <p:txBody>
          <a:bodyPr/>
          <a:lstStyle/>
          <a:p>
            <a:endParaRPr kumimoji="1" lang="ja-JP" altLang="en-US" dirty="0"/>
          </a:p>
        </p:txBody>
      </p:sp>
      <p:sp>
        <p:nvSpPr>
          <p:cNvPr id="9" name="テキスト プレースホルダー 8">
            <a:extLst>
              <a:ext uri="{FF2B5EF4-FFF2-40B4-BE49-F238E27FC236}">
                <a16:creationId xmlns:a16="http://schemas.microsoft.com/office/drawing/2014/main" id="{D21306DA-F498-2B1B-89F6-A8477E83902A}"/>
              </a:ext>
            </a:extLst>
          </p:cNvPr>
          <p:cNvSpPr>
            <a:spLocks noGrp="1"/>
          </p:cNvSpPr>
          <p:nvPr>
            <p:ph type="body" sz="quarter" idx="29"/>
          </p:nvPr>
        </p:nvSpPr>
        <p:spPr>
          <a:xfrm>
            <a:off x="1955408" y="3545058"/>
            <a:ext cx="10198025" cy="1867835"/>
          </a:xfrm>
        </p:spPr>
        <p:txBody>
          <a:bodyPr/>
          <a:lstStyle/>
          <a:p>
            <a:endParaRPr kumimoji="1" lang="ja-JP" altLang="en-US" dirty="0"/>
          </a:p>
        </p:txBody>
      </p:sp>
      <p:sp>
        <p:nvSpPr>
          <p:cNvPr id="10" name="タイトル 5">
            <a:extLst>
              <a:ext uri="{FF2B5EF4-FFF2-40B4-BE49-F238E27FC236}">
                <a16:creationId xmlns:a16="http://schemas.microsoft.com/office/drawing/2014/main" id="{78995482-0E8F-4706-38FB-A593768FCD41}"/>
              </a:ext>
            </a:extLst>
          </p:cNvPr>
          <p:cNvSpPr txBox="1">
            <a:spLocks/>
          </p:cNvSpPr>
          <p:nvPr/>
        </p:nvSpPr>
        <p:spPr>
          <a:xfrm>
            <a:off x="182117" y="381777"/>
            <a:ext cx="11468328" cy="584775"/>
          </a:xfrm>
          <a:prstGeom prst="rect">
            <a:avLst/>
          </a:prstGeom>
        </p:spPr>
        <p:txBody>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800" dirty="0"/>
              <a:t>■ リスク低減方策の実装 </a:t>
            </a:r>
            <a:r>
              <a:rPr lang="en-US" altLang="ja-JP" sz="2400" dirty="0">
                <a:solidFill>
                  <a:srgbClr val="008000"/>
                </a:solidFill>
              </a:rPr>
              <a:t>【</a:t>
            </a:r>
            <a:r>
              <a:rPr lang="ja-JP" altLang="en-US" sz="2400" dirty="0">
                <a:solidFill>
                  <a:srgbClr val="008000"/>
                </a:solidFill>
              </a:rPr>
              <a:t>ガイドライン３．８．１</a:t>
            </a:r>
            <a:r>
              <a:rPr lang="en-US" altLang="ja-JP" sz="2400" dirty="0">
                <a:solidFill>
                  <a:srgbClr val="008000"/>
                </a:solidFill>
              </a:rPr>
              <a:t>】</a:t>
            </a:r>
            <a:endParaRPr lang="ja-JP" altLang="en-US" sz="2400" dirty="0">
              <a:solidFill>
                <a:srgbClr val="008000"/>
              </a:solidFill>
            </a:endParaRPr>
          </a:p>
        </p:txBody>
      </p:sp>
      <p:sp>
        <p:nvSpPr>
          <p:cNvPr id="11" name="テキスト プレースホルダー 4">
            <a:extLst>
              <a:ext uri="{FF2B5EF4-FFF2-40B4-BE49-F238E27FC236}">
                <a16:creationId xmlns:a16="http://schemas.microsoft.com/office/drawing/2014/main" id="{7ADDA587-765E-2B3B-0D3A-024522F98378}"/>
              </a:ext>
            </a:extLst>
          </p:cNvPr>
          <p:cNvSpPr txBox="1">
            <a:spLocks/>
          </p:cNvSpPr>
          <p:nvPr/>
        </p:nvSpPr>
        <p:spPr>
          <a:xfrm>
            <a:off x="363323" y="850723"/>
            <a:ext cx="11305846" cy="782146"/>
          </a:xfrm>
          <a:prstGeom prst="rect">
            <a:avLst/>
          </a:prstGeom>
          <a:solidFill>
            <a:srgbClr val="FFFFCC"/>
          </a:solidFill>
        </p:spPr>
        <p:txBody>
          <a:bodyPr/>
          <a:lstStyle>
            <a:lvl1pPr marL="0" indent="0" algn="l" defTabSz="914423" rtl="0" eaLnBrk="1" latinLnBrk="0" hangingPunct="1">
              <a:spcBef>
                <a:spcPts val="600"/>
              </a:spcBef>
              <a:spcAft>
                <a:spcPts val="600"/>
              </a:spcAft>
              <a:buClr>
                <a:srgbClr val="002060"/>
              </a:buClr>
              <a:buFont typeface="Arial" panose="020B0604020202020204" pitchFamily="34" charset="0"/>
              <a:buNone/>
              <a:defRPr kumimoji="1" sz="2000" b="0" i="0" kern="1200">
                <a:solidFill>
                  <a:schemeClr val="tx1"/>
                </a:solidFill>
                <a:latin typeface="+mj-ea"/>
                <a:ea typeface="+mj-ea"/>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600" dirty="0">
                <a:solidFill>
                  <a:srgbClr val="0070C0"/>
                </a:solidFill>
              </a:rPr>
              <a:t>リスク低減方策を実装した上で、応募製品に当該リスク低減方策が実装されていることの証明が必要です。</a:t>
            </a:r>
            <a:r>
              <a:rPr lang="ja-JP" altLang="en-US" sz="1600" b="1" dirty="0">
                <a:solidFill>
                  <a:srgbClr val="0070C0"/>
                </a:solidFill>
              </a:rPr>
              <a:t>スリー・ステップ・メソッドにおけるステップ１「本質安全設計」ステップ２「安全防護」の少なくとも一方を用いて</a:t>
            </a:r>
            <a:r>
              <a:rPr lang="ja-JP" altLang="en-US" sz="1600" dirty="0">
                <a:solidFill>
                  <a:srgbClr val="0070C0"/>
                </a:solidFill>
              </a:rPr>
              <a:t>説明してください。</a:t>
            </a:r>
          </a:p>
        </p:txBody>
      </p:sp>
    </p:spTree>
    <p:extLst>
      <p:ext uri="{BB962C8B-B14F-4D97-AF65-F5344CB8AC3E}">
        <p14:creationId xmlns:p14="http://schemas.microsoft.com/office/powerpoint/2010/main" val="560560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DC4940D1-E4E2-2B48-65A2-12B28595646B}"/>
              </a:ext>
            </a:extLst>
          </p:cNvPr>
          <p:cNvGraphicFramePr>
            <a:graphicFrameLocks noGrp="1"/>
          </p:cNvGraphicFramePr>
          <p:nvPr>
            <p:extLst>
              <p:ext uri="{D42A27DB-BD31-4B8C-83A1-F6EECF244321}">
                <p14:modId xmlns:p14="http://schemas.microsoft.com/office/powerpoint/2010/main" val="3346252801"/>
              </p:ext>
            </p:extLst>
          </p:nvPr>
        </p:nvGraphicFramePr>
        <p:xfrm>
          <a:off x="269675" y="4204603"/>
          <a:ext cx="11399494" cy="2080265"/>
        </p:xfrm>
        <a:graphic>
          <a:graphicData uri="http://schemas.openxmlformats.org/drawingml/2006/table">
            <a:tbl>
              <a:tblPr firstRow="1" bandRow="1">
                <a:tableStyleId>{7DF18680-E054-41AD-8BC1-D1AEF772440D}</a:tableStyleId>
              </a:tblPr>
              <a:tblGrid>
                <a:gridCol w="1424221">
                  <a:extLst>
                    <a:ext uri="{9D8B030D-6E8A-4147-A177-3AD203B41FA5}">
                      <a16:colId xmlns:a16="http://schemas.microsoft.com/office/drawing/2014/main" val="733554748"/>
                    </a:ext>
                  </a:extLst>
                </a:gridCol>
                <a:gridCol w="9975273">
                  <a:extLst>
                    <a:ext uri="{9D8B030D-6E8A-4147-A177-3AD203B41FA5}">
                      <a16:colId xmlns:a16="http://schemas.microsoft.com/office/drawing/2014/main" val="718668796"/>
                    </a:ext>
                  </a:extLst>
                </a:gridCol>
              </a:tblGrid>
              <a:tr h="701208">
                <a:tc>
                  <a:txBody>
                    <a:bodyPr/>
                    <a:lstStyle/>
                    <a:p>
                      <a:pPr algn="ctr"/>
                      <a:r>
                        <a:rPr kumimoji="1" lang="ja-JP" altLang="en-US" sz="1600" b="1" dirty="0">
                          <a:solidFill>
                            <a:srgbClr val="016F96"/>
                          </a:solidFill>
                        </a:rPr>
                        <a:t>名称・型番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5089247"/>
                  </a:ext>
                </a:extLst>
              </a:tr>
              <a:tr h="661219">
                <a:tc>
                  <a:txBody>
                    <a:bodyPr/>
                    <a:lstStyle/>
                    <a:p>
                      <a:pPr algn="ctr"/>
                      <a:r>
                        <a:rPr kumimoji="1" lang="ja-JP" altLang="en-US" sz="1600" b="1" dirty="0">
                          <a:solidFill>
                            <a:srgbClr val="016F96"/>
                          </a:solidFill>
                        </a:rPr>
                        <a:t>事業者名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2785427"/>
                  </a:ext>
                </a:extLst>
              </a:tr>
              <a:tr h="717838">
                <a:tc>
                  <a:txBody>
                    <a:bodyPr/>
                    <a:lstStyle/>
                    <a:p>
                      <a:pPr algn="ctr"/>
                      <a:r>
                        <a:rPr kumimoji="1" lang="ja-JP" altLang="en-US" sz="1600" b="1" dirty="0">
                          <a:solidFill>
                            <a:srgbClr val="016F96"/>
                          </a:solidFill>
                        </a:rPr>
                        <a:t>販売期間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7980674"/>
                  </a:ext>
                </a:extLst>
              </a:tr>
            </a:tbl>
          </a:graphicData>
        </a:graphic>
      </p:graphicFrame>
      <p:sp>
        <p:nvSpPr>
          <p:cNvPr id="4" name="スライド番号プレースホルダー 3">
            <a:extLst>
              <a:ext uri="{FF2B5EF4-FFF2-40B4-BE49-F238E27FC236}">
                <a16:creationId xmlns:a16="http://schemas.microsoft.com/office/drawing/2014/main" id="{84C50100-5144-A9B6-58B3-81AD1E07A8B5}"/>
              </a:ext>
            </a:extLst>
          </p:cNvPr>
          <p:cNvSpPr>
            <a:spLocks noGrp="1"/>
          </p:cNvSpPr>
          <p:nvPr>
            <p:ph type="sldNum" sz="quarter" idx="12"/>
          </p:nvPr>
        </p:nvSpPr>
        <p:spPr/>
        <p:txBody>
          <a:bodyPr/>
          <a:lstStyle/>
          <a:p>
            <a:fld id="{D9550142-B990-490A-A107-ED7302A7FD52}" type="slidenum">
              <a:rPr lang="en-US" altLang="ja-JP" smtClean="0"/>
              <a:pPr/>
              <a:t>17</a:t>
            </a:fld>
            <a:endParaRPr lang="en-US"/>
          </a:p>
        </p:txBody>
      </p:sp>
      <p:sp>
        <p:nvSpPr>
          <p:cNvPr id="5" name="テキスト プレースホルダー 4">
            <a:extLst>
              <a:ext uri="{FF2B5EF4-FFF2-40B4-BE49-F238E27FC236}">
                <a16:creationId xmlns:a16="http://schemas.microsoft.com/office/drawing/2014/main" id="{11C2D84F-DBB8-E22C-DA5F-4C1D9785BC58}"/>
              </a:ext>
            </a:extLst>
          </p:cNvPr>
          <p:cNvSpPr>
            <a:spLocks noGrp="1"/>
          </p:cNvSpPr>
          <p:nvPr>
            <p:ph type="body" sz="quarter" idx="25"/>
          </p:nvPr>
        </p:nvSpPr>
        <p:spPr>
          <a:xfrm>
            <a:off x="1704109" y="4224905"/>
            <a:ext cx="9965060" cy="642584"/>
          </a:xfrm>
        </p:spPr>
        <p:txBody>
          <a:bodyPr/>
          <a:lstStyle/>
          <a:p>
            <a:endParaRPr kumimoji="1" lang="ja-JP" altLang="en-US" dirty="0"/>
          </a:p>
        </p:txBody>
      </p:sp>
      <p:sp>
        <p:nvSpPr>
          <p:cNvPr id="6" name="テキスト プレースホルダー 5">
            <a:extLst>
              <a:ext uri="{FF2B5EF4-FFF2-40B4-BE49-F238E27FC236}">
                <a16:creationId xmlns:a16="http://schemas.microsoft.com/office/drawing/2014/main" id="{4A93B7E2-B307-7E67-6FF5-2A6278B8AA57}"/>
              </a:ext>
            </a:extLst>
          </p:cNvPr>
          <p:cNvSpPr>
            <a:spLocks noGrp="1"/>
          </p:cNvSpPr>
          <p:nvPr>
            <p:ph type="body" sz="quarter" idx="26"/>
          </p:nvPr>
        </p:nvSpPr>
        <p:spPr>
          <a:xfrm>
            <a:off x="1704109" y="5550677"/>
            <a:ext cx="9946335" cy="734191"/>
          </a:xfrm>
        </p:spPr>
        <p:txBody>
          <a:bodyPr/>
          <a:lstStyle/>
          <a:p>
            <a:endParaRPr kumimoji="1" lang="ja-JP" altLang="en-US" dirty="0"/>
          </a:p>
        </p:txBody>
      </p:sp>
      <p:sp>
        <p:nvSpPr>
          <p:cNvPr id="9" name="テキスト プレースホルダー 8">
            <a:extLst>
              <a:ext uri="{FF2B5EF4-FFF2-40B4-BE49-F238E27FC236}">
                <a16:creationId xmlns:a16="http://schemas.microsoft.com/office/drawing/2014/main" id="{C8E19F29-7B25-1F0B-7A12-F4D30543A3BA}"/>
              </a:ext>
            </a:extLst>
          </p:cNvPr>
          <p:cNvSpPr>
            <a:spLocks noGrp="1"/>
          </p:cNvSpPr>
          <p:nvPr>
            <p:ph type="body" sz="quarter" idx="29"/>
          </p:nvPr>
        </p:nvSpPr>
        <p:spPr>
          <a:xfrm>
            <a:off x="1704109" y="4887791"/>
            <a:ext cx="9946335" cy="642584"/>
          </a:xfrm>
        </p:spPr>
        <p:txBody>
          <a:bodyPr/>
          <a:lstStyle/>
          <a:p>
            <a:endParaRPr kumimoji="1" lang="ja-JP" altLang="en-US" dirty="0"/>
          </a:p>
        </p:txBody>
      </p:sp>
      <p:sp>
        <p:nvSpPr>
          <p:cNvPr id="3" name="テキスト プレースホルダー 4">
            <a:extLst>
              <a:ext uri="{FF2B5EF4-FFF2-40B4-BE49-F238E27FC236}">
                <a16:creationId xmlns:a16="http://schemas.microsoft.com/office/drawing/2014/main" id="{9D30A111-275B-932D-8BE2-01CD050EB82C}"/>
              </a:ext>
            </a:extLst>
          </p:cNvPr>
          <p:cNvSpPr txBox="1">
            <a:spLocks/>
          </p:cNvSpPr>
          <p:nvPr/>
        </p:nvSpPr>
        <p:spPr>
          <a:xfrm>
            <a:off x="311879" y="964810"/>
            <a:ext cx="11305846" cy="3030024"/>
          </a:xfrm>
          <a:prstGeom prst="rect">
            <a:avLst/>
          </a:prstGeom>
          <a:solidFill>
            <a:srgbClr val="FFFFCC"/>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00000"/>
              </a:lnSpc>
              <a:buFont typeface="メイリオ" panose="020B0604030504040204" pitchFamily="50" charset="-128"/>
              <a:buNone/>
            </a:pPr>
            <a:r>
              <a:rPr lang="ja-JP" altLang="en-US" sz="1600" dirty="0">
                <a:solidFill>
                  <a:srgbClr val="0070C0"/>
                </a:solidFill>
              </a:rPr>
              <a:t>リスク低減方策を搭載する前の「</a:t>
            </a:r>
            <a:r>
              <a:rPr lang="ja-JP" altLang="en-US" sz="1600" b="1" dirty="0">
                <a:solidFill>
                  <a:srgbClr val="0070C0"/>
                </a:solidFill>
              </a:rPr>
              <a:t>比較対象製品</a:t>
            </a:r>
            <a:r>
              <a:rPr lang="ja-JP" altLang="en-US" sz="1600" dirty="0">
                <a:solidFill>
                  <a:srgbClr val="0070C0"/>
                </a:solidFill>
              </a:rPr>
              <a:t>」について、以下の点に注意して選定し、説明してください。</a:t>
            </a:r>
            <a:endParaRPr lang="en-US" altLang="ja-JP" sz="1600" dirty="0">
              <a:solidFill>
                <a:srgbClr val="0070C0"/>
              </a:solidFill>
            </a:endParaRPr>
          </a:p>
          <a:p>
            <a:pPr marL="0" indent="0">
              <a:lnSpc>
                <a:spcPct val="100000"/>
              </a:lnSpc>
              <a:buFont typeface="メイリオ" panose="020B0604030504040204" pitchFamily="50" charset="-128"/>
              <a:buNone/>
            </a:pPr>
            <a:r>
              <a:rPr lang="ja-JP" altLang="en-US" sz="1600" dirty="0">
                <a:solidFill>
                  <a:srgbClr val="0070C0"/>
                </a:solidFill>
              </a:rPr>
              <a:t>・リスク低減機能の搭載有無を単純に比較できる当社比の同型モデル、または他社製の比較可能なモデルとします。</a:t>
            </a:r>
          </a:p>
          <a:p>
            <a:pPr marL="0" indent="0">
              <a:lnSpc>
                <a:spcPct val="100000"/>
              </a:lnSpc>
              <a:buFont typeface="メイリオ" panose="020B0604030504040204" pitchFamily="50" charset="-128"/>
              <a:buNone/>
            </a:pPr>
            <a:r>
              <a:rPr lang="ja-JP" altLang="en-US" sz="1600" dirty="0">
                <a:solidFill>
                  <a:srgbClr val="0070C0"/>
                </a:solidFill>
              </a:rPr>
              <a:t>・市場の状況を鑑み、比較対象製品として合理的ではない（例：市場で一般的に流通していないほど古い、製品事故発生状況が把握できない）と判断された場合は、認められない場合があります。</a:t>
            </a:r>
          </a:p>
          <a:p>
            <a:pPr marL="0" indent="0">
              <a:lnSpc>
                <a:spcPct val="100000"/>
              </a:lnSpc>
              <a:buFont typeface="メイリオ" panose="020B0604030504040204" pitchFamily="50" charset="-128"/>
              <a:buNone/>
            </a:pPr>
            <a:r>
              <a:rPr lang="ja-JP" altLang="en-US" sz="1600" dirty="0">
                <a:solidFill>
                  <a:srgbClr val="0070C0"/>
                </a:solidFill>
              </a:rPr>
              <a:t>・他社製品（あるいは業界基準等、合理的に区分された同種の該当製品）を比較対象にした場合は、それを公表した場合に特定企業を不当に劣後させるような比較内容は避けること。</a:t>
            </a:r>
            <a:endParaRPr lang="ja-JP" altLang="en-US" sz="1600" strike="sngStrike" dirty="0">
              <a:solidFill>
                <a:srgbClr val="0070C0"/>
              </a:solidFill>
            </a:endParaRPr>
          </a:p>
          <a:p>
            <a:pPr marL="0" indent="0">
              <a:lnSpc>
                <a:spcPct val="100000"/>
              </a:lnSpc>
              <a:buFont typeface="メイリオ" panose="020B0604030504040204" pitchFamily="50" charset="-128"/>
              <a:buNone/>
            </a:pPr>
            <a:r>
              <a:rPr lang="ja-JP" altLang="en-US" sz="1600" dirty="0">
                <a:solidFill>
                  <a:srgbClr val="0070C0"/>
                </a:solidFill>
              </a:rPr>
              <a:t>・特定の製品名が分からないよう配慮しつつ、性能・仕様などの条件を具体的に記載してください。</a:t>
            </a:r>
            <a:endParaRPr lang="ja-JP" altLang="en-US" sz="1600" strike="sngStrike" dirty="0">
              <a:solidFill>
                <a:srgbClr val="0070C0"/>
              </a:solidFill>
            </a:endParaRPr>
          </a:p>
          <a:p>
            <a:pPr marL="0" indent="0">
              <a:lnSpc>
                <a:spcPct val="100000"/>
              </a:lnSpc>
              <a:buFont typeface="メイリオ" panose="020B0604030504040204" pitchFamily="50" charset="-128"/>
              <a:buNone/>
            </a:pPr>
            <a:r>
              <a:rPr lang="ja-JP" altLang="en-US" sz="1600" dirty="0">
                <a:solidFill>
                  <a:srgbClr val="0070C0"/>
                </a:solidFill>
              </a:rPr>
              <a:t>・比較対象製品の概要は消費者等が理解できるような内容にすることが必要です。</a:t>
            </a:r>
          </a:p>
        </p:txBody>
      </p:sp>
      <p:sp>
        <p:nvSpPr>
          <p:cNvPr id="11" name="タイトル 5">
            <a:extLst>
              <a:ext uri="{FF2B5EF4-FFF2-40B4-BE49-F238E27FC236}">
                <a16:creationId xmlns:a16="http://schemas.microsoft.com/office/drawing/2014/main" id="{A66FD4E7-B3BE-4B85-9FDC-B5A678911424}"/>
              </a:ext>
            </a:extLst>
          </p:cNvPr>
          <p:cNvSpPr txBox="1">
            <a:spLocks/>
          </p:cNvSpPr>
          <p:nvPr/>
        </p:nvSpPr>
        <p:spPr>
          <a:xfrm>
            <a:off x="182117" y="381777"/>
            <a:ext cx="11468328" cy="584775"/>
          </a:xfrm>
          <a:prstGeom prst="rect">
            <a:avLst/>
          </a:prstGeom>
        </p:spPr>
        <p:txBody>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800" dirty="0"/>
              <a:t>■ リスク低減方策の実装 </a:t>
            </a:r>
            <a:r>
              <a:rPr lang="en-US" altLang="ja-JP" sz="2400" dirty="0">
                <a:solidFill>
                  <a:srgbClr val="008000"/>
                </a:solidFill>
              </a:rPr>
              <a:t>【</a:t>
            </a:r>
            <a:r>
              <a:rPr lang="ja-JP" altLang="en-US" sz="2400" dirty="0">
                <a:solidFill>
                  <a:srgbClr val="008000"/>
                </a:solidFill>
              </a:rPr>
              <a:t>ガイドライン３．８．１</a:t>
            </a:r>
            <a:r>
              <a:rPr lang="en-US" altLang="ja-JP" sz="2400" dirty="0">
                <a:solidFill>
                  <a:srgbClr val="008000"/>
                </a:solidFill>
              </a:rPr>
              <a:t>】</a:t>
            </a:r>
            <a:r>
              <a:rPr lang="ja-JP" altLang="en-US" sz="2400" dirty="0">
                <a:solidFill>
                  <a:srgbClr val="008000"/>
                </a:solidFill>
              </a:rPr>
              <a:t>（続き）</a:t>
            </a:r>
          </a:p>
        </p:txBody>
      </p:sp>
    </p:spTree>
    <p:extLst>
      <p:ext uri="{BB962C8B-B14F-4D97-AF65-F5344CB8AC3E}">
        <p14:creationId xmlns:p14="http://schemas.microsoft.com/office/powerpoint/2010/main" val="2135867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88E94-1919-938F-BE31-1FF068FB450F}"/>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FC017C55-7D6A-3D94-A5BD-9BFAAF7E70EC}"/>
              </a:ext>
            </a:extLst>
          </p:cNvPr>
          <p:cNvGraphicFramePr>
            <a:graphicFrameLocks noGrp="1"/>
          </p:cNvGraphicFramePr>
          <p:nvPr>
            <p:extLst>
              <p:ext uri="{D42A27DB-BD31-4B8C-83A1-F6EECF244321}">
                <p14:modId xmlns:p14="http://schemas.microsoft.com/office/powerpoint/2010/main" val="491603278"/>
              </p:ext>
            </p:extLst>
          </p:nvPr>
        </p:nvGraphicFramePr>
        <p:xfrm>
          <a:off x="635488" y="858129"/>
          <a:ext cx="11399494" cy="5475996"/>
        </p:xfrm>
        <a:graphic>
          <a:graphicData uri="http://schemas.openxmlformats.org/drawingml/2006/table">
            <a:tbl>
              <a:tblPr firstRow="1" bandRow="1">
                <a:tableStyleId>{7DF18680-E054-41AD-8BC1-D1AEF772440D}</a:tableStyleId>
              </a:tblPr>
              <a:tblGrid>
                <a:gridCol w="1424221">
                  <a:extLst>
                    <a:ext uri="{9D8B030D-6E8A-4147-A177-3AD203B41FA5}">
                      <a16:colId xmlns:a16="http://schemas.microsoft.com/office/drawing/2014/main" val="733554748"/>
                    </a:ext>
                  </a:extLst>
                </a:gridCol>
                <a:gridCol w="9975273">
                  <a:extLst>
                    <a:ext uri="{9D8B030D-6E8A-4147-A177-3AD203B41FA5}">
                      <a16:colId xmlns:a16="http://schemas.microsoft.com/office/drawing/2014/main" val="718668796"/>
                    </a:ext>
                  </a:extLst>
                </a:gridCol>
              </a:tblGrid>
              <a:tr h="5475996">
                <a:tc>
                  <a:txBody>
                    <a:bodyPr/>
                    <a:lstStyle/>
                    <a:p>
                      <a:pPr algn="ctr"/>
                      <a:r>
                        <a:rPr kumimoji="1" lang="ja-JP" altLang="en-US" sz="1600" dirty="0">
                          <a:solidFill>
                            <a:srgbClr val="016F96"/>
                          </a:solidFill>
                        </a:rPr>
                        <a:t>製品の説明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9608940"/>
                  </a:ext>
                </a:extLst>
              </a:tr>
            </a:tbl>
          </a:graphicData>
        </a:graphic>
      </p:graphicFrame>
      <p:sp>
        <p:nvSpPr>
          <p:cNvPr id="4" name="スライド番号プレースホルダー 3">
            <a:extLst>
              <a:ext uri="{FF2B5EF4-FFF2-40B4-BE49-F238E27FC236}">
                <a16:creationId xmlns:a16="http://schemas.microsoft.com/office/drawing/2014/main" id="{348B843D-4261-F857-64FD-33875D6A8C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0" lang="en-US" altLang="ja-JP" sz="14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7" name="テキスト プレースホルダー 6">
            <a:extLst>
              <a:ext uri="{FF2B5EF4-FFF2-40B4-BE49-F238E27FC236}">
                <a16:creationId xmlns:a16="http://schemas.microsoft.com/office/drawing/2014/main" id="{3A5AC93D-C3D9-52BA-E801-B84A6E9D27CB}"/>
              </a:ext>
            </a:extLst>
          </p:cNvPr>
          <p:cNvSpPr>
            <a:spLocks noGrp="1"/>
          </p:cNvSpPr>
          <p:nvPr>
            <p:ph type="body" sz="quarter" idx="27"/>
          </p:nvPr>
        </p:nvSpPr>
        <p:spPr>
          <a:xfrm>
            <a:off x="2064327" y="858129"/>
            <a:ext cx="9945555" cy="5475995"/>
          </a:xfrm>
        </p:spPr>
        <p:txBody>
          <a:bodyPr/>
          <a:lstStyle/>
          <a:p>
            <a:endParaRPr kumimoji="1" lang="ja-JP" altLang="en-US" dirty="0"/>
          </a:p>
        </p:txBody>
      </p:sp>
      <p:sp>
        <p:nvSpPr>
          <p:cNvPr id="6" name="タイトル 5">
            <a:extLst>
              <a:ext uri="{FF2B5EF4-FFF2-40B4-BE49-F238E27FC236}">
                <a16:creationId xmlns:a16="http://schemas.microsoft.com/office/drawing/2014/main" id="{2B211D1B-6EE5-48C7-93D0-343513CF0706}"/>
              </a:ext>
            </a:extLst>
          </p:cNvPr>
          <p:cNvSpPr txBox="1">
            <a:spLocks/>
          </p:cNvSpPr>
          <p:nvPr/>
        </p:nvSpPr>
        <p:spPr>
          <a:xfrm>
            <a:off x="182117" y="381777"/>
            <a:ext cx="11468328" cy="584775"/>
          </a:xfrm>
          <a:prstGeom prst="rect">
            <a:avLst/>
          </a:prstGeom>
        </p:spPr>
        <p:txBody>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800" dirty="0"/>
              <a:t>■ リスク低減方策の実装 </a:t>
            </a:r>
            <a:r>
              <a:rPr lang="en-US" altLang="ja-JP" sz="2400" dirty="0">
                <a:solidFill>
                  <a:srgbClr val="008000"/>
                </a:solidFill>
              </a:rPr>
              <a:t>【</a:t>
            </a:r>
            <a:r>
              <a:rPr lang="ja-JP" altLang="en-US" sz="2400" dirty="0">
                <a:solidFill>
                  <a:srgbClr val="008000"/>
                </a:solidFill>
              </a:rPr>
              <a:t>ガイドライン３．８．１</a:t>
            </a:r>
            <a:r>
              <a:rPr lang="en-US" altLang="ja-JP" sz="2400" dirty="0">
                <a:solidFill>
                  <a:srgbClr val="008000"/>
                </a:solidFill>
              </a:rPr>
              <a:t>】</a:t>
            </a:r>
            <a:r>
              <a:rPr lang="ja-JP" altLang="en-US" sz="2400" dirty="0">
                <a:solidFill>
                  <a:srgbClr val="008000"/>
                </a:solidFill>
              </a:rPr>
              <a:t>（続き）</a:t>
            </a:r>
          </a:p>
        </p:txBody>
      </p:sp>
    </p:spTree>
    <p:extLst>
      <p:ext uri="{BB962C8B-B14F-4D97-AF65-F5344CB8AC3E}">
        <p14:creationId xmlns:p14="http://schemas.microsoft.com/office/powerpoint/2010/main" val="1260717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FFE2051-75A5-C563-5CEA-39432C66527C}"/>
              </a:ext>
            </a:extLst>
          </p:cNvPr>
          <p:cNvSpPr>
            <a:spLocks noGrp="1"/>
          </p:cNvSpPr>
          <p:nvPr>
            <p:ph type="sldNum" sz="quarter" idx="12"/>
          </p:nvPr>
        </p:nvSpPr>
        <p:spPr/>
        <p:txBody>
          <a:bodyPr/>
          <a:lstStyle/>
          <a:p>
            <a:fld id="{D9550142-B990-490A-A107-ED7302A7FD52}" type="slidenum">
              <a:rPr lang="en-US" altLang="ja-JP" smtClean="0"/>
              <a:pPr/>
              <a:t>19</a:t>
            </a:fld>
            <a:endParaRPr lang="en-US"/>
          </a:p>
        </p:txBody>
      </p:sp>
      <p:sp>
        <p:nvSpPr>
          <p:cNvPr id="4" name="テキスト プレースホルダー 3">
            <a:extLst>
              <a:ext uri="{FF2B5EF4-FFF2-40B4-BE49-F238E27FC236}">
                <a16:creationId xmlns:a16="http://schemas.microsoft.com/office/drawing/2014/main" id="{C284FD8F-3400-7D88-BDAF-9762964A27B5}"/>
              </a:ext>
            </a:extLst>
          </p:cNvPr>
          <p:cNvSpPr>
            <a:spLocks noGrp="1"/>
          </p:cNvSpPr>
          <p:nvPr>
            <p:ph type="body" sz="quarter" idx="27"/>
          </p:nvPr>
        </p:nvSpPr>
        <p:spPr>
          <a:xfrm>
            <a:off x="185905" y="4451469"/>
            <a:ext cx="11563016" cy="2207638"/>
          </a:xfrm>
        </p:spPr>
        <p:txBody>
          <a:bodyPr/>
          <a:lstStyle/>
          <a:p>
            <a:endParaRPr kumimoji="1" lang="ja-JP" altLang="en-US" dirty="0"/>
          </a:p>
        </p:txBody>
      </p:sp>
      <p:sp>
        <p:nvSpPr>
          <p:cNvPr id="10" name="テキスト ボックス 9">
            <a:extLst>
              <a:ext uri="{FF2B5EF4-FFF2-40B4-BE49-F238E27FC236}">
                <a16:creationId xmlns:a16="http://schemas.microsoft.com/office/drawing/2014/main" id="{D0A41B50-574D-78DC-542E-B25D658848D3}"/>
              </a:ext>
            </a:extLst>
          </p:cNvPr>
          <p:cNvSpPr txBox="1"/>
          <p:nvPr/>
        </p:nvSpPr>
        <p:spPr>
          <a:xfrm>
            <a:off x="0" y="4082137"/>
            <a:ext cx="12526186" cy="369332"/>
          </a:xfrm>
          <a:prstGeom prst="rect">
            <a:avLst/>
          </a:prstGeom>
          <a:noFill/>
        </p:spPr>
        <p:txBody>
          <a:bodyPr wrap="none" rtlCol="0">
            <a:spAutoFit/>
          </a:bodyPr>
          <a:lstStyle/>
          <a:p>
            <a:pPr algn="l"/>
            <a:r>
              <a:rPr kumimoji="1" lang="ja-JP" altLang="en-US" b="1" dirty="0">
                <a:latin typeface="+mn-ea"/>
                <a:cs typeface="Meiryo UI" panose="020B0604030504040204" pitchFamily="50" charset="-128"/>
              </a:rPr>
              <a:t>実装の確認試験を実施する</a:t>
            </a:r>
            <a:r>
              <a:rPr kumimoji="1" lang="en-US" altLang="ja-JP" b="1" dirty="0">
                <a:latin typeface="+mn-ea"/>
                <a:cs typeface="Meiryo UI" panose="020B0604030504040204" pitchFamily="50" charset="-128"/>
              </a:rPr>
              <a:t>/</a:t>
            </a:r>
            <a:r>
              <a:rPr kumimoji="1" lang="ja-JP" altLang="en-US" b="1" dirty="0">
                <a:latin typeface="+mn-ea"/>
                <a:cs typeface="Meiryo UI" panose="020B0604030504040204" pitchFamily="50" charset="-128"/>
              </a:rPr>
              <a:t>した場所（原則、製品安全</a:t>
            </a:r>
            <a:r>
              <a:rPr kumimoji="1" lang="en-US" altLang="ja-JP" b="1" dirty="0">
                <a:latin typeface="+mn-ea"/>
                <a:cs typeface="Meiryo UI" panose="020B0604030504040204" pitchFamily="50" charset="-128"/>
              </a:rPr>
              <a:t>4</a:t>
            </a:r>
            <a:r>
              <a:rPr kumimoji="1" lang="ja-JP" altLang="en-US" b="1" dirty="0">
                <a:latin typeface="+mn-ea"/>
                <a:cs typeface="Meiryo UI" panose="020B0604030504040204" pitchFamily="50" charset="-128"/>
              </a:rPr>
              <a:t>法の登録検査機関、</a:t>
            </a:r>
            <a:r>
              <a:rPr kumimoji="1" lang="en-US" altLang="ja-JP" b="1" dirty="0">
                <a:latin typeface="+mn-ea"/>
                <a:cs typeface="Meiryo UI" panose="020B0604030504040204" pitchFamily="50" charset="-128"/>
              </a:rPr>
              <a:t>ISO/IEC17025</a:t>
            </a:r>
            <a:r>
              <a:rPr kumimoji="1" lang="ja-JP" altLang="en-US" b="1" dirty="0">
                <a:latin typeface="+mn-ea"/>
                <a:cs typeface="Meiryo UI" panose="020B0604030504040204" pitchFamily="50" charset="-128"/>
              </a:rPr>
              <a:t>認定を取得する試験所）</a:t>
            </a:r>
          </a:p>
        </p:txBody>
      </p:sp>
      <p:sp>
        <p:nvSpPr>
          <p:cNvPr id="2" name="テキスト プレースホルダー 4">
            <a:extLst>
              <a:ext uri="{FF2B5EF4-FFF2-40B4-BE49-F238E27FC236}">
                <a16:creationId xmlns:a16="http://schemas.microsoft.com/office/drawing/2014/main" id="{FE0F1290-F8EB-28A6-0C2E-357D1C768519}"/>
              </a:ext>
            </a:extLst>
          </p:cNvPr>
          <p:cNvSpPr txBox="1">
            <a:spLocks/>
          </p:cNvSpPr>
          <p:nvPr/>
        </p:nvSpPr>
        <p:spPr>
          <a:xfrm>
            <a:off x="167139" y="722271"/>
            <a:ext cx="11902943" cy="3337800"/>
          </a:xfrm>
          <a:prstGeom prst="rect">
            <a:avLst/>
          </a:prstGeom>
          <a:solidFill>
            <a:srgbClr val="FFFFCC"/>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00000"/>
              </a:lnSpc>
              <a:buFont typeface="メイリオ" panose="020B0604030504040204" pitchFamily="50" charset="-128"/>
              <a:buNone/>
            </a:pPr>
            <a:r>
              <a:rPr lang="ja-JP" altLang="en-US" sz="1600" b="1" dirty="0">
                <a:solidFill>
                  <a:srgbClr val="0070C0"/>
                </a:solidFill>
              </a:rPr>
              <a:t>リスク低減方策の実装を試験を用いて証明</a:t>
            </a:r>
            <a:r>
              <a:rPr lang="ja-JP" altLang="en-US" sz="1600" dirty="0">
                <a:solidFill>
                  <a:srgbClr val="0070C0"/>
                </a:solidFill>
              </a:rPr>
              <a:t>してください。以下の点にご注意ください。</a:t>
            </a:r>
            <a:endParaRPr lang="en-US" altLang="ja-JP" sz="1600" dirty="0">
              <a:solidFill>
                <a:srgbClr val="0070C0"/>
              </a:solidFill>
            </a:endParaRPr>
          </a:p>
          <a:p>
            <a:pPr marL="0" indent="0">
              <a:lnSpc>
                <a:spcPct val="100000"/>
              </a:lnSpc>
              <a:buFont typeface="メイリオ" panose="020B0604030504040204" pitchFamily="50" charset="-128"/>
              <a:buNone/>
            </a:pPr>
            <a:r>
              <a:rPr lang="ja-JP" altLang="en-US" sz="1600" dirty="0">
                <a:solidFill>
                  <a:srgbClr val="0070C0"/>
                </a:solidFill>
              </a:rPr>
              <a:t>１．</a:t>
            </a:r>
            <a:r>
              <a:rPr lang="ja-JP" altLang="en-US" sz="1600" b="1" dirty="0">
                <a:solidFill>
                  <a:srgbClr val="0070C0"/>
                </a:solidFill>
              </a:rPr>
              <a:t>証明方法は可能な限り客観的な手法</a:t>
            </a:r>
            <a:r>
              <a:rPr lang="ja-JP" altLang="en-US" sz="1600" dirty="0">
                <a:solidFill>
                  <a:srgbClr val="0070C0"/>
                </a:solidFill>
              </a:rPr>
              <a:t>によることとし、</a:t>
            </a:r>
            <a:r>
              <a:rPr lang="ja-JP" altLang="en-US" sz="1600" b="1" dirty="0">
                <a:solidFill>
                  <a:srgbClr val="0070C0"/>
                </a:solidFill>
              </a:rPr>
              <a:t>原則、第三者試験機関で測定・試験</a:t>
            </a:r>
            <a:r>
              <a:rPr lang="ja-JP" altLang="en-US" sz="1600" dirty="0">
                <a:solidFill>
                  <a:srgbClr val="0070C0"/>
                </a:solidFill>
              </a:rPr>
              <a:t>を実施することを推奨します。</a:t>
            </a:r>
            <a:endParaRPr lang="en-US" altLang="ja-JP" sz="1600" dirty="0">
              <a:solidFill>
                <a:srgbClr val="0070C0"/>
              </a:solidFill>
            </a:endParaRPr>
          </a:p>
          <a:p>
            <a:pPr marL="0" indent="0">
              <a:lnSpc>
                <a:spcPct val="100000"/>
              </a:lnSpc>
              <a:buFont typeface="メイリオ" panose="020B0604030504040204" pitchFamily="50" charset="-128"/>
              <a:buNone/>
            </a:pPr>
            <a:r>
              <a:rPr lang="ja-JP" altLang="en-US" sz="1600" dirty="0">
                <a:solidFill>
                  <a:srgbClr val="0070C0"/>
                </a:solidFill>
              </a:rPr>
              <a:t>２．</a:t>
            </a:r>
            <a:r>
              <a:rPr lang="ja-JP" altLang="en-US" sz="1600" b="1" dirty="0">
                <a:solidFill>
                  <a:srgbClr val="0070C0"/>
                </a:solidFill>
              </a:rPr>
              <a:t>応募前に第三者試験機関に対し、事前相談</a:t>
            </a:r>
            <a:r>
              <a:rPr lang="ja-JP" altLang="en-US" sz="1600" dirty="0">
                <a:solidFill>
                  <a:srgbClr val="0070C0"/>
                </a:solidFill>
              </a:rPr>
              <a:t>を行うことを推奨します。</a:t>
            </a:r>
            <a:endParaRPr lang="en-US" altLang="ja-JP" sz="1600" dirty="0">
              <a:solidFill>
                <a:srgbClr val="0070C0"/>
              </a:solidFill>
            </a:endParaRPr>
          </a:p>
          <a:p>
            <a:pPr marL="0" indent="0">
              <a:lnSpc>
                <a:spcPct val="100000"/>
              </a:lnSpc>
              <a:buFont typeface="メイリオ" panose="020B0604030504040204" pitchFamily="50" charset="-128"/>
              <a:buNone/>
            </a:pPr>
            <a:r>
              <a:rPr lang="ja-JP" altLang="en-US" sz="1600" dirty="0">
                <a:solidFill>
                  <a:srgbClr val="0070C0"/>
                </a:solidFill>
              </a:rPr>
              <a:t>３．但し、第三者試験機関における事前相談では、試験の可否やスケジュール調整などの事務的事項に限ります。</a:t>
            </a:r>
            <a:endParaRPr lang="en-US" altLang="ja-JP" sz="1600" dirty="0">
              <a:solidFill>
                <a:srgbClr val="0070C0"/>
              </a:solidFill>
            </a:endParaRPr>
          </a:p>
          <a:p>
            <a:pPr marL="0" indent="0">
              <a:lnSpc>
                <a:spcPct val="100000"/>
              </a:lnSpc>
              <a:buFont typeface="メイリオ" panose="020B0604030504040204" pitchFamily="50" charset="-128"/>
              <a:buNone/>
            </a:pPr>
            <a:r>
              <a:rPr lang="ja-JP" altLang="en-US" sz="1600" dirty="0">
                <a:solidFill>
                  <a:srgbClr val="0070C0"/>
                </a:solidFill>
              </a:rPr>
              <a:t>　　試験方法の設計や技術的助言は受けられません。</a:t>
            </a:r>
          </a:p>
          <a:p>
            <a:pPr marL="0" indent="0">
              <a:lnSpc>
                <a:spcPct val="100000"/>
              </a:lnSpc>
              <a:buFont typeface="メイリオ" panose="020B0604030504040204" pitchFamily="50" charset="-128"/>
              <a:buNone/>
            </a:pPr>
            <a:r>
              <a:rPr lang="ja-JP" altLang="en-US" sz="1600" dirty="0">
                <a:solidFill>
                  <a:srgbClr val="0070C0"/>
                </a:solidFill>
              </a:rPr>
              <a:t>４．応募時点において、</a:t>
            </a:r>
            <a:r>
              <a:rPr lang="ja-JP" altLang="en-US" sz="1600" b="1" dirty="0">
                <a:solidFill>
                  <a:srgbClr val="0070C0"/>
                </a:solidFill>
              </a:rPr>
              <a:t>第三者試験機関に相談していることが分かる資料を添える</a:t>
            </a:r>
            <a:r>
              <a:rPr lang="ja-JP" altLang="en-US" sz="1600" dirty="0">
                <a:solidFill>
                  <a:srgbClr val="0070C0"/>
                </a:solidFill>
              </a:rPr>
              <a:t>ことが必要です。</a:t>
            </a:r>
          </a:p>
          <a:p>
            <a:pPr marL="0" indent="0">
              <a:lnSpc>
                <a:spcPct val="100000"/>
              </a:lnSpc>
              <a:buFont typeface="メイリオ" panose="020B0604030504040204" pitchFamily="50" charset="-128"/>
              <a:buNone/>
            </a:pPr>
            <a:r>
              <a:rPr lang="ja-JP" altLang="en-US" sz="1600" dirty="0">
                <a:solidFill>
                  <a:srgbClr val="0070C0"/>
                </a:solidFill>
              </a:rPr>
              <a:t>５．応募時点において、既に第三者試験機関における試験を行っている場合はこの限りでありませんが、試験内容・結果が</a:t>
            </a:r>
            <a:endParaRPr lang="en-US" altLang="ja-JP" sz="1600" dirty="0">
              <a:solidFill>
                <a:srgbClr val="0070C0"/>
              </a:solidFill>
            </a:endParaRPr>
          </a:p>
          <a:p>
            <a:pPr marL="0" indent="0">
              <a:lnSpc>
                <a:spcPct val="100000"/>
              </a:lnSpc>
              <a:buFont typeface="メイリオ" panose="020B0604030504040204" pitchFamily="50" charset="-128"/>
              <a:buNone/>
            </a:pPr>
            <a:r>
              <a:rPr lang="ja-JP" altLang="en-US" sz="1600" dirty="0">
                <a:solidFill>
                  <a:srgbClr val="0070C0"/>
                </a:solidFill>
              </a:rPr>
              <a:t>　分かるように応募様式に記載してください。</a:t>
            </a:r>
          </a:p>
        </p:txBody>
      </p:sp>
      <p:sp>
        <p:nvSpPr>
          <p:cNvPr id="7" name="タイトル 5">
            <a:extLst>
              <a:ext uri="{FF2B5EF4-FFF2-40B4-BE49-F238E27FC236}">
                <a16:creationId xmlns:a16="http://schemas.microsoft.com/office/drawing/2014/main" id="{DD9A82AB-03EA-C957-077F-26A6A72A0B56}"/>
              </a:ext>
            </a:extLst>
          </p:cNvPr>
          <p:cNvSpPr txBox="1">
            <a:spLocks/>
          </p:cNvSpPr>
          <p:nvPr/>
        </p:nvSpPr>
        <p:spPr>
          <a:xfrm>
            <a:off x="260195" y="269233"/>
            <a:ext cx="11305842" cy="584775"/>
          </a:xfrm>
          <a:prstGeom prst="rect">
            <a:avLst/>
          </a:prstGeom>
        </p:spPr>
        <p:txBody>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800" dirty="0"/>
              <a:t>■ リスク低減方策の実装 </a:t>
            </a:r>
            <a:r>
              <a:rPr lang="en-US" altLang="ja-JP" sz="2400" dirty="0">
                <a:solidFill>
                  <a:srgbClr val="008000"/>
                </a:solidFill>
              </a:rPr>
              <a:t>【</a:t>
            </a:r>
            <a:r>
              <a:rPr lang="ja-JP" altLang="en-US" sz="2400" dirty="0">
                <a:solidFill>
                  <a:srgbClr val="008000"/>
                </a:solidFill>
              </a:rPr>
              <a:t>ガイドライン３．８．２</a:t>
            </a:r>
            <a:r>
              <a:rPr lang="en-US" altLang="ja-JP" sz="2400" dirty="0">
                <a:solidFill>
                  <a:srgbClr val="008000"/>
                </a:solidFill>
              </a:rPr>
              <a:t>】</a:t>
            </a:r>
            <a:endParaRPr lang="ja-JP" altLang="en-US" sz="2400" dirty="0">
              <a:solidFill>
                <a:srgbClr val="008000"/>
              </a:solidFill>
            </a:endParaRPr>
          </a:p>
        </p:txBody>
      </p:sp>
    </p:spTree>
    <p:extLst>
      <p:ext uri="{BB962C8B-B14F-4D97-AF65-F5344CB8AC3E}">
        <p14:creationId xmlns:p14="http://schemas.microsoft.com/office/powerpoint/2010/main" val="4223830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D85649B-7918-A61E-35F4-E3828B62203A}"/>
              </a:ext>
            </a:extLst>
          </p:cNvPr>
          <p:cNvSpPr>
            <a:spLocks noGrp="1"/>
          </p:cNvSpPr>
          <p:nvPr>
            <p:ph type="sldNum" sz="quarter" idx="12"/>
          </p:nvPr>
        </p:nvSpPr>
        <p:spPr/>
        <p:txBody>
          <a:bodyPr/>
          <a:lstStyle/>
          <a:p>
            <a:fld id="{D9550142-B990-490A-A107-ED7302A7FD52}" type="slidenum">
              <a:rPr lang="en-US" altLang="ja-JP" smtClean="0"/>
              <a:pPr/>
              <a:t>2</a:t>
            </a:fld>
            <a:endParaRPr lang="en-US"/>
          </a:p>
        </p:txBody>
      </p:sp>
      <p:sp>
        <p:nvSpPr>
          <p:cNvPr id="3" name="タイトル 2">
            <a:extLst>
              <a:ext uri="{FF2B5EF4-FFF2-40B4-BE49-F238E27FC236}">
                <a16:creationId xmlns:a16="http://schemas.microsoft.com/office/drawing/2014/main" id="{633F704C-2D70-EF3E-DC4C-D1BDA45CFB01}"/>
              </a:ext>
            </a:extLst>
          </p:cNvPr>
          <p:cNvSpPr>
            <a:spLocks noGrp="1"/>
          </p:cNvSpPr>
          <p:nvPr>
            <p:ph type="title"/>
          </p:nvPr>
        </p:nvSpPr>
        <p:spPr/>
        <p:txBody>
          <a:bodyPr/>
          <a:lstStyle/>
          <a:p>
            <a:r>
              <a:rPr kumimoji="1" lang="ja-JP" altLang="en-US"/>
              <a:t>目次</a:t>
            </a:r>
          </a:p>
        </p:txBody>
      </p:sp>
      <p:sp>
        <p:nvSpPr>
          <p:cNvPr id="5" name="テキスト プレースホルダー 4">
            <a:extLst>
              <a:ext uri="{FF2B5EF4-FFF2-40B4-BE49-F238E27FC236}">
                <a16:creationId xmlns:a16="http://schemas.microsoft.com/office/drawing/2014/main" id="{11C53B8E-626C-2163-9103-B0EC074EEEBA}"/>
              </a:ext>
            </a:extLst>
          </p:cNvPr>
          <p:cNvSpPr>
            <a:spLocks noGrp="1"/>
          </p:cNvSpPr>
          <p:nvPr>
            <p:ph type="body" sz="quarter" idx="19"/>
          </p:nvPr>
        </p:nvSpPr>
        <p:spPr>
          <a:xfrm>
            <a:off x="443072" y="1138194"/>
            <a:ext cx="9880614" cy="4865535"/>
          </a:xfrm>
        </p:spPr>
        <p:txBody>
          <a:bodyPr/>
          <a:lstStyle/>
          <a:p>
            <a:pPr marL="0" indent="0">
              <a:buNone/>
            </a:pPr>
            <a:r>
              <a:rPr kumimoji="1" lang="ja-JP" altLang="en-US" sz="2000" b="1" dirty="0"/>
              <a:t>応募製品に関する基本情報</a:t>
            </a:r>
            <a:endParaRPr kumimoji="1" lang="en-US" altLang="ja-JP" sz="2000" b="1" dirty="0"/>
          </a:p>
          <a:p>
            <a:pPr marL="0" indent="0">
              <a:buNone/>
            </a:pPr>
            <a:r>
              <a:rPr kumimoji="1" lang="ja-JP" altLang="en-US" sz="2000" b="1" dirty="0"/>
              <a:t>応募者に求められる内容</a:t>
            </a:r>
            <a:endParaRPr kumimoji="1" lang="en-US" altLang="ja-JP" sz="2000" b="1" dirty="0"/>
          </a:p>
          <a:p>
            <a:pPr marL="0" indent="0">
              <a:buNone/>
            </a:pPr>
            <a:r>
              <a:rPr kumimoji="1" lang="en-US" altLang="ja-JP" sz="1400" dirty="0"/>
              <a:t>-----</a:t>
            </a:r>
            <a:r>
              <a:rPr kumimoji="1" lang="ja-JP" altLang="en-US" sz="1400" dirty="0"/>
              <a:t>評価軸１．製品全体の基本的な安全性の担保　</a:t>
            </a:r>
          </a:p>
          <a:p>
            <a:pPr marL="0" indent="0">
              <a:buNone/>
            </a:pPr>
            <a:r>
              <a:rPr kumimoji="1" lang="en-US" altLang="ja-JP" sz="1400" dirty="0"/>
              <a:t>-----</a:t>
            </a:r>
            <a:r>
              <a:rPr kumimoji="1" lang="ja-JP" altLang="en-US" sz="1400" dirty="0"/>
              <a:t>評価軸２．リスク低減方策の意義</a:t>
            </a:r>
            <a:endParaRPr kumimoji="1" lang="en-US" altLang="ja-JP" sz="1400" dirty="0"/>
          </a:p>
          <a:p>
            <a:pPr marL="0" indent="0">
              <a:buNone/>
            </a:pPr>
            <a:r>
              <a:rPr lang="en-US" altLang="ja-JP" sz="1400" dirty="0"/>
              <a:t>-----</a:t>
            </a:r>
            <a:r>
              <a:rPr lang="ja-JP" altLang="en-US" sz="1400" dirty="0"/>
              <a:t>評価軸３．特定の誤使用・不注意による事故リスクの低減状況</a:t>
            </a:r>
          </a:p>
          <a:p>
            <a:pPr marL="0" indent="0">
              <a:buNone/>
            </a:pPr>
            <a:r>
              <a:rPr kumimoji="1" lang="en-US" altLang="ja-JP" sz="1400" dirty="0"/>
              <a:t>-----</a:t>
            </a:r>
            <a:r>
              <a:rPr kumimoji="1" lang="ja-JP" altLang="en-US" sz="1400" dirty="0"/>
              <a:t>評価軸４．製品に表示するリスク低減方策の効果等に関する説明文言の妥当性</a:t>
            </a:r>
            <a:endParaRPr kumimoji="1" lang="en-US" altLang="ja-JP" sz="1400" dirty="0"/>
          </a:p>
          <a:p>
            <a:pPr marL="0" indent="0">
              <a:buNone/>
            </a:pPr>
            <a:r>
              <a:rPr kumimoji="1" lang="ja-JP" altLang="en-US" sz="2000" b="1" dirty="0"/>
              <a:t>非公開内容</a:t>
            </a:r>
            <a:endParaRPr kumimoji="1" lang="en-US" altLang="ja-JP" sz="2000" b="1" dirty="0"/>
          </a:p>
          <a:p>
            <a:pPr marL="0" indent="0">
              <a:buNone/>
            </a:pPr>
            <a:endParaRPr kumimoji="1" lang="en-US" altLang="ja-JP" dirty="0"/>
          </a:p>
          <a:p>
            <a:pPr marL="0" indent="0">
              <a:buNone/>
            </a:pPr>
            <a:endParaRPr kumimoji="1" lang="en-US" altLang="ja-JP" dirty="0"/>
          </a:p>
          <a:p>
            <a:pPr marL="0" indent="0">
              <a:buNone/>
            </a:pPr>
            <a:endParaRPr kumimoji="1" lang="ja-JP" altLang="en-US" dirty="0"/>
          </a:p>
        </p:txBody>
      </p:sp>
      <p:sp>
        <p:nvSpPr>
          <p:cNvPr id="6" name="テキスト プレースホルダー 5">
            <a:extLst>
              <a:ext uri="{FF2B5EF4-FFF2-40B4-BE49-F238E27FC236}">
                <a16:creationId xmlns:a16="http://schemas.microsoft.com/office/drawing/2014/main" id="{C85B0D82-51F7-5B5E-FA3A-760AB678ACAB}"/>
              </a:ext>
            </a:extLst>
          </p:cNvPr>
          <p:cNvSpPr>
            <a:spLocks noGrp="1"/>
          </p:cNvSpPr>
          <p:nvPr>
            <p:ph type="body" sz="quarter" idx="20"/>
          </p:nvPr>
        </p:nvSpPr>
        <p:spPr>
          <a:xfrm>
            <a:off x="9227565" y="1138194"/>
            <a:ext cx="2550466" cy="3363586"/>
          </a:xfrm>
        </p:spPr>
        <p:txBody>
          <a:bodyPr/>
          <a:lstStyle/>
          <a:p>
            <a:r>
              <a:rPr kumimoji="1" lang="en-US" altLang="ja-JP" dirty="0"/>
              <a:t>--------003</a:t>
            </a:r>
          </a:p>
          <a:p>
            <a:r>
              <a:rPr lang="en-US" altLang="ja-JP" dirty="0"/>
              <a:t>--------005</a:t>
            </a:r>
          </a:p>
          <a:p>
            <a:endParaRPr lang="en-US" altLang="ja-JP" dirty="0"/>
          </a:p>
          <a:p>
            <a:endParaRPr lang="en-US" altLang="ja-JP" dirty="0"/>
          </a:p>
          <a:p>
            <a:endParaRPr kumimoji="1" lang="en-US" altLang="ja-JP" dirty="0"/>
          </a:p>
          <a:p>
            <a:endParaRPr lang="en-US" altLang="ja-JP" dirty="0"/>
          </a:p>
          <a:p>
            <a:r>
              <a:rPr lang="en-US" altLang="ja-JP" dirty="0"/>
              <a:t>--------030</a:t>
            </a:r>
            <a:endParaRPr kumimoji="1" lang="ja-JP" altLang="en-US" dirty="0"/>
          </a:p>
        </p:txBody>
      </p:sp>
    </p:spTree>
    <p:extLst>
      <p:ext uri="{BB962C8B-B14F-4D97-AF65-F5344CB8AC3E}">
        <p14:creationId xmlns:p14="http://schemas.microsoft.com/office/powerpoint/2010/main" val="341079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3815F-5ABB-443A-BF38-A4503DF2C5B3}"/>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23C7A11-93B6-08B9-EAEF-AA1F52D768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0" lang="en-US" altLang="ja-JP" sz="14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5" name="テキスト プレースホルダー 4">
            <a:extLst>
              <a:ext uri="{FF2B5EF4-FFF2-40B4-BE49-F238E27FC236}">
                <a16:creationId xmlns:a16="http://schemas.microsoft.com/office/drawing/2014/main" id="{0475B1AF-8FAE-485A-F93A-9E3DFA713AE4}"/>
              </a:ext>
            </a:extLst>
          </p:cNvPr>
          <p:cNvSpPr>
            <a:spLocks noGrp="1"/>
          </p:cNvSpPr>
          <p:nvPr>
            <p:ph type="body" sz="quarter" idx="28"/>
          </p:nvPr>
        </p:nvSpPr>
        <p:spPr>
          <a:xfrm>
            <a:off x="350993" y="1209821"/>
            <a:ext cx="11052169" cy="5459003"/>
          </a:xfrm>
        </p:spPr>
        <p:txBody>
          <a:bodyPr/>
          <a:lstStyle/>
          <a:p>
            <a:endParaRPr kumimoji="1" lang="ja-JP" altLang="en-US" dirty="0"/>
          </a:p>
        </p:txBody>
      </p:sp>
      <p:sp>
        <p:nvSpPr>
          <p:cNvPr id="11" name="テキスト ボックス 10">
            <a:extLst>
              <a:ext uri="{FF2B5EF4-FFF2-40B4-BE49-F238E27FC236}">
                <a16:creationId xmlns:a16="http://schemas.microsoft.com/office/drawing/2014/main" id="{602412A8-1FA8-F762-1E11-BA2EB3099543}"/>
              </a:ext>
            </a:extLst>
          </p:cNvPr>
          <p:cNvSpPr txBox="1"/>
          <p:nvPr/>
        </p:nvSpPr>
        <p:spPr>
          <a:xfrm>
            <a:off x="350993" y="751875"/>
            <a:ext cx="9212778" cy="338554"/>
          </a:xfrm>
          <a:prstGeom prst="rect">
            <a:avLst/>
          </a:prstGeom>
          <a:solidFill>
            <a:srgbClr val="FFFFCC"/>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eiryo UI" panose="020B0604030504040204" pitchFamily="50" charset="-128"/>
              </a:rPr>
              <a:t>試験方法・結果（試験手順書等をベースに公表に差し支えない内容で簡易的に分かりやすく記入）</a:t>
            </a:r>
          </a:p>
        </p:txBody>
      </p:sp>
      <p:sp>
        <p:nvSpPr>
          <p:cNvPr id="6" name="タイトル 5">
            <a:extLst>
              <a:ext uri="{FF2B5EF4-FFF2-40B4-BE49-F238E27FC236}">
                <a16:creationId xmlns:a16="http://schemas.microsoft.com/office/drawing/2014/main" id="{AD173A0E-6913-4F67-B51C-B49F802B13B8}"/>
              </a:ext>
            </a:extLst>
          </p:cNvPr>
          <p:cNvSpPr txBox="1">
            <a:spLocks/>
          </p:cNvSpPr>
          <p:nvPr/>
        </p:nvSpPr>
        <p:spPr>
          <a:xfrm>
            <a:off x="260195" y="269233"/>
            <a:ext cx="11305842" cy="584775"/>
          </a:xfrm>
          <a:prstGeom prst="rect">
            <a:avLst/>
          </a:prstGeom>
        </p:spPr>
        <p:txBody>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800" dirty="0"/>
              <a:t>■ リスク低減方策の実装 </a:t>
            </a:r>
            <a:r>
              <a:rPr lang="en-US" altLang="ja-JP" sz="2400" dirty="0">
                <a:solidFill>
                  <a:srgbClr val="008000"/>
                </a:solidFill>
              </a:rPr>
              <a:t>【</a:t>
            </a:r>
            <a:r>
              <a:rPr lang="ja-JP" altLang="en-US" sz="2400" dirty="0">
                <a:solidFill>
                  <a:srgbClr val="008000"/>
                </a:solidFill>
              </a:rPr>
              <a:t>ガイドライン３．８．２</a:t>
            </a:r>
            <a:r>
              <a:rPr lang="en-US" altLang="ja-JP" sz="2400" dirty="0">
                <a:solidFill>
                  <a:srgbClr val="008000"/>
                </a:solidFill>
              </a:rPr>
              <a:t>】</a:t>
            </a:r>
            <a:r>
              <a:rPr lang="ja-JP" altLang="en-US" sz="2400" dirty="0">
                <a:solidFill>
                  <a:srgbClr val="008000"/>
                </a:solidFill>
              </a:rPr>
              <a:t>（続き）</a:t>
            </a:r>
          </a:p>
        </p:txBody>
      </p:sp>
    </p:spTree>
    <p:extLst>
      <p:ext uri="{BB962C8B-B14F-4D97-AF65-F5344CB8AC3E}">
        <p14:creationId xmlns:p14="http://schemas.microsoft.com/office/powerpoint/2010/main" val="3789918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B7BC-1DA6-DD58-3275-CCE3E9C64C22}"/>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0EF0B7B-9595-81BA-E4FD-65CEFFC10A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0" lang="en-US" altLang="ja-JP" sz="14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2" name="テキスト プレースホルダー 4">
            <a:extLst>
              <a:ext uri="{FF2B5EF4-FFF2-40B4-BE49-F238E27FC236}">
                <a16:creationId xmlns:a16="http://schemas.microsoft.com/office/drawing/2014/main" id="{5B509C54-2C9E-E884-39C0-AA2648F67CA4}"/>
              </a:ext>
            </a:extLst>
          </p:cNvPr>
          <p:cNvSpPr txBox="1">
            <a:spLocks/>
          </p:cNvSpPr>
          <p:nvPr/>
        </p:nvSpPr>
        <p:spPr>
          <a:xfrm>
            <a:off x="393895" y="957936"/>
            <a:ext cx="11172142" cy="1540385"/>
          </a:xfrm>
          <a:prstGeom prst="rect">
            <a:avLst/>
          </a:prstGeom>
          <a:solidFill>
            <a:srgbClr val="FFFFCC"/>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23" rtl="0" eaLnBrk="1" fontAlgn="auto" latinLnBrk="0" hangingPunct="1">
              <a:lnSpc>
                <a:spcPct val="130000"/>
              </a:lnSpc>
              <a:spcBef>
                <a:spcPts val="600"/>
              </a:spcBef>
              <a:spcAft>
                <a:spcPts val="600"/>
              </a:spcAft>
              <a:buClr>
                <a:srgbClr val="000000"/>
              </a:buClr>
              <a:buSzPct val="100000"/>
              <a:buFont typeface="メイリオ" panose="020B0604030504040204" pitchFamily="50" charset="-128"/>
              <a:buNone/>
              <a:tabLst/>
              <a:defRPr/>
            </a:pPr>
            <a:r>
              <a:rPr kumimoji="1" lang="ja-JP" altLang="en-US" sz="1600" b="1"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実装の確認試験の状況を撮影した動画（数分程度）</a:t>
            </a:r>
            <a:r>
              <a:rPr kumimoji="1" lang="ja-JP" altLang="en-US" sz="16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を提出してください。</a:t>
            </a:r>
            <a:endParaRPr kumimoji="1" lang="en-US" altLang="ja-JP" sz="16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endParaRPr>
          </a:p>
          <a:p>
            <a:pPr marL="0" marR="0" lvl="0" indent="0" algn="l" defTabSz="914423" rtl="0" eaLnBrk="1" fontAlgn="auto" latinLnBrk="0" hangingPunct="1">
              <a:lnSpc>
                <a:spcPct val="130000"/>
              </a:lnSpc>
              <a:spcBef>
                <a:spcPts val="600"/>
              </a:spcBef>
              <a:spcAft>
                <a:spcPts val="600"/>
              </a:spcAft>
              <a:buClr>
                <a:srgbClr val="000000"/>
              </a:buClr>
              <a:buSzPct val="100000"/>
              <a:buFont typeface="メイリオ" panose="020B0604030504040204" pitchFamily="50" charset="-128"/>
              <a:buNone/>
              <a:tabLst/>
              <a:defRPr/>
            </a:pPr>
            <a:r>
              <a:rPr kumimoji="1" lang="ja-JP" altLang="en-US" sz="16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実装状況の理解を深める目的で、</a:t>
            </a:r>
            <a:r>
              <a:rPr kumimoji="1" lang="ja-JP" altLang="en-US" sz="1600" b="1"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実際の動作状況が分かるもの</a:t>
            </a:r>
            <a:r>
              <a:rPr kumimoji="1" lang="ja-JP" altLang="en-US" sz="160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を</a:t>
            </a:r>
            <a:r>
              <a:rPr kumimoji="1" lang="ja-JP" altLang="en-US" sz="16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提示してください。</a:t>
            </a:r>
          </a:p>
          <a:p>
            <a:pPr marL="0" marR="0" lvl="0" indent="0" algn="l" defTabSz="914423" rtl="0" eaLnBrk="1" fontAlgn="auto" latinLnBrk="0" hangingPunct="1">
              <a:lnSpc>
                <a:spcPct val="130000"/>
              </a:lnSpc>
              <a:spcBef>
                <a:spcPts val="600"/>
              </a:spcBef>
              <a:spcAft>
                <a:spcPts val="600"/>
              </a:spcAft>
              <a:buClr>
                <a:srgbClr val="000000"/>
              </a:buClr>
              <a:buSzPct val="100000"/>
              <a:buFont typeface="メイリオ" panose="020B0604030504040204" pitchFamily="50" charset="-128"/>
              <a:buNone/>
              <a:tabLst/>
              <a:defRPr/>
            </a:pPr>
            <a:r>
              <a:rPr kumimoji="1" lang="ja-JP" altLang="en-US" sz="16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動画は、あくまでもリスク低減方策が分かる数分程度のものをご用意ください。</a:t>
            </a:r>
          </a:p>
        </p:txBody>
      </p:sp>
      <p:sp>
        <p:nvSpPr>
          <p:cNvPr id="5" name="タイトル 5">
            <a:extLst>
              <a:ext uri="{FF2B5EF4-FFF2-40B4-BE49-F238E27FC236}">
                <a16:creationId xmlns:a16="http://schemas.microsoft.com/office/drawing/2014/main" id="{70F8513B-C5B8-4280-A0CA-7FE8974037D7}"/>
              </a:ext>
            </a:extLst>
          </p:cNvPr>
          <p:cNvSpPr txBox="1">
            <a:spLocks/>
          </p:cNvSpPr>
          <p:nvPr/>
        </p:nvSpPr>
        <p:spPr>
          <a:xfrm>
            <a:off x="260195" y="269233"/>
            <a:ext cx="11305842" cy="584775"/>
          </a:xfrm>
          <a:prstGeom prst="rect">
            <a:avLst/>
          </a:prstGeom>
        </p:spPr>
        <p:txBody>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800" dirty="0"/>
              <a:t>■ リスク低減方策の実装 </a:t>
            </a:r>
            <a:r>
              <a:rPr lang="en-US" altLang="ja-JP" sz="2400" dirty="0">
                <a:solidFill>
                  <a:srgbClr val="008000"/>
                </a:solidFill>
              </a:rPr>
              <a:t>【</a:t>
            </a:r>
            <a:r>
              <a:rPr lang="ja-JP" altLang="en-US" sz="2400" dirty="0">
                <a:solidFill>
                  <a:srgbClr val="008000"/>
                </a:solidFill>
              </a:rPr>
              <a:t>ガイドライン３．８．３</a:t>
            </a:r>
            <a:r>
              <a:rPr lang="en-US" altLang="ja-JP" sz="2400" dirty="0">
                <a:solidFill>
                  <a:srgbClr val="008000"/>
                </a:solidFill>
              </a:rPr>
              <a:t>】</a:t>
            </a:r>
            <a:endParaRPr lang="ja-JP" altLang="en-US" sz="2400" dirty="0">
              <a:solidFill>
                <a:srgbClr val="008000"/>
              </a:solidFill>
            </a:endParaRPr>
          </a:p>
        </p:txBody>
      </p:sp>
    </p:spTree>
    <p:extLst>
      <p:ext uri="{BB962C8B-B14F-4D97-AF65-F5344CB8AC3E}">
        <p14:creationId xmlns:p14="http://schemas.microsoft.com/office/powerpoint/2010/main" val="3717355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2EA6AB3-8175-F0E5-CFFD-673CA7559735}"/>
              </a:ext>
            </a:extLst>
          </p:cNvPr>
          <p:cNvSpPr>
            <a:spLocks noGrp="1"/>
          </p:cNvSpPr>
          <p:nvPr>
            <p:ph type="sldNum" sz="quarter" idx="12"/>
          </p:nvPr>
        </p:nvSpPr>
        <p:spPr/>
        <p:txBody>
          <a:bodyPr/>
          <a:lstStyle/>
          <a:p>
            <a:fld id="{D9550142-B990-490A-A107-ED7302A7FD52}" type="slidenum">
              <a:rPr lang="en-US" altLang="ja-JP" smtClean="0"/>
              <a:pPr/>
              <a:t>22</a:t>
            </a:fld>
            <a:endParaRPr lang="en-US"/>
          </a:p>
        </p:txBody>
      </p:sp>
      <p:sp>
        <p:nvSpPr>
          <p:cNvPr id="6" name="テキスト プレースホルダー 5">
            <a:extLst>
              <a:ext uri="{FF2B5EF4-FFF2-40B4-BE49-F238E27FC236}">
                <a16:creationId xmlns:a16="http://schemas.microsoft.com/office/drawing/2014/main" id="{ACB7E8A2-168E-FCFB-3C70-6482FEDAAC52}"/>
              </a:ext>
            </a:extLst>
          </p:cNvPr>
          <p:cNvSpPr>
            <a:spLocks noGrp="1"/>
          </p:cNvSpPr>
          <p:nvPr>
            <p:ph type="body" sz="quarter" idx="29"/>
          </p:nvPr>
        </p:nvSpPr>
        <p:spPr>
          <a:xfrm>
            <a:off x="443079" y="2497558"/>
            <a:ext cx="11340125" cy="3798468"/>
          </a:xfrm>
        </p:spPr>
        <p:txBody>
          <a:bodyPr/>
          <a:lstStyle/>
          <a:p>
            <a:endParaRPr kumimoji="1" lang="ja-JP" altLang="en-US" dirty="0"/>
          </a:p>
        </p:txBody>
      </p:sp>
      <p:sp>
        <p:nvSpPr>
          <p:cNvPr id="9" name="テキスト ボックス 8">
            <a:extLst>
              <a:ext uri="{FF2B5EF4-FFF2-40B4-BE49-F238E27FC236}">
                <a16:creationId xmlns:a16="http://schemas.microsoft.com/office/drawing/2014/main" id="{813E3450-B769-E44E-BF17-D0A37CA1CE42}"/>
              </a:ext>
            </a:extLst>
          </p:cNvPr>
          <p:cNvSpPr txBox="1"/>
          <p:nvPr/>
        </p:nvSpPr>
        <p:spPr>
          <a:xfrm>
            <a:off x="443079" y="2128225"/>
            <a:ext cx="6186309" cy="369332"/>
          </a:xfrm>
          <a:prstGeom prst="rect">
            <a:avLst/>
          </a:prstGeom>
          <a:noFill/>
        </p:spPr>
        <p:txBody>
          <a:bodyPr wrap="none" rtlCol="0">
            <a:spAutoFit/>
          </a:bodyPr>
          <a:lstStyle/>
          <a:p>
            <a:pPr algn="l"/>
            <a:r>
              <a:rPr lang="ja-JP" altLang="en-US" b="1" dirty="0">
                <a:latin typeface="+mn-ea"/>
                <a:cs typeface="Meiryo UI" panose="020B0604030504040204" pitchFamily="50" charset="-128"/>
              </a:rPr>
              <a:t>試験を実施した場所（研究機関、大学・学術研究機関等）</a:t>
            </a:r>
            <a:endParaRPr kumimoji="1" lang="ja-JP" altLang="en-US" b="1" dirty="0">
              <a:latin typeface="+mn-ea"/>
              <a:cs typeface="Meiryo UI" panose="020B0604030504040204" pitchFamily="50" charset="-128"/>
            </a:endParaRPr>
          </a:p>
        </p:txBody>
      </p:sp>
      <p:sp>
        <p:nvSpPr>
          <p:cNvPr id="4" name="タイトル 5">
            <a:extLst>
              <a:ext uri="{FF2B5EF4-FFF2-40B4-BE49-F238E27FC236}">
                <a16:creationId xmlns:a16="http://schemas.microsoft.com/office/drawing/2014/main" id="{B6E07C32-B432-4658-7B2D-9D0B1025FA65}"/>
              </a:ext>
            </a:extLst>
          </p:cNvPr>
          <p:cNvSpPr txBox="1">
            <a:spLocks/>
          </p:cNvSpPr>
          <p:nvPr/>
        </p:nvSpPr>
        <p:spPr>
          <a:xfrm>
            <a:off x="358671" y="311437"/>
            <a:ext cx="11305842" cy="584775"/>
          </a:xfrm>
          <a:prstGeom prst="rect">
            <a:avLst/>
          </a:prstGeom>
        </p:spPr>
        <p:txBody>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914423" rtl="0" eaLnBrk="1" fontAlgn="auto" latinLnBrk="0" hangingPunct="1">
              <a:lnSpc>
                <a:spcPct val="100000"/>
              </a:lnSpc>
              <a:spcBef>
                <a:spcPct val="0"/>
              </a:spcBef>
              <a:spcAft>
                <a:spcPts val="0"/>
              </a:spcAft>
              <a:buClrTx/>
              <a:buSzTx/>
              <a:buFontTx/>
              <a:buNone/>
              <a:tabLst/>
              <a:defRPr/>
            </a:pPr>
            <a:r>
              <a:rPr lang="ja-JP" altLang="en-US" sz="2800" dirty="0"/>
              <a:t>■ </a:t>
            </a:r>
            <a:r>
              <a:rPr kumimoji="1" lang="ja-JP" altLang="en-US"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リスク低減方策の効果検証 </a:t>
            </a:r>
            <a:r>
              <a:rPr kumimoji="1" lang="en-US" altLang="ja-JP" sz="2400" b="1" i="0" u="none" strike="noStrike" kern="1200" cap="none" spc="0" normalizeH="0" baseline="0" noProof="0" dirty="0">
                <a:ln>
                  <a:noFill/>
                </a:ln>
                <a:solidFill>
                  <a:srgbClr val="008000"/>
                </a:solidFill>
                <a:effectLst/>
                <a:uLnTx/>
                <a:uFillTx/>
                <a:latin typeface="メイリオ" panose="020B0604030504040204" pitchFamily="50" charset="-128"/>
                <a:ea typeface="メイリオ" panose="020B0604030504040204" pitchFamily="50" charset="-128"/>
              </a:rPr>
              <a:t>【</a:t>
            </a:r>
            <a:r>
              <a:rPr kumimoji="1" lang="ja-JP" altLang="en-US" sz="2400" b="1" i="0" u="none" strike="noStrike" kern="1200" cap="none" spc="0" normalizeH="0" baseline="0" noProof="0" dirty="0">
                <a:ln>
                  <a:noFill/>
                </a:ln>
                <a:solidFill>
                  <a:srgbClr val="008000"/>
                </a:solidFill>
                <a:effectLst/>
                <a:uLnTx/>
                <a:uFillTx/>
                <a:latin typeface="メイリオ" panose="020B0604030504040204" pitchFamily="50" charset="-128"/>
                <a:ea typeface="メイリオ" panose="020B0604030504040204" pitchFamily="50" charset="-128"/>
              </a:rPr>
              <a:t>ガイドライン３．９</a:t>
            </a:r>
            <a:r>
              <a:rPr kumimoji="1" lang="en-US" altLang="ja-JP" sz="2400" b="1" i="0" u="none" strike="noStrike" kern="1200" cap="none" spc="0" normalizeH="0" baseline="0" noProof="0" dirty="0">
                <a:ln>
                  <a:noFill/>
                </a:ln>
                <a:solidFill>
                  <a:srgbClr val="008000"/>
                </a:solidFill>
                <a:effectLst/>
                <a:uLnTx/>
                <a:uFillTx/>
                <a:latin typeface="メイリオ" panose="020B0604030504040204" pitchFamily="50" charset="-128"/>
                <a:ea typeface="メイリオ" panose="020B0604030504040204" pitchFamily="50" charset="-128"/>
              </a:rPr>
              <a:t>】</a:t>
            </a:r>
            <a:endParaRPr kumimoji="1" lang="ja-JP" altLang="en-US" sz="2400" b="1" i="0" u="none" strike="noStrike" kern="1200" cap="none" spc="0" normalizeH="0" baseline="0" noProof="0" dirty="0">
              <a:ln>
                <a:noFill/>
              </a:ln>
              <a:solidFill>
                <a:srgbClr val="008000"/>
              </a:solidFill>
              <a:effectLst/>
              <a:uLnTx/>
              <a:uFillTx/>
              <a:latin typeface="メイリオ" panose="020B0604030504040204" pitchFamily="50" charset="-128"/>
              <a:ea typeface="メイリオ" panose="020B0604030504040204" pitchFamily="50" charset="-128"/>
            </a:endParaRPr>
          </a:p>
        </p:txBody>
      </p:sp>
      <p:sp>
        <p:nvSpPr>
          <p:cNvPr id="5" name="テキスト プレースホルダー 4">
            <a:extLst>
              <a:ext uri="{FF2B5EF4-FFF2-40B4-BE49-F238E27FC236}">
                <a16:creationId xmlns:a16="http://schemas.microsoft.com/office/drawing/2014/main" id="{EDC81BFB-56C0-167B-FEDE-C5FC100C054C}"/>
              </a:ext>
            </a:extLst>
          </p:cNvPr>
          <p:cNvSpPr txBox="1">
            <a:spLocks/>
          </p:cNvSpPr>
          <p:nvPr/>
        </p:nvSpPr>
        <p:spPr>
          <a:xfrm>
            <a:off x="443078" y="926785"/>
            <a:ext cx="11221435" cy="990235"/>
          </a:xfrm>
          <a:prstGeom prst="rect">
            <a:avLst/>
          </a:prstGeom>
          <a:solidFill>
            <a:srgbClr val="FFFFCC"/>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23" rtl="0" eaLnBrk="1" fontAlgn="auto" latinLnBrk="0" hangingPunct="1">
              <a:lnSpc>
                <a:spcPct val="130000"/>
              </a:lnSpc>
              <a:spcBef>
                <a:spcPts val="600"/>
              </a:spcBef>
              <a:spcAft>
                <a:spcPts val="600"/>
              </a:spcAft>
              <a:buClr>
                <a:srgbClr val="000000"/>
              </a:buClr>
              <a:buSzPct val="100000"/>
              <a:buFont typeface="メイリオ" panose="020B0604030504040204" pitchFamily="50" charset="-128"/>
              <a:buNone/>
              <a:tabLst/>
              <a:defRPr/>
            </a:pPr>
            <a:r>
              <a:rPr kumimoji="1" lang="ja-JP" altLang="en-US" sz="18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リスク低減方策の実装を試験を用いて証明し、その結果を以て</a:t>
            </a:r>
            <a:r>
              <a:rPr kumimoji="1" lang="ja-JP" altLang="en-US" sz="1800" b="1"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特定の事故リスクが低減することの効果を検証</a:t>
            </a:r>
            <a:r>
              <a:rPr kumimoji="1" lang="ja-JP" altLang="en-US" sz="18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します。</a:t>
            </a:r>
          </a:p>
        </p:txBody>
      </p:sp>
    </p:spTree>
    <p:extLst>
      <p:ext uri="{BB962C8B-B14F-4D97-AF65-F5344CB8AC3E}">
        <p14:creationId xmlns:p14="http://schemas.microsoft.com/office/powerpoint/2010/main" val="4207238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F2A5802-36D1-0118-C275-4A6FBB9C38EC}"/>
              </a:ext>
            </a:extLst>
          </p:cNvPr>
          <p:cNvSpPr>
            <a:spLocks noGrp="1"/>
          </p:cNvSpPr>
          <p:nvPr>
            <p:ph type="sldNum" sz="quarter" idx="12"/>
          </p:nvPr>
        </p:nvSpPr>
        <p:spPr/>
        <p:txBody>
          <a:bodyPr/>
          <a:lstStyle/>
          <a:p>
            <a:fld id="{D9550142-B990-490A-A107-ED7302A7FD52}" type="slidenum">
              <a:rPr lang="en-US" altLang="ja-JP" smtClean="0"/>
              <a:pPr/>
              <a:t>23</a:t>
            </a:fld>
            <a:endParaRPr lang="en-US"/>
          </a:p>
        </p:txBody>
      </p:sp>
      <p:sp>
        <p:nvSpPr>
          <p:cNvPr id="3" name="テキスト プレースホルダー 2">
            <a:extLst>
              <a:ext uri="{FF2B5EF4-FFF2-40B4-BE49-F238E27FC236}">
                <a16:creationId xmlns:a16="http://schemas.microsoft.com/office/drawing/2014/main" id="{07C2BD92-32B3-F921-4BD6-9DFB1B3D5D9C}"/>
              </a:ext>
            </a:extLst>
          </p:cNvPr>
          <p:cNvSpPr>
            <a:spLocks noGrp="1"/>
          </p:cNvSpPr>
          <p:nvPr>
            <p:ph type="body" sz="quarter" idx="30"/>
          </p:nvPr>
        </p:nvSpPr>
        <p:spPr>
          <a:xfrm>
            <a:off x="82731" y="1241723"/>
            <a:ext cx="12026538" cy="5191478"/>
          </a:xfrm>
        </p:spPr>
        <p:txBody>
          <a:bodyPr/>
          <a:lstStyle/>
          <a:p>
            <a:endParaRPr kumimoji="1" lang="ja-JP" altLang="en-US" dirty="0"/>
          </a:p>
        </p:txBody>
      </p:sp>
      <p:sp>
        <p:nvSpPr>
          <p:cNvPr id="4" name="テキスト プレースホルダー 4">
            <a:extLst>
              <a:ext uri="{FF2B5EF4-FFF2-40B4-BE49-F238E27FC236}">
                <a16:creationId xmlns:a16="http://schemas.microsoft.com/office/drawing/2014/main" id="{651AE42E-E59A-F620-0B76-DB81DB5DE2B2}"/>
              </a:ext>
            </a:extLst>
          </p:cNvPr>
          <p:cNvSpPr txBox="1">
            <a:spLocks/>
          </p:cNvSpPr>
          <p:nvPr/>
        </p:nvSpPr>
        <p:spPr>
          <a:xfrm>
            <a:off x="124935" y="755424"/>
            <a:ext cx="11708394" cy="424799"/>
          </a:xfrm>
          <a:prstGeom prst="rect">
            <a:avLst/>
          </a:prstGeom>
          <a:solidFill>
            <a:srgbClr val="FFFFCC"/>
          </a:solidFill>
          <a:ln>
            <a:noFill/>
          </a:ln>
        </p:spPr>
        <p:txBody>
          <a:bodyPr vert="horz" wrap="square" lIns="216000" tIns="144000" rIns="216000" bIns="144000" rtlCol="0" anchor="ctr" anchorCtr="0">
            <a:no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23" rtl="0" eaLnBrk="1" fontAlgn="auto" latinLnBrk="0" hangingPunct="1">
              <a:lnSpc>
                <a:spcPct val="130000"/>
              </a:lnSpc>
              <a:spcBef>
                <a:spcPts val="600"/>
              </a:spcBef>
              <a:spcAft>
                <a:spcPts val="600"/>
              </a:spcAft>
              <a:buClr>
                <a:srgbClr val="000000"/>
              </a:buClr>
              <a:buSzPct val="100000"/>
              <a:buFont typeface="メイリオ" panose="020B0604030504040204" pitchFamily="50" charset="-128"/>
              <a:buNone/>
              <a:tabLst/>
              <a:defRPr/>
            </a:pPr>
            <a:r>
              <a:rPr kumimoji="1" lang="ja-JP" altLang="en-US" sz="1600" b="1"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効果の検証方法と結果</a:t>
            </a:r>
            <a:r>
              <a:rPr kumimoji="1" lang="ja-JP" altLang="en-US" sz="16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について説明してください。</a:t>
            </a:r>
          </a:p>
        </p:txBody>
      </p:sp>
      <p:sp>
        <p:nvSpPr>
          <p:cNvPr id="5" name="タイトル 5">
            <a:extLst>
              <a:ext uri="{FF2B5EF4-FFF2-40B4-BE49-F238E27FC236}">
                <a16:creationId xmlns:a16="http://schemas.microsoft.com/office/drawing/2014/main" id="{B7103B91-CEDA-4575-858E-7A363E24EFBB}"/>
              </a:ext>
            </a:extLst>
          </p:cNvPr>
          <p:cNvSpPr txBox="1">
            <a:spLocks/>
          </p:cNvSpPr>
          <p:nvPr/>
        </p:nvSpPr>
        <p:spPr>
          <a:xfrm>
            <a:off x="358671" y="311437"/>
            <a:ext cx="11305842" cy="584775"/>
          </a:xfrm>
          <a:prstGeom prst="rect">
            <a:avLst/>
          </a:prstGeom>
        </p:spPr>
        <p:txBody>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914423" rtl="0" eaLnBrk="1" fontAlgn="auto" latinLnBrk="0" hangingPunct="1">
              <a:lnSpc>
                <a:spcPct val="100000"/>
              </a:lnSpc>
              <a:spcBef>
                <a:spcPct val="0"/>
              </a:spcBef>
              <a:spcAft>
                <a:spcPts val="0"/>
              </a:spcAft>
              <a:buClrTx/>
              <a:buSzTx/>
              <a:buFontTx/>
              <a:buNone/>
              <a:tabLst/>
              <a:defRPr/>
            </a:pPr>
            <a:r>
              <a:rPr lang="ja-JP" altLang="en-US" sz="2800" dirty="0"/>
              <a:t>■ </a:t>
            </a:r>
            <a:r>
              <a:rPr kumimoji="1" lang="ja-JP" altLang="en-US"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リスク低減方策の効果検証 </a:t>
            </a:r>
            <a:r>
              <a:rPr kumimoji="1" lang="en-US" altLang="ja-JP" sz="2400" b="1" i="0" u="none" strike="noStrike" kern="1200" cap="none" spc="0" normalizeH="0" baseline="0" noProof="0" dirty="0">
                <a:ln>
                  <a:noFill/>
                </a:ln>
                <a:solidFill>
                  <a:srgbClr val="008000"/>
                </a:solidFill>
                <a:effectLst/>
                <a:uLnTx/>
                <a:uFillTx/>
                <a:latin typeface="メイリオ" panose="020B0604030504040204" pitchFamily="50" charset="-128"/>
                <a:ea typeface="メイリオ" panose="020B0604030504040204" pitchFamily="50" charset="-128"/>
              </a:rPr>
              <a:t>【</a:t>
            </a:r>
            <a:r>
              <a:rPr kumimoji="1" lang="ja-JP" altLang="en-US" sz="2400" b="1" i="0" u="none" strike="noStrike" kern="1200" cap="none" spc="0" normalizeH="0" baseline="0" noProof="0" dirty="0">
                <a:ln>
                  <a:noFill/>
                </a:ln>
                <a:solidFill>
                  <a:srgbClr val="008000"/>
                </a:solidFill>
                <a:effectLst/>
                <a:uLnTx/>
                <a:uFillTx/>
                <a:latin typeface="メイリオ" panose="020B0604030504040204" pitchFamily="50" charset="-128"/>
                <a:ea typeface="メイリオ" panose="020B0604030504040204" pitchFamily="50" charset="-128"/>
              </a:rPr>
              <a:t>ガイドライン３．９</a:t>
            </a:r>
            <a:r>
              <a:rPr kumimoji="1" lang="en-US" altLang="ja-JP" sz="2400" b="1" i="0" u="none" strike="noStrike" kern="1200" cap="none" spc="0" normalizeH="0" baseline="0" noProof="0" dirty="0">
                <a:ln>
                  <a:noFill/>
                </a:ln>
                <a:solidFill>
                  <a:srgbClr val="008000"/>
                </a:solidFill>
                <a:effectLst/>
                <a:uLnTx/>
                <a:uFillTx/>
                <a:latin typeface="メイリオ" panose="020B0604030504040204" pitchFamily="50" charset="-128"/>
                <a:ea typeface="メイリオ" panose="020B0604030504040204" pitchFamily="50" charset="-128"/>
              </a:rPr>
              <a:t>】</a:t>
            </a:r>
            <a:r>
              <a:rPr kumimoji="1" lang="ja-JP" altLang="en-US" sz="2400" b="1" i="0" u="none" strike="noStrike" kern="1200" cap="none" spc="0" normalizeH="0" baseline="0" noProof="0" dirty="0">
                <a:ln>
                  <a:noFill/>
                </a:ln>
                <a:solidFill>
                  <a:srgbClr val="008000"/>
                </a:solidFill>
                <a:effectLst/>
                <a:uLnTx/>
                <a:uFillTx/>
                <a:latin typeface="メイリオ" panose="020B0604030504040204" pitchFamily="50" charset="-128"/>
                <a:ea typeface="メイリオ" panose="020B0604030504040204" pitchFamily="50" charset="-128"/>
              </a:rPr>
              <a:t>（続き）</a:t>
            </a:r>
          </a:p>
        </p:txBody>
      </p:sp>
    </p:spTree>
    <p:extLst>
      <p:ext uri="{BB962C8B-B14F-4D97-AF65-F5344CB8AC3E}">
        <p14:creationId xmlns:p14="http://schemas.microsoft.com/office/powerpoint/2010/main" val="3442890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27FFD06-A34C-D2C1-C4E4-CDD1E785FA3F}"/>
              </a:ext>
            </a:extLst>
          </p:cNvPr>
          <p:cNvSpPr>
            <a:spLocks noGrp="1"/>
          </p:cNvSpPr>
          <p:nvPr>
            <p:ph type="sldNum" sz="quarter" idx="12"/>
          </p:nvPr>
        </p:nvSpPr>
        <p:spPr/>
        <p:txBody>
          <a:bodyPr/>
          <a:lstStyle/>
          <a:p>
            <a:fld id="{D9550142-B990-490A-A107-ED7302A7FD52}" type="slidenum">
              <a:rPr lang="en-US" altLang="ja-JP" smtClean="0"/>
              <a:pPr/>
              <a:t>24</a:t>
            </a:fld>
            <a:endParaRPr lang="en-US"/>
          </a:p>
        </p:txBody>
      </p:sp>
      <p:sp>
        <p:nvSpPr>
          <p:cNvPr id="3" name="テキスト プレースホルダー 2">
            <a:extLst>
              <a:ext uri="{FF2B5EF4-FFF2-40B4-BE49-F238E27FC236}">
                <a16:creationId xmlns:a16="http://schemas.microsoft.com/office/drawing/2014/main" id="{AA729780-2F06-2F42-8767-63D16E70C274}"/>
              </a:ext>
            </a:extLst>
          </p:cNvPr>
          <p:cNvSpPr>
            <a:spLocks noGrp="1"/>
          </p:cNvSpPr>
          <p:nvPr>
            <p:ph type="body" sz="quarter" idx="23"/>
          </p:nvPr>
        </p:nvSpPr>
        <p:spPr>
          <a:xfrm>
            <a:off x="124179" y="2433766"/>
            <a:ext cx="11729580" cy="4145160"/>
          </a:xfrm>
        </p:spPr>
        <p:txBody>
          <a:bodyPr/>
          <a:lstStyle/>
          <a:p>
            <a:endParaRPr kumimoji="1" lang="ja-JP" altLang="en-US" dirty="0"/>
          </a:p>
        </p:txBody>
      </p:sp>
      <p:sp>
        <p:nvSpPr>
          <p:cNvPr id="11" name="タイトル 5">
            <a:extLst>
              <a:ext uri="{FF2B5EF4-FFF2-40B4-BE49-F238E27FC236}">
                <a16:creationId xmlns:a16="http://schemas.microsoft.com/office/drawing/2014/main" id="{E99BF3D8-B230-EED6-ED8B-D97A447BE48E}"/>
              </a:ext>
            </a:extLst>
          </p:cNvPr>
          <p:cNvSpPr txBox="1">
            <a:spLocks/>
          </p:cNvSpPr>
          <p:nvPr/>
        </p:nvSpPr>
        <p:spPr>
          <a:xfrm>
            <a:off x="344603" y="255165"/>
            <a:ext cx="11305842" cy="584775"/>
          </a:xfrm>
          <a:prstGeom prst="rect">
            <a:avLst/>
          </a:prstGeom>
        </p:spPr>
        <p:txBody>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914423" rtl="0" eaLnBrk="1" fontAlgn="auto" latinLnBrk="0" hangingPunct="1">
              <a:lnSpc>
                <a:spcPct val="100000"/>
              </a:lnSpc>
              <a:spcBef>
                <a:spcPct val="0"/>
              </a:spcBef>
              <a:spcAft>
                <a:spcPts val="0"/>
              </a:spcAft>
              <a:buClrTx/>
              <a:buSzTx/>
              <a:buFontTx/>
              <a:buNone/>
              <a:tabLst/>
              <a:defRPr/>
            </a:pPr>
            <a:r>
              <a:rPr lang="ja-JP" altLang="en-US" sz="2800" dirty="0"/>
              <a:t>■ </a:t>
            </a:r>
            <a:r>
              <a:rPr kumimoji="1" lang="en-US" altLang="ja-JP"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R-Map</a:t>
            </a:r>
            <a:r>
              <a:rPr kumimoji="1" lang="ja-JP" altLang="en-US"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上での効果の証明 </a:t>
            </a:r>
            <a:r>
              <a:rPr kumimoji="1" lang="en-US" altLang="ja-JP" sz="2400" b="1" i="0" u="none" strike="noStrike" kern="1200" cap="none" spc="0" normalizeH="0" baseline="0" noProof="0" dirty="0">
                <a:ln>
                  <a:noFill/>
                </a:ln>
                <a:solidFill>
                  <a:srgbClr val="008000"/>
                </a:solidFill>
                <a:effectLst/>
                <a:uLnTx/>
                <a:uFillTx/>
                <a:latin typeface="メイリオ" panose="020B0604030504040204" pitchFamily="50" charset="-128"/>
                <a:ea typeface="メイリオ" panose="020B0604030504040204" pitchFamily="50" charset="-128"/>
              </a:rPr>
              <a:t>【</a:t>
            </a:r>
            <a:r>
              <a:rPr kumimoji="1" lang="ja-JP" altLang="en-US" sz="2400" b="1" i="0" u="none" strike="noStrike" kern="1200" cap="none" spc="0" normalizeH="0" baseline="0" noProof="0" dirty="0">
                <a:ln>
                  <a:noFill/>
                </a:ln>
                <a:solidFill>
                  <a:srgbClr val="008000"/>
                </a:solidFill>
                <a:effectLst/>
                <a:uLnTx/>
                <a:uFillTx/>
                <a:latin typeface="メイリオ" panose="020B0604030504040204" pitchFamily="50" charset="-128"/>
                <a:ea typeface="メイリオ" panose="020B0604030504040204" pitchFamily="50" charset="-128"/>
              </a:rPr>
              <a:t>ガイドライン３．１０、７．４、７．５</a:t>
            </a:r>
            <a:r>
              <a:rPr kumimoji="1" lang="en-US" altLang="ja-JP" sz="2400" b="1" i="0" u="none" strike="noStrike" kern="1200" cap="none" spc="0" normalizeH="0" baseline="0" noProof="0" dirty="0">
                <a:ln>
                  <a:noFill/>
                </a:ln>
                <a:solidFill>
                  <a:srgbClr val="008000"/>
                </a:solidFill>
                <a:effectLst/>
                <a:uLnTx/>
                <a:uFillTx/>
                <a:latin typeface="メイリオ" panose="020B0604030504040204" pitchFamily="50" charset="-128"/>
                <a:ea typeface="メイリオ" panose="020B0604030504040204" pitchFamily="50" charset="-128"/>
              </a:rPr>
              <a:t>】</a:t>
            </a:r>
            <a:endParaRPr kumimoji="1" lang="ja-JP" altLang="en-US" sz="2400" b="1" i="0" u="none" strike="noStrike" kern="1200" cap="none" spc="0" normalizeH="0" baseline="0" noProof="0" dirty="0">
              <a:ln>
                <a:noFill/>
              </a:ln>
              <a:solidFill>
                <a:srgbClr val="008000"/>
              </a:solidFill>
              <a:effectLst/>
              <a:uLnTx/>
              <a:uFillTx/>
              <a:latin typeface="メイリオ" panose="020B0604030504040204" pitchFamily="50" charset="-128"/>
              <a:ea typeface="メイリオ" panose="020B0604030504040204" pitchFamily="50" charset="-128"/>
            </a:endParaRPr>
          </a:p>
        </p:txBody>
      </p:sp>
      <p:sp>
        <p:nvSpPr>
          <p:cNvPr id="14" name="テキスト プレースホルダー 4">
            <a:extLst>
              <a:ext uri="{FF2B5EF4-FFF2-40B4-BE49-F238E27FC236}">
                <a16:creationId xmlns:a16="http://schemas.microsoft.com/office/drawing/2014/main" id="{CF172833-D3CF-FB29-2BAE-08D43A716E8A}"/>
              </a:ext>
            </a:extLst>
          </p:cNvPr>
          <p:cNvSpPr txBox="1">
            <a:spLocks/>
          </p:cNvSpPr>
          <p:nvPr/>
        </p:nvSpPr>
        <p:spPr>
          <a:xfrm>
            <a:off x="124179" y="704602"/>
            <a:ext cx="11729580" cy="1706585"/>
          </a:xfrm>
          <a:prstGeom prst="rect">
            <a:avLst/>
          </a:prstGeom>
          <a:solidFill>
            <a:srgbClr val="FFFFCC"/>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23" rtl="0" eaLnBrk="1" fontAlgn="auto" latinLnBrk="0" hangingPunct="1">
              <a:lnSpc>
                <a:spcPct val="130000"/>
              </a:lnSpc>
              <a:spcBef>
                <a:spcPts val="600"/>
              </a:spcBef>
              <a:spcAft>
                <a:spcPts val="600"/>
              </a:spcAft>
              <a:buClr>
                <a:srgbClr val="000000"/>
              </a:buClr>
              <a:buSzPct val="100000"/>
              <a:buFont typeface="メイリオ" panose="020B0604030504040204" pitchFamily="50" charset="-128"/>
              <a:buNone/>
              <a:tabLst/>
              <a:defRPr/>
            </a:pPr>
            <a:r>
              <a:rPr kumimoji="1" lang="en-US" altLang="ja-JP" sz="1600" b="1"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R-Map</a:t>
            </a:r>
            <a:r>
              <a:rPr kumimoji="1" lang="ja-JP" altLang="en-US" sz="16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を用いて当該リスク低減方策の効果を示すことが必要です。具体的には、</a:t>
            </a:r>
            <a:r>
              <a:rPr kumimoji="1" lang="en-US" altLang="ja-JP" sz="16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R-Map</a:t>
            </a:r>
            <a:r>
              <a:rPr kumimoji="1" lang="ja-JP" altLang="en-US" sz="16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上に</a:t>
            </a:r>
            <a:r>
              <a:rPr kumimoji="1" lang="ja-JP" altLang="en-US" sz="1600" b="1"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応募製品のリスクとリスク低減方策を搭載する前の製品（比較対象製品）のリスクをそれぞれプロット</a:t>
            </a:r>
            <a:r>
              <a:rPr kumimoji="1" lang="ja-JP" altLang="en-US" sz="16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することが必要です。</a:t>
            </a:r>
            <a:endParaRPr kumimoji="1" lang="en-US" altLang="ja-JP" sz="16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endParaRPr>
          </a:p>
          <a:p>
            <a:pPr marL="0" marR="0" lvl="0" indent="0" algn="l" defTabSz="914423" rtl="0" eaLnBrk="1" fontAlgn="auto" latinLnBrk="0" hangingPunct="1">
              <a:lnSpc>
                <a:spcPct val="130000"/>
              </a:lnSpc>
              <a:spcBef>
                <a:spcPts val="600"/>
              </a:spcBef>
              <a:spcAft>
                <a:spcPts val="600"/>
              </a:spcAft>
              <a:buClr>
                <a:srgbClr val="000000"/>
              </a:buClr>
              <a:buSzPct val="100000"/>
              <a:buFont typeface="メイリオ" panose="020B0604030504040204" pitchFamily="50" charset="-128"/>
              <a:buNone/>
              <a:tabLst/>
              <a:defRPr/>
            </a:pPr>
            <a:r>
              <a:rPr kumimoji="1" lang="en-US" altLang="ja-JP" sz="16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R-Map</a:t>
            </a:r>
            <a:r>
              <a:rPr kumimoji="1" lang="ja-JP" altLang="en-US" sz="16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を用いて当該リスク低減方策の効果を示すを原則とするが、検討の結果、</a:t>
            </a:r>
            <a:r>
              <a:rPr kumimoji="1" lang="en-US" altLang="ja-JP" sz="16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R-Map</a:t>
            </a:r>
            <a:r>
              <a:rPr kumimoji="1" lang="ja-JP" altLang="en-US" sz="16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では説明が困難な場合など、</a:t>
            </a:r>
            <a:r>
              <a:rPr kumimoji="1" lang="en-US" altLang="ja-JP" sz="16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R-Map</a:t>
            </a:r>
            <a:r>
              <a:rPr kumimoji="1" lang="ja-JP" altLang="en-US" sz="16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を用いない場合は、その理由と他の手法を使用する理由およびリスク低減のロジックを明確に説明することが必要です。</a:t>
            </a:r>
          </a:p>
        </p:txBody>
      </p:sp>
    </p:spTree>
    <p:extLst>
      <p:ext uri="{BB962C8B-B14F-4D97-AF65-F5344CB8AC3E}">
        <p14:creationId xmlns:p14="http://schemas.microsoft.com/office/powerpoint/2010/main" val="2917873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4931150-E292-6FB3-5D3B-C174E5F9C5EA}"/>
              </a:ext>
            </a:extLst>
          </p:cNvPr>
          <p:cNvSpPr>
            <a:spLocks noGrp="1"/>
          </p:cNvSpPr>
          <p:nvPr>
            <p:ph type="sldNum" sz="quarter" idx="12"/>
          </p:nvPr>
        </p:nvSpPr>
        <p:spPr/>
        <p:txBody>
          <a:bodyPr/>
          <a:lstStyle/>
          <a:p>
            <a:fld id="{D9550142-B990-490A-A107-ED7302A7FD52}" type="slidenum">
              <a:rPr lang="en-US" altLang="ja-JP" smtClean="0"/>
              <a:pPr/>
              <a:t>25</a:t>
            </a:fld>
            <a:endParaRPr lang="en-US"/>
          </a:p>
        </p:txBody>
      </p:sp>
      <p:sp>
        <p:nvSpPr>
          <p:cNvPr id="3" name="テキスト プレースホルダー 2">
            <a:extLst>
              <a:ext uri="{FF2B5EF4-FFF2-40B4-BE49-F238E27FC236}">
                <a16:creationId xmlns:a16="http://schemas.microsoft.com/office/drawing/2014/main" id="{7B8AE6FF-EB79-D780-5B49-DC53056CDBBE}"/>
              </a:ext>
            </a:extLst>
          </p:cNvPr>
          <p:cNvSpPr>
            <a:spLocks noGrp="1"/>
          </p:cNvSpPr>
          <p:nvPr>
            <p:ph type="body" sz="quarter" idx="23"/>
          </p:nvPr>
        </p:nvSpPr>
        <p:spPr>
          <a:xfrm>
            <a:off x="443018" y="1434905"/>
            <a:ext cx="11050043" cy="5127820"/>
          </a:xfrm>
        </p:spPr>
        <p:txBody>
          <a:bodyPr/>
          <a:lstStyle/>
          <a:p>
            <a:endParaRPr kumimoji="1" lang="ja-JP" altLang="en-US" dirty="0"/>
          </a:p>
        </p:txBody>
      </p:sp>
      <p:sp>
        <p:nvSpPr>
          <p:cNvPr id="13" name="テキスト ボックス 12">
            <a:extLst>
              <a:ext uri="{FF2B5EF4-FFF2-40B4-BE49-F238E27FC236}">
                <a16:creationId xmlns:a16="http://schemas.microsoft.com/office/drawing/2014/main" id="{526DA627-E03E-CE0C-9732-5C5FC2AEBE83}"/>
              </a:ext>
            </a:extLst>
          </p:cNvPr>
          <p:cNvSpPr txBox="1"/>
          <p:nvPr/>
        </p:nvSpPr>
        <p:spPr>
          <a:xfrm>
            <a:off x="443017" y="727485"/>
            <a:ext cx="11050044" cy="584775"/>
          </a:xfrm>
          <a:prstGeom prst="rect">
            <a:avLst/>
          </a:prstGeom>
          <a:solidFill>
            <a:srgbClr val="FFFFCC"/>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メイリオ" panose="020B0604030504040204" pitchFamily="50" charset="-128"/>
              <a:buNone/>
              <a:tabLst/>
              <a:defRPr/>
            </a:pPr>
            <a:r>
              <a:rPr kumimoji="1" lang="ja-JP" altLang="en-US" sz="1600" b="0"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cs typeface="+mn-cs"/>
              </a:rPr>
              <a:t>リスク低減方策を搭載する前の比較対象製品について、</a:t>
            </a:r>
            <a:r>
              <a:rPr kumimoji="1" lang="ja-JP" altLang="en-US" sz="1600" b="1"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cs typeface="+mn-cs"/>
              </a:rPr>
              <a:t>危害の程度及び危害の発生頻度</a:t>
            </a:r>
            <a:r>
              <a:rPr kumimoji="1" lang="ja-JP" altLang="en-US" sz="1600" b="0"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cs typeface="+mn-cs"/>
              </a:rPr>
              <a:t>を記入してください。その際に、</a:t>
            </a:r>
            <a:r>
              <a:rPr kumimoji="1" lang="ja-JP" altLang="en-US" sz="1600" b="1"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cs typeface="+mn-cs"/>
              </a:rPr>
              <a:t>比較対象製品の選出及び危害の程度・発生頻度の設定（算出）根拠</a:t>
            </a:r>
            <a:r>
              <a:rPr kumimoji="1" lang="ja-JP" altLang="en-US" sz="1600" b="0"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cs typeface="+mn-cs"/>
              </a:rPr>
              <a:t>も説明してください。</a:t>
            </a:r>
          </a:p>
        </p:txBody>
      </p:sp>
      <p:sp>
        <p:nvSpPr>
          <p:cNvPr id="5" name="タイトル 5">
            <a:extLst>
              <a:ext uri="{FF2B5EF4-FFF2-40B4-BE49-F238E27FC236}">
                <a16:creationId xmlns:a16="http://schemas.microsoft.com/office/drawing/2014/main" id="{A5DAFFEA-67A0-4A61-832D-47AD96CE51E6}"/>
              </a:ext>
            </a:extLst>
          </p:cNvPr>
          <p:cNvSpPr txBox="1">
            <a:spLocks/>
          </p:cNvSpPr>
          <p:nvPr/>
        </p:nvSpPr>
        <p:spPr>
          <a:xfrm>
            <a:off x="344603" y="255165"/>
            <a:ext cx="11305842" cy="584775"/>
          </a:xfrm>
          <a:prstGeom prst="rect">
            <a:avLst/>
          </a:prstGeom>
        </p:spPr>
        <p:txBody>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914423" rtl="0" eaLnBrk="1" fontAlgn="auto" latinLnBrk="0" hangingPunct="1">
              <a:lnSpc>
                <a:spcPct val="100000"/>
              </a:lnSpc>
              <a:spcBef>
                <a:spcPct val="0"/>
              </a:spcBef>
              <a:spcAft>
                <a:spcPts val="0"/>
              </a:spcAft>
              <a:buClrTx/>
              <a:buSzTx/>
              <a:buFontTx/>
              <a:buNone/>
              <a:tabLst/>
              <a:defRPr/>
            </a:pPr>
            <a:r>
              <a:rPr lang="ja-JP" altLang="en-US" sz="2800" dirty="0"/>
              <a:t>■ </a:t>
            </a:r>
            <a:r>
              <a:rPr kumimoji="1" lang="en-US" altLang="ja-JP"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R-Map</a:t>
            </a:r>
            <a:r>
              <a:rPr kumimoji="1" lang="ja-JP" altLang="en-US"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上での効果の証明 </a:t>
            </a:r>
            <a:r>
              <a:rPr kumimoji="1" lang="en-US" altLang="ja-JP" sz="2400" b="1" i="0" u="none" strike="noStrike" kern="1200" cap="none" spc="0" normalizeH="0" baseline="0" noProof="0" dirty="0">
                <a:ln>
                  <a:noFill/>
                </a:ln>
                <a:solidFill>
                  <a:srgbClr val="008000"/>
                </a:solidFill>
                <a:effectLst/>
                <a:uLnTx/>
                <a:uFillTx/>
                <a:latin typeface="メイリオ" panose="020B0604030504040204" pitchFamily="50" charset="-128"/>
                <a:ea typeface="メイリオ" panose="020B0604030504040204" pitchFamily="50" charset="-128"/>
              </a:rPr>
              <a:t>【</a:t>
            </a:r>
            <a:r>
              <a:rPr kumimoji="1" lang="ja-JP" altLang="en-US" sz="2400" b="1" i="0" u="none" strike="noStrike" kern="1200" cap="none" spc="0" normalizeH="0" baseline="0" noProof="0" dirty="0">
                <a:ln>
                  <a:noFill/>
                </a:ln>
                <a:solidFill>
                  <a:srgbClr val="008000"/>
                </a:solidFill>
                <a:effectLst/>
                <a:uLnTx/>
                <a:uFillTx/>
                <a:latin typeface="メイリオ" panose="020B0604030504040204" pitchFamily="50" charset="-128"/>
                <a:ea typeface="メイリオ" panose="020B0604030504040204" pitchFamily="50" charset="-128"/>
              </a:rPr>
              <a:t>ガイドライン３．１０</a:t>
            </a:r>
            <a:r>
              <a:rPr kumimoji="1" lang="en-US" altLang="ja-JP" sz="2400" b="1" i="0" u="none" strike="noStrike" kern="1200" cap="none" spc="0" normalizeH="0" baseline="0" noProof="0" dirty="0">
                <a:ln>
                  <a:noFill/>
                </a:ln>
                <a:solidFill>
                  <a:srgbClr val="008000"/>
                </a:solidFill>
                <a:effectLst/>
                <a:uLnTx/>
                <a:uFillTx/>
                <a:latin typeface="メイリオ" panose="020B0604030504040204" pitchFamily="50" charset="-128"/>
                <a:ea typeface="メイリオ" panose="020B0604030504040204" pitchFamily="50" charset="-128"/>
              </a:rPr>
              <a:t>】</a:t>
            </a:r>
            <a:r>
              <a:rPr kumimoji="1" lang="ja-JP" altLang="en-US" sz="2400" b="1" i="0" u="none" strike="noStrike" kern="1200" cap="none" spc="0" normalizeH="0" baseline="0" noProof="0" dirty="0">
                <a:ln>
                  <a:noFill/>
                </a:ln>
                <a:solidFill>
                  <a:srgbClr val="008000"/>
                </a:solidFill>
                <a:effectLst/>
                <a:uLnTx/>
                <a:uFillTx/>
                <a:latin typeface="メイリオ" panose="020B0604030504040204" pitchFamily="50" charset="-128"/>
                <a:ea typeface="メイリオ" panose="020B0604030504040204" pitchFamily="50" charset="-128"/>
              </a:rPr>
              <a:t>（続き）</a:t>
            </a:r>
          </a:p>
        </p:txBody>
      </p:sp>
    </p:spTree>
    <p:extLst>
      <p:ext uri="{BB962C8B-B14F-4D97-AF65-F5344CB8AC3E}">
        <p14:creationId xmlns:p14="http://schemas.microsoft.com/office/powerpoint/2010/main" val="2794175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70D39-F0BF-BD89-9294-4E55D8BFEA2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8858014-187B-0C89-8D6E-C9A49BD008C0}"/>
              </a:ext>
            </a:extLst>
          </p:cNvPr>
          <p:cNvSpPr>
            <a:spLocks noGrp="1"/>
          </p:cNvSpPr>
          <p:nvPr>
            <p:ph type="ctrTitle"/>
          </p:nvPr>
        </p:nvSpPr>
        <p:spPr>
          <a:xfrm>
            <a:off x="195426" y="2086189"/>
            <a:ext cx="11305846" cy="2380821"/>
          </a:xfrm>
        </p:spPr>
        <p:txBody>
          <a:bodyPr/>
          <a:lstStyle/>
          <a:p>
            <a:pPr algn="ctr"/>
            <a:r>
              <a:rPr kumimoji="1" lang="ja-JP" altLang="en-US" dirty="0"/>
              <a:t>評価軸４</a:t>
            </a:r>
            <a:br>
              <a:rPr kumimoji="1" lang="en-US" altLang="ja-JP" dirty="0"/>
            </a:br>
            <a:r>
              <a:rPr kumimoji="1" lang="ja-JP" altLang="en-US" sz="3600" dirty="0"/>
              <a:t>製品に表示するリスク低減方策の効果等に関する説明文言の妥当性</a:t>
            </a:r>
          </a:p>
        </p:txBody>
      </p:sp>
      <p:sp>
        <p:nvSpPr>
          <p:cNvPr id="3" name="スライド番号プレースホルダー 2">
            <a:extLst>
              <a:ext uri="{FF2B5EF4-FFF2-40B4-BE49-F238E27FC236}">
                <a16:creationId xmlns:a16="http://schemas.microsoft.com/office/drawing/2014/main" id="{0C65D12F-DA44-96A6-0FAE-FD1F8D3294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0" lang="en-US" altLang="ja-JP" sz="1400" b="0" i="0" u="none" strike="noStrike" kern="1200" cap="none" spc="0" normalizeH="0" baseline="0" noProof="0" smtClean="0">
                <a:ln>
                  <a:noFill/>
                </a:ln>
                <a:solidFill>
                  <a:srgbClr val="FEFFFF"/>
                </a:solidFill>
                <a:effectLst/>
                <a:uLnTx/>
                <a:uFillTx/>
                <a:latin typeface="メイリオ" panose="020B0604030504040204" pitchFamily="50" charset="-128"/>
                <a:ea typeface="メイリオ" panose="020B060403050404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400" b="0" i="0" u="none" strike="noStrike" kern="1200" cap="none" spc="0" normalizeH="0" baseline="0" noProof="0">
              <a:ln>
                <a:noFill/>
              </a:ln>
              <a:solidFill>
                <a:srgbClr val="FEFFFF"/>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A30A24AC-4B43-765A-D2AD-15340D994144}"/>
              </a:ext>
            </a:extLst>
          </p:cNvPr>
          <p:cNvSpPr txBox="1"/>
          <p:nvPr/>
        </p:nvSpPr>
        <p:spPr>
          <a:xfrm>
            <a:off x="3293803" y="4633843"/>
            <a:ext cx="510909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ガイドライン３．１１参照</a:t>
            </a:r>
          </a:p>
        </p:txBody>
      </p:sp>
    </p:spTree>
    <p:extLst>
      <p:ext uri="{BB962C8B-B14F-4D97-AF65-F5344CB8AC3E}">
        <p14:creationId xmlns:p14="http://schemas.microsoft.com/office/powerpoint/2010/main" val="2230680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A2775F7-C7F2-4039-A3BE-4602C012764F}"/>
              </a:ext>
            </a:extLst>
          </p:cNvPr>
          <p:cNvPicPr>
            <a:picLocks noChangeAspect="1"/>
          </p:cNvPicPr>
          <p:nvPr/>
        </p:nvPicPr>
        <p:blipFill>
          <a:blip r:embed="rId2"/>
          <a:stretch>
            <a:fillRect/>
          </a:stretch>
        </p:blipFill>
        <p:spPr>
          <a:xfrm>
            <a:off x="328632" y="1669257"/>
            <a:ext cx="4238270" cy="4064157"/>
          </a:xfrm>
          <a:prstGeom prst="rect">
            <a:avLst/>
          </a:prstGeom>
          <a:ln>
            <a:solidFill>
              <a:schemeClr val="tx1"/>
            </a:solidFill>
          </a:ln>
        </p:spPr>
      </p:pic>
      <p:graphicFrame>
        <p:nvGraphicFramePr>
          <p:cNvPr id="5" name="表 4">
            <a:extLst>
              <a:ext uri="{FF2B5EF4-FFF2-40B4-BE49-F238E27FC236}">
                <a16:creationId xmlns:a16="http://schemas.microsoft.com/office/drawing/2014/main" id="{0BE84E11-EBCD-C5A0-4767-89BDA877E27C}"/>
              </a:ext>
            </a:extLst>
          </p:cNvPr>
          <p:cNvGraphicFramePr>
            <a:graphicFrameLocks noGrp="1"/>
          </p:cNvGraphicFramePr>
          <p:nvPr>
            <p:extLst>
              <p:ext uri="{D42A27DB-BD31-4B8C-83A1-F6EECF244321}">
                <p14:modId xmlns:p14="http://schemas.microsoft.com/office/powerpoint/2010/main" val="2278099011"/>
              </p:ext>
            </p:extLst>
          </p:nvPr>
        </p:nvGraphicFramePr>
        <p:xfrm>
          <a:off x="5014960" y="1356672"/>
          <a:ext cx="6848408" cy="4929828"/>
        </p:xfrm>
        <a:graphic>
          <a:graphicData uri="http://schemas.openxmlformats.org/drawingml/2006/table">
            <a:tbl>
              <a:tblPr firstRow="1" bandRow="1">
                <a:tableStyleId>{7DF18680-E054-41AD-8BC1-D1AEF772440D}</a:tableStyleId>
              </a:tblPr>
              <a:tblGrid>
                <a:gridCol w="6848408">
                  <a:extLst>
                    <a:ext uri="{9D8B030D-6E8A-4147-A177-3AD203B41FA5}">
                      <a16:colId xmlns:a16="http://schemas.microsoft.com/office/drawing/2014/main" val="808013922"/>
                    </a:ext>
                  </a:extLst>
                </a:gridCol>
              </a:tblGrid>
              <a:tr h="537724">
                <a:tc>
                  <a:txBody>
                    <a:bodyPr/>
                    <a:lstStyle/>
                    <a:p>
                      <a:pPr algn="ctr"/>
                      <a:r>
                        <a:rPr kumimoji="1" lang="ja-JP" altLang="en-US" sz="1600" dirty="0">
                          <a:solidFill>
                            <a:srgbClr val="016F96"/>
                          </a:solidFill>
                        </a:rPr>
                        <a:t>様式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79615281"/>
                  </a:ext>
                </a:extLst>
              </a:tr>
              <a:tr h="439210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0212885"/>
                  </a:ext>
                </a:extLst>
              </a:tr>
            </a:tbl>
          </a:graphicData>
        </a:graphic>
      </p:graphicFrame>
      <p:sp>
        <p:nvSpPr>
          <p:cNvPr id="4" name="スライド番号プレースホルダー 3">
            <a:extLst>
              <a:ext uri="{FF2B5EF4-FFF2-40B4-BE49-F238E27FC236}">
                <a16:creationId xmlns:a16="http://schemas.microsoft.com/office/drawing/2014/main" id="{67F72EAA-F997-1056-E92F-CB62643D03AD}"/>
              </a:ext>
            </a:extLst>
          </p:cNvPr>
          <p:cNvSpPr>
            <a:spLocks noGrp="1"/>
          </p:cNvSpPr>
          <p:nvPr>
            <p:ph type="sldNum" sz="quarter" idx="12"/>
          </p:nvPr>
        </p:nvSpPr>
        <p:spPr/>
        <p:txBody>
          <a:bodyPr/>
          <a:lstStyle/>
          <a:p>
            <a:fld id="{D9550142-B990-490A-A107-ED7302A7FD52}" type="slidenum">
              <a:rPr lang="en-US" altLang="ja-JP" smtClean="0"/>
              <a:pPr/>
              <a:t>27</a:t>
            </a:fld>
            <a:endParaRPr lang="en-US"/>
          </a:p>
        </p:txBody>
      </p:sp>
      <p:sp>
        <p:nvSpPr>
          <p:cNvPr id="6" name="テキスト プレースホルダー 5">
            <a:extLst>
              <a:ext uri="{FF2B5EF4-FFF2-40B4-BE49-F238E27FC236}">
                <a16:creationId xmlns:a16="http://schemas.microsoft.com/office/drawing/2014/main" id="{7CBE1D8E-7291-2B21-E6DF-C91D106E8796}"/>
              </a:ext>
            </a:extLst>
          </p:cNvPr>
          <p:cNvSpPr>
            <a:spLocks noGrp="1"/>
          </p:cNvSpPr>
          <p:nvPr>
            <p:ph type="body" sz="quarter" idx="27"/>
          </p:nvPr>
        </p:nvSpPr>
        <p:spPr>
          <a:xfrm>
            <a:off x="5014960" y="1911926"/>
            <a:ext cx="6848408" cy="4374573"/>
          </a:xfrm>
        </p:spPr>
        <p:txBody>
          <a:bodyPr/>
          <a:lstStyle/>
          <a:p>
            <a:endParaRPr kumimoji="1" lang="ja-JP" altLang="en-US" dirty="0"/>
          </a:p>
        </p:txBody>
      </p:sp>
      <p:sp>
        <p:nvSpPr>
          <p:cNvPr id="17" name="フレーム 16">
            <a:extLst>
              <a:ext uri="{FF2B5EF4-FFF2-40B4-BE49-F238E27FC236}">
                <a16:creationId xmlns:a16="http://schemas.microsoft.com/office/drawing/2014/main" id="{D6683CB3-3457-39AA-42D9-7B018D944D0E}"/>
              </a:ext>
            </a:extLst>
          </p:cNvPr>
          <p:cNvSpPr/>
          <p:nvPr/>
        </p:nvSpPr>
        <p:spPr bwMode="auto">
          <a:xfrm>
            <a:off x="445145" y="3669652"/>
            <a:ext cx="4005243" cy="1077686"/>
          </a:xfrm>
          <a:prstGeom prst="frame">
            <a:avLst>
              <a:gd name="adj1" fmla="val 1323"/>
            </a:avLst>
          </a:prstGeom>
          <a:solidFill>
            <a:srgbClr val="FF0000"/>
          </a:solidFill>
          <a:ln w="28575">
            <a:solidFill>
              <a:srgbClr val="FF0000"/>
            </a:solidFill>
            <a:miter lim="800000"/>
            <a:headEnd/>
            <a:tailEnd/>
          </a:ln>
          <a:effectLst/>
        </p:spPr>
        <p:txBody>
          <a:bodyPr wrap="square" rtlCol="0" anchor="ctr"/>
          <a:lstStyle/>
          <a:p>
            <a:pPr algn="l"/>
            <a:endParaRPr kumimoji="0" lang="ja-JP" altLang="en-US" sz="1200">
              <a:latin typeface="+mj-ea"/>
              <a:ea typeface="+mj-ea"/>
            </a:endParaRPr>
          </a:p>
        </p:txBody>
      </p:sp>
      <p:cxnSp>
        <p:nvCxnSpPr>
          <p:cNvPr id="19" name="直線コネクタ 18">
            <a:extLst>
              <a:ext uri="{FF2B5EF4-FFF2-40B4-BE49-F238E27FC236}">
                <a16:creationId xmlns:a16="http://schemas.microsoft.com/office/drawing/2014/main" id="{46F61767-A08B-0D50-F32D-559A3C67FD30}"/>
              </a:ext>
            </a:extLst>
          </p:cNvPr>
          <p:cNvCxnSpPr>
            <a:cxnSpLocks/>
            <a:endCxn id="17" idx="3"/>
          </p:cNvCxnSpPr>
          <p:nvPr/>
        </p:nvCxnSpPr>
        <p:spPr>
          <a:xfrm flipH="1">
            <a:off x="4450388" y="3167229"/>
            <a:ext cx="564574" cy="10412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テキスト プレースホルダー 4">
            <a:extLst>
              <a:ext uri="{FF2B5EF4-FFF2-40B4-BE49-F238E27FC236}">
                <a16:creationId xmlns:a16="http://schemas.microsoft.com/office/drawing/2014/main" id="{1B82780A-618E-5BEE-1B1C-24966F30304F}"/>
              </a:ext>
            </a:extLst>
          </p:cNvPr>
          <p:cNvSpPr txBox="1">
            <a:spLocks/>
          </p:cNvSpPr>
          <p:nvPr/>
        </p:nvSpPr>
        <p:spPr>
          <a:xfrm>
            <a:off x="271199" y="290327"/>
            <a:ext cx="11592169" cy="990235"/>
          </a:xfrm>
          <a:prstGeom prst="rect">
            <a:avLst/>
          </a:prstGeom>
          <a:solidFill>
            <a:srgbClr val="FFFFCC"/>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メイリオ" panose="020B0604030504040204" pitchFamily="50" charset="-128"/>
              <a:buNone/>
            </a:pPr>
            <a:r>
              <a:rPr lang="ja-JP" altLang="en-US" sz="1800" b="1" dirty="0">
                <a:solidFill>
                  <a:srgbClr val="0070C0"/>
                </a:solidFill>
              </a:rPr>
              <a:t>１．受賞後に「＋あんしん」のロゴマークに付記する、リスク低減方策の効果等について説明する文言の案を作成してください。</a:t>
            </a:r>
          </a:p>
        </p:txBody>
      </p:sp>
    </p:spTree>
    <p:extLst>
      <p:ext uri="{BB962C8B-B14F-4D97-AF65-F5344CB8AC3E}">
        <p14:creationId xmlns:p14="http://schemas.microsoft.com/office/powerpoint/2010/main" val="3175266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4">
            <a:extLst>
              <a:ext uri="{FF2B5EF4-FFF2-40B4-BE49-F238E27FC236}">
                <a16:creationId xmlns:a16="http://schemas.microsoft.com/office/drawing/2014/main" id="{7EA1F157-FA99-8482-D120-99E3A70AA752}"/>
              </a:ext>
            </a:extLst>
          </p:cNvPr>
          <p:cNvSpPr txBox="1">
            <a:spLocks/>
          </p:cNvSpPr>
          <p:nvPr/>
        </p:nvSpPr>
        <p:spPr>
          <a:xfrm>
            <a:off x="447573" y="168755"/>
            <a:ext cx="11592169" cy="1706585"/>
          </a:xfrm>
          <a:prstGeom prst="rect">
            <a:avLst/>
          </a:prstGeom>
          <a:solidFill>
            <a:srgbClr val="FFFFCC"/>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600" b="1" dirty="0">
                <a:solidFill>
                  <a:srgbClr val="0070C0"/>
                </a:solidFill>
              </a:rPr>
              <a:t>２．受賞後に「＋あんしん」のロゴマークを表示する場所を記入してください。</a:t>
            </a:r>
            <a:endParaRPr lang="en-US" altLang="ja-JP" sz="1600" b="1" dirty="0">
              <a:solidFill>
                <a:srgbClr val="0070C0"/>
              </a:solidFill>
            </a:endParaRPr>
          </a:p>
          <a:p>
            <a:pPr marL="0" indent="0">
              <a:buNone/>
            </a:pPr>
            <a:r>
              <a:rPr lang="en-US" altLang="ja-JP" sz="1600" dirty="0">
                <a:solidFill>
                  <a:srgbClr val="0070C0"/>
                </a:solidFill>
              </a:rPr>
              <a:t>※</a:t>
            </a:r>
            <a:r>
              <a:rPr lang="ja-JP" altLang="ja-JP" sz="1600" dirty="0">
                <a:solidFill>
                  <a:srgbClr val="0070C0"/>
                </a:solidFill>
              </a:rPr>
              <a:t>制度の趣旨を鑑みて、受賞製品本体にロゴマークを表示することを基本とします。（但し、仕様上、製品への表示が困難な場合はその限りではありません</a:t>
            </a:r>
            <a:r>
              <a:rPr lang="ja-JP" altLang="en-US" sz="1600" dirty="0">
                <a:solidFill>
                  <a:srgbClr val="0070C0"/>
                </a:solidFill>
              </a:rPr>
              <a:t>。</a:t>
            </a:r>
            <a:r>
              <a:rPr lang="ja-JP" altLang="ja-JP" sz="1600" dirty="0">
                <a:solidFill>
                  <a:srgbClr val="0070C0"/>
                </a:solidFill>
              </a:rPr>
              <a:t>）また、ロゴマークは消費者の目に触れる箇所に表示することが</a:t>
            </a:r>
            <a:r>
              <a:rPr lang="ja-JP" altLang="en-US" sz="1600" dirty="0">
                <a:solidFill>
                  <a:srgbClr val="0070C0"/>
                </a:solidFill>
              </a:rPr>
              <a:t>必要です。</a:t>
            </a:r>
            <a:r>
              <a:rPr lang="ja-JP" altLang="ja-JP" sz="1600" dirty="0">
                <a:solidFill>
                  <a:srgbClr val="0070C0"/>
                </a:solidFill>
              </a:rPr>
              <a:t>（例えば、</a:t>
            </a:r>
            <a:r>
              <a:rPr lang="en-US" altLang="ja-JP" sz="1600" dirty="0">
                <a:solidFill>
                  <a:srgbClr val="0070C0"/>
                </a:solidFill>
              </a:rPr>
              <a:t>HP</a:t>
            </a:r>
            <a:r>
              <a:rPr lang="ja-JP" altLang="ja-JP" sz="1600" dirty="0">
                <a:solidFill>
                  <a:srgbClr val="0070C0"/>
                </a:solidFill>
              </a:rPr>
              <a:t>、製品本体、同梱材（取扱説明書）等）</a:t>
            </a:r>
          </a:p>
        </p:txBody>
      </p:sp>
      <p:graphicFrame>
        <p:nvGraphicFramePr>
          <p:cNvPr id="7" name="表 6">
            <a:extLst>
              <a:ext uri="{FF2B5EF4-FFF2-40B4-BE49-F238E27FC236}">
                <a16:creationId xmlns:a16="http://schemas.microsoft.com/office/drawing/2014/main" id="{4C368537-3A48-7877-C58C-7786623B297C}"/>
              </a:ext>
            </a:extLst>
          </p:cNvPr>
          <p:cNvGraphicFramePr>
            <a:graphicFrameLocks noGrp="1"/>
          </p:cNvGraphicFramePr>
          <p:nvPr>
            <p:extLst>
              <p:ext uri="{D42A27DB-BD31-4B8C-83A1-F6EECF244321}">
                <p14:modId xmlns:p14="http://schemas.microsoft.com/office/powerpoint/2010/main" val="3764922828"/>
              </p:ext>
            </p:extLst>
          </p:nvPr>
        </p:nvGraphicFramePr>
        <p:xfrm>
          <a:off x="818147" y="1969187"/>
          <a:ext cx="10851022" cy="4703495"/>
        </p:xfrm>
        <a:graphic>
          <a:graphicData uri="http://schemas.openxmlformats.org/drawingml/2006/table">
            <a:tbl>
              <a:tblPr firstRow="1" bandRow="1">
                <a:tableStyleId>{7DF18680-E054-41AD-8BC1-D1AEF772440D}</a:tableStyleId>
              </a:tblPr>
              <a:tblGrid>
                <a:gridCol w="1674681">
                  <a:extLst>
                    <a:ext uri="{9D8B030D-6E8A-4147-A177-3AD203B41FA5}">
                      <a16:colId xmlns:a16="http://schemas.microsoft.com/office/drawing/2014/main" val="733554748"/>
                    </a:ext>
                  </a:extLst>
                </a:gridCol>
                <a:gridCol w="9176341">
                  <a:extLst>
                    <a:ext uri="{9D8B030D-6E8A-4147-A177-3AD203B41FA5}">
                      <a16:colId xmlns:a16="http://schemas.microsoft.com/office/drawing/2014/main" val="718668796"/>
                    </a:ext>
                  </a:extLst>
                </a:gridCol>
              </a:tblGrid>
              <a:tr h="1049262">
                <a:tc>
                  <a:txBody>
                    <a:bodyPr/>
                    <a:lstStyle/>
                    <a:p>
                      <a:pPr algn="ctr"/>
                      <a:r>
                        <a:rPr kumimoji="1" lang="ja-JP" altLang="en-US" sz="1600" b="1" dirty="0">
                          <a:solidFill>
                            <a:srgbClr val="016F96"/>
                          </a:solidFill>
                        </a:rPr>
                        <a:t>製品本体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5089247"/>
                  </a:ext>
                </a:extLst>
              </a:tr>
              <a:tr h="1064964">
                <a:tc>
                  <a:txBody>
                    <a:bodyPr/>
                    <a:lstStyle/>
                    <a:p>
                      <a:pPr algn="ctr"/>
                      <a:r>
                        <a:rPr kumimoji="1" lang="ja-JP" altLang="en-US" sz="1600" b="1" dirty="0">
                          <a:solidFill>
                            <a:srgbClr val="016F96"/>
                          </a:solidFill>
                        </a:rPr>
                        <a:t>製品梱包材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2785427"/>
                  </a:ext>
                </a:extLst>
              </a:tr>
              <a:tr h="1375278">
                <a:tc>
                  <a:txBody>
                    <a:bodyPr/>
                    <a:lstStyle/>
                    <a:p>
                      <a:pPr algn="ctr"/>
                      <a:r>
                        <a:rPr kumimoji="1" lang="ja-JP" altLang="en-US" sz="1600" b="1" dirty="0">
                          <a:solidFill>
                            <a:srgbClr val="016F96"/>
                          </a:solidFill>
                        </a:rPr>
                        <a:t>同梱品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7980674"/>
                  </a:ext>
                </a:extLst>
              </a:tr>
              <a:tr h="1213991">
                <a:tc>
                  <a:txBody>
                    <a:bodyPr/>
                    <a:lstStyle/>
                    <a:p>
                      <a:pPr algn="ctr"/>
                      <a:r>
                        <a:rPr kumimoji="1" lang="ja-JP" altLang="en-US" sz="1600" b="1" dirty="0">
                          <a:solidFill>
                            <a:srgbClr val="016F96"/>
                          </a:solidFill>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9608940"/>
                  </a:ext>
                </a:extLst>
              </a:tr>
            </a:tbl>
          </a:graphicData>
        </a:graphic>
      </p:graphicFrame>
      <p:sp>
        <p:nvSpPr>
          <p:cNvPr id="2" name="テキスト プレースホルダー 1">
            <a:extLst>
              <a:ext uri="{FF2B5EF4-FFF2-40B4-BE49-F238E27FC236}">
                <a16:creationId xmlns:a16="http://schemas.microsoft.com/office/drawing/2014/main" id="{CE0276BD-7A69-93D8-5803-109940668B5F}"/>
              </a:ext>
            </a:extLst>
          </p:cNvPr>
          <p:cNvSpPr>
            <a:spLocks noGrp="1"/>
          </p:cNvSpPr>
          <p:nvPr>
            <p:ph type="body" sz="quarter" idx="23"/>
          </p:nvPr>
        </p:nvSpPr>
        <p:spPr>
          <a:xfrm>
            <a:off x="2479964" y="1969187"/>
            <a:ext cx="9189204" cy="1023448"/>
          </a:xfrm>
          <a:ln>
            <a:noFill/>
          </a:ln>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C85725B-ED0C-4E43-3A43-D1CF3FAA62BD}"/>
              </a:ext>
            </a:extLst>
          </p:cNvPr>
          <p:cNvSpPr>
            <a:spLocks noGrp="1"/>
          </p:cNvSpPr>
          <p:nvPr>
            <p:ph type="sldNum" sz="quarter" idx="12"/>
          </p:nvPr>
        </p:nvSpPr>
        <p:spPr/>
        <p:txBody>
          <a:bodyPr/>
          <a:lstStyle/>
          <a:p>
            <a:fld id="{D9550142-B990-490A-A107-ED7302A7FD52}" type="slidenum">
              <a:rPr lang="en-US" altLang="ja-JP" smtClean="0"/>
              <a:pPr/>
              <a:t>28</a:t>
            </a:fld>
            <a:endParaRPr lang="en-US"/>
          </a:p>
        </p:txBody>
      </p:sp>
      <p:sp>
        <p:nvSpPr>
          <p:cNvPr id="5" name="テキスト プレースホルダー 4">
            <a:extLst>
              <a:ext uri="{FF2B5EF4-FFF2-40B4-BE49-F238E27FC236}">
                <a16:creationId xmlns:a16="http://schemas.microsoft.com/office/drawing/2014/main" id="{709B1C7A-DCCF-45CC-E1E3-718A056ABEB9}"/>
              </a:ext>
            </a:extLst>
          </p:cNvPr>
          <p:cNvSpPr>
            <a:spLocks noGrp="1"/>
          </p:cNvSpPr>
          <p:nvPr>
            <p:ph type="body" sz="quarter" idx="25"/>
          </p:nvPr>
        </p:nvSpPr>
        <p:spPr>
          <a:xfrm>
            <a:off x="2493819" y="3029106"/>
            <a:ext cx="9175350" cy="1023448"/>
          </a:xfrm>
        </p:spPr>
        <p:txBody>
          <a:bodyPr/>
          <a:lstStyle/>
          <a:p>
            <a:endParaRPr kumimoji="1" lang="ja-JP" altLang="en-US" dirty="0"/>
          </a:p>
        </p:txBody>
      </p:sp>
      <p:sp>
        <p:nvSpPr>
          <p:cNvPr id="8" name="テキスト プレースホルダー 7">
            <a:extLst>
              <a:ext uri="{FF2B5EF4-FFF2-40B4-BE49-F238E27FC236}">
                <a16:creationId xmlns:a16="http://schemas.microsoft.com/office/drawing/2014/main" id="{57E827F8-5928-E441-3AE0-3B87FF62FE96}"/>
              </a:ext>
            </a:extLst>
          </p:cNvPr>
          <p:cNvSpPr>
            <a:spLocks noGrp="1"/>
          </p:cNvSpPr>
          <p:nvPr>
            <p:ph type="body" sz="quarter" idx="29"/>
          </p:nvPr>
        </p:nvSpPr>
        <p:spPr>
          <a:xfrm>
            <a:off x="2479964" y="4066409"/>
            <a:ext cx="9175350" cy="1363298"/>
          </a:xfrm>
        </p:spPr>
        <p:txBody>
          <a:bodyPr/>
          <a:lstStyle/>
          <a:p>
            <a:endParaRPr kumimoji="1" lang="ja-JP" altLang="en-US" dirty="0"/>
          </a:p>
        </p:txBody>
      </p:sp>
      <p:sp>
        <p:nvSpPr>
          <p:cNvPr id="11" name="テキスト プレースホルダー 10">
            <a:extLst>
              <a:ext uri="{FF2B5EF4-FFF2-40B4-BE49-F238E27FC236}">
                <a16:creationId xmlns:a16="http://schemas.microsoft.com/office/drawing/2014/main" id="{E2188E56-F6B0-6A1F-4E95-FC5CB1976FAE}"/>
              </a:ext>
            </a:extLst>
          </p:cNvPr>
          <p:cNvSpPr>
            <a:spLocks noGrp="1"/>
          </p:cNvSpPr>
          <p:nvPr>
            <p:ph type="body" sz="quarter" idx="32"/>
          </p:nvPr>
        </p:nvSpPr>
        <p:spPr>
          <a:xfrm>
            <a:off x="2493819" y="5444837"/>
            <a:ext cx="9175350" cy="1239325"/>
          </a:xfrm>
        </p:spPr>
        <p:txBody>
          <a:bodyPr/>
          <a:lstStyle/>
          <a:p>
            <a:endParaRPr kumimoji="1" lang="ja-JP" altLang="en-US" dirty="0"/>
          </a:p>
        </p:txBody>
      </p:sp>
    </p:spTree>
    <p:extLst>
      <p:ext uri="{BB962C8B-B14F-4D97-AF65-F5344CB8AC3E}">
        <p14:creationId xmlns:p14="http://schemas.microsoft.com/office/powerpoint/2010/main" val="1475190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670C8-70BE-7351-3A45-F470C63DFBB7}"/>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5B58A5F-2A1F-CDB2-D45F-831CD8FF5B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0" lang="en-US" altLang="ja-JP" sz="14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9" name="テキスト プレースホルダー 8">
            <a:extLst>
              <a:ext uri="{FF2B5EF4-FFF2-40B4-BE49-F238E27FC236}">
                <a16:creationId xmlns:a16="http://schemas.microsoft.com/office/drawing/2014/main" id="{5BDC5859-BFEF-EEB9-B2E9-275E881240F9}"/>
              </a:ext>
            </a:extLst>
          </p:cNvPr>
          <p:cNvSpPr>
            <a:spLocks noGrp="1"/>
          </p:cNvSpPr>
          <p:nvPr>
            <p:ph type="body" sz="quarter" idx="30"/>
          </p:nvPr>
        </p:nvSpPr>
        <p:spPr>
          <a:xfrm>
            <a:off x="4059830" y="1878291"/>
            <a:ext cx="7524507" cy="4587267"/>
          </a:xfrm>
        </p:spPr>
        <p:txBody>
          <a:bodyPr/>
          <a:lstStyle/>
          <a:p>
            <a:endParaRPr kumimoji="1" lang="ja-JP" altLang="en-US" dirty="0"/>
          </a:p>
        </p:txBody>
      </p:sp>
      <p:sp>
        <p:nvSpPr>
          <p:cNvPr id="6" name="テキスト プレースホルダー 4">
            <a:extLst>
              <a:ext uri="{FF2B5EF4-FFF2-40B4-BE49-F238E27FC236}">
                <a16:creationId xmlns:a16="http://schemas.microsoft.com/office/drawing/2014/main" id="{AA502471-D882-48CB-79EE-716D861EB190}"/>
              </a:ext>
            </a:extLst>
          </p:cNvPr>
          <p:cNvSpPr txBox="1">
            <a:spLocks/>
          </p:cNvSpPr>
          <p:nvPr/>
        </p:nvSpPr>
        <p:spPr>
          <a:xfrm>
            <a:off x="299915" y="487330"/>
            <a:ext cx="11592169" cy="1189135"/>
          </a:xfrm>
          <a:prstGeom prst="rect">
            <a:avLst/>
          </a:prstGeom>
          <a:solidFill>
            <a:srgbClr val="FFFFCC"/>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23" rtl="0" eaLnBrk="1" fontAlgn="auto" latinLnBrk="0" hangingPunct="1">
              <a:lnSpc>
                <a:spcPts val="1500"/>
              </a:lnSpc>
              <a:spcBef>
                <a:spcPts val="600"/>
              </a:spcBef>
              <a:spcAft>
                <a:spcPts val="600"/>
              </a:spcAft>
              <a:buClr>
                <a:srgbClr val="000000"/>
              </a:buClr>
              <a:buSzPct val="100000"/>
              <a:buFont typeface="メイリオ" panose="020B0604030504040204" pitchFamily="50" charset="-128"/>
              <a:buNone/>
              <a:tabLst/>
              <a:defRPr/>
            </a:pPr>
            <a:r>
              <a:rPr kumimoji="1" lang="ja-JP" altLang="en-US" sz="1600" b="1"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３．簡易形式の「＋あんしん」のロゴマークを表示する場所を記入してください。</a:t>
            </a:r>
            <a:endParaRPr kumimoji="1" lang="en-US" altLang="ja-JP" sz="1600" b="1"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endParaRPr>
          </a:p>
          <a:p>
            <a:pPr marL="0" marR="0" lvl="0" indent="0" algn="l" defTabSz="914423" rtl="0" eaLnBrk="1" fontAlgn="auto" latinLnBrk="0" hangingPunct="1">
              <a:lnSpc>
                <a:spcPts val="1500"/>
              </a:lnSpc>
              <a:spcBef>
                <a:spcPts val="600"/>
              </a:spcBef>
              <a:spcAft>
                <a:spcPts val="600"/>
              </a:spcAft>
              <a:buClr>
                <a:srgbClr val="000000"/>
              </a:buClr>
              <a:buSzPct val="100000"/>
              <a:buFont typeface="メイリオ" panose="020B0604030504040204" pitchFamily="50" charset="-128"/>
              <a:buNone/>
              <a:tabLst/>
              <a:defRPr/>
            </a:pPr>
            <a:r>
              <a:rPr kumimoji="1" lang="ja-JP" altLang="en-US" sz="160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（使用する予定が無い場合は、「なし」と記入。）</a:t>
            </a:r>
            <a:endParaRPr kumimoji="1" lang="en-US" altLang="ja-JP" sz="160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endParaRPr>
          </a:p>
          <a:p>
            <a:pPr marL="0" marR="0" lvl="0" indent="0" algn="l" defTabSz="914423" rtl="0" eaLnBrk="1" fontAlgn="auto" latinLnBrk="0" hangingPunct="1">
              <a:lnSpc>
                <a:spcPts val="1500"/>
              </a:lnSpc>
              <a:spcBef>
                <a:spcPts val="600"/>
              </a:spcBef>
              <a:spcAft>
                <a:spcPts val="600"/>
              </a:spcAft>
              <a:buClr>
                <a:srgbClr val="000000"/>
              </a:buClr>
              <a:buSzPct val="100000"/>
              <a:buFont typeface="メイリオ" panose="020B0604030504040204" pitchFamily="50" charset="-128"/>
              <a:buNone/>
              <a:tabLst/>
              <a:defRPr/>
            </a:pPr>
            <a:r>
              <a:rPr kumimoji="1" lang="en-US" altLang="ja-JP" sz="16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a:t>
            </a:r>
            <a:r>
              <a:rPr kumimoji="1" lang="ja-JP" altLang="en-US" sz="16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簡易形式を付すことができる期間は、受賞した年度を初年度として、連続４年度までに製造又は出荷されたものです</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endParaRPr kumimoji="1" lang="ja-JP"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5A742E7D-7AF8-480E-8F98-F73AD0302C62}"/>
              </a:ext>
            </a:extLst>
          </p:cNvPr>
          <p:cNvPicPr>
            <a:picLocks noChangeAspect="1"/>
          </p:cNvPicPr>
          <p:nvPr/>
        </p:nvPicPr>
        <p:blipFill>
          <a:blip r:embed="rId2"/>
          <a:stretch>
            <a:fillRect/>
          </a:stretch>
        </p:blipFill>
        <p:spPr>
          <a:xfrm>
            <a:off x="148692" y="2226365"/>
            <a:ext cx="3796489" cy="3047701"/>
          </a:xfrm>
          <a:prstGeom prst="rect">
            <a:avLst/>
          </a:prstGeom>
          <a:ln>
            <a:solidFill>
              <a:schemeClr val="tx1"/>
            </a:solidFill>
          </a:ln>
        </p:spPr>
      </p:pic>
    </p:spTree>
    <p:extLst>
      <p:ext uri="{BB962C8B-B14F-4D97-AF65-F5344CB8AC3E}">
        <p14:creationId xmlns:p14="http://schemas.microsoft.com/office/powerpoint/2010/main" val="2495897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87B2EF-D7D3-8483-21EF-43C5FB86307D}"/>
              </a:ext>
            </a:extLst>
          </p:cNvPr>
          <p:cNvSpPr>
            <a:spLocks noGrp="1"/>
          </p:cNvSpPr>
          <p:nvPr>
            <p:ph type="ctrTitle"/>
          </p:nvPr>
        </p:nvSpPr>
        <p:spPr>
          <a:xfrm>
            <a:off x="185901" y="2961095"/>
            <a:ext cx="11305846" cy="935810"/>
          </a:xfrm>
        </p:spPr>
        <p:txBody>
          <a:bodyPr/>
          <a:lstStyle/>
          <a:p>
            <a:pPr algn="ctr"/>
            <a:r>
              <a:rPr kumimoji="1" lang="ja-JP" altLang="en-US" dirty="0"/>
              <a:t>応募製品に関する基本情報</a:t>
            </a:r>
          </a:p>
        </p:txBody>
      </p:sp>
      <p:sp>
        <p:nvSpPr>
          <p:cNvPr id="3" name="スライド番号プレースホルダー 2">
            <a:extLst>
              <a:ext uri="{FF2B5EF4-FFF2-40B4-BE49-F238E27FC236}">
                <a16:creationId xmlns:a16="http://schemas.microsoft.com/office/drawing/2014/main" id="{4426F4C2-5E9B-5C74-ADD0-2CDCDA1C59A4}"/>
              </a:ext>
            </a:extLst>
          </p:cNvPr>
          <p:cNvSpPr>
            <a:spLocks noGrp="1"/>
          </p:cNvSpPr>
          <p:nvPr>
            <p:ph type="sldNum" sz="quarter" idx="12"/>
          </p:nvPr>
        </p:nvSpPr>
        <p:spPr/>
        <p:txBody>
          <a:bodyPr/>
          <a:lstStyle/>
          <a:p>
            <a:fld id="{D9550142-B990-490A-A107-ED7302A7FD52}" type="slidenum">
              <a:rPr lang="en-US" altLang="ja-JP" smtClean="0"/>
              <a:pPr/>
              <a:t>3</a:t>
            </a:fld>
            <a:endParaRPr lang="en-US"/>
          </a:p>
        </p:txBody>
      </p:sp>
    </p:spTree>
    <p:extLst>
      <p:ext uri="{BB962C8B-B14F-4D97-AF65-F5344CB8AC3E}">
        <p14:creationId xmlns:p14="http://schemas.microsoft.com/office/powerpoint/2010/main" val="2422033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87B2EF-D7D3-8483-21EF-43C5FB86307D}"/>
              </a:ext>
            </a:extLst>
          </p:cNvPr>
          <p:cNvSpPr>
            <a:spLocks noGrp="1"/>
          </p:cNvSpPr>
          <p:nvPr>
            <p:ph type="ctrTitle"/>
          </p:nvPr>
        </p:nvSpPr>
        <p:spPr>
          <a:xfrm>
            <a:off x="443076" y="3082756"/>
            <a:ext cx="11305846" cy="935810"/>
          </a:xfrm>
        </p:spPr>
        <p:txBody>
          <a:bodyPr/>
          <a:lstStyle/>
          <a:p>
            <a:r>
              <a:rPr kumimoji="1" lang="en-US" altLang="ja-JP" dirty="0">
                <a:solidFill>
                  <a:srgbClr val="FF0000"/>
                </a:solidFill>
              </a:rPr>
              <a:t>【</a:t>
            </a:r>
            <a:r>
              <a:rPr kumimoji="1" lang="ja-JP" altLang="en-US" dirty="0">
                <a:solidFill>
                  <a:srgbClr val="FF0000"/>
                </a:solidFill>
              </a:rPr>
              <a:t>非公開内容</a:t>
            </a:r>
            <a:r>
              <a:rPr kumimoji="1" lang="en-US" altLang="ja-JP" dirty="0">
                <a:solidFill>
                  <a:srgbClr val="FF0000"/>
                </a:solidFill>
              </a:rPr>
              <a:t>】</a:t>
            </a:r>
            <a:endParaRPr kumimoji="1" lang="ja-JP" altLang="en-US" dirty="0">
              <a:solidFill>
                <a:srgbClr val="FF0000"/>
              </a:solidFill>
            </a:endParaRPr>
          </a:p>
        </p:txBody>
      </p:sp>
      <p:sp>
        <p:nvSpPr>
          <p:cNvPr id="3" name="スライド番号プレースホルダー 2">
            <a:extLst>
              <a:ext uri="{FF2B5EF4-FFF2-40B4-BE49-F238E27FC236}">
                <a16:creationId xmlns:a16="http://schemas.microsoft.com/office/drawing/2014/main" id="{4426F4C2-5E9B-5C74-ADD0-2CDCDA1C59A4}"/>
              </a:ext>
            </a:extLst>
          </p:cNvPr>
          <p:cNvSpPr>
            <a:spLocks noGrp="1"/>
          </p:cNvSpPr>
          <p:nvPr>
            <p:ph type="sldNum" sz="quarter" idx="12"/>
          </p:nvPr>
        </p:nvSpPr>
        <p:spPr/>
        <p:txBody>
          <a:bodyPr/>
          <a:lstStyle/>
          <a:p>
            <a:fld id="{D9550142-B990-490A-A107-ED7302A7FD52}" type="slidenum">
              <a:rPr lang="en-US" altLang="ja-JP" smtClean="0"/>
              <a:pPr/>
              <a:t>30</a:t>
            </a:fld>
            <a:endParaRPr lang="en-US"/>
          </a:p>
        </p:txBody>
      </p:sp>
    </p:spTree>
    <p:extLst>
      <p:ext uri="{BB962C8B-B14F-4D97-AF65-F5344CB8AC3E}">
        <p14:creationId xmlns:p14="http://schemas.microsoft.com/office/powerpoint/2010/main" val="2964087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22BEDBAF-10E7-D0CE-5067-89802C2619FA}"/>
              </a:ext>
            </a:extLst>
          </p:cNvPr>
          <p:cNvGraphicFramePr>
            <a:graphicFrameLocks noGrp="1"/>
          </p:cNvGraphicFramePr>
          <p:nvPr>
            <p:extLst>
              <p:ext uri="{D42A27DB-BD31-4B8C-83A1-F6EECF244321}">
                <p14:modId xmlns:p14="http://schemas.microsoft.com/office/powerpoint/2010/main" val="3247606869"/>
              </p:ext>
            </p:extLst>
          </p:nvPr>
        </p:nvGraphicFramePr>
        <p:xfrm>
          <a:off x="261416" y="921393"/>
          <a:ext cx="11782802" cy="5166144"/>
        </p:xfrm>
        <a:graphic>
          <a:graphicData uri="http://schemas.openxmlformats.org/drawingml/2006/table">
            <a:tbl>
              <a:tblPr firstRow="1" bandRow="1">
                <a:tableStyleId>{7DF18680-E054-41AD-8BC1-D1AEF772440D}</a:tableStyleId>
              </a:tblPr>
              <a:tblGrid>
                <a:gridCol w="2103093">
                  <a:extLst>
                    <a:ext uri="{9D8B030D-6E8A-4147-A177-3AD203B41FA5}">
                      <a16:colId xmlns:a16="http://schemas.microsoft.com/office/drawing/2014/main" val="1102210184"/>
                    </a:ext>
                  </a:extLst>
                </a:gridCol>
                <a:gridCol w="9679709">
                  <a:extLst>
                    <a:ext uri="{9D8B030D-6E8A-4147-A177-3AD203B41FA5}">
                      <a16:colId xmlns:a16="http://schemas.microsoft.com/office/drawing/2014/main" val="1329745407"/>
                    </a:ext>
                  </a:extLst>
                </a:gridCol>
              </a:tblGrid>
              <a:tr h="645768">
                <a:tc>
                  <a:txBody>
                    <a:bodyPr/>
                    <a:lstStyle/>
                    <a:p>
                      <a:pPr algn="ctr"/>
                      <a:r>
                        <a:rPr kumimoji="1" lang="ja-JP" altLang="en-US" sz="1600" b="1" dirty="0">
                          <a:solidFill>
                            <a:srgbClr val="016F96"/>
                          </a:solidFill>
                        </a:rPr>
                        <a:t>法人番号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5053568"/>
                  </a:ext>
                </a:extLst>
              </a:tr>
              <a:tr h="645768">
                <a:tc>
                  <a:txBody>
                    <a:bodyPr/>
                    <a:lstStyle/>
                    <a:p>
                      <a:pPr algn="ctr"/>
                      <a:r>
                        <a:rPr kumimoji="1" lang="ja-JP" altLang="en-US" sz="1600" b="1" dirty="0">
                          <a:solidFill>
                            <a:srgbClr val="016F96"/>
                          </a:solidFill>
                        </a:rPr>
                        <a:t>本社所在地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966395"/>
                  </a:ext>
                </a:extLst>
              </a:tr>
              <a:tr h="645768">
                <a:tc>
                  <a:txBody>
                    <a:bodyPr/>
                    <a:lstStyle/>
                    <a:p>
                      <a:pPr algn="ctr"/>
                      <a:r>
                        <a:rPr kumimoji="1" lang="ja-JP" altLang="en-US" sz="1600" b="1" dirty="0">
                          <a:solidFill>
                            <a:srgbClr val="016F96"/>
                          </a:solidFill>
                        </a:rPr>
                        <a:t>代表者名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8904335"/>
                  </a:ext>
                </a:extLst>
              </a:tr>
              <a:tr h="645768">
                <a:tc>
                  <a:txBody>
                    <a:bodyPr/>
                    <a:lstStyle/>
                    <a:p>
                      <a:pPr algn="ctr"/>
                      <a:r>
                        <a:rPr kumimoji="1" lang="ja-JP" altLang="en-US" sz="1600" b="1" dirty="0">
                          <a:solidFill>
                            <a:srgbClr val="016F96"/>
                          </a:solidFill>
                        </a:rPr>
                        <a:t>ホームページ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7833422"/>
                  </a:ext>
                </a:extLst>
              </a:tr>
              <a:tr h="645768">
                <a:tc rowSpan="4">
                  <a:txBody>
                    <a:bodyPr/>
                    <a:lstStyle/>
                    <a:p>
                      <a:pPr algn="ctr"/>
                      <a:r>
                        <a:rPr kumimoji="1" lang="ja-JP" altLang="en-US" sz="1600" b="1" dirty="0">
                          <a:solidFill>
                            <a:srgbClr val="016F96"/>
                          </a:solidFill>
                        </a:rPr>
                        <a:t>担当者情報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609705"/>
                  </a:ext>
                </a:extLst>
              </a:tr>
              <a:tr h="645768">
                <a:tc vMerge="1">
                  <a:txBody>
                    <a:bodyPr/>
                    <a:lstStyle/>
                    <a:p>
                      <a:pPr algn="ctr"/>
                      <a:endParaRPr kumimoji="1" lang="ja-JP" altLang="en-US" sz="1600" b="1" dirty="0">
                        <a:solidFill>
                          <a:srgbClr val="016F9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6479073"/>
                  </a:ext>
                </a:extLst>
              </a:tr>
              <a:tr h="645768">
                <a:tc vMerge="1">
                  <a:txBody>
                    <a:bodyPr/>
                    <a:lstStyle/>
                    <a:p>
                      <a:pPr algn="ctr"/>
                      <a:endParaRPr kumimoji="1" lang="ja-JP" altLang="en-US" sz="1600" b="1" dirty="0">
                        <a:solidFill>
                          <a:srgbClr val="016F9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5347834"/>
                  </a:ext>
                </a:extLst>
              </a:tr>
              <a:tr h="645768">
                <a:tc vMerge="1">
                  <a:txBody>
                    <a:bodyPr/>
                    <a:lstStyle/>
                    <a:p>
                      <a:pPr algn="ctr"/>
                      <a:endParaRPr kumimoji="1" lang="ja-JP" altLang="en-US" sz="1600" b="1" dirty="0">
                        <a:solidFill>
                          <a:srgbClr val="016F9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2306538"/>
                  </a:ext>
                </a:extLst>
              </a:tr>
            </a:tbl>
          </a:graphicData>
        </a:graphic>
      </p:graphicFrame>
      <p:sp>
        <p:nvSpPr>
          <p:cNvPr id="3" name="スライド番号プレースホルダー 2">
            <a:extLst>
              <a:ext uri="{FF2B5EF4-FFF2-40B4-BE49-F238E27FC236}">
                <a16:creationId xmlns:a16="http://schemas.microsoft.com/office/drawing/2014/main" id="{3A55944B-6731-7D16-D45B-BE742B09BBA7}"/>
              </a:ext>
            </a:extLst>
          </p:cNvPr>
          <p:cNvSpPr>
            <a:spLocks noGrp="1"/>
          </p:cNvSpPr>
          <p:nvPr>
            <p:ph type="sldNum" sz="quarter" idx="12"/>
          </p:nvPr>
        </p:nvSpPr>
        <p:spPr/>
        <p:txBody>
          <a:bodyPr/>
          <a:lstStyle/>
          <a:p>
            <a:fld id="{D9550142-B990-490A-A107-ED7302A7FD52}" type="slidenum">
              <a:rPr lang="en-US" altLang="ja-JP" smtClean="0"/>
              <a:pPr/>
              <a:t>31</a:t>
            </a:fld>
            <a:endParaRPr lang="en-US"/>
          </a:p>
        </p:txBody>
      </p:sp>
      <p:sp>
        <p:nvSpPr>
          <p:cNvPr id="4" name="テキスト プレースホルダー 3">
            <a:extLst>
              <a:ext uri="{FF2B5EF4-FFF2-40B4-BE49-F238E27FC236}">
                <a16:creationId xmlns:a16="http://schemas.microsoft.com/office/drawing/2014/main" id="{27B7C364-76BF-6AB1-0B56-4D36F4CFF899}"/>
              </a:ext>
            </a:extLst>
          </p:cNvPr>
          <p:cNvSpPr>
            <a:spLocks noGrp="1"/>
          </p:cNvSpPr>
          <p:nvPr>
            <p:ph type="body" sz="quarter" idx="27"/>
          </p:nvPr>
        </p:nvSpPr>
        <p:spPr>
          <a:xfrm>
            <a:off x="2369127" y="942303"/>
            <a:ext cx="9675091" cy="627516"/>
          </a:xfrm>
        </p:spPr>
        <p:txBody>
          <a:bodyPr/>
          <a:lstStyle/>
          <a:p>
            <a:endParaRPr kumimoji="1" lang="ja-JP" altLang="en-US" dirty="0"/>
          </a:p>
        </p:txBody>
      </p:sp>
      <p:sp>
        <p:nvSpPr>
          <p:cNvPr id="5" name="テキスト プレースホルダー 4">
            <a:extLst>
              <a:ext uri="{FF2B5EF4-FFF2-40B4-BE49-F238E27FC236}">
                <a16:creationId xmlns:a16="http://schemas.microsoft.com/office/drawing/2014/main" id="{84823F18-90C4-E3DC-38D9-76E96519BE9E}"/>
              </a:ext>
            </a:extLst>
          </p:cNvPr>
          <p:cNvSpPr>
            <a:spLocks noGrp="1"/>
          </p:cNvSpPr>
          <p:nvPr>
            <p:ph type="body" sz="quarter" idx="28"/>
          </p:nvPr>
        </p:nvSpPr>
        <p:spPr>
          <a:xfrm>
            <a:off x="2369128" y="1569819"/>
            <a:ext cx="9670472" cy="638463"/>
          </a:xfrm>
        </p:spPr>
        <p:txBody>
          <a:bodyPr/>
          <a:lstStyle/>
          <a:p>
            <a:endParaRPr kumimoji="1" lang="ja-JP" altLang="en-US" dirty="0"/>
          </a:p>
        </p:txBody>
      </p:sp>
      <p:sp>
        <p:nvSpPr>
          <p:cNvPr id="6" name="テキスト プレースホルダー 5">
            <a:extLst>
              <a:ext uri="{FF2B5EF4-FFF2-40B4-BE49-F238E27FC236}">
                <a16:creationId xmlns:a16="http://schemas.microsoft.com/office/drawing/2014/main" id="{4671079A-AFA9-F010-C98D-7E0A0C6D1DD0}"/>
              </a:ext>
            </a:extLst>
          </p:cNvPr>
          <p:cNvSpPr>
            <a:spLocks noGrp="1"/>
          </p:cNvSpPr>
          <p:nvPr>
            <p:ph type="body" sz="quarter" idx="29"/>
          </p:nvPr>
        </p:nvSpPr>
        <p:spPr>
          <a:xfrm>
            <a:off x="2369128" y="2208282"/>
            <a:ext cx="9670472" cy="645659"/>
          </a:xfrm>
        </p:spPr>
        <p:txBody>
          <a:bodyPr/>
          <a:lstStyle/>
          <a:p>
            <a:endParaRPr kumimoji="1" lang="ja-JP" altLang="en-US" dirty="0"/>
          </a:p>
        </p:txBody>
      </p:sp>
      <p:sp>
        <p:nvSpPr>
          <p:cNvPr id="7" name="テキスト プレースホルダー 6">
            <a:extLst>
              <a:ext uri="{FF2B5EF4-FFF2-40B4-BE49-F238E27FC236}">
                <a16:creationId xmlns:a16="http://schemas.microsoft.com/office/drawing/2014/main" id="{F2EF6945-2255-D6AA-F72C-978990753F43}"/>
              </a:ext>
            </a:extLst>
          </p:cNvPr>
          <p:cNvSpPr>
            <a:spLocks noGrp="1"/>
          </p:cNvSpPr>
          <p:nvPr>
            <p:ph type="body" sz="quarter" idx="30"/>
          </p:nvPr>
        </p:nvSpPr>
        <p:spPr>
          <a:xfrm>
            <a:off x="2369128" y="2864888"/>
            <a:ext cx="9670472" cy="627516"/>
          </a:xfrm>
        </p:spPr>
        <p:txBody>
          <a:bodyPr/>
          <a:lstStyle/>
          <a:p>
            <a:endParaRPr kumimoji="1" lang="ja-JP" altLang="en-US" dirty="0"/>
          </a:p>
        </p:txBody>
      </p:sp>
      <p:sp>
        <p:nvSpPr>
          <p:cNvPr id="9" name="テキスト プレースホルダー 8">
            <a:extLst>
              <a:ext uri="{FF2B5EF4-FFF2-40B4-BE49-F238E27FC236}">
                <a16:creationId xmlns:a16="http://schemas.microsoft.com/office/drawing/2014/main" id="{1ED5D69A-F939-81B8-C22A-E10DD9DE6F54}"/>
              </a:ext>
            </a:extLst>
          </p:cNvPr>
          <p:cNvSpPr>
            <a:spLocks noGrp="1"/>
          </p:cNvSpPr>
          <p:nvPr>
            <p:ph type="body" sz="quarter" idx="32"/>
          </p:nvPr>
        </p:nvSpPr>
        <p:spPr>
          <a:xfrm>
            <a:off x="2369127" y="3503351"/>
            <a:ext cx="9670472" cy="645659"/>
          </a:xfrm>
        </p:spPr>
        <p:txBody>
          <a:bodyPr/>
          <a:lstStyle/>
          <a:p>
            <a:endParaRPr kumimoji="1" lang="ja-JP" altLang="en-US" dirty="0"/>
          </a:p>
        </p:txBody>
      </p:sp>
      <p:sp>
        <p:nvSpPr>
          <p:cNvPr id="10" name="テキスト プレースホルダー 9">
            <a:extLst>
              <a:ext uri="{FF2B5EF4-FFF2-40B4-BE49-F238E27FC236}">
                <a16:creationId xmlns:a16="http://schemas.microsoft.com/office/drawing/2014/main" id="{8D2D0A28-76BC-B98C-7AB9-6DE88B3BD2C5}"/>
              </a:ext>
            </a:extLst>
          </p:cNvPr>
          <p:cNvSpPr>
            <a:spLocks noGrp="1"/>
          </p:cNvSpPr>
          <p:nvPr>
            <p:ph type="body" sz="quarter" idx="33"/>
          </p:nvPr>
        </p:nvSpPr>
        <p:spPr>
          <a:xfrm>
            <a:off x="2369127" y="4182093"/>
            <a:ext cx="9670471" cy="605380"/>
          </a:xfrm>
        </p:spPr>
        <p:txBody>
          <a:bodyPr/>
          <a:lstStyle/>
          <a:p>
            <a:endParaRPr kumimoji="1" lang="ja-JP" altLang="en-US" dirty="0"/>
          </a:p>
        </p:txBody>
      </p:sp>
      <p:sp>
        <p:nvSpPr>
          <p:cNvPr id="11" name="テキスト プレースホルダー 10">
            <a:extLst>
              <a:ext uri="{FF2B5EF4-FFF2-40B4-BE49-F238E27FC236}">
                <a16:creationId xmlns:a16="http://schemas.microsoft.com/office/drawing/2014/main" id="{A3A89E8C-5FB0-4E7E-A5F5-D8A62CCFD921}"/>
              </a:ext>
            </a:extLst>
          </p:cNvPr>
          <p:cNvSpPr>
            <a:spLocks noGrp="1"/>
          </p:cNvSpPr>
          <p:nvPr>
            <p:ph type="body" sz="quarter" idx="34"/>
          </p:nvPr>
        </p:nvSpPr>
        <p:spPr>
          <a:xfrm>
            <a:off x="2369127" y="4820554"/>
            <a:ext cx="9670471" cy="605380"/>
          </a:xfrm>
        </p:spPr>
        <p:txBody>
          <a:bodyPr/>
          <a:lstStyle/>
          <a:p>
            <a:endParaRPr kumimoji="1" lang="ja-JP" altLang="en-US" dirty="0"/>
          </a:p>
        </p:txBody>
      </p:sp>
      <p:sp>
        <p:nvSpPr>
          <p:cNvPr id="12" name="テキスト プレースホルダー 11">
            <a:extLst>
              <a:ext uri="{FF2B5EF4-FFF2-40B4-BE49-F238E27FC236}">
                <a16:creationId xmlns:a16="http://schemas.microsoft.com/office/drawing/2014/main" id="{63983764-40BB-543B-C96F-C6CFF9CD8C67}"/>
              </a:ext>
            </a:extLst>
          </p:cNvPr>
          <p:cNvSpPr>
            <a:spLocks noGrp="1"/>
          </p:cNvSpPr>
          <p:nvPr>
            <p:ph type="body" sz="quarter" idx="35"/>
          </p:nvPr>
        </p:nvSpPr>
        <p:spPr>
          <a:xfrm>
            <a:off x="2369126" y="5444079"/>
            <a:ext cx="9670471" cy="605380"/>
          </a:xfrm>
        </p:spPr>
        <p:txBody>
          <a:bodyPr/>
          <a:lstStyle/>
          <a:p>
            <a:endParaRPr kumimoji="1" lang="ja-JP" altLang="en-US" dirty="0"/>
          </a:p>
        </p:txBody>
      </p:sp>
      <p:sp>
        <p:nvSpPr>
          <p:cNvPr id="14" name="タイトル 9">
            <a:extLst>
              <a:ext uri="{FF2B5EF4-FFF2-40B4-BE49-F238E27FC236}">
                <a16:creationId xmlns:a16="http://schemas.microsoft.com/office/drawing/2014/main" id="{DE0CF4F6-0CC4-03E8-F7C8-AB804FA6C531}"/>
              </a:ext>
            </a:extLst>
          </p:cNvPr>
          <p:cNvSpPr txBox="1">
            <a:spLocks/>
          </p:cNvSpPr>
          <p:nvPr/>
        </p:nvSpPr>
        <p:spPr>
          <a:xfrm>
            <a:off x="244055" y="365091"/>
            <a:ext cx="5211683" cy="523220"/>
          </a:xfrm>
          <a:prstGeom prst="rect">
            <a:avLst/>
          </a:prstGeom>
          <a:noFill/>
        </p:spPr>
        <p:txBody>
          <a:bodyPr wrap="none" rtlCol="0">
            <a:spAutoFit/>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800" dirty="0">
                <a:solidFill>
                  <a:srgbClr val="FF0000"/>
                </a:solidFill>
                <a:latin typeface="+mn-ea"/>
                <a:cs typeface="Meiryo UI" panose="020B0604030504040204" pitchFamily="50" charset="-128"/>
              </a:rPr>
              <a:t>応募製品・応募者に関する事項</a:t>
            </a:r>
            <a:endParaRPr lang="en-US" altLang="ja-JP" sz="2800" dirty="0">
              <a:solidFill>
                <a:srgbClr val="FF0000"/>
              </a:solidFill>
              <a:latin typeface="+mn-ea"/>
              <a:cs typeface="Meiryo UI" panose="020B0604030504040204" pitchFamily="50" charset="-128"/>
            </a:endParaRPr>
          </a:p>
        </p:txBody>
      </p:sp>
    </p:spTree>
    <p:extLst>
      <p:ext uri="{BB962C8B-B14F-4D97-AF65-F5344CB8AC3E}">
        <p14:creationId xmlns:p14="http://schemas.microsoft.com/office/powerpoint/2010/main" val="2685723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id="{E1916B11-5265-51CB-9A03-C37D2E237D60}"/>
              </a:ext>
            </a:extLst>
          </p:cNvPr>
          <p:cNvGraphicFramePr>
            <a:graphicFrameLocks noGrp="1"/>
          </p:cNvGraphicFramePr>
          <p:nvPr>
            <p:extLst>
              <p:ext uri="{D42A27DB-BD31-4B8C-83A1-F6EECF244321}">
                <p14:modId xmlns:p14="http://schemas.microsoft.com/office/powerpoint/2010/main" val="1788824263"/>
              </p:ext>
            </p:extLst>
          </p:nvPr>
        </p:nvGraphicFramePr>
        <p:xfrm>
          <a:off x="526472" y="864349"/>
          <a:ext cx="11453092" cy="4847766"/>
        </p:xfrm>
        <a:graphic>
          <a:graphicData uri="http://schemas.openxmlformats.org/drawingml/2006/table">
            <a:tbl>
              <a:tblPr firstRow="1" bandRow="1">
                <a:tableStyleId>{7DF18680-E054-41AD-8BC1-D1AEF772440D}</a:tableStyleId>
              </a:tblPr>
              <a:tblGrid>
                <a:gridCol w="1634837">
                  <a:extLst>
                    <a:ext uri="{9D8B030D-6E8A-4147-A177-3AD203B41FA5}">
                      <a16:colId xmlns:a16="http://schemas.microsoft.com/office/drawing/2014/main" val="4137092072"/>
                    </a:ext>
                  </a:extLst>
                </a:gridCol>
                <a:gridCol w="9818255">
                  <a:extLst>
                    <a:ext uri="{9D8B030D-6E8A-4147-A177-3AD203B41FA5}">
                      <a16:colId xmlns:a16="http://schemas.microsoft.com/office/drawing/2014/main" val="4196768810"/>
                    </a:ext>
                  </a:extLst>
                </a:gridCol>
              </a:tblGrid>
              <a:tr h="909033">
                <a:tc>
                  <a:txBody>
                    <a:bodyPr/>
                    <a:lstStyle/>
                    <a:p>
                      <a:pPr algn="ctr"/>
                      <a:r>
                        <a:rPr kumimoji="1" lang="ja-JP" altLang="en-US" sz="1600" b="1" dirty="0">
                          <a:solidFill>
                            <a:srgbClr val="016F96"/>
                          </a:solidFill>
                        </a:rPr>
                        <a:t>所在地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9003953"/>
                  </a:ext>
                </a:extLst>
              </a:tr>
              <a:tr h="591127">
                <a:tc rowSpan="3">
                  <a:txBody>
                    <a:bodyPr/>
                    <a:lstStyle/>
                    <a:p>
                      <a:pPr algn="ctr"/>
                      <a:r>
                        <a:rPr kumimoji="1" lang="ja-JP" altLang="en-US" sz="1600" b="1" dirty="0">
                          <a:solidFill>
                            <a:srgbClr val="016F96"/>
                          </a:solidFill>
                        </a:rPr>
                        <a:t>担当者情報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2966471"/>
                  </a:ext>
                </a:extLst>
              </a:tr>
              <a:tr h="655782">
                <a:tc vMerge="1">
                  <a:txBody>
                    <a:bodyPr/>
                    <a:lstStyle/>
                    <a:p>
                      <a:pPr algn="ctr"/>
                      <a:endParaRPr kumimoji="1" lang="ja-JP" altLang="en-US" sz="1600" b="1" dirty="0">
                        <a:solidFill>
                          <a:srgbClr val="016F9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5926058"/>
                  </a:ext>
                </a:extLst>
              </a:tr>
              <a:tr h="701964">
                <a:tc vMerge="1">
                  <a:txBody>
                    <a:bodyPr/>
                    <a:lstStyle/>
                    <a:p>
                      <a:pPr algn="ctr"/>
                      <a:endParaRPr kumimoji="1" lang="ja-JP" altLang="en-US" sz="1600" b="1" dirty="0">
                        <a:solidFill>
                          <a:srgbClr val="016F9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9831236"/>
                  </a:ext>
                </a:extLst>
              </a:tr>
              <a:tr h="1989860">
                <a:tc>
                  <a:txBody>
                    <a:bodyPr/>
                    <a:lstStyle/>
                    <a:p>
                      <a:pPr algn="ctr"/>
                      <a:r>
                        <a:rPr kumimoji="1" lang="ja-JP" altLang="en-US" sz="1600" b="1" dirty="0">
                          <a:solidFill>
                            <a:srgbClr val="016F96"/>
                          </a:solidFill>
                        </a:rPr>
                        <a:t>試験機関の</a:t>
                      </a:r>
                      <a:endParaRPr kumimoji="1" lang="en-US" altLang="ja-JP" sz="1600" b="1" dirty="0">
                        <a:solidFill>
                          <a:srgbClr val="016F96"/>
                        </a:solidFill>
                      </a:endParaRPr>
                    </a:p>
                    <a:p>
                      <a:pPr algn="ctr"/>
                      <a:r>
                        <a:rPr kumimoji="1" lang="ja-JP" altLang="en-US" sz="1600" b="1" dirty="0">
                          <a:solidFill>
                            <a:srgbClr val="016F96"/>
                          </a:solidFill>
                        </a:rPr>
                        <a:t>詳細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6779878"/>
                  </a:ext>
                </a:extLst>
              </a:tr>
            </a:tbl>
          </a:graphicData>
        </a:graphic>
      </p:graphicFrame>
      <p:sp>
        <p:nvSpPr>
          <p:cNvPr id="3" name="スライド番号プレースホルダー 2">
            <a:extLst>
              <a:ext uri="{FF2B5EF4-FFF2-40B4-BE49-F238E27FC236}">
                <a16:creationId xmlns:a16="http://schemas.microsoft.com/office/drawing/2014/main" id="{3F090E1D-0DC7-1E83-99B2-D620A701B53C}"/>
              </a:ext>
            </a:extLst>
          </p:cNvPr>
          <p:cNvSpPr>
            <a:spLocks noGrp="1"/>
          </p:cNvSpPr>
          <p:nvPr>
            <p:ph type="sldNum" sz="quarter" idx="12"/>
          </p:nvPr>
        </p:nvSpPr>
        <p:spPr/>
        <p:txBody>
          <a:bodyPr/>
          <a:lstStyle/>
          <a:p>
            <a:fld id="{D9550142-B990-490A-A107-ED7302A7FD52}" type="slidenum">
              <a:rPr lang="en-US" altLang="ja-JP" smtClean="0"/>
              <a:pPr/>
              <a:t>32</a:t>
            </a:fld>
            <a:endParaRPr lang="en-US"/>
          </a:p>
        </p:txBody>
      </p:sp>
      <p:sp>
        <p:nvSpPr>
          <p:cNvPr id="4" name="テキスト プレースホルダー 3">
            <a:extLst>
              <a:ext uri="{FF2B5EF4-FFF2-40B4-BE49-F238E27FC236}">
                <a16:creationId xmlns:a16="http://schemas.microsoft.com/office/drawing/2014/main" id="{0C7F1E80-F6FF-19ED-73FA-D9B556D17C8F}"/>
              </a:ext>
            </a:extLst>
          </p:cNvPr>
          <p:cNvSpPr>
            <a:spLocks noGrp="1"/>
          </p:cNvSpPr>
          <p:nvPr>
            <p:ph type="body" sz="quarter" idx="27"/>
          </p:nvPr>
        </p:nvSpPr>
        <p:spPr>
          <a:xfrm>
            <a:off x="2147455" y="864349"/>
            <a:ext cx="9832109" cy="879012"/>
          </a:xfrm>
        </p:spPr>
        <p:txBody>
          <a:bodyPr/>
          <a:lstStyle/>
          <a:p>
            <a:endParaRPr kumimoji="1" lang="ja-JP" altLang="en-US" dirty="0"/>
          </a:p>
        </p:txBody>
      </p:sp>
      <p:sp>
        <p:nvSpPr>
          <p:cNvPr id="5" name="テキスト プレースホルダー 4">
            <a:extLst>
              <a:ext uri="{FF2B5EF4-FFF2-40B4-BE49-F238E27FC236}">
                <a16:creationId xmlns:a16="http://schemas.microsoft.com/office/drawing/2014/main" id="{35DAD501-547A-55E9-874F-EA7BEA3C0375}"/>
              </a:ext>
            </a:extLst>
          </p:cNvPr>
          <p:cNvSpPr>
            <a:spLocks noGrp="1"/>
          </p:cNvSpPr>
          <p:nvPr>
            <p:ph type="body" sz="quarter" idx="28"/>
          </p:nvPr>
        </p:nvSpPr>
        <p:spPr>
          <a:xfrm>
            <a:off x="2147455" y="1743362"/>
            <a:ext cx="9832109" cy="604378"/>
          </a:xfrm>
        </p:spPr>
        <p:txBody>
          <a:bodyPr/>
          <a:lstStyle/>
          <a:p>
            <a:endParaRPr kumimoji="1" lang="ja-JP" altLang="en-US" dirty="0"/>
          </a:p>
        </p:txBody>
      </p:sp>
      <p:sp>
        <p:nvSpPr>
          <p:cNvPr id="6" name="テキスト プレースホルダー 5">
            <a:extLst>
              <a:ext uri="{FF2B5EF4-FFF2-40B4-BE49-F238E27FC236}">
                <a16:creationId xmlns:a16="http://schemas.microsoft.com/office/drawing/2014/main" id="{D3F920B1-71E9-149E-052F-2D6FC62882BD}"/>
              </a:ext>
            </a:extLst>
          </p:cNvPr>
          <p:cNvSpPr>
            <a:spLocks noGrp="1"/>
          </p:cNvSpPr>
          <p:nvPr>
            <p:ph type="body" sz="quarter" idx="29"/>
          </p:nvPr>
        </p:nvSpPr>
        <p:spPr>
          <a:xfrm>
            <a:off x="2147455" y="2347740"/>
            <a:ext cx="9832109" cy="635291"/>
          </a:xfrm>
        </p:spPr>
        <p:txBody>
          <a:bodyPr/>
          <a:lstStyle/>
          <a:p>
            <a:endParaRPr kumimoji="1" lang="ja-JP" altLang="en-US" dirty="0"/>
          </a:p>
        </p:txBody>
      </p:sp>
      <p:sp>
        <p:nvSpPr>
          <p:cNvPr id="7" name="テキスト プレースホルダー 6">
            <a:extLst>
              <a:ext uri="{FF2B5EF4-FFF2-40B4-BE49-F238E27FC236}">
                <a16:creationId xmlns:a16="http://schemas.microsoft.com/office/drawing/2014/main" id="{C5162ABF-D0FF-E593-EFE9-1C86CA329D0F}"/>
              </a:ext>
            </a:extLst>
          </p:cNvPr>
          <p:cNvSpPr>
            <a:spLocks noGrp="1"/>
          </p:cNvSpPr>
          <p:nvPr>
            <p:ph type="body" sz="quarter" idx="30"/>
          </p:nvPr>
        </p:nvSpPr>
        <p:spPr>
          <a:xfrm>
            <a:off x="2147455" y="3009799"/>
            <a:ext cx="9832109" cy="694317"/>
          </a:xfrm>
        </p:spPr>
        <p:txBody>
          <a:bodyPr/>
          <a:lstStyle/>
          <a:p>
            <a:endParaRPr kumimoji="1" lang="ja-JP" altLang="en-US" dirty="0"/>
          </a:p>
        </p:txBody>
      </p:sp>
      <p:sp>
        <p:nvSpPr>
          <p:cNvPr id="8" name="テキスト プレースホルダー 7">
            <a:extLst>
              <a:ext uri="{FF2B5EF4-FFF2-40B4-BE49-F238E27FC236}">
                <a16:creationId xmlns:a16="http://schemas.microsoft.com/office/drawing/2014/main" id="{F0F717EE-28DF-93C3-7C45-C69275880117}"/>
              </a:ext>
            </a:extLst>
          </p:cNvPr>
          <p:cNvSpPr>
            <a:spLocks noGrp="1"/>
          </p:cNvSpPr>
          <p:nvPr>
            <p:ph type="body" sz="quarter" idx="31"/>
          </p:nvPr>
        </p:nvSpPr>
        <p:spPr>
          <a:xfrm>
            <a:off x="2147455" y="3704116"/>
            <a:ext cx="9832109" cy="2007999"/>
          </a:xfrm>
        </p:spPr>
        <p:txBody>
          <a:bodyPr/>
          <a:lstStyle/>
          <a:p>
            <a:endParaRPr kumimoji="1" lang="ja-JP" altLang="en-US" dirty="0"/>
          </a:p>
        </p:txBody>
      </p:sp>
      <p:sp>
        <p:nvSpPr>
          <p:cNvPr id="2" name="タイトル 9">
            <a:extLst>
              <a:ext uri="{FF2B5EF4-FFF2-40B4-BE49-F238E27FC236}">
                <a16:creationId xmlns:a16="http://schemas.microsoft.com/office/drawing/2014/main" id="{0C87E32D-0C22-9DD1-F18D-35D6C60F3E04}"/>
              </a:ext>
            </a:extLst>
          </p:cNvPr>
          <p:cNvSpPr txBox="1">
            <a:spLocks/>
          </p:cNvSpPr>
          <p:nvPr/>
        </p:nvSpPr>
        <p:spPr>
          <a:xfrm>
            <a:off x="526472" y="339741"/>
            <a:ext cx="8985152" cy="461665"/>
          </a:xfrm>
          <a:prstGeom prst="rect">
            <a:avLst/>
          </a:prstGeom>
          <a:noFill/>
        </p:spPr>
        <p:txBody>
          <a:bodyPr wrap="none" rtlCol="0">
            <a:spAutoFit/>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400" dirty="0">
                <a:solidFill>
                  <a:srgbClr val="FF0000"/>
                </a:solidFill>
                <a:latin typeface="+mn-ea"/>
                <a:cs typeface="Meiryo UI" panose="020B0604030504040204" pitchFamily="50" charset="-128"/>
              </a:rPr>
              <a:t>リスク低減方策の実装試験を行う</a:t>
            </a:r>
            <a:r>
              <a:rPr lang="en-US" altLang="ja-JP" sz="2400" dirty="0">
                <a:solidFill>
                  <a:srgbClr val="FF0000"/>
                </a:solidFill>
                <a:latin typeface="+mn-ea"/>
                <a:cs typeface="Meiryo UI" panose="020B0604030504040204" pitchFamily="50" charset="-128"/>
              </a:rPr>
              <a:t>/</a:t>
            </a:r>
            <a:r>
              <a:rPr lang="ja-JP" altLang="en-US" sz="2400" dirty="0">
                <a:solidFill>
                  <a:srgbClr val="FF0000"/>
                </a:solidFill>
                <a:latin typeface="+mn-ea"/>
                <a:cs typeface="Meiryo UI" panose="020B0604030504040204" pitchFamily="50" charset="-128"/>
              </a:rPr>
              <a:t>行った試験機関に関する事項</a:t>
            </a:r>
            <a:endParaRPr lang="en-US" altLang="ja-JP" sz="2400" dirty="0">
              <a:solidFill>
                <a:srgbClr val="FF0000"/>
              </a:solidFill>
              <a:latin typeface="+mn-ea"/>
              <a:cs typeface="Meiryo UI" panose="020B0604030504040204" pitchFamily="50" charset="-128"/>
            </a:endParaRPr>
          </a:p>
        </p:txBody>
      </p:sp>
    </p:spTree>
    <p:extLst>
      <p:ext uri="{BB962C8B-B14F-4D97-AF65-F5344CB8AC3E}">
        <p14:creationId xmlns:p14="http://schemas.microsoft.com/office/powerpoint/2010/main" val="1450220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16A2C572-5E02-C3E9-49DB-7C6C2BBD95DD}"/>
              </a:ext>
            </a:extLst>
          </p:cNvPr>
          <p:cNvSpPr>
            <a:spLocks noGrp="1"/>
          </p:cNvSpPr>
          <p:nvPr>
            <p:ph type="sldNum" sz="quarter" idx="12"/>
          </p:nvPr>
        </p:nvSpPr>
        <p:spPr/>
        <p:txBody>
          <a:bodyPr/>
          <a:lstStyle/>
          <a:p>
            <a:fld id="{D9550142-B990-490A-A107-ED7302A7FD52}" type="slidenum">
              <a:rPr lang="en-US" altLang="ja-JP" smtClean="0"/>
              <a:pPr/>
              <a:t>33</a:t>
            </a:fld>
            <a:endParaRPr lang="en-US"/>
          </a:p>
        </p:txBody>
      </p:sp>
      <p:sp>
        <p:nvSpPr>
          <p:cNvPr id="10" name="テキスト プレースホルダー 4">
            <a:extLst>
              <a:ext uri="{FF2B5EF4-FFF2-40B4-BE49-F238E27FC236}">
                <a16:creationId xmlns:a16="http://schemas.microsoft.com/office/drawing/2014/main" id="{94865A61-5ED2-1078-CF35-4E368FE51B69}"/>
              </a:ext>
            </a:extLst>
          </p:cNvPr>
          <p:cNvSpPr txBox="1">
            <a:spLocks/>
          </p:cNvSpPr>
          <p:nvPr/>
        </p:nvSpPr>
        <p:spPr>
          <a:xfrm>
            <a:off x="513838" y="741289"/>
            <a:ext cx="10965399" cy="592434"/>
          </a:xfrm>
          <a:prstGeom prst="rect">
            <a:avLst/>
          </a:prstGeom>
          <a:solidFill>
            <a:srgbClr val="FFFFCC"/>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l">
              <a:buNone/>
            </a:pPr>
            <a:r>
              <a:rPr kumimoji="1" lang="ja-JP" altLang="en-US" sz="1600" b="1" dirty="0">
                <a:solidFill>
                  <a:srgbClr val="0070C0"/>
                </a:solidFill>
                <a:latin typeface="+mn-ea"/>
                <a:ea typeface="+mn-ea"/>
                <a:cs typeface="Meiryo UI" panose="020B0604030504040204" pitchFamily="50" charset="-128"/>
              </a:rPr>
              <a:t>以下各項目をご確認の上、ご了承いただける場合はチェックボックスを□→■にしてください。</a:t>
            </a:r>
            <a:endParaRPr kumimoji="1" lang="en-US" altLang="ja-JP" sz="1600" b="1" dirty="0">
              <a:solidFill>
                <a:srgbClr val="0070C0"/>
              </a:solidFill>
              <a:latin typeface="+mn-ea"/>
              <a:ea typeface="+mn-ea"/>
              <a:cs typeface="Meiryo UI" panose="020B0604030504040204" pitchFamily="50" charset="-128"/>
            </a:endParaRPr>
          </a:p>
        </p:txBody>
      </p:sp>
      <p:sp>
        <p:nvSpPr>
          <p:cNvPr id="20" name="タイトル 9">
            <a:extLst>
              <a:ext uri="{FF2B5EF4-FFF2-40B4-BE49-F238E27FC236}">
                <a16:creationId xmlns:a16="http://schemas.microsoft.com/office/drawing/2014/main" id="{A529E020-486D-494D-8400-7912B2EF9FE6}"/>
              </a:ext>
            </a:extLst>
          </p:cNvPr>
          <p:cNvSpPr txBox="1">
            <a:spLocks/>
          </p:cNvSpPr>
          <p:nvPr/>
        </p:nvSpPr>
        <p:spPr>
          <a:xfrm>
            <a:off x="441007" y="280683"/>
            <a:ext cx="5211683" cy="523220"/>
          </a:xfrm>
          <a:prstGeom prst="rect">
            <a:avLst/>
          </a:prstGeom>
          <a:noFill/>
        </p:spPr>
        <p:txBody>
          <a:bodyPr wrap="none" rtlCol="0">
            <a:spAutoFit/>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800">
                <a:solidFill>
                  <a:srgbClr val="FF0000"/>
                </a:solidFill>
                <a:latin typeface="+mn-ea"/>
                <a:cs typeface="Meiryo UI" panose="020B0604030504040204" pitchFamily="50" charset="-128"/>
              </a:rPr>
              <a:t>応募にかかる確認及び同意事項</a:t>
            </a:r>
            <a:endParaRPr lang="en-US" altLang="ja-JP" sz="2800">
              <a:solidFill>
                <a:srgbClr val="FF0000"/>
              </a:solidFill>
              <a:latin typeface="+mn-ea"/>
              <a:cs typeface="Meiryo UI" panose="020B0604030504040204" pitchFamily="50" charset="-128"/>
            </a:endParaRPr>
          </a:p>
        </p:txBody>
      </p:sp>
      <p:sp>
        <p:nvSpPr>
          <p:cNvPr id="4" name="テキスト ボックス 3">
            <a:extLst>
              <a:ext uri="{FF2B5EF4-FFF2-40B4-BE49-F238E27FC236}">
                <a16:creationId xmlns:a16="http://schemas.microsoft.com/office/drawing/2014/main" id="{AABAC6A2-133A-7667-A027-277E69584572}"/>
              </a:ext>
            </a:extLst>
          </p:cNvPr>
          <p:cNvSpPr txBox="1"/>
          <p:nvPr/>
        </p:nvSpPr>
        <p:spPr>
          <a:xfrm>
            <a:off x="828080" y="1312061"/>
            <a:ext cx="11175335" cy="5509200"/>
          </a:xfrm>
          <a:prstGeom prst="rect">
            <a:avLst/>
          </a:prstGeom>
          <a:noFill/>
        </p:spPr>
        <p:txBody>
          <a:bodyPr wrap="square" rtlCol="0">
            <a:spAutoFit/>
          </a:bodyPr>
          <a:lstStyle/>
          <a:p>
            <a:pPr algn="l"/>
            <a:r>
              <a:rPr kumimoji="1" lang="ja-JP" altLang="en-US" sz="1600" dirty="0">
                <a:latin typeface="+mn-ea"/>
                <a:cs typeface="Meiryo UI" panose="020B0604030504040204" pitchFamily="50" charset="-128"/>
              </a:rPr>
              <a:t>応募者は、応募書類の提出後にあった事務局からの連絡に対し、適時かつ適切に回答しなかった場合、</a:t>
            </a:r>
            <a:endParaRPr kumimoji="1" lang="en-US" altLang="ja-JP" sz="1600" dirty="0">
              <a:latin typeface="+mn-ea"/>
              <a:cs typeface="Meiryo UI" panose="020B0604030504040204" pitchFamily="50" charset="-128"/>
            </a:endParaRPr>
          </a:p>
          <a:p>
            <a:pPr algn="l"/>
            <a:r>
              <a:rPr kumimoji="1" lang="ja-JP" altLang="en-US" sz="1600" dirty="0">
                <a:latin typeface="+mn-ea"/>
                <a:cs typeface="Meiryo UI" panose="020B0604030504040204" pitchFamily="50" charset="-128"/>
              </a:rPr>
              <a:t>応募を取り下げたとみなされることを理解しました。</a:t>
            </a:r>
            <a:endParaRPr kumimoji="1" lang="en-US" altLang="ja-JP" sz="1600" dirty="0">
              <a:latin typeface="+mn-ea"/>
              <a:cs typeface="Meiryo UI" panose="020B0604030504040204" pitchFamily="50" charset="-128"/>
            </a:endParaRPr>
          </a:p>
          <a:p>
            <a:pPr algn="l"/>
            <a:endParaRPr lang="en-US" altLang="ja-JP" sz="1600" dirty="0">
              <a:latin typeface="+mn-ea"/>
              <a:cs typeface="Meiryo UI" panose="020B0604030504040204" pitchFamily="50" charset="-128"/>
            </a:endParaRPr>
          </a:p>
          <a:p>
            <a:pPr algn="l"/>
            <a:r>
              <a:rPr kumimoji="1" lang="ja-JP" altLang="en-US" sz="1600" dirty="0">
                <a:latin typeface="+mn-ea"/>
                <a:cs typeface="Meiryo UI" panose="020B0604030504040204" pitchFamily="50" charset="-128"/>
              </a:rPr>
              <a:t>応募製品は、消費生活用製品安全法第二条で規定された「主として一般消費者の生活の用に供される製品（別表に掲げるものを除く。」です。</a:t>
            </a:r>
            <a:r>
              <a:rPr kumimoji="1" lang="ja-JP" altLang="en-US" sz="1200" dirty="0">
                <a:latin typeface="+mn-ea"/>
                <a:cs typeface="Meiryo UI" panose="020B0604030504040204" pitchFamily="50" charset="-128"/>
              </a:rPr>
              <a:t>（消防法で規定する検定対象機械器具や、医薬品、医療機器等の品質、有効性及び安全性の確保等に関する法律で規定する医療機器等には該当しません）</a:t>
            </a:r>
            <a:endParaRPr kumimoji="1" lang="en-US" altLang="ja-JP" sz="1200" dirty="0">
              <a:latin typeface="+mn-ea"/>
              <a:cs typeface="Meiryo UI" panose="020B0604030504040204" pitchFamily="50" charset="-128"/>
            </a:endParaRPr>
          </a:p>
          <a:p>
            <a:pPr algn="l"/>
            <a:endParaRPr lang="en-US" altLang="ja-JP" sz="1600" dirty="0">
              <a:latin typeface="+mn-ea"/>
              <a:cs typeface="Meiryo UI" panose="020B0604030504040204" pitchFamily="50" charset="-128"/>
            </a:endParaRPr>
          </a:p>
          <a:p>
            <a:pPr algn="l"/>
            <a:r>
              <a:rPr kumimoji="1" lang="ja-JP" altLang="en-US" sz="1600" dirty="0">
                <a:latin typeface="+mn-ea"/>
                <a:cs typeface="Meiryo UI" panose="020B0604030504040204" pitchFamily="50" charset="-128"/>
              </a:rPr>
              <a:t>応募者は、応募の内容に虚偽又は重大な事実誤認等があった場合、応募を取り下げることに同意したものとします。</a:t>
            </a:r>
            <a:endParaRPr kumimoji="1" lang="en-US" altLang="ja-JP" sz="1600" dirty="0">
              <a:latin typeface="+mn-ea"/>
              <a:cs typeface="Meiryo UI" panose="020B0604030504040204" pitchFamily="50" charset="-128"/>
            </a:endParaRPr>
          </a:p>
          <a:p>
            <a:pPr algn="l"/>
            <a:endParaRPr lang="en-US" altLang="ja-JP" sz="1600" dirty="0">
              <a:latin typeface="+mn-ea"/>
              <a:cs typeface="Meiryo UI" panose="020B0604030504040204" pitchFamily="50" charset="-128"/>
            </a:endParaRPr>
          </a:p>
          <a:p>
            <a:pPr algn="l"/>
            <a:r>
              <a:rPr kumimoji="1" lang="ja-JP" altLang="en-US" sz="1600" dirty="0">
                <a:latin typeface="+mn-ea"/>
                <a:cs typeface="Meiryo UI" panose="020B0604030504040204" pitchFamily="50" charset="-128"/>
              </a:rPr>
              <a:t>応募者は、本応募において事務局に提供した情報については、事務局から「審査・運営委員会」、「</a:t>
            </a:r>
            <a:r>
              <a:rPr kumimoji="1" lang="en-US" altLang="ja-JP" sz="1600" dirty="0">
                <a:latin typeface="+mn-ea"/>
                <a:cs typeface="Meiryo UI" panose="020B0604030504040204" pitchFamily="50" charset="-128"/>
              </a:rPr>
              <a:t>RA</a:t>
            </a:r>
            <a:r>
              <a:rPr kumimoji="1" lang="ja-JP" altLang="en-US" sz="1600" dirty="0">
                <a:latin typeface="+mn-ea"/>
                <a:cs typeface="Meiryo UI" panose="020B0604030504040204" pitchFamily="50" charset="-128"/>
              </a:rPr>
              <a:t>委員会」、</a:t>
            </a:r>
            <a:r>
              <a:rPr kumimoji="1" lang="en-US" altLang="ja-JP" sz="1600" dirty="0">
                <a:latin typeface="+mn-ea"/>
                <a:cs typeface="Meiryo UI" panose="020B0604030504040204" pitchFamily="50" charset="-128"/>
              </a:rPr>
              <a:t>RA</a:t>
            </a:r>
            <a:r>
              <a:rPr kumimoji="1" lang="ja-JP" altLang="en-US" sz="1600" dirty="0">
                <a:latin typeface="+mn-ea"/>
                <a:cs typeface="Meiryo UI" panose="020B0604030504040204" pitchFamily="50" charset="-128"/>
              </a:rPr>
              <a:t>委員会を運営する</a:t>
            </a:r>
            <a:r>
              <a:rPr kumimoji="1" lang="en-US" altLang="ja-JP" sz="1600" dirty="0">
                <a:latin typeface="+mn-ea"/>
                <a:cs typeface="Meiryo UI" panose="020B0604030504040204" pitchFamily="50" charset="-128"/>
              </a:rPr>
              <a:t>NITE</a:t>
            </a:r>
            <a:r>
              <a:rPr kumimoji="1" lang="ja-JP" altLang="en-US" sz="1600" dirty="0">
                <a:latin typeface="+mn-ea"/>
                <a:cs typeface="Meiryo UI" panose="020B0604030504040204" pitchFamily="50" charset="-128"/>
              </a:rPr>
              <a:t>（独立行政法人製品評価技術基盤機構）、実機試験を依頼した「第三者試験機関」へ情報提供することに同意したものとします。</a:t>
            </a:r>
            <a:endParaRPr kumimoji="1" lang="en-US" altLang="ja-JP" sz="1600" dirty="0">
              <a:latin typeface="+mn-ea"/>
              <a:cs typeface="Meiryo UI" panose="020B0604030504040204" pitchFamily="50" charset="-128"/>
            </a:endParaRPr>
          </a:p>
          <a:p>
            <a:pPr algn="l"/>
            <a:endParaRPr lang="en-US" altLang="ja-JP" sz="1600" dirty="0">
              <a:latin typeface="+mn-ea"/>
              <a:cs typeface="Meiryo UI" panose="020B0604030504040204" pitchFamily="50" charset="-128"/>
            </a:endParaRPr>
          </a:p>
          <a:p>
            <a:pPr algn="l"/>
            <a:r>
              <a:rPr kumimoji="1" lang="ja-JP" altLang="en-US" sz="1600" dirty="0">
                <a:latin typeface="+mn-ea"/>
                <a:cs typeface="Meiryo UI" panose="020B0604030504040204" pitchFamily="50" charset="-128"/>
              </a:rPr>
              <a:t>応募に伴い生じる費用（例：実機審査にかかる費用、審査プロセスで生じた応募者側での交通費等）は、応募者が負担するものとします。</a:t>
            </a:r>
            <a:endParaRPr kumimoji="1" lang="en-US" altLang="ja-JP" sz="1600" dirty="0">
              <a:latin typeface="+mn-ea"/>
              <a:cs typeface="Meiryo UI" panose="020B0604030504040204" pitchFamily="50" charset="-128"/>
            </a:endParaRPr>
          </a:p>
          <a:p>
            <a:pPr algn="l"/>
            <a:endParaRPr lang="en-US" altLang="ja-JP" sz="1600" dirty="0">
              <a:latin typeface="+mn-ea"/>
              <a:cs typeface="Meiryo UI" panose="020B0604030504040204" pitchFamily="50" charset="-128"/>
            </a:endParaRPr>
          </a:p>
          <a:p>
            <a:pPr algn="l"/>
            <a:r>
              <a:rPr kumimoji="1" lang="ja-JP" altLang="en-US" sz="1600" dirty="0">
                <a:latin typeface="+mn-ea"/>
                <a:cs typeface="Meiryo UI" panose="020B0604030504040204" pitchFamily="50" charset="-128"/>
              </a:rPr>
              <a:t>応募内容が表彰された場合は、応募内容に沿って当該製品等に対して所定の形式に従って表示するものとします。（表示しない場合は、速やかに表彰の取り下げを行ってください。）</a:t>
            </a:r>
            <a:endParaRPr kumimoji="1" lang="en-US" altLang="ja-JP" sz="1600" dirty="0">
              <a:latin typeface="+mn-ea"/>
              <a:cs typeface="Meiryo UI" panose="020B0604030504040204" pitchFamily="50" charset="-128"/>
            </a:endParaRPr>
          </a:p>
          <a:p>
            <a:pPr algn="l"/>
            <a:endParaRPr lang="en-US" altLang="ja-JP" sz="1600" dirty="0">
              <a:latin typeface="+mn-ea"/>
              <a:cs typeface="Meiryo UI" panose="020B0604030504040204" pitchFamily="50" charset="-128"/>
            </a:endParaRPr>
          </a:p>
          <a:p>
            <a:pPr algn="l"/>
            <a:r>
              <a:rPr kumimoji="1" lang="ja-JP" altLang="en-US" sz="1600" dirty="0">
                <a:latin typeface="+mn-ea"/>
                <a:cs typeface="Meiryo UI" panose="020B0604030504040204" pitchFamily="50" charset="-128"/>
              </a:rPr>
              <a:t>表彰後、応募内容に変更が生じた場合、所定の形式に従い変更内容を事務局に届け出ることとします。</a:t>
            </a:r>
            <a:endParaRPr kumimoji="1" lang="en-US" altLang="ja-JP" sz="1600" dirty="0">
              <a:latin typeface="+mn-ea"/>
              <a:cs typeface="Meiryo UI" panose="020B0604030504040204" pitchFamily="50" charset="-128"/>
            </a:endParaRPr>
          </a:p>
          <a:p>
            <a:pPr algn="l"/>
            <a:endParaRPr lang="en-US" altLang="ja-JP" sz="1600" dirty="0">
              <a:latin typeface="+mn-ea"/>
              <a:cs typeface="Meiryo UI" panose="020B0604030504040204" pitchFamily="50" charset="-128"/>
            </a:endParaRPr>
          </a:p>
          <a:p>
            <a:pPr algn="l"/>
            <a:r>
              <a:rPr kumimoji="1" lang="ja-JP" altLang="en-US" sz="1600" dirty="0">
                <a:latin typeface="+mn-ea"/>
                <a:cs typeface="Meiryo UI" panose="020B0604030504040204" pitchFamily="50" charset="-128"/>
              </a:rPr>
              <a:t>本応募は、本応募様式に記載されている代表者の了承を得て行ったものです。</a:t>
            </a:r>
          </a:p>
        </p:txBody>
      </p:sp>
      <p:sp>
        <p:nvSpPr>
          <p:cNvPr id="11" name="テキスト ボックス 10">
            <a:extLst>
              <a:ext uri="{FF2B5EF4-FFF2-40B4-BE49-F238E27FC236}">
                <a16:creationId xmlns:a16="http://schemas.microsoft.com/office/drawing/2014/main" id="{8EB2BD24-C2C1-D53D-BBA4-91708E070882}"/>
              </a:ext>
            </a:extLst>
          </p:cNvPr>
          <p:cNvSpPr txBox="1"/>
          <p:nvPr/>
        </p:nvSpPr>
        <p:spPr>
          <a:xfrm flipH="1">
            <a:off x="462750" y="1317197"/>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
        <p:nvSpPr>
          <p:cNvPr id="14" name="テキスト ボックス 13">
            <a:extLst>
              <a:ext uri="{FF2B5EF4-FFF2-40B4-BE49-F238E27FC236}">
                <a16:creationId xmlns:a16="http://schemas.microsoft.com/office/drawing/2014/main" id="{9640BC88-43EE-D7A0-D731-348F9E1D8D63}"/>
              </a:ext>
            </a:extLst>
          </p:cNvPr>
          <p:cNvSpPr txBox="1"/>
          <p:nvPr/>
        </p:nvSpPr>
        <p:spPr>
          <a:xfrm flipH="1">
            <a:off x="462749" y="2059436"/>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
        <p:nvSpPr>
          <p:cNvPr id="19" name="テキスト ボックス 18">
            <a:extLst>
              <a:ext uri="{FF2B5EF4-FFF2-40B4-BE49-F238E27FC236}">
                <a16:creationId xmlns:a16="http://schemas.microsoft.com/office/drawing/2014/main" id="{A19D138F-2201-B27E-5EA3-48C0D6FFF23A}"/>
              </a:ext>
            </a:extLst>
          </p:cNvPr>
          <p:cNvSpPr txBox="1"/>
          <p:nvPr/>
        </p:nvSpPr>
        <p:spPr>
          <a:xfrm flipH="1">
            <a:off x="462748" y="2960562"/>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
        <p:nvSpPr>
          <p:cNvPr id="21" name="テキスト ボックス 20">
            <a:extLst>
              <a:ext uri="{FF2B5EF4-FFF2-40B4-BE49-F238E27FC236}">
                <a16:creationId xmlns:a16="http://schemas.microsoft.com/office/drawing/2014/main" id="{A94C8F03-5D1D-EB8D-4157-BF30E48B5B3E}"/>
              </a:ext>
            </a:extLst>
          </p:cNvPr>
          <p:cNvSpPr txBox="1"/>
          <p:nvPr/>
        </p:nvSpPr>
        <p:spPr>
          <a:xfrm flipH="1">
            <a:off x="462747" y="4431630"/>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
        <p:nvSpPr>
          <p:cNvPr id="22" name="テキスト ボックス 21">
            <a:extLst>
              <a:ext uri="{FF2B5EF4-FFF2-40B4-BE49-F238E27FC236}">
                <a16:creationId xmlns:a16="http://schemas.microsoft.com/office/drawing/2014/main" id="{6CD64F50-CC19-AEEF-10AE-EA7E528729BC}"/>
              </a:ext>
            </a:extLst>
          </p:cNvPr>
          <p:cNvSpPr txBox="1"/>
          <p:nvPr/>
        </p:nvSpPr>
        <p:spPr>
          <a:xfrm flipH="1">
            <a:off x="462746" y="5135327"/>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
        <p:nvSpPr>
          <p:cNvPr id="23" name="テキスト ボックス 22">
            <a:extLst>
              <a:ext uri="{FF2B5EF4-FFF2-40B4-BE49-F238E27FC236}">
                <a16:creationId xmlns:a16="http://schemas.microsoft.com/office/drawing/2014/main" id="{EC0E733D-A368-4911-9FF9-19C37F4917E6}"/>
              </a:ext>
            </a:extLst>
          </p:cNvPr>
          <p:cNvSpPr txBox="1"/>
          <p:nvPr/>
        </p:nvSpPr>
        <p:spPr>
          <a:xfrm flipH="1">
            <a:off x="462746" y="5902286"/>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
        <p:nvSpPr>
          <p:cNvPr id="24" name="テキスト ボックス 23">
            <a:extLst>
              <a:ext uri="{FF2B5EF4-FFF2-40B4-BE49-F238E27FC236}">
                <a16:creationId xmlns:a16="http://schemas.microsoft.com/office/drawing/2014/main" id="{83FED503-33E5-96BF-95CA-307C4627D511}"/>
              </a:ext>
            </a:extLst>
          </p:cNvPr>
          <p:cNvSpPr txBox="1"/>
          <p:nvPr/>
        </p:nvSpPr>
        <p:spPr>
          <a:xfrm flipH="1">
            <a:off x="462746" y="6385678"/>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
        <p:nvSpPr>
          <p:cNvPr id="2" name="テキスト ボックス 1">
            <a:extLst>
              <a:ext uri="{FF2B5EF4-FFF2-40B4-BE49-F238E27FC236}">
                <a16:creationId xmlns:a16="http://schemas.microsoft.com/office/drawing/2014/main" id="{6878EB91-5156-CC3E-D6AD-613C193A5C75}"/>
              </a:ext>
            </a:extLst>
          </p:cNvPr>
          <p:cNvSpPr txBox="1"/>
          <p:nvPr/>
        </p:nvSpPr>
        <p:spPr>
          <a:xfrm flipH="1">
            <a:off x="459283" y="3466256"/>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Tree>
    <p:extLst>
      <p:ext uri="{BB962C8B-B14F-4D97-AF65-F5344CB8AC3E}">
        <p14:creationId xmlns:p14="http://schemas.microsoft.com/office/powerpoint/2010/main" val="556200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F410903-FC6F-2518-B955-EB11578336BB}"/>
              </a:ext>
            </a:extLst>
          </p:cNvPr>
          <p:cNvSpPr>
            <a:spLocks noGrp="1"/>
          </p:cNvSpPr>
          <p:nvPr>
            <p:ph type="sldNum" sz="quarter" idx="12"/>
          </p:nvPr>
        </p:nvSpPr>
        <p:spPr/>
        <p:txBody>
          <a:bodyPr/>
          <a:lstStyle/>
          <a:p>
            <a:fld id="{D9550142-B990-490A-A107-ED7302A7FD52}" type="slidenum">
              <a:rPr lang="en-US" altLang="ja-JP" smtClean="0"/>
              <a:pPr/>
              <a:t>34</a:t>
            </a:fld>
            <a:endParaRPr lang="en-US"/>
          </a:p>
        </p:txBody>
      </p:sp>
      <p:sp>
        <p:nvSpPr>
          <p:cNvPr id="7" name="テキスト プレースホルダー 6">
            <a:extLst>
              <a:ext uri="{FF2B5EF4-FFF2-40B4-BE49-F238E27FC236}">
                <a16:creationId xmlns:a16="http://schemas.microsoft.com/office/drawing/2014/main" id="{6CE92AEC-5178-5BB4-9676-E432A49E1F1B}"/>
              </a:ext>
            </a:extLst>
          </p:cNvPr>
          <p:cNvSpPr>
            <a:spLocks noGrp="1"/>
          </p:cNvSpPr>
          <p:nvPr>
            <p:ph type="body" sz="quarter" idx="24"/>
          </p:nvPr>
        </p:nvSpPr>
        <p:spPr>
          <a:xfrm>
            <a:off x="5310888" y="465985"/>
            <a:ext cx="6358281" cy="6286508"/>
          </a:xfrm>
          <a:ln w="19050">
            <a:solidFill>
              <a:srgbClr val="016F96"/>
            </a:solidFill>
          </a:ln>
        </p:spPr>
        <p:txBody>
          <a:bodyPr/>
          <a:lstStyle/>
          <a:p>
            <a:pPr algn="ctr"/>
            <a:r>
              <a:rPr kumimoji="1" lang="ja-JP" altLang="en-US" sz="1400" dirty="0">
                <a:solidFill>
                  <a:schemeClr val="tx1"/>
                </a:solidFill>
              </a:rPr>
              <a:t>暴力団排除に関する誓約事項</a:t>
            </a:r>
          </a:p>
          <a:p>
            <a:r>
              <a:rPr kumimoji="1" lang="ja-JP" altLang="en-US" sz="1400" dirty="0">
                <a:solidFill>
                  <a:schemeClr val="tx1"/>
                </a:solidFill>
              </a:rPr>
              <a:t>　「誤使用・不注意による製品事故リスクを低減した製品に対する表示制度」の応募にあたり、当社（団体である場合は当団体）は、以下のいずれにも該当しません。</a:t>
            </a:r>
          </a:p>
          <a:p>
            <a:r>
              <a:rPr kumimoji="1" lang="ja-JP" altLang="en-US" sz="1400" dirty="0">
                <a:solidFill>
                  <a:schemeClr val="tx1"/>
                </a:solidFill>
              </a:rPr>
              <a:t>　この誓約が虚偽であり、又はこの誓約に反したことにより、当方が不利益を被ることとなっても、異議は一切申し立てません。 </a:t>
            </a:r>
          </a:p>
          <a:p>
            <a:pPr algn="ctr"/>
            <a:r>
              <a:rPr kumimoji="1" lang="ja-JP" altLang="en-US" sz="1400" dirty="0">
                <a:solidFill>
                  <a:schemeClr val="tx1"/>
                </a:solidFill>
              </a:rPr>
              <a:t>記</a:t>
            </a:r>
          </a:p>
          <a:p>
            <a:r>
              <a:rPr kumimoji="1" lang="ja-JP" altLang="en-US" sz="1400" dirty="0">
                <a:solidFill>
                  <a:schemeClr val="tx1"/>
                </a:solidFill>
              </a:rPr>
              <a:t>１　法人が、暴力団（暴力団員による不当な行為の防止等に関する法律（平成３年法律第７７号）第２条第２号に規定する暴力団をいう。以下同じ。）であるとき又は法人等の役員等（個人である場合はその者、法人である場合は役員又は支店若しくは営業所（常時契約を締結する事務所をいう。）の代表者、団体である場合は代表者、理事等、その他経営に実質的に関与している者をいう。以下同じ。）が、暴力団員（同法第２条第６号に規定する暴力団員をいう。以下同じ。）であるとき</a:t>
            </a:r>
          </a:p>
          <a:p>
            <a:r>
              <a:rPr kumimoji="1" lang="ja-JP" altLang="en-US" sz="1400" dirty="0">
                <a:solidFill>
                  <a:schemeClr val="tx1"/>
                </a:solidFill>
              </a:rPr>
              <a:t>２　役員等が、自己、自社若しくは第三者の不正の利益を図る目的又は第三者に損害を加える目的をもって、暴力団又は暴力団員を利用するなどしているとき </a:t>
            </a:r>
          </a:p>
          <a:p>
            <a:r>
              <a:rPr kumimoji="1" lang="ja-JP" altLang="en-US" sz="1400" dirty="0">
                <a:solidFill>
                  <a:schemeClr val="tx1"/>
                </a:solidFill>
              </a:rPr>
              <a:t>３　役員等が、暴力団又は暴力団員に対して、資金等を供給し、又は便宜を供与するなど直接的あるいは積極的に暴力団の維持、運営に協力し、若しくは関与しているとき </a:t>
            </a:r>
          </a:p>
          <a:p>
            <a:r>
              <a:rPr kumimoji="1" lang="ja-JP" altLang="en-US" sz="1400" dirty="0">
                <a:solidFill>
                  <a:schemeClr val="tx1"/>
                </a:solidFill>
              </a:rPr>
              <a:t>４　役員等が、暴力団又は暴力団員であることを知りながらこれと社会的に非難されるべき関係を有しているとき</a:t>
            </a:r>
          </a:p>
          <a:p>
            <a:pPr algn="r"/>
            <a:r>
              <a:rPr kumimoji="1" lang="ja-JP" altLang="en-US" sz="1400" dirty="0">
                <a:solidFill>
                  <a:schemeClr val="tx1"/>
                </a:solidFill>
              </a:rPr>
              <a:t>以　上</a:t>
            </a:r>
          </a:p>
          <a:p>
            <a:endParaRPr kumimoji="1" lang="ja-JP" altLang="en-US" dirty="0"/>
          </a:p>
        </p:txBody>
      </p:sp>
      <p:sp>
        <p:nvSpPr>
          <p:cNvPr id="6" name="タイトル 9">
            <a:extLst>
              <a:ext uri="{FF2B5EF4-FFF2-40B4-BE49-F238E27FC236}">
                <a16:creationId xmlns:a16="http://schemas.microsoft.com/office/drawing/2014/main" id="{57382D42-DDAB-C09E-57FB-93A592CE210E}"/>
              </a:ext>
            </a:extLst>
          </p:cNvPr>
          <p:cNvSpPr txBox="1">
            <a:spLocks/>
          </p:cNvSpPr>
          <p:nvPr/>
        </p:nvSpPr>
        <p:spPr>
          <a:xfrm>
            <a:off x="377167" y="237877"/>
            <a:ext cx="4134465" cy="523220"/>
          </a:xfrm>
          <a:prstGeom prst="rect">
            <a:avLst/>
          </a:prstGeom>
          <a:noFill/>
        </p:spPr>
        <p:txBody>
          <a:bodyPr wrap="none" rtlCol="0">
            <a:spAutoFit/>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800">
                <a:solidFill>
                  <a:srgbClr val="FF0000"/>
                </a:solidFill>
                <a:latin typeface="+mn-ea"/>
                <a:cs typeface="Meiryo UI" panose="020B0604030504040204" pitchFamily="50" charset="-128"/>
              </a:rPr>
              <a:t>暴力団排除に関する誓約</a:t>
            </a:r>
            <a:endParaRPr lang="en-US" altLang="ja-JP" sz="2800">
              <a:solidFill>
                <a:srgbClr val="FF0000"/>
              </a:solidFill>
              <a:latin typeface="+mn-ea"/>
              <a:cs typeface="Meiryo UI" panose="020B0604030504040204" pitchFamily="50" charset="-128"/>
            </a:endParaRPr>
          </a:p>
        </p:txBody>
      </p:sp>
      <p:sp>
        <p:nvSpPr>
          <p:cNvPr id="4" name="テキスト プレースホルダー 4">
            <a:extLst>
              <a:ext uri="{FF2B5EF4-FFF2-40B4-BE49-F238E27FC236}">
                <a16:creationId xmlns:a16="http://schemas.microsoft.com/office/drawing/2014/main" id="{6A9B43E1-C821-0F7E-B1B5-1D262E2527CC}"/>
              </a:ext>
            </a:extLst>
          </p:cNvPr>
          <p:cNvSpPr txBox="1">
            <a:spLocks/>
          </p:cNvSpPr>
          <p:nvPr/>
        </p:nvSpPr>
        <p:spPr>
          <a:xfrm>
            <a:off x="404758" y="728400"/>
            <a:ext cx="4793586" cy="912521"/>
          </a:xfrm>
          <a:prstGeom prst="rect">
            <a:avLst/>
          </a:prstGeom>
          <a:solidFill>
            <a:srgbClr val="FFFFCC"/>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l">
              <a:buNone/>
            </a:pPr>
            <a:r>
              <a:rPr kumimoji="1" lang="ja-JP" altLang="en-US" sz="1600" b="1" dirty="0">
                <a:solidFill>
                  <a:srgbClr val="0070C0"/>
                </a:solidFill>
                <a:latin typeface="+mn-ea"/>
                <a:ea typeface="+mn-ea"/>
                <a:cs typeface="Meiryo UI" panose="020B0604030504040204" pitchFamily="50" charset="-128"/>
              </a:rPr>
              <a:t>以下内容に、御了承いただける場合はチェックボックスを□→■にしてください。</a:t>
            </a:r>
            <a:endParaRPr kumimoji="1" lang="en-US" altLang="ja-JP" sz="1600" b="1" dirty="0">
              <a:solidFill>
                <a:srgbClr val="0070C0"/>
              </a:solidFill>
              <a:latin typeface="+mn-ea"/>
              <a:ea typeface="+mn-ea"/>
              <a:cs typeface="Meiryo UI" panose="020B0604030504040204" pitchFamily="50" charset="-128"/>
            </a:endParaRPr>
          </a:p>
        </p:txBody>
      </p:sp>
      <p:sp>
        <p:nvSpPr>
          <p:cNvPr id="5" name="テキスト ボックス 4">
            <a:extLst>
              <a:ext uri="{FF2B5EF4-FFF2-40B4-BE49-F238E27FC236}">
                <a16:creationId xmlns:a16="http://schemas.microsoft.com/office/drawing/2014/main" id="{98E7B7F0-A332-9165-40D7-3C06627C4AFF}"/>
              </a:ext>
            </a:extLst>
          </p:cNvPr>
          <p:cNvSpPr txBox="1"/>
          <p:nvPr/>
        </p:nvSpPr>
        <p:spPr>
          <a:xfrm>
            <a:off x="718510" y="2069245"/>
            <a:ext cx="3994167" cy="584775"/>
          </a:xfrm>
          <a:prstGeom prst="rect">
            <a:avLst/>
          </a:prstGeom>
          <a:noFill/>
        </p:spPr>
        <p:txBody>
          <a:bodyPr wrap="square" rtlCol="0">
            <a:spAutoFit/>
          </a:bodyPr>
          <a:lstStyle/>
          <a:p>
            <a:pPr algn="l"/>
            <a:r>
              <a:rPr kumimoji="1" lang="ja-JP" altLang="en-US" sz="1600" dirty="0">
                <a:latin typeface="+mn-ea"/>
                <a:cs typeface="Meiryo UI" panose="020B0604030504040204" pitchFamily="50" charset="-128"/>
              </a:rPr>
              <a:t>応募書類の提出をもって、応募者は右の誓約事項の通り誓約したものとします。</a:t>
            </a:r>
          </a:p>
        </p:txBody>
      </p:sp>
      <p:sp>
        <p:nvSpPr>
          <p:cNvPr id="8" name="テキスト ボックス 7">
            <a:extLst>
              <a:ext uri="{FF2B5EF4-FFF2-40B4-BE49-F238E27FC236}">
                <a16:creationId xmlns:a16="http://schemas.microsoft.com/office/drawing/2014/main" id="{91BEDA0B-A7EE-375E-CCC3-7FC659E4FA6F}"/>
              </a:ext>
            </a:extLst>
          </p:cNvPr>
          <p:cNvSpPr txBox="1"/>
          <p:nvPr/>
        </p:nvSpPr>
        <p:spPr>
          <a:xfrm flipH="1">
            <a:off x="377167" y="2069245"/>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Tree>
    <p:extLst>
      <p:ext uri="{BB962C8B-B14F-4D97-AF65-F5344CB8AC3E}">
        <p14:creationId xmlns:p14="http://schemas.microsoft.com/office/powerpoint/2010/main" val="907666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3B692996-5655-55F2-1A78-76C968E1E12F}"/>
              </a:ext>
            </a:extLst>
          </p:cNvPr>
          <p:cNvSpPr>
            <a:spLocks noGrp="1"/>
          </p:cNvSpPr>
          <p:nvPr>
            <p:ph type="body" sz="quarter" idx="23"/>
          </p:nvPr>
        </p:nvSpPr>
        <p:spPr>
          <a:xfrm>
            <a:off x="854679" y="5725357"/>
            <a:ext cx="10374879" cy="489050"/>
          </a:xfr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740AC49-D2F2-0131-9E10-8D816D216D1B}"/>
              </a:ext>
            </a:extLst>
          </p:cNvPr>
          <p:cNvSpPr>
            <a:spLocks noGrp="1"/>
          </p:cNvSpPr>
          <p:nvPr>
            <p:ph type="sldNum" sz="quarter" idx="12"/>
          </p:nvPr>
        </p:nvSpPr>
        <p:spPr/>
        <p:txBody>
          <a:bodyPr/>
          <a:lstStyle/>
          <a:p>
            <a:fld id="{D9550142-B990-490A-A107-ED7302A7FD52}" type="slidenum">
              <a:rPr lang="en-US" altLang="ja-JP" smtClean="0"/>
              <a:pPr/>
              <a:t>35</a:t>
            </a:fld>
            <a:endParaRPr lang="en-US"/>
          </a:p>
        </p:txBody>
      </p:sp>
      <p:sp>
        <p:nvSpPr>
          <p:cNvPr id="21" name="テキスト ボックス 20">
            <a:extLst>
              <a:ext uri="{FF2B5EF4-FFF2-40B4-BE49-F238E27FC236}">
                <a16:creationId xmlns:a16="http://schemas.microsoft.com/office/drawing/2014/main" id="{26ED29D5-BE24-4140-B443-744942CB35B2}"/>
              </a:ext>
            </a:extLst>
          </p:cNvPr>
          <p:cNvSpPr txBox="1"/>
          <p:nvPr/>
        </p:nvSpPr>
        <p:spPr>
          <a:xfrm>
            <a:off x="724617" y="5387917"/>
            <a:ext cx="9939851" cy="276999"/>
          </a:xfrm>
          <a:prstGeom prst="rect">
            <a:avLst/>
          </a:prstGeom>
          <a:noFill/>
        </p:spPr>
        <p:txBody>
          <a:bodyPr wrap="square">
            <a:spAutoFit/>
          </a:bodyPr>
          <a:lstStyle/>
          <a:p>
            <a:pPr algn="l"/>
            <a:r>
              <a:rPr kumimoji="1" lang="en-US" altLang="ja-JP" sz="1200" b="1">
                <a:latin typeface="+mn-ea"/>
                <a:cs typeface="Meiryo UI" panose="020B0604030504040204" pitchFamily="50" charset="-128"/>
              </a:rPr>
              <a:t>※</a:t>
            </a:r>
            <a:r>
              <a:rPr kumimoji="1" lang="ja-JP" altLang="en-US" sz="1200" b="1">
                <a:latin typeface="+mn-ea"/>
                <a:cs typeface="Meiryo UI" panose="020B0604030504040204" pitchFamily="50" charset="-128"/>
              </a:rPr>
              <a:t>上記項目の御確認者について以下の情報を記入してください。（確認日・所属部署・役職名・氏名）</a:t>
            </a:r>
          </a:p>
        </p:txBody>
      </p:sp>
      <p:sp>
        <p:nvSpPr>
          <p:cNvPr id="2" name="テキスト プレースホルダー 4">
            <a:extLst>
              <a:ext uri="{FF2B5EF4-FFF2-40B4-BE49-F238E27FC236}">
                <a16:creationId xmlns:a16="http://schemas.microsoft.com/office/drawing/2014/main" id="{7085F800-B185-EFF4-C307-7834F0A591CF}"/>
              </a:ext>
            </a:extLst>
          </p:cNvPr>
          <p:cNvSpPr txBox="1">
            <a:spLocks/>
          </p:cNvSpPr>
          <p:nvPr/>
        </p:nvSpPr>
        <p:spPr>
          <a:xfrm>
            <a:off x="351211" y="741265"/>
            <a:ext cx="11489577" cy="592434"/>
          </a:xfrm>
          <a:prstGeom prst="rect">
            <a:avLst/>
          </a:prstGeom>
          <a:solidFill>
            <a:srgbClr val="FFFFCC"/>
          </a:solidFill>
          <a:ln>
            <a:noFill/>
          </a:ln>
        </p:spPr>
        <p:txBody>
          <a:bodyPr vert="horz" wrap="square" lIns="216000" tIns="144000" rIns="216000" bIns="144000" rtlCol="0" anchor="ctr"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l">
              <a:buNone/>
            </a:pPr>
            <a:r>
              <a:rPr kumimoji="1" lang="ja-JP" altLang="en-US" sz="1600" b="1" dirty="0">
                <a:solidFill>
                  <a:srgbClr val="0070C0"/>
                </a:solidFill>
                <a:latin typeface="+mn-ea"/>
                <a:ea typeface="+mn-ea"/>
                <a:cs typeface="Meiryo UI" panose="020B0604030504040204" pitchFamily="50" charset="-128"/>
              </a:rPr>
              <a:t>応募に必要な以下の書類が揃っていることを必ず御確認の上、チェックボックスを□→■にしてください。</a:t>
            </a:r>
            <a:endParaRPr kumimoji="1" lang="en-US" altLang="ja-JP" sz="1600" b="1" dirty="0">
              <a:solidFill>
                <a:srgbClr val="0070C0"/>
              </a:solidFill>
              <a:latin typeface="+mn-ea"/>
              <a:ea typeface="+mn-ea"/>
              <a:cs typeface="Meiryo UI" panose="020B0604030504040204" pitchFamily="50" charset="-128"/>
            </a:endParaRPr>
          </a:p>
        </p:txBody>
      </p:sp>
      <p:sp>
        <p:nvSpPr>
          <p:cNvPr id="4" name="タイトル 9">
            <a:extLst>
              <a:ext uri="{FF2B5EF4-FFF2-40B4-BE49-F238E27FC236}">
                <a16:creationId xmlns:a16="http://schemas.microsoft.com/office/drawing/2014/main" id="{3C53EF4D-93AD-4969-1277-C02D20663C9A}"/>
              </a:ext>
            </a:extLst>
          </p:cNvPr>
          <p:cNvSpPr txBox="1">
            <a:spLocks/>
          </p:cNvSpPr>
          <p:nvPr/>
        </p:nvSpPr>
        <p:spPr>
          <a:xfrm>
            <a:off x="351211" y="316784"/>
            <a:ext cx="4134465" cy="523220"/>
          </a:xfrm>
          <a:prstGeom prst="rect">
            <a:avLst/>
          </a:prstGeom>
          <a:noFill/>
        </p:spPr>
        <p:txBody>
          <a:bodyPr wrap="none" rtlCol="0">
            <a:spAutoFit/>
          </a:bodyPr>
          <a:lst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800" dirty="0">
                <a:solidFill>
                  <a:srgbClr val="FF0000"/>
                </a:solidFill>
                <a:latin typeface="+mn-ea"/>
                <a:cs typeface="Meiryo UI" panose="020B0604030504040204" pitchFamily="50" charset="-128"/>
              </a:rPr>
              <a:t>応募書類チェックリスト</a:t>
            </a:r>
            <a:endParaRPr lang="en-US" altLang="ja-JP" sz="2800" dirty="0">
              <a:solidFill>
                <a:srgbClr val="FF0000"/>
              </a:solidFill>
              <a:latin typeface="+mn-ea"/>
              <a:cs typeface="Meiryo UI" panose="020B0604030504040204" pitchFamily="50" charset="-128"/>
            </a:endParaRPr>
          </a:p>
        </p:txBody>
      </p:sp>
      <p:sp>
        <p:nvSpPr>
          <p:cNvPr id="6" name="テキスト ボックス 5">
            <a:extLst>
              <a:ext uri="{FF2B5EF4-FFF2-40B4-BE49-F238E27FC236}">
                <a16:creationId xmlns:a16="http://schemas.microsoft.com/office/drawing/2014/main" id="{52E42408-8BA6-B1CB-DE35-BB2C95893A10}"/>
              </a:ext>
            </a:extLst>
          </p:cNvPr>
          <p:cNvSpPr txBox="1"/>
          <p:nvPr/>
        </p:nvSpPr>
        <p:spPr>
          <a:xfrm>
            <a:off x="1466247" y="1862759"/>
            <a:ext cx="10374541" cy="2308324"/>
          </a:xfrm>
          <a:prstGeom prst="rect">
            <a:avLst/>
          </a:prstGeom>
          <a:noFill/>
        </p:spPr>
        <p:txBody>
          <a:bodyPr wrap="square" rtlCol="0">
            <a:spAutoFit/>
          </a:bodyPr>
          <a:lstStyle/>
          <a:p>
            <a:pPr algn="l"/>
            <a:r>
              <a:rPr kumimoji="1" lang="ja-JP" altLang="en-US" sz="1600" dirty="0">
                <a:latin typeface="+mn-ea"/>
                <a:cs typeface="Meiryo UI" panose="020B0604030504040204" pitchFamily="50" charset="-128"/>
              </a:rPr>
              <a:t>１．本応募様式（</a:t>
            </a:r>
            <a:r>
              <a:rPr kumimoji="1" lang="en-US" altLang="ja-JP" sz="1600" dirty="0">
                <a:latin typeface="+mn-ea"/>
                <a:cs typeface="Meiryo UI" panose="020B0604030504040204" pitchFamily="50" charset="-128"/>
              </a:rPr>
              <a:t>PowerPoint</a:t>
            </a:r>
            <a:r>
              <a:rPr kumimoji="1" lang="ja-JP" altLang="en-US" sz="1600" dirty="0">
                <a:latin typeface="+mn-ea"/>
                <a:cs typeface="Meiryo UI" panose="020B0604030504040204" pitchFamily="50" charset="-128"/>
              </a:rPr>
              <a:t>）</a:t>
            </a:r>
            <a:endParaRPr kumimoji="1" lang="en-US" altLang="ja-JP" sz="1600" dirty="0">
              <a:latin typeface="+mn-ea"/>
              <a:cs typeface="Meiryo UI" panose="020B0604030504040204" pitchFamily="50" charset="-128"/>
            </a:endParaRPr>
          </a:p>
          <a:p>
            <a:pPr algn="l"/>
            <a:endParaRPr lang="en-US" altLang="ja-JP" sz="1600" dirty="0">
              <a:latin typeface="+mn-ea"/>
              <a:cs typeface="Meiryo UI" panose="020B0604030504040204" pitchFamily="50" charset="-128"/>
            </a:endParaRPr>
          </a:p>
          <a:p>
            <a:pPr algn="l"/>
            <a:r>
              <a:rPr kumimoji="1" lang="ja-JP" altLang="en-US" sz="1600" dirty="0">
                <a:latin typeface="+mn-ea"/>
                <a:cs typeface="Meiryo UI" panose="020B0604030504040204" pitchFamily="50" charset="-128"/>
              </a:rPr>
              <a:t>２．応募製品全体としての基本的安全性の担保を証明する書類</a:t>
            </a:r>
            <a:endParaRPr kumimoji="1" lang="en-US" altLang="ja-JP" sz="1600" dirty="0">
              <a:latin typeface="+mn-ea"/>
              <a:cs typeface="Meiryo UI" panose="020B0604030504040204" pitchFamily="50" charset="-128"/>
            </a:endParaRPr>
          </a:p>
          <a:p>
            <a:pPr algn="l"/>
            <a:endParaRPr lang="en-US" altLang="ja-JP" sz="1600" dirty="0">
              <a:latin typeface="+mn-ea"/>
              <a:cs typeface="Meiryo UI" panose="020B0604030504040204" pitchFamily="50" charset="-128"/>
            </a:endParaRPr>
          </a:p>
          <a:p>
            <a:pPr algn="l"/>
            <a:r>
              <a:rPr kumimoji="1" lang="ja-JP" altLang="en-US" sz="1600" dirty="0">
                <a:latin typeface="+mn-ea"/>
                <a:cs typeface="Meiryo UI" panose="020B0604030504040204" pitchFamily="50" charset="-128"/>
              </a:rPr>
              <a:t>３．リスクアセスメントシート（及び</a:t>
            </a:r>
            <a:r>
              <a:rPr kumimoji="1" lang="en-US" altLang="ja-JP" sz="1600" dirty="0">
                <a:latin typeface="+mn-ea"/>
                <a:cs typeface="Meiryo UI" panose="020B0604030504040204" pitchFamily="50" charset="-128"/>
              </a:rPr>
              <a:t>FT</a:t>
            </a:r>
            <a:r>
              <a:rPr kumimoji="1" lang="ja-JP" altLang="en-US" sz="1600" dirty="0">
                <a:latin typeface="+mn-ea"/>
                <a:cs typeface="Meiryo UI" panose="020B0604030504040204" pitchFamily="50" charset="-128"/>
              </a:rPr>
              <a:t>図・</a:t>
            </a:r>
            <a:r>
              <a:rPr kumimoji="1" lang="en-US" altLang="ja-JP" sz="1600" dirty="0">
                <a:latin typeface="+mn-ea"/>
                <a:cs typeface="Meiryo UI" panose="020B0604030504040204" pitchFamily="50" charset="-128"/>
              </a:rPr>
              <a:t>FTA</a:t>
            </a:r>
            <a:r>
              <a:rPr kumimoji="1" lang="ja-JP" altLang="en-US" sz="1600" dirty="0">
                <a:latin typeface="+mn-ea"/>
                <a:cs typeface="Meiryo UI" panose="020B0604030504040204" pitchFamily="50" charset="-128"/>
              </a:rPr>
              <a:t>）（</a:t>
            </a:r>
            <a:r>
              <a:rPr kumimoji="1" lang="en-US" altLang="ja-JP" sz="1600" dirty="0">
                <a:latin typeface="+mn-ea"/>
                <a:cs typeface="Meiryo UI" panose="020B0604030504040204" pitchFamily="50" charset="-128"/>
              </a:rPr>
              <a:t>Excel</a:t>
            </a:r>
            <a:r>
              <a:rPr kumimoji="1" lang="ja-JP" altLang="en-US" sz="1600" dirty="0">
                <a:latin typeface="+mn-ea"/>
                <a:cs typeface="Meiryo UI" panose="020B0604030504040204" pitchFamily="50" charset="-128"/>
              </a:rPr>
              <a:t>）</a:t>
            </a:r>
            <a:endParaRPr kumimoji="1" lang="en-US" altLang="ja-JP" sz="1600" dirty="0">
              <a:latin typeface="+mn-ea"/>
              <a:cs typeface="Meiryo UI" panose="020B0604030504040204" pitchFamily="50" charset="-128"/>
            </a:endParaRPr>
          </a:p>
          <a:p>
            <a:pPr algn="l"/>
            <a:endParaRPr lang="en-US" altLang="ja-JP" sz="1600" dirty="0">
              <a:latin typeface="+mn-ea"/>
              <a:cs typeface="Meiryo UI" panose="020B0604030504040204" pitchFamily="50" charset="-128"/>
            </a:endParaRPr>
          </a:p>
          <a:p>
            <a:pPr algn="l"/>
            <a:r>
              <a:rPr kumimoji="1" lang="ja-JP" altLang="en-US" sz="1600" dirty="0">
                <a:latin typeface="+mn-ea"/>
                <a:cs typeface="Meiryo UI" panose="020B0604030504040204" pitchFamily="50" charset="-128"/>
              </a:rPr>
              <a:t>４．リスク低減方策の実装状況を確認する内容が分かる書類（第三者試験機関等に対する相談書類等）</a:t>
            </a:r>
            <a:endParaRPr kumimoji="1" lang="en-US" altLang="ja-JP" sz="1600" dirty="0">
              <a:latin typeface="+mn-ea"/>
              <a:cs typeface="Meiryo UI" panose="020B0604030504040204" pitchFamily="50" charset="-128"/>
            </a:endParaRPr>
          </a:p>
          <a:p>
            <a:pPr algn="l"/>
            <a:endParaRPr lang="en-US" altLang="ja-JP" sz="1600" dirty="0">
              <a:latin typeface="+mn-ea"/>
              <a:cs typeface="Meiryo UI" panose="020B0604030504040204" pitchFamily="50" charset="-128"/>
            </a:endParaRPr>
          </a:p>
          <a:p>
            <a:pPr algn="l"/>
            <a:r>
              <a:rPr kumimoji="1" lang="ja-JP" altLang="en-US" sz="1600" dirty="0">
                <a:latin typeface="+mn-ea"/>
                <a:cs typeface="Meiryo UI" panose="020B0604030504040204" pitchFamily="50" charset="-128"/>
              </a:rPr>
              <a:t>５．リスク低減方策の効果が分かる動画（数分程度のもの）</a:t>
            </a:r>
            <a:endParaRPr kumimoji="1" lang="en-US" altLang="ja-JP" sz="1600" dirty="0">
              <a:latin typeface="+mn-ea"/>
              <a:cs typeface="Meiryo UI" panose="020B0604030504040204" pitchFamily="50" charset="-128"/>
            </a:endParaRPr>
          </a:p>
        </p:txBody>
      </p:sp>
      <p:sp>
        <p:nvSpPr>
          <p:cNvPr id="7" name="テキスト ボックス 6">
            <a:extLst>
              <a:ext uri="{FF2B5EF4-FFF2-40B4-BE49-F238E27FC236}">
                <a16:creationId xmlns:a16="http://schemas.microsoft.com/office/drawing/2014/main" id="{7DC4AC23-C673-ACB8-7D4E-93288255EF0B}"/>
              </a:ext>
            </a:extLst>
          </p:cNvPr>
          <p:cNvSpPr txBox="1"/>
          <p:nvPr/>
        </p:nvSpPr>
        <p:spPr>
          <a:xfrm flipH="1">
            <a:off x="899171" y="1862759"/>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
        <p:nvSpPr>
          <p:cNvPr id="8" name="テキスト ボックス 7">
            <a:extLst>
              <a:ext uri="{FF2B5EF4-FFF2-40B4-BE49-F238E27FC236}">
                <a16:creationId xmlns:a16="http://schemas.microsoft.com/office/drawing/2014/main" id="{768AE1E3-C9C9-3C64-9533-506EA974F509}"/>
              </a:ext>
            </a:extLst>
          </p:cNvPr>
          <p:cNvSpPr txBox="1"/>
          <p:nvPr/>
        </p:nvSpPr>
        <p:spPr>
          <a:xfrm flipH="1">
            <a:off x="899171" y="2363120"/>
            <a:ext cx="331798" cy="338554"/>
          </a:xfrm>
          <a:prstGeom prst="rect">
            <a:avLst/>
          </a:prstGeom>
          <a:noFill/>
        </p:spPr>
        <p:txBody>
          <a:bodyPr wrap="square" rtlCol="0">
            <a:spAutoFit/>
          </a:bodyPr>
          <a:lstStyle/>
          <a:p>
            <a:pPr algn="l"/>
            <a:r>
              <a:rPr kumimoji="1" lang="ja-JP" altLang="en-US" sz="1600" dirty="0">
                <a:latin typeface="+mn-ea"/>
                <a:cs typeface="Meiryo UI" panose="020B0604030504040204" pitchFamily="50" charset="-128"/>
              </a:rPr>
              <a:t>□</a:t>
            </a:r>
          </a:p>
        </p:txBody>
      </p:sp>
      <p:sp>
        <p:nvSpPr>
          <p:cNvPr id="9" name="テキスト ボックス 8">
            <a:extLst>
              <a:ext uri="{FF2B5EF4-FFF2-40B4-BE49-F238E27FC236}">
                <a16:creationId xmlns:a16="http://schemas.microsoft.com/office/drawing/2014/main" id="{D8564115-0F6F-6940-6E88-079E57652EFF}"/>
              </a:ext>
            </a:extLst>
          </p:cNvPr>
          <p:cNvSpPr txBox="1"/>
          <p:nvPr/>
        </p:nvSpPr>
        <p:spPr>
          <a:xfrm flipH="1">
            <a:off x="899171" y="2852977"/>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
        <p:nvSpPr>
          <p:cNvPr id="10" name="テキスト ボックス 9">
            <a:extLst>
              <a:ext uri="{FF2B5EF4-FFF2-40B4-BE49-F238E27FC236}">
                <a16:creationId xmlns:a16="http://schemas.microsoft.com/office/drawing/2014/main" id="{C2B101AC-3619-3652-590A-9875CD2E5CB0}"/>
              </a:ext>
            </a:extLst>
          </p:cNvPr>
          <p:cNvSpPr txBox="1"/>
          <p:nvPr/>
        </p:nvSpPr>
        <p:spPr>
          <a:xfrm flipH="1">
            <a:off x="899171" y="3327756"/>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
        <p:nvSpPr>
          <p:cNvPr id="22" name="テキスト ボックス 21">
            <a:extLst>
              <a:ext uri="{FF2B5EF4-FFF2-40B4-BE49-F238E27FC236}">
                <a16:creationId xmlns:a16="http://schemas.microsoft.com/office/drawing/2014/main" id="{D154B207-AF0C-620F-B818-6261187B0D3F}"/>
              </a:ext>
            </a:extLst>
          </p:cNvPr>
          <p:cNvSpPr txBox="1"/>
          <p:nvPr/>
        </p:nvSpPr>
        <p:spPr>
          <a:xfrm flipH="1">
            <a:off x="899170" y="3802535"/>
            <a:ext cx="368797" cy="338554"/>
          </a:xfrm>
          <a:prstGeom prst="rect">
            <a:avLst/>
          </a:prstGeom>
          <a:noFill/>
        </p:spPr>
        <p:txBody>
          <a:bodyPr wrap="square" rtlCol="0">
            <a:spAutoFit/>
          </a:bodyPr>
          <a:lstStyle/>
          <a:p>
            <a:pPr algn="l"/>
            <a:r>
              <a:rPr kumimoji="1" lang="ja-JP" altLang="en-US" sz="1600">
                <a:latin typeface="+mn-ea"/>
                <a:cs typeface="Meiryo UI" panose="020B0604030504040204" pitchFamily="50" charset="-128"/>
              </a:rPr>
              <a:t>□</a:t>
            </a:r>
          </a:p>
        </p:txBody>
      </p:sp>
    </p:spTree>
    <p:extLst>
      <p:ext uri="{BB962C8B-B14F-4D97-AF65-F5344CB8AC3E}">
        <p14:creationId xmlns:p14="http://schemas.microsoft.com/office/powerpoint/2010/main" val="1753711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3F30649-F404-91B6-244C-07F66A95B065}"/>
              </a:ext>
            </a:extLst>
          </p:cNvPr>
          <p:cNvSpPr>
            <a:spLocks noGrp="1"/>
          </p:cNvSpPr>
          <p:nvPr>
            <p:ph type="sldNum" sz="quarter" idx="12"/>
          </p:nvPr>
        </p:nvSpPr>
        <p:spPr/>
        <p:txBody>
          <a:bodyPr/>
          <a:lstStyle/>
          <a:p>
            <a:fld id="{D9550142-B990-490A-A107-ED7302A7FD52}" type="slidenum">
              <a:rPr lang="en-US" altLang="ja-JP" smtClean="0"/>
              <a:pPr/>
              <a:t>4</a:t>
            </a:fld>
            <a:endParaRPr lang="en-US"/>
          </a:p>
        </p:txBody>
      </p:sp>
      <p:sp>
        <p:nvSpPr>
          <p:cNvPr id="4" name="テキスト プレースホルダー 3">
            <a:extLst>
              <a:ext uri="{FF2B5EF4-FFF2-40B4-BE49-F238E27FC236}">
                <a16:creationId xmlns:a16="http://schemas.microsoft.com/office/drawing/2014/main" id="{7D547902-50DB-EA94-6C77-968D2CC4244B}"/>
              </a:ext>
            </a:extLst>
          </p:cNvPr>
          <p:cNvSpPr>
            <a:spLocks noGrp="1"/>
          </p:cNvSpPr>
          <p:nvPr>
            <p:ph type="body" sz="quarter" idx="24"/>
          </p:nvPr>
        </p:nvSpPr>
        <p:spPr>
          <a:xfrm>
            <a:off x="164973" y="4888079"/>
            <a:ext cx="11768472" cy="1820666"/>
          </a:xfrm>
        </p:spPr>
        <p:txBody>
          <a:bodyPr/>
          <a:lstStyle/>
          <a:p>
            <a:endParaRPr kumimoji="1" lang="ja-JP" altLang="en-US" dirty="0"/>
          </a:p>
        </p:txBody>
      </p:sp>
      <p:sp>
        <p:nvSpPr>
          <p:cNvPr id="12" name="テキスト プレースホルダー 4">
            <a:extLst>
              <a:ext uri="{FF2B5EF4-FFF2-40B4-BE49-F238E27FC236}">
                <a16:creationId xmlns:a16="http://schemas.microsoft.com/office/drawing/2014/main" id="{5B723F33-4A44-7CF7-8B37-61088F7CC7EE}"/>
              </a:ext>
            </a:extLst>
          </p:cNvPr>
          <p:cNvSpPr txBox="1">
            <a:spLocks/>
          </p:cNvSpPr>
          <p:nvPr/>
        </p:nvSpPr>
        <p:spPr>
          <a:xfrm>
            <a:off x="164972" y="4280067"/>
            <a:ext cx="8950453" cy="458757"/>
          </a:xfrm>
          <a:prstGeom prst="rect">
            <a:avLst/>
          </a:prstGeom>
          <a:solidFill>
            <a:srgbClr val="92D050"/>
          </a:solidFill>
        </p:spPr>
        <p:txBody>
          <a:bodyPr vert="horz" wrap="square" lIns="108000" tIns="108000" rIns="108000" bIns="72000" rtlCol="0" anchor="ctr">
            <a:spAutoFit/>
          </a:bodyPr>
          <a:lstStyle>
            <a:lvl1pPr marL="0" indent="0" algn="l" defTabSz="914423" rtl="0" eaLnBrk="1" latinLnBrk="0" hangingPunct="1">
              <a:spcBef>
                <a:spcPts val="600"/>
              </a:spcBef>
              <a:spcAft>
                <a:spcPts val="600"/>
              </a:spcAft>
              <a:buClr>
                <a:srgbClr val="002060"/>
              </a:buClr>
              <a:buFont typeface="Arial" panose="020B0604020202020204" pitchFamily="34" charset="0"/>
              <a:buNone/>
              <a:defRPr kumimoji="1" lang="ja-JP" altLang="en-US" sz="1600" b="1" i="0" kern="1200" dirty="0" smtClean="0">
                <a:solidFill>
                  <a:schemeClr val="bg1"/>
                </a:solidFill>
                <a:latin typeface="+mj-ea"/>
                <a:ea typeface="+mj-ea"/>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lang="ja-JP" altLang="en-US" sz="1600" b="0" i="0" kern="1200" dirty="0" smtClean="0">
                <a:solidFill>
                  <a:schemeClr val="bg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lang="ja-JP" altLang="en-US" sz="1600" b="0" i="0" kern="1200" dirty="0" smtClean="0">
                <a:solidFill>
                  <a:schemeClr val="bg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lang="ja-JP" altLang="en-US" sz="1600" kern="1200" dirty="0" smtClean="0">
                <a:solidFill>
                  <a:schemeClr val="bg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lang="ja-JP" altLang="en-US" sz="1600" kern="1200" dirty="0">
                <a:solidFill>
                  <a:schemeClr val="bg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1800" dirty="0"/>
              <a:t>※</a:t>
            </a:r>
            <a:r>
              <a:rPr lang="ja-JP" altLang="en-US" sz="1800" dirty="0"/>
              <a:t>複数製品を応募する場合、「同じ製品と見なす理由」を以下にて説明してください</a:t>
            </a:r>
            <a:endParaRPr lang="en-US" sz="1800" dirty="0"/>
          </a:p>
        </p:txBody>
      </p:sp>
      <p:graphicFrame>
        <p:nvGraphicFramePr>
          <p:cNvPr id="21" name="表 20">
            <a:extLst>
              <a:ext uri="{FF2B5EF4-FFF2-40B4-BE49-F238E27FC236}">
                <a16:creationId xmlns:a16="http://schemas.microsoft.com/office/drawing/2014/main" id="{C2CAFE49-CEFE-8F16-2DDB-C5600BFBA485}"/>
              </a:ext>
            </a:extLst>
          </p:cNvPr>
          <p:cNvGraphicFramePr>
            <a:graphicFrameLocks noGrp="1"/>
          </p:cNvGraphicFramePr>
          <p:nvPr>
            <p:extLst>
              <p:ext uri="{D42A27DB-BD31-4B8C-83A1-F6EECF244321}">
                <p14:modId xmlns:p14="http://schemas.microsoft.com/office/powerpoint/2010/main" val="1438154433"/>
              </p:ext>
            </p:extLst>
          </p:nvPr>
        </p:nvGraphicFramePr>
        <p:xfrm>
          <a:off x="164973" y="684136"/>
          <a:ext cx="11936183" cy="3504602"/>
        </p:xfrm>
        <a:graphic>
          <a:graphicData uri="http://schemas.openxmlformats.org/drawingml/2006/table">
            <a:tbl>
              <a:tblPr firstRow="1" bandRow="1">
                <a:tableStyleId>{7DF18680-E054-41AD-8BC1-D1AEF772440D}</a:tableStyleId>
              </a:tblPr>
              <a:tblGrid>
                <a:gridCol w="2026146">
                  <a:extLst>
                    <a:ext uri="{9D8B030D-6E8A-4147-A177-3AD203B41FA5}">
                      <a16:colId xmlns:a16="http://schemas.microsoft.com/office/drawing/2014/main" val="2385196855"/>
                    </a:ext>
                  </a:extLst>
                </a:gridCol>
                <a:gridCol w="3017675">
                  <a:extLst>
                    <a:ext uri="{9D8B030D-6E8A-4147-A177-3AD203B41FA5}">
                      <a16:colId xmlns:a16="http://schemas.microsoft.com/office/drawing/2014/main" val="1921012987"/>
                    </a:ext>
                  </a:extLst>
                </a:gridCol>
                <a:gridCol w="3390401">
                  <a:extLst>
                    <a:ext uri="{9D8B030D-6E8A-4147-A177-3AD203B41FA5}">
                      <a16:colId xmlns:a16="http://schemas.microsoft.com/office/drawing/2014/main" val="3931143712"/>
                    </a:ext>
                  </a:extLst>
                </a:gridCol>
                <a:gridCol w="3501961">
                  <a:extLst>
                    <a:ext uri="{9D8B030D-6E8A-4147-A177-3AD203B41FA5}">
                      <a16:colId xmlns:a16="http://schemas.microsoft.com/office/drawing/2014/main" val="936090391"/>
                    </a:ext>
                  </a:extLst>
                </a:gridCol>
              </a:tblGrid>
              <a:tr h="485068">
                <a:tc>
                  <a:txBody>
                    <a:bodyPr/>
                    <a:lstStyle/>
                    <a:p>
                      <a:r>
                        <a:rPr kumimoji="1" lang="ja-JP" altLang="en-US" sz="1200" b="1" dirty="0">
                          <a:solidFill>
                            <a:schemeClr val="tx1"/>
                          </a:solidFill>
                          <a:latin typeface="+mn-ea"/>
                          <a:ea typeface="+mn-ea"/>
                        </a:rPr>
                        <a:t>応募者</a:t>
                      </a:r>
                      <a:endParaRPr kumimoji="1" lang="en-US" altLang="ja-JP" sz="1200" b="1" dirty="0">
                        <a:solidFill>
                          <a:schemeClr val="tx1"/>
                        </a:solidFill>
                        <a:latin typeface="+mn-ea"/>
                        <a:ea typeface="+mn-ea"/>
                      </a:endParaRPr>
                    </a:p>
                    <a:p>
                      <a:r>
                        <a:rPr kumimoji="1" lang="ja-JP" altLang="en-US" sz="1200" b="0" dirty="0">
                          <a:solidFill>
                            <a:schemeClr val="tx1"/>
                          </a:solidFill>
                          <a:latin typeface="+mn-ea"/>
                          <a:ea typeface="+mn-ea"/>
                        </a:rPr>
                        <a:t>（製造／輸入事業者名）</a:t>
                      </a: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a:solidFill>
                          <a:schemeClr val="tx1"/>
                        </a:solidFill>
                        <a:latin typeface="+mn-ea"/>
                        <a:ea typeface="+mn-ea"/>
                      </a:endParaRP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1" dirty="0">
                          <a:solidFill>
                            <a:schemeClr val="tx1"/>
                          </a:solidFill>
                          <a:latin typeface="+mn-ea"/>
                          <a:ea typeface="+mn-ea"/>
                        </a:rPr>
                        <a:t>表示ブランド事業者／マークを付す事業者名</a:t>
                      </a: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a:solidFill>
                          <a:schemeClr val="tx1"/>
                        </a:solidFill>
                        <a:latin typeface="+mn-ea"/>
                        <a:ea typeface="+mn-ea"/>
                      </a:endParaRP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6551755"/>
                  </a:ext>
                </a:extLst>
              </a:tr>
              <a:tr h="61092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応募製品名</a:t>
                      </a:r>
                      <a:endParaRPr kumimoji="1" lang="en-US" altLang="ja-JP" sz="1200" b="1" dirty="0">
                        <a:solidFill>
                          <a:schemeClr val="tx1"/>
                        </a:solidFill>
                        <a:latin typeface="+mn-ea"/>
                        <a:ea typeface="+mn-ea"/>
                      </a:endParaRP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n-ea"/>
                        <a:ea typeface="+mn-ea"/>
                      </a:endParaRP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製品型番・機種名</a:t>
                      </a:r>
                      <a:endParaRPr kumimoji="1" lang="en-US" altLang="ja-JP" sz="1200" b="1" dirty="0">
                        <a:solidFill>
                          <a:schemeClr val="tx1"/>
                        </a:solidFill>
                        <a:latin typeface="+mn-ea"/>
                        <a:ea typeface="+mn-ea"/>
                      </a:endParaRPr>
                    </a:p>
                    <a:p>
                      <a:pPr marL="0" marR="0" lvl="0" indent="0" algn="l" defTabSz="914423" rtl="0" eaLnBrk="1" fontAlgn="auto" latinLnBrk="0" hangingPunct="1">
                        <a:lnSpc>
                          <a:spcPct val="100000"/>
                        </a:lnSpc>
                        <a:spcBef>
                          <a:spcPts val="0"/>
                        </a:spcBef>
                        <a:spcAft>
                          <a:spcPts val="0"/>
                        </a:spcAft>
                        <a:buClrTx/>
                        <a:buSzTx/>
                        <a:buFontTx/>
                        <a:buNone/>
                        <a:tabLst/>
                        <a:defRPr/>
                      </a:pPr>
                      <a:r>
                        <a:rPr lang="en-US" altLang="ja-JP" sz="1050" dirty="0">
                          <a:effectLst/>
                          <a:latin typeface="+mn-ea"/>
                          <a:cs typeface="Times New Roman" panose="02020603050405020304" pitchFamily="18" charset="0"/>
                        </a:rPr>
                        <a:t>※</a:t>
                      </a:r>
                      <a:r>
                        <a:rPr lang="ja-JP" altLang="ja-JP" sz="1050" dirty="0">
                          <a:effectLst/>
                          <a:latin typeface="+mn-ea"/>
                          <a:cs typeface="Times New Roman" panose="02020603050405020304" pitchFamily="18" charset="0"/>
                        </a:rPr>
                        <a:t>カラーやデザイン等の意匠違いにより、複数の機種名が存在する場合はその旨</a:t>
                      </a:r>
                      <a:r>
                        <a:rPr lang="ja-JP" altLang="en-US" sz="1050" dirty="0">
                          <a:effectLst/>
                          <a:latin typeface="+mn-ea"/>
                          <a:cs typeface="Times New Roman" panose="02020603050405020304" pitchFamily="18" charset="0"/>
                        </a:rPr>
                        <a:t>を</a:t>
                      </a:r>
                      <a:r>
                        <a:rPr lang="ja-JP" altLang="ja-JP" sz="1050" dirty="0">
                          <a:effectLst/>
                          <a:latin typeface="+mn-ea"/>
                          <a:cs typeface="Times New Roman" panose="02020603050405020304" pitchFamily="18" charset="0"/>
                        </a:rPr>
                        <a:t>記載</a:t>
                      </a:r>
                      <a:r>
                        <a:rPr lang="ja-JP" altLang="en-US" sz="1050" dirty="0">
                          <a:effectLst/>
                          <a:latin typeface="+mn-ea"/>
                          <a:cs typeface="Times New Roman" panose="02020603050405020304" pitchFamily="18" charset="0"/>
                        </a:rPr>
                        <a:t>すること。</a:t>
                      </a:r>
                      <a:endParaRPr kumimoji="1" lang="ja-JP" altLang="en-US" sz="1050" dirty="0">
                        <a:latin typeface="+mn-ea"/>
                        <a:cs typeface="Meiryo UI" panose="020B0604030504040204" pitchFamily="50" charset="-128"/>
                      </a:endParaRP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endParaRPr kumimoji="1" lang="ja-JP" altLang="en-US" sz="1200" b="0" dirty="0">
                        <a:solidFill>
                          <a:schemeClr val="tx1"/>
                        </a:solidFill>
                        <a:latin typeface="+mn-ea"/>
                        <a:ea typeface="+mn-ea"/>
                      </a:endParaRP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0630250"/>
                  </a:ext>
                </a:extLst>
              </a:tr>
              <a:tr h="461554">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mn-ea"/>
                          <a:cs typeface="+mn-cs"/>
                        </a:rPr>
                        <a:t>販売（予定）期間</a:t>
                      </a: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n-ea"/>
                        <a:ea typeface="+mn-ea"/>
                      </a:endParaRP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3750627"/>
                  </a:ext>
                </a:extLst>
              </a:tr>
              <a:tr h="461554">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１つの「危害のシナリオ」</a:t>
                      </a:r>
                      <a:r>
                        <a:rPr kumimoji="1" lang="ja-JP" altLang="en-US" sz="1200" b="0" dirty="0">
                          <a:solidFill>
                            <a:schemeClr val="tx1"/>
                          </a:solidFill>
                          <a:latin typeface="+mn-ea"/>
                          <a:ea typeface="+mn-ea"/>
                        </a:rPr>
                        <a:t>（誤使用・不注意によって生じるリスク）</a:t>
                      </a:r>
                      <a:endParaRPr kumimoji="1" lang="en-US" altLang="ja-JP" sz="1200" b="0" dirty="0">
                        <a:solidFill>
                          <a:schemeClr val="tx1"/>
                        </a:solidFill>
                        <a:latin typeface="+mn-ea"/>
                        <a:ea typeface="+mn-ea"/>
                      </a:endParaRPr>
                    </a:p>
                    <a:p>
                      <a:pPr marL="0" marR="0" lvl="0" indent="0" algn="l" defTabSz="914423" rtl="0" eaLnBrk="1" fontAlgn="auto" latinLnBrk="0" hangingPunct="1">
                        <a:lnSpc>
                          <a:spcPct val="100000"/>
                        </a:lnSpc>
                        <a:spcBef>
                          <a:spcPts val="0"/>
                        </a:spcBef>
                        <a:spcAft>
                          <a:spcPts val="0"/>
                        </a:spcAft>
                        <a:buClrTx/>
                        <a:buSzTx/>
                        <a:buFontTx/>
                        <a:buNone/>
                        <a:tabLst/>
                        <a:defRPr/>
                      </a:pPr>
                      <a:endParaRPr kumimoji="1" lang="ja-JP" altLang="en-US" sz="1050" b="1" dirty="0">
                        <a:solidFill>
                          <a:schemeClr val="tx1"/>
                        </a:solidFill>
                        <a:latin typeface="+mn-ea"/>
                        <a:ea typeface="+mn-ea"/>
                      </a:endParaRP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endParaRPr kumimoji="1" lang="ja-JP" altLang="en-US" sz="1200" b="0" dirty="0">
                        <a:solidFill>
                          <a:schemeClr val="tx1"/>
                        </a:solidFill>
                        <a:latin typeface="+mn-ea"/>
                        <a:ea typeface="+mn-ea"/>
                      </a:endParaRP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63803057"/>
                  </a:ext>
                </a:extLst>
              </a:tr>
              <a:tr h="461554">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対策した誤使用・不注意事故</a:t>
                      </a: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endParaRPr kumimoji="1" lang="ja-JP" altLang="en-US" sz="1200" b="0" dirty="0">
                        <a:solidFill>
                          <a:schemeClr val="tx1"/>
                        </a:solidFill>
                        <a:latin typeface="+mn-ea"/>
                        <a:ea typeface="+mn-ea"/>
                      </a:endParaRP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1" lang="ja-JP" altLang="en-US" sz="1200">
                        <a:latin typeface="+mn-ea"/>
                        <a:cs typeface="Meiryo UI" panose="020B0604030504040204" pitchFamily="50" charset="-128"/>
                      </a:endParaRP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sz="1200" b="0">
                        <a:solidFill>
                          <a:schemeClr val="tx1"/>
                        </a:solidFill>
                        <a:latin typeface="+mn-ea"/>
                        <a:ea typeface="+mn-ea"/>
                      </a:endParaRP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582016"/>
                  </a:ext>
                </a:extLst>
              </a:tr>
              <a:tr h="461554">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事前相談の実施</a:t>
                      </a:r>
                      <a:endParaRPr kumimoji="1" lang="en-US" altLang="ja-JP" sz="1200" b="1" dirty="0">
                        <a:solidFill>
                          <a:schemeClr val="tx1"/>
                        </a:solidFill>
                        <a:latin typeface="+mn-ea"/>
                        <a:ea typeface="+mn-ea"/>
                      </a:endParaRPr>
                    </a:p>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n-ea"/>
                          <a:ea typeface="+mn-ea"/>
                        </a:rPr>
                        <a:t>（日付や回数が分かるように）</a:t>
                      </a: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endParaRPr kumimoji="1" lang="ja-JP" altLang="en-US" sz="1200" b="0" dirty="0">
                        <a:solidFill>
                          <a:schemeClr val="tx1"/>
                        </a:solidFill>
                        <a:latin typeface="+mn-ea"/>
                        <a:ea typeface="+mn-ea"/>
                      </a:endParaRPr>
                    </a:p>
                  </a:txBody>
                  <a:tcPr marL="108000" marR="180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97201224"/>
                  </a:ext>
                </a:extLst>
              </a:tr>
            </a:tbl>
          </a:graphicData>
        </a:graphic>
      </p:graphicFrame>
      <p:sp>
        <p:nvSpPr>
          <p:cNvPr id="3" name="テキスト ボックス 2">
            <a:extLst>
              <a:ext uri="{FF2B5EF4-FFF2-40B4-BE49-F238E27FC236}">
                <a16:creationId xmlns:a16="http://schemas.microsoft.com/office/drawing/2014/main" id="{24BF8CC3-FB61-D7D5-FBBC-F1DC171FFEDD}"/>
              </a:ext>
            </a:extLst>
          </p:cNvPr>
          <p:cNvSpPr txBox="1"/>
          <p:nvPr/>
        </p:nvSpPr>
        <p:spPr>
          <a:xfrm>
            <a:off x="164973" y="234704"/>
            <a:ext cx="4899396" cy="338554"/>
          </a:xfrm>
          <a:prstGeom prst="rect">
            <a:avLst/>
          </a:prstGeom>
          <a:solidFill>
            <a:srgbClr val="FFFF99"/>
          </a:solidFill>
        </p:spPr>
        <p:txBody>
          <a:bodyPr wrap="square" rtlCol="0">
            <a:spAutoFit/>
          </a:bodyPr>
          <a:lstStyle/>
          <a:p>
            <a:pPr algn="l"/>
            <a:r>
              <a:rPr kumimoji="1" lang="ja-JP" altLang="en-US" sz="1600" b="1" dirty="0">
                <a:solidFill>
                  <a:srgbClr val="0070C0"/>
                </a:solidFill>
                <a:latin typeface="+mn-ea"/>
                <a:cs typeface="Meiryo UI" panose="020B0604030504040204" pitchFamily="50" charset="-128"/>
              </a:rPr>
              <a:t>応募内容に関する以下の内容を埋めてください。</a:t>
            </a:r>
          </a:p>
        </p:txBody>
      </p:sp>
    </p:spTree>
    <p:extLst>
      <p:ext uri="{BB962C8B-B14F-4D97-AF65-F5344CB8AC3E}">
        <p14:creationId xmlns:p14="http://schemas.microsoft.com/office/powerpoint/2010/main" val="354877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0BFFD-F8C4-D9AC-6363-B6714BA4BA6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F3C7483-96BB-F497-23C0-C25AE902F03F}"/>
              </a:ext>
            </a:extLst>
          </p:cNvPr>
          <p:cNvSpPr>
            <a:spLocks noGrp="1"/>
          </p:cNvSpPr>
          <p:nvPr>
            <p:ph type="ctrTitle"/>
          </p:nvPr>
        </p:nvSpPr>
        <p:spPr>
          <a:xfrm>
            <a:off x="185901" y="2560986"/>
            <a:ext cx="11305846" cy="1736029"/>
          </a:xfrm>
        </p:spPr>
        <p:txBody>
          <a:bodyPr/>
          <a:lstStyle/>
          <a:p>
            <a:pPr algn="ctr"/>
            <a:r>
              <a:rPr kumimoji="1" lang="ja-JP" altLang="en-US" dirty="0"/>
              <a:t>応募者に求められる内容</a:t>
            </a:r>
            <a:br>
              <a:rPr kumimoji="1" lang="en-US" altLang="ja-JP" dirty="0"/>
            </a:br>
            <a:r>
              <a:rPr kumimoji="1" lang="ja-JP" altLang="en-US" dirty="0"/>
              <a:t>（評価軸１～４）</a:t>
            </a:r>
          </a:p>
        </p:txBody>
      </p:sp>
      <p:sp>
        <p:nvSpPr>
          <p:cNvPr id="3" name="スライド番号プレースホルダー 2">
            <a:extLst>
              <a:ext uri="{FF2B5EF4-FFF2-40B4-BE49-F238E27FC236}">
                <a16:creationId xmlns:a16="http://schemas.microsoft.com/office/drawing/2014/main" id="{E0BD7129-1E53-482E-6E88-FC4B91E77B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0" lang="en-US" altLang="ja-JP" sz="1400" b="0" i="0" u="none" strike="noStrike" kern="1200" cap="none" spc="0" normalizeH="0" baseline="0" noProof="0" smtClean="0">
                <a:ln>
                  <a:noFill/>
                </a:ln>
                <a:solidFill>
                  <a:srgbClr val="FEFFFF"/>
                </a:solidFill>
                <a:effectLst/>
                <a:uLnTx/>
                <a:uFillTx/>
                <a:latin typeface="メイリオ" panose="020B0604030504040204" pitchFamily="50" charset="-128"/>
                <a:ea typeface="メイリオ" panose="020B060403050404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400" b="0" i="0" u="none" strike="noStrike" kern="1200" cap="none" spc="0" normalizeH="0" baseline="0" noProof="0">
              <a:ln>
                <a:noFill/>
              </a:ln>
              <a:solidFill>
                <a:srgbClr val="FEFFFF"/>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442162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B7802-0C0E-1350-8F26-885F55C7810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8118AED-D560-81D1-269E-2A456DF67187}"/>
              </a:ext>
            </a:extLst>
          </p:cNvPr>
          <p:cNvSpPr>
            <a:spLocks noGrp="1"/>
          </p:cNvSpPr>
          <p:nvPr>
            <p:ph type="ctrTitle"/>
          </p:nvPr>
        </p:nvSpPr>
        <p:spPr>
          <a:xfrm>
            <a:off x="185901" y="2560986"/>
            <a:ext cx="11305846" cy="1736029"/>
          </a:xfrm>
        </p:spPr>
        <p:txBody>
          <a:bodyPr/>
          <a:lstStyle/>
          <a:p>
            <a:pPr algn="ctr"/>
            <a:r>
              <a:rPr kumimoji="1" lang="ja-JP" altLang="en-US" dirty="0"/>
              <a:t>評価軸１</a:t>
            </a:r>
            <a:br>
              <a:rPr kumimoji="1" lang="en-US" altLang="ja-JP" dirty="0"/>
            </a:br>
            <a:r>
              <a:rPr kumimoji="1" lang="ja-JP" altLang="en-US" dirty="0"/>
              <a:t>製品全体の基本的な安全性の担保</a:t>
            </a:r>
          </a:p>
        </p:txBody>
      </p:sp>
      <p:sp>
        <p:nvSpPr>
          <p:cNvPr id="3" name="スライド番号プレースホルダー 2">
            <a:extLst>
              <a:ext uri="{FF2B5EF4-FFF2-40B4-BE49-F238E27FC236}">
                <a16:creationId xmlns:a16="http://schemas.microsoft.com/office/drawing/2014/main" id="{A6DA706D-F03F-6F55-BEAE-4C6D576093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0" lang="en-US" altLang="ja-JP" sz="1400" b="0" i="0" u="none" strike="noStrike" kern="1200" cap="none" spc="0" normalizeH="0" baseline="0" noProof="0" smtClean="0">
                <a:ln>
                  <a:noFill/>
                </a:ln>
                <a:solidFill>
                  <a:srgbClr val="FEFFFF"/>
                </a:solidFill>
                <a:effectLst/>
                <a:uLnTx/>
                <a:uFillTx/>
                <a:latin typeface="メイリオ" panose="020B0604030504040204" pitchFamily="50" charset="-128"/>
                <a:ea typeface="メイリオ" panose="020B060403050404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400" b="0" i="0" u="none" strike="noStrike" kern="1200" cap="none" spc="0" normalizeH="0" baseline="0" noProof="0">
              <a:ln>
                <a:noFill/>
              </a:ln>
              <a:solidFill>
                <a:srgbClr val="FEFFFF"/>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EFF4C995-1D70-24FE-083E-A8FD3F68AFD3}"/>
              </a:ext>
            </a:extLst>
          </p:cNvPr>
          <p:cNvSpPr txBox="1"/>
          <p:nvPr/>
        </p:nvSpPr>
        <p:spPr>
          <a:xfrm>
            <a:off x="3489463" y="4567168"/>
            <a:ext cx="4698722" cy="584775"/>
          </a:xfrm>
          <a:prstGeom prst="rect">
            <a:avLst/>
          </a:prstGeom>
          <a:noFill/>
        </p:spPr>
        <p:txBody>
          <a:bodyPr wrap="none" rtlCol="0">
            <a:spAutoFit/>
          </a:bodyPr>
          <a:lstStyle/>
          <a:p>
            <a:r>
              <a:rPr kumimoji="1" lang="ja-JP" altLang="en-US" sz="3200" b="1" u="sng" dirty="0">
                <a:latin typeface="+mn-ea"/>
                <a:cs typeface="Meiryo UI" panose="020B0604030504040204" pitchFamily="50" charset="-128"/>
              </a:rPr>
              <a:t>ガイドライン３．４参照</a:t>
            </a:r>
          </a:p>
        </p:txBody>
      </p:sp>
    </p:spTree>
    <p:extLst>
      <p:ext uri="{BB962C8B-B14F-4D97-AF65-F5344CB8AC3E}">
        <p14:creationId xmlns:p14="http://schemas.microsoft.com/office/powerpoint/2010/main" val="3343549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320BEBD4-9F74-A75C-8960-376B43D08CB3}"/>
              </a:ext>
            </a:extLst>
          </p:cNvPr>
          <p:cNvSpPr>
            <a:spLocks noGrp="1"/>
          </p:cNvSpPr>
          <p:nvPr>
            <p:ph type="body" sz="quarter" idx="23"/>
          </p:nvPr>
        </p:nvSpPr>
        <p:spPr>
          <a:xfrm>
            <a:off x="405124" y="3134254"/>
            <a:ext cx="11304954" cy="971916"/>
          </a:xfrm>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98118B4E-95C0-801F-E8F0-3CAF4286BE9F}"/>
              </a:ext>
            </a:extLst>
          </p:cNvPr>
          <p:cNvSpPr>
            <a:spLocks noGrp="1"/>
          </p:cNvSpPr>
          <p:nvPr>
            <p:ph type="sldNum" sz="quarter" idx="12"/>
          </p:nvPr>
        </p:nvSpPr>
        <p:spPr/>
        <p:txBody>
          <a:bodyPr/>
          <a:lstStyle/>
          <a:p>
            <a:fld id="{D9550142-B990-490A-A107-ED7302A7FD52}" type="slidenum">
              <a:rPr lang="en-US" altLang="ja-JP" smtClean="0"/>
              <a:pPr/>
              <a:t>7</a:t>
            </a:fld>
            <a:endParaRPr lang="en-US"/>
          </a:p>
        </p:txBody>
      </p:sp>
      <p:sp>
        <p:nvSpPr>
          <p:cNvPr id="8" name="テキスト プレースホルダー 7">
            <a:extLst>
              <a:ext uri="{FF2B5EF4-FFF2-40B4-BE49-F238E27FC236}">
                <a16:creationId xmlns:a16="http://schemas.microsoft.com/office/drawing/2014/main" id="{FC816417-181A-AC67-8281-8D356F023D54}"/>
              </a:ext>
            </a:extLst>
          </p:cNvPr>
          <p:cNvSpPr>
            <a:spLocks noGrp="1"/>
          </p:cNvSpPr>
          <p:nvPr>
            <p:ph type="body" sz="quarter" idx="25"/>
          </p:nvPr>
        </p:nvSpPr>
        <p:spPr>
          <a:xfrm>
            <a:off x="405124" y="4226775"/>
            <a:ext cx="11304954" cy="971916"/>
          </a:xfrm>
        </p:spPr>
        <p:txBody>
          <a:bodyPr/>
          <a:lstStyle/>
          <a:p>
            <a:endParaRPr kumimoji="1" lang="ja-JP" altLang="en-US" dirty="0"/>
          </a:p>
        </p:txBody>
      </p:sp>
      <p:sp>
        <p:nvSpPr>
          <p:cNvPr id="9" name="テキスト プレースホルダー 8">
            <a:extLst>
              <a:ext uri="{FF2B5EF4-FFF2-40B4-BE49-F238E27FC236}">
                <a16:creationId xmlns:a16="http://schemas.microsoft.com/office/drawing/2014/main" id="{4BF01BFE-22B2-9589-233D-E6A537C6D4E0}"/>
              </a:ext>
            </a:extLst>
          </p:cNvPr>
          <p:cNvSpPr>
            <a:spLocks noGrp="1"/>
          </p:cNvSpPr>
          <p:nvPr>
            <p:ph type="body" sz="quarter" idx="26"/>
          </p:nvPr>
        </p:nvSpPr>
        <p:spPr>
          <a:xfrm>
            <a:off x="405124" y="5657850"/>
            <a:ext cx="11304954" cy="948141"/>
          </a:xfrm>
        </p:spPr>
        <p:txBody>
          <a:bodyPr/>
          <a:lstStyle/>
          <a:p>
            <a:endParaRPr kumimoji="1" lang="ja-JP" altLang="en-US" dirty="0"/>
          </a:p>
        </p:txBody>
      </p:sp>
      <p:sp>
        <p:nvSpPr>
          <p:cNvPr id="14" name="テキスト ボックス 13">
            <a:extLst>
              <a:ext uri="{FF2B5EF4-FFF2-40B4-BE49-F238E27FC236}">
                <a16:creationId xmlns:a16="http://schemas.microsoft.com/office/drawing/2014/main" id="{AE5D6804-103C-A22D-8E28-36397FD0856A}"/>
              </a:ext>
            </a:extLst>
          </p:cNvPr>
          <p:cNvSpPr txBox="1"/>
          <p:nvPr/>
        </p:nvSpPr>
        <p:spPr>
          <a:xfrm>
            <a:off x="260710" y="2795700"/>
            <a:ext cx="11024172" cy="338554"/>
          </a:xfrm>
          <a:prstGeom prst="rect">
            <a:avLst/>
          </a:prstGeom>
          <a:noFill/>
        </p:spPr>
        <p:txBody>
          <a:bodyPr wrap="none" rtlCol="0">
            <a:spAutoFit/>
          </a:bodyPr>
          <a:lstStyle/>
          <a:p>
            <a:pPr algn="l"/>
            <a:r>
              <a:rPr kumimoji="1" lang="ja-JP" altLang="en-US" sz="1600" b="1" dirty="0">
                <a:latin typeface="+mn-ea"/>
                <a:cs typeface="Meiryo UI" panose="020B0604030504040204" pitchFamily="50" charset="-128"/>
              </a:rPr>
              <a:t>（ａ</a:t>
            </a:r>
            <a:r>
              <a:rPr kumimoji="1" lang="en-US" altLang="ja-JP" sz="1600" b="1" dirty="0">
                <a:latin typeface="+mn-ea"/>
                <a:cs typeface="Meiryo UI" panose="020B0604030504040204" pitchFamily="50" charset="-128"/>
              </a:rPr>
              <a:t>-1</a:t>
            </a:r>
            <a:r>
              <a:rPr kumimoji="1" lang="ja-JP" altLang="en-US" sz="1600" b="1" dirty="0">
                <a:latin typeface="+mn-ea"/>
                <a:cs typeface="Meiryo UI" panose="020B0604030504040204" pitchFamily="50" charset="-128"/>
              </a:rPr>
              <a:t>）製品安全</a:t>
            </a:r>
            <a:r>
              <a:rPr kumimoji="1" lang="en-US" altLang="ja-JP" sz="1600" b="1" dirty="0">
                <a:latin typeface="+mn-ea"/>
                <a:cs typeface="Meiryo UI" panose="020B0604030504040204" pitchFamily="50" charset="-128"/>
              </a:rPr>
              <a:t>4</a:t>
            </a:r>
            <a:r>
              <a:rPr kumimoji="1" lang="ja-JP" altLang="en-US" sz="1600" b="1" dirty="0">
                <a:latin typeface="+mn-ea"/>
                <a:cs typeface="Meiryo UI" panose="020B0604030504040204" pitchFamily="50" charset="-128"/>
              </a:rPr>
              <a:t>法が規定する技術基準への適合について（該当する場合は記入、非該当の場合は「なし」と記入）</a:t>
            </a:r>
          </a:p>
        </p:txBody>
      </p:sp>
      <p:sp>
        <p:nvSpPr>
          <p:cNvPr id="16" name="テキスト ボックス 15">
            <a:extLst>
              <a:ext uri="{FF2B5EF4-FFF2-40B4-BE49-F238E27FC236}">
                <a16:creationId xmlns:a16="http://schemas.microsoft.com/office/drawing/2014/main" id="{78260654-F1EF-EC0D-5847-4CEE2EE5499F}"/>
              </a:ext>
            </a:extLst>
          </p:cNvPr>
          <p:cNvSpPr txBox="1"/>
          <p:nvPr/>
        </p:nvSpPr>
        <p:spPr>
          <a:xfrm>
            <a:off x="336910" y="5319296"/>
            <a:ext cx="11295080" cy="338554"/>
          </a:xfrm>
          <a:prstGeom prst="rect">
            <a:avLst/>
          </a:prstGeom>
          <a:noFill/>
        </p:spPr>
        <p:txBody>
          <a:bodyPr wrap="none" rtlCol="0">
            <a:spAutoFit/>
          </a:bodyPr>
          <a:lstStyle/>
          <a:p>
            <a:pPr algn="l"/>
            <a:r>
              <a:rPr kumimoji="1" lang="ja-JP" altLang="en-US" sz="1600" b="1" dirty="0">
                <a:latin typeface="+mn-ea"/>
                <a:cs typeface="Meiryo UI" panose="020B0604030504040204" pitchFamily="50" charset="-128"/>
              </a:rPr>
              <a:t>（ａ</a:t>
            </a:r>
            <a:r>
              <a:rPr kumimoji="1" lang="en-US" altLang="ja-JP" sz="1600" b="1" dirty="0">
                <a:latin typeface="+mn-ea"/>
                <a:cs typeface="Meiryo UI" panose="020B0604030504040204" pitchFamily="50" charset="-128"/>
              </a:rPr>
              <a:t>-2</a:t>
            </a:r>
            <a:r>
              <a:rPr kumimoji="1" lang="ja-JP" altLang="en-US" sz="1600" b="1" dirty="0">
                <a:latin typeface="+mn-ea"/>
                <a:cs typeface="Meiryo UI" panose="020B0604030504040204" pitchFamily="50" charset="-128"/>
              </a:rPr>
              <a:t>）上記以外の製品安全に関する法令への適合について（該当する場合は記入、非該当の場合は「なし」と記入）</a:t>
            </a:r>
          </a:p>
        </p:txBody>
      </p:sp>
      <p:sp>
        <p:nvSpPr>
          <p:cNvPr id="2" name="テキスト プレースホルダー 4">
            <a:extLst>
              <a:ext uri="{FF2B5EF4-FFF2-40B4-BE49-F238E27FC236}">
                <a16:creationId xmlns:a16="http://schemas.microsoft.com/office/drawing/2014/main" id="{DBE7DA8C-552A-ABD4-3072-4DC962842151}"/>
              </a:ext>
            </a:extLst>
          </p:cNvPr>
          <p:cNvSpPr txBox="1">
            <a:spLocks/>
          </p:cNvSpPr>
          <p:nvPr/>
        </p:nvSpPr>
        <p:spPr>
          <a:xfrm>
            <a:off x="363323" y="370095"/>
            <a:ext cx="11467606" cy="2173596"/>
          </a:xfrm>
          <a:prstGeom prst="rect">
            <a:avLst/>
          </a:prstGeom>
          <a:solidFill>
            <a:srgbClr val="FFFFCC"/>
          </a:solidFill>
        </p:spPr>
        <p:txBody>
          <a:bodyPr anchor="ctr"/>
          <a:lstStyle>
            <a:lvl1pPr marL="0" indent="0" algn="l" defTabSz="914423" rtl="0" eaLnBrk="1" latinLnBrk="0" hangingPunct="1">
              <a:spcBef>
                <a:spcPts val="600"/>
              </a:spcBef>
              <a:spcAft>
                <a:spcPts val="600"/>
              </a:spcAft>
              <a:buClr>
                <a:srgbClr val="002060"/>
              </a:buClr>
              <a:buFont typeface="Arial" panose="020B0604020202020204" pitchFamily="34" charset="0"/>
              <a:buNone/>
              <a:defRPr kumimoji="1" sz="2000" b="0" i="0" kern="1200">
                <a:solidFill>
                  <a:schemeClr val="tx1"/>
                </a:solidFill>
                <a:latin typeface="+mj-ea"/>
                <a:ea typeface="+mj-ea"/>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R="0" lvl="0" indent="0" algn="l" defTabSz="914423" rtl="0" eaLnBrk="1" fontAlgn="auto" latinLnBrk="0" hangingPunct="1">
              <a:lnSpc>
                <a:spcPts val="1200"/>
              </a:lnSpc>
              <a:buClr>
                <a:srgbClr val="002060"/>
              </a:buClr>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0070C0"/>
                </a:solidFill>
                <a:effectLst/>
                <a:uLnTx/>
                <a:uFillTx/>
                <a:latin typeface="+mn-ea"/>
                <a:ea typeface="+mn-ea"/>
                <a:cs typeface="Meiryo UI" panose="020B0604030504040204" pitchFamily="50" charset="-128"/>
              </a:rPr>
              <a:t>当該リスク低減を含む</a:t>
            </a:r>
            <a:r>
              <a:rPr kumimoji="1" lang="ja-JP" altLang="en-US" sz="1400" b="1" i="0" u="sng" strike="noStrike" kern="1200" cap="none" spc="0" normalizeH="0" baseline="0" noProof="0" dirty="0">
                <a:ln>
                  <a:noFill/>
                </a:ln>
                <a:solidFill>
                  <a:srgbClr val="0070C0"/>
                </a:solidFill>
                <a:effectLst/>
                <a:uLnTx/>
                <a:uFillTx/>
                <a:latin typeface="+mn-ea"/>
                <a:ea typeface="+mn-ea"/>
                <a:cs typeface="Meiryo UI" panose="020B0604030504040204" pitchFamily="50" charset="-128"/>
              </a:rPr>
              <a:t>応募製品が全体として基本的な安全性を担保していることの証明及び説明</a:t>
            </a:r>
            <a:r>
              <a:rPr kumimoji="1" lang="ja-JP" altLang="en-US" sz="1400" b="1" i="0" u="none" strike="noStrike" kern="1200" cap="none" spc="0" normalizeH="0" baseline="0" noProof="0" dirty="0">
                <a:ln>
                  <a:noFill/>
                </a:ln>
                <a:solidFill>
                  <a:srgbClr val="0070C0"/>
                </a:solidFill>
                <a:effectLst/>
                <a:uLnTx/>
                <a:uFillTx/>
                <a:latin typeface="+mn-ea"/>
                <a:ea typeface="+mn-ea"/>
                <a:cs typeface="Meiryo UI" panose="020B0604030504040204" pitchFamily="50" charset="-128"/>
              </a:rPr>
              <a:t>が必要です。</a:t>
            </a:r>
            <a:endParaRPr kumimoji="1" lang="en-US" altLang="ja-JP" sz="1400" b="1" i="0" u="none" strike="noStrike" kern="1200" cap="none" spc="0" normalizeH="0" baseline="0" noProof="0" dirty="0">
              <a:ln>
                <a:noFill/>
              </a:ln>
              <a:solidFill>
                <a:srgbClr val="0070C0"/>
              </a:solidFill>
              <a:effectLst/>
              <a:uLnTx/>
              <a:uFillTx/>
              <a:latin typeface="+mn-ea"/>
              <a:ea typeface="+mn-ea"/>
              <a:cs typeface="Meiryo UI" panose="020B0604030504040204" pitchFamily="50" charset="-128"/>
            </a:endParaRPr>
          </a:p>
          <a:p>
            <a:pPr marR="0" lvl="0" indent="0" algn="l" defTabSz="914423" rtl="0" eaLnBrk="1" fontAlgn="auto" latinLnBrk="0" hangingPunct="1">
              <a:lnSpc>
                <a:spcPts val="1200"/>
              </a:lnSpc>
              <a:buClr>
                <a:srgbClr val="002060"/>
              </a:buClr>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C00000"/>
                </a:solidFill>
                <a:effectLst/>
                <a:uLnTx/>
                <a:uFillTx/>
                <a:latin typeface="+mn-ea"/>
                <a:ea typeface="+mn-ea"/>
                <a:cs typeface="Meiryo UI" panose="020B0604030504040204" pitchFamily="50" charset="-128"/>
              </a:rPr>
              <a:t>（ａ）～（ｄ）のうち該当する部分に、ご記入ください。</a:t>
            </a:r>
            <a:endParaRPr kumimoji="1" lang="en-US" altLang="ja-JP" sz="1400" b="1" i="0" u="none" strike="noStrike" kern="1200" cap="none" spc="0" normalizeH="0" baseline="0" noProof="0" dirty="0">
              <a:ln>
                <a:noFill/>
              </a:ln>
              <a:solidFill>
                <a:srgbClr val="C00000"/>
              </a:solidFill>
              <a:effectLst/>
              <a:uLnTx/>
              <a:uFillTx/>
              <a:latin typeface="+mn-ea"/>
              <a:ea typeface="+mn-ea"/>
              <a:cs typeface="Meiryo UI" panose="020B0604030504040204" pitchFamily="50" charset="-128"/>
            </a:endParaRPr>
          </a:p>
          <a:p>
            <a:pPr marR="0" lvl="0" indent="0" algn="l" defTabSz="914423" rtl="0" eaLnBrk="1" fontAlgn="auto" latinLnBrk="0" hangingPunct="1">
              <a:lnSpc>
                <a:spcPts val="1200"/>
              </a:lnSpc>
              <a:buClr>
                <a:srgbClr val="002060"/>
              </a:buClr>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0070C0"/>
                </a:solidFill>
                <a:effectLst/>
                <a:uLnTx/>
                <a:uFillTx/>
                <a:latin typeface="+mn-ea"/>
                <a:ea typeface="+mn-ea"/>
                <a:cs typeface="Meiryo UI" panose="020B0604030504040204" pitchFamily="50" charset="-128"/>
              </a:rPr>
              <a:t>（なお、ガイドライン</a:t>
            </a:r>
            <a:r>
              <a:rPr kumimoji="1" lang="en-US" altLang="ja-JP" sz="1400" b="1" i="0" u="none" strike="noStrike" kern="1200" cap="none" spc="0" normalizeH="0" baseline="0" noProof="0" dirty="0">
                <a:ln>
                  <a:noFill/>
                </a:ln>
                <a:solidFill>
                  <a:srgbClr val="0070C0"/>
                </a:solidFill>
                <a:effectLst/>
                <a:uLnTx/>
                <a:uFillTx/>
                <a:latin typeface="+mn-ea"/>
                <a:ea typeface="+mn-ea"/>
                <a:cs typeface="Meiryo UI" panose="020B0604030504040204" pitchFamily="50" charset="-128"/>
              </a:rPr>
              <a:t>4.2</a:t>
            </a:r>
            <a:r>
              <a:rPr kumimoji="1" lang="ja-JP" altLang="en-US" sz="1400" b="1" i="0" u="none" strike="noStrike" kern="1200" cap="none" spc="0" normalizeH="0" baseline="0" noProof="0" dirty="0">
                <a:ln>
                  <a:noFill/>
                </a:ln>
                <a:solidFill>
                  <a:srgbClr val="0070C0"/>
                </a:solidFill>
                <a:effectLst/>
                <a:uLnTx/>
                <a:uFillTx/>
                <a:latin typeface="+mn-ea"/>
                <a:ea typeface="+mn-ea"/>
                <a:cs typeface="Meiryo UI" panose="020B0604030504040204" pitchFamily="50" charset="-128"/>
              </a:rPr>
              <a:t>②「応募製品の製品全体としての基本的安全性の担保に関する書類」のご提出が必要です。）</a:t>
            </a:r>
            <a:endParaRPr kumimoji="1" lang="en-US" altLang="ja-JP" sz="1400" b="1" i="0" u="none" strike="noStrike" kern="1200" cap="none" spc="0" normalizeH="0" baseline="0" noProof="0" dirty="0">
              <a:ln>
                <a:noFill/>
              </a:ln>
              <a:solidFill>
                <a:srgbClr val="0070C0"/>
              </a:solidFill>
              <a:effectLst/>
              <a:uLnTx/>
              <a:uFillTx/>
              <a:latin typeface="+mn-ea"/>
              <a:ea typeface="+mn-ea"/>
              <a:cs typeface="Meiryo UI" panose="020B0604030504040204" pitchFamily="50" charset="-128"/>
            </a:endParaRPr>
          </a:p>
          <a:p>
            <a:pPr marR="0" lvl="0" indent="0" algn="l" defTabSz="914423" rtl="0" eaLnBrk="1" fontAlgn="auto" latinLnBrk="0" hangingPunct="1">
              <a:lnSpc>
                <a:spcPts val="1200"/>
              </a:lnSpc>
              <a:buClr>
                <a:srgbClr val="002060"/>
              </a:buClr>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0070C0"/>
                </a:solidFill>
                <a:effectLst/>
                <a:uLnTx/>
                <a:uFillTx/>
                <a:latin typeface="+mn-ea"/>
                <a:ea typeface="+mn-ea"/>
                <a:cs typeface="Meiryo UI" panose="020B0604030504040204" pitchFamily="50" charset="-128"/>
              </a:rPr>
              <a:t>以下の点に注意して、ご記入ください。</a:t>
            </a:r>
            <a:endParaRPr kumimoji="1" lang="en-US" altLang="ja-JP" sz="1400" b="1" i="0" u="none" strike="noStrike" kern="1200" cap="none" spc="0" normalizeH="0" baseline="0" noProof="0" dirty="0">
              <a:ln>
                <a:noFill/>
              </a:ln>
              <a:solidFill>
                <a:srgbClr val="0070C0"/>
              </a:solidFill>
              <a:effectLst/>
              <a:uLnTx/>
              <a:uFillTx/>
              <a:latin typeface="+mn-ea"/>
              <a:ea typeface="+mn-ea"/>
              <a:cs typeface="Meiryo UI" panose="020B0604030504040204" pitchFamily="50" charset="-128"/>
            </a:endParaRPr>
          </a:p>
          <a:p>
            <a:pPr marR="0" lvl="0" indent="-285750" algn="l" defTabSz="914423" rtl="0" eaLnBrk="1" fontAlgn="auto" latinLnBrk="0" hangingPunct="1">
              <a:lnSpc>
                <a:spcPts val="1200"/>
              </a:lnSpc>
              <a:buClr>
                <a:srgbClr val="002060"/>
              </a:buClr>
              <a:buSzTx/>
              <a:buFont typeface="Wingdings" panose="05000000000000000000" pitchFamily="2" charset="2"/>
              <a:buChar char="ü"/>
              <a:tabLst/>
              <a:defRPr/>
            </a:pPr>
            <a:r>
              <a:rPr kumimoji="1" lang="ja-JP" altLang="en-US" sz="1400" i="0" strike="noStrike" kern="1200" cap="none" spc="0" normalizeH="0" baseline="0" noProof="0" dirty="0">
                <a:ln>
                  <a:noFill/>
                </a:ln>
                <a:solidFill>
                  <a:srgbClr val="0070C0"/>
                </a:solidFill>
                <a:effectLst/>
                <a:uLnTx/>
                <a:uFillTx/>
                <a:latin typeface="+mn-ea"/>
                <a:ea typeface="+mn-ea"/>
                <a:cs typeface="Meiryo UI" panose="020B0604030504040204" pitchFamily="50" charset="-128"/>
              </a:rPr>
              <a:t>適合する技術基準や規格等と応募製品の関係性、該当する法令や法規制等に漏れがないことを説明してください。</a:t>
            </a:r>
            <a:endParaRPr kumimoji="1" lang="en-US" altLang="ja-JP" sz="1400" i="0" strike="noStrike" kern="1200" cap="none" spc="0" normalizeH="0" baseline="0" noProof="0" dirty="0">
              <a:ln>
                <a:noFill/>
              </a:ln>
              <a:solidFill>
                <a:srgbClr val="0070C0"/>
              </a:solidFill>
              <a:effectLst/>
              <a:uLnTx/>
              <a:uFillTx/>
              <a:latin typeface="+mn-ea"/>
              <a:ea typeface="+mn-ea"/>
              <a:cs typeface="Meiryo UI" panose="020B0604030504040204" pitchFamily="50" charset="-128"/>
            </a:endParaRPr>
          </a:p>
          <a:p>
            <a:pPr marR="0" lvl="0" indent="-285750" algn="l" defTabSz="914423" rtl="0" eaLnBrk="1" fontAlgn="auto" latinLnBrk="0" hangingPunct="1">
              <a:lnSpc>
                <a:spcPts val="1200"/>
              </a:lnSpc>
              <a:buClr>
                <a:srgbClr val="00206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srgbClr val="0070C0"/>
                </a:solidFill>
                <a:effectLst/>
                <a:uLnTx/>
                <a:uFillTx/>
                <a:latin typeface="+mn-ea"/>
                <a:ea typeface="+mn-ea"/>
                <a:cs typeface="Meiryo UI" panose="020B0604030504040204" pitchFamily="50" charset="-128"/>
              </a:rPr>
              <a:t>「具体的な内容」について、製品の「どの部分」について安全を確認したのか一般消費者にわかりやすい表現で記入してください。</a:t>
            </a:r>
          </a:p>
        </p:txBody>
      </p:sp>
    </p:spTree>
    <p:extLst>
      <p:ext uri="{BB962C8B-B14F-4D97-AF65-F5344CB8AC3E}">
        <p14:creationId xmlns:p14="http://schemas.microsoft.com/office/powerpoint/2010/main" val="90877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92515176-27C6-2C49-E1EF-0AC67E5AD229}"/>
              </a:ext>
            </a:extLst>
          </p:cNvPr>
          <p:cNvSpPr>
            <a:spLocks noGrp="1"/>
          </p:cNvSpPr>
          <p:nvPr>
            <p:ph type="sldNum" sz="quarter" idx="12"/>
          </p:nvPr>
        </p:nvSpPr>
        <p:spPr/>
        <p:txBody>
          <a:bodyPr/>
          <a:lstStyle/>
          <a:p>
            <a:fld id="{D9550142-B990-490A-A107-ED7302A7FD52}" type="slidenum">
              <a:rPr lang="en-US" altLang="ja-JP" smtClean="0"/>
              <a:pPr/>
              <a:t>8</a:t>
            </a:fld>
            <a:endParaRPr lang="en-US"/>
          </a:p>
        </p:txBody>
      </p:sp>
      <p:sp>
        <p:nvSpPr>
          <p:cNvPr id="9" name="テキスト プレースホルダー 8">
            <a:extLst>
              <a:ext uri="{FF2B5EF4-FFF2-40B4-BE49-F238E27FC236}">
                <a16:creationId xmlns:a16="http://schemas.microsoft.com/office/drawing/2014/main" id="{EF7A4C45-77B7-F196-BE8D-201E29FF2EF4}"/>
              </a:ext>
            </a:extLst>
          </p:cNvPr>
          <p:cNvSpPr>
            <a:spLocks noGrp="1"/>
          </p:cNvSpPr>
          <p:nvPr>
            <p:ph type="body" sz="quarter" idx="27"/>
          </p:nvPr>
        </p:nvSpPr>
        <p:spPr>
          <a:xfrm>
            <a:off x="353789" y="782625"/>
            <a:ext cx="11304954" cy="1385226"/>
          </a:xfrm>
        </p:spPr>
        <p:txBody>
          <a:bodyPr/>
          <a:lstStyle/>
          <a:p>
            <a:endParaRPr kumimoji="1" lang="ja-JP" altLang="en-US" dirty="0"/>
          </a:p>
        </p:txBody>
      </p:sp>
      <p:sp>
        <p:nvSpPr>
          <p:cNvPr id="10" name="テキスト プレースホルダー 9">
            <a:extLst>
              <a:ext uri="{FF2B5EF4-FFF2-40B4-BE49-F238E27FC236}">
                <a16:creationId xmlns:a16="http://schemas.microsoft.com/office/drawing/2014/main" id="{00A8DD37-C87D-569F-F7D2-8BF3BCE1C5D1}"/>
              </a:ext>
            </a:extLst>
          </p:cNvPr>
          <p:cNvSpPr>
            <a:spLocks noGrp="1"/>
          </p:cNvSpPr>
          <p:nvPr>
            <p:ph type="body" sz="quarter" idx="28"/>
          </p:nvPr>
        </p:nvSpPr>
        <p:spPr>
          <a:xfrm>
            <a:off x="353789" y="2607350"/>
            <a:ext cx="11304954" cy="1680582"/>
          </a:xfrm>
        </p:spPr>
        <p:txBody>
          <a:bodyPr/>
          <a:lstStyle/>
          <a:p>
            <a:endParaRPr kumimoji="1" lang="ja-JP" altLang="en-US" dirty="0"/>
          </a:p>
        </p:txBody>
      </p:sp>
      <p:sp>
        <p:nvSpPr>
          <p:cNvPr id="12" name="テキスト プレースホルダー 11">
            <a:extLst>
              <a:ext uri="{FF2B5EF4-FFF2-40B4-BE49-F238E27FC236}">
                <a16:creationId xmlns:a16="http://schemas.microsoft.com/office/drawing/2014/main" id="{7DC12057-0835-D329-7CF3-328E58A86610}"/>
              </a:ext>
            </a:extLst>
          </p:cNvPr>
          <p:cNvSpPr>
            <a:spLocks noGrp="1"/>
          </p:cNvSpPr>
          <p:nvPr>
            <p:ph type="body" sz="quarter" idx="30"/>
          </p:nvPr>
        </p:nvSpPr>
        <p:spPr>
          <a:xfrm>
            <a:off x="353789" y="4753814"/>
            <a:ext cx="11304954" cy="1679386"/>
          </a:xfrm>
        </p:spPr>
        <p:txBody>
          <a:bodyPr/>
          <a:lstStyle/>
          <a:p>
            <a:endParaRPr kumimoji="1" lang="ja-JP" altLang="en-US" dirty="0"/>
          </a:p>
        </p:txBody>
      </p:sp>
      <p:sp>
        <p:nvSpPr>
          <p:cNvPr id="13" name="テキスト ボックス 12">
            <a:extLst>
              <a:ext uri="{FF2B5EF4-FFF2-40B4-BE49-F238E27FC236}">
                <a16:creationId xmlns:a16="http://schemas.microsoft.com/office/drawing/2014/main" id="{AA6FC5F9-D6F0-4CD8-01C3-4785CCF950E8}"/>
              </a:ext>
            </a:extLst>
          </p:cNvPr>
          <p:cNvSpPr txBox="1"/>
          <p:nvPr/>
        </p:nvSpPr>
        <p:spPr>
          <a:xfrm>
            <a:off x="119707" y="412239"/>
            <a:ext cx="1140568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（ｂ）製品安全に関する日本産業規格（</a:t>
            </a:r>
            <a:r>
              <a:rPr kumimoji="1" lang="en-US" altLang="ja-JP" sz="1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JIS</a:t>
            </a:r>
            <a:r>
              <a:rPr kumimoji="1" lang="ja-JP" altLang="en-US" sz="1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）への適合について（該当する場合は記入、非該当の場合は「なし」と記入）</a:t>
            </a:r>
          </a:p>
        </p:txBody>
      </p:sp>
      <p:sp>
        <p:nvSpPr>
          <p:cNvPr id="14" name="テキスト ボックス 13">
            <a:extLst>
              <a:ext uri="{FF2B5EF4-FFF2-40B4-BE49-F238E27FC236}">
                <a16:creationId xmlns:a16="http://schemas.microsoft.com/office/drawing/2014/main" id="{D3170535-CA57-8806-AB7F-C4BD741A8C76}"/>
              </a:ext>
            </a:extLst>
          </p:cNvPr>
          <p:cNvSpPr txBox="1"/>
          <p:nvPr/>
        </p:nvSpPr>
        <p:spPr>
          <a:xfrm>
            <a:off x="119707" y="2231515"/>
            <a:ext cx="1064906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（ｃ）製品安全に関する民間業界規格への適合について（該当する場合は記入、非該当の場合は「なし」と記入）</a:t>
            </a:r>
          </a:p>
        </p:txBody>
      </p:sp>
      <p:sp>
        <p:nvSpPr>
          <p:cNvPr id="15" name="テキスト ボックス 14">
            <a:extLst>
              <a:ext uri="{FF2B5EF4-FFF2-40B4-BE49-F238E27FC236}">
                <a16:creationId xmlns:a16="http://schemas.microsoft.com/office/drawing/2014/main" id="{861F0A6B-7A45-F163-0345-CECAF74D6924}"/>
              </a:ext>
            </a:extLst>
          </p:cNvPr>
          <p:cNvSpPr txBox="1"/>
          <p:nvPr/>
        </p:nvSpPr>
        <p:spPr>
          <a:xfrm>
            <a:off x="119707" y="4351596"/>
            <a:ext cx="798167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（ｄ）その他（例外措置）（該当する場合は記入、非該当の場合は「なし」と記入）</a:t>
            </a:r>
          </a:p>
        </p:txBody>
      </p:sp>
    </p:spTree>
    <p:extLst>
      <p:ext uri="{BB962C8B-B14F-4D97-AF65-F5344CB8AC3E}">
        <p14:creationId xmlns:p14="http://schemas.microsoft.com/office/powerpoint/2010/main" val="3584399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3E48E-BED3-3D06-B1D5-3B83596E755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5F3D392-69C8-A709-1D95-FA879D0AF3E1}"/>
              </a:ext>
            </a:extLst>
          </p:cNvPr>
          <p:cNvSpPr>
            <a:spLocks noGrp="1"/>
          </p:cNvSpPr>
          <p:nvPr>
            <p:ph type="ctrTitle"/>
          </p:nvPr>
        </p:nvSpPr>
        <p:spPr>
          <a:xfrm>
            <a:off x="185901" y="2560986"/>
            <a:ext cx="11305846" cy="1736029"/>
          </a:xfrm>
        </p:spPr>
        <p:txBody>
          <a:bodyPr/>
          <a:lstStyle/>
          <a:p>
            <a:pPr algn="ctr"/>
            <a:r>
              <a:rPr kumimoji="1" lang="ja-JP" altLang="en-US" dirty="0"/>
              <a:t>評価軸２</a:t>
            </a:r>
            <a:br>
              <a:rPr kumimoji="1" lang="en-US" altLang="ja-JP" dirty="0"/>
            </a:br>
            <a:r>
              <a:rPr kumimoji="1" lang="ja-JP" altLang="en-US" dirty="0"/>
              <a:t>リスク低減方策の意義</a:t>
            </a:r>
          </a:p>
        </p:txBody>
      </p:sp>
      <p:sp>
        <p:nvSpPr>
          <p:cNvPr id="3" name="スライド番号プレースホルダー 2">
            <a:extLst>
              <a:ext uri="{FF2B5EF4-FFF2-40B4-BE49-F238E27FC236}">
                <a16:creationId xmlns:a16="http://schemas.microsoft.com/office/drawing/2014/main" id="{0D876DCA-0E8D-FD40-751C-CA0DACE072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0" lang="en-US" altLang="ja-JP" sz="1400" b="0" i="0" u="none" strike="noStrike" kern="1200" cap="none" spc="0" normalizeH="0" baseline="0" noProof="0" smtClean="0">
                <a:ln>
                  <a:noFill/>
                </a:ln>
                <a:solidFill>
                  <a:srgbClr val="FEFFFF"/>
                </a:solidFill>
                <a:effectLst/>
                <a:uLnTx/>
                <a:uFillTx/>
                <a:latin typeface="メイリオ" panose="020B0604030504040204" pitchFamily="50" charset="-128"/>
                <a:ea typeface="メイリオ" panose="020B060403050404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400" b="0" i="0" u="none" strike="noStrike" kern="1200" cap="none" spc="0" normalizeH="0" baseline="0" noProof="0">
              <a:ln>
                <a:noFill/>
              </a:ln>
              <a:solidFill>
                <a:srgbClr val="FEFFFF"/>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66C9B97C-6157-3915-CADA-E5D2E4FB5E27}"/>
              </a:ext>
            </a:extLst>
          </p:cNvPr>
          <p:cNvSpPr txBox="1"/>
          <p:nvPr/>
        </p:nvSpPr>
        <p:spPr>
          <a:xfrm>
            <a:off x="3489463" y="4567168"/>
            <a:ext cx="469872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ガイドライン３．５参照</a:t>
            </a:r>
          </a:p>
        </p:txBody>
      </p:sp>
    </p:spTree>
    <p:extLst>
      <p:ext uri="{BB962C8B-B14F-4D97-AF65-F5344CB8AC3E}">
        <p14:creationId xmlns:p14="http://schemas.microsoft.com/office/powerpoint/2010/main" val="3405981646"/>
      </p:ext>
    </p:extLst>
  </p:cSld>
  <p:clrMapOvr>
    <a:masterClrMapping/>
  </p:clrMapOvr>
</p:sld>
</file>

<file path=ppt/theme/theme1.xml><?xml version="1.0" encoding="utf-8"?>
<a:theme xmlns:a="http://schemas.openxmlformats.org/drawingml/2006/main" name="【機○・記載例なし】">
  <a:themeElements>
    <a:clrScheme name="METI color palette">
      <a:dk1>
        <a:srgbClr val="000000"/>
      </a:dk1>
      <a:lt1>
        <a:srgbClr val="FEFFFF"/>
      </a:lt1>
      <a:dk2>
        <a:srgbClr val="000000"/>
      </a:dk2>
      <a:lt2>
        <a:srgbClr val="F8FBFB"/>
      </a:lt2>
      <a:accent1>
        <a:srgbClr val="016F96"/>
      </a:accent1>
      <a:accent2>
        <a:srgbClr val="0098D0"/>
      </a:accent2>
      <a:accent3>
        <a:srgbClr val="01AFDC"/>
      </a:accent3>
      <a:accent4>
        <a:srgbClr val="727070"/>
      </a:accent4>
      <a:accent5>
        <a:srgbClr val="DBDDDD"/>
      </a:accent5>
      <a:accent6>
        <a:srgbClr val="F6F9F7"/>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square" rtlCol="0" anchor="ctr"/>
      <a:lstStyle>
        <a:defPPr algn="l">
          <a:defRPr kumimoji="0" sz="1200" dirty="0" smtClean="0">
            <a:latin typeface="+mj-ea"/>
            <a:ea typeface="+mj-ea"/>
          </a:defRPr>
        </a:defPPr>
      </a:lstStyle>
    </a:spDef>
    <a:txDef>
      <a:spPr>
        <a:noFill/>
      </a:spPr>
      <a:bodyPr wrap="none" rtlCol="0">
        <a:spAutoFit/>
      </a:bodyPr>
      <a:lstStyle>
        <a:defPPr marL="285750" indent="-285750" algn="l">
          <a:buFont typeface="Arial" panose="020B0604020202020204" pitchFamily="34" charset="0"/>
          <a:buChar char="•"/>
          <a:defRPr kumimoji="1" sz="1600" dirty="0" smtClean="0">
            <a:latin typeface="+mn-ea"/>
            <a:cs typeface="Meiryo UI" panose="020B0604030504040204" pitchFamily="50" charset="-128"/>
          </a:defRPr>
        </a:defPPr>
      </a:lstStyle>
    </a:txDef>
  </a:objectDefaults>
  <a:extraClrSchemeLst/>
  <a:extLst>
    <a:ext uri="{05A4C25C-085E-4340-85A3-A5531E510DB2}">
      <thm15:themeFamily xmlns:thm15="http://schemas.microsoft.com/office/thememl/2012/main" name="プレゼンテーション1" id="{D8C861B6-498F-4F22-A8A9-3BAFC219480C}" vid="{9E769544-01F3-4BF8-B3A9-3F1EAE4A540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3788400-0882-492f-87f4-01f111c808dd" xsi:nil="true"/>
    <lcf76f155ced4ddcb4097134ff3c332f xmlns="319dc1d5-711e-4517-9c44-0dce65e5a42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761168A0029164DB86B984D733E4490" ma:contentTypeVersion="10" ma:contentTypeDescription="新しいドキュメントを作成します。" ma:contentTypeScope="" ma:versionID="61fad0e399708ab518bf3d9e2d22e28c">
  <xsd:schema xmlns:xsd="http://www.w3.org/2001/XMLSchema" xmlns:xs="http://www.w3.org/2001/XMLSchema" xmlns:p="http://schemas.microsoft.com/office/2006/metadata/properties" xmlns:ns2="319dc1d5-711e-4517-9c44-0dce65e5a42a" xmlns:ns3="13788400-0882-492f-87f4-01f111c808dd" targetNamespace="http://schemas.microsoft.com/office/2006/metadata/properties" ma:root="true" ma:fieldsID="bbed193f4721dc484ad8e84645f3bb29" ns2:_="" ns3:_="">
    <xsd:import namespace="319dc1d5-711e-4517-9c44-0dce65e5a42a"/>
    <xsd:import namespace="13788400-0882-492f-87f4-01f111c808d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9dc1d5-711e-4517-9c44-0dce65e5a4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079c317c-d538-4ed4-85e0-1d22358aeb3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788400-0882-492f-87f4-01f111c808d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72336db-490f-4d27-8244-b200bc2b624e}" ma:internalName="TaxCatchAll" ma:showField="CatchAllData" ma:web="13788400-0882-492f-87f4-01f111c808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9CCE04-A1A2-485A-A9C5-1C7D66091448}">
  <ds:schemaRefs>
    <ds:schemaRef ds:uri="047ed488-b826-4941-a905-47c5ef284c87"/>
    <ds:schemaRef ds:uri="http://www.w3.org/XML/1998/namespace"/>
    <ds:schemaRef ds:uri="http://schemas.openxmlformats.org/package/2006/metadata/core-properties"/>
    <ds:schemaRef ds:uri="http://purl.org/dc/elements/1.1/"/>
    <ds:schemaRef ds:uri="http://purl.org/dc/terms/"/>
    <ds:schemaRef ds:uri="9aac578e-bec8-401f-81ea-314d4dbae078"/>
    <ds:schemaRef ds:uri="http://purl.org/dc/dcmitype/"/>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0152C268-C508-49B4-B04A-2AF945234BDA}"/>
</file>

<file path=customXml/itemProps3.xml><?xml version="1.0" encoding="utf-8"?>
<ds:datastoreItem xmlns:ds="http://schemas.openxmlformats.org/officeDocument/2006/customXml" ds:itemID="{1175D419-DED9-4A27-BE23-844D209899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1277</TotalTime>
  <Words>3449</Words>
  <Application>Microsoft Office PowerPoint</Application>
  <PresentationFormat>ワイド画面</PresentationFormat>
  <Paragraphs>246</Paragraphs>
  <Slides>35</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35</vt:i4>
      </vt:variant>
    </vt:vector>
  </HeadingPairs>
  <TitlesOfParts>
    <vt:vector size="41" baseType="lpstr">
      <vt:lpstr>Meiryo UI</vt:lpstr>
      <vt:lpstr>メイリオ</vt:lpstr>
      <vt:lpstr>Arial</vt:lpstr>
      <vt:lpstr>Calibri</vt:lpstr>
      <vt:lpstr>Wingdings</vt:lpstr>
      <vt:lpstr>【機○・記載例なし】</vt:lpstr>
      <vt:lpstr>誤使用・不注意による製品事故リスクを低減した製品に対する表彰・表示制度</vt:lpstr>
      <vt:lpstr>目次</vt:lpstr>
      <vt:lpstr>応募製品に関する基本情報</vt:lpstr>
      <vt:lpstr>PowerPoint プレゼンテーション</vt:lpstr>
      <vt:lpstr>応募者に求められる内容 （評価軸１～４）</vt:lpstr>
      <vt:lpstr>評価軸１ 製品全体の基本的な安全性の担保</vt:lpstr>
      <vt:lpstr>PowerPoint プレゼンテーション</vt:lpstr>
      <vt:lpstr>PowerPoint プレゼンテーション</vt:lpstr>
      <vt:lpstr>評価軸２ リスク低減方策の意義</vt:lpstr>
      <vt:lpstr>PowerPoint プレゼンテーション</vt:lpstr>
      <vt:lpstr>PowerPoint プレゼンテーション</vt:lpstr>
      <vt:lpstr>評価軸３ 特定の誤使用・不注意による事故リスクの低減状況</vt:lpstr>
      <vt:lpstr>本パートにおけるプロセス</vt:lpstr>
      <vt:lpstr>■ 誤使用・不注意事故の洗い出し【ガイドライン　３．６、７．２】</vt:lpstr>
      <vt:lpstr>■ 誤使用・不注意と結び付け対策すべきハザードの特定 　【ガイドライン　３．７】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評価軸４ 製品に表示するリスク低減方策の効果等に関する説明文言の妥当性</vt:lpstr>
      <vt:lpstr>PowerPoint プレゼンテーション</vt:lpstr>
      <vt:lpstr>PowerPoint プレゼンテーション</vt:lpstr>
      <vt:lpstr>PowerPoint プレゼンテーション</vt:lpstr>
      <vt:lpstr>【非公開内容】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Windows ユーザー</dc:creator>
  <cp:keywords/>
  <dc:description/>
  <cp:lastModifiedBy>Windows ユーザー</cp:lastModifiedBy>
  <cp:revision>113</cp:revision>
  <cp:lastPrinted>2024-03-13T08:20:44Z</cp:lastPrinted>
  <dcterms:created xsi:type="dcterms:W3CDTF">2024-12-10T01:08:17Z</dcterms:created>
  <dcterms:modified xsi:type="dcterms:W3CDTF">2026-04-02T00:24:39Z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0x010100A761168A0029164DB86B984D733E4490</vt:lpwstr>
  </property>
  <property fmtid="{D5CDD505-2E9C-101B-9397-08002B2CF9AE}" pid="3" name="Order">
    <vt:r8>89200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