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147483210" r:id="rId5"/>
    <p:sldId id="2147483225" r:id="rId6"/>
    <p:sldId id="2147483211" r:id="rId7"/>
    <p:sldId id="2147483221" r:id="rId8"/>
    <p:sldId id="2147483223" r:id="rId9"/>
    <p:sldId id="2147483224" r:id="rId10"/>
    <p:sldId id="2147483209" r:id="rId11"/>
    <p:sldId id="2147483186" r:id="rId12"/>
    <p:sldId id="2147483208" r:id="rId13"/>
    <p:sldId id="2147483214" r:id="rId14"/>
    <p:sldId id="2147483187" r:id="rId15"/>
    <p:sldId id="2147483188" r:id="rId16"/>
    <p:sldId id="2147483196" r:id="rId17"/>
    <p:sldId id="2147483205" r:id="rId18"/>
    <p:sldId id="2147483216" r:id="rId19"/>
    <p:sldId id="2147483220" r:id="rId20"/>
    <p:sldId id="2147483189" r:id="rId21"/>
    <p:sldId id="2147483212" r:id="rId22"/>
    <p:sldId id="2147483222" r:id="rId23"/>
    <p:sldId id="2147483193" r:id="rId24"/>
    <p:sldId id="2147483206" r:id="rId25"/>
    <p:sldId id="2147483201" r:id="rId26"/>
    <p:sldId id="2147483202" r:id="rId27"/>
    <p:sldId id="2147483204"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FBAE40"/>
          </p15:clr>
        </p15:guide>
        <p15:guide id="2" orient="horz" pos="216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B3F58E-B0A1-534A-F2E0-86B3331BA5D5}" name="Takayuki_SATO" initials="T" userId="Takayuki_SAT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鶴田彬_A6Y21" initials="鶴田彬_A6Y21" lastIdx="38" clrIdx="0">
    <p:extLst>
      <p:ext uri="{19B8F6BF-5375-455C-9EA6-DF929625EA0E}">
        <p15:presenceInfo xmlns:p15="http://schemas.microsoft.com/office/powerpoint/2012/main" userId="S::6Y733211@msad.ms-ad-ins.com::e510e497-9d8f-46a1-aa3b-4fe390f6da93" providerId="AD"/>
      </p:ext>
    </p:extLst>
  </p:cmAuthor>
  <p:cmAuthor id="2" name="Windows ユーザー" initials="W" lastIdx="27" clrIdx="1">
    <p:extLst>
      <p:ext uri="{19B8F6BF-5375-455C-9EA6-DF929625EA0E}">
        <p15:presenceInfo xmlns:p15="http://schemas.microsoft.com/office/powerpoint/2012/main" userId="Windows ユーザー" providerId="None"/>
      </p:ext>
    </p:extLst>
  </p:cmAuthor>
  <p:cmAuthor id="3" name="Takayuki_SATO" initials="T" lastIdx="1" clrIdx="2">
    <p:extLst>
      <p:ext uri="{19B8F6BF-5375-455C-9EA6-DF929625EA0E}">
        <p15:presenceInfo xmlns:p15="http://schemas.microsoft.com/office/powerpoint/2012/main" userId="Takayuki_SA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3C"/>
    <a:srgbClr val="99D6EC"/>
    <a:srgbClr val="E7EBF0"/>
    <a:srgbClr val="EBEDED"/>
    <a:srgbClr val="016F96"/>
    <a:srgbClr val="0064C8"/>
    <a:srgbClr val="000000"/>
    <a:srgbClr val="A0153A"/>
    <a:srgbClr val="C8E6E6"/>
    <a:srgbClr val="E1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66" y="126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r>
              <a:rPr lang="ja-JP" altLang="en-US" sz="1400">
                <a:latin typeface="メイリオ" panose="020B0604030504040204" pitchFamily="50" charset="-128"/>
                <a:ea typeface="メイリオ" panose="020B0604030504040204" pitchFamily="50" charset="-128"/>
              </a:rPr>
              <a:t>機密性○</a:t>
            </a:r>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A60C1D9C-4153-45A3-ABA8-5AC906D32479}" type="slidenum">
              <a:rPr kumimoji="1" lang="ja-JP" altLang="en-US" smtClean="0">
                <a:latin typeface="メイリオ" panose="020B0604030504040204" pitchFamily="50" charset="-128"/>
                <a:ea typeface="メイリオ" panose="020B0604030504040204" pitchFamily="50" charset="-128"/>
              </a:r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extLst>
    <p:ext uri="{56416CCD-93CA-4268-BC5B-53C4BB910035}">
      <p15:sldGuideLst xmlns:p15="http://schemas.microsoft.com/office/powerpoint/2012/main">
        <p15:guide id="1" orient="horz" pos="3130" userDrawn="1">
          <p15:clr>
            <a:srgbClr val="F26B43"/>
          </p15:clr>
        </p15:guide>
        <p15:guide id="2" pos="2143"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400" b="0" i="0">
                <a:latin typeface="メイリオ" panose="020B0604030504040204" pitchFamily="50" charset="-128"/>
                <a:ea typeface="メイリオ" panose="020B0604030504040204" pitchFamily="50" charset="-128"/>
              </a:defRPr>
            </a:lvl1pPr>
          </a:lstStyle>
          <a:p>
            <a:r>
              <a:rPr lang="ja-JP" altLang="en-US"/>
              <a:t>機密性○</a:t>
            </a:r>
            <a:endParaRPr lang="en-US" altLang="ja-JP"/>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b="0" i="0">
                <a:latin typeface="メイリオ" panose="020B0604030504040204" pitchFamily="50" charset="-128"/>
                <a:ea typeface="メイリオ" panose="020B0604030504040204" pitchFamily="50" charset="-128"/>
              </a:defRPr>
            </a:lvl1pPr>
          </a:lstStyle>
          <a:p>
            <a:fld id="{FD35E722-DCEB-4B9B-850A-0990A504E40F}" type="slidenum">
              <a:rPr lang="ja-JP" altLang="en-US" smtClean="0"/>
              <a:pPr/>
              <a:t>‹#›</a:t>
            </a:fld>
            <a:endParaRPr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41763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104666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5" name="図 4" descr="アイコン&#10;&#10;低い精度で自動的に生成された説明">
            <a:extLst>
              <a:ext uri="{FF2B5EF4-FFF2-40B4-BE49-F238E27FC236}">
                <a16:creationId xmlns:a16="http://schemas.microsoft.com/office/drawing/2014/main" id="{FC794AD5-6155-63B8-738F-1B694503F7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1151"/>
          <a:stretch/>
        </p:blipFill>
        <p:spPr>
          <a:xfrm>
            <a:off x="1413164" y="0"/>
            <a:ext cx="10787026" cy="1978429"/>
          </a:xfrm>
          <a:prstGeom prst="rect">
            <a:avLst/>
          </a:prstGeom>
        </p:spPr>
      </p:pic>
      <p:sp>
        <p:nvSpPr>
          <p:cNvPr id="2" name="タイトル 1"/>
          <p:cNvSpPr>
            <a:spLocks noGrp="1"/>
          </p:cNvSpPr>
          <p:nvPr>
            <p:ph type="ctrTitle" hasCustomPrompt="1"/>
          </p:nvPr>
        </p:nvSpPr>
        <p:spPr>
          <a:xfrm>
            <a:off x="443076" y="3082756"/>
            <a:ext cx="11305846" cy="9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ctr">
              <a:lnSpc>
                <a:spcPct val="130000"/>
              </a:lnSpc>
              <a:defRPr lang="ja-JP" altLang="en-US" sz="400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ja-JP" altLang="en-US"/>
              <a:t>スライドタイトル</a:t>
            </a:r>
          </a:p>
        </p:txBody>
      </p:sp>
      <p:sp>
        <p:nvSpPr>
          <p:cNvPr id="3" name="サブタイトル 2"/>
          <p:cNvSpPr>
            <a:spLocks noGrp="1"/>
          </p:cNvSpPr>
          <p:nvPr>
            <p:ph type="subTitle" idx="1" hasCustomPrompt="1"/>
          </p:nvPr>
        </p:nvSpPr>
        <p:spPr>
          <a:xfrm>
            <a:off x="456094" y="5024337"/>
            <a:ext cx="11305845" cy="4924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lnSpc>
                <a:spcPct val="130000"/>
              </a:lnSpc>
              <a:buNone/>
              <a:defRPr lang="ja-JP" altLang="en-US" sz="1600" b="0" i="0">
                <a:latin typeface="メイリオ" panose="020B0604030504040204" pitchFamily="50" charset="-128"/>
                <a:ea typeface="メイリオ" panose="020B0604030504040204" pitchFamily="50" charset="-128"/>
                <a:cs typeface="メイリオ" panose="020B0604030504040204" pitchFamily="50" charset="-128"/>
              </a:defRPr>
            </a:lvl1pPr>
            <a:lvl4pPr>
              <a:defRPr>
                <a:latin typeface="+mj-ea"/>
                <a:ea typeface="+mj-ea"/>
              </a:defRPr>
            </a:lvl4pPr>
            <a:lvl5pPr>
              <a:defRPr>
                <a:latin typeface="+mj-ea"/>
                <a:ea typeface="+mj-ea"/>
              </a:defRPr>
            </a:lvl5pPr>
            <a:lvl6pPr>
              <a:defRPr sz="1600">
                <a:latin typeface="+mj-ea"/>
                <a:ea typeface="+mj-ea"/>
              </a:defRPr>
            </a:lvl6pPr>
            <a:lvl7pPr>
              <a:defRPr sz="1600">
                <a:latin typeface="+mn-ea"/>
                <a:ea typeface="+mn-ea"/>
              </a:defRPr>
            </a:lvl7pPr>
            <a:lvl8pPr>
              <a:defRPr sz="1600">
                <a:latin typeface="+mj-ea"/>
                <a:ea typeface="+mj-ea"/>
              </a:defRPr>
            </a:lvl8pPr>
            <a:lvl9pPr>
              <a:defRPr sz="1600">
                <a:latin typeface="+mn-ea"/>
                <a:ea typeface="+mn-ea"/>
              </a:defRPr>
            </a:lvl9pPr>
          </a:lstStyle>
          <a:p>
            <a:pPr marL="0" marR="0" lvl="0" indent="0" algn="ctr" defTabSz="914423" rtl="0" eaLnBrk="1" fontAlgn="auto" latinLnBrk="0" hangingPunct="1">
              <a:lnSpc>
                <a:spcPct val="100000"/>
              </a:lnSpc>
              <a:spcBef>
                <a:spcPts val="600"/>
              </a:spcBef>
              <a:spcAft>
                <a:spcPts val="600"/>
              </a:spcAft>
              <a:buClr>
                <a:srgbClr val="002060"/>
              </a:buClr>
              <a:buSzTx/>
              <a:buFont typeface="Wingdings" panose="05000000000000000000" pitchFamily="2" charset="2"/>
              <a:buNone/>
              <a:tabLst/>
              <a:defRPr/>
            </a:pPr>
            <a:r>
              <a:rPr kumimoji="1" lang="en-US" altLang="ja-JP"/>
              <a:t>20XX</a:t>
            </a:r>
            <a:r>
              <a:rPr kumimoji="1" lang="ja-JP" altLang="en-US"/>
              <a:t>年</a:t>
            </a:r>
            <a:r>
              <a:rPr kumimoji="1" lang="en-US" altLang="ja-JP"/>
              <a:t>XX</a:t>
            </a:r>
            <a:r>
              <a:rPr kumimoji="1" lang="ja-JP" altLang="en-US"/>
              <a:t>月</a:t>
            </a:r>
            <a:r>
              <a:rPr kumimoji="1" lang="en-US" altLang="ja-JP"/>
              <a:t>XX</a:t>
            </a:r>
            <a:r>
              <a:rPr kumimoji="1" lang="ja-JP" altLang="en-US"/>
              <a:t>日</a:t>
            </a:r>
            <a:br>
              <a:rPr kumimoji="1" lang="en-US" altLang="ja-JP"/>
            </a:br>
            <a:r>
              <a:rPr lang="en-US" altLang="zh-TW"/>
              <a:t>XXXX</a:t>
            </a:r>
            <a:r>
              <a:rPr lang="zh-TW" altLang="en-US"/>
              <a:t>部局 </a:t>
            </a:r>
            <a:r>
              <a:rPr lang="en-US" altLang="zh-TW"/>
              <a:t>XXXX</a:t>
            </a:r>
            <a:r>
              <a:rPr lang="zh-TW" altLang="en-US"/>
              <a:t>課</a:t>
            </a:r>
          </a:p>
        </p:txBody>
      </p:sp>
      <p:pic>
        <p:nvPicPr>
          <p:cNvPr id="13" name="図 12">
            <a:extLst>
              <a:ext uri="{FF2B5EF4-FFF2-40B4-BE49-F238E27FC236}">
                <a16:creationId xmlns:a16="http://schemas.microsoft.com/office/drawing/2014/main" id="{612D356F-4C2F-28EC-F402-2C41058E84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61" y="174348"/>
            <a:ext cx="1995378" cy="792480"/>
          </a:xfrm>
          <a:prstGeom prst="rect">
            <a:avLst/>
          </a:prstGeom>
        </p:spPr>
      </p:pic>
      <p:pic>
        <p:nvPicPr>
          <p:cNvPr id="4" name="図 3" descr="アイコン&#10;&#10;低い精度で自動的に生成された説明">
            <a:extLst>
              <a:ext uri="{FF2B5EF4-FFF2-40B4-BE49-F238E27FC236}">
                <a16:creationId xmlns:a16="http://schemas.microsoft.com/office/drawing/2014/main" id="{16991417-B160-3E3B-5F4C-35DA0F1759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566"/>
          <a:stretch/>
        </p:blipFill>
        <p:spPr>
          <a:xfrm>
            <a:off x="-8190" y="4164576"/>
            <a:ext cx="10507165" cy="2704407"/>
          </a:xfrm>
          <a:prstGeom prst="rect">
            <a:avLst/>
          </a:prstGeom>
        </p:spPr>
      </p:pic>
      <p:sp>
        <p:nvSpPr>
          <p:cNvPr id="6" name="スライド番号プレースホルダー 4">
            <a:extLst>
              <a:ext uri="{FF2B5EF4-FFF2-40B4-BE49-F238E27FC236}">
                <a16:creationId xmlns:a16="http://schemas.microsoft.com/office/drawing/2014/main" id="{BBCC16C2-9372-B05B-2EBA-2F71B019DDBC}"/>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Tree>
    <p:extLst>
      <p:ext uri="{BB962C8B-B14F-4D97-AF65-F5344CB8AC3E}">
        <p14:creationId xmlns:p14="http://schemas.microsoft.com/office/powerpoint/2010/main" val="42572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asic（essay）">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081549" y="860279"/>
            <a:ext cx="7657916"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製品本体に表示する場合の表示方法・場所を記入（例：シールに印字し本体側面に貼り付け、製品天面にラベル貼り付け）</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23891" y="193062"/>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表示方法とその内容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4081549" y="1423430"/>
            <a:ext cx="7657916"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製品梱包材に表示する場合の表示方法・場所を記入（例：梱包材（段ボール）の上面）</a:t>
            </a:r>
            <a:endParaRPr kumimoji="1" lang="en-US" altLang="ja-JP"/>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948136" y="2696326"/>
            <a:ext cx="7657918" cy="859296"/>
          </a:xfrm>
          <a:noFill/>
        </p:spPr>
        <p:txBody>
          <a:bodyPr vert="horz" wrap="square" lIns="72000" tIns="72000" rIns="72000" bIns="36000" rtlCol="0">
            <a:noAutofit/>
          </a:bodyPr>
          <a:lstStyle>
            <a:lvl1pPr marL="0" indent="0">
              <a:buNone/>
              <a:defRPr lang="ja-JP" altLang="en-US" sz="1600" dirty="0" smtClean="0">
                <a:latin typeface="+mn-ea"/>
                <a:ea typeface="+mn-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algn="just" rtl="0" fontAlgn="base">
              <a:spcBef>
                <a:spcPts val="0"/>
              </a:spcBef>
              <a:spcAft>
                <a:spcPts val="0"/>
              </a:spcAft>
            </a:pPr>
            <a:r>
              <a:rPr kumimoji="1" lang="ja-JP" altLang="en-US"/>
              <a:t>＜様式１＞この製品は一定条件下での誤使用・不注意をきっかけとした ○○（＝「危害の要因」 例</a:t>
            </a:r>
            <a:r>
              <a:rPr kumimoji="1" lang="en-US" altLang="ja-JP"/>
              <a:t>. </a:t>
            </a:r>
            <a:r>
              <a:rPr kumimoji="1" lang="ja-JP" altLang="en-US"/>
              <a:t>着衣着火、巻き付き、転落）による △△（＝「危害の結果」 例</a:t>
            </a:r>
            <a:r>
              <a:rPr kumimoji="1" lang="en-US" altLang="ja-JP"/>
              <a:t>. </a:t>
            </a:r>
            <a:r>
              <a:rPr kumimoji="1" lang="ja-JP" altLang="en-US"/>
              <a:t>やけど、窒息、骨折）のリスク低減が図られた製品です 。</a:t>
            </a:r>
            <a:endParaRPr kumimoji="1" lang="en-US" altLang="ja-JP"/>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4070927" y="4606756"/>
            <a:ext cx="7535127" cy="864552"/>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応募時点で、取扱説明書等において「リスクをなくすことを保証するものではない」主旨の表示をしている場合、具体的な表示内容を記入</a:t>
            </a:r>
            <a:endParaRPr kumimoji="1" lang="en-US" altLang="ja-JP"/>
          </a:p>
        </p:txBody>
      </p:sp>
      <p:sp>
        <p:nvSpPr>
          <p:cNvPr id="8" name="テキスト プレースホルダー 9">
            <a:extLst>
              <a:ext uri="{FF2B5EF4-FFF2-40B4-BE49-F238E27FC236}">
                <a16:creationId xmlns:a16="http://schemas.microsoft.com/office/drawing/2014/main" id="{164D0995-FFD7-C25D-3A2E-36D32DE8AB85}"/>
              </a:ext>
            </a:extLst>
          </p:cNvPr>
          <p:cNvSpPr>
            <a:spLocks noGrp="1"/>
          </p:cNvSpPr>
          <p:nvPr>
            <p:ph type="body" sz="quarter" idx="29" hasCustomPrompt="1"/>
          </p:nvPr>
        </p:nvSpPr>
        <p:spPr>
          <a:xfrm>
            <a:off x="4081547" y="1942636"/>
            <a:ext cx="7657917"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同梱品に表示する場合の表示方法・場所を記入（例：取扱説明書）</a:t>
            </a:r>
            <a:endParaRPr kumimoji="1" lang="en-US" altLang="ja-JP"/>
          </a:p>
        </p:txBody>
      </p:sp>
      <p:sp>
        <p:nvSpPr>
          <p:cNvPr id="4" name="テキスト プレースホルダー 9">
            <a:extLst>
              <a:ext uri="{FF2B5EF4-FFF2-40B4-BE49-F238E27FC236}">
                <a16:creationId xmlns:a16="http://schemas.microsoft.com/office/drawing/2014/main" id="{E0541059-3023-0AE5-5DB4-C08EE55F8304}"/>
              </a:ext>
            </a:extLst>
          </p:cNvPr>
          <p:cNvSpPr>
            <a:spLocks noGrp="1"/>
          </p:cNvSpPr>
          <p:nvPr>
            <p:ph type="body" sz="quarter" idx="30" hasCustomPrompt="1"/>
          </p:nvPr>
        </p:nvSpPr>
        <p:spPr>
          <a:xfrm>
            <a:off x="423891" y="5584707"/>
            <a:ext cx="7524507" cy="864551"/>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簡易形式の表示を使用する場合は、表示方法・表示箇所を詳細に記入すること。</a:t>
            </a:r>
            <a:endParaRPr kumimoji="1" lang="en-US" altLang="ja-JP"/>
          </a:p>
        </p:txBody>
      </p:sp>
      <p:sp>
        <p:nvSpPr>
          <p:cNvPr id="9" name="テキスト プレースホルダー 9">
            <a:extLst>
              <a:ext uri="{FF2B5EF4-FFF2-40B4-BE49-F238E27FC236}">
                <a16:creationId xmlns:a16="http://schemas.microsoft.com/office/drawing/2014/main" id="{80B4D6FD-4435-5BF4-C3C8-5CC8875C2363}"/>
              </a:ext>
            </a:extLst>
          </p:cNvPr>
          <p:cNvSpPr>
            <a:spLocks noGrp="1"/>
          </p:cNvSpPr>
          <p:nvPr>
            <p:ph type="body" sz="quarter" idx="31" hasCustomPrompt="1"/>
          </p:nvPr>
        </p:nvSpPr>
        <p:spPr>
          <a:xfrm>
            <a:off x="3948136" y="3647538"/>
            <a:ext cx="7657918" cy="859296"/>
          </a:xfrm>
          <a:noFill/>
        </p:spPr>
        <p:txBody>
          <a:bodyPr vert="horz" wrap="square" lIns="72000" tIns="72000" rIns="72000" bIns="36000" rtlCol="0">
            <a:noAutofit/>
          </a:bodyPr>
          <a:lstStyle>
            <a:lvl1pPr marL="0" indent="0">
              <a:buNone/>
              <a:defRPr lang="ja-JP" altLang="en-US" sz="1600" dirty="0" smtClean="0">
                <a:latin typeface="+mn-ea"/>
                <a:ea typeface="+mn-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algn="just" rtl="0" fontAlgn="base">
              <a:spcBef>
                <a:spcPts val="0"/>
              </a:spcBef>
              <a:spcAft>
                <a:spcPts val="0"/>
              </a:spcAft>
            </a:pPr>
            <a:r>
              <a:rPr kumimoji="1" lang="ja-JP" altLang="en-US"/>
              <a:t>＜様式２＞この製品は一定条件下での誤使用・不注意をきっかけとした ○○（＝「危害の要因」 例</a:t>
            </a:r>
            <a:r>
              <a:rPr kumimoji="1" lang="en-US" altLang="ja-JP"/>
              <a:t>. </a:t>
            </a:r>
            <a:r>
              <a:rPr kumimoji="1" lang="ja-JP" altLang="en-US"/>
              <a:t>着衣着火、巻き付き、転落）による 重大事故のリスク低減が図られた製品です 。</a:t>
            </a:r>
            <a:endParaRPr kumimoji="1" lang="en-US" altLang="ja-JP"/>
          </a:p>
        </p:txBody>
      </p:sp>
    </p:spTree>
    <p:extLst>
      <p:ext uri="{BB962C8B-B14F-4D97-AF65-F5344CB8AC3E}">
        <p14:creationId xmlns:p14="http://schemas.microsoft.com/office/powerpoint/2010/main" val="3719849750"/>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23891" y="193062"/>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表示方法とその内容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ボックス 3">
            <a:extLst>
              <a:ext uri="{FF2B5EF4-FFF2-40B4-BE49-F238E27FC236}">
                <a16:creationId xmlns:a16="http://schemas.microsoft.com/office/drawing/2014/main" id="{DABAD6FE-1EAD-EF04-28D1-16FD30695D5E}"/>
              </a:ext>
            </a:extLst>
          </p:cNvPr>
          <p:cNvSpPr txBox="1"/>
          <p:nvPr userDrawn="1"/>
        </p:nvSpPr>
        <p:spPr>
          <a:xfrm>
            <a:off x="423891" y="1308231"/>
            <a:ext cx="6105698" cy="636328"/>
          </a:xfrm>
          <a:prstGeom prst="rect">
            <a:avLst/>
          </a:prstGeom>
          <a:noFill/>
        </p:spPr>
        <p:txBody>
          <a:bodyPr wrap="square">
            <a:spAutoFit/>
          </a:body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sz="1400"/>
              <a:t>簡易形式の表示を使用する場合は、表示方法・表示箇所を詳細に記入すること。</a:t>
            </a:r>
            <a:endParaRPr kumimoji="1" lang="en-US" altLang="ja-JP" sz="1400"/>
          </a:p>
        </p:txBody>
      </p:sp>
    </p:spTree>
    <p:extLst>
      <p:ext uri="{BB962C8B-B14F-4D97-AF65-F5344CB8AC3E}">
        <p14:creationId xmlns:p14="http://schemas.microsoft.com/office/powerpoint/2010/main" val="116546962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948202776"/>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74842031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第三者試験機関名／モニター調査実施先いずれか記入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58626086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235731045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392956058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394798953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486174696"/>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（例）製品安全</a:t>
            </a:r>
            <a:r>
              <a:rPr kumimoji="1" lang="en-US" altLang="ja-JP"/>
              <a:t>4</a:t>
            </a:r>
            <a:r>
              <a:rPr kumimoji="1" lang="ja-JP" altLang="en-US"/>
              <a:t>法の登録検査機関、</a:t>
            </a:r>
            <a:r>
              <a:rPr kumimoji="1" lang="en-US" altLang="ja-JP"/>
              <a:t>ISO/IEC17025</a:t>
            </a:r>
            <a:r>
              <a:rPr kumimoji="1" lang="ja-JP" altLang="en-US"/>
              <a:t>認定を取得する試験所、研究機関、大学・学術研究機関等</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試験内容を消費者にもわかりやすく、具体的かつ簡潔に記入</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56810147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Index">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3" y="366716"/>
            <a:ext cx="11305846"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目次</a:t>
            </a:r>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参考</a:t>
            </a:r>
            <a:r>
              <a:rPr kumimoji="1" lang="en-US" altLang="ja-JP"/>
              <a:t>/</a:t>
            </a:r>
            <a:r>
              <a:rPr kumimoji="1" lang="ja-JP" altLang="en-US"/>
              <a:t>引用文献等：</a:t>
            </a:r>
            <a:r>
              <a:rPr kumimoji="1" lang="en-US" altLang="ja-JP"/>
              <a:t>8pt</a:t>
            </a:r>
          </a:p>
        </p:txBody>
      </p:sp>
      <p:sp>
        <p:nvSpPr>
          <p:cNvPr id="3" name="テキスト プレースホルダー 8">
            <a:extLst>
              <a:ext uri="{FF2B5EF4-FFF2-40B4-BE49-F238E27FC236}">
                <a16:creationId xmlns:a16="http://schemas.microsoft.com/office/drawing/2014/main" id="{3EE3E01E-3F79-A45A-7179-85544275E81B}"/>
              </a:ext>
            </a:extLst>
          </p:cNvPr>
          <p:cNvSpPr>
            <a:spLocks noGrp="1"/>
          </p:cNvSpPr>
          <p:nvPr>
            <p:ph type="body" sz="quarter" idx="19" hasCustomPrompt="1"/>
          </p:nvPr>
        </p:nvSpPr>
        <p:spPr>
          <a:xfrm>
            <a:off x="443072" y="1138194"/>
            <a:ext cx="7330149" cy="2360234"/>
          </a:xfrm>
        </p:spPr>
        <p:txBody>
          <a:bodyPr/>
          <a:lstStyle>
            <a:lvl1pPr marL="342908" indent="-342908">
              <a:lnSpc>
                <a:spcPct val="130000"/>
              </a:lnSpc>
              <a:buClr>
                <a:schemeClr val="tx1"/>
              </a:buClr>
              <a:buFont typeface="+mj-lt"/>
              <a:buAutoNum type="arabicPeriod"/>
              <a:defRPr sz="1600" b="0" i="0">
                <a:latin typeface="+mn-ea"/>
                <a:ea typeface="+mn-ea"/>
              </a:defRPr>
            </a:lvl1pPr>
            <a:lvl4pPr>
              <a:defRPr sz="1600">
                <a:latin typeface="+mn-ea"/>
                <a:ea typeface="+mn-ea"/>
              </a:defRPr>
            </a:lvl4pPr>
            <a:lvl5pPr>
              <a:defRPr sz="1600">
                <a:latin typeface="+mn-ea"/>
                <a:ea typeface="+mn-ea"/>
              </a:defRPr>
            </a:lvl5pPr>
            <a:lvl6pPr>
              <a:defRPr sz="1600">
                <a:latin typeface="+mn-ea"/>
                <a:ea typeface="+mn-ea"/>
              </a:defRPr>
            </a:lvl6pPr>
          </a:lstStyle>
          <a:p>
            <a:pPr lvl="0"/>
            <a:r>
              <a:rPr kumimoji="1" lang="ja-JP" altLang="en-US"/>
              <a:t>セクション</a:t>
            </a:r>
            <a:r>
              <a:rPr kumimoji="1" lang="en-US" altLang="ja-JP"/>
              <a:t> 01</a:t>
            </a:r>
          </a:p>
          <a:p>
            <a:pPr lvl="0"/>
            <a:r>
              <a:rPr kumimoji="1" lang="ja-JP" altLang="en-US"/>
              <a:t>セクション</a:t>
            </a:r>
            <a:r>
              <a:rPr kumimoji="1" lang="en-US" altLang="ja-JP"/>
              <a:t> 02</a:t>
            </a:r>
          </a:p>
          <a:p>
            <a:pPr lvl="0"/>
            <a:r>
              <a:rPr kumimoji="1" lang="ja-JP" altLang="en-US"/>
              <a:t>セクション</a:t>
            </a:r>
            <a:r>
              <a:rPr kumimoji="1" lang="en-US" altLang="ja-JP"/>
              <a:t> 03</a:t>
            </a:r>
          </a:p>
          <a:p>
            <a:pPr lvl="0"/>
            <a:r>
              <a:rPr kumimoji="1" lang="ja-JP" altLang="en-US"/>
              <a:t>セクション</a:t>
            </a:r>
            <a:r>
              <a:rPr kumimoji="1" lang="en-US" altLang="ja-JP"/>
              <a:t> 04</a:t>
            </a:r>
          </a:p>
          <a:p>
            <a:pPr marL="342908" marR="0" lvl="0" indent="-342908" algn="l" defTabSz="914423" rtl="0" eaLnBrk="1" fontAlgn="auto" latinLnBrk="0" hangingPunct="1">
              <a:lnSpc>
                <a:spcPct val="100000"/>
              </a:lnSpc>
              <a:spcBef>
                <a:spcPts val="600"/>
              </a:spcBef>
              <a:spcAft>
                <a:spcPts val="600"/>
              </a:spcAft>
              <a:buClr>
                <a:srgbClr val="002060"/>
              </a:buClr>
              <a:buSzTx/>
              <a:buFont typeface="+mj-lt"/>
              <a:buAutoNum type="arabicPeriod"/>
              <a:tabLst/>
              <a:defRPr/>
            </a:pPr>
            <a:r>
              <a:rPr kumimoji="1" lang="ja-JP" altLang="en-US"/>
              <a:t>セクション</a:t>
            </a:r>
            <a:r>
              <a:rPr kumimoji="1" lang="en-US" altLang="ja-JP"/>
              <a:t> 05</a:t>
            </a:r>
          </a:p>
        </p:txBody>
      </p:sp>
      <p:sp>
        <p:nvSpPr>
          <p:cNvPr id="4" name="テキスト プレースホルダー 8">
            <a:extLst>
              <a:ext uri="{FF2B5EF4-FFF2-40B4-BE49-F238E27FC236}">
                <a16:creationId xmlns:a16="http://schemas.microsoft.com/office/drawing/2014/main" id="{66F75DC8-7F8B-DE8F-5A34-63C830C27B79}"/>
              </a:ext>
            </a:extLst>
          </p:cNvPr>
          <p:cNvSpPr>
            <a:spLocks noGrp="1"/>
          </p:cNvSpPr>
          <p:nvPr>
            <p:ph type="body" sz="quarter" idx="20" hasCustomPrompt="1"/>
          </p:nvPr>
        </p:nvSpPr>
        <p:spPr>
          <a:xfrm>
            <a:off x="7773220" y="1138194"/>
            <a:ext cx="2550466" cy="2360234"/>
          </a:xfrm>
        </p:spPr>
        <p:txBody>
          <a:bodyPr/>
          <a:lstStyle>
            <a:lvl1pPr marL="0" indent="0" algn="r">
              <a:lnSpc>
                <a:spcPct val="130000"/>
              </a:lnSpc>
              <a:buFont typeface="+mj-lt"/>
              <a:buNone/>
              <a:defRPr sz="1600" b="0" i="0">
                <a:latin typeface="+mj-ea"/>
                <a:ea typeface="+mj-ea"/>
              </a:defRPr>
            </a:lvl1pPr>
            <a:lvl4pPr>
              <a:defRPr sz="1600">
                <a:latin typeface="+mj-ea"/>
                <a:ea typeface="+mj-ea"/>
              </a:defRPr>
            </a:lvl4pPr>
            <a:lvl5pPr>
              <a:defRPr sz="1600">
                <a:latin typeface="+mj-ea"/>
                <a:ea typeface="+mj-ea"/>
              </a:defRPr>
            </a:lvl5pPr>
            <a:lvl6pPr>
              <a:defRPr>
                <a:latin typeface="+mj-ea"/>
                <a:ea typeface="+mj-ea"/>
              </a:defRPr>
            </a:lvl6pPr>
            <a:lvl7pPr>
              <a:defRPr>
                <a:latin typeface="+mj-ea"/>
                <a:ea typeface="+mj-ea"/>
              </a:defRPr>
            </a:lvl7pPr>
          </a:lstStyle>
          <a:p>
            <a:pPr marL="0" indent="0" algn="r">
              <a:buNone/>
            </a:pPr>
            <a:r>
              <a:rPr lang="en-US" altLang="ja-JP"/>
              <a:t>------- 001</a:t>
            </a:r>
            <a:endParaRPr lang="ja-JP" altLang="en-US"/>
          </a:p>
          <a:p>
            <a:pPr marL="0" lvl="0" indent="0" algn="r">
              <a:buNone/>
            </a:pPr>
            <a:r>
              <a:rPr lang="en-US" altLang="ja-JP"/>
              <a:t>------- 001</a:t>
            </a:r>
            <a:endParaRPr lang="ja-JP" altLang="en-US"/>
          </a:p>
          <a:p>
            <a:pPr marL="0" lvl="0" indent="0" algn="r">
              <a:buNone/>
            </a:pPr>
            <a:r>
              <a:rPr lang="en-US" altLang="ja-JP"/>
              <a:t>------- 001</a:t>
            </a:r>
          </a:p>
          <a:p>
            <a:pPr marL="0" indent="0" algn="r">
              <a:buNone/>
            </a:pPr>
            <a:r>
              <a:rPr lang="en-US" altLang="ja-JP"/>
              <a:t>------- 001</a:t>
            </a:r>
          </a:p>
          <a:p>
            <a:pPr marL="0" marR="0" lvl="0" indent="0" algn="r" defTabSz="914423" rtl="0" eaLnBrk="1" fontAlgn="auto" latinLnBrk="0" hangingPunct="1">
              <a:lnSpc>
                <a:spcPct val="100000"/>
              </a:lnSpc>
              <a:spcBef>
                <a:spcPts val="600"/>
              </a:spcBef>
              <a:spcAft>
                <a:spcPts val="600"/>
              </a:spcAft>
              <a:buClr>
                <a:srgbClr val="002060"/>
              </a:buClr>
              <a:buSzTx/>
              <a:buFont typeface="+mj-lt"/>
              <a:buNone/>
              <a:tabLst/>
              <a:defRPr/>
            </a:pPr>
            <a:r>
              <a:rPr lang="en-US" altLang="ja-JP"/>
              <a:t>------- 001</a:t>
            </a:r>
          </a:p>
        </p:txBody>
      </p:sp>
      <p:pic>
        <p:nvPicPr>
          <p:cNvPr id="5" name="図 4" descr="図形 が含まれている画像&#10;&#10;自動的に生成された説明">
            <a:extLst>
              <a:ext uri="{FF2B5EF4-FFF2-40B4-BE49-F238E27FC236}">
                <a16:creationId xmlns:a16="http://schemas.microsoft.com/office/drawing/2014/main" id="{DB3F85C5-509B-257D-8B3C-FC178DFD6638}"/>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43507870"/>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2939" userDrawn="1">
          <p15:clr>
            <a:srgbClr val="FBAE40"/>
          </p15:clr>
        </p15:guide>
        <p15:guide id="3" pos="3301" userDrawn="1">
          <p15:clr>
            <a:srgbClr val="FBAE40"/>
          </p15:clr>
        </p15:guide>
        <p15:guide id="4" pos="3120" userDrawn="1">
          <p15:clr>
            <a:srgbClr val="FBAE40"/>
          </p15:clr>
        </p15:guide>
        <p15:guide id="5" pos="1646" userDrawn="1">
          <p15:clr>
            <a:srgbClr val="FBAE40"/>
          </p15:clr>
        </p15:guide>
        <p15:guide id="6" pos="1510" userDrawn="1">
          <p15:clr>
            <a:srgbClr val="FBAE40"/>
          </p15:clr>
        </p15:guide>
        <p15:guide id="7" pos="217" userDrawn="1">
          <p15:clr>
            <a:srgbClr val="FBAE40"/>
          </p15:clr>
        </p15:guide>
        <p15:guide id="8" pos="4594" userDrawn="1">
          <p15:clr>
            <a:srgbClr val="FBAE40"/>
          </p15:clr>
        </p15:guide>
        <p15:guide id="9" pos="4730" userDrawn="1">
          <p15:clr>
            <a:srgbClr val="FBAE40"/>
          </p15:clr>
        </p15:guide>
        <p15:guide id="10" pos="6023" userDrawn="1">
          <p15:clr>
            <a:srgbClr val="FBAE40"/>
          </p15:clr>
        </p15:guide>
        <p15:guide id="12" orient="horz" pos="4088" userDrawn="1">
          <p15:clr>
            <a:srgbClr val="FBAE40"/>
          </p15:clr>
        </p15:guide>
        <p15:guide id="13" orient="horz" pos="3861" userDrawn="1">
          <p15:clr>
            <a:srgbClr val="FBAE40"/>
          </p15:clr>
        </p15:guide>
        <p15:guide id="14" orient="horz" pos="595" userDrawn="1">
          <p15:clr>
            <a:srgbClr val="FBAE40"/>
          </p15:clr>
        </p15:guide>
        <p15:guide id="15" orient="horz" pos="709" userDrawn="1">
          <p15:clr>
            <a:srgbClr val="FBAE40"/>
          </p15:clr>
        </p15:guide>
        <p15:guide id="16" orient="horz" pos="1366" userDrawn="1">
          <p15:clr>
            <a:srgbClr val="FBAE40"/>
          </p15:clr>
        </p15:guide>
        <p15:guide id="17" orient="horz" pos="2614" userDrawn="1">
          <p15:clr>
            <a:srgbClr val="FBAE40"/>
          </p15:clr>
        </p15:guide>
        <p15:guide id="18" orient="horz" pos="1480" userDrawn="1">
          <p15:clr>
            <a:srgbClr val="FBAE40"/>
          </p15:clr>
        </p15:guide>
        <p15:guide id="19" orient="horz" pos="27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821450701"/>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375387292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71438905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その他の事項（非公開内容）</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41006" y="1268597"/>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法人番号を記入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441007" y="1855110"/>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所在地を記入</a:t>
            </a:r>
            <a:endParaRPr kumimoji="1" lang="en-US" altLang="ja-JP"/>
          </a:p>
        </p:txBody>
      </p:sp>
      <p:sp>
        <p:nvSpPr>
          <p:cNvPr id="4" name="テキスト プレースホルダー 9">
            <a:extLst>
              <a:ext uri="{FF2B5EF4-FFF2-40B4-BE49-F238E27FC236}">
                <a16:creationId xmlns:a16="http://schemas.microsoft.com/office/drawing/2014/main" id="{2EEDBCBD-552C-4606-6A2F-869FEBA38CFE}"/>
              </a:ext>
            </a:extLst>
          </p:cNvPr>
          <p:cNvSpPr>
            <a:spLocks noGrp="1"/>
          </p:cNvSpPr>
          <p:nvPr>
            <p:ph type="body" sz="quarter" idx="29" hasCustomPrompt="1"/>
          </p:nvPr>
        </p:nvSpPr>
        <p:spPr>
          <a:xfrm>
            <a:off x="441007" y="2537196"/>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代表者名を記入（ふりがな含む）</a:t>
            </a:r>
            <a:endParaRPr kumimoji="1" lang="en-US" altLang="ja-JP"/>
          </a:p>
        </p:txBody>
      </p:sp>
      <p:sp>
        <p:nvSpPr>
          <p:cNvPr id="7" name="テキスト プレースホルダー 9">
            <a:extLst>
              <a:ext uri="{FF2B5EF4-FFF2-40B4-BE49-F238E27FC236}">
                <a16:creationId xmlns:a16="http://schemas.microsoft.com/office/drawing/2014/main" id="{DCED0355-FA4F-80B7-DAE1-B4E45EF33747}"/>
              </a:ext>
            </a:extLst>
          </p:cNvPr>
          <p:cNvSpPr>
            <a:spLocks noGrp="1"/>
          </p:cNvSpPr>
          <p:nvPr>
            <p:ph type="body" sz="quarter" idx="30" hasCustomPrompt="1"/>
          </p:nvPr>
        </p:nvSpPr>
        <p:spPr>
          <a:xfrm>
            <a:off x="408143" y="3184475"/>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ホームページ</a:t>
            </a:r>
            <a:r>
              <a:rPr kumimoji="1" lang="en-US" altLang="ja-JP"/>
              <a:t>URL</a:t>
            </a:r>
            <a:r>
              <a:rPr kumimoji="1" lang="ja-JP" altLang="en-US"/>
              <a:t>を記入</a:t>
            </a:r>
            <a:endParaRPr kumimoji="1" lang="en-US" altLang="ja-JP"/>
          </a:p>
        </p:txBody>
      </p:sp>
      <p:sp>
        <p:nvSpPr>
          <p:cNvPr id="8" name="テキスト プレースホルダー 9">
            <a:extLst>
              <a:ext uri="{FF2B5EF4-FFF2-40B4-BE49-F238E27FC236}">
                <a16:creationId xmlns:a16="http://schemas.microsoft.com/office/drawing/2014/main" id="{86603BF5-C298-7A61-EDD9-C19AE2253139}"/>
              </a:ext>
            </a:extLst>
          </p:cNvPr>
          <p:cNvSpPr>
            <a:spLocks noGrp="1"/>
          </p:cNvSpPr>
          <p:nvPr>
            <p:ph type="body" sz="quarter" idx="31" hasCustomPrompt="1"/>
          </p:nvPr>
        </p:nvSpPr>
        <p:spPr>
          <a:xfrm>
            <a:off x="441006" y="3831754"/>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所在地を記入</a:t>
            </a:r>
            <a:endParaRPr kumimoji="1" lang="en-US" altLang="ja-JP"/>
          </a:p>
        </p:txBody>
      </p:sp>
      <p:sp>
        <p:nvSpPr>
          <p:cNvPr id="9" name="テキスト プレースホルダー 9">
            <a:extLst>
              <a:ext uri="{FF2B5EF4-FFF2-40B4-BE49-F238E27FC236}">
                <a16:creationId xmlns:a16="http://schemas.microsoft.com/office/drawing/2014/main" id="{32A73227-F08E-4D91-E166-64C3D9435301}"/>
              </a:ext>
            </a:extLst>
          </p:cNvPr>
          <p:cNvSpPr>
            <a:spLocks noGrp="1"/>
          </p:cNvSpPr>
          <p:nvPr>
            <p:ph type="body" sz="quarter" idx="32" hasCustomPrompt="1"/>
          </p:nvPr>
        </p:nvSpPr>
        <p:spPr>
          <a:xfrm>
            <a:off x="408142" y="4439921"/>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担当者名を記入</a:t>
            </a:r>
            <a:endParaRPr kumimoji="1" lang="en-US" altLang="ja-JP"/>
          </a:p>
        </p:txBody>
      </p:sp>
      <p:sp>
        <p:nvSpPr>
          <p:cNvPr id="10" name="テキスト プレースホルダー 9">
            <a:extLst>
              <a:ext uri="{FF2B5EF4-FFF2-40B4-BE49-F238E27FC236}">
                <a16:creationId xmlns:a16="http://schemas.microsoft.com/office/drawing/2014/main" id="{11C7DC7F-CE69-AD0D-B2CF-DF4CE6C8896C}"/>
              </a:ext>
            </a:extLst>
          </p:cNvPr>
          <p:cNvSpPr>
            <a:spLocks noGrp="1"/>
          </p:cNvSpPr>
          <p:nvPr>
            <p:ph type="body" sz="quarter" idx="33" hasCustomPrompt="1"/>
          </p:nvPr>
        </p:nvSpPr>
        <p:spPr>
          <a:xfrm>
            <a:off x="403047" y="5059192"/>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所属・役職名を記入</a:t>
            </a:r>
            <a:endParaRPr kumimoji="1" lang="en-US" altLang="ja-JP"/>
          </a:p>
        </p:txBody>
      </p:sp>
      <p:sp>
        <p:nvSpPr>
          <p:cNvPr id="11" name="テキスト プレースホルダー 9">
            <a:extLst>
              <a:ext uri="{FF2B5EF4-FFF2-40B4-BE49-F238E27FC236}">
                <a16:creationId xmlns:a16="http://schemas.microsoft.com/office/drawing/2014/main" id="{64498988-F9E6-535C-B65A-4E414CE7FBCF}"/>
              </a:ext>
            </a:extLst>
          </p:cNvPr>
          <p:cNvSpPr>
            <a:spLocks noGrp="1"/>
          </p:cNvSpPr>
          <p:nvPr>
            <p:ph type="body" sz="quarter" idx="34" hasCustomPrompt="1"/>
          </p:nvPr>
        </p:nvSpPr>
        <p:spPr>
          <a:xfrm>
            <a:off x="403046" y="5634921"/>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住所を記入</a:t>
            </a:r>
            <a:endParaRPr kumimoji="1" lang="en-US" altLang="ja-JP"/>
          </a:p>
        </p:txBody>
      </p:sp>
      <p:sp>
        <p:nvSpPr>
          <p:cNvPr id="12" name="テキスト プレースホルダー 9">
            <a:extLst>
              <a:ext uri="{FF2B5EF4-FFF2-40B4-BE49-F238E27FC236}">
                <a16:creationId xmlns:a16="http://schemas.microsoft.com/office/drawing/2014/main" id="{1A66BEE2-935A-D809-AD80-A36C81A50169}"/>
              </a:ext>
            </a:extLst>
          </p:cNvPr>
          <p:cNvSpPr>
            <a:spLocks noGrp="1"/>
          </p:cNvSpPr>
          <p:nvPr>
            <p:ph type="body" sz="quarter" idx="35" hasCustomPrompt="1"/>
          </p:nvPr>
        </p:nvSpPr>
        <p:spPr>
          <a:xfrm>
            <a:off x="384301" y="6254192"/>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連絡先を記入（メールアドレス・電話番号）</a:t>
            </a:r>
            <a:endParaRPr kumimoji="1" lang="en-US" altLang="ja-JP"/>
          </a:p>
        </p:txBody>
      </p:sp>
      <p:sp>
        <p:nvSpPr>
          <p:cNvPr id="13" name="テキスト プレースホルダー 9">
            <a:extLst>
              <a:ext uri="{FF2B5EF4-FFF2-40B4-BE49-F238E27FC236}">
                <a16:creationId xmlns:a16="http://schemas.microsoft.com/office/drawing/2014/main" id="{3493E834-3893-876C-EAE0-5C7116E72A73}"/>
              </a:ext>
            </a:extLst>
          </p:cNvPr>
          <p:cNvSpPr>
            <a:spLocks noGrp="1"/>
          </p:cNvSpPr>
          <p:nvPr>
            <p:ph type="body" sz="quarter" idx="36" hasCustomPrompt="1"/>
          </p:nvPr>
        </p:nvSpPr>
        <p:spPr>
          <a:xfrm>
            <a:off x="967355" y="895430"/>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buFont typeface="Arial" panose="020B0604020202020204" pitchFamily="34" charset="0"/>
              <a:buNone/>
              <a:tabLst/>
              <a:defRPr/>
            </a:pPr>
            <a:r>
              <a:rPr lang="ja-JP" altLang="en-US" sz="1600">
                <a:effectLst/>
                <a:latin typeface="+mn-ea"/>
                <a:cs typeface="Times New Roman" panose="02020603050405020304" pitchFamily="18" charset="0"/>
              </a:rPr>
              <a:t>記入例：</a:t>
            </a:r>
            <a:r>
              <a:rPr lang="en-US" altLang="ja-JP" sz="1600">
                <a:effectLst/>
                <a:latin typeface="+mn-ea"/>
                <a:cs typeface="Times New Roman" panose="02020603050405020304" pitchFamily="18" charset="0"/>
              </a:rPr>
              <a:t>202</a:t>
            </a:r>
            <a:r>
              <a:rPr lang="ja-JP" altLang="en-US" sz="1600">
                <a:effectLst/>
                <a:latin typeface="+mn-ea"/>
                <a:cs typeface="Times New Roman" panose="02020603050405020304" pitchFamily="18" charset="0"/>
              </a:rPr>
              <a:t>●年●月～●●年●月</a:t>
            </a:r>
            <a:r>
              <a:rPr lang="ja-JP" altLang="en-US" sz="1600">
                <a:solidFill>
                  <a:srgbClr val="FF0000"/>
                </a:solidFill>
                <a:effectLst/>
                <a:latin typeface="+mn-ea"/>
                <a:cs typeface="Times New Roman" panose="02020603050405020304" pitchFamily="18" charset="0"/>
              </a:rPr>
              <a:t>（販売終了見込みが予め分かる場合、その時期（年月）を記載すること）</a:t>
            </a:r>
            <a:endParaRPr kumimoji="1" lang="ja-JP" altLang="en-US" sz="1600">
              <a:solidFill>
                <a:srgbClr val="FF0000"/>
              </a:solidFill>
              <a:latin typeface="+mn-ea"/>
              <a:cs typeface="Meiryo UI" panose="020B0604030504040204" pitchFamily="50" charset="-128"/>
            </a:endParaRPr>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a:p>
        </p:txBody>
      </p:sp>
    </p:spTree>
    <p:extLst>
      <p:ext uri="{BB962C8B-B14F-4D97-AF65-F5344CB8AC3E}">
        <p14:creationId xmlns:p14="http://schemas.microsoft.com/office/powerpoint/2010/main" val="289876702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その他の事項（非公開内容）</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03045" y="1007938"/>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第三者試験機関等の所在地を記入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409803" y="1687487"/>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第三者試験機関等の担当者名を記入</a:t>
            </a:r>
            <a:endParaRPr kumimoji="1" lang="en-US" altLang="ja-JP"/>
          </a:p>
        </p:txBody>
      </p:sp>
      <p:sp>
        <p:nvSpPr>
          <p:cNvPr id="4" name="テキスト プレースホルダー 9">
            <a:extLst>
              <a:ext uri="{FF2B5EF4-FFF2-40B4-BE49-F238E27FC236}">
                <a16:creationId xmlns:a16="http://schemas.microsoft.com/office/drawing/2014/main" id="{2EEDBCBD-552C-4606-6A2F-869FEBA38CFE}"/>
              </a:ext>
            </a:extLst>
          </p:cNvPr>
          <p:cNvSpPr>
            <a:spLocks noGrp="1"/>
          </p:cNvSpPr>
          <p:nvPr>
            <p:ph type="body" sz="quarter" idx="29" hasCustomPrompt="1"/>
          </p:nvPr>
        </p:nvSpPr>
        <p:spPr>
          <a:xfrm>
            <a:off x="407683" y="2419846"/>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第三者試験機関等の担当者の所属・役職名を記入</a:t>
            </a:r>
            <a:endParaRPr kumimoji="1" lang="en-US" altLang="ja-JP"/>
          </a:p>
        </p:txBody>
      </p:sp>
      <p:sp>
        <p:nvSpPr>
          <p:cNvPr id="7" name="テキスト プレースホルダー 9">
            <a:extLst>
              <a:ext uri="{FF2B5EF4-FFF2-40B4-BE49-F238E27FC236}">
                <a16:creationId xmlns:a16="http://schemas.microsoft.com/office/drawing/2014/main" id="{DCED0355-FA4F-80B7-DAE1-B4E45EF33747}"/>
              </a:ext>
            </a:extLst>
          </p:cNvPr>
          <p:cNvSpPr>
            <a:spLocks noGrp="1"/>
          </p:cNvSpPr>
          <p:nvPr>
            <p:ph type="body" sz="quarter" idx="30" hasCustomPrompt="1"/>
          </p:nvPr>
        </p:nvSpPr>
        <p:spPr>
          <a:xfrm>
            <a:off x="409802" y="3068960"/>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第三者試験機関等の担当者の連絡先（メールアドレス・電話番号）を記入</a:t>
            </a:r>
            <a:endParaRPr kumimoji="1" lang="en-US" altLang="ja-JP"/>
          </a:p>
        </p:txBody>
      </p:sp>
      <p:sp>
        <p:nvSpPr>
          <p:cNvPr id="8" name="テキスト プレースホルダー 9">
            <a:extLst>
              <a:ext uri="{FF2B5EF4-FFF2-40B4-BE49-F238E27FC236}">
                <a16:creationId xmlns:a16="http://schemas.microsoft.com/office/drawing/2014/main" id="{86603BF5-C298-7A61-EDD9-C19AE2253139}"/>
              </a:ext>
            </a:extLst>
          </p:cNvPr>
          <p:cNvSpPr>
            <a:spLocks noGrp="1"/>
          </p:cNvSpPr>
          <p:nvPr>
            <p:ph type="body" sz="quarter" idx="31" hasCustomPrompt="1"/>
          </p:nvPr>
        </p:nvSpPr>
        <p:spPr>
          <a:xfrm>
            <a:off x="1055441" y="3745068"/>
            <a:ext cx="10930824" cy="93639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第三者試験機関等の詳細を記入（申請製品に係る製品安全４法の登録検査機関／</a:t>
            </a:r>
            <a:r>
              <a:rPr kumimoji="1" lang="en-US" altLang="ja-JP"/>
              <a:t>ISO/IEC 17025</a:t>
            </a:r>
            <a:r>
              <a:rPr kumimoji="1" lang="ja-JP" altLang="en-US"/>
              <a:t>認定を取得する第三者試験機関）</a:t>
            </a:r>
            <a:endParaRPr kumimoji="1" lang="en-US" altLang="ja-JP"/>
          </a:p>
        </p:txBody>
      </p:sp>
    </p:spTree>
    <p:extLst>
      <p:ext uri="{BB962C8B-B14F-4D97-AF65-F5344CB8AC3E}">
        <p14:creationId xmlns:p14="http://schemas.microsoft.com/office/powerpoint/2010/main" val="411945751"/>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Basic（essay）">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7" name="テキスト プレースホルダー 9">
            <a:extLst>
              <a:ext uri="{FF2B5EF4-FFF2-40B4-BE49-F238E27FC236}">
                <a16:creationId xmlns:a16="http://schemas.microsoft.com/office/drawing/2014/main" id="{DCED0355-FA4F-80B7-DAE1-B4E45EF33747}"/>
              </a:ext>
            </a:extLst>
          </p:cNvPr>
          <p:cNvSpPr>
            <a:spLocks noGrp="1"/>
          </p:cNvSpPr>
          <p:nvPr>
            <p:ph type="body" sz="quarter" idx="30" hasCustomPrompt="1"/>
          </p:nvPr>
        </p:nvSpPr>
        <p:spPr>
          <a:xfrm>
            <a:off x="409802" y="2127903"/>
            <a:ext cx="11489577" cy="415325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応募された製品に対するリスクアセスメントにおける特筆する取り組みについて記入</a:t>
            </a:r>
            <a:endParaRPr kumimoji="1" lang="en-US" altLang="ja-JP"/>
          </a:p>
        </p:txBody>
      </p:sp>
    </p:spTree>
    <p:extLst>
      <p:ext uri="{BB962C8B-B14F-4D97-AF65-F5344CB8AC3E}">
        <p14:creationId xmlns:p14="http://schemas.microsoft.com/office/powerpoint/2010/main" val="3136334655"/>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6" y="3042458"/>
            <a:ext cx="5652983" cy="478387"/>
          </a:xfrm>
        </p:spPr>
        <p:txBody>
          <a:bodyPr lIns="72000" tIns="72000" rIns="72000" bIns="36000"/>
          <a:lstStyle>
            <a:lvl1pPr marL="0" indent="0">
              <a:buFont typeface="Arial" panose="020B0604020202020204" pitchFamily="34" charset="0"/>
              <a:buNone/>
              <a:defRPr sz="1200"/>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tabLst/>
              <a:defRPr/>
            </a:pPr>
            <a:r>
              <a:rPr kumimoji="1" lang="en-US" altLang="ja-JP"/>
              <a:t>R-Map</a:t>
            </a:r>
            <a:r>
              <a:rPr kumimoji="1" lang="ja-JP" altLang="en-US"/>
              <a:t>を記入（始点・終点及び各々の</a:t>
            </a:r>
            <a:r>
              <a:rPr lang="ja-JP" altLang="en-US"/>
              <a:t>事故発生頻度　「○</a:t>
            </a:r>
            <a:r>
              <a:rPr lang="en-US" altLang="ja-JP"/>
              <a:t>×10</a:t>
            </a:r>
            <a:r>
              <a:rPr lang="ja-JP" altLang="en-US"/>
              <a:t>マイナス●乗（単位）」の数値</a:t>
            </a:r>
            <a:r>
              <a:rPr kumimoji="1" lang="ja-JP" altLang="en-US"/>
              <a:t>、リスク発生頻度及び低減策も記すこと）</a:t>
            </a:r>
            <a:endParaRPr kumimoji="1" lang="en-US" altLang="ja-JP"/>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153521" y="3982000"/>
            <a:ext cx="5515648" cy="2663600"/>
          </a:xfrm>
          <a:noFill/>
        </p:spPr>
        <p:txBody>
          <a:bodyPr vert="horz" wrap="square" lIns="72000" tIns="72000" rIns="72000" bIns="36000" rtlCol="0">
            <a:spAutoFit/>
          </a:bodyPr>
          <a:lstStyle>
            <a:lvl1pPr marL="0" indent="0">
              <a:buNone/>
              <a:defRPr lang="ja-JP" altLang="en-US" sz="1200" smtClean="0"/>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a:t>図やイラストを使用し、比較対象製品との違いを分かりやすく示すこと</a:t>
            </a: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6" y="2518267"/>
            <a:ext cx="3796474" cy="483379"/>
          </a:xfrm>
          <a:solidFill>
            <a:schemeClr val="accent1">
              <a:lumMod val="40000"/>
              <a:lumOff val="60000"/>
            </a:schemeClr>
          </a:solidFill>
        </p:spPr>
        <p:txBody>
          <a:bodyPr vert="horz" wrap="square" lIns="108000" tIns="108000" rIns="108000" bIns="72000" rtlCol="0">
            <a:spAutoFit/>
          </a:bodyPr>
          <a:lstStyle>
            <a:lvl1pPr marL="0" indent="0">
              <a:buNone/>
              <a:defRPr lang="ja-JP" altLang="en-US" sz="1600"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プレースホルダー 11">
            <a:extLst>
              <a:ext uri="{FF2B5EF4-FFF2-40B4-BE49-F238E27FC236}">
                <a16:creationId xmlns:a16="http://schemas.microsoft.com/office/drawing/2014/main" id="{2B8D4F0D-68BD-DA05-21C9-1BA541955E2D}"/>
              </a:ext>
            </a:extLst>
          </p:cNvPr>
          <p:cNvSpPr>
            <a:spLocks noGrp="1"/>
          </p:cNvSpPr>
          <p:nvPr>
            <p:ph type="body" sz="quarter" idx="28" hasCustomPrompt="1"/>
          </p:nvPr>
        </p:nvSpPr>
        <p:spPr>
          <a:xfrm>
            <a:off x="443017" y="209656"/>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8" name="テキスト プレースホルダー 9">
            <a:extLst>
              <a:ext uri="{FF2B5EF4-FFF2-40B4-BE49-F238E27FC236}">
                <a16:creationId xmlns:a16="http://schemas.microsoft.com/office/drawing/2014/main" id="{B5C0BF7E-4189-3A3E-4AE6-A60EAD651513}"/>
              </a:ext>
            </a:extLst>
          </p:cNvPr>
          <p:cNvSpPr>
            <a:spLocks noGrp="1"/>
          </p:cNvSpPr>
          <p:nvPr>
            <p:ph type="body" sz="quarter" idx="29" hasCustomPrompt="1"/>
          </p:nvPr>
        </p:nvSpPr>
        <p:spPr>
          <a:xfrm>
            <a:off x="443016" y="906087"/>
            <a:ext cx="5652983" cy="1493793"/>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危害シナリオを記入</a:t>
            </a:r>
            <a:endParaRPr kumimoji="1" lang="en-US" altLang="ja-JP"/>
          </a:p>
        </p:txBody>
      </p:sp>
      <p:sp>
        <p:nvSpPr>
          <p:cNvPr id="9" name="テキスト プレースホルダー 9">
            <a:extLst>
              <a:ext uri="{FF2B5EF4-FFF2-40B4-BE49-F238E27FC236}">
                <a16:creationId xmlns:a16="http://schemas.microsoft.com/office/drawing/2014/main" id="{1F367A96-3F49-4BB1-8B1E-E5A5E4A8FAC5}"/>
              </a:ext>
            </a:extLst>
          </p:cNvPr>
          <p:cNvSpPr>
            <a:spLocks noGrp="1"/>
          </p:cNvSpPr>
          <p:nvPr>
            <p:ph type="body" sz="quarter" idx="30" hasCustomPrompt="1"/>
          </p:nvPr>
        </p:nvSpPr>
        <p:spPr>
          <a:xfrm>
            <a:off x="6153522" y="906087"/>
            <a:ext cx="6216439"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対象者及びリスク低減方策を記入</a:t>
            </a:r>
            <a:endParaRPr kumimoji="1" lang="en-US" altLang="ja-JP"/>
          </a:p>
        </p:txBody>
      </p:sp>
      <p:sp>
        <p:nvSpPr>
          <p:cNvPr id="11" name="テキスト プレースホルダー 9">
            <a:extLst>
              <a:ext uri="{FF2B5EF4-FFF2-40B4-BE49-F238E27FC236}">
                <a16:creationId xmlns:a16="http://schemas.microsoft.com/office/drawing/2014/main" id="{A6234862-1E7E-4AB5-4B5C-7118674237F3}"/>
              </a:ext>
            </a:extLst>
          </p:cNvPr>
          <p:cNvSpPr>
            <a:spLocks noGrp="1"/>
          </p:cNvSpPr>
          <p:nvPr>
            <p:ph type="body" sz="quarter" idx="31" hasCustomPrompt="1"/>
          </p:nvPr>
        </p:nvSpPr>
        <p:spPr>
          <a:xfrm>
            <a:off x="6153521" y="1682733"/>
            <a:ext cx="6216439" cy="1093717"/>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安全に関する既存の法令・規格と応募製品との関連性、当該リスク低減策が安全に関する既存の法令・規格で規定・要求されていないことを説明</a:t>
            </a:r>
            <a:endParaRPr kumimoji="1" lang="en-US" altLang="ja-JP"/>
          </a:p>
        </p:txBody>
      </p:sp>
    </p:spTree>
    <p:extLst>
      <p:ext uri="{BB962C8B-B14F-4D97-AF65-F5344CB8AC3E}">
        <p14:creationId xmlns:p14="http://schemas.microsoft.com/office/powerpoint/2010/main" val="433358933"/>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7" y="3859200"/>
            <a:ext cx="3796474" cy="2786400"/>
          </a:xfrm>
        </p:spPr>
        <p:txBody>
          <a:bodyPr lIns="72000" tIns="72000" rIns="72000" bIns="36000"/>
          <a:lstStyle>
            <a:lvl1pPr marL="0" indent="0">
              <a:buFont typeface="Arial" panose="020B0604020202020204" pitchFamily="34" charset="0"/>
              <a:buNone/>
              <a:defRPr sz="1200"/>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tabLst/>
              <a:defRPr/>
            </a:pPr>
            <a:r>
              <a:rPr kumimoji="1" lang="en-US" altLang="ja-JP"/>
              <a:t>R-Map</a:t>
            </a:r>
            <a:r>
              <a:rPr kumimoji="1" lang="ja-JP" altLang="en-US"/>
              <a:t>を記入（始点、終点及び低減策も記すこと）</a:t>
            </a:r>
            <a:endParaRPr kumimoji="1" lang="en-US" altLang="ja-JP"/>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4368018" y="3859200"/>
            <a:ext cx="3584493" cy="2786400"/>
          </a:xfrm>
          <a:noFill/>
        </p:spPr>
        <p:txBody>
          <a:bodyPr vert="horz" wrap="square" lIns="72000" tIns="72000" rIns="72000" bIns="36000" rtlCol="0">
            <a:spAutoFit/>
          </a:bodyPr>
          <a:lstStyle>
            <a:lvl1pPr marL="0" indent="0">
              <a:buNone/>
              <a:defRPr lang="ja-JP" altLang="en-US" sz="1200" smtClean="0"/>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a:t>比較対象製品画像</a:t>
            </a: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61653" y="3260862"/>
            <a:ext cx="3796474" cy="483379"/>
          </a:xfrm>
          <a:solidFill>
            <a:schemeClr val="accent1"/>
          </a:solidFill>
        </p:spPr>
        <p:txBody>
          <a:bodyPr vert="horz" wrap="square" lIns="108000" tIns="108000" rIns="108000" bIns="72000" rtlCol="0">
            <a:spAutoFit/>
          </a:bodyPr>
          <a:lstStyle>
            <a:lvl1pPr marL="0" indent="0">
              <a:buNone/>
              <a:defRPr lang="ja-JP" altLang="en-US" sz="1600"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a:t>
            </a:r>
            <a:endParaRPr kumimoji="1" lang="ja-JP" altLang="en-US"/>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4368018" y="3260862"/>
            <a:ext cx="7235069" cy="483379"/>
          </a:xfrm>
          <a:solidFill>
            <a:schemeClr val="accent1"/>
          </a:solidFill>
        </p:spPr>
        <p:txBody>
          <a:bodyPr vert="horz" wrap="square" lIns="108000" tIns="108000" rIns="108000" bIns="72000" rtlCol="0">
            <a:spAutoFit/>
          </a:bodyPr>
          <a:lstStyle>
            <a:lvl1pPr marL="0" indent="0">
              <a:buNone/>
              <a:defRPr lang="ja-JP" altLang="en-US" sz="1600"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2" name="テキスト プレースホルダー 9">
            <a:extLst>
              <a:ext uri="{FF2B5EF4-FFF2-40B4-BE49-F238E27FC236}">
                <a16:creationId xmlns:a16="http://schemas.microsoft.com/office/drawing/2014/main" id="{5D16D622-0C5F-519D-BB8B-B8846D50B9DA}"/>
              </a:ext>
            </a:extLst>
          </p:cNvPr>
          <p:cNvSpPr>
            <a:spLocks noGrp="1"/>
          </p:cNvSpPr>
          <p:nvPr>
            <p:ph type="body" sz="quarter" idx="27" hasCustomPrompt="1"/>
          </p:nvPr>
        </p:nvSpPr>
        <p:spPr>
          <a:xfrm>
            <a:off x="8018593" y="3859200"/>
            <a:ext cx="3584493" cy="2786400"/>
          </a:xfrm>
          <a:noFill/>
        </p:spPr>
        <p:txBody>
          <a:bodyPr vert="horz" wrap="square" lIns="72000" tIns="72000" rIns="72000" bIns="36000" rtlCol="0">
            <a:spAutoFit/>
          </a:bodyPr>
          <a:lstStyle>
            <a:lvl1pPr marL="0" indent="0">
              <a:buNone/>
              <a:defRPr lang="ja-JP" altLang="en-US" sz="1200" smtClean="0"/>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a:t>申請製品画像</a:t>
            </a: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p:txBody>
      </p:sp>
      <p:sp>
        <p:nvSpPr>
          <p:cNvPr id="4" name="テキスト プレースホルダー 11">
            <a:extLst>
              <a:ext uri="{FF2B5EF4-FFF2-40B4-BE49-F238E27FC236}">
                <a16:creationId xmlns:a16="http://schemas.microsoft.com/office/drawing/2014/main" id="{2B8D4F0D-68BD-DA05-21C9-1BA541955E2D}"/>
              </a:ext>
            </a:extLst>
          </p:cNvPr>
          <p:cNvSpPr>
            <a:spLocks noGrp="1"/>
          </p:cNvSpPr>
          <p:nvPr>
            <p:ph type="body" sz="quarter" idx="28" hasCustomPrompt="1"/>
          </p:nvPr>
        </p:nvSpPr>
        <p:spPr>
          <a:xfrm>
            <a:off x="443017" y="209656"/>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8" name="テキスト プレースホルダー 9">
            <a:extLst>
              <a:ext uri="{FF2B5EF4-FFF2-40B4-BE49-F238E27FC236}">
                <a16:creationId xmlns:a16="http://schemas.microsoft.com/office/drawing/2014/main" id="{B5C0BF7E-4189-3A3E-4AE6-A60EAD651513}"/>
              </a:ext>
            </a:extLst>
          </p:cNvPr>
          <p:cNvSpPr>
            <a:spLocks noGrp="1"/>
          </p:cNvSpPr>
          <p:nvPr>
            <p:ph type="body" sz="quarter" idx="29" hasCustomPrompt="1"/>
          </p:nvPr>
        </p:nvSpPr>
        <p:spPr>
          <a:xfrm>
            <a:off x="2344189" y="852988"/>
            <a:ext cx="9258897"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低減したリスクと危害シナリオを記入</a:t>
            </a:r>
            <a:endParaRPr kumimoji="1" lang="en-US" altLang="ja-JP"/>
          </a:p>
        </p:txBody>
      </p:sp>
      <p:sp>
        <p:nvSpPr>
          <p:cNvPr id="9" name="テキスト プレースホルダー 9">
            <a:extLst>
              <a:ext uri="{FF2B5EF4-FFF2-40B4-BE49-F238E27FC236}">
                <a16:creationId xmlns:a16="http://schemas.microsoft.com/office/drawing/2014/main" id="{1F367A96-3F49-4BB1-8B1E-E5A5E4A8FAC5}"/>
              </a:ext>
            </a:extLst>
          </p:cNvPr>
          <p:cNvSpPr>
            <a:spLocks noGrp="1"/>
          </p:cNvSpPr>
          <p:nvPr>
            <p:ph type="body" sz="quarter" idx="30" hasCustomPrompt="1"/>
          </p:nvPr>
        </p:nvSpPr>
        <p:spPr>
          <a:xfrm>
            <a:off x="2344189" y="1630820"/>
            <a:ext cx="9258897"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対象者とリスク低減機能を記入</a:t>
            </a:r>
            <a:endParaRPr kumimoji="1" lang="en-US" altLang="ja-JP"/>
          </a:p>
        </p:txBody>
      </p:sp>
      <p:sp>
        <p:nvSpPr>
          <p:cNvPr id="11" name="テキスト プレースホルダー 9">
            <a:extLst>
              <a:ext uri="{FF2B5EF4-FFF2-40B4-BE49-F238E27FC236}">
                <a16:creationId xmlns:a16="http://schemas.microsoft.com/office/drawing/2014/main" id="{A6234862-1E7E-4AB5-4B5C-7118674237F3}"/>
              </a:ext>
            </a:extLst>
          </p:cNvPr>
          <p:cNvSpPr>
            <a:spLocks noGrp="1"/>
          </p:cNvSpPr>
          <p:nvPr>
            <p:ph type="body" sz="quarter" idx="31" hasCustomPrompt="1"/>
          </p:nvPr>
        </p:nvSpPr>
        <p:spPr>
          <a:xfrm>
            <a:off x="2344188" y="2420457"/>
            <a:ext cx="9258897"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当該機能が既存の基準・規格で規定・要求されていないことと、関連する既存の基準・規格（現状での要求水準）を説明</a:t>
            </a:r>
            <a:endParaRPr kumimoji="1" lang="en-US" altLang="ja-JP"/>
          </a:p>
        </p:txBody>
      </p:sp>
    </p:spTree>
    <p:extLst>
      <p:ext uri="{BB962C8B-B14F-4D97-AF65-F5344CB8AC3E}">
        <p14:creationId xmlns:p14="http://schemas.microsoft.com/office/powerpoint/2010/main" val="1382689990"/>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6" y="3042458"/>
            <a:ext cx="5652983" cy="3603142"/>
          </a:xfrm>
        </p:spPr>
        <p:txBody>
          <a:bodyPr lIns="72000" tIns="72000" rIns="72000" bIns="36000"/>
          <a:lstStyle>
            <a:lvl1pPr marL="0" indent="0">
              <a:buFont typeface="Arial" panose="020B0604020202020204" pitchFamily="34" charset="0"/>
              <a:buNone/>
              <a:defRPr sz="1200"/>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buFont typeface="Arial" panose="020B0604020202020204" pitchFamily="34" charset="0"/>
              <a:buNone/>
              <a:tabLst/>
              <a:defRPr/>
            </a:pPr>
            <a:r>
              <a:rPr kumimoji="1" lang="en-US" altLang="ja-JP"/>
              <a:t>R-Map</a:t>
            </a:r>
            <a:r>
              <a:rPr kumimoji="1" lang="ja-JP" altLang="en-US"/>
              <a:t>を記入（リスク低減方策の効果を示すため、リスク低減方策を施す前後のハザードの発生頻度及びリスク低減方策を記入すること。ハザードの</a:t>
            </a:r>
            <a:r>
              <a:rPr lang="ja-JP" altLang="en-US"/>
              <a:t>発生頻度　の示し方は「○</a:t>
            </a:r>
            <a:r>
              <a:rPr lang="en-US" altLang="ja-JP"/>
              <a:t>×10</a:t>
            </a:r>
            <a:r>
              <a:rPr lang="ja-JP" altLang="en-US"/>
              <a:t>マイナス●乗（単位）」の数値</a:t>
            </a:r>
            <a:r>
              <a:rPr kumimoji="1" lang="ja-JP" altLang="en-US"/>
              <a:t>。）</a:t>
            </a:r>
            <a:endParaRPr kumimoji="1" lang="en-US" altLang="ja-JP"/>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6" y="2518267"/>
            <a:ext cx="3796474" cy="483379"/>
          </a:xfrm>
          <a:solidFill>
            <a:schemeClr val="accent1">
              <a:lumMod val="40000"/>
              <a:lumOff val="60000"/>
            </a:schemeClr>
          </a:solidFill>
        </p:spPr>
        <p:txBody>
          <a:bodyPr vert="horz" wrap="square" lIns="108000" tIns="108000" rIns="108000" bIns="72000" rtlCol="0">
            <a:spAutoFit/>
          </a:bodyPr>
          <a:lstStyle>
            <a:lvl1pPr marL="0" indent="0">
              <a:buNone/>
              <a:defRPr lang="ja-JP" altLang="en-US" sz="1600"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プレースホルダー 11">
            <a:extLst>
              <a:ext uri="{FF2B5EF4-FFF2-40B4-BE49-F238E27FC236}">
                <a16:creationId xmlns:a16="http://schemas.microsoft.com/office/drawing/2014/main" id="{2B8D4F0D-68BD-DA05-21C9-1BA541955E2D}"/>
              </a:ext>
            </a:extLst>
          </p:cNvPr>
          <p:cNvSpPr>
            <a:spLocks noGrp="1"/>
          </p:cNvSpPr>
          <p:nvPr>
            <p:ph type="body" sz="quarter" idx="28" hasCustomPrompt="1"/>
          </p:nvPr>
        </p:nvSpPr>
        <p:spPr>
          <a:xfrm>
            <a:off x="443017" y="209656"/>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8" name="テキスト プレースホルダー 9">
            <a:extLst>
              <a:ext uri="{FF2B5EF4-FFF2-40B4-BE49-F238E27FC236}">
                <a16:creationId xmlns:a16="http://schemas.microsoft.com/office/drawing/2014/main" id="{B5C0BF7E-4189-3A3E-4AE6-A60EAD651513}"/>
              </a:ext>
            </a:extLst>
          </p:cNvPr>
          <p:cNvSpPr>
            <a:spLocks noGrp="1"/>
          </p:cNvSpPr>
          <p:nvPr>
            <p:ph type="body" sz="quarter" idx="29" hasCustomPrompt="1"/>
          </p:nvPr>
        </p:nvSpPr>
        <p:spPr>
          <a:xfrm>
            <a:off x="443016" y="906087"/>
            <a:ext cx="5652983" cy="1493793"/>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危害シナリオ（誤使用・不注意と結び付け対策すべきハザード）を記入</a:t>
            </a:r>
            <a:endParaRPr kumimoji="1" lang="en-US" altLang="ja-JP"/>
          </a:p>
        </p:txBody>
      </p:sp>
      <p:sp>
        <p:nvSpPr>
          <p:cNvPr id="6" name="テキスト プレースホルダー 9">
            <a:extLst>
              <a:ext uri="{FF2B5EF4-FFF2-40B4-BE49-F238E27FC236}">
                <a16:creationId xmlns:a16="http://schemas.microsoft.com/office/drawing/2014/main" id="{7615089B-681F-0BD9-421E-63931FF6F8D2}"/>
              </a:ext>
            </a:extLst>
          </p:cNvPr>
          <p:cNvSpPr>
            <a:spLocks noGrp="1"/>
          </p:cNvSpPr>
          <p:nvPr>
            <p:ph type="body" sz="quarter" idx="30" hasCustomPrompt="1"/>
          </p:nvPr>
        </p:nvSpPr>
        <p:spPr>
          <a:xfrm>
            <a:off x="6258476" y="2569956"/>
            <a:ext cx="5672108" cy="992753"/>
          </a:xfrm>
          <a:noFill/>
        </p:spPr>
        <p:txBody>
          <a:bodyPr vert="horz" wrap="square" lIns="72000" tIns="72000" rIns="72000" bIns="36000" rtlCol="0">
            <a:noAutofit/>
          </a:bodyPr>
          <a:lstStyle>
            <a:lvl1pPr marL="0" indent="0">
              <a:buNone/>
              <a:defRPr lang="ja-JP" altLang="en-US" sz="14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当該リスク低減方策が実装されていることの説明を具体的かつ簡潔に記入（リスク低減方策</a:t>
            </a:r>
            <a:r>
              <a:rPr kumimoji="1" lang="en-US" altLang="ja-JP"/>
              <a:t>【</a:t>
            </a:r>
            <a:r>
              <a:rPr kumimoji="1" lang="ja-JP" altLang="en-US"/>
              <a:t>設計・機能</a:t>
            </a:r>
            <a:r>
              <a:rPr kumimoji="1" lang="en-US" altLang="ja-JP"/>
              <a:t>】</a:t>
            </a:r>
            <a:r>
              <a:rPr kumimoji="1" lang="ja-JP" altLang="en-US"/>
              <a:t>が一定の環境下で動作するか証明する試験の内容）</a:t>
            </a:r>
            <a:endParaRPr kumimoji="1" lang="en-US" altLang="ja-JP"/>
          </a:p>
        </p:txBody>
      </p:sp>
      <p:sp>
        <p:nvSpPr>
          <p:cNvPr id="2" name="テキスト プレースホルダー 9">
            <a:extLst>
              <a:ext uri="{FF2B5EF4-FFF2-40B4-BE49-F238E27FC236}">
                <a16:creationId xmlns:a16="http://schemas.microsoft.com/office/drawing/2014/main" id="{0DF2BD71-0B01-C652-90D0-300C8FD1D978}"/>
              </a:ext>
            </a:extLst>
          </p:cNvPr>
          <p:cNvSpPr>
            <a:spLocks noGrp="1"/>
          </p:cNvSpPr>
          <p:nvPr>
            <p:ph type="body" sz="quarter" idx="31" hasCustomPrompt="1"/>
          </p:nvPr>
        </p:nvSpPr>
        <p:spPr>
          <a:xfrm>
            <a:off x="6277601" y="888537"/>
            <a:ext cx="5652983" cy="1493793"/>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リスク低減方策の意義を記入（特定したハザードに対策する意義）</a:t>
            </a:r>
            <a:endParaRPr kumimoji="1" lang="en-US" altLang="ja-JP"/>
          </a:p>
        </p:txBody>
      </p:sp>
      <p:sp>
        <p:nvSpPr>
          <p:cNvPr id="9" name="テキスト プレースホルダー 9">
            <a:extLst>
              <a:ext uri="{FF2B5EF4-FFF2-40B4-BE49-F238E27FC236}">
                <a16:creationId xmlns:a16="http://schemas.microsoft.com/office/drawing/2014/main" id="{6BBFD71C-214E-8599-C415-072CB180B1B1}"/>
              </a:ext>
            </a:extLst>
          </p:cNvPr>
          <p:cNvSpPr>
            <a:spLocks noGrp="1"/>
          </p:cNvSpPr>
          <p:nvPr>
            <p:ph type="body" sz="quarter" idx="32" hasCustomPrompt="1"/>
          </p:nvPr>
        </p:nvSpPr>
        <p:spPr>
          <a:xfrm>
            <a:off x="6258476" y="4043541"/>
            <a:ext cx="5672108" cy="992753"/>
          </a:xfrm>
          <a:noFill/>
        </p:spPr>
        <p:txBody>
          <a:bodyPr vert="horz" wrap="square" lIns="72000" tIns="72000" rIns="72000" bIns="36000" rtlCol="0">
            <a:noAutofit/>
          </a:bodyPr>
          <a:lstStyle>
            <a:lvl1pPr marL="0" indent="0">
              <a:buNone/>
              <a:defRPr lang="ja-JP" altLang="en-US" sz="14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当該リスク低減方策の効果の説明を具体的かつ簡潔に記入（リスク低減方策の効果をモニター調査やユーザビリティテストを用いて検証した内容）</a:t>
            </a:r>
            <a:endParaRPr kumimoji="1" lang="en-US" altLang="ja-JP"/>
          </a:p>
        </p:txBody>
      </p:sp>
    </p:spTree>
    <p:extLst>
      <p:ext uri="{BB962C8B-B14F-4D97-AF65-F5344CB8AC3E}">
        <p14:creationId xmlns:p14="http://schemas.microsoft.com/office/powerpoint/2010/main" val="3726782520"/>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2"/>
            <a:ext cx="11304954"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確認日・所属部署・役職名・氏名を記入してください</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6" y="1160415"/>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985444873"/>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Section">
    <p:spTree>
      <p:nvGrpSpPr>
        <p:cNvPr id="1" name=""/>
        <p:cNvGrpSpPr/>
        <p:nvPr/>
      </p:nvGrpSpPr>
      <p:grpSpPr>
        <a:xfrm>
          <a:off x="0" y="0"/>
          <a:ext cx="0" cy="0"/>
          <a:chOff x="0" y="0"/>
          <a:chExt cx="0" cy="0"/>
        </a:xfrm>
      </p:grpSpPr>
      <p:pic>
        <p:nvPicPr>
          <p:cNvPr id="11" name="図 10" descr="図形&#10;&#10;低い精度で自動的に生成された説明">
            <a:extLst>
              <a:ext uri="{FF2B5EF4-FFF2-40B4-BE49-F238E27FC236}">
                <a16:creationId xmlns:a16="http://schemas.microsoft.com/office/drawing/2014/main" id="{F10D23A2-2E8E-9DA5-6CF5-DDC0A8455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1724" y="0"/>
            <a:ext cx="10870276" cy="6858000"/>
          </a:xfrm>
          <a:prstGeom prst="rect">
            <a:avLst/>
          </a:prstGeom>
        </p:spPr>
      </p:pic>
      <p:sp>
        <p:nvSpPr>
          <p:cNvPr id="3" name="タイトル 1">
            <a:extLst>
              <a:ext uri="{FF2B5EF4-FFF2-40B4-BE49-F238E27FC236}">
                <a16:creationId xmlns:a16="http://schemas.microsoft.com/office/drawing/2014/main" id="{16547944-49EF-1EFF-32E6-905A8579D216}"/>
              </a:ext>
            </a:extLst>
          </p:cNvPr>
          <p:cNvSpPr>
            <a:spLocks noGrp="1"/>
          </p:cNvSpPr>
          <p:nvPr>
            <p:ph type="ctrTitle" hasCustomPrompt="1"/>
          </p:nvPr>
        </p:nvSpPr>
        <p:spPr>
          <a:xfrm>
            <a:off x="443076" y="3082756"/>
            <a:ext cx="11305846" cy="9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l">
              <a:lnSpc>
                <a:spcPct val="130000"/>
              </a:lnSpc>
              <a:defRPr lang="ja-JP" altLang="en-US" sz="400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en-US" altLang="ja-JP"/>
              <a:t>01. </a:t>
            </a:r>
            <a:r>
              <a:rPr kumimoji="1" lang="ja-JP" altLang="en-US"/>
              <a:t>セクション名</a:t>
            </a:r>
          </a:p>
        </p:txBody>
      </p:sp>
      <p:sp>
        <p:nvSpPr>
          <p:cNvPr id="4" name="スライド番号プレースホルダー 4">
            <a:extLst>
              <a:ext uri="{FF2B5EF4-FFF2-40B4-BE49-F238E27FC236}">
                <a16:creationId xmlns:a16="http://schemas.microsoft.com/office/drawing/2014/main" id="{DD9E6EA3-3310-5612-2D80-6F218C2F7510}"/>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bg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Tree>
    <p:extLst>
      <p:ext uri="{BB962C8B-B14F-4D97-AF65-F5344CB8AC3E}">
        <p14:creationId xmlns:p14="http://schemas.microsoft.com/office/powerpoint/2010/main" val="21946448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研究機関、大学・学術研究機関等を記入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実施した試験の概要を簡潔に分かりやすく記入（一般消費者が分かるように）また、機能の有効性を示す根拠について分かりやすく説明すること</a:t>
            </a:r>
            <a:endParaRPr kumimoji="1" lang="en-US" altLang="ja-JP"/>
          </a:p>
        </p:txBody>
      </p:sp>
    </p:spTree>
    <p:extLst>
      <p:ext uri="{BB962C8B-B14F-4D97-AF65-F5344CB8AC3E}">
        <p14:creationId xmlns:p14="http://schemas.microsoft.com/office/powerpoint/2010/main" val="1911097555"/>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sp>
        <p:nvSpPr>
          <p:cNvPr id="52" name="テキスト プレースホルダー 11">
            <a:extLst>
              <a:ext uri="{FF2B5EF4-FFF2-40B4-BE49-F238E27FC236}">
                <a16:creationId xmlns:a16="http://schemas.microsoft.com/office/drawing/2014/main" id="{24C0F4B5-3232-8664-604F-8CF3AE3D63D5}"/>
              </a:ext>
            </a:extLst>
          </p:cNvPr>
          <p:cNvSpPr>
            <a:spLocks noGrp="1"/>
          </p:cNvSpPr>
          <p:nvPr>
            <p:ph type="body" sz="quarter" idx="17" hasCustomPrompt="1"/>
          </p:nvPr>
        </p:nvSpPr>
        <p:spPr>
          <a:xfrm>
            <a:off x="443070" y="1138195"/>
            <a:ext cx="11305846" cy="667839"/>
          </a:xfrm>
          <a:solidFill>
            <a:srgbClr val="F3F6F6"/>
          </a:solidFill>
          <a:ln>
            <a:noFill/>
          </a:ln>
        </p:spPr>
        <p:txBody>
          <a:bodyPr vert="horz" wrap="square" lIns="216000" tIns="144000" rIns="216000" bIns="144000" rtlCol="0" anchor="t" anchorCtr="0">
            <a:spAutoFit/>
          </a:bodyPr>
          <a:lstStyle>
            <a:lvl1pPr marL="285757" indent="-285757">
              <a:lnSpc>
                <a:spcPct val="130000"/>
              </a:lnSpc>
              <a:buClr>
                <a:schemeClr val="tx1"/>
              </a:buClr>
              <a:buSzPct val="100000"/>
              <a:buFont typeface="メイリオ" panose="020B0604030504040204" pitchFamily="50" charset="-128"/>
              <a:buChar char="•"/>
              <a:defRPr lang="ja-JP" altLang="en-US" sz="20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57181" lvl="0" indent="-257181">
              <a:spcBef>
                <a:spcPts val="600"/>
              </a:spcBef>
              <a:spcAft>
                <a:spcPts val="600"/>
              </a:spcAft>
              <a:buClr>
                <a:srgbClr val="002060"/>
              </a:buClr>
              <a:buFont typeface="Wingdings" panose="05000000000000000000" pitchFamily="2" charset="2"/>
              <a:buChar char="l"/>
            </a:pPr>
            <a:r>
              <a:rPr kumimoji="1" lang="ja-JP" altLang="en-US"/>
              <a:t>キーメッセージ：</a:t>
            </a:r>
            <a:r>
              <a:rPr kumimoji="1" lang="en-US" altLang="ja-JP"/>
              <a:t>1</a:t>
            </a:r>
            <a:r>
              <a:rPr kumimoji="1" lang="ja-JP" altLang="en-US"/>
              <a:t>行以内（約</a:t>
            </a:r>
            <a:r>
              <a:rPr kumimoji="1" lang="en-US" altLang="ja-JP"/>
              <a:t>35</a:t>
            </a:r>
            <a:r>
              <a:rPr kumimoji="1" lang="ja-JP" altLang="en-US"/>
              <a:t>字）３ポツまで </a:t>
            </a:r>
            <a:r>
              <a:rPr kumimoji="1" lang="en-US" altLang="ja-JP"/>
              <a:t>20pt</a:t>
            </a:r>
            <a:r>
              <a:rPr kumimoji="1" lang="ja-JP" altLang="en-US"/>
              <a:t>　行間はいじらない</a:t>
            </a:r>
            <a:endParaRPr kumimoji="1" lang="en-US" altLang="ja-JP"/>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7" y="3290112"/>
            <a:ext cx="5316922" cy="293721"/>
          </a:xfrm>
        </p:spPr>
        <p:txBody>
          <a:bodyPr lIns="72000" tIns="72000" rIns="72000" bIns="36000"/>
          <a:lstStyle>
            <a:lvl1pPr marL="0" indent="0">
              <a:buFont typeface="Arial" panose="020B0604020202020204" pitchFamily="34" charset="0"/>
              <a:buNone/>
              <a:defRPr sz="1200"/>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tabLst/>
              <a:defRPr/>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471138" y="3290112"/>
            <a:ext cx="5316416" cy="293721"/>
          </a:xfrm>
          <a:noFill/>
        </p:spPr>
        <p:txBody>
          <a:bodyPr vert="horz" wrap="square" lIns="72000" tIns="72000" rIns="72000" bIns="36000" rtlCol="0">
            <a:spAutoFit/>
          </a:bodyPr>
          <a:lstStyle>
            <a:lvl1pPr marL="0" indent="0">
              <a:buNone/>
              <a:defRPr lang="ja-JP" altLang="en-US" sz="1200" smtClean="0"/>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7" y="2712318"/>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6470178" y="2707268"/>
            <a:ext cx="5317376"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913739683"/>
      </p:ext>
    </p:extLst>
  </p:cSld>
  <p:clrMapOvr>
    <a:masterClrMapping/>
  </p:clrMapOvr>
  <p:extLst>
    <p:ext uri="{DCECCB84-F9BA-43D5-87BE-67443E8EF086}">
      <p15:sldGuideLst xmlns:p15="http://schemas.microsoft.com/office/powerpoint/2012/main">
        <p15:guide id="1" orient="horz" pos="232" userDrawn="1">
          <p15:clr>
            <a:srgbClr val="FBAE40"/>
          </p15:clr>
        </p15:guide>
        <p15:guide id="7" pos="268" userDrawn="1">
          <p15:clr>
            <a:srgbClr val="FBAE40"/>
          </p15:clr>
        </p15:guide>
        <p15:guide id="10" pos="7412" userDrawn="1">
          <p15:clr>
            <a:srgbClr val="FBAE40"/>
          </p15:clr>
        </p15:guide>
        <p15:guide id="13" orient="horz" pos="4065" userDrawn="1">
          <p15:clr>
            <a:srgbClr val="FBAE40"/>
          </p15:clr>
        </p15:guide>
        <p15:guide id="14"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1"/>
            <a:ext cx="11304954" cy="1452591"/>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本文：</a:t>
            </a:r>
            <a:r>
              <a:rPr kumimoji="1" lang="en-US" altLang="ja-JP"/>
              <a:t>40</a:t>
            </a:r>
            <a:r>
              <a:rPr kumimoji="1" lang="ja-JP" altLang="en-US"/>
              <a:t>字以内 </a:t>
            </a:r>
            <a:r>
              <a:rPr kumimoji="1" lang="en-US" altLang="ja-JP"/>
              <a:t>16pt /</a:t>
            </a:r>
            <a:r>
              <a:rPr kumimoji="1" lang="ja-JP" altLang="en-US"/>
              <a:t>プレゼン用 </a:t>
            </a:r>
            <a:r>
              <a:rPr kumimoji="1" lang="en-US" altLang="ja-JP"/>
              <a:t>16pt</a:t>
            </a:r>
            <a:r>
              <a:rPr kumimoji="1" lang="ja-JP" altLang="en-US"/>
              <a:t>　詳細はこの大きさで記載　</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6" y="1160415"/>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879147189"/>
      </p:ext>
    </p:extLst>
  </p:cSld>
  <p:clrMapOvr>
    <a:masterClrMapping/>
  </p:clrMapOvr>
  <p:extLst>
    <p:ext uri="{DCECCB84-F9BA-43D5-87BE-67443E8EF086}">
      <p15:sldGuideLst xmlns:p15="http://schemas.microsoft.com/office/powerpoint/2012/main">
        <p15:guide id="1" orient="horz" pos="232" userDrawn="1">
          <p15:clr>
            <a:srgbClr val="FBAE40"/>
          </p15:clr>
        </p15:guide>
        <p15:guide id="7" pos="249" userDrawn="1">
          <p15:clr>
            <a:srgbClr val="FBAE40"/>
          </p15:clr>
        </p15:guide>
        <p15:guide id="10" pos="7393" userDrawn="1">
          <p15:clr>
            <a:srgbClr val="FBAE40"/>
          </p15:clr>
        </p15:guide>
        <p15:guide id="13" orient="horz" pos="4050" userDrawn="1">
          <p15:clr>
            <a:srgbClr val="FBAE40"/>
          </p15:clr>
        </p15:guide>
        <p15:guide id="1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2"/>
            <a:ext cx="11304954"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電気用品　ガス・石油製品　車両製品　生活製品　の中から選択</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6" y="1160415"/>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27735283"/>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en-US" altLang="ja-JP"/>
              <a:t>※</a:t>
            </a:r>
            <a:r>
              <a:rPr kumimoji="1" lang="ja-JP" altLang="en-US"/>
              <a:t>根拠となる資料を提出する際は、当該申請の物と分かるようにしてください。</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1"/>
            <a:ext cx="11304954" cy="802571"/>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電気用品安全法　消費生活用製品安全法　ガス事業法　液化石油ガスの保安の確保及び取引の適正化に関する法律　から適合するものを選択</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6" y="1160415"/>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437662" y="2749737"/>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該当する型式の区分、登録検査機関名、試験機関名を記入</a:t>
            </a:r>
            <a:endParaRPr kumimoji="1" lang="en-US" altLang="ja-JP"/>
          </a:p>
        </p:txBody>
      </p:sp>
      <p:sp>
        <p:nvSpPr>
          <p:cNvPr id="4" name="テキスト プレースホルダー 9">
            <a:extLst>
              <a:ext uri="{FF2B5EF4-FFF2-40B4-BE49-F238E27FC236}">
                <a16:creationId xmlns:a16="http://schemas.microsoft.com/office/drawing/2014/main" id="{1CA2F58C-A779-8031-0A1A-444B29ABF74E}"/>
              </a:ext>
            </a:extLst>
          </p:cNvPr>
          <p:cNvSpPr>
            <a:spLocks noGrp="1"/>
          </p:cNvSpPr>
          <p:nvPr>
            <p:ph type="body" sz="quarter" idx="26" hasCustomPrompt="1"/>
          </p:nvPr>
        </p:nvSpPr>
        <p:spPr>
          <a:xfrm>
            <a:off x="436775" y="3812226"/>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適合する具体的な法令名、条項番号等を記入</a:t>
            </a:r>
            <a:endParaRPr kumimoji="1" lang="en-US" altLang="ja-JP"/>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44798" y="4438363"/>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該当する</a:t>
            </a:r>
            <a:r>
              <a:rPr kumimoji="1" lang="en-US" altLang="ja-JP"/>
              <a:t>JIS</a:t>
            </a:r>
            <a:r>
              <a:rPr kumimoji="1" lang="ja-JP" altLang="en-US"/>
              <a:t>の規格名、認証機関名等を記入</a:t>
            </a:r>
            <a:endParaRPr kumimoji="1" lang="en-US" altLang="ja-JP"/>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436775" y="5114852"/>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その他、該当する業界安全基準等の具体的な規格名、認証機関名、社内試験結果の公開有無等を記入</a:t>
            </a:r>
            <a:endParaRPr kumimoji="1" lang="en-US" altLang="ja-JP"/>
          </a:p>
        </p:txBody>
      </p:sp>
    </p:spTree>
    <p:extLst>
      <p:ext uri="{BB962C8B-B14F-4D97-AF65-F5344CB8AC3E}">
        <p14:creationId xmlns:p14="http://schemas.microsoft.com/office/powerpoint/2010/main" val="1475265585"/>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asic（essay）">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69682" y="1414376"/>
            <a:ext cx="11304954"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en-US" altLang="ja-JP"/>
              <a:t>【</a:t>
            </a:r>
            <a:r>
              <a:rPr kumimoji="1" lang="ja-JP" altLang="en-US"/>
              <a:t>どのような誤使用・不注意状態（危険事象、危険状態）</a:t>
            </a:r>
            <a:r>
              <a:rPr kumimoji="1" lang="en-US" altLang="ja-JP"/>
              <a:t>】</a:t>
            </a:r>
            <a:r>
              <a:rPr kumimoji="1" lang="ja-JP" altLang="en-US"/>
              <a:t>で、</a:t>
            </a:r>
            <a:r>
              <a:rPr kumimoji="1" lang="en-US" altLang="ja-JP"/>
              <a:t>【</a:t>
            </a:r>
            <a:r>
              <a:rPr kumimoji="1" lang="ja-JP" altLang="en-US"/>
              <a:t>どのような危険源（ハザード）</a:t>
            </a:r>
            <a:r>
              <a:rPr kumimoji="1" lang="en-US" altLang="ja-JP"/>
              <a:t>】</a:t>
            </a:r>
            <a:r>
              <a:rPr kumimoji="1" lang="ja-JP" altLang="en-US"/>
              <a:t>から、</a:t>
            </a:r>
            <a:r>
              <a:rPr kumimoji="1" lang="en-US" altLang="ja-JP"/>
              <a:t>【</a:t>
            </a:r>
            <a:r>
              <a:rPr kumimoji="1" lang="ja-JP" altLang="en-US"/>
              <a:t>どのような使用者</a:t>
            </a:r>
            <a:r>
              <a:rPr kumimoji="1" lang="en-US" altLang="ja-JP"/>
              <a:t>】</a:t>
            </a:r>
            <a:r>
              <a:rPr kumimoji="1" lang="ja-JP" altLang="en-US"/>
              <a:t>を対象としたリスクか記入</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6775" y="404618"/>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リスク低減機能に関する内容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469339" y="2096761"/>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比較対象製品名、型番等を記入</a:t>
            </a:r>
            <a:endParaRPr kumimoji="1" lang="en-US" altLang="ja-JP"/>
          </a:p>
        </p:txBody>
      </p:sp>
      <p:sp>
        <p:nvSpPr>
          <p:cNvPr id="4" name="テキスト プレースホルダー 9">
            <a:extLst>
              <a:ext uri="{FF2B5EF4-FFF2-40B4-BE49-F238E27FC236}">
                <a16:creationId xmlns:a16="http://schemas.microsoft.com/office/drawing/2014/main" id="{1CA2F58C-A779-8031-0A1A-444B29ABF74E}"/>
              </a:ext>
            </a:extLst>
          </p:cNvPr>
          <p:cNvSpPr>
            <a:spLocks noGrp="1"/>
          </p:cNvSpPr>
          <p:nvPr>
            <p:ph type="body" sz="quarter" idx="26" hasCustomPrompt="1"/>
          </p:nvPr>
        </p:nvSpPr>
        <p:spPr>
          <a:xfrm>
            <a:off x="461366" y="3271769"/>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比較対象製品の販売期間を記入（記入例：●●年●月～●●年●月）</a:t>
            </a:r>
            <a:endParaRPr kumimoji="1" lang="en-US" altLang="ja-JP"/>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69339" y="3875589"/>
            <a:ext cx="11304954" cy="1333622"/>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比較対象製品は、</a:t>
            </a:r>
            <a:r>
              <a:rPr kumimoji="1" lang="en-US" altLang="ja-JP"/>
              <a:t>【</a:t>
            </a:r>
            <a:r>
              <a:rPr kumimoji="1" lang="ja-JP" altLang="en-US"/>
              <a:t>どのような誤使用・不注意状態（危険事象、危険状態）</a:t>
            </a:r>
            <a:r>
              <a:rPr kumimoji="1" lang="en-US" altLang="ja-JP"/>
              <a:t>】</a:t>
            </a:r>
            <a:r>
              <a:rPr kumimoji="1" lang="ja-JP" altLang="en-US"/>
              <a:t>で、</a:t>
            </a:r>
            <a:r>
              <a:rPr kumimoji="1" lang="en-US" altLang="ja-JP"/>
              <a:t>【</a:t>
            </a:r>
            <a:r>
              <a:rPr kumimoji="1" lang="ja-JP" altLang="en-US"/>
              <a:t>どのような危険源（ハザード）</a:t>
            </a:r>
            <a:r>
              <a:rPr kumimoji="1" lang="en-US" altLang="ja-JP"/>
              <a:t>】</a:t>
            </a:r>
            <a:r>
              <a:rPr kumimoji="1" lang="ja-JP" altLang="en-US"/>
              <a:t>から、</a:t>
            </a:r>
            <a:r>
              <a:rPr kumimoji="1" lang="en-US" altLang="ja-JP"/>
              <a:t>【</a:t>
            </a:r>
            <a:r>
              <a:rPr kumimoji="1" lang="ja-JP" altLang="en-US"/>
              <a:t>どのような使用者</a:t>
            </a:r>
            <a:r>
              <a:rPr kumimoji="1" lang="en-US" altLang="ja-JP"/>
              <a:t>】</a:t>
            </a:r>
            <a:r>
              <a:rPr kumimoji="1" lang="ja-JP" altLang="en-US"/>
              <a:t>を対象としたリスクが考えられるか記入</a:t>
            </a:r>
            <a:endParaRPr kumimoji="1" lang="en-US" altLang="ja-JP"/>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469339" y="5307955"/>
            <a:ext cx="11304954" cy="1333622"/>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比較対象製品・申請製品それぞれ危害の発生頻度を記入　（記入例：</a:t>
            </a:r>
            <a:r>
              <a:rPr kumimoji="1" lang="en-US" altLang="ja-JP"/>
              <a:t>10-●</a:t>
            </a:r>
            <a:r>
              <a:rPr kumimoji="1" lang="ja-JP" altLang="en-US"/>
              <a:t>（</a:t>
            </a:r>
            <a:r>
              <a:rPr kumimoji="1" lang="en-US" altLang="ja-JP"/>
              <a:t>10</a:t>
            </a:r>
            <a:r>
              <a:rPr kumimoji="1" lang="ja-JP" altLang="en-US"/>
              <a:t>のマイナス●乗）（人・件／年）以下）</a:t>
            </a:r>
            <a:endParaRPr kumimoji="1" lang="en-US" altLang="ja-JP"/>
          </a:p>
        </p:txBody>
      </p:sp>
      <p:sp>
        <p:nvSpPr>
          <p:cNvPr id="8" name="テキスト プレースホルダー 9">
            <a:extLst>
              <a:ext uri="{FF2B5EF4-FFF2-40B4-BE49-F238E27FC236}">
                <a16:creationId xmlns:a16="http://schemas.microsoft.com/office/drawing/2014/main" id="{164D0995-FFD7-C25D-3A2E-36D32DE8AB85}"/>
              </a:ext>
            </a:extLst>
          </p:cNvPr>
          <p:cNvSpPr>
            <a:spLocks noGrp="1"/>
          </p:cNvSpPr>
          <p:nvPr>
            <p:ph type="body" sz="quarter" idx="29" hasCustomPrompt="1"/>
          </p:nvPr>
        </p:nvSpPr>
        <p:spPr>
          <a:xfrm>
            <a:off x="473836" y="2669588"/>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比較対象製品の製造事業者名（海外製品の場合、輸入事業者）</a:t>
            </a:r>
            <a:endParaRPr kumimoji="1" lang="en-US" altLang="ja-JP"/>
          </a:p>
        </p:txBody>
      </p:sp>
    </p:spTree>
    <p:extLst>
      <p:ext uri="{BB962C8B-B14F-4D97-AF65-F5344CB8AC3E}">
        <p14:creationId xmlns:p14="http://schemas.microsoft.com/office/powerpoint/2010/main" val="264425376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asic（essay）">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5536" y="1124449"/>
            <a:ext cx="11304954"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リスク低減機能を記入</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6775" y="404618"/>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リスク低減機能に関する内容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434511" y="1799922"/>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本質的安全設計方策を記入（例：指が挟まらない設計、またはフールプルーフ機能の詳細・メカニズム等について詳述）</a:t>
            </a:r>
            <a:endParaRPr kumimoji="1" lang="en-US" altLang="ja-JP"/>
          </a:p>
        </p:txBody>
      </p:sp>
      <p:sp>
        <p:nvSpPr>
          <p:cNvPr id="4" name="テキスト プレースホルダー 9">
            <a:extLst>
              <a:ext uri="{FF2B5EF4-FFF2-40B4-BE49-F238E27FC236}">
                <a16:creationId xmlns:a16="http://schemas.microsoft.com/office/drawing/2014/main" id="{1CA2F58C-A779-8031-0A1A-444B29ABF74E}"/>
              </a:ext>
            </a:extLst>
          </p:cNvPr>
          <p:cNvSpPr>
            <a:spLocks noGrp="1"/>
          </p:cNvSpPr>
          <p:nvPr>
            <p:ph type="body" sz="quarter" idx="26" hasCustomPrompt="1"/>
          </p:nvPr>
        </p:nvSpPr>
        <p:spPr>
          <a:xfrm>
            <a:off x="434511" y="4310712"/>
            <a:ext cx="11304954" cy="457827"/>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使用上の情報：警告・警報、取扱説明書等での注意喚起を記入</a:t>
            </a:r>
            <a:endParaRPr kumimoji="1" lang="en-US" altLang="ja-JP"/>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43523" y="4884167"/>
            <a:ext cx="11304954" cy="457828"/>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対象者を記入（記入例：一般成人、社会的弱者</a:t>
            </a:r>
            <a:r>
              <a:rPr kumimoji="1" lang="en-US" altLang="ja-JP"/>
              <a:t>※</a:t>
            </a:r>
            <a:r>
              <a:rPr kumimoji="1" lang="ja-JP" altLang="en-US"/>
              <a:t>　</a:t>
            </a:r>
            <a:r>
              <a:rPr kumimoji="1" lang="en-US" altLang="ja-JP"/>
              <a:t>※</a:t>
            </a:r>
            <a:r>
              <a:rPr kumimoji="1" lang="ja-JP" altLang="en-US"/>
              <a:t>社会的弱者の場合、高齢者・障害者・子ども等、具体的に記入）</a:t>
            </a:r>
            <a:endParaRPr kumimoji="1" lang="en-US" altLang="ja-JP"/>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462157" y="5453467"/>
            <a:ext cx="11304954" cy="1192133"/>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（例）関連する誤使用・不注意事故が発生している／これに対する方策が技術基準や規格等で求められていない／これに対する方策が施した製品が市場に存在しない</a:t>
            </a:r>
            <a:endParaRPr kumimoji="1" lang="en-US" altLang="ja-JP"/>
          </a:p>
        </p:txBody>
      </p:sp>
      <p:sp>
        <p:nvSpPr>
          <p:cNvPr id="8" name="テキスト プレースホルダー 9">
            <a:extLst>
              <a:ext uri="{FF2B5EF4-FFF2-40B4-BE49-F238E27FC236}">
                <a16:creationId xmlns:a16="http://schemas.microsoft.com/office/drawing/2014/main" id="{164D0995-FFD7-C25D-3A2E-36D32DE8AB85}"/>
              </a:ext>
            </a:extLst>
          </p:cNvPr>
          <p:cNvSpPr>
            <a:spLocks noGrp="1"/>
          </p:cNvSpPr>
          <p:nvPr>
            <p:ph type="body" sz="quarter" idx="29" hasCustomPrompt="1"/>
          </p:nvPr>
        </p:nvSpPr>
        <p:spPr>
          <a:xfrm>
            <a:off x="434511" y="2384163"/>
            <a:ext cx="11304954" cy="1556301"/>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安全防護及び付加保護方策を記入（例：・・・といった誤使用事故を防止するために・・・が・・・を接触させないようにするためののガード。・・・・の範囲で・・・を検知して、・・・を防ぐための温度／圧力／人感センサー。）</a:t>
            </a:r>
            <a:endParaRPr kumimoji="1" lang="en-US" altLang="ja-JP"/>
          </a:p>
        </p:txBody>
      </p:sp>
    </p:spTree>
    <p:extLst>
      <p:ext uri="{BB962C8B-B14F-4D97-AF65-F5344CB8AC3E}">
        <p14:creationId xmlns:p14="http://schemas.microsoft.com/office/powerpoint/2010/main" val="260713476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43078" y="343154"/>
            <a:ext cx="11431385" cy="58477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43078" y="1340773"/>
            <a:ext cx="11431385" cy="2067847"/>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endParaRPr kumimoji="1" lang="en-US" altLang="ja-JP"/>
          </a:p>
          <a:p>
            <a:pPr lvl="3"/>
            <a:r>
              <a:rPr kumimoji="1" lang="ja-JP" altLang="en-US"/>
              <a:t>第４レベル</a:t>
            </a:r>
            <a:endParaRPr kumimoji="1" lang="en-US" altLang="ja-JP"/>
          </a:p>
          <a:p>
            <a:pPr lvl="4"/>
            <a:r>
              <a:rPr kumimoji="1" lang="ja-JP" altLang="en-US"/>
              <a:t>第５レベル</a:t>
            </a:r>
            <a:endParaRPr kumimoji="1" lang="en-US" altLang="ja-JP"/>
          </a:p>
        </p:txBody>
      </p:sp>
      <p:sp>
        <p:nvSpPr>
          <p:cNvPr id="8" name="スライド番号プレースホルダー 4">
            <a:extLst>
              <a:ext uri="{FF2B5EF4-FFF2-40B4-BE49-F238E27FC236}">
                <a16:creationId xmlns:a16="http://schemas.microsoft.com/office/drawing/2014/main" id="{162C5DDE-FFB5-076B-4D7A-92D4A63EFFE7}"/>
              </a:ext>
            </a:extLst>
          </p:cNvPr>
          <p:cNvSpPr>
            <a:spLocks noGrp="1"/>
          </p:cNvSpPr>
          <p:nvPr>
            <p:ph type="sldNum" sz="quarter" idx="4"/>
          </p:nvPr>
        </p:nvSpPr>
        <p:spPr>
          <a:xfrm>
            <a:off x="11668515" y="6429024"/>
            <a:ext cx="523489" cy="424800"/>
          </a:xfrm>
          <a:prstGeom prst="rect">
            <a:avLst/>
          </a:prstGeom>
          <a:solidFill>
            <a:schemeClr val="accent5"/>
          </a:solidFill>
          <a:ln w="9525">
            <a:noFill/>
            <a:miter lim="800000"/>
            <a:headEnd/>
            <a:tailEnd/>
          </a:ln>
          <a:effectLst/>
        </p:spPr>
        <p:txBody>
          <a:bodyPr wrap="none" rtlCol="0" anchor="ctr"/>
          <a:lstStyle>
            <a:lvl1pPr algn="ctr">
              <a:defRPr kumimoji="0" lang="ja-JP" altLang="en-US" sz="1400" b="0" i="0" smtClean="0">
                <a:solidFill>
                  <a:schemeClr val="bg1"/>
                </a:solidFill>
                <a:latin typeface="メイリオ" panose="020B0604030504040204" pitchFamily="50" charset="-128"/>
                <a:ea typeface="メイリオ" panose="020B0604030504040204" pitchFamily="50" charset="-128"/>
              </a:defRPr>
            </a:lvl1pPr>
          </a:lstStyle>
          <a:p>
            <a:fld id="{D9550142-B990-490A-A107-ED7302A7FD52}" type="slidenum">
              <a:rPr lang="en-US" altLang="ja-JP" smtClean="0"/>
              <a:pPr/>
              <a:t>‹#›</a:t>
            </a:fld>
            <a:endParaRPr lang="en-US" altLang="ja-JP"/>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76" r:id="rId3"/>
    <p:sldLayoutId id="2147483681"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09" r:id="rId22"/>
    <p:sldLayoutId id="2147483705" r:id="rId23"/>
    <p:sldLayoutId id="2147483706" r:id="rId24"/>
    <p:sldLayoutId id="2147483722" r:id="rId25"/>
    <p:sldLayoutId id="2147483707" r:id="rId26"/>
    <p:sldLayoutId id="2147483708" r:id="rId27"/>
    <p:sldLayoutId id="2147483719" r:id="rId28"/>
    <p:sldLayoutId id="2147483720" r:id="rId29"/>
    <p:sldLayoutId id="2147483721" r:id="rId30"/>
  </p:sldLayoutIdLst>
  <p:hf hdr="0" ftr="0" dt="0"/>
  <p:txStyles>
    <p:title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sz="2000" b="0" i="0" kern="1200">
          <a:solidFill>
            <a:schemeClr val="tx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7B2EF-D7D3-8483-21EF-43C5FB86307D}"/>
              </a:ext>
            </a:extLst>
          </p:cNvPr>
          <p:cNvSpPr>
            <a:spLocks noGrp="1"/>
          </p:cNvSpPr>
          <p:nvPr>
            <p:ph type="ctrTitle"/>
          </p:nvPr>
        </p:nvSpPr>
        <p:spPr>
          <a:xfrm>
            <a:off x="443076" y="2282536"/>
            <a:ext cx="11305846" cy="2536249"/>
          </a:xfrm>
        </p:spPr>
        <p:txBody>
          <a:bodyPr/>
          <a:lstStyle/>
          <a:p>
            <a:r>
              <a:rPr lang="ja-JP" altLang="en-US" sz="4000">
                <a:latin typeface="メイリオ"/>
                <a:ea typeface="メイリオ"/>
              </a:rPr>
              <a:t>誤使用・不注意による製品事故リスクを低減した製品に対する表彰・表示制度</a:t>
            </a:r>
            <a:br>
              <a:rPr lang="en-US" altLang="ja-JP" sz="4000"/>
            </a:br>
            <a:r>
              <a:rPr lang="ja-JP" altLang="en-US" sz="4000"/>
              <a:t>応募様式</a:t>
            </a:r>
            <a:endParaRPr kumimoji="1" lang="ja-JP" altLang="en-US"/>
          </a:p>
        </p:txBody>
      </p:sp>
      <p:sp>
        <p:nvSpPr>
          <p:cNvPr id="3" name="スライド番号プレースホルダー 2">
            <a:extLst>
              <a:ext uri="{FF2B5EF4-FFF2-40B4-BE49-F238E27FC236}">
                <a16:creationId xmlns:a16="http://schemas.microsoft.com/office/drawing/2014/main" id="{4426F4C2-5E9B-5C74-ADD0-2CDCDA1C59A4}"/>
              </a:ext>
            </a:extLst>
          </p:cNvPr>
          <p:cNvSpPr>
            <a:spLocks noGrp="1"/>
          </p:cNvSpPr>
          <p:nvPr>
            <p:ph type="sldNum" sz="quarter" idx="12"/>
          </p:nvPr>
        </p:nvSpPr>
        <p:spPr/>
        <p:txBody>
          <a:bodyPr/>
          <a:lstStyle/>
          <a:p>
            <a:fld id="{D9550142-B990-490A-A107-ED7302A7FD52}" type="slidenum">
              <a:rPr lang="en-US" altLang="ja-JP" smtClean="0"/>
              <a:pPr/>
              <a:t>1</a:t>
            </a:fld>
            <a:endParaRPr lang="en-US"/>
          </a:p>
        </p:txBody>
      </p:sp>
      <p:sp>
        <p:nvSpPr>
          <p:cNvPr id="4" name="テキスト ボックス 3">
            <a:extLst>
              <a:ext uri="{FF2B5EF4-FFF2-40B4-BE49-F238E27FC236}">
                <a16:creationId xmlns:a16="http://schemas.microsoft.com/office/drawing/2014/main" id="{A7A4D525-8B05-A544-6C96-CD7D54E79AB7}"/>
              </a:ext>
            </a:extLst>
          </p:cNvPr>
          <p:cNvSpPr txBox="1"/>
          <p:nvPr/>
        </p:nvSpPr>
        <p:spPr>
          <a:xfrm>
            <a:off x="6748634" y="403716"/>
            <a:ext cx="5181950" cy="1231106"/>
          </a:xfrm>
          <a:prstGeom prst="rect">
            <a:avLst/>
          </a:prstGeom>
          <a:noFill/>
        </p:spPr>
        <p:txBody>
          <a:bodyPr wrap="square" rtlCol="0">
            <a:spAutoFit/>
          </a:bodyPr>
          <a:lstStyle/>
          <a:p>
            <a:pPr algn="l"/>
            <a:r>
              <a:rPr kumimoji="1" lang="ja-JP" altLang="en-US" sz="1600" b="1" u="sng" dirty="0">
                <a:solidFill>
                  <a:srgbClr val="FF0000"/>
                </a:solidFill>
                <a:latin typeface="+mn-ea"/>
                <a:cs typeface="Meiryo UI" panose="020B0604030504040204" pitchFamily="50" charset="-128"/>
              </a:rPr>
              <a:t>受賞製品については、本資料にある記載内容（概要版、詳細版ともに）を一部を除き公開します。</a:t>
            </a:r>
            <a:endParaRPr kumimoji="1" lang="en-US" altLang="ja-JP" sz="1600" b="1" u="sng" dirty="0">
              <a:solidFill>
                <a:srgbClr val="FF0000"/>
              </a:solidFill>
              <a:latin typeface="+mn-ea"/>
              <a:cs typeface="Meiryo UI" panose="020B0604030504040204" pitchFamily="50" charset="-128"/>
            </a:endParaRPr>
          </a:p>
          <a:p>
            <a:pPr algn="l"/>
            <a:r>
              <a:rPr kumimoji="1" lang="en-US" altLang="ja-JP" sz="1400" u="sng" dirty="0">
                <a:solidFill>
                  <a:srgbClr val="FF0000"/>
                </a:solidFill>
                <a:latin typeface="+mn-ea"/>
                <a:cs typeface="Meiryo UI" panose="020B0604030504040204" pitchFamily="50" charset="-128"/>
              </a:rPr>
              <a:t>【</a:t>
            </a:r>
            <a:r>
              <a:rPr kumimoji="1" lang="ja-JP" altLang="en-US" sz="1400" u="sng" dirty="0">
                <a:solidFill>
                  <a:srgbClr val="FF0000"/>
                </a:solidFill>
                <a:latin typeface="+mn-ea"/>
                <a:cs typeface="Meiryo UI" panose="020B0604030504040204" pitchFamily="50" charset="-128"/>
              </a:rPr>
              <a:t>なお、本様式（</a:t>
            </a:r>
            <a:r>
              <a:rPr kumimoji="1" lang="en-US" altLang="ja-JP" sz="1400" u="sng" dirty="0">
                <a:solidFill>
                  <a:srgbClr val="FF0000"/>
                </a:solidFill>
                <a:latin typeface="+mn-ea"/>
                <a:cs typeface="Meiryo UI" panose="020B0604030504040204" pitchFamily="50" charset="-128"/>
              </a:rPr>
              <a:t>PowerPoint</a:t>
            </a:r>
            <a:r>
              <a:rPr kumimoji="1" lang="ja-JP" altLang="en-US" sz="1400" u="sng" dirty="0">
                <a:solidFill>
                  <a:srgbClr val="FF0000"/>
                </a:solidFill>
                <a:latin typeface="+mn-ea"/>
                <a:cs typeface="Meiryo UI" panose="020B0604030504040204" pitchFamily="50" charset="-128"/>
              </a:rPr>
              <a:t>）に記載しない内容（別に提出いただく補足説明資料（</a:t>
            </a:r>
            <a:r>
              <a:rPr kumimoji="1" lang="en-US" altLang="ja-JP" sz="1400" u="sng">
                <a:solidFill>
                  <a:srgbClr val="FF0000"/>
                </a:solidFill>
                <a:latin typeface="+mn-ea"/>
                <a:cs typeface="Meiryo UI" panose="020B0604030504040204" pitchFamily="50" charset="-128"/>
              </a:rPr>
              <a:t>P24 </a:t>
            </a:r>
            <a:r>
              <a:rPr kumimoji="1" lang="ja-JP" altLang="en-US" sz="1400" u="sng" dirty="0">
                <a:solidFill>
                  <a:srgbClr val="FF0000"/>
                </a:solidFill>
                <a:latin typeface="+mn-ea"/>
                <a:cs typeface="Meiryo UI" panose="020B0604030504040204" pitchFamily="50" charset="-128"/>
              </a:rPr>
              <a:t>応募書類チェックリスト２～６に関する書類）は非公開です。</a:t>
            </a:r>
            <a:r>
              <a:rPr kumimoji="1" lang="en-US" altLang="ja-JP" sz="1400" u="sng" dirty="0">
                <a:solidFill>
                  <a:srgbClr val="FF0000"/>
                </a:solidFill>
                <a:latin typeface="+mn-ea"/>
                <a:cs typeface="Meiryo UI" panose="020B0604030504040204" pitchFamily="50" charset="-128"/>
              </a:rPr>
              <a:t>】</a:t>
            </a:r>
            <a:endParaRPr kumimoji="1" lang="ja-JP" altLang="en-US" sz="1400" u="sng" dirty="0">
              <a:solidFill>
                <a:srgbClr val="FF0000"/>
              </a:solidFill>
              <a:latin typeface="+mn-ea"/>
              <a:cs typeface="Meiryo UI" panose="020B0604030504040204" pitchFamily="50" charset="-128"/>
            </a:endParaRPr>
          </a:p>
        </p:txBody>
      </p:sp>
    </p:spTree>
    <p:extLst>
      <p:ext uri="{BB962C8B-B14F-4D97-AF65-F5344CB8AC3E}">
        <p14:creationId xmlns:p14="http://schemas.microsoft.com/office/powerpoint/2010/main" val="68352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1278D02-682F-293C-B143-D3F087C0A4F3}"/>
              </a:ext>
            </a:extLst>
          </p:cNvPr>
          <p:cNvSpPr>
            <a:spLocks noGrp="1"/>
          </p:cNvSpPr>
          <p:nvPr>
            <p:ph type="sldNum" sz="quarter" idx="12"/>
          </p:nvPr>
        </p:nvSpPr>
        <p:spPr/>
        <p:txBody>
          <a:bodyPr/>
          <a:lstStyle/>
          <a:p>
            <a:fld id="{D9550142-B990-490A-A107-ED7302A7FD52}" type="slidenum">
              <a:rPr lang="en-US" altLang="ja-JP" smtClean="0"/>
              <a:pPr/>
              <a:t>10</a:t>
            </a:fld>
            <a:endParaRPr lang="en-US"/>
          </a:p>
        </p:txBody>
      </p:sp>
      <p:pic>
        <p:nvPicPr>
          <p:cNvPr id="2050" name="Picture 2">
            <a:extLst>
              <a:ext uri="{FF2B5EF4-FFF2-40B4-BE49-F238E27FC236}">
                <a16:creationId xmlns:a16="http://schemas.microsoft.com/office/drawing/2014/main" id="{314A5FA6-DADD-A8A8-449C-339FED464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25" y="497499"/>
            <a:ext cx="9620250" cy="61341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4">
            <a:extLst>
              <a:ext uri="{FF2B5EF4-FFF2-40B4-BE49-F238E27FC236}">
                <a16:creationId xmlns:a16="http://schemas.microsoft.com/office/drawing/2014/main" id="{D2CD8CA3-376C-58B8-A976-55CB73756209}"/>
              </a:ext>
            </a:extLst>
          </p:cNvPr>
          <p:cNvSpPr txBox="1">
            <a:spLocks/>
          </p:cNvSpPr>
          <p:nvPr/>
        </p:nvSpPr>
        <p:spPr>
          <a:xfrm>
            <a:off x="755525" y="66337"/>
            <a:ext cx="11305846" cy="828000"/>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リスクアセスメントシートを作成してください。</a:t>
            </a:r>
            <a:endParaRPr lang="en-US" altLang="ja-JP" sz="1800" b="1"/>
          </a:p>
          <a:p>
            <a:pPr marL="0" indent="0">
              <a:buFont typeface="メイリオ" panose="020B0604030504040204" pitchFamily="50" charset="-128"/>
              <a:buNone/>
            </a:pPr>
            <a:r>
              <a:rPr lang="ja-JP" altLang="en-US" sz="1600" b="1"/>
              <a:t>以下記入例（階段移動用リフト）</a:t>
            </a:r>
          </a:p>
        </p:txBody>
      </p:sp>
      <p:sp>
        <p:nvSpPr>
          <p:cNvPr id="4" name="四角形: 角を丸くする 3">
            <a:extLst>
              <a:ext uri="{FF2B5EF4-FFF2-40B4-BE49-F238E27FC236}">
                <a16:creationId xmlns:a16="http://schemas.microsoft.com/office/drawing/2014/main" id="{F0DA3781-FE99-B470-9E5C-58053CB4D39B}"/>
              </a:ext>
            </a:extLst>
          </p:cNvPr>
          <p:cNvSpPr/>
          <p:nvPr/>
        </p:nvSpPr>
        <p:spPr bwMode="auto">
          <a:xfrm>
            <a:off x="8412480" y="104137"/>
            <a:ext cx="3734141" cy="752400"/>
          </a:xfrm>
          <a:prstGeom prst="roundRect">
            <a:avLst/>
          </a:prstGeom>
          <a:solidFill>
            <a:schemeClr val="bg1"/>
          </a:solidFill>
          <a:ln w="38100">
            <a:solidFill>
              <a:srgbClr val="FF0000"/>
            </a:solidFill>
            <a:miter lim="800000"/>
            <a:headEnd/>
            <a:tailEnd/>
          </a:ln>
          <a:effectLst/>
        </p:spPr>
        <p:txBody>
          <a:bodyPr wrap="square" lIns="180000" tIns="144000" rIns="108000" rtlCol="0" anchor="ctr"/>
          <a:lstStyle/>
          <a:p>
            <a:pPr algn="l"/>
            <a:r>
              <a:rPr kumimoji="0" lang="ja-JP" altLang="en-US" sz="2000" b="1">
                <a:solidFill>
                  <a:srgbClr val="FF0000"/>
                </a:solidFill>
                <a:latin typeface="+mj-ea"/>
                <a:ea typeface="+mj-ea"/>
              </a:rPr>
              <a:t>リスクアセスメントシートは非公開</a:t>
            </a:r>
          </a:p>
        </p:txBody>
      </p:sp>
      <p:sp>
        <p:nvSpPr>
          <p:cNvPr id="3" name="テキスト ボックス 2">
            <a:extLst>
              <a:ext uri="{FF2B5EF4-FFF2-40B4-BE49-F238E27FC236}">
                <a16:creationId xmlns:a16="http://schemas.microsoft.com/office/drawing/2014/main" id="{F3B8AC5D-7F08-C70E-CC5B-2CB4B8C30CD2}"/>
              </a:ext>
            </a:extLst>
          </p:cNvPr>
          <p:cNvSpPr txBox="1"/>
          <p:nvPr/>
        </p:nvSpPr>
        <p:spPr>
          <a:xfrm>
            <a:off x="0" y="6645600"/>
            <a:ext cx="12393136" cy="246221"/>
          </a:xfrm>
          <a:prstGeom prst="rect">
            <a:avLst/>
          </a:prstGeom>
          <a:noFill/>
        </p:spPr>
        <p:txBody>
          <a:bodyPr wrap="none" rtlCol="0">
            <a:spAutoFit/>
          </a:bodyPr>
          <a:lstStyle/>
          <a:p>
            <a:pPr algn="l"/>
            <a:r>
              <a:rPr kumimoji="1" lang="ja-JP" altLang="en-US" sz="1000">
                <a:latin typeface="+mn-ea"/>
                <a:cs typeface="Meiryo UI" panose="020B0604030504040204" pitchFamily="50" charset="-128"/>
              </a:rPr>
              <a:t>（注）リスクアセスメントシートのみを作成・提出すればよいわけではありません。応募者向けガイドラインにあるリスクアセスメントに関する事項（</a:t>
            </a:r>
            <a:r>
              <a:rPr kumimoji="1" lang="en-US" altLang="ja-JP" sz="1000">
                <a:latin typeface="+mn-ea"/>
                <a:cs typeface="Meiryo UI" panose="020B0604030504040204" pitchFamily="50" charset="-128"/>
              </a:rPr>
              <a:t>3.4</a:t>
            </a:r>
            <a:r>
              <a:rPr kumimoji="1" lang="ja-JP" altLang="en-US" sz="1000">
                <a:latin typeface="+mn-ea"/>
                <a:cs typeface="Meiryo UI" panose="020B0604030504040204" pitchFamily="50" charset="-128"/>
              </a:rPr>
              <a:t>～</a:t>
            </a:r>
            <a:r>
              <a:rPr kumimoji="1" lang="en-US" altLang="ja-JP" sz="1000">
                <a:latin typeface="+mn-ea"/>
                <a:cs typeface="Meiryo UI" panose="020B0604030504040204" pitchFamily="50" charset="-128"/>
              </a:rPr>
              <a:t>3.9</a:t>
            </a:r>
            <a:r>
              <a:rPr kumimoji="1" lang="ja-JP" altLang="en-US" sz="1000">
                <a:latin typeface="+mn-ea"/>
                <a:cs typeface="Meiryo UI" panose="020B0604030504040204" pitchFamily="50" charset="-128"/>
              </a:rPr>
              <a:t>）を踏まえ、関連資料を作成・提出してください。</a:t>
            </a:r>
          </a:p>
        </p:txBody>
      </p:sp>
      <p:sp>
        <p:nvSpPr>
          <p:cNvPr id="6" name="テキスト ボックス 5">
            <a:extLst>
              <a:ext uri="{FF2B5EF4-FFF2-40B4-BE49-F238E27FC236}">
                <a16:creationId xmlns:a16="http://schemas.microsoft.com/office/drawing/2014/main" id="{B16E5615-3832-D7D9-5517-F009D81C3669}"/>
              </a:ext>
            </a:extLst>
          </p:cNvPr>
          <p:cNvSpPr txBox="1"/>
          <p:nvPr/>
        </p:nvSpPr>
        <p:spPr>
          <a:xfrm>
            <a:off x="10510687" y="3178766"/>
            <a:ext cx="1415772" cy="1077218"/>
          </a:xfrm>
          <a:prstGeom prst="rect">
            <a:avLst/>
          </a:prstGeom>
          <a:solidFill>
            <a:schemeClr val="accent3">
              <a:lumMod val="20000"/>
              <a:lumOff val="80000"/>
            </a:schemeClr>
          </a:solidFill>
        </p:spPr>
        <p:txBody>
          <a:bodyPr wrap="square" rtlCol="0">
            <a:spAutoFit/>
          </a:bodyPr>
          <a:lstStyle/>
          <a:p>
            <a:pPr algn="l"/>
            <a:r>
              <a:rPr kumimoji="1" lang="ja-JP" altLang="en-US" sz="1600" b="1">
                <a:latin typeface="+mn-ea"/>
                <a:cs typeface="Meiryo UI" panose="020B0604030504040204" pitchFamily="50" charset="-128"/>
              </a:rPr>
              <a:t>リスクアセスメントシート様式はこちら</a:t>
            </a:r>
            <a:endParaRPr kumimoji="1" lang="en-US" altLang="ja-JP" sz="1600" b="1">
              <a:latin typeface="+mn-ea"/>
              <a:cs typeface="Meiryo UI" panose="020B0604030504040204" pitchFamily="50" charset="-128"/>
            </a:endParaRPr>
          </a:p>
          <a:p>
            <a:pPr algn="ctr"/>
            <a:r>
              <a:rPr kumimoji="1" lang="ja-JP" altLang="en-US" sz="1600" b="1">
                <a:latin typeface="+mn-ea"/>
                <a:cs typeface="Meiryo UI" panose="020B0604030504040204" pitchFamily="50" charset="-128"/>
              </a:rPr>
              <a:t>↓</a:t>
            </a:r>
          </a:p>
        </p:txBody>
      </p:sp>
      <p:graphicFrame>
        <p:nvGraphicFramePr>
          <p:cNvPr id="7" name="オブジェクト 6">
            <a:extLst>
              <a:ext uri="{FF2B5EF4-FFF2-40B4-BE49-F238E27FC236}">
                <a16:creationId xmlns:a16="http://schemas.microsoft.com/office/drawing/2014/main" id="{1347835B-E94A-5ABD-4F32-FEE51B69C7DA}"/>
              </a:ext>
            </a:extLst>
          </p:cNvPr>
          <p:cNvGraphicFramePr>
            <a:graphicFrameLocks noChangeAspect="1"/>
          </p:cNvGraphicFramePr>
          <p:nvPr>
            <p:extLst>
              <p:ext uri="{D42A27DB-BD31-4B8C-83A1-F6EECF244321}">
                <p14:modId xmlns:p14="http://schemas.microsoft.com/office/powerpoint/2010/main" val="4218967494"/>
              </p:ext>
            </p:extLst>
          </p:nvPr>
        </p:nvGraphicFramePr>
        <p:xfrm>
          <a:off x="10550190" y="4713929"/>
          <a:ext cx="1336766" cy="1127896"/>
        </p:xfrm>
        <a:graphic>
          <a:graphicData uri="http://schemas.openxmlformats.org/presentationml/2006/ole">
            <mc:AlternateContent xmlns:mc="http://schemas.openxmlformats.org/markup-compatibility/2006">
              <mc:Choice xmlns:v="urn:schemas-microsoft-com:vml" Requires="v">
                <p:oleObj spid="_x0000_s1029" name="Worksheet" showAsIcon="1" r:id="rId4" imgW="914400" imgH="771837" progId="Excel.Sheet.12">
                  <p:embed/>
                </p:oleObj>
              </mc:Choice>
              <mc:Fallback>
                <p:oleObj name="Worksheet" showAsIcon="1" r:id="rId4" imgW="914400" imgH="771837" progId="Excel.Sheet.12">
                  <p:embed/>
                  <p:pic>
                    <p:nvPicPr>
                      <p:cNvPr id="7" name="オブジェクト 6">
                        <a:extLst>
                          <a:ext uri="{FF2B5EF4-FFF2-40B4-BE49-F238E27FC236}">
                            <a16:creationId xmlns:a16="http://schemas.microsoft.com/office/drawing/2014/main" id="{1347835B-E94A-5ABD-4F32-FEE51B69C7DA}"/>
                          </a:ext>
                        </a:extLst>
                      </p:cNvPr>
                      <p:cNvPicPr/>
                      <p:nvPr/>
                    </p:nvPicPr>
                    <p:blipFill>
                      <a:blip r:embed="rId5"/>
                      <a:stretch>
                        <a:fillRect/>
                      </a:stretch>
                    </p:blipFill>
                    <p:spPr>
                      <a:xfrm>
                        <a:off x="10550190" y="4713929"/>
                        <a:ext cx="1336766" cy="1127896"/>
                      </a:xfrm>
                      <a:prstGeom prst="rect">
                        <a:avLst/>
                      </a:prstGeom>
                    </p:spPr>
                  </p:pic>
                </p:oleObj>
              </mc:Fallback>
            </mc:AlternateContent>
          </a:graphicData>
        </a:graphic>
      </p:graphicFrame>
    </p:spTree>
    <p:extLst>
      <p:ext uri="{BB962C8B-B14F-4D97-AF65-F5344CB8AC3E}">
        <p14:creationId xmlns:p14="http://schemas.microsoft.com/office/powerpoint/2010/main" val="158938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A34858B-AFE3-7FC5-2164-E5B8415310FB}"/>
              </a:ext>
            </a:extLst>
          </p:cNvPr>
          <p:cNvSpPr>
            <a:spLocks noGrp="1"/>
          </p:cNvSpPr>
          <p:nvPr>
            <p:ph type="body" sz="quarter" idx="23"/>
          </p:nvPr>
        </p:nvSpPr>
        <p:spPr>
          <a:xfrm>
            <a:off x="2679521" y="890290"/>
            <a:ext cx="9251063" cy="976697"/>
          </a:xfr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4C50100-5144-A9B6-58B3-81AD1E07A8B5}"/>
              </a:ext>
            </a:extLst>
          </p:cNvPr>
          <p:cNvSpPr>
            <a:spLocks noGrp="1"/>
          </p:cNvSpPr>
          <p:nvPr>
            <p:ph type="sldNum" sz="quarter" idx="12"/>
          </p:nvPr>
        </p:nvSpPr>
        <p:spPr/>
        <p:txBody>
          <a:bodyPr/>
          <a:lstStyle/>
          <a:p>
            <a:fld id="{D9550142-B990-490A-A107-ED7302A7FD52}" type="slidenum">
              <a:rPr lang="en-US" altLang="ja-JP" smtClean="0"/>
              <a:pPr/>
              <a:t>11</a:t>
            </a:fld>
            <a:endParaRPr lang="en-US"/>
          </a:p>
        </p:txBody>
      </p:sp>
      <p:sp>
        <p:nvSpPr>
          <p:cNvPr id="5" name="テキスト プレースホルダー 4">
            <a:extLst>
              <a:ext uri="{FF2B5EF4-FFF2-40B4-BE49-F238E27FC236}">
                <a16:creationId xmlns:a16="http://schemas.microsoft.com/office/drawing/2014/main" id="{11C2D84F-DBB8-E22C-DA5F-4C1D9785BC58}"/>
              </a:ext>
            </a:extLst>
          </p:cNvPr>
          <p:cNvSpPr>
            <a:spLocks noGrp="1"/>
          </p:cNvSpPr>
          <p:nvPr>
            <p:ph type="body" sz="quarter" idx="25"/>
          </p:nvPr>
        </p:nvSpPr>
        <p:spPr>
          <a:xfrm>
            <a:off x="2279573" y="2321241"/>
            <a:ext cx="9501623" cy="457827"/>
          </a:xfrm>
        </p:spPr>
        <p:txBody>
          <a:bodyPr/>
          <a:lstStyle/>
          <a:p>
            <a:endParaRPr kumimoji="1" lang="ja-JP" altLang="en-US"/>
          </a:p>
        </p:txBody>
      </p:sp>
      <p:sp>
        <p:nvSpPr>
          <p:cNvPr id="6" name="テキスト プレースホルダー 5">
            <a:extLst>
              <a:ext uri="{FF2B5EF4-FFF2-40B4-BE49-F238E27FC236}">
                <a16:creationId xmlns:a16="http://schemas.microsoft.com/office/drawing/2014/main" id="{4A93B7E2-B307-7E67-6FF5-2A6278B8AA57}"/>
              </a:ext>
            </a:extLst>
          </p:cNvPr>
          <p:cNvSpPr>
            <a:spLocks noGrp="1"/>
          </p:cNvSpPr>
          <p:nvPr>
            <p:ph type="body" sz="quarter" idx="26"/>
          </p:nvPr>
        </p:nvSpPr>
        <p:spPr>
          <a:xfrm>
            <a:off x="2279573" y="3502412"/>
            <a:ext cx="9501621" cy="457827"/>
          </a:xfrm>
        </p:spPr>
        <p:txBody>
          <a:bodyPr/>
          <a:lstStyle/>
          <a:p>
            <a:endParaRPr kumimoji="1" lang="ja-JP" altLang="en-US"/>
          </a:p>
        </p:txBody>
      </p:sp>
      <p:sp>
        <p:nvSpPr>
          <p:cNvPr id="7" name="テキスト プレースホルダー 6">
            <a:extLst>
              <a:ext uri="{FF2B5EF4-FFF2-40B4-BE49-F238E27FC236}">
                <a16:creationId xmlns:a16="http://schemas.microsoft.com/office/drawing/2014/main" id="{E15B696D-A973-3E1A-7930-F6CA7ECAB0B3}"/>
              </a:ext>
            </a:extLst>
          </p:cNvPr>
          <p:cNvSpPr>
            <a:spLocks noGrp="1"/>
          </p:cNvSpPr>
          <p:nvPr>
            <p:ph type="body" sz="quarter" idx="27"/>
          </p:nvPr>
        </p:nvSpPr>
        <p:spPr>
          <a:xfrm>
            <a:off x="2279573" y="4094945"/>
            <a:ext cx="9501620" cy="1361558"/>
          </a:xfrm>
        </p:spPr>
        <p:txBody>
          <a:bodyPr/>
          <a:lstStyle/>
          <a:p>
            <a:endParaRPr kumimoji="1" lang="ja-JP" altLang="en-US"/>
          </a:p>
        </p:txBody>
      </p:sp>
      <p:sp>
        <p:nvSpPr>
          <p:cNvPr id="9" name="テキスト プレースホルダー 8">
            <a:extLst>
              <a:ext uri="{FF2B5EF4-FFF2-40B4-BE49-F238E27FC236}">
                <a16:creationId xmlns:a16="http://schemas.microsoft.com/office/drawing/2014/main" id="{C8E19F29-7B25-1F0B-7A12-F4D30543A3BA}"/>
              </a:ext>
            </a:extLst>
          </p:cNvPr>
          <p:cNvSpPr>
            <a:spLocks noGrp="1"/>
          </p:cNvSpPr>
          <p:nvPr>
            <p:ph type="body" sz="quarter" idx="29"/>
          </p:nvPr>
        </p:nvSpPr>
        <p:spPr>
          <a:xfrm>
            <a:off x="2279573" y="2925268"/>
            <a:ext cx="9501622" cy="457827"/>
          </a:xfrm>
        </p:spPr>
        <p:txBody>
          <a:bodyPr/>
          <a:lstStyle/>
          <a:p>
            <a:endParaRPr kumimoji="1" lang="ja-JP" altLang="en-US"/>
          </a:p>
        </p:txBody>
      </p:sp>
      <p:sp>
        <p:nvSpPr>
          <p:cNvPr id="10" name="テキスト ボックス 9">
            <a:extLst>
              <a:ext uri="{FF2B5EF4-FFF2-40B4-BE49-F238E27FC236}">
                <a16:creationId xmlns:a16="http://schemas.microsoft.com/office/drawing/2014/main" id="{C59D93FE-241E-D38F-108C-FC57522D5ADB}"/>
              </a:ext>
            </a:extLst>
          </p:cNvPr>
          <p:cNvSpPr txBox="1"/>
          <p:nvPr/>
        </p:nvSpPr>
        <p:spPr>
          <a:xfrm>
            <a:off x="88441" y="890290"/>
            <a:ext cx="2492990"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２－１．危害シナリオ</a:t>
            </a:r>
          </a:p>
        </p:txBody>
      </p:sp>
      <p:sp>
        <p:nvSpPr>
          <p:cNvPr id="12" name="テキスト ボックス 11">
            <a:extLst>
              <a:ext uri="{FF2B5EF4-FFF2-40B4-BE49-F238E27FC236}">
                <a16:creationId xmlns:a16="http://schemas.microsoft.com/office/drawing/2014/main" id="{B8731B68-A267-205D-9887-74135F94C04D}"/>
              </a:ext>
            </a:extLst>
          </p:cNvPr>
          <p:cNvSpPr txBox="1"/>
          <p:nvPr/>
        </p:nvSpPr>
        <p:spPr>
          <a:xfrm>
            <a:off x="88441" y="1866988"/>
            <a:ext cx="3416320"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２－２．比較対象製品について</a:t>
            </a:r>
          </a:p>
        </p:txBody>
      </p:sp>
      <p:sp>
        <p:nvSpPr>
          <p:cNvPr id="13" name="テキスト ボックス 12">
            <a:extLst>
              <a:ext uri="{FF2B5EF4-FFF2-40B4-BE49-F238E27FC236}">
                <a16:creationId xmlns:a16="http://schemas.microsoft.com/office/drawing/2014/main" id="{F24E10F4-DC74-7ED3-F169-69D9E759A409}"/>
              </a:ext>
            </a:extLst>
          </p:cNvPr>
          <p:cNvSpPr txBox="1"/>
          <p:nvPr/>
        </p:nvSpPr>
        <p:spPr>
          <a:xfrm>
            <a:off x="840672" y="2385185"/>
            <a:ext cx="1210588"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名称・型番</a:t>
            </a:r>
          </a:p>
        </p:txBody>
      </p:sp>
      <p:sp>
        <p:nvSpPr>
          <p:cNvPr id="14" name="テキスト ボックス 13">
            <a:extLst>
              <a:ext uri="{FF2B5EF4-FFF2-40B4-BE49-F238E27FC236}">
                <a16:creationId xmlns:a16="http://schemas.microsoft.com/office/drawing/2014/main" id="{7598C183-3076-808A-5F23-C8D08F3073DB}"/>
              </a:ext>
            </a:extLst>
          </p:cNvPr>
          <p:cNvSpPr txBox="1"/>
          <p:nvPr/>
        </p:nvSpPr>
        <p:spPr>
          <a:xfrm>
            <a:off x="840672" y="2996288"/>
            <a:ext cx="1005403"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事業者名</a:t>
            </a:r>
          </a:p>
        </p:txBody>
      </p:sp>
      <p:sp>
        <p:nvSpPr>
          <p:cNvPr id="15" name="テキスト ボックス 14">
            <a:extLst>
              <a:ext uri="{FF2B5EF4-FFF2-40B4-BE49-F238E27FC236}">
                <a16:creationId xmlns:a16="http://schemas.microsoft.com/office/drawing/2014/main" id="{AB68677F-1EE7-006C-02A8-E7AF4D476AC9}"/>
              </a:ext>
            </a:extLst>
          </p:cNvPr>
          <p:cNvSpPr txBox="1"/>
          <p:nvPr/>
        </p:nvSpPr>
        <p:spPr>
          <a:xfrm>
            <a:off x="840672" y="3607391"/>
            <a:ext cx="1005403"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販売期間</a:t>
            </a:r>
          </a:p>
        </p:txBody>
      </p:sp>
      <p:sp>
        <p:nvSpPr>
          <p:cNvPr id="16" name="テキスト ボックス 15">
            <a:extLst>
              <a:ext uri="{FF2B5EF4-FFF2-40B4-BE49-F238E27FC236}">
                <a16:creationId xmlns:a16="http://schemas.microsoft.com/office/drawing/2014/main" id="{FA88725A-7C6C-4690-5974-AE8B3252B888}"/>
              </a:ext>
            </a:extLst>
          </p:cNvPr>
          <p:cNvSpPr txBox="1"/>
          <p:nvPr/>
        </p:nvSpPr>
        <p:spPr>
          <a:xfrm>
            <a:off x="635488" y="4090367"/>
            <a:ext cx="1415772"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危害シナリオ</a:t>
            </a:r>
          </a:p>
        </p:txBody>
      </p:sp>
      <p:sp>
        <p:nvSpPr>
          <p:cNvPr id="11" name="テキスト ボックス 10">
            <a:extLst>
              <a:ext uri="{FF2B5EF4-FFF2-40B4-BE49-F238E27FC236}">
                <a16:creationId xmlns:a16="http://schemas.microsoft.com/office/drawing/2014/main" id="{7A035B8E-CBE8-C511-5A12-39A03EC29D2D}"/>
              </a:ext>
            </a:extLst>
          </p:cNvPr>
          <p:cNvSpPr txBox="1"/>
          <p:nvPr/>
        </p:nvSpPr>
        <p:spPr>
          <a:xfrm>
            <a:off x="125092" y="5725914"/>
            <a:ext cx="3647152"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２－３．</a:t>
            </a:r>
            <a:r>
              <a:rPr lang="ja-JP" altLang="en-US" b="1">
                <a:latin typeface="+mn-ea"/>
                <a:cs typeface="Meiryo UI" panose="020B0604030504040204" pitchFamily="50" charset="-128"/>
              </a:rPr>
              <a:t>危害</a:t>
            </a:r>
            <a:r>
              <a:rPr kumimoji="1" lang="ja-JP" altLang="en-US" b="1">
                <a:latin typeface="+mn-ea"/>
                <a:cs typeface="Meiryo UI" panose="020B0604030504040204" pitchFamily="50" charset="-128"/>
              </a:rPr>
              <a:t>の発生頻度について</a:t>
            </a:r>
          </a:p>
        </p:txBody>
      </p:sp>
      <p:sp>
        <p:nvSpPr>
          <p:cNvPr id="3" name="テキスト プレースホルダー 4">
            <a:extLst>
              <a:ext uri="{FF2B5EF4-FFF2-40B4-BE49-F238E27FC236}">
                <a16:creationId xmlns:a16="http://schemas.microsoft.com/office/drawing/2014/main" id="{9D30A111-275B-932D-8BE2-01CD050EB82C}"/>
              </a:ext>
            </a:extLst>
          </p:cNvPr>
          <p:cNvSpPr txBox="1">
            <a:spLocks/>
          </p:cNvSpPr>
          <p:nvPr/>
        </p:nvSpPr>
        <p:spPr>
          <a:xfrm>
            <a:off x="276553" y="150820"/>
            <a:ext cx="11305846" cy="630136"/>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誤使用・不注意と結び付けて対策すべきハザードを説明してください。</a:t>
            </a:r>
          </a:p>
        </p:txBody>
      </p:sp>
      <p:graphicFrame>
        <p:nvGraphicFramePr>
          <p:cNvPr id="17" name="オブジェクト 16">
            <a:extLst>
              <a:ext uri="{FF2B5EF4-FFF2-40B4-BE49-F238E27FC236}">
                <a16:creationId xmlns:a16="http://schemas.microsoft.com/office/drawing/2014/main" id="{72D3180A-4407-36C4-46B6-2183CDA2F311}"/>
              </a:ext>
            </a:extLst>
          </p:cNvPr>
          <p:cNvGraphicFramePr>
            <a:graphicFrameLocks noChangeAspect="1"/>
          </p:cNvGraphicFramePr>
          <p:nvPr>
            <p:extLst>
              <p:ext uri="{D42A27DB-BD31-4B8C-83A1-F6EECF244321}">
                <p14:modId xmlns:p14="http://schemas.microsoft.com/office/powerpoint/2010/main" val="3586078899"/>
              </p:ext>
            </p:extLst>
          </p:nvPr>
        </p:nvGraphicFramePr>
        <p:xfrm>
          <a:off x="9880791" y="5755716"/>
          <a:ext cx="1389374" cy="1172285"/>
        </p:xfrm>
        <a:graphic>
          <a:graphicData uri="http://schemas.openxmlformats.org/presentationml/2006/ole">
            <mc:AlternateContent xmlns:mc="http://schemas.openxmlformats.org/markup-compatibility/2006">
              <mc:Choice xmlns:v="urn:schemas-microsoft-com:vml" Requires="v">
                <p:oleObj spid="_x0000_s2053" name="Worksheet" showAsIcon="1" r:id="rId3" imgW="914400" imgH="771837" progId="Excel.Sheet.12">
                  <p:embed/>
                </p:oleObj>
              </mc:Choice>
              <mc:Fallback>
                <p:oleObj name="Worksheet" showAsIcon="1" r:id="rId3" imgW="914400" imgH="771837" progId="Excel.Sheet.12">
                  <p:embed/>
                  <p:pic>
                    <p:nvPicPr>
                      <p:cNvPr id="17" name="オブジェクト 16">
                        <a:extLst>
                          <a:ext uri="{FF2B5EF4-FFF2-40B4-BE49-F238E27FC236}">
                            <a16:creationId xmlns:a16="http://schemas.microsoft.com/office/drawing/2014/main" id="{72D3180A-4407-36C4-46B6-2183CDA2F311}"/>
                          </a:ext>
                        </a:extLst>
                      </p:cNvPr>
                      <p:cNvPicPr/>
                      <p:nvPr/>
                    </p:nvPicPr>
                    <p:blipFill>
                      <a:blip r:embed="rId4"/>
                      <a:stretch>
                        <a:fillRect/>
                      </a:stretch>
                    </p:blipFill>
                    <p:spPr>
                      <a:xfrm>
                        <a:off x="9880791" y="5755716"/>
                        <a:ext cx="1389374" cy="1172285"/>
                      </a:xfrm>
                      <a:prstGeom prst="rect">
                        <a:avLst/>
                      </a:prstGeom>
                    </p:spPr>
                  </p:pic>
                </p:oleObj>
              </mc:Fallback>
            </mc:AlternateContent>
          </a:graphicData>
        </a:graphic>
      </p:graphicFrame>
      <p:sp>
        <p:nvSpPr>
          <p:cNvPr id="18" name="テキスト ボックス 17">
            <a:extLst>
              <a:ext uri="{FF2B5EF4-FFF2-40B4-BE49-F238E27FC236}">
                <a16:creationId xmlns:a16="http://schemas.microsoft.com/office/drawing/2014/main" id="{086359F7-C6F6-763E-CD0B-C277D6DCE8D4}"/>
              </a:ext>
            </a:extLst>
          </p:cNvPr>
          <p:cNvSpPr txBox="1"/>
          <p:nvPr/>
        </p:nvSpPr>
        <p:spPr>
          <a:xfrm>
            <a:off x="276552" y="6029240"/>
            <a:ext cx="7426105" cy="307777"/>
          </a:xfrm>
          <a:prstGeom prst="rect">
            <a:avLst/>
          </a:prstGeom>
          <a:noFill/>
        </p:spPr>
        <p:txBody>
          <a:bodyPr wrap="square" rtlCol="0">
            <a:spAutoFit/>
          </a:bodyPr>
          <a:lstStyle/>
          <a:p>
            <a:pPr algn="l"/>
            <a:r>
              <a:rPr lang="ja-JP" altLang="en-US" sz="1400" b="0" i="0">
                <a:solidFill>
                  <a:srgbClr val="016F96"/>
                </a:solidFill>
                <a:effectLst/>
                <a:latin typeface="+mn-ea"/>
              </a:rPr>
              <a:t>発生頻度の計算、統計情報・</a:t>
            </a:r>
            <a:r>
              <a:rPr lang="en-US" altLang="ja-JP" sz="1400" b="0" i="0">
                <a:solidFill>
                  <a:srgbClr val="016F96"/>
                </a:solidFill>
                <a:effectLst/>
                <a:latin typeface="+mn-ea"/>
              </a:rPr>
              <a:t>FTA</a:t>
            </a:r>
            <a:r>
              <a:rPr lang="ja-JP" altLang="en-US" sz="1400" b="0" i="0">
                <a:solidFill>
                  <a:srgbClr val="016F96"/>
                </a:solidFill>
                <a:effectLst/>
                <a:latin typeface="+mn-ea"/>
              </a:rPr>
              <a:t>を用いて発生頻度の見積もりを行ってください。</a:t>
            </a:r>
            <a:endParaRPr lang="en-US" altLang="ja-JP" sz="1400" b="0" i="0">
              <a:solidFill>
                <a:srgbClr val="016F96"/>
              </a:solidFill>
              <a:effectLst/>
              <a:latin typeface="+mn-ea"/>
            </a:endParaRPr>
          </a:p>
        </p:txBody>
      </p:sp>
      <p:sp>
        <p:nvSpPr>
          <p:cNvPr id="8" name="テキスト ボックス 7">
            <a:extLst>
              <a:ext uri="{FF2B5EF4-FFF2-40B4-BE49-F238E27FC236}">
                <a16:creationId xmlns:a16="http://schemas.microsoft.com/office/drawing/2014/main" id="{0E16DE97-51CD-B2C0-BC5D-E8023F84A0F2}"/>
              </a:ext>
            </a:extLst>
          </p:cNvPr>
          <p:cNvSpPr txBox="1"/>
          <p:nvPr/>
        </p:nvSpPr>
        <p:spPr>
          <a:xfrm>
            <a:off x="7871990" y="5967710"/>
            <a:ext cx="1609798" cy="365091"/>
          </a:xfrm>
          <a:prstGeom prst="rect">
            <a:avLst/>
          </a:prstGeom>
          <a:solidFill>
            <a:schemeClr val="accent3">
              <a:lumMod val="20000"/>
              <a:lumOff val="80000"/>
            </a:schemeClr>
          </a:solidFill>
        </p:spPr>
        <p:txBody>
          <a:bodyPr wrap="square" lIns="72000" tIns="72000" rtlCol="0">
            <a:spAutoFit/>
          </a:bodyPr>
          <a:lstStyle/>
          <a:p>
            <a:pPr algn="l"/>
            <a:r>
              <a:rPr kumimoji="1" lang="ja-JP" altLang="en-US" sz="1600" b="1">
                <a:latin typeface="+mn-ea"/>
                <a:cs typeface="Meiryo UI" panose="020B0604030504040204" pitchFamily="50" charset="-128"/>
              </a:rPr>
              <a:t>様式はこちら→</a:t>
            </a:r>
            <a:endParaRPr kumimoji="1" lang="en-US" altLang="ja-JP" sz="1600" b="1">
              <a:latin typeface="+mn-ea"/>
              <a:cs typeface="Meiryo UI" panose="020B0604030504040204" pitchFamily="50" charset="-128"/>
            </a:endParaRPr>
          </a:p>
        </p:txBody>
      </p:sp>
    </p:spTree>
    <p:extLst>
      <p:ext uri="{BB962C8B-B14F-4D97-AF65-F5344CB8AC3E}">
        <p14:creationId xmlns:p14="http://schemas.microsoft.com/office/powerpoint/2010/main" val="213586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4D18A8A-131F-02CA-70C9-B31D874C2C15}"/>
              </a:ext>
            </a:extLst>
          </p:cNvPr>
          <p:cNvSpPr>
            <a:spLocks noGrp="1"/>
          </p:cNvSpPr>
          <p:nvPr>
            <p:ph type="sldNum" sz="quarter" idx="12"/>
          </p:nvPr>
        </p:nvSpPr>
        <p:spPr/>
        <p:txBody>
          <a:bodyPr/>
          <a:lstStyle/>
          <a:p>
            <a:fld id="{D9550142-B990-490A-A107-ED7302A7FD52}" type="slidenum">
              <a:rPr lang="en-US" altLang="ja-JP" smtClean="0"/>
              <a:pPr/>
              <a:t>12</a:t>
            </a:fld>
            <a:endParaRPr lang="en-US"/>
          </a:p>
        </p:txBody>
      </p:sp>
      <p:sp>
        <p:nvSpPr>
          <p:cNvPr id="5" name="テキスト プレースホルダー 4">
            <a:extLst>
              <a:ext uri="{FF2B5EF4-FFF2-40B4-BE49-F238E27FC236}">
                <a16:creationId xmlns:a16="http://schemas.microsoft.com/office/drawing/2014/main" id="{4B4B05E3-EA33-C5D5-0A64-DA31901A4684}"/>
              </a:ext>
            </a:extLst>
          </p:cNvPr>
          <p:cNvSpPr>
            <a:spLocks noGrp="1"/>
          </p:cNvSpPr>
          <p:nvPr>
            <p:ph type="body" sz="quarter" idx="25"/>
          </p:nvPr>
        </p:nvSpPr>
        <p:spPr>
          <a:xfrm>
            <a:off x="2055938" y="2237225"/>
            <a:ext cx="9981086" cy="1361052"/>
          </a:xfrm>
        </p:spPr>
        <p:txBody>
          <a:bodyPr/>
          <a:lstStyle/>
          <a:p>
            <a:endParaRPr kumimoji="1" lang="ja-JP" altLang="en-US"/>
          </a:p>
        </p:txBody>
      </p:sp>
      <p:sp>
        <p:nvSpPr>
          <p:cNvPr id="6" name="テキスト プレースホルダー 5">
            <a:extLst>
              <a:ext uri="{FF2B5EF4-FFF2-40B4-BE49-F238E27FC236}">
                <a16:creationId xmlns:a16="http://schemas.microsoft.com/office/drawing/2014/main" id="{FBAB2D33-37E8-E23C-C677-1954F2FAFE28}"/>
              </a:ext>
            </a:extLst>
          </p:cNvPr>
          <p:cNvSpPr>
            <a:spLocks noGrp="1"/>
          </p:cNvSpPr>
          <p:nvPr>
            <p:ph type="body" sz="quarter" idx="26"/>
          </p:nvPr>
        </p:nvSpPr>
        <p:spPr>
          <a:xfrm>
            <a:off x="2055938" y="5579320"/>
            <a:ext cx="9981086" cy="853880"/>
          </a:xfrm>
        </p:spPr>
        <p:txBody>
          <a:bodyPr/>
          <a:lstStyle/>
          <a:p>
            <a:endParaRPr kumimoji="1" lang="ja-JP" altLang="en-US"/>
          </a:p>
        </p:txBody>
      </p:sp>
      <p:sp>
        <p:nvSpPr>
          <p:cNvPr id="7" name="テキスト プレースホルダー 6">
            <a:extLst>
              <a:ext uri="{FF2B5EF4-FFF2-40B4-BE49-F238E27FC236}">
                <a16:creationId xmlns:a16="http://schemas.microsoft.com/office/drawing/2014/main" id="{0B19FD71-249B-E194-9875-FEC7C3C84565}"/>
              </a:ext>
            </a:extLst>
          </p:cNvPr>
          <p:cNvSpPr>
            <a:spLocks noGrp="1"/>
          </p:cNvSpPr>
          <p:nvPr>
            <p:ph type="body" sz="quarter" idx="27"/>
          </p:nvPr>
        </p:nvSpPr>
        <p:spPr>
          <a:xfrm>
            <a:off x="2055938" y="1072952"/>
            <a:ext cx="9981086" cy="630135"/>
          </a:xfrm>
        </p:spPr>
        <p:txBody>
          <a:bodyPr/>
          <a:lstStyle/>
          <a:p>
            <a:endParaRPr kumimoji="1" lang="ja-JP" altLang="en-US"/>
          </a:p>
        </p:txBody>
      </p:sp>
      <p:sp>
        <p:nvSpPr>
          <p:cNvPr id="9" name="テキスト プレースホルダー 8">
            <a:extLst>
              <a:ext uri="{FF2B5EF4-FFF2-40B4-BE49-F238E27FC236}">
                <a16:creationId xmlns:a16="http://schemas.microsoft.com/office/drawing/2014/main" id="{A4FA04F9-8F5B-4D09-1130-DACA691F2CA8}"/>
              </a:ext>
            </a:extLst>
          </p:cNvPr>
          <p:cNvSpPr>
            <a:spLocks noGrp="1"/>
          </p:cNvSpPr>
          <p:nvPr>
            <p:ph type="body" sz="quarter" idx="29"/>
          </p:nvPr>
        </p:nvSpPr>
        <p:spPr>
          <a:xfrm>
            <a:off x="2055938" y="3665165"/>
            <a:ext cx="9981086" cy="1860888"/>
          </a:xfrm>
        </p:spPr>
        <p:txBody>
          <a:bodyPr/>
          <a:lstStyle/>
          <a:p>
            <a:endParaRPr kumimoji="1" lang="ja-JP" altLang="en-US"/>
          </a:p>
        </p:txBody>
      </p:sp>
      <p:sp>
        <p:nvSpPr>
          <p:cNvPr id="11" name="テキスト ボックス 10">
            <a:extLst>
              <a:ext uri="{FF2B5EF4-FFF2-40B4-BE49-F238E27FC236}">
                <a16:creationId xmlns:a16="http://schemas.microsoft.com/office/drawing/2014/main" id="{3C476B7B-3076-3D85-2A92-4E2BE5ECD6C9}"/>
              </a:ext>
            </a:extLst>
          </p:cNvPr>
          <p:cNvSpPr txBox="1"/>
          <p:nvPr/>
        </p:nvSpPr>
        <p:spPr>
          <a:xfrm>
            <a:off x="336745" y="140553"/>
            <a:ext cx="4801314"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２－４．リスク</a:t>
            </a:r>
            <a:r>
              <a:rPr lang="ja-JP" altLang="en-US" b="1">
                <a:latin typeface="+mn-ea"/>
                <a:cs typeface="Meiryo UI" panose="020B0604030504040204" pitchFamily="50" charset="-128"/>
              </a:rPr>
              <a:t>低減</a:t>
            </a:r>
            <a:r>
              <a:rPr kumimoji="1" lang="ja-JP" altLang="en-US" b="1">
                <a:latin typeface="+mn-ea"/>
                <a:cs typeface="Meiryo UI" panose="020B0604030504040204" pitchFamily="50" charset="-128"/>
              </a:rPr>
              <a:t>方策</a:t>
            </a:r>
            <a:r>
              <a:rPr lang="ja-JP" altLang="en-US" b="1">
                <a:latin typeface="+mn-ea"/>
                <a:cs typeface="Meiryo UI" panose="020B0604030504040204" pitchFamily="50" charset="-128"/>
              </a:rPr>
              <a:t>の実装状況</a:t>
            </a:r>
            <a:r>
              <a:rPr kumimoji="1" lang="ja-JP" altLang="en-US" b="1">
                <a:latin typeface="+mn-ea"/>
                <a:cs typeface="Meiryo UI" panose="020B0604030504040204" pitchFamily="50" charset="-128"/>
              </a:rPr>
              <a:t>について</a:t>
            </a:r>
            <a:endParaRPr kumimoji="1" lang="en-US" altLang="ja-JP" b="1">
              <a:latin typeface="+mn-ea"/>
              <a:cs typeface="Meiryo UI" panose="020B0604030504040204" pitchFamily="50" charset="-128"/>
            </a:endParaRPr>
          </a:p>
        </p:txBody>
      </p:sp>
      <p:sp>
        <p:nvSpPr>
          <p:cNvPr id="12" name="テキスト ボックス 11">
            <a:extLst>
              <a:ext uri="{FF2B5EF4-FFF2-40B4-BE49-F238E27FC236}">
                <a16:creationId xmlns:a16="http://schemas.microsoft.com/office/drawing/2014/main" id="{17DD8FA2-CA93-B841-4E65-7BF69FC0757A}"/>
              </a:ext>
            </a:extLst>
          </p:cNvPr>
          <p:cNvSpPr txBox="1"/>
          <p:nvPr/>
        </p:nvSpPr>
        <p:spPr>
          <a:xfrm>
            <a:off x="448933" y="2753928"/>
            <a:ext cx="1210588"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ステップ１</a:t>
            </a:r>
          </a:p>
        </p:txBody>
      </p:sp>
      <p:sp>
        <p:nvSpPr>
          <p:cNvPr id="13" name="テキスト ボックス 12">
            <a:extLst>
              <a:ext uri="{FF2B5EF4-FFF2-40B4-BE49-F238E27FC236}">
                <a16:creationId xmlns:a16="http://schemas.microsoft.com/office/drawing/2014/main" id="{B35473B5-4FF7-1A6B-0678-20C44A59F047}"/>
              </a:ext>
            </a:extLst>
          </p:cNvPr>
          <p:cNvSpPr txBox="1"/>
          <p:nvPr/>
        </p:nvSpPr>
        <p:spPr>
          <a:xfrm>
            <a:off x="448933" y="4421919"/>
            <a:ext cx="1210588"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ステップ２</a:t>
            </a:r>
          </a:p>
        </p:txBody>
      </p:sp>
      <p:sp>
        <p:nvSpPr>
          <p:cNvPr id="14" name="テキスト ボックス 13">
            <a:extLst>
              <a:ext uri="{FF2B5EF4-FFF2-40B4-BE49-F238E27FC236}">
                <a16:creationId xmlns:a16="http://schemas.microsoft.com/office/drawing/2014/main" id="{C9897A2A-3257-E03C-FE88-E5A42F8410B7}"/>
              </a:ext>
            </a:extLst>
          </p:cNvPr>
          <p:cNvSpPr txBox="1"/>
          <p:nvPr/>
        </p:nvSpPr>
        <p:spPr>
          <a:xfrm>
            <a:off x="363323" y="5700080"/>
            <a:ext cx="2852063" cy="338554"/>
          </a:xfrm>
          <a:prstGeom prst="rect">
            <a:avLst/>
          </a:prstGeom>
          <a:noFill/>
        </p:spPr>
        <p:txBody>
          <a:bodyPr wrap="square" rtlCol="0">
            <a:spAutoFit/>
          </a:bodyPr>
          <a:lstStyle/>
          <a:p>
            <a:pPr algn="l"/>
            <a:r>
              <a:rPr kumimoji="1" lang="ja-JP" altLang="en-US" sz="1600" b="1">
                <a:solidFill>
                  <a:srgbClr val="016F96"/>
                </a:solidFill>
                <a:latin typeface="+mn-ea"/>
                <a:cs typeface="Meiryo UI" panose="020B0604030504040204" pitchFamily="50" charset="-128"/>
              </a:rPr>
              <a:t>ステップ３</a:t>
            </a:r>
            <a:endParaRPr kumimoji="1" lang="en-US" altLang="ja-JP" sz="1600" b="1">
              <a:solidFill>
                <a:srgbClr val="016F96"/>
              </a:solidFill>
              <a:latin typeface="+mn-ea"/>
              <a:cs typeface="Meiryo UI" panose="020B0604030504040204" pitchFamily="50" charset="-128"/>
            </a:endParaRPr>
          </a:p>
        </p:txBody>
      </p:sp>
      <p:sp>
        <p:nvSpPr>
          <p:cNvPr id="15" name="テキスト ボックス 14">
            <a:extLst>
              <a:ext uri="{FF2B5EF4-FFF2-40B4-BE49-F238E27FC236}">
                <a16:creationId xmlns:a16="http://schemas.microsoft.com/office/drawing/2014/main" id="{CC7CC807-9F9E-C366-4789-E9F31DA4E158}"/>
              </a:ext>
            </a:extLst>
          </p:cNvPr>
          <p:cNvSpPr txBox="1"/>
          <p:nvPr/>
        </p:nvSpPr>
        <p:spPr>
          <a:xfrm>
            <a:off x="153981" y="1203353"/>
            <a:ext cx="1800493"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対象者について</a:t>
            </a:r>
          </a:p>
        </p:txBody>
      </p:sp>
      <p:sp>
        <p:nvSpPr>
          <p:cNvPr id="2" name="テキスト プレースホルダー 4">
            <a:extLst>
              <a:ext uri="{FF2B5EF4-FFF2-40B4-BE49-F238E27FC236}">
                <a16:creationId xmlns:a16="http://schemas.microsoft.com/office/drawing/2014/main" id="{0718794E-EDC8-3E2B-E4F7-CD0B64AA3724}"/>
              </a:ext>
            </a:extLst>
          </p:cNvPr>
          <p:cNvSpPr txBox="1">
            <a:spLocks/>
          </p:cNvSpPr>
          <p:nvPr/>
        </p:nvSpPr>
        <p:spPr>
          <a:xfrm>
            <a:off x="336745" y="525235"/>
            <a:ext cx="11305846" cy="396000"/>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リスク低減方策が実装されていることを説明してください。</a:t>
            </a:r>
          </a:p>
        </p:txBody>
      </p:sp>
      <p:sp>
        <p:nvSpPr>
          <p:cNvPr id="3" name="テキスト ボックス 2">
            <a:extLst>
              <a:ext uri="{FF2B5EF4-FFF2-40B4-BE49-F238E27FC236}">
                <a16:creationId xmlns:a16="http://schemas.microsoft.com/office/drawing/2014/main" id="{3DA71AB8-1095-789A-9422-78C665CF994D}"/>
              </a:ext>
            </a:extLst>
          </p:cNvPr>
          <p:cNvSpPr txBox="1"/>
          <p:nvPr/>
        </p:nvSpPr>
        <p:spPr>
          <a:xfrm>
            <a:off x="153981" y="1801006"/>
            <a:ext cx="10145726"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リスク低減方策について（</a:t>
            </a:r>
            <a:r>
              <a:rPr kumimoji="1" lang="en-US" altLang="ja-JP" b="1">
                <a:latin typeface="+mn-ea"/>
                <a:cs typeface="Meiryo UI" panose="020B0604030504040204" pitchFamily="50" charset="-128"/>
              </a:rPr>
              <a:t>ISO/IEC Guide51</a:t>
            </a:r>
            <a:r>
              <a:rPr kumimoji="1" lang="ja-JP" altLang="en-US" b="1">
                <a:latin typeface="+mn-ea"/>
                <a:cs typeface="Meiryo UI" panose="020B0604030504040204" pitchFamily="50" charset="-128"/>
              </a:rPr>
              <a:t>の規定するスリー・ステップ・メソッドを参照）</a:t>
            </a:r>
            <a:endParaRPr kumimoji="1" lang="en-US" altLang="ja-JP" b="1">
              <a:latin typeface="+mn-ea"/>
              <a:cs typeface="Meiryo UI" panose="020B0604030504040204" pitchFamily="50" charset="-128"/>
            </a:endParaRPr>
          </a:p>
        </p:txBody>
      </p:sp>
      <p:sp>
        <p:nvSpPr>
          <p:cNvPr id="10" name="テキスト ボックス 9">
            <a:extLst>
              <a:ext uri="{FF2B5EF4-FFF2-40B4-BE49-F238E27FC236}">
                <a16:creationId xmlns:a16="http://schemas.microsoft.com/office/drawing/2014/main" id="{36F53FFF-A1D3-D9B6-474A-2E057E1AB469}"/>
              </a:ext>
            </a:extLst>
          </p:cNvPr>
          <p:cNvSpPr txBox="1"/>
          <p:nvPr/>
        </p:nvSpPr>
        <p:spPr>
          <a:xfrm>
            <a:off x="38566" y="6055492"/>
            <a:ext cx="2031325" cy="276999"/>
          </a:xfrm>
          <a:prstGeom prst="rect">
            <a:avLst/>
          </a:prstGeom>
          <a:noFill/>
        </p:spPr>
        <p:txBody>
          <a:bodyPr wrap="none" rtlCol="0">
            <a:spAutoFit/>
          </a:bodyPr>
          <a:lstStyle/>
          <a:p>
            <a:pPr algn="l"/>
            <a:r>
              <a:rPr kumimoji="1" lang="en-US" altLang="ja-JP" sz="1200" b="1">
                <a:solidFill>
                  <a:srgbClr val="FF0000"/>
                </a:solidFill>
                <a:latin typeface="+mn-ea"/>
                <a:cs typeface="Meiryo UI" panose="020B0604030504040204" pitchFamily="50" charset="-128"/>
              </a:rPr>
              <a:t>※</a:t>
            </a:r>
            <a:r>
              <a:rPr kumimoji="1" lang="ja-JP" altLang="en-US" sz="1200" b="1">
                <a:solidFill>
                  <a:srgbClr val="FF0000"/>
                </a:solidFill>
                <a:latin typeface="+mn-ea"/>
                <a:cs typeface="Meiryo UI" panose="020B0604030504040204" pitchFamily="50" charset="-128"/>
              </a:rPr>
              <a:t>ステップ３のみは対象外</a:t>
            </a:r>
            <a:endParaRPr kumimoji="1" lang="ja-JP" altLang="en-US" sz="1200">
              <a:latin typeface="+mn-ea"/>
              <a:cs typeface="Meiryo UI" panose="020B0604030504040204" pitchFamily="50" charset="-128"/>
            </a:endParaRPr>
          </a:p>
        </p:txBody>
      </p:sp>
    </p:spTree>
    <p:extLst>
      <p:ext uri="{BB962C8B-B14F-4D97-AF65-F5344CB8AC3E}">
        <p14:creationId xmlns:p14="http://schemas.microsoft.com/office/powerpoint/2010/main" val="191002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FE2051-75A5-C563-5CEA-39432C66527C}"/>
              </a:ext>
            </a:extLst>
          </p:cNvPr>
          <p:cNvSpPr>
            <a:spLocks noGrp="1"/>
          </p:cNvSpPr>
          <p:nvPr>
            <p:ph type="sldNum" sz="quarter" idx="12"/>
          </p:nvPr>
        </p:nvSpPr>
        <p:spPr/>
        <p:txBody>
          <a:bodyPr/>
          <a:lstStyle/>
          <a:p>
            <a:fld id="{D9550142-B990-490A-A107-ED7302A7FD52}" type="slidenum">
              <a:rPr lang="en-US" altLang="ja-JP" smtClean="0"/>
              <a:pPr/>
              <a:t>13</a:t>
            </a:fld>
            <a:endParaRPr lang="en-US"/>
          </a:p>
        </p:txBody>
      </p:sp>
      <p:sp>
        <p:nvSpPr>
          <p:cNvPr id="4" name="テキスト プレースホルダー 3">
            <a:extLst>
              <a:ext uri="{FF2B5EF4-FFF2-40B4-BE49-F238E27FC236}">
                <a16:creationId xmlns:a16="http://schemas.microsoft.com/office/drawing/2014/main" id="{C284FD8F-3400-7D88-BDAF-9762964A27B5}"/>
              </a:ext>
            </a:extLst>
          </p:cNvPr>
          <p:cNvSpPr>
            <a:spLocks noGrp="1"/>
          </p:cNvSpPr>
          <p:nvPr>
            <p:ph type="body" sz="quarter" idx="27"/>
          </p:nvPr>
        </p:nvSpPr>
        <p:spPr>
          <a:xfrm>
            <a:off x="617000" y="1661548"/>
            <a:ext cx="11052169" cy="489049"/>
          </a:xfrm>
        </p:spPr>
        <p:txBody>
          <a:bodyPr/>
          <a:lstStyle/>
          <a:p>
            <a:endParaRPr kumimoji="1" lang="ja-JP" altLang="en-US"/>
          </a:p>
        </p:txBody>
      </p:sp>
      <p:sp>
        <p:nvSpPr>
          <p:cNvPr id="5" name="テキスト プレースホルダー 4">
            <a:extLst>
              <a:ext uri="{FF2B5EF4-FFF2-40B4-BE49-F238E27FC236}">
                <a16:creationId xmlns:a16="http://schemas.microsoft.com/office/drawing/2014/main" id="{A005C3C3-BEA8-D345-2FAC-A1FC0F6BB24F}"/>
              </a:ext>
            </a:extLst>
          </p:cNvPr>
          <p:cNvSpPr>
            <a:spLocks noGrp="1"/>
          </p:cNvSpPr>
          <p:nvPr>
            <p:ph type="body" sz="quarter" idx="28"/>
          </p:nvPr>
        </p:nvSpPr>
        <p:spPr>
          <a:xfrm>
            <a:off x="550945" y="4191000"/>
            <a:ext cx="11052169" cy="2401388"/>
          </a:xfrm>
        </p:spPr>
        <p:txBody>
          <a:bodyPr/>
          <a:lstStyle/>
          <a:p>
            <a:endParaRPr kumimoji="1" lang="ja-JP" altLang="en-US"/>
          </a:p>
        </p:txBody>
      </p:sp>
      <p:sp>
        <p:nvSpPr>
          <p:cNvPr id="10" name="テキスト ボックス 9">
            <a:extLst>
              <a:ext uri="{FF2B5EF4-FFF2-40B4-BE49-F238E27FC236}">
                <a16:creationId xmlns:a16="http://schemas.microsoft.com/office/drawing/2014/main" id="{D0A41B50-574D-78DC-542E-B25D658848D3}"/>
              </a:ext>
            </a:extLst>
          </p:cNvPr>
          <p:cNvSpPr txBox="1"/>
          <p:nvPr/>
        </p:nvSpPr>
        <p:spPr>
          <a:xfrm>
            <a:off x="408142" y="1245308"/>
            <a:ext cx="10679527"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試験を実施した場所（原則、製品安全</a:t>
            </a:r>
            <a:r>
              <a:rPr kumimoji="1" lang="en-US" altLang="ja-JP" b="1">
                <a:latin typeface="+mn-ea"/>
                <a:cs typeface="Meiryo UI" panose="020B0604030504040204" pitchFamily="50" charset="-128"/>
              </a:rPr>
              <a:t>4</a:t>
            </a:r>
            <a:r>
              <a:rPr kumimoji="1" lang="ja-JP" altLang="en-US" b="1">
                <a:latin typeface="+mn-ea"/>
                <a:cs typeface="Meiryo UI" panose="020B0604030504040204" pitchFamily="50" charset="-128"/>
              </a:rPr>
              <a:t>法の登録検査機関、</a:t>
            </a:r>
            <a:r>
              <a:rPr kumimoji="1" lang="en-US" altLang="ja-JP" b="1">
                <a:latin typeface="+mn-ea"/>
                <a:cs typeface="Meiryo UI" panose="020B0604030504040204" pitchFamily="50" charset="-128"/>
              </a:rPr>
              <a:t>ISO/IEC17025</a:t>
            </a:r>
            <a:r>
              <a:rPr kumimoji="1" lang="ja-JP" altLang="en-US" b="1">
                <a:latin typeface="+mn-ea"/>
                <a:cs typeface="Meiryo UI" panose="020B0604030504040204" pitchFamily="50" charset="-128"/>
              </a:rPr>
              <a:t>認定を取得する試験所）</a:t>
            </a:r>
          </a:p>
        </p:txBody>
      </p:sp>
      <p:sp>
        <p:nvSpPr>
          <p:cNvPr id="11" name="テキスト ボックス 10">
            <a:extLst>
              <a:ext uri="{FF2B5EF4-FFF2-40B4-BE49-F238E27FC236}">
                <a16:creationId xmlns:a16="http://schemas.microsoft.com/office/drawing/2014/main" id="{53E46DD0-83BC-0C03-996E-DA64C233B8FB}"/>
              </a:ext>
            </a:extLst>
          </p:cNvPr>
          <p:cNvSpPr txBox="1"/>
          <p:nvPr/>
        </p:nvSpPr>
        <p:spPr>
          <a:xfrm>
            <a:off x="408143" y="2230193"/>
            <a:ext cx="10341293"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試験方法・結果（試験手順書等をベースに公表に差し支えない内容で簡易的に分かりやすく記入）</a:t>
            </a:r>
          </a:p>
        </p:txBody>
      </p:sp>
      <p:sp>
        <p:nvSpPr>
          <p:cNvPr id="12" name="テキスト ボックス 11">
            <a:extLst>
              <a:ext uri="{FF2B5EF4-FFF2-40B4-BE49-F238E27FC236}">
                <a16:creationId xmlns:a16="http://schemas.microsoft.com/office/drawing/2014/main" id="{0D5F8A5E-BD6E-5270-5B5A-A639D2D37B5C}"/>
              </a:ext>
            </a:extLst>
          </p:cNvPr>
          <p:cNvSpPr txBox="1"/>
          <p:nvPr/>
        </p:nvSpPr>
        <p:spPr>
          <a:xfrm>
            <a:off x="478948" y="2590562"/>
            <a:ext cx="11162107" cy="1600438"/>
          </a:xfrm>
          <a:prstGeom prst="rect">
            <a:avLst/>
          </a:prstGeom>
          <a:noFill/>
        </p:spPr>
        <p:txBody>
          <a:bodyPr wrap="square" rtlCol="0">
            <a:spAutoFit/>
          </a:bodyPr>
          <a:lstStyle/>
          <a:p>
            <a:pPr algn="l"/>
            <a:r>
              <a:rPr lang="en-US" altLang="ja-JP" sz="1400" b="0" i="0">
                <a:solidFill>
                  <a:srgbClr val="016F96"/>
                </a:solidFill>
                <a:effectLst/>
                <a:latin typeface="+mn-ea"/>
              </a:rPr>
              <a:t>【</a:t>
            </a:r>
            <a:r>
              <a:rPr lang="ja-JP" altLang="en-US" sz="1400" b="0" i="0">
                <a:solidFill>
                  <a:srgbClr val="016F96"/>
                </a:solidFill>
                <a:effectLst/>
                <a:latin typeface="+mn-ea"/>
              </a:rPr>
              <a:t>記入例</a:t>
            </a:r>
            <a:r>
              <a:rPr lang="en-US" altLang="ja-JP" sz="1400" b="0" i="0">
                <a:solidFill>
                  <a:srgbClr val="016F96"/>
                </a:solidFill>
                <a:effectLst/>
                <a:latin typeface="+mn-ea"/>
              </a:rPr>
              <a:t>】</a:t>
            </a:r>
          </a:p>
          <a:p>
            <a:pPr marL="285750" indent="-285750" algn="l">
              <a:buFont typeface="Arial" panose="020B0604020202020204" pitchFamily="34" charset="0"/>
              <a:buChar char="•"/>
            </a:pPr>
            <a:r>
              <a:rPr lang="ja-JP" altLang="en-US" sz="1400" b="0" i="0">
                <a:solidFill>
                  <a:srgbClr val="016F96"/>
                </a:solidFill>
                <a:effectLst/>
                <a:latin typeface="+mn-ea"/>
              </a:rPr>
              <a:t>スマートフォンを特定の高さ（例えば</a:t>
            </a:r>
            <a:r>
              <a:rPr lang="en-US" altLang="ja-JP" sz="1400" b="0" i="0">
                <a:solidFill>
                  <a:srgbClr val="016F96"/>
                </a:solidFill>
                <a:effectLst/>
                <a:latin typeface="+mn-ea"/>
              </a:rPr>
              <a:t>1.5</a:t>
            </a:r>
            <a:r>
              <a:rPr lang="ja-JP" altLang="en-US" sz="1400" b="0" i="0">
                <a:solidFill>
                  <a:srgbClr val="016F96"/>
                </a:solidFill>
                <a:effectLst/>
                <a:latin typeface="+mn-ea"/>
              </a:rPr>
              <a:t>メートル）からコンクリートの床に落下させます。複数の角度や面で落下させ、画面やボディの損傷を評価。</a:t>
            </a:r>
            <a:endParaRPr lang="en-US" altLang="ja-JP" sz="1400" b="0" i="0">
              <a:solidFill>
                <a:srgbClr val="016F96"/>
              </a:solidFill>
              <a:effectLst/>
              <a:latin typeface="+mn-ea"/>
            </a:endParaRPr>
          </a:p>
          <a:p>
            <a:pPr marL="285750" indent="-285750" algn="l">
              <a:buFont typeface="Arial" panose="020B0604020202020204" pitchFamily="34" charset="0"/>
              <a:buChar char="•"/>
            </a:pPr>
            <a:r>
              <a:rPr lang="ja-JP" altLang="en-US" sz="1400" b="0" i="0">
                <a:solidFill>
                  <a:srgbClr val="016F96"/>
                </a:solidFill>
                <a:effectLst/>
                <a:latin typeface="+mn-ea"/>
              </a:rPr>
              <a:t>振動台を使用して、・・・・（回数、加速度、垂直水平方向、時間などの試験条件を設定し）、製品の運搬中や使用中に受ける衝撃に対する耐性を評価。</a:t>
            </a:r>
            <a:endParaRPr lang="en-US" altLang="ja-JP" sz="1400">
              <a:solidFill>
                <a:srgbClr val="016F96"/>
              </a:solidFill>
              <a:latin typeface="+mn-ea"/>
            </a:endParaRPr>
          </a:p>
          <a:p>
            <a:pPr marL="285750" indent="-285750" algn="l">
              <a:buFont typeface="Arial" panose="020B0604020202020204" pitchFamily="34" charset="0"/>
              <a:buChar char="•"/>
            </a:pPr>
            <a:r>
              <a:rPr lang="ja-JP" altLang="en-US" sz="1400" b="0" i="0">
                <a:solidFill>
                  <a:srgbClr val="016F96"/>
                </a:solidFill>
                <a:effectLst/>
                <a:latin typeface="+mn-ea"/>
              </a:rPr>
              <a:t>家具に対して、規定の荷重（例えば、椅子の場合は約</a:t>
            </a:r>
            <a:r>
              <a:rPr lang="en-US" altLang="ja-JP" sz="1400" b="0" i="0">
                <a:solidFill>
                  <a:srgbClr val="016F96"/>
                </a:solidFill>
                <a:effectLst/>
                <a:latin typeface="+mn-ea"/>
              </a:rPr>
              <a:t>100kg</a:t>
            </a:r>
            <a:r>
              <a:rPr lang="ja-JP" altLang="en-US" sz="1400" b="0" i="0">
                <a:solidFill>
                  <a:srgbClr val="016F96"/>
                </a:solidFill>
                <a:effectLst/>
                <a:latin typeface="+mn-ea"/>
              </a:rPr>
              <a:t>）を均等に加え、一定時間（通常は●分間）保持できるか試験を実施。家具が日常的な使用に耐えられるかを確認し、破損や変形がないかを評価。</a:t>
            </a:r>
          </a:p>
        </p:txBody>
      </p:sp>
      <p:sp>
        <p:nvSpPr>
          <p:cNvPr id="2" name="テキスト プレースホルダー 4">
            <a:extLst>
              <a:ext uri="{FF2B5EF4-FFF2-40B4-BE49-F238E27FC236}">
                <a16:creationId xmlns:a16="http://schemas.microsoft.com/office/drawing/2014/main" id="{FE0F1290-F8EB-28A6-0C2E-357D1C768519}"/>
              </a:ext>
            </a:extLst>
          </p:cNvPr>
          <p:cNvSpPr txBox="1">
            <a:spLocks/>
          </p:cNvSpPr>
          <p:nvPr/>
        </p:nvSpPr>
        <p:spPr>
          <a:xfrm>
            <a:off x="165462" y="116799"/>
            <a:ext cx="11592169" cy="396000"/>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リスク低減方策が実装されていることを証明する試験方法・結果、試験を実施した場所を説明してください。</a:t>
            </a:r>
          </a:p>
        </p:txBody>
      </p:sp>
      <p:sp>
        <p:nvSpPr>
          <p:cNvPr id="6" name="四角形: 角を丸くする 5">
            <a:extLst>
              <a:ext uri="{FF2B5EF4-FFF2-40B4-BE49-F238E27FC236}">
                <a16:creationId xmlns:a16="http://schemas.microsoft.com/office/drawing/2014/main" id="{7D68043E-E3DC-D425-7F91-631207869772}"/>
              </a:ext>
            </a:extLst>
          </p:cNvPr>
          <p:cNvSpPr/>
          <p:nvPr/>
        </p:nvSpPr>
        <p:spPr bwMode="auto">
          <a:xfrm>
            <a:off x="2173624" y="736241"/>
            <a:ext cx="7772754" cy="369332"/>
          </a:xfrm>
          <a:prstGeom prst="roundRect">
            <a:avLst/>
          </a:prstGeom>
          <a:solidFill>
            <a:schemeClr val="bg1"/>
          </a:solidFill>
          <a:ln w="12700">
            <a:solidFill>
              <a:srgbClr val="FF0000"/>
            </a:solidFill>
            <a:miter lim="800000"/>
            <a:headEnd/>
            <a:tailEnd/>
          </a:ln>
          <a:effectLst/>
        </p:spPr>
        <p:txBody>
          <a:bodyPr wrap="square" lIns="108000" tIns="72000" rIns="108000" rtlCol="0" anchor="ctr"/>
          <a:lstStyle/>
          <a:p>
            <a:pPr algn="l"/>
            <a:r>
              <a:rPr kumimoji="0" lang="ja-JP" altLang="en-US" sz="1200" b="1">
                <a:solidFill>
                  <a:srgbClr val="FF0000"/>
                </a:solidFill>
                <a:latin typeface="+mn-ea"/>
              </a:rPr>
              <a:t>別途、リスク低減方策の実装状況の確認内容に関する書類（試験機関とやり取りした書類）をご提出ください。</a:t>
            </a:r>
          </a:p>
        </p:txBody>
      </p:sp>
    </p:spTree>
    <p:extLst>
      <p:ext uri="{BB962C8B-B14F-4D97-AF65-F5344CB8AC3E}">
        <p14:creationId xmlns:p14="http://schemas.microsoft.com/office/powerpoint/2010/main" val="422383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2EA6AB3-8175-F0E5-CFFD-673CA7559735}"/>
              </a:ext>
            </a:extLst>
          </p:cNvPr>
          <p:cNvSpPr>
            <a:spLocks noGrp="1"/>
          </p:cNvSpPr>
          <p:nvPr>
            <p:ph type="sldNum" sz="quarter" idx="12"/>
          </p:nvPr>
        </p:nvSpPr>
        <p:spPr/>
        <p:txBody>
          <a:bodyPr/>
          <a:lstStyle/>
          <a:p>
            <a:fld id="{D9550142-B990-490A-A107-ED7302A7FD52}" type="slidenum">
              <a:rPr lang="en-US" altLang="ja-JP" smtClean="0"/>
              <a:pPr/>
              <a:t>14</a:t>
            </a:fld>
            <a:endParaRPr lang="en-US"/>
          </a:p>
        </p:txBody>
      </p:sp>
      <p:sp>
        <p:nvSpPr>
          <p:cNvPr id="6" name="テキスト プレースホルダー 5">
            <a:extLst>
              <a:ext uri="{FF2B5EF4-FFF2-40B4-BE49-F238E27FC236}">
                <a16:creationId xmlns:a16="http://schemas.microsoft.com/office/drawing/2014/main" id="{ACB7E8A2-168E-FCFB-3C70-6482FEDAAC52}"/>
              </a:ext>
            </a:extLst>
          </p:cNvPr>
          <p:cNvSpPr>
            <a:spLocks noGrp="1"/>
          </p:cNvSpPr>
          <p:nvPr>
            <p:ph type="body" sz="quarter" idx="29"/>
          </p:nvPr>
        </p:nvSpPr>
        <p:spPr>
          <a:xfrm>
            <a:off x="423530" y="1459332"/>
            <a:ext cx="11340125" cy="489049"/>
          </a:xfrm>
        </p:spPr>
        <p:txBody>
          <a:bodyPr/>
          <a:lstStyle/>
          <a:p>
            <a:endParaRPr kumimoji="1" lang="ja-JP" altLang="en-US"/>
          </a:p>
        </p:txBody>
      </p:sp>
      <p:sp>
        <p:nvSpPr>
          <p:cNvPr id="7" name="テキスト プレースホルダー 6">
            <a:extLst>
              <a:ext uri="{FF2B5EF4-FFF2-40B4-BE49-F238E27FC236}">
                <a16:creationId xmlns:a16="http://schemas.microsoft.com/office/drawing/2014/main" id="{F83F0D84-BE15-665C-440F-F5A60A54D10A}"/>
              </a:ext>
            </a:extLst>
          </p:cNvPr>
          <p:cNvSpPr>
            <a:spLocks noGrp="1"/>
          </p:cNvSpPr>
          <p:nvPr>
            <p:ph type="body" sz="quarter" idx="30"/>
          </p:nvPr>
        </p:nvSpPr>
        <p:spPr>
          <a:xfrm>
            <a:off x="423530" y="3429000"/>
            <a:ext cx="11340125" cy="3004200"/>
          </a:xfrm>
        </p:spPr>
        <p:txBody>
          <a:bodyPr/>
          <a:lstStyle/>
          <a:p>
            <a:endParaRPr kumimoji="1" lang="ja-JP" altLang="en-US"/>
          </a:p>
        </p:txBody>
      </p:sp>
      <p:sp>
        <p:nvSpPr>
          <p:cNvPr id="9" name="テキスト ボックス 8">
            <a:extLst>
              <a:ext uri="{FF2B5EF4-FFF2-40B4-BE49-F238E27FC236}">
                <a16:creationId xmlns:a16="http://schemas.microsoft.com/office/drawing/2014/main" id="{813E3450-B769-E44E-BF17-D0A37CA1CE42}"/>
              </a:ext>
            </a:extLst>
          </p:cNvPr>
          <p:cNvSpPr txBox="1"/>
          <p:nvPr/>
        </p:nvSpPr>
        <p:spPr>
          <a:xfrm>
            <a:off x="338415" y="1008288"/>
            <a:ext cx="6186309" cy="369332"/>
          </a:xfrm>
          <a:prstGeom prst="rect">
            <a:avLst/>
          </a:prstGeom>
          <a:noFill/>
        </p:spPr>
        <p:txBody>
          <a:bodyPr wrap="none" rtlCol="0">
            <a:spAutoFit/>
          </a:bodyPr>
          <a:lstStyle/>
          <a:p>
            <a:pPr algn="l"/>
            <a:r>
              <a:rPr lang="ja-JP" altLang="en-US" b="1">
                <a:latin typeface="+mn-ea"/>
                <a:cs typeface="Meiryo UI" panose="020B0604030504040204" pitchFamily="50" charset="-128"/>
              </a:rPr>
              <a:t>試験を実施した場所（研究機関、大学・学術研究機関等）</a:t>
            </a:r>
            <a:endParaRPr kumimoji="1" lang="ja-JP" altLang="en-US" b="1">
              <a:latin typeface="+mn-ea"/>
              <a:cs typeface="Meiryo UI" panose="020B0604030504040204" pitchFamily="50" charset="-128"/>
            </a:endParaRPr>
          </a:p>
        </p:txBody>
      </p:sp>
      <p:sp>
        <p:nvSpPr>
          <p:cNvPr id="10" name="テキスト ボックス 9">
            <a:extLst>
              <a:ext uri="{FF2B5EF4-FFF2-40B4-BE49-F238E27FC236}">
                <a16:creationId xmlns:a16="http://schemas.microsoft.com/office/drawing/2014/main" id="{01F1CC4B-2503-1A78-DE1E-DEA1DCAE5EC8}"/>
              </a:ext>
            </a:extLst>
          </p:cNvPr>
          <p:cNvSpPr txBox="1"/>
          <p:nvPr/>
        </p:nvSpPr>
        <p:spPr>
          <a:xfrm>
            <a:off x="423531" y="2046790"/>
            <a:ext cx="3877985"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試験方法・結果、有意差検定の結果</a:t>
            </a:r>
          </a:p>
        </p:txBody>
      </p:sp>
      <p:sp>
        <p:nvSpPr>
          <p:cNvPr id="11" name="テキスト ボックス 10">
            <a:extLst>
              <a:ext uri="{FF2B5EF4-FFF2-40B4-BE49-F238E27FC236}">
                <a16:creationId xmlns:a16="http://schemas.microsoft.com/office/drawing/2014/main" id="{F1B9C751-1051-5759-D043-7D0FF884C498}"/>
              </a:ext>
            </a:extLst>
          </p:cNvPr>
          <p:cNvSpPr txBox="1"/>
          <p:nvPr/>
        </p:nvSpPr>
        <p:spPr>
          <a:xfrm>
            <a:off x="338415" y="2325020"/>
            <a:ext cx="11162107" cy="1384995"/>
          </a:xfrm>
          <a:prstGeom prst="rect">
            <a:avLst/>
          </a:prstGeom>
          <a:noFill/>
        </p:spPr>
        <p:txBody>
          <a:bodyPr wrap="square" rtlCol="0">
            <a:spAutoFit/>
          </a:bodyPr>
          <a:lstStyle/>
          <a:p>
            <a:pPr algn="l"/>
            <a:r>
              <a:rPr lang="en-US" altLang="ja-JP" sz="1400" b="0" i="0">
                <a:solidFill>
                  <a:srgbClr val="016F96"/>
                </a:solidFill>
                <a:effectLst/>
                <a:latin typeface="+mn-ea"/>
              </a:rPr>
              <a:t>【</a:t>
            </a:r>
            <a:r>
              <a:rPr lang="ja-JP" altLang="en-US" sz="1400" b="0" i="0">
                <a:solidFill>
                  <a:srgbClr val="016F96"/>
                </a:solidFill>
                <a:effectLst/>
                <a:latin typeface="+mn-ea"/>
              </a:rPr>
              <a:t>記入例</a:t>
            </a:r>
            <a:r>
              <a:rPr lang="en-US" altLang="ja-JP" sz="1400" b="0" i="0">
                <a:solidFill>
                  <a:srgbClr val="016F96"/>
                </a:solidFill>
                <a:effectLst/>
                <a:latin typeface="+mn-ea"/>
              </a:rPr>
              <a:t>】</a:t>
            </a:r>
          </a:p>
          <a:p>
            <a:pPr marL="285750" indent="-285750" algn="l">
              <a:buFont typeface="Arial" panose="020B0604020202020204" pitchFamily="34" charset="0"/>
              <a:buChar char="•"/>
            </a:pPr>
            <a:r>
              <a:rPr lang="ja-JP" altLang="en-US" sz="1400" b="0" i="0">
                <a:solidFill>
                  <a:srgbClr val="016F96"/>
                </a:solidFill>
                <a:effectLst/>
                <a:latin typeface="+mn-ea"/>
              </a:rPr>
              <a:t>ベッドのリクライニング機能の角度、ベッドに横になる人の体重、身長、自立度などの試験条件を設定し、ベッド柵に横倒れし怪我を負うリスクを低減する機能であることを証明する。</a:t>
            </a:r>
            <a:endParaRPr lang="en-US" altLang="ja-JP" sz="1400" b="0" i="0">
              <a:solidFill>
                <a:srgbClr val="016F96"/>
              </a:solidFill>
              <a:effectLst/>
              <a:latin typeface="+mn-ea"/>
            </a:endParaRPr>
          </a:p>
          <a:p>
            <a:pPr marL="285750" indent="-285750" algn="l">
              <a:buFont typeface="Arial" panose="020B0604020202020204" pitchFamily="34" charset="0"/>
              <a:buChar char="•"/>
            </a:pPr>
            <a:r>
              <a:rPr lang="ja-JP" altLang="en-US" sz="1400" b="0" i="0">
                <a:solidFill>
                  <a:srgbClr val="016F96"/>
                </a:solidFill>
                <a:effectLst/>
                <a:latin typeface="+mn-ea"/>
              </a:rPr>
              <a:t>壁の高さ、子どもの身長、体重などの試験条件を設定し、壁を乗り越えることで外部に転落するリスクを低減する機能であることを証明する。</a:t>
            </a:r>
            <a:endParaRPr lang="en-US" altLang="ja-JP" sz="1400" b="0" i="0">
              <a:solidFill>
                <a:srgbClr val="016F96"/>
              </a:solidFill>
              <a:effectLst/>
              <a:latin typeface="+mn-ea"/>
            </a:endParaRPr>
          </a:p>
          <a:p>
            <a:pPr algn="l"/>
            <a:endParaRPr lang="en-US" altLang="ja-JP" sz="1400" b="0" i="0">
              <a:solidFill>
                <a:srgbClr val="016F96"/>
              </a:solidFill>
              <a:effectLst/>
              <a:latin typeface="+mn-ea"/>
            </a:endParaRPr>
          </a:p>
        </p:txBody>
      </p:sp>
      <p:sp>
        <p:nvSpPr>
          <p:cNvPr id="2" name="テキスト プレースホルダー 4">
            <a:extLst>
              <a:ext uri="{FF2B5EF4-FFF2-40B4-BE49-F238E27FC236}">
                <a16:creationId xmlns:a16="http://schemas.microsoft.com/office/drawing/2014/main" id="{B0C9F8DD-2789-EC8E-1CF6-31F29FDCE43E}"/>
              </a:ext>
            </a:extLst>
          </p:cNvPr>
          <p:cNvSpPr txBox="1">
            <a:spLocks/>
          </p:cNvSpPr>
          <p:nvPr/>
        </p:nvSpPr>
        <p:spPr>
          <a:xfrm>
            <a:off x="338415" y="118517"/>
            <a:ext cx="11592169" cy="756000"/>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リスク低減方策の効果を証明する試験方法（モニター調査やユーザビリティテスト）・結果、試験を実施した場所を説明してください。</a:t>
            </a:r>
          </a:p>
        </p:txBody>
      </p:sp>
    </p:spTree>
    <p:extLst>
      <p:ext uri="{BB962C8B-B14F-4D97-AF65-F5344CB8AC3E}">
        <p14:creationId xmlns:p14="http://schemas.microsoft.com/office/powerpoint/2010/main" val="420723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EC4AD81-F3C4-69CA-3D75-B664C3D4E6A2}"/>
              </a:ext>
            </a:extLst>
          </p:cNvPr>
          <p:cNvSpPr>
            <a:spLocks noGrp="1"/>
          </p:cNvSpPr>
          <p:nvPr>
            <p:ph type="sldNum" sz="quarter" idx="12"/>
          </p:nvPr>
        </p:nvSpPr>
        <p:spPr/>
        <p:txBody>
          <a:bodyPr/>
          <a:lstStyle/>
          <a:p>
            <a:fld id="{D9550142-B990-490A-A107-ED7302A7FD52}" type="slidenum">
              <a:rPr lang="en-US" altLang="ja-JP" smtClean="0"/>
              <a:pPr/>
              <a:t>15</a:t>
            </a:fld>
            <a:endParaRPr lang="en-US"/>
          </a:p>
        </p:txBody>
      </p:sp>
      <p:sp>
        <p:nvSpPr>
          <p:cNvPr id="8" name="テキスト プレースホルダー 7">
            <a:extLst>
              <a:ext uri="{FF2B5EF4-FFF2-40B4-BE49-F238E27FC236}">
                <a16:creationId xmlns:a16="http://schemas.microsoft.com/office/drawing/2014/main" id="{B5B1EBA4-1A68-D36E-6FB4-B78A060C743E}"/>
              </a:ext>
            </a:extLst>
          </p:cNvPr>
          <p:cNvSpPr>
            <a:spLocks noGrp="1"/>
          </p:cNvSpPr>
          <p:nvPr>
            <p:ph type="body" sz="quarter" idx="28"/>
          </p:nvPr>
        </p:nvSpPr>
        <p:spPr>
          <a:xfrm>
            <a:off x="363769" y="1348409"/>
            <a:ext cx="11304954" cy="5084791"/>
          </a:xfrm>
        </p:spPr>
        <p:txBody>
          <a:bodyPr/>
          <a:lstStyle/>
          <a:p>
            <a:endParaRPr kumimoji="1" lang="ja-JP" altLang="en-US"/>
          </a:p>
        </p:txBody>
      </p:sp>
      <p:sp>
        <p:nvSpPr>
          <p:cNvPr id="10" name="テキスト プレースホルダー 4">
            <a:extLst>
              <a:ext uri="{FF2B5EF4-FFF2-40B4-BE49-F238E27FC236}">
                <a16:creationId xmlns:a16="http://schemas.microsoft.com/office/drawing/2014/main" id="{FF44C9B5-29BE-0AAA-464A-3F34D62C4600}"/>
              </a:ext>
            </a:extLst>
          </p:cNvPr>
          <p:cNvSpPr txBox="1">
            <a:spLocks/>
          </p:cNvSpPr>
          <p:nvPr/>
        </p:nvSpPr>
        <p:spPr>
          <a:xfrm>
            <a:off x="363769" y="782699"/>
            <a:ext cx="11305846" cy="396000"/>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誤使用・不注意と結び付けて対策すべきハザードを特定した上で、対策する意義を説明してください。</a:t>
            </a:r>
          </a:p>
        </p:txBody>
      </p:sp>
      <p:sp>
        <p:nvSpPr>
          <p:cNvPr id="2" name="タイトル 9">
            <a:extLst>
              <a:ext uri="{FF2B5EF4-FFF2-40B4-BE49-F238E27FC236}">
                <a16:creationId xmlns:a16="http://schemas.microsoft.com/office/drawing/2014/main" id="{57134AF8-2B77-7E4E-27A1-B0350C9A40AF}"/>
              </a:ext>
            </a:extLst>
          </p:cNvPr>
          <p:cNvSpPr txBox="1">
            <a:spLocks/>
          </p:cNvSpPr>
          <p:nvPr/>
        </p:nvSpPr>
        <p:spPr>
          <a:xfrm>
            <a:off x="226054" y="197924"/>
            <a:ext cx="7160935" cy="584775"/>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solidFill>
                  <a:srgbClr val="FF0000"/>
                </a:solidFill>
                <a:latin typeface="+mn-ea"/>
                <a:cs typeface="Meiryo UI" panose="020B0604030504040204" pitchFamily="50" charset="-128"/>
              </a:rPr>
              <a:t>３．当該事故リスクの低減方策の意義</a:t>
            </a:r>
            <a:endParaRPr lang="en-US" altLang="ja-JP">
              <a:solidFill>
                <a:srgbClr val="FF0000"/>
              </a:solidFill>
              <a:latin typeface="+mn-ea"/>
              <a:cs typeface="Meiryo UI" panose="020B0604030504040204" pitchFamily="50" charset="-128"/>
            </a:endParaRPr>
          </a:p>
        </p:txBody>
      </p:sp>
    </p:spTree>
    <p:extLst>
      <p:ext uri="{BB962C8B-B14F-4D97-AF65-F5344CB8AC3E}">
        <p14:creationId xmlns:p14="http://schemas.microsoft.com/office/powerpoint/2010/main" val="354570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7F72EAA-F997-1056-E92F-CB62643D03AD}"/>
              </a:ext>
            </a:extLst>
          </p:cNvPr>
          <p:cNvSpPr>
            <a:spLocks noGrp="1"/>
          </p:cNvSpPr>
          <p:nvPr>
            <p:ph type="sldNum" sz="quarter" idx="12"/>
          </p:nvPr>
        </p:nvSpPr>
        <p:spPr/>
        <p:txBody>
          <a:bodyPr/>
          <a:lstStyle/>
          <a:p>
            <a:fld id="{D9550142-B990-490A-A107-ED7302A7FD52}" type="slidenum">
              <a:rPr lang="en-US" altLang="ja-JP" smtClean="0"/>
              <a:pPr/>
              <a:t>16</a:t>
            </a:fld>
            <a:endParaRPr lang="en-US"/>
          </a:p>
        </p:txBody>
      </p:sp>
      <p:sp>
        <p:nvSpPr>
          <p:cNvPr id="6" name="テキスト プレースホルダー 5">
            <a:extLst>
              <a:ext uri="{FF2B5EF4-FFF2-40B4-BE49-F238E27FC236}">
                <a16:creationId xmlns:a16="http://schemas.microsoft.com/office/drawing/2014/main" id="{7CBE1D8E-7291-2B21-E6DF-C91D106E8796}"/>
              </a:ext>
            </a:extLst>
          </p:cNvPr>
          <p:cNvSpPr>
            <a:spLocks noGrp="1"/>
          </p:cNvSpPr>
          <p:nvPr>
            <p:ph type="body" sz="quarter" idx="27"/>
          </p:nvPr>
        </p:nvSpPr>
        <p:spPr>
          <a:xfrm>
            <a:off x="4382245" y="1552674"/>
            <a:ext cx="7657918" cy="1578425"/>
          </a:xfrm>
        </p:spPr>
        <p:txBody>
          <a:bodyPr/>
          <a:lstStyle/>
          <a:p>
            <a:endParaRPr kumimoji="1" lang="ja-JP" altLang="en-US"/>
          </a:p>
        </p:txBody>
      </p:sp>
      <p:sp>
        <p:nvSpPr>
          <p:cNvPr id="10" name="テキスト プレースホルダー 9">
            <a:extLst>
              <a:ext uri="{FF2B5EF4-FFF2-40B4-BE49-F238E27FC236}">
                <a16:creationId xmlns:a16="http://schemas.microsoft.com/office/drawing/2014/main" id="{D14A5936-1A0A-F579-B975-C500E643CD8A}"/>
              </a:ext>
            </a:extLst>
          </p:cNvPr>
          <p:cNvSpPr>
            <a:spLocks noGrp="1"/>
          </p:cNvSpPr>
          <p:nvPr>
            <p:ph type="body" sz="quarter" idx="31"/>
          </p:nvPr>
        </p:nvSpPr>
        <p:spPr>
          <a:xfrm>
            <a:off x="4382245" y="3214478"/>
            <a:ext cx="7657918" cy="1477817"/>
          </a:xfrm>
        </p:spPr>
        <p:txBody>
          <a:bodyPr/>
          <a:lstStyle/>
          <a:p>
            <a:endParaRPr kumimoji="1" lang="ja-JP" altLang="en-US"/>
          </a:p>
        </p:txBody>
      </p:sp>
      <p:sp>
        <p:nvSpPr>
          <p:cNvPr id="12" name="テキスト プレースホルダー 11">
            <a:extLst>
              <a:ext uri="{FF2B5EF4-FFF2-40B4-BE49-F238E27FC236}">
                <a16:creationId xmlns:a16="http://schemas.microsoft.com/office/drawing/2014/main" id="{4667757B-89E7-E9CD-D853-5B8169423E47}"/>
              </a:ext>
            </a:extLst>
          </p:cNvPr>
          <p:cNvSpPr>
            <a:spLocks noGrp="1"/>
          </p:cNvSpPr>
          <p:nvPr>
            <p:ph type="body" sz="quarter" idx="28"/>
          </p:nvPr>
        </p:nvSpPr>
        <p:spPr>
          <a:xfrm>
            <a:off x="562381" y="5667442"/>
            <a:ext cx="11144236" cy="1149545"/>
          </a:xfrm>
        </p:spPr>
        <p:txBody>
          <a:bodyPr/>
          <a:lstStyle/>
          <a:p>
            <a:endParaRPr lang="ja-JP" altLang="en-US"/>
          </a:p>
        </p:txBody>
      </p:sp>
      <p:sp>
        <p:nvSpPr>
          <p:cNvPr id="13" name="タイトル 9">
            <a:extLst>
              <a:ext uri="{FF2B5EF4-FFF2-40B4-BE49-F238E27FC236}">
                <a16:creationId xmlns:a16="http://schemas.microsoft.com/office/drawing/2014/main" id="{C80715FD-E87E-5A1E-EB87-C6B3B3C47FC0}"/>
              </a:ext>
            </a:extLst>
          </p:cNvPr>
          <p:cNvSpPr txBox="1">
            <a:spLocks/>
          </p:cNvSpPr>
          <p:nvPr/>
        </p:nvSpPr>
        <p:spPr>
          <a:xfrm>
            <a:off x="147197" y="94893"/>
            <a:ext cx="8802410" cy="584775"/>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solidFill>
                  <a:srgbClr val="FF0000"/>
                </a:solidFill>
                <a:latin typeface="+mn-ea"/>
                <a:cs typeface="Meiryo UI" panose="020B0604030504040204" pitchFamily="50" charset="-128"/>
              </a:rPr>
              <a:t>４．リスク低減方策の効果等に関する説明文言</a:t>
            </a:r>
            <a:endParaRPr lang="en-US" altLang="ja-JP">
              <a:solidFill>
                <a:srgbClr val="FF0000"/>
              </a:solidFill>
              <a:latin typeface="+mn-ea"/>
              <a:cs typeface="Meiryo UI" panose="020B0604030504040204" pitchFamily="50" charset="-128"/>
            </a:endParaRPr>
          </a:p>
        </p:txBody>
      </p:sp>
      <p:sp>
        <p:nvSpPr>
          <p:cNvPr id="15" name="テキスト ボックス 14">
            <a:extLst>
              <a:ext uri="{FF2B5EF4-FFF2-40B4-BE49-F238E27FC236}">
                <a16:creationId xmlns:a16="http://schemas.microsoft.com/office/drawing/2014/main" id="{90BA36F8-58EE-0081-4208-35FD86D914FA}"/>
              </a:ext>
            </a:extLst>
          </p:cNvPr>
          <p:cNvSpPr txBox="1"/>
          <p:nvPr/>
        </p:nvSpPr>
        <p:spPr>
          <a:xfrm>
            <a:off x="511623" y="1134452"/>
            <a:ext cx="2954655"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４－１．表示内容について</a:t>
            </a:r>
          </a:p>
        </p:txBody>
      </p:sp>
      <p:pic>
        <p:nvPicPr>
          <p:cNvPr id="16" name="図 15" descr="テキスト が含まれている画像&#10;&#10;AI によって生成されたコンテンツは間違っている可能性があります。">
            <a:extLst>
              <a:ext uri="{FF2B5EF4-FFF2-40B4-BE49-F238E27FC236}">
                <a16:creationId xmlns:a16="http://schemas.microsoft.com/office/drawing/2014/main" id="{BB41591B-9E01-3D10-7630-44C93471A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613" y="1435109"/>
            <a:ext cx="3400246" cy="3448136"/>
          </a:xfrm>
          <a:prstGeom prst="rect">
            <a:avLst/>
          </a:prstGeom>
        </p:spPr>
      </p:pic>
      <p:sp>
        <p:nvSpPr>
          <p:cNvPr id="17" name="フレーム 16">
            <a:extLst>
              <a:ext uri="{FF2B5EF4-FFF2-40B4-BE49-F238E27FC236}">
                <a16:creationId xmlns:a16="http://schemas.microsoft.com/office/drawing/2014/main" id="{D6683CB3-3457-39AA-42D9-7B018D944D0E}"/>
              </a:ext>
            </a:extLst>
          </p:cNvPr>
          <p:cNvSpPr/>
          <p:nvPr/>
        </p:nvSpPr>
        <p:spPr bwMode="auto">
          <a:xfrm>
            <a:off x="879025" y="3332189"/>
            <a:ext cx="2918691" cy="652557"/>
          </a:xfrm>
          <a:prstGeom prst="frame">
            <a:avLst>
              <a:gd name="adj1" fmla="val 1323"/>
            </a:avLst>
          </a:prstGeom>
          <a:solidFill>
            <a:srgbClr val="FF0000"/>
          </a:solidFill>
          <a:ln w="28575">
            <a:solidFill>
              <a:srgbClr val="FF0000"/>
            </a:solidFill>
            <a:miter lim="800000"/>
            <a:headEnd/>
            <a:tailEnd/>
          </a:ln>
          <a:effectLst/>
        </p:spPr>
        <p:txBody>
          <a:bodyPr wrap="square" rtlCol="0" anchor="ctr"/>
          <a:lstStyle/>
          <a:p>
            <a:pPr algn="l"/>
            <a:endParaRPr kumimoji="0" lang="ja-JP" altLang="en-US" sz="1200">
              <a:latin typeface="+mj-ea"/>
              <a:ea typeface="+mj-ea"/>
            </a:endParaRPr>
          </a:p>
        </p:txBody>
      </p:sp>
      <p:cxnSp>
        <p:nvCxnSpPr>
          <p:cNvPr id="19" name="直線コネクタ 18">
            <a:extLst>
              <a:ext uri="{FF2B5EF4-FFF2-40B4-BE49-F238E27FC236}">
                <a16:creationId xmlns:a16="http://schemas.microsoft.com/office/drawing/2014/main" id="{46F61767-A08B-0D50-F32D-559A3C67FD30}"/>
              </a:ext>
            </a:extLst>
          </p:cNvPr>
          <p:cNvCxnSpPr>
            <a:cxnSpLocks/>
            <a:stCxn id="17" idx="3"/>
          </p:cNvCxnSpPr>
          <p:nvPr/>
        </p:nvCxnSpPr>
        <p:spPr>
          <a:xfrm flipV="1">
            <a:off x="3797716" y="3214478"/>
            <a:ext cx="481555" cy="44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4D74F307-9A5F-8C8D-EB37-58AE312CF421}"/>
              </a:ext>
            </a:extLst>
          </p:cNvPr>
          <p:cNvGrpSpPr/>
          <p:nvPr/>
        </p:nvGrpSpPr>
        <p:grpSpPr>
          <a:xfrm>
            <a:off x="904055" y="4542616"/>
            <a:ext cx="3094183" cy="553998"/>
            <a:chOff x="895927" y="4325732"/>
            <a:chExt cx="3094183" cy="789461"/>
          </a:xfrm>
        </p:grpSpPr>
        <p:sp>
          <p:nvSpPr>
            <p:cNvPr id="20" name="フレーム 19">
              <a:extLst>
                <a:ext uri="{FF2B5EF4-FFF2-40B4-BE49-F238E27FC236}">
                  <a16:creationId xmlns:a16="http://schemas.microsoft.com/office/drawing/2014/main" id="{A417FC17-FD9A-53CE-FC6E-93D8E2A8A2D5}"/>
                </a:ext>
              </a:extLst>
            </p:cNvPr>
            <p:cNvSpPr/>
            <p:nvPr/>
          </p:nvSpPr>
          <p:spPr bwMode="auto">
            <a:xfrm>
              <a:off x="895927" y="4325732"/>
              <a:ext cx="3094183" cy="326279"/>
            </a:xfrm>
            <a:prstGeom prst="frame">
              <a:avLst>
                <a:gd name="adj1" fmla="val 1323"/>
              </a:avLst>
            </a:prstGeom>
            <a:solidFill>
              <a:srgbClr val="FF0000"/>
            </a:solidFill>
            <a:ln w="28575">
              <a:solidFill>
                <a:srgbClr val="FF0000"/>
              </a:solidFill>
              <a:miter lim="800000"/>
              <a:headEnd/>
              <a:tailEnd/>
            </a:ln>
            <a:effectLst/>
          </p:spPr>
          <p:txBody>
            <a:bodyPr wrap="square" rtlCol="0" anchor="ctr"/>
            <a:lstStyle/>
            <a:p>
              <a:pPr algn="l"/>
              <a:endParaRPr kumimoji="0" lang="ja-JP" altLang="en-US" sz="1200">
                <a:latin typeface="+mj-ea"/>
                <a:ea typeface="+mj-ea"/>
              </a:endParaRPr>
            </a:p>
          </p:txBody>
        </p:sp>
        <p:cxnSp>
          <p:nvCxnSpPr>
            <p:cNvPr id="21" name="直線コネクタ 20">
              <a:extLst>
                <a:ext uri="{FF2B5EF4-FFF2-40B4-BE49-F238E27FC236}">
                  <a16:creationId xmlns:a16="http://schemas.microsoft.com/office/drawing/2014/main" id="{DDEA98E5-EDD4-52DC-61E3-BCCC5F213EFE}"/>
                </a:ext>
              </a:extLst>
            </p:cNvPr>
            <p:cNvCxnSpPr>
              <a:cxnSpLocks/>
            </p:cNvCxnSpPr>
            <p:nvPr/>
          </p:nvCxnSpPr>
          <p:spPr>
            <a:xfrm flipV="1">
              <a:off x="2247392" y="4652010"/>
              <a:ext cx="165703" cy="463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a16="http://schemas.microsoft.com/office/drawing/2014/main" id="{432891A8-B1E3-EE48-F3A0-346C99A849DF}"/>
              </a:ext>
            </a:extLst>
          </p:cNvPr>
          <p:cNvSpPr txBox="1"/>
          <p:nvPr/>
        </p:nvSpPr>
        <p:spPr>
          <a:xfrm>
            <a:off x="511623" y="5149764"/>
            <a:ext cx="7109639" cy="553998"/>
          </a:xfrm>
          <a:prstGeom prst="rect">
            <a:avLst/>
          </a:prstGeom>
          <a:noFill/>
        </p:spPr>
        <p:txBody>
          <a:bodyPr wrap="none" rtlCol="0">
            <a:spAutoFit/>
          </a:bodyPr>
          <a:lstStyle/>
          <a:p>
            <a:pPr algn="l"/>
            <a:r>
              <a:rPr kumimoji="1" lang="ja-JP" altLang="en-US" b="1">
                <a:latin typeface="+mn-ea"/>
                <a:cs typeface="Meiryo UI" panose="020B0604030504040204" pitchFamily="50" charset="-128"/>
              </a:rPr>
              <a:t>４－２．リスクを完全に除去したと誤認させない旨の表示について</a:t>
            </a:r>
            <a:endParaRPr kumimoji="1" lang="en-US" altLang="ja-JP" b="1">
              <a:latin typeface="+mn-ea"/>
              <a:cs typeface="Meiryo UI" panose="020B0604030504040204" pitchFamily="50" charset="-128"/>
            </a:endParaRPr>
          </a:p>
          <a:p>
            <a:pPr algn="l"/>
            <a:r>
              <a:rPr kumimoji="1" lang="en-US" altLang="ja-JP" sz="1200" b="1">
                <a:solidFill>
                  <a:srgbClr val="FF0000"/>
                </a:solidFill>
                <a:latin typeface="+mn-ea"/>
                <a:cs typeface="Meiryo UI" panose="020B0604030504040204" pitchFamily="50" charset="-128"/>
              </a:rPr>
              <a:t>※</a:t>
            </a:r>
            <a:r>
              <a:rPr kumimoji="1" lang="ja-JP" altLang="en-US" sz="1200" b="1">
                <a:solidFill>
                  <a:srgbClr val="FF0000"/>
                </a:solidFill>
                <a:latin typeface="+mn-ea"/>
                <a:cs typeface="Meiryo UI" panose="020B0604030504040204" pitchFamily="50" charset="-128"/>
              </a:rPr>
              <a:t>応募時点で製品に表示している場合のみ記入</a:t>
            </a:r>
            <a:endParaRPr kumimoji="1" lang="ja-JP" altLang="en-US" sz="1200" b="1">
              <a:latin typeface="+mn-ea"/>
              <a:cs typeface="Meiryo UI" panose="020B0604030504040204" pitchFamily="50" charset="-128"/>
            </a:endParaRPr>
          </a:p>
        </p:txBody>
      </p:sp>
      <p:sp>
        <p:nvSpPr>
          <p:cNvPr id="25" name="テキスト プレースホルダー 4">
            <a:extLst>
              <a:ext uri="{FF2B5EF4-FFF2-40B4-BE49-F238E27FC236}">
                <a16:creationId xmlns:a16="http://schemas.microsoft.com/office/drawing/2014/main" id="{1B82780A-618E-5BEE-1B1C-24966F30304F}"/>
              </a:ext>
            </a:extLst>
          </p:cNvPr>
          <p:cNvSpPr txBox="1">
            <a:spLocks/>
          </p:cNvSpPr>
          <p:nvPr/>
        </p:nvSpPr>
        <p:spPr>
          <a:xfrm>
            <a:off x="299915" y="630463"/>
            <a:ext cx="11592169" cy="432000"/>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リスク低減方策の効果等について説明する文言の案を説明してください。</a:t>
            </a:r>
          </a:p>
        </p:txBody>
      </p:sp>
      <p:sp>
        <p:nvSpPr>
          <p:cNvPr id="2" name="テキスト ボックス 1">
            <a:extLst>
              <a:ext uri="{FF2B5EF4-FFF2-40B4-BE49-F238E27FC236}">
                <a16:creationId xmlns:a16="http://schemas.microsoft.com/office/drawing/2014/main" id="{7EA4425C-B875-13B1-56D4-82529DC46700}"/>
              </a:ext>
            </a:extLst>
          </p:cNvPr>
          <p:cNvSpPr txBox="1"/>
          <p:nvPr/>
        </p:nvSpPr>
        <p:spPr>
          <a:xfrm>
            <a:off x="7145874" y="1115613"/>
            <a:ext cx="4894289" cy="338554"/>
          </a:xfrm>
          <a:prstGeom prst="rect">
            <a:avLst/>
          </a:prstGeom>
          <a:noFill/>
        </p:spPr>
        <p:txBody>
          <a:bodyPr wrap="none" rtlCol="0">
            <a:spAutoFit/>
          </a:bodyPr>
          <a:lstStyle/>
          <a:p>
            <a:r>
              <a:rPr kumimoji="1" lang="ja-JP" altLang="en-US" sz="1600" b="1" u="sng">
                <a:latin typeface="+mn-ea"/>
                <a:cs typeface="Meiryo UI" panose="020B0604030504040204" pitchFamily="50" charset="-128"/>
              </a:rPr>
              <a:t>ガイドライン３．</a:t>
            </a:r>
            <a:r>
              <a:rPr kumimoji="1" lang="en-US" altLang="ja-JP" sz="1600" b="1" u="sng">
                <a:latin typeface="+mn-ea"/>
                <a:cs typeface="Meiryo UI" panose="020B0604030504040204" pitchFamily="50" charset="-128"/>
              </a:rPr>
              <a:t>10/</a:t>
            </a:r>
            <a:r>
              <a:rPr kumimoji="1" lang="ja-JP" altLang="en-US" sz="1600" b="1" u="sng">
                <a:latin typeface="+mn-ea"/>
                <a:cs typeface="Meiryo UI" panose="020B0604030504040204" pitchFamily="50" charset="-128"/>
              </a:rPr>
              <a:t>ロゴマークガイドライン参照</a:t>
            </a:r>
          </a:p>
        </p:txBody>
      </p:sp>
    </p:spTree>
    <p:extLst>
      <p:ext uri="{BB962C8B-B14F-4D97-AF65-F5344CB8AC3E}">
        <p14:creationId xmlns:p14="http://schemas.microsoft.com/office/powerpoint/2010/main" val="317526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B257878-DA2B-7C7E-431F-37130B23D442}"/>
              </a:ext>
            </a:extLst>
          </p:cNvPr>
          <p:cNvSpPr>
            <a:spLocks noGrp="1"/>
          </p:cNvSpPr>
          <p:nvPr>
            <p:ph type="body" sz="quarter" idx="23"/>
          </p:nvPr>
        </p:nvSpPr>
        <p:spPr>
          <a:xfrm>
            <a:off x="5181598" y="767055"/>
            <a:ext cx="6740693" cy="877580"/>
          </a:xfr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0315200-7BD9-A4A1-6F3C-01A8A4F290C3}"/>
              </a:ext>
            </a:extLst>
          </p:cNvPr>
          <p:cNvSpPr>
            <a:spLocks noGrp="1"/>
          </p:cNvSpPr>
          <p:nvPr>
            <p:ph type="sldNum" sz="quarter" idx="12"/>
          </p:nvPr>
        </p:nvSpPr>
        <p:spPr/>
        <p:txBody>
          <a:bodyPr/>
          <a:lstStyle/>
          <a:p>
            <a:fld id="{D9550142-B990-490A-A107-ED7302A7FD52}" type="slidenum">
              <a:rPr lang="en-US" altLang="ja-JP" smtClean="0"/>
              <a:pPr/>
              <a:t>17</a:t>
            </a:fld>
            <a:endParaRPr lang="en-US"/>
          </a:p>
        </p:txBody>
      </p:sp>
      <p:sp>
        <p:nvSpPr>
          <p:cNvPr id="5" name="テキスト プレースホルダー 4">
            <a:extLst>
              <a:ext uri="{FF2B5EF4-FFF2-40B4-BE49-F238E27FC236}">
                <a16:creationId xmlns:a16="http://schemas.microsoft.com/office/drawing/2014/main" id="{86F38FA4-22A3-D2A5-53D1-314AF625DEE7}"/>
              </a:ext>
            </a:extLst>
          </p:cNvPr>
          <p:cNvSpPr>
            <a:spLocks noGrp="1"/>
          </p:cNvSpPr>
          <p:nvPr>
            <p:ph type="body" sz="quarter" idx="25"/>
          </p:nvPr>
        </p:nvSpPr>
        <p:spPr>
          <a:xfrm>
            <a:off x="5181598" y="1778441"/>
            <a:ext cx="6740693" cy="877580"/>
          </a:xfrm>
        </p:spPr>
        <p:txBody>
          <a:bodyPr/>
          <a:lstStyle/>
          <a:p>
            <a:endParaRPr kumimoji="1" lang="ja-JP" altLang="en-US"/>
          </a:p>
        </p:txBody>
      </p:sp>
      <p:sp>
        <p:nvSpPr>
          <p:cNvPr id="8" name="テキスト プレースホルダー 7">
            <a:extLst>
              <a:ext uri="{FF2B5EF4-FFF2-40B4-BE49-F238E27FC236}">
                <a16:creationId xmlns:a16="http://schemas.microsoft.com/office/drawing/2014/main" id="{C2F0F13B-D193-1E54-A841-FE68E83165A2}"/>
              </a:ext>
            </a:extLst>
          </p:cNvPr>
          <p:cNvSpPr>
            <a:spLocks noGrp="1"/>
          </p:cNvSpPr>
          <p:nvPr>
            <p:ph type="body" sz="quarter" idx="29"/>
          </p:nvPr>
        </p:nvSpPr>
        <p:spPr>
          <a:xfrm>
            <a:off x="5181598" y="2815982"/>
            <a:ext cx="6740693" cy="877580"/>
          </a:xfrm>
        </p:spPr>
        <p:txBody>
          <a:bodyPr/>
          <a:lstStyle/>
          <a:p>
            <a:endParaRPr kumimoji="1" lang="ja-JP" altLang="en-US"/>
          </a:p>
        </p:txBody>
      </p:sp>
      <p:sp>
        <p:nvSpPr>
          <p:cNvPr id="11" name="テキスト ボックス 10">
            <a:extLst>
              <a:ext uri="{FF2B5EF4-FFF2-40B4-BE49-F238E27FC236}">
                <a16:creationId xmlns:a16="http://schemas.microsoft.com/office/drawing/2014/main" id="{70B476D0-2A3B-5FBE-7C66-6247F3184309}"/>
              </a:ext>
            </a:extLst>
          </p:cNvPr>
          <p:cNvSpPr txBox="1"/>
          <p:nvPr/>
        </p:nvSpPr>
        <p:spPr>
          <a:xfrm>
            <a:off x="224121" y="242335"/>
            <a:ext cx="8956298"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４－３．表示様式の表示方法・場所について（当てはまるもの全てを記入すること）</a:t>
            </a:r>
          </a:p>
        </p:txBody>
      </p:sp>
      <p:sp>
        <p:nvSpPr>
          <p:cNvPr id="12" name="テキスト ボックス 11">
            <a:extLst>
              <a:ext uri="{FF2B5EF4-FFF2-40B4-BE49-F238E27FC236}">
                <a16:creationId xmlns:a16="http://schemas.microsoft.com/office/drawing/2014/main" id="{A0304015-0F57-842A-03F3-79F40CE1FA25}"/>
              </a:ext>
            </a:extLst>
          </p:cNvPr>
          <p:cNvSpPr txBox="1"/>
          <p:nvPr/>
        </p:nvSpPr>
        <p:spPr>
          <a:xfrm>
            <a:off x="3963111" y="1077853"/>
            <a:ext cx="1238277" cy="338554"/>
          </a:xfrm>
          <a:prstGeom prst="rect">
            <a:avLst/>
          </a:prstGeom>
          <a:noFill/>
        </p:spPr>
        <p:txBody>
          <a:bodyPr wrap="square" rtlCol="0">
            <a:spAutoFit/>
          </a:bodyPr>
          <a:lstStyle/>
          <a:p>
            <a:pPr algn="l"/>
            <a:r>
              <a:rPr kumimoji="1" lang="ja-JP" altLang="en-US" sz="1600" b="1">
                <a:solidFill>
                  <a:srgbClr val="016F96"/>
                </a:solidFill>
                <a:latin typeface="+mn-ea"/>
                <a:cs typeface="Meiryo UI" panose="020B0604030504040204" pitchFamily="50" charset="-128"/>
              </a:rPr>
              <a:t>製品本体</a:t>
            </a:r>
          </a:p>
        </p:txBody>
      </p:sp>
      <p:sp>
        <p:nvSpPr>
          <p:cNvPr id="13" name="テキスト ボックス 12">
            <a:extLst>
              <a:ext uri="{FF2B5EF4-FFF2-40B4-BE49-F238E27FC236}">
                <a16:creationId xmlns:a16="http://schemas.microsoft.com/office/drawing/2014/main" id="{F255DE98-CBC2-EA34-F70F-D2CDAAAD4E8D}"/>
              </a:ext>
            </a:extLst>
          </p:cNvPr>
          <p:cNvSpPr txBox="1"/>
          <p:nvPr/>
        </p:nvSpPr>
        <p:spPr>
          <a:xfrm>
            <a:off x="3868943" y="2083110"/>
            <a:ext cx="1426612" cy="338554"/>
          </a:xfrm>
          <a:prstGeom prst="rect">
            <a:avLst/>
          </a:prstGeom>
          <a:noFill/>
        </p:spPr>
        <p:txBody>
          <a:bodyPr wrap="square" rtlCol="0">
            <a:spAutoFit/>
          </a:bodyPr>
          <a:lstStyle/>
          <a:p>
            <a:pPr algn="l"/>
            <a:r>
              <a:rPr kumimoji="1" lang="ja-JP" altLang="en-US" sz="1600" b="1">
                <a:solidFill>
                  <a:srgbClr val="016F96"/>
                </a:solidFill>
                <a:latin typeface="+mn-ea"/>
                <a:cs typeface="Meiryo UI" panose="020B0604030504040204" pitchFamily="50" charset="-128"/>
              </a:rPr>
              <a:t>製品梱包材</a:t>
            </a:r>
          </a:p>
        </p:txBody>
      </p:sp>
      <p:sp>
        <p:nvSpPr>
          <p:cNvPr id="14" name="テキスト ボックス 13">
            <a:extLst>
              <a:ext uri="{FF2B5EF4-FFF2-40B4-BE49-F238E27FC236}">
                <a16:creationId xmlns:a16="http://schemas.microsoft.com/office/drawing/2014/main" id="{CC638DEE-C8D2-6F91-05D7-C7E6FD11CE10}"/>
              </a:ext>
            </a:extLst>
          </p:cNvPr>
          <p:cNvSpPr txBox="1"/>
          <p:nvPr/>
        </p:nvSpPr>
        <p:spPr>
          <a:xfrm>
            <a:off x="4054956" y="3102566"/>
            <a:ext cx="1426612" cy="338554"/>
          </a:xfrm>
          <a:prstGeom prst="rect">
            <a:avLst/>
          </a:prstGeom>
          <a:noFill/>
        </p:spPr>
        <p:txBody>
          <a:bodyPr wrap="square" rtlCol="0">
            <a:spAutoFit/>
          </a:bodyPr>
          <a:lstStyle/>
          <a:p>
            <a:pPr algn="l"/>
            <a:r>
              <a:rPr kumimoji="1" lang="ja-JP" altLang="en-US" sz="1600" b="1">
                <a:solidFill>
                  <a:srgbClr val="016F96"/>
                </a:solidFill>
                <a:latin typeface="+mn-ea"/>
                <a:cs typeface="Meiryo UI" panose="020B0604030504040204" pitchFamily="50" charset="-128"/>
              </a:rPr>
              <a:t>同梱品</a:t>
            </a:r>
          </a:p>
        </p:txBody>
      </p:sp>
      <p:sp>
        <p:nvSpPr>
          <p:cNvPr id="40" name="テキスト ボックス 39">
            <a:extLst>
              <a:ext uri="{FF2B5EF4-FFF2-40B4-BE49-F238E27FC236}">
                <a16:creationId xmlns:a16="http://schemas.microsoft.com/office/drawing/2014/main" id="{1E6F7BE0-271D-2B99-2758-BE96ED00D131}"/>
              </a:ext>
            </a:extLst>
          </p:cNvPr>
          <p:cNvSpPr txBox="1"/>
          <p:nvPr/>
        </p:nvSpPr>
        <p:spPr>
          <a:xfrm>
            <a:off x="224121" y="3895458"/>
            <a:ext cx="8956298"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４－４．簡易形式の使用有無について（使用する場合に記入　</a:t>
            </a:r>
            <a:r>
              <a:rPr kumimoji="1" lang="en-US" altLang="ja-JP" b="1">
                <a:solidFill>
                  <a:srgbClr val="FF0000"/>
                </a:solidFill>
                <a:latin typeface="+mn-ea"/>
                <a:cs typeface="Meiryo UI" panose="020B0604030504040204" pitchFamily="50" charset="-128"/>
              </a:rPr>
              <a:t>※</a:t>
            </a:r>
            <a:r>
              <a:rPr kumimoji="1" lang="ja-JP" altLang="en-US" b="1" u="sng">
                <a:solidFill>
                  <a:srgbClr val="FF0000"/>
                </a:solidFill>
                <a:latin typeface="+mn-ea"/>
                <a:cs typeface="Meiryo UI" panose="020B0604030504040204" pitchFamily="50" charset="-128"/>
              </a:rPr>
              <a:t>１カ所のみ使用可</a:t>
            </a:r>
            <a:r>
              <a:rPr kumimoji="1" lang="ja-JP" altLang="en-US" b="1">
                <a:latin typeface="+mn-ea"/>
                <a:cs typeface="Meiryo UI" panose="020B0604030504040204" pitchFamily="50" charset="-128"/>
              </a:rPr>
              <a:t>）</a:t>
            </a:r>
          </a:p>
        </p:txBody>
      </p:sp>
      <p:sp>
        <p:nvSpPr>
          <p:cNvPr id="17" name="テキスト プレースホルダー 8">
            <a:extLst>
              <a:ext uri="{FF2B5EF4-FFF2-40B4-BE49-F238E27FC236}">
                <a16:creationId xmlns:a16="http://schemas.microsoft.com/office/drawing/2014/main" id="{B5D4BB62-49FE-D413-5877-CA6E17CE8D1B}"/>
              </a:ext>
            </a:extLst>
          </p:cNvPr>
          <p:cNvSpPr>
            <a:spLocks noGrp="1"/>
          </p:cNvSpPr>
          <p:nvPr>
            <p:ph type="body" sz="quarter" idx="30"/>
          </p:nvPr>
        </p:nvSpPr>
        <p:spPr>
          <a:xfrm>
            <a:off x="3963111" y="4299265"/>
            <a:ext cx="7959180" cy="2049284"/>
          </a:xfrm>
        </p:spPr>
        <p:txBody>
          <a:bodyPr/>
          <a:lstStyle/>
          <a:p>
            <a:endParaRPr kumimoji="1" lang="ja-JP" altLang="en-US"/>
          </a:p>
        </p:txBody>
      </p:sp>
      <p:pic>
        <p:nvPicPr>
          <p:cNvPr id="22" name="図 21" descr="テキスト&#10;&#10;AI によって生成されたコンテンツは間違っている可能性があります。">
            <a:extLst>
              <a:ext uri="{FF2B5EF4-FFF2-40B4-BE49-F238E27FC236}">
                <a16:creationId xmlns:a16="http://schemas.microsoft.com/office/drawing/2014/main" id="{06D28D9F-6193-E41B-54CF-1FCD85E94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29" y="4366233"/>
            <a:ext cx="2659185" cy="2164453"/>
          </a:xfrm>
          <a:prstGeom prst="rect">
            <a:avLst/>
          </a:prstGeom>
        </p:spPr>
      </p:pic>
      <p:pic>
        <p:nvPicPr>
          <p:cNvPr id="6" name="図 5" descr="テキスト&#10;&#10;AI によって生成されたコンテンツは間違っている可能性があります。">
            <a:extLst>
              <a:ext uri="{FF2B5EF4-FFF2-40B4-BE49-F238E27FC236}">
                <a16:creationId xmlns:a16="http://schemas.microsoft.com/office/drawing/2014/main" id="{1E57D7FB-F8D6-8598-FBD3-3859AE0D2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99" y="1002226"/>
            <a:ext cx="2917843" cy="2770005"/>
          </a:xfrm>
          <a:prstGeom prst="rect">
            <a:avLst/>
          </a:prstGeom>
        </p:spPr>
      </p:pic>
    </p:spTree>
    <p:extLst>
      <p:ext uri="{BB962C8B-B14F-4D97-AF65-F5344CB8AC3E}">
        <p14:creationId xmlns:p14="http://schemas.microsoft.com/office/powerpoint/2010/main" val="17135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7B2EF-D7D3-8483-21EF-43C5FB86307D}"/>
              </a:ext>
            </a:extLst>
          </p:cNvPr>
          <p:cNvSpPr>
            <a:spLocks noGrp="1"/>
          </p:cNvSpPr>
          <p:nvPr>
            <p:ph type="ctrTitle"/>
          </p:nvPr>
        </p:nvSpPr>
        <p:spPr>
          <a:xfrm>
            <a:off x="443076" y="3082756"/>
            <a:ext cx="11305846" cy="935810"/>
          </a:xfrm>
        </p:spPr>
        <p:txBody>
          <a:bodyPr/>
          <a:lstStyle/>
          <a:p>
            <a:r>
              <a:rPr kumimoji="1" lang="ja-JP" altLang="en-US"/>
              <a:t>応募製品に関する説明</a:t>
            </a:r>
            <a:r>
              <a:rPr kumimoji="1" lang="en-US" altLang="ja-JP">
                <a:solidFill>
                  <a:srgbClr val="FF0000"/>
                </a:solidFill>
              </a:rPr>
              <a:t>【</a:t>
            </a:r>
            <a:r>
              <a:rPr kumimoji="1" lang="ja-JP" altLang="en-US">
                <a:solidFill>
                  <a:srgbClr val="FF0000"/>
                </a:solidFill>
              </a:rPr>
              <a:t>非公開</a:t>
            </a:r>
            <a:r>
              <a:rPr kumimoji="1" lang="en-US" altLang="ja-JP">
                <a:solidFill>
                  <a:srgbClr val="FF0000"/>
                </a:solidFill>
              </a:rPr>
              <a:t>】</a:t>
            </a:r>
            <a:endParaRPr kumimoji="1" lang="ja-JP" altLang="en-US">
              <a:solidFill>
                <a:srgbClr val="FF0000"/>
              </a:solidFill>
            </a:endParaRPr>
          </a:p>
        </p:txBody>
      </p:sp>
      <p:sp>
        <p:nvSpPr>
          <p:cNvPr id="3" name="スライド番号プレースホルダー 2">
            <a:extLst>
              <a:ext uri="{FF2B5EF4-FFF2-40B4-BE49-F238E27FC236}">
                <a16:creationId xmlns:a16="http://schemas.microsoft.com/office/drawing/2014/main" id="{4426F4C2-5E9B-5C74-ADD0-2CDCDA1C59A4}"/>
              </a:ext>
            </a:extLst>
          </p:cNvPr>
          <p:cNvSpPr>
            <a:spLocks noGrp="1"/>
          </p:cNvSpPr>
          <p:nvPr>
            <p:ph type="sldNum" sz="quarter" idx="12"/>
          </p:nvPr>
        </p:nvSpPr>
        <p:spPr/>
        <p:txBody>
          <a:bodyPr/>
          <a:lstStyle/>
          <a:p>
            <a:fld id="{D9550142-B990-490A-A107-ED7302A7FD52}" type="slidenum">
              <a:rPr lang="en-US" altLang="ja-JP" smtClean="0"/>
              <a:pPr/>
              <a:t>18</a:t>
            </a:fld>
            <a:endParaRPr lang="en-US"/>
          </a:p>
        </p:txBody>
      </p:sp>
    </p:spTree>
    <p:extLst>
      <p:ext uri="{BB962C8B-B14F-4D97-AF65-F5344CB8AC3E}">
        <p14:creationId xmlns:p14="http://schemas.microsoft.com/office/powerpoint/2010/main" val="296408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55944B-6731-7D16-D45B-BE742B09BBA7}"/>
              </a:ext>
            </a:extLst>
          </p:cNvPr>
          <p:cNvSpPr>
            <a:spLocks noGrp="1"/>
          </p:cNvSpPr>
          <p:nvPr>
            <p:ph type="sldNum" sz="quarter" idx="12"/>
          </p:nvPr>
        </p:nvSpPr>
        <p:spPr/>
        <p:txBody>
          <a:bodyPr/>
          <a:lstStyle/>
          <a:p>
            <a:fld id="{D9550142-B990-490A-A107-ED7302A7FD52}" type="slidenum">
              <a:rPr lang="en-US" altLang="ja-JP" smtClean="0"/>
              <a:pPr/>
              <a:t>19</a:t>
            </a:fld>
            <a:endParaRPr lang="en-US"/>
          </a:p>
        </p:txBody>
      </p:sp>
      <p:sp>
        <p:nvSpPr>
          <p:cNvPr id="4" name="テキスト プレースホルダー 3">
            <a:extLst>
              <a:ext uri="{FF2B5EF4-FFF2-40B4-BE49-F238E27FC236}">
                <a16:creationId xmlns:a16="http://schemas.microsoft.com/office/drawing/2014/main" id="{27B7C364-76BF-6AB1-0B56-4D36F4CFF899}"/>
              </a:ext>
            </a:extLst>
          </p:cNvPr>
          <p:cNvSpPr>
            <a:spLocks noGrp="1"/>
          </p:cNvSpPr>
          <p:nvPr>
            <p:ph type="body" sz="quarter" idx="27"/>
          </p:nvPr>
        </p:nvSpPr>
        <p:spPr>
          <a:xfrm>
            <a:off x="2934787" y="1797323"/>
            <a:ext cx="8995795" cy="489049"/>
          </a:xfrm>
        </p:spPr>
        <p:txBody>
          <a:bodyPr/>
          <a:lstStyle/>
          <a:p>
            <a:endParaRPr kumimoji="1" lang="ja-JP" altLang="en-US"/>
          </a:p>
        </p:txBody>
      </p:sp>
      <p:sp>
        <p:nvSpPr>
          <p:cNvPr id="5" name="テキスト プレースホルダー 4">
            <a:extLst>
              <a:ext uri="{FF2B5EF4-FFF2-40B4-BE49-F238E27FC236}">
                <a16:creationId xmlns:a16="http://schemas.microsoft.com/office/drawing/2014/main" id="{84823F18-90C4-E3DC-38D9-76E96519BE9E}"/>
              </a:ext>
            </a:extLst>
          </p:cNvPr>
          <p:cNvSpPr>
            <a:spLocks noGrp="1"/>
          </p:cNvSpPr>
          <p:nvPr>
            <p:ph type="body" sz="quarter" idx="28"/>
          </p:nvPr>
        </p:nvSpPr>
        <p:spPr>
          <a:xfrm>
            <a:off x="2934787" y="2471942"/>
            <a:ext cx="8995795" cy="489049"/>
          </a:xfrm>
        </p:spPr>
        <p:txBody>
          <a:bodyPr/>
          <a:lstStyle/>
          <a:p>
            <a:endParaRPr kumimoji="1" lang="ja-JP" altLang="en-US"/>
          </a:p>
        </p:txBody>
      </p:sp>
      <p:sp>
        <p:nvSpPr>
          <p:cNvPr id="6" name="テキスト プレースホルダー 5">
            <a:extLst>
              <a:ext uri="{FF2B5EF4-FFF2-40B4-BE49-F238E27FC236}">
                <a16:creationId xmlns:a16="http://schemas.microsoft.com/office/drawing/2014/main" id="{4671079A-AFA9-F010-C98D-7E0A0C6D1DD0}"/>
              </a:ext>
            </a:extLst>
          </p:cNvPr>
          <p:cNvSpPr>
            <a:spLocks noGrp="1"/>
          </p:cNvSpPr>
          <p:nvPr>
            <p:ph type="body" sz="quarter" idx="29"/>
          </p:nvPr>
        </p:nvSpPr>
        <p:spPr>
          <a:xfrm>
            <a:off x="2934787" y="3082456"/>
            <a:ext cx="8995795" cy="489049"/>
          </a:xfrm>
        </p:spPr>
        <p:txBody>
          <a:bodyPr/>
          <a:lstStyle/>
          <a:p>
            <a:endParaRPr kumimoji="1" lang="ja-JP" altLang="en-US"/>
          </a:p>
        </p:txBody>
      </p:sp>
      <p:sp>
        <p:nvSpPr>
          <p:cNvPr id="7" name="テキスト プレースホルダー 6">
            <a:extLst>
              <a:ext uri="{FF2B5EF4-FFF2-40B4-BE49-F238E27FC236}">
                <a16:creationId xmlns:a16="http://schemas.microsoft.com/office/drawing/2014/main" id="{F2EF6945-2255-D6AA-F72C-978990753F43}"/>
              </a:ext>
            </a:extLst>
          </p:cNvPr>
          <p:cNvSpPr>
            <a:spLocks noGrp="1"/>
          </p:cNvSpPr>
          <p:nvPr>
            <p:ph type="body" sz="quarter" idx="30"/>
          </p:nvPr>
        </p:nvSpPr>
        <p:spPr>
          <a:xfrm>
            <a:off x="2934787" y="3686919"/>
            <a:ext cx="8995794" cy="489049"/>
          </a:xfrm>
        </p:spPr>
        <p:txBody>
          <a:bodyPr/>
          <a:lstStyle/>
          <a:p>
            <a:endParaRPr kumimoji="1" lang="ja-JP" altLang="en-US"/>
          </a:p>
        </p:txBody>
      </p:sp>
      <p:sp>
        <p:nvSpPr>
          <p:cNvPr id="9" name="テキスト プレースホルダー 8">
            <a:extLst>
              <a:ext uri="{FF2B5EF4-FFF2-40B4-BE49-F238E27FC236}">
                <a16:creationId xmlns:a16="http://schemas.microsoft.com/office/drawing/2014/main" id="{1ED5D69A-F939-81B8-C22A-E10DD9DE6F54}"/>
              </a:ext>
            </a:extLst>
          </p:cNvPr>
          <p:cNvSpPr>
            <a:spLocks noGrp="1"/>
          </p:cNvSpPr>
          <p:nvPr>
            <p:ph type="body" sz="quarter" idx="32"/>
          </p:nvPr>
        </p:nvSpPr>
        <p:spPr>
          <a:xfrm>
            <a:off x="2934787" y="4304536"/>
            <a:ext cx="8995794" cy="489049"/>
          </a:xfrm>
        </p:spPr>
        <p:txBody>
          <a:bodyPr/>
          <a:lstStyle/>
          <a:p>
            <a:endParaRPr kumimoji="1" lang="ja-JP" altLang="en-US"/>
          </a:p>
        </p:txBody>
      </p:sp>
      <p:sp>
        <p:nvSpPr>
          <p:cNvPr id="10" name="テキスト プレースホルダー 9">
            <a:extLst>
              <a:ext uri="{FF2B5EF4-FFF2-40B4-BE49-F238E27FC236}">
                <a16:creationId xmlns:a16="http://schemas.microsoft.com/office/drawing/2014/main" id="{8D2D0A28-76BC-B98C-7AB9-6DE88B3BD2C5}"/>
              </a:ext>
            </a:extLst>
          </p:cNvPr>
          <p:cNvSpPr>
            <a:spLocks noGrp="1"/>
          </p:cNvSpPr>
          <p:nvPr>
            <p:ph type="body" sz="quarter" idx="33"/>
          </p:nvPr>
        </p:nvSpPr>
        <p:spPr>
          <a:xfrm>
            <a:off x="2934787" y="4922153"/>
            <a:ext cx="8995794" cy="489049"/>
          </a:xfrm>
        </p:spPr>
        <p:txBody>
          <a:bodyPr/>
          <a:lstStyle/>
          <a:p>
            <a:endParaRPr kumimoji="1" lang="ja-JP" altLang="en-US"/>
          </a:p>
        </p:txBody>
      </p:sp>
      <p:sp>
        <p:nvSpPr>
          <p:cNvPr id="11" name="テキスト プレースホルダー 10">
            <a:extLst>
              <a:ext uri="{FF2B5EF4-FFF2-40B4-BE49-F238E27FC236}">
                <a16:creationId xmlns:a16="http://schemas.microsoft.com/office/drawing/2014/main" id="{A3A89E8C-5FB0-4E7E-A5F5-D8A62CCFD921}"/>
              </a:ext>
            </a:extLst>
          </p:cNvPr>
          <p:cNvSpPr>
            <a:spLocks noGrp="1"/>
          </p:cNvSpPr>
          <p:nvPr>
            <p:ph type="body" sz="quarter" idx="34"/>
          </p:nvPr>
        </p:nvSpPr>
        <p:spPr>
          <a:xfrm>
            <a:off x="2934787" y="5477691"/>
            <a:ext cx="8995794" cy="557349"/>
          </a:xfrm>
        </p:spPr>
        <p:txBody>
          <a:bodyPr/>
          <a:lstStyle/>
          <a:p>
            <a:endParaRPr kumimoji="1" lang="ja-JP" altLang="en-US"/>
          </a:p>
        </p:txBody>
      </p:sp>
      <p:sp>
        <p:nvSpPr>
          <p:cNvPr id="12" name="テキスト プレースホルダー 11">
            <a:extLst>
              <a:ext uri="{FF2B5EF4-FFF2-40B4-BE49-F238E27FC236}">
                <a16:creationId xmlns:a16="http://schemas.microsoft.com/office/drawing/2014/main" id="{63983764-40BB-543B-C96F-C6CFF9CD8C67}"/>
              </a:ext>
            </a:extLst>
          </p:cNvPr>
          <p:cNvSpPr>
            <a:spLocks noGrp="1"/>
          </p:cNvSpPr>
          <p:nvPr>
            <p:ph type="body" sz="quarter" idx="35"/>
          </p:nvPr>
        </p:nvSpPr>
        <p:spPr>
          <a:xfrm>
            <a:off x="2934787" y="6101530"/>
            <a:ext cx="8995794" cy="475787"/>
          </a:xfrm>
        </p:spPr>
        <p:txBody>
          <a:bodyPr/>
          <a:lstStyle/>
          <a:p>
            <a:endParaRPr kumimoji="1" lang="ja-JP" altLang="en-US"/>
          </a:p>
        </p:txBody>
      </p:sp>
      <p:sp>
        <p:nvSpPr>
          <p:cNvPr id="13" name="テキスト プレースホルダー 12">
            <a:extLst>
              <a:ext uri="{FF2B5EF4-FFF2-40B4-BE49-F238E27FC236}">
                <a16:creationId xmlns:a16="http://schemas.microsoft.com/office/drawing/2014/main" id="{F8720B32-AFAB-2CE7-0D65-0CD079D111C2}"/>
              </a:ext>
            </a:extLst>
          </p:cNvPr>
          <p:cNvSpPr>
            <a:spLocks noGrp="1"/>
          </p:cNvSpPr>
          <p:nvPr>
            <p:ph type="body" sz="quarter" idx="36"/>
          </p:nvPr>
        </p:nvSpPr>
        <p:spPr>
          <a:xfrm>
            <a:off x="2934788" y="1044321"/>
            <a:ext cx="8995795" cy="607916"/>
          </a:xfrm>
        </p:spPr>
        <p:txBody>
          <a:bodyPr/>
          <a:lstStyle/>
          <a:p>
            <a:endParaRPr kumimoji="1" lang="ja-JP" altLang="en-US"/>
          </a:p>
        </p:txBody>
      </p:sp>
      <p:sp>
        <p:nvSpPr>
          <p:cNvPr id="14" name="タイトル 9">
            <a:extLst>
              <a:ext uri="{FF2B5EF4-FFF2-40B4-BE49-F238E27FC236}">
                <a16:creationId xmlns:a16="http://schemas.microsoft.com/office/drawing/2014/main" id="{DE0CF4F6-0CC4-03E8-F7C8-AB804FA6C531}"/>
              </a:ext>
            </a:extLst>
          </p:cNvPr>
          <p:cNvSpPr txBox="1">
            <a:spLocks/>
          </p:cNvSpPr>
          <p:nvPr/>
        </p:nvSpPr>
        <p:spPr>
          <a:xfrm>
            <a:off x="441007" y="280683"/>
            <a:ext cx="5211683"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応募製品・応募者に関する事項</a:t>
            </a:r>
            <a:endParaRPr lang="en-US" altLang="ja-JP" sz="2800">
              <a:solidFill>
                <a:srgbClr val="FF0000"/>
              </a:solidFill>
              <a:latin typeface="+mn-ea"/>
              <a:cs typeface="Meiryo UI" panose="020B0604030504040204" pitchFamily="50" charset="-128"/>
            </a:endParaRPr>
          </a:p>
        </p:txBody>
      </p:sp>
      <p:grpSp>
        <p:nvGrpSpPr>
          <p:cNvPr id="15" name="グループ化 14">
            <a:extLst>
              <a:ext uri="{FF2B5EF4-FFF2-40B4-BE49-F238E27FC236}">
                <a16:creationId xmlns:a16="http://schemas.microsoft.com/office/drawing/2014/main" id="{2CCDB8CE-38A4-398C-3954-0639CD6C0303}"/>
              </a:ext>
            </a:extLst>
          </p:cNvPr>
          <p:cNvGrpSpPr/>
          <p:nvPr/>
        </p:nvGrpSpPr>
        <p:grpSpPr>
          <a:xfrm>
            <a:off x="740161" y="1166606"/>
            <a:ext cx="2031325" cy="3563161"/>
            <a:chOff x="783704" y="783957"/>
            <a:chExt cx="2031325" cy="3563161"/>
          </a:xfrm>
        </p:grpSpPr>
        <p:sp>
          <p:nvSpPr>
            <p:cNvPr id="16" name="テキスト ボックス 15">
              <a:extLst>
                <a:ext uri="{FF2B5EF4-FFF2-40B4-BE49-F238E27FC236}">
                  <a16:creationId xmlns:a16="http://schemas.microsoft.com/office/drawing/2014/main" id="{57373651-C8CF-D5C7-4F0B-1250207A73B0}"/>
                </a:ext>
              </a:extLst>
            </p:cNvPr>
            <p:cNvSpPr txBox="1"/>
            <p:nvPr/>
          </p:nvSpPr>
          <p:spPr>
            <a:xfrm>
              <a:off x="1604441" y="1489921"/>
              <a:ext cx="1005403"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法人番号</a:t>
              </a:r>
            </a:p>
          </p:txBody>
        </p:sp>
        <p:sp>
          <p:nvSpPr>
            <p:cNvPr id="17" name="テキスト ボックス 16">
              <a:extLst>
                <a:ext uri="{FF2B5EF4-FFF2-40B4-BE49-F238E27FC236}">
                  <a16:creationId xmlns:a16="http://schemas.microsoft.com/office/drawing/2014/main" id="{ADA74EC1-74E0-1BA1-BC4F-D413656AD96F}"/>
                </a:ext>
              </a:extLst>
            </p:cNvPr>
            <p:cNvSpPr txBox="1"/>
            <p:nvPr/>
          </p:nvSpPr>
          <p:spPr>
            <a:xfrm>
              <a:off x="1502487" y="2162323"/>
              <a:ext cx="1210588"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本社所在地</a:t>
              </a:r>
            </a:p>
          </p:txBody>
        </p:sp>
        <p:sp>
          <p:nvSpPr>
            <p:cNvPr id="18" name="テキスト ボックス 17">
              <a:extLst>
                <a:ext uri="{FF2B5EF4-FFF2-40B4-BE49-F238E27FC236}">
                  <a16:creationId xmlns:a16="http://schemas.microsoft.com/office/drawing/2014/main" id="{04C36BC3-39BD-A2F3-6A54-30CC887A639B}"/>
                </a:ext>
              </a:extLst>
            </p:cNvPr>
            <p:cNvSpPr txBox="1"/>
            <p:nvPr/>
          </p:nvSpPr>
          <p:spPr>
            <a:xfrm>
              <a:off x="1604441" y="2802414"/>
              <a:ext cx="1005403"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代表者名</a:t>
              </a:r>
            </a:p>
          </p:txBody>
        </p:sp>
        <p:sp>
          <p:nvSpPr>
            <p:cNvPr id="19" name="テキスト ボックス 18">
              <a:extLst>
                <a:ext uri="{FF2B5EF4-FFF2-40B4-BE49-F238E27FC236}">
                  <a16:creationId xmlns:a16="http://schemas.microsoft.com/office/drawing/2014/main" id="{387FFB8A-B4A5-30DE-5C1F-7E8C6E214A53}"/>
                </a:ext>
              </a:extLst>
            </p:cNvPr>
            <p:cNvSpPr txBox="1"/>
            <p:nvPr/>
          </p:nvSpPr>
          <p:spPr>
            <a:xfrm>
              <a:off x="1399257" y="3405489"/>
              <a:ext cx="1415772"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ホームページ</a:t>
              </a:r>
            </a:p>
          </p:txBody>
        </p:sp>
        <p:sp>
          <p:nvSpPr>
            <p:cNvPr id="20" name="テキスト ボックス 19">
              <a:extLst>
                <a:ext uri="{FF2B5EF4-FFF2-40B4-BE49-F238E27FC236}">
                  <a16:creationId xmlns:a16="http://schemas.microsoft.com/office/drawing/2014/main" id="{89DD4025-38B4-2CA6-A3E6-F282A4E0E48D}"/>
                </a:ext>
              </a:extLst>
            </p:cNvPr>
            <p:cNvSpPr txBox="1"/>
            <p:nvPr/>
          </p:nvSpPr>
          <p:spPr>
            <a:xfrm>
              <a:off x="1492228" y="4008564"/>
              <a:ext cx="1210588"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担当者情報</a:t>
              </a:r>
            </a:p>
          </p:txBody>
        </p:sp>
        <p:sp>
          <p:nvSpPr>
            <p:cNvPr id="21" name="テキスト ボックス 20">
              <a:extLst>
                <a:ext uri="{FF2B5EF4-FFF2-40B4-BE49-F238E27FC236}">
                  <a16:creationId xmlns:a16="http://schemas.microsoft.com/office/drawing/2014/main" id="{55765730-8BD3-FC1E-8745-6D89F5925B18}"/>
                </a:ext>
              </a:extLst>
            </p:cNvPr>
            <p:cNvSpPr txBox="1"/>
            <p:nvPr/>
          </p:nvSpPr>
          <p:spPr>
            <a:xfrm>
              <a:off x="783704" y="783957"/>
              <a:ext cx="2031325"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応募製品の販売期間</a:t>
              </a:r>
            </a:p>
          </p:txBody>
        </p:sp>
      </p:grpSp>
    </p:spTree>
    <p:extLst>
      <p:ext uri="{BB962C8B-B14F-4D97-AF65-F5344CB8AC3E}">
        <p14:creationId xmlns:p14="http://schemas.microsoft.com/office/powerpoint/2010/main" val="26857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85649B-7918-A61E-35F4-E3828B62203A}"/>
              </a:ext>
            </a:extLst>
          </p:cNvPr>
          <p:cNvSpPr>
            <a:spLocks noGrp="1"/>
          </p:cNvSpPr>
          <p:nvPr>
            <p:ph type="sldNum" sz="quarter" idx="12"/>
          </p:nvPr>
        </p:nvSpPr>
        <p:spPr/>
        <p:txBody>
          <a:bodyPr/>
          <a:lstStyle/>
          <a:p>
            <a:fld id="{D9550142-B990-490A-A107-ED7302A7FD52}" type="slidenum">
              <a:rPr lang="en-US" altLang="ja-JP" smtClean="0"/>
              <a:pPr/>
              <a:t>2</a:t>
            </a:fld>
            <a:endParaRPr lang="en-US"/>
          </a:p>
        </p:txBody>
      </p:sp>
      <p:sp>
        <p:nvSpPr>
          <p:cNvPr id="3" name="タイトル 2">
            <a:extLst>
              <a:ext uri="{FF2B5EF4-FFF2-40B4-BE49-F238E27FC236}">
                <a16:creationId xmlns:a16="http://schemas.microsoft.com/office/drawing/2014/main" id="{633F704C-2D70-EF3E-DC4C-D1BDA45CFB01}"/>
              </a:ext>
            </a:extLst>
          </p:cNvPr>
          <p:cNvSpPr>
            <a:spLocks noGrp="1"/>
          </p:cNvSpPr>
          <p:nvPr>
            <p:ph type="title"/>
          </p:nvPr>
        </p:nvSpPr>
        <p:spPr/>
        <p:txBody>
          <a:bodyPr/>
          <a:lstStyle/>
          <a:p>
            <a:r>
              <a:rPr kumimoji="1" lang="ja-JP" altLang="en-US"/>
              <a:t>目次</a:t>
            </a:r>
          </a:p>
        </p:txBody>
      </p:sp>
      <p:sp>
        <p:nvSpPr>
          <p:cNvPr id="5" name="テキスト プレースホルダー 4">
            <a:extLst>
              <a:ext uri="{FF2B5EF4-FFF2-40B4-BE49-F238E27FC236}">
                <a16:creationId xmlns:a16="http://schemas.microsoft.com/office/drawing/2014/main" id="{11C53B8E-626C-2163-9103-B0EC074EEEBA}"/>
              </a:ext>
            </a:extLst>
          </p:cNvPr>
          <p:cNvSpPr>
            <a:spLocks noGrp="1"/>
          </p:cNvSpPr>
          <p:nvPr>
            <p:ph type="body" sz="quarter" idx="19"/>
          </p:nvPr>
        </p:nvSpPr>
        <p:spPr>
          <a:xfrm>
            <a:off x="443072" y="1138194"/>
            <a:ext cx="9880614" cy="3872956"/>
          </a:xfrm>
        </p:spPr>
        <p:txBody>
          <a:bodyPr/>
          <a:lstStyle/>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応募製品に関する説明</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概要版</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p>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応募製品に関する概要／リスク低減方策の意義、実装状況・効果／</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R-Map</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を用いたリスク低減方策の効果の証明</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応募製品に関する説明</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詳細版</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p>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１．製品が全体としての基本的な安全性を担保　</a:t>
            </a:r>
          </a:p>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２．特定の誤使用・不注意による事故リスクの低減状況</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３．当該事故リスクの低減方策の意義</a:t>
            </a:r>
          </a:p>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４．リスク低減方策の効果等に関する説明文言</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23" rtl="0" eaLnBrk="1" fontAlgn="auto" latinLnBrk="0" hangingPunct="1">
              <a:lnSpc>
                <a:spcPct val="130000"/>
              </a:lnSpc>
              <a:spcBef>
                <a:spcPts val="600"/>
              </a:spcBef>
              <a:spcAft>
                <a:spcPts val="600"/>
              </a:spcAft>
              <a:buClr>
                <a:srgbClr val="000000"/>
              </a:buClr>
              <a:buSzTx/>
              <a:buFont typeface="+mj-lt"/>
              <a:buNone/>
              <a:tabLst/>
              <a:defRPr/>
            </a:pP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応募製品に関する説明</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非公開版</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p>
        </p:txBody>
      </p:sp>
      <p:sp>
        <p:nvSpPr>
          <p:cNvPr id="6" name="テキスト プレースホルダー 5">
            <a:extLst>
              <a:ext uri="{FF2B5EF4-FFF2-40B4-BE49-F238E27FC236}">
                <a16:creationId xmlns:a16="http://schemas.microsoft.com/office/drawing/2014/main" id="{C85B0D82-51F7-5B5E-FA3A-760AB678ACAB}"/>
              </a:ext>
            </a:extLst>
          </p:cNvPr>
          <p:cNvSpPr>
            <a:spLocks noGrp="1"/>
          </p:cNvSpPr>
          <p:nvPr>
            <p:ph type="body" sz="quarter" idx="20"/>
          </p:nvPr>
        </p:nvSpPr>
        <p:spPr>
          <a:xfrm>
            <a:off x="9227565" y="1138194"/>
            <a:ext cx="2550466" cy="3837562"/>
          </a:xfrm>
        </p:spPr>
        <p:txBody>
          <a:bodyPr/>
          <a:lstStyle/>
          <a:p>
            <a:r>
              <a:rPr kumimoji="1" lang="en-US" altLang="ja-JP" dirty="0"/>
              <a:t>--------003</a:t>
            </a:r>
          </a:p>
          <a:p>
            <a:endParaRPr lang="en-US" altLang="ja-JP" dirty="0"/>
          </a:p>
          <a:p>
            <a:r>
              <a:rPr kumimoji="1" lang="en-US" altLang="ja-JP" dirty="0"/>
              <a:t>--------007</a:t>
            </a:r>
          </a:p>
          <a:p>
            <a:endParaRPr lang="en-US" altLang="ja-JP" dirty="0"/>
          </a:p>
          <a:p>
            <a:endParaRPr kumimoji="1" lang="en-US" altLang="ja-JP" dirty="0"/>
          </a:p>
          <a:p>
            <a:endParaRPr lang="en-US" altLang="ja-JP" dirty="0"/>
          </a:p>
          <a:p>
            <a:endParaRPr kumimoji="1" lang="en-US" altLang="ja-JP" dirty="0"/>
          </a:p>
          <a:p>
            <a:r>
              <a:rPr lang="en-US" altLang="ja-JP" dirty="0"/>
              <a:t>--------018</a:t>
            </a:r>
            <a:endParaRPr kumimoji="1" lang="ja-JP" altLang="en-US" dirty="0"/>
          </a:p>
        </p:txBody>
      </p:sp>
    </p:spTree>
    <p:extLst>
      <p:ext uri="{BB962C8B-B14F-4D97-AF65-F5344CB8AC3E}">
        <p14:creationId xmlns:p14="http://schemas.microsoft.com/office/powerpoint/2010/main" val="341079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F090E1D-0DC7-1E83-99B2-D620A701B53C}"/>
              </a:ext>
            </a:extLst>
          </p:cNvPr>
          <p:cNvSpPr>
            <a:spLocks noGrp="1"/>
          </p:cNvSpPr>
          <p:nvPr>
            <p:ph type="sldNum" sz="quarter" idx="12"/>
          </p:nvPr>
        </p:nvSpPr>
        <p:spPr/>
        <p:txBody>
          <a:bodyPr/>
          <a:lstStyle/>
          <a:p>
            <a:fld id="{D9550142-B990-490A-A107-ED7302A7FD52}" type="slidenum">
              <a:rPr lang="en-US" altLang="ja-JP" smtClean="0"/>
              <a:pPr/>
              <a:t>20</a:t>
            </a:fld>
            <a:endParaRPr lang="en-US"/>
          </a:p>
        </p:txBody>
      </p:sp>
      <p:sp>
        <p:nvSpPr>
          <p:cNvPr id="4" name="テキスト プレースホルダー 3">
            <a:extLst>
              <a:ext uri="{FF2B5EF4-FFF2-40B4-BE49-F238E27FC236}">
                <a16:creationId xmlns:a16="http://schemas.microsoft.com/office/drawing/2014/main" id="{0C7F1E80-F6FF-19ED-73FA-D9B556D17C8F}"/>
              </a:ext>
            </a:extLst>
          </p:cNvPr>
          <p:cNvSpPr>
            <a:spLocks noGrp="1"/>
          </p:cNvSpPr>
          <p:nvPr>
            <p:ph type="body" sz="quarter" idx="27"/>
          </p:nvPr>
        </p:nvSpPr>
        <p:spPr>
          <a:xfrm>
            <a:off x="3431704" y="1520241"/>
            <a:ext cx="7992888" cy="489049"/>
          </a:xfrm>
        </p:spPr>
        <p:txBody>
          <a:bodyPr/>
          <a:lstStyle/>
          <a:p>
            <a:endParaRPr kumimoji="1" lang="ja-JP" altLang="en-US"/>
          </a:p>
        </p:txBody>
      </p:sp>
      <p:sp>
        <p:nvSpPr>
          <p:cNvPr id="5" name="テキスト プレースホルダー 4">
            <a:extLst>
              <a:ext uri="{FF2B5EF4-FFF2-40B4-BE49-F238E27FC236}">
                <a16:creationId xmlns:a16="http://schemas.microsoft.com/office/drawing/2014/main" id="{35DAD501-547A-55E9-874F-EA7BEA3C0375}"/>
              </a:ext>
            </a:extLst>
          </p:cNvPr>
          <p:cNvSpPr>
            <a:spLocks noGrp="1"/>
          </p:cNvSpPr>
          <p:nvPr>
            <p:ph type="body" sz="quarter" idx="28"/>
          </p:nvPr>
        </p:nvSpPr>
        <p:spPr>
          <a:xfrm>
            <a:off x="3431704" y="2227986"/>
            <a:ext cx="7981397" cy="489049"/>
          </a:xfrm>
        </p:spPr>
        <p:txBody>
          <a:bodyPr/>
          <a:lstStyle/>
          <a:p>
            <a:endParaRPr kumimoji="1" lang="ja-JP" altLang="en-US"/>
          </a:p>
        </p:txBody>
      </p:sp>
      <p:sp>
        <p:nvSpPr>
          <p:cNvPr id="6" name="テキスト プレースホルダー 5">
            <a:extLst>
              <a:ext uri="{FF2B5EF4-FFF2-40B4-BE49-F238E27FC236}">
                <a16:creationId xmlns:a16="http://schemas.microsoft.com/office/drawing/2014/main" id="{D3F920B1-71E9-149E-052F-2D6FC62882BD}"/>
              </a:ext>
            </a:extLst>
          </p:cNvPr>
          <p:cNvSpPr>
            <a:spLocks noGrp="1"/>
          </p:cNvSpPr>
          <p:nvPr>
            <p:ph type="body" sz="quarter" idx="29"/>
          </p:nvPr>
        </p:nvSpPr>
        <p:spPr>
          <a:xfrm>
            <a:off x="3445874" y="2945913"/>
            <a:ext cx="7992888" cy="489049"/>
          </a:xfrm>
        </p:spPr>
        <p:txBody>
          <a:bodyPr/>
          <a:lstStyle/>
          <a:p>
            <a:endParaRPr kumimoji="1" lang="ja-JP" altLang="en-US"/>
          </a:p>
        </p:txBody>
      </p:sp>
      <p:sp>
        <p:nvSpPr>
          <p:cNvPr id="7" name="テキスト プレースホルダー 6">
            <a:extLst>
              <a:ext uri="{FF2B5EF4-FFF2-40B4-BE49-F238E27FC236}">
                <a16:creationId xmlns:a16="http://schemas.microsoft.com/office/drawing/2014/main" id="{C5162ABF-D0FF-E593-EFE9-1C86CA329D0F}"/>
              </a:ext>
            </a:extLst>
          </p:cNvPr>
          <p:cNvSpPr>
            <a:spLocks noGrp="1"/>
          </p:cNvSpPr>
          <p:nvPr>
            <p:ph type="body" sz="quarter" idx="30"/>
          </p:nvPr>
        </p:nvSpPr>
        <p:spPr>
          <a:xfrm>
            <a:off x="3431704" y="3657629"/>
            <a:ext cx="7992888" cy="489049"/>
          </a:xfrm>
        </p:spPr>
        <p:txBody>
          <a:bodyPr/>
          <a:lstStyle/>
          <a:p>
            <a:endParaRPr kumimoji="1" lang="ja-JP" altLang="en-US"/>
          </a:p>
        </p:txBody>
      </p:sp>
      <p:sp>
        <p:nvSpPr>
          <p:cNvPr id="8" name="テキスト プレースホルダー 7">
            <a:extLst>
              <a:ext uri="{FF2B5EF4-FFF2-40B4-BE49-F238E27FC236}">
                <a16:creationId xmlns:a16="http://schemas.microsoft.com/office/drawing/2014/main" id="{F0F717EE-28DF-93C3-7C45-C69275880117}"/>
              </a:ext>
            </a:extLst>
          </p:cNvPr>
          <p:cNvSpPr>
            <a:spLocks noGrp="1"/>
          </p:cNvSpPr>
          <p:nvPr>
            <p:ph type="body" sz="quarter" idx="31"/>
          </p:nvPr>
        </p:nvSpPr>
        <p:spPr>
          <a:xfrm>
            <a:off x="3431703" y="4422508"/>
            <a:ext cx="8269683" cy="936397"/>
          </a:xfrm>
        </p:spPr>
        <p:txBody>
          <a:bodyPr/>
          <a:lstStyle/>
          <a:p>
            <a:endParaRPr kumimoji="1" lang="ja-JP" altLang="en-US"/>
          </a:p>
        </p:txBody>
      </p:sp>
      <p:sp>
        <p:nvSpPr>
          <p:cNvPr id="10" name="テキスト ボックス 9">
            <a:extLst>
              <a:ext uri="{FF2B5EF4-FFF2-40B4-BE49-F238E27FC236}">
                <a16:creationId xmlns:a16="http://schemas.microsoft.com/office/drawing/2014/main" id="{D2E29A72-3395-4AA9-559A-00AF1502D8F1}"/>
              </a:ext>
            </a:extLst>
          </p:cNvPr>
          <p:cNvSpPr txBox="1"/>
          <p:nvPr/>
        </p:nvSpPr>
        <p:spPr>
          <a:xfrm>
            <a:off x="2207568" y="1600102"/>
            <a:ext cx="800219"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所在地</a:t>
            </a:r>
          </a:p>
        </p:txBody>
      </p:sp>
      <p:sp>
        <p:nvSpPr>
          <p:cNvPr id="11" name="テキスト ボックス 10">
            <a:extLst>
              <a:ext uri="{FF2B5EF4-FFF2-40B4-BE49-F238E27FC236}">
                <a16:creationId xmlns:a16="http://schemas.microsoft.com/office/drawing/2014/main" id="{EF4CC6BE-D6E9-8368-1B50-1FAC90CF6494}"/>
              </a:ext>
            </a:extLst>
          </p:cNvPr>
          <p:cNvSpPr txBox="1"/>
          <p:nvPr/>
        </p:nvSpPr>
        <p:spPr>
          <a:xfrm>
            <a:off x="2146399" y="2331788"/>
            <a:ext cx="1210588" cy="338554"/>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担当者情報</a:t>
            </a:r>
          </a:p>
        </p:txBody>
      </p:sp>
      <p:sp>
        <p:nvSpPr>
          <p:cNvPr id="12" name="テキスト ボックス 11">
            <a:extLst>
              <a:ext uri="{FF2B5EF4-FFF2-40B4-BE49-F238E27FC236}">
                <a16:creationId xmlns:a16="http://schemas.microsoft.com/office/drawing/2014/main" id="{0A54B064-06D4-6ED7-DE31-E9DDCEFC2C39}"/>
              </a:ext>
            </a:extLst>
          </p:cNvPr>
          <p:cNvSpPr txBox="1"/>
          <p:nvPr/>
        </p:nvSpPr>
        <p:spPr>
          <a:xfrm>
            <a:off x="2207568" y="4422508"/>
            <a:ext cx="1005403" cy="584775"/>
          </a:xfrm>
          <a:prstGeom prst="rect">
            <a:avLst/>
          </a:prstGeom>
          <a:noFill/>
        </p:spPr>
        <p:txBody>
          <a:bodyPr wrap="none" rtlCol="0">
            <a:spAutoFit/>
          </a:bodyPr>
          <a:lstStyle/>
          <a:p>
            <a:pPr algn="l"/>
            <a:r>
              <a:rPr kumimoji="1" lang="ja-JP" altLang="en-US" sz="1600" b="1">
                <a:solidFill>
                  <a:srgbClr val="016F96"/>
                </a:solidFill>
                <a:latin typeface="+mn-ea"/>
                <a:cs typeface="Meiryo UI" panose="020B0604030504040204" pitchFamily="50" charset="-128"/>
              </a:rPr>
              <a:t>試験機関</a:t>
            </a:r>
            <a:endParaRPr kumimoji="1" lang="en-US" altLang="ja-JP" sz="1600" b="1">
              <a:solidFill>
                <a:srgbClr val="016F96"/>
              </a:solidFill>
              <a:latin typeface="+mn-ea"/>
              <a:cs typeface="Meiryo UI" panose="020B0604030504040204" pitchFamily="50" charset="-128"/>
            </a:endParaRPr>
          </a:p>
          <a:p>
            <a:pPr algn="l"/>
            <a:r>
              <a:rPr kumimoji="1" lang="ja-JP" altLang="en-US" sz="1600" b="1">
                <a:solidFill>
                  <a:srgbClr val="016F96"/>
                </a:solidFill>
                <a:latin typeface="+mn-ea"/>
                <a:cs typeface="Meiryo UI" panose="020B0604030504040204" pitchFamily="50" charset="-128"/>
              </a:rPr>
              <a:t>の詳細</a:t>
            </a:r>
          </a:p>
        </p:txBody>
      </p:sp>
      <p:sp>
        <p:nvSpPr>
          <p:cNvPr id="2" name="タイトル 9">
            <a:extLst>
              <a:ext uri="{FF2B5EF4-FFF2-40B4-BE49-F238E27FC236}">
                <a16:creationId xmlns:a16="http://schemas.microsoft.com/office/drawing/2014/main" id="{0C87E32D-0C22-9DD1-F18D-35D6C60F3E04}"/>
              </a:ext>
            </a:extLst>
          </p:cNvPr>
          <p:cNvSpPr txBox="1">
            <a:spLocks/>
          </p:cNvSpPr>
          <p:nvPr/>
        </p:nvSpPr>
        <p:spPr>
          <a:xfrm>
            <a:off x="441007" y="280683"/>
            <a:ext cx="5570756"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試験を実施した場所に関する事項</a:t>
            </a:r>
            <a:endParaRPr lang="en-US" altLang="ja-JP" sz="2800">
              <a:solidFill>
                <a:srgbClr val="FF0000"/>
              </a:solidFill>
              <a:latin typeface="+mn-ea"/>
              <a:cs typeface="Meiryo UI" panose="020B0604030504040204" pitchFamily="50" charset="-128"/>
            </a:endParaRPr>
          </a:p>
        </p:txBody>
      </p:sp>
    </p:spTree>
    <p:extLst>
      <p:ext uri="{BB962C8B-B14F-4D97-AF65-F5344CB8AC3E}">
        <p14:creationId xmlns:p14="http://schemas.microsoft.com/office/powerpoint/2010/main" val="145022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3F7BCD-0600-590E-3C38-8682D1547B4B}"/>
              </a:ext>
            </a:extLst>
          </p:cNvPr>
          <p:cNvSpPr>
            <a:spLocks noGrp="1"/>
          </p:cNvSpPr>
          <p:nvPr>
            <p:ph type="sldNum" sz="quarter" idx="12"/>
          </p:nvPr>
        </p:nvSpPr>
        <p:spPr/>
        <p:txBody>
          <a:bodyPr/>
          <a:lstStyle/>
          <a:p>
            <a:fld id="{D9550142-B990-490A-A107-ED7302A7FD52}" type="slidenum">
              <a:rPr lang="en-US" altLang="ja-JP" smtClean="0"/>
              <a:pPr/>
              <a:t>21</a:t>
            </a:fld>
            <a:endParaRPr lang="en-US"/>
          </a:p>
        </p:txBody>
      </p:sp>
      <p:sp>
        <p:nvSpPr>
          <p:cNvPr id="3" name="テキスト プレースホルダー 2">
            <a:extLst>
              <a:ext uri="{FF2B5EF4-FFF2-40B4-BE49-F238E27FC236}">
                <a16:creationId xmlns:a16="http://schemas.microsoft.com/office/drawing/2014/main" id="{486F6606-07A3-807E-0BC4-4D79D06D1E5E}"/>
              </a:ext>
            </a:extLst>
          </p:cNvPr>
          <p:cNvSpPr>
            <a:spLocks noGrp="1"/>
          </p:cNvSpPr>
          <p:nvPr>
            <p:ph type="body" sz="quarter" idx="30"/>
          </p:nvPr>
        </p:nvSpPr>
        <p:spPr>
          <a:xfrm>
            <a:off x="409802" y="1872343"/>
            <a:ext cx="11489577" cy="4408817"/>
          </a:xfrm>
        </p:spPr>
        <p:txBody>
          <a:bodyPr/>
          <a:lstStyle/>
          <a:p>
            <a:endParaRPr kumimoji="1" lang="ja-JP" altLang="en-US"/>
          </a:p>
        </p:txBody>
      </p:sp>
      <p:sp>
        <p:nvSpPr>
          <p:cNvPr id="6" name="テキスト プレースホルダー 4">
            <a:extLst>
              <a:ext uri="{FF2B5EF4-FFF2-40B4-BE49-F238E27FC236}">
                <a16:creationId xmlns:a16="http://schemas.microsoft.com/office/drawing/2014/main" id="{DFAB06B2-2105-DC4D-BECA-548E2A1B2F43}"/>
              </a:ext>
            </a:extLst>
          </p:cNvPr>
          <p:cNvSpPr txBox="1">
            <a:spLocks/>
          </p:cNvSpPr>
          <p:nvPr/>
        </p:nvSpPr>
        <p:spPr>
          <a:xfrm>
            <a:off x="409802" y="1106679"/>
            <a:ext cx="11489577" cy="630136"/>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a:t>応募製品に対するリスクアセスメントにおける特筆する取組があれば説明してください。</a:t>
            </a:r>
          </a:p>
        </p:txBody>
      </p:sp>
      <p:sp>
        <p:nvSpPr>
          <p:cNvPr id="7" name="タイトル 9">
            <a:extLst>
              <a:ext uri="{FF2B5EF4-FFF2-40B4-BE49-F238E27FC236}">
                <a16:creationId xmlns:a16="http://schemas.microsoft.com/office/drawing/2014/main" id="{39FF2500-9E35-DE1E-CCAF-A4E2FD8ED827}"/>
              </a:ext>
            </a:extLst>
          </p:cNvPr>
          <p:cNvSpPr txBox="1">
            <a:spLocks/>
          </p:cNvSpPr>
          <p:nvPr/>
        </p:nvSpPr>
        <p:spPr>
          <a:xfrm>
            <a:off x="441007" y="280683"/>
            <a:ext cx="1261884"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その他</a:t>
            </a:r>
            <a:endParaRPr lang="en-US" altLang="ja-JP" sz="2800">
              <a:solidFill>
                <a:srgbClr val="FF0000"/>
              </a:solidFill>
              <a:latin typeface="+mn-ea"/>
              <a:cs typeface="Meiryo UI" panose="020B0604030504040204" pitchFamily="50" charset="-128"/>
            </a:endParaRPr>
          </a:p>
        </p:txBody>
      </p:sp>
    </p:spTree>
    <p:extLst>
      <p:ext uri="{BB962C8B-B14F-4D97-AF65-F5344CB8AC3E}">
        <p14:creationId xmlns:p14="http://schemas.microsoft.com/office/powerpoint/2010/main" val="36715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16A2C572-5E02-C3E9-49DB-7C6C2BBD95DD}"/>
              </a:ext>
            </a:extLst>
          </p:cNvPr>
          <p:cNvSpPr>
            <a:spLocks noGrp="1"/>
          </p:cNvSpPr>
          <p:nvPr>
            <p:ph type="sldNum" sz="quarter" idx="12"/>
          </p:nvPr>
        </p:nvSpPr>
        <p:spPr/>
        <p:txBody>
          <a:bodyPr/>
          <a:lstStyle/>
          <a:p>
            <a:fld id="{D9550142-B990-490A-A107-ED7302A7FD52}" type="slidenum">
              <a:rPr lang="en-US" altLang="ja-JP" smtClean="0"/>
              <a:pPr/>
              <a:t>22</a:t>
            </a:fld>
            <a:endParaRPr lang="en-US"/>
          </a:p>
        </p:txBody>
      </p:sp>
      <p:sp>
        <p:nvSpPr>
          <p:cNvPr id="10" name="テキスト プレースホルダー 4">
            <a:extLst>
              <a:ext uri="{FF2B5EF4-FFF2-40B4-BE49-F238E27FC236}">
                <a16:creationId xmlns:a16="http://schemas.microsoft.com/office/drawing/2014/main" id="{94865A61-5ED2-1078-CF35-4E368FE51B69}"/>
              </a:ext>
            </a:extLst>
          </p:cNvPr>
          <p:cNvSpPr txBox="1">
            <a:spLocks/>
          </p:cNvSpPr>
          <p:nvPr/>
        </p:nvSpPr>
        <p:spPr>
          <a:xfrm>
            <a:off x="517301" y="888443"/>
            <a:ext cx="11489577" cy="592434"/>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l">
              <a:buNone/>
            </a:pPr>
            <a:r>
              <a:rPr kumimoji="1" lang="ja-JP" altLang="en-US" sz="1600" b="1">
                <a:latin typeface="+mn-ea"/>
                <a:ea typeface="+mn-ea"/>
                <a:cs typeface="Meiryo UI" panose="020B0604030504040204" pitchFamily="50" charset="-128"/>
              </a:rPr>
              <a:t>以下各項目をご確認の上、ご了承いただける場合はチェックボックスを□→■にしてください。</a:t>
            </a:r>
            <a:endParaRPr kumimoji="1" lang="en-US" altLang="ja-JP" sz="1600" b="1">
              <a:latin typeface="+mn-ea"/>
              <a:ea typeface="+mn-ea"/>
              <a:cs typeface="Meiryo UI" panose="020B0604030504040204" pitchFamily="50" charset="-128"/>
            </a:endParaRPr>
          </a:p>
        </p:txBody>
      </p:sp>
      <p:sp>
        <p:nvSpPr>
          <p:cNvPr id="20" name="タイトル 9">
            <a:extLst>
              <a:ext uri="{FF2B5EF4-FFF2-40B4-BE49-F238E27FC236}">
                <a16:creationId xmlns:a16="http://schemas.microsoft.com/office/drawing/2014/main" id="{A529E020-486D-494D-8400-7912B2EF9FE6}"/>
              </a:ext>
            </a:extLst>
          </p:cNvPr>
          <p:cNvSpPr txBox="1">
            <a:spLocks/>
          </p:cNvSpPr>
          <p:nvPr/>
        </p:nvSpPr>
        <p:spPr>
          <a:xfrm>
            <a:off x="441007" y="280683"/>
            <a:ext cx="5211683"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応募にかかる確認及び同意事項</a:t>
            </a:r>
            <a:endParaRPr lang="en-US" altLang="ja-JP" sz="2800">
              <a:solidFill>
                <a:srgbClr val="FF0000"/>
              </a:solidFill>
              <a:latin typeface="+mn-ea"/>
              <a:cs typeface="Meiryo UI" panose="020B0604030504040204" pitchFamily="50" charset="-128"/>
            </a:endParaRPr>
          </a:p>
        </p:txBody>
      </p:sp>
      <p:sp>
        <p:nvSpPr>
          <p:cNvPr id="4" name="テキスト ボックス 3">
            <a:extLst>
              <a:ext uri="{FF2B5EF4-FFF2-40B4-BE49-F238E27FC236}">
                <a16:creationId xmlns:a16="http://schemas.microsoft.com/office/drawing/2014/main" id="{AABAC6A2-133A-7667-A027-277E69584572}"/>
              </a:ext>
            </a:extLst>
          </p:cNvPr>
          <p:cNvSpPr txBox="1"/>
          <p:nvPr/>
        </p:nvSpPr>
        <p:spPr>
          <a:xfrm>
            <a:off x="1450515" y="1744758"/>
            <a:ext cx="10374541" cy="4770537"/>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応募者は、応募書類の提出後にあった事務局からの連絡に対し、適時かつ適切に回答しなかった場合、</a:t>
            </a:r>
            <a:endParaRPr kumimoji="1"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応募を取り下げたとみなされることを理解しました。</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応募者は、応募の内容に虚偽又は重大な事実誤認等があった場合、応募を取り下げることに同意したものとします。</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応募者は、本応募において事務局に提供した情報については、事務局から「審査・運営委員会」、「</a:t>
            </a:r>
            <a:r>
              <a:rPr kumimoji="1" lang="en-US" altLang="ja-JP" sz="1600">
                <a:latin typeface="+mn-ea"/>
                <a:cs typeface="Meiryo UI" panose="020B0604030504040204" pitchFamily="50" charset="-128"/>
              </a:rPr>
              <a:t>RA</a:t>
            </a:r>
            <a:r>
              <a:rPr kumimoji="1" lang="ja-JP" altLang="en-US" sz="1600">
                <a:latin typeface="+mn-ea"/>
                <a:cs typeface="Meiryo UI" panose="020B0604030504040204" pitchFamily="50" charset="-128"/>
              </a:rPr>
              <a:t>委員会」、</a:t>
            </a:r>
            <a:r>
              <a:rPr kumimoji="1" lang="en-US" altLang="ja-JP" sz="1600">
                <a:latin typeface="+mn-ea"/>
                <a:cs typeface="Meiryo UI" panose="020B0604030504040204" pitchFamily="50" charset="-128"/>
              </a:rPr>
              <a:t>RA</a:t>
            </a:r>
            <a:r>
              <a:rPr kumimoji="1" lang="ja-JP" altLang="en-US" sz="1600">
                <a:latin typeface="+mn-ea"/>
                <a:cs typeface="Meiryo UI" panose="020B0604030504040204" pitchFamily="50" charset="-128"/>
              </a:rPr>
              <a:t>委員会を運営する</a:t>
            </a:r>
            <a:r>
              <a:rPr kumimoji="1" lang="en-US" altLang="ja-JP" sz="1600">
                <a:latin typeface="+mn-ea"/>
                <a:cs typeface="Meiryo UI" panose="020B0604030504040204" pitchFamily="50" charset="-128"/>
              </a:rPr>
              <a:t>NITE</a:t>
            </a:r>
            <a:r>
              <a:rPr kumimoji="1" lang="ja-JP" altLang="en-US" sz="1600">
                <a:latin typeface="+mn-ea"/>
                <a:cs typeface="Meiryo UI" panose="020B0604030504040204" pitchFamily="50" charset="-128"/>
              </a:rPr>
              <a:t>（独立行政法人製品評価技術基盤機構）、実機試験を依頼した「第三者試験機関」へ情報提供することに同意したものとします。</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応募に伴い生じる費用（例：実機審査にかかる費用、審査プロセスで生じた応募者側での交通費等）は、応募者が負担するものとします。</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応募内容が表彰された場合は、応募内容に沿って当該製品等に対して所定の形式に従って表示するものとします。（表示しない場合は、速やかに表彰の取り下げを行ってください。）</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表彰後、応募内容に変更が生じた場合、所定の形式に従い変更内容を事務局に届け出ることとします。</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本応募は、本応募様式に記載されている代表者の了承を得て行っている。</a:t>
            </a:r>
          </a:p>
        </p:txBody>
      </p:sp>
      <p:sp>
        <p:nvSpPr>
          <p:cNvPr id="11" name="テキスト ボックス 10">
            <a:extLst>
              <a:ext uri="{FF2B5EF4-FFF2-40B4-BE49-F238E27FC236}">
                <a16:creationId xmlns:a16="http://schemas.microsoft.com/office/drawing/2014/main" id="{8EB2BD24-C2C1-D53D-BBA4-91708E070882}"/>
              </a:ext>
            </a:extLst>
          </p:cNvPr>
          <p:cNvSpPr txBox="1"/>
          <p:nvPr/>
        </p:nvSpPr>
        <p:spPr>
          <a:xfrm flipH="1">
            <a:off x="899172" y="1887584"/>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14" name="テキスト ボックス 13">
            <a:extLst>
              <a:ext uri="{FF2B5EF4-FFF2-40B4-BE49-F238E27FC236}">
                <a16:creationId xmlns:a16="http://schemas.microsoft.com/office/drawing/2014/main" id="{9640BC88-43EE-D7A0-D731-348F9E1D8D63}"/>
              </a:ext>
            </a:extLst>
          </p:cNvPr>
          <p:cNvSpPr txBox="1"/>
          <p:nvPr/>
        </p:nvSpPr>
        <p:spPr>
          <a:xfrm flipH="1">
            <a:off x="899171" y="2463568"/>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19" name="テキスト ボックス 18">
            <a:extLst>
              <a:ext uri="{FF2B5EF4-FFF2-40B4-BE49-F238E27FC236}">
                <a16:creationId xmlns:a16="http://schemas.microsoft.com/office/drawing/2014/main" id="{A19D138F-2201-B27E-5EA3-48C0D6FFF23A}"/>
              </a:ext>
            </a:extLst>
          </p:cNvPr>
          <p:cNvSpPr txBox="1"/>
          <p:nvPr/>
        </p:nvSpPr>
        <p:spPr>
          <a:xfrm flipH="1">
            <a:off x="899170" y="3208829"/>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1" name="テキスト ボックス 20">
            <a:extLst>
              <a:ext uri="{FF2B5EF4-FFF2-40B4-BE49-F238E27FC236}">
                <a16:creationId xmlns:a16="http://schemas.microsoft.com/office/drawing/2014/main" id="{A94C8F03-5D1D-EB8D-4157-BF30E48B5B3E}"/>
              </a:ext>
            </a:extLst>
          </p:cNvPr>
          <p:cNvSpPr txBox="1"/>
          <p:nvPr/>
        </p:nvSpPr>
        <p:spPr>
          <a:xfrm flipH="1">
            <a:off x="899169" y="4191520"/>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2" name="テキスト ボックス 21">
            <a:extLst>
              <a:ext uri="{FF2B5EF4-FFF2-40B4-BE49-F238E27FC236}">
                <a16:creationId xmlns:a16="http://schemas.microsoft.com/office/drawing/2014/main" id="{6CD64F50-CC19-AEEF-10AE-EA7E528729BC}"/>
              </a:ext>
            </a:extLst>
          </p:cNvPr>
          <p:cNvSpPr txBox="1"/>
          <p:nvPr/>
        </p:nvSpPr>
        <p:spPr>
          <a:xfrm flipH="1">
            <a:off x="899168" y="4936781"/>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3" name="テキスト ボックス 22">
            <a:extLst>
              <a:ext uri="{FF2B5EF4-FFF2-40B4-BE49-F238E27FC236}">
                <a16:creationId xmlns:a16="http://schemas.microsoft.com/office/drawing/2014/main" id="{EC0E733D-A368-4911-9FF9-19C37F4917E6}"/>
              </a:ext>
            </a:extLst>
          </p:cNvPr>
          <p:cNvSpPr txBox="1"/>
          <p:nvPr/>
        </p:nvSpPr>
        <p:spPr>
          <a:xfrm flipH="1">
            <a:off x="899168" y="5631003"/>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4" name="テキスト ボックス 23">
            <a:extLst>
              <a:ext uri="{FF2B5EF4-FFF2-40B4-BE49-F238E27FC236}">
                <a16:creationId xmlns:a16="http://schemas.microsoft.com/office/drawing/2014/main" id="{83FED503-33E5-96BF-95CA-307C4627D511}"/>
              </a:ext>
            </a:extLst>
          </p:cNvPr>
          <p:cNvSpPr txBox="1"/>
          <p:nvPr/>
        </p:nvSpPr>
        <p:spPr>
          <a:xfrm flipH="1">
            <a:off x="899168" y="6176741"/>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Tree>
    <p:extLst>
      <p:ext uri="{BB962C8B-B14F-4D97-AF65-F5344CB8AC3E}">
        <p14:creationId xmlns:p14="http://schemas.microsoft.com/office/powerpoint/2010/main" val="556200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F410903-FC6F-2518-B955-EB11578336BB}"/>
              </a:ext>
            </a:extLst>
          </p:cNvPr>
          <p:cNvSpPr>
            <a:spLocks noGrp="1"/>
          </p:cNvSpPr>
          <p:nvPr>
            <p:ph type="sldNum" sz="quarter" idx="12"/>
          </p:nvPr>
        </p:nvSpPr>
        <p:spPr/>
        <p:txBody>
          <a:bodyPr/>
          <a:lstStyle/>
          <a:p>
            <a:fld id="{D9550142-B990-490A-A107-ED7302A7FD52}" type="slidenum">
              <a:rPr lang="en-US" altLang="ja-JP" smtClean="0"/>
              <a:pPr/>
              <a:t>23</a:t>
            </a:fld>
            <a:endParaRPr lang="en-US"/>
          </a:p>
        </p:txBody>
      </p:sp>
      <p:sp>
        <p:nvSpPr>
          <p:cNvPr id="7" name="テキスト プレースホルダー 6">
            <a:extLst>
              <a:ext uri="{FF2B5EF4-FFF2-40B4-BE49-F238E27FC236}">
                <a16:creationId xmlns:a16="http://schemas.microsoft.com/office/drawing/2014/main" id="{6CE92AEC-5178-5BB4-9676-E432A49E1F1B}"/>
              </a:ext>
            </a:extLst>
          </p:cNvPr>
          <p:cNvSpPr>
            <a:spLocks noGrp="1"/>
          </p:cNvSpPr>
          <p:nvPr>
            <p:ph type="body" sz="quarter" idx="24"/>
          </p:nvPr>
        </p:nvSpPr>
        <p:spPr>
          <a:xfrm>
            <a:off x="6096000" y="465984"/>
            <a:ext cx="5316416" cy="5926032"/>
          </a:xfrm>
          <a:ln w="19050">
            <a:solidFill>
              <a:srgbClr val="016F96"/>
            </a:solidFill>
          </a:ln>
        </p:spPr>
        <p:txBody>
          <a:bodyPr/>
          <a:lstStyle/>
          <a:p>
            <a:pPr algn="ctr"/>
            <a:r>
              <a:rPr kumimoji="1" lang="ja-JP" altLang="en-US"/>
              <a:t>暴力団排除に関する誓約事項</a:t>
            </a:r>
          </a:p>
          <a:p>
            <a:r>
              <a:rPr kumimoji="1" lang="ja-JP" altLang="en-US"/>
              <a:t>　「誤使用・不注意による製品事故リスクを低減した製品に対する表示制度」の応募にあたり、当社（団体である場合は当団体）は、以下のいずれにも該当しません。</a:t>
            </a:r>
          </a:p>
          <a:p>
            <a:r>
              <a:rPr kumimoji="1" lang="ja-JP" altLang="en-US"/>
              <a:t>　この誓約が虚偽であり、又はこの誓約に反したことにより、当方が不利益を被ることとなっても、異議は一切申し立てません。 </a:t>
            </a:r>
          </a:p>
          <a:p>
            <a:pPr algn="ctr"/>
            <a:r>
              <a:rPr kumimoji="1" lang="ja-JP" altLang="en-US"/>
              <a:t>記</a:t>
            </a:r>
          </a:p>
          <a:p>
            <a:r>
              <a:rPr kumimoji="1" lang="ja-JP" altLang="en-US"/>
              <a:t>１　法人が、暴力団（暴力団員による不当な行為の防止等に関する法律（平成３年法律第７７号）第２条第２号に規定する暴力団をいう。以下同じ。）であるとき又は法人等の役員等（個人である場合はその者、法人である場合は役員又は支店若しくは営業所（常時契約を締結する事務所をいう。）の代表者、団体である場合は代表者、理事等、その他経営に実質的に関与している者をいう。以下同じ。）が、暴力団員（同法第２条第６号に規定する暴力団員をいう。以下同じ。）であるとき</a:t>
            </a:r>
          </a:p>
          <a:p>
            <a:r>
              <a:rPr kumimoji="1" lang="ja-JP" altLang="en-US"/>
              <a:t>２　役員等が、自己、自社若しくは第三者の不正の利益を図る目的又は第三者に損害を加える目的をもって、暴力団又は暴力団員を利用するなどしているとき </a:t>
            </a:r>
          </a:p>
          <a:p>
            <a:r>
              <a:rPr kumimoji="1" lang="ja-JP" altLang="en-US"/>
              <a:t>３　役員等が、暴力団又は暴力団員に対して、資金等を供給し、又は便宜を供与するなど直接的あるいは積極的に暴力団の維持、運営に協力し、若しくは関与しているとき </a:t>
            </a:r>
          </a:p>
          <a:p>
            <a:r>
              <a:rPr kumimoji="1" lang="ja-JP" altLang="en-US"/>
              <a:t>４　役員等が、暴力団又は暴力団員であることを知りながらこれと社会的に非難されるべき関係を有しているとき</a:t>
            </a:r>
          </a:p>
          <a:p>
            <a:pPr algn="r"/>
            <a:r>
              <a:rPr kumimoji="1" lang="ja-JP" altLang="en-US"/>
              <a:t>以　上</a:t>
            </a:r>
          </a:p>
          <a:p>
            <a:endParaRPr kumimoji="1" lang="ja-JP" altLang="en-US"/>
          </a:p>
        </p:txBody>
      </p:sp>
      <p:sp>
        <p:nvSpPr>
          <p:cNvPr id="6" name="タイトル 9">
            <a:extLst>
              <a:ext uri="{FF2B5EF4-FFF2-40B4-BE49-F238E27FC236}">
                <a16:creationId xmlns:a16="http://schemas.microsoft.com/office/drawing/2014/main" id="{57382D42-DDAB-C09E-57FB-93A592CE210E}"/>
              </a:ext>
            </a:extLst>
          </p:cNvPr>
          <p:cNvSpPr txBox="1">
            <a:spLocks/>
          </p:cNvSpPr>
          <p:nvPr/>
        </p:nvSpPr>
        <p:spPr>
          <a:xfrm>
            <a:off x="377167" y="237877"/>
            <a:ext cx="4134465"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暴力団排除に関する誓約</a:t>
            </a:r>
            <a:endParaRPr lang="en-US" altLang="ja-JP" sz="2800">
              <a:solidFill>
                <a:srgbClr val="FF0000"/>
              </a:solidFill>
              <a:latin typeface="+mn-ea"/>
              <a:cs typeface="Meiryo UI" panose="020B0604030504040204" pitchFamily="50" charset="-128"/>
            </a:endParaRPr>
          </a:p>
        </p:txBody>
      </p:sp>
      <p:sp>
        <p:nvSpPr>
          <p:cNvPr id="4" name="テキスト プレースホルダー 4">
            <a:extLst>
              <a:ext uri="{FF2B5EF4-FFF2-40B4-BE49-F238E27FC236}">
                <a16:creationId xmlns:a16="http://schemas.microsoft.com/office/drawing/2014/main" id="{6A9B43E1-C821-0F7E-B1B5-1D262E2527CC}"/>
              </a:ext>
            </a:extLst>
          </p:cNvPr>
          <p:cNvSpPr txBox="1">
            <a:spLocks/>
          </p:cNvSpPr>
          <p:nvPr/>
        </p:nvSpPr>
        <p:spPr>
          <a:xfrm>
            <a:off x="517302" y="728400"/>
            <a:ext cx="5176282" cy="912521"/>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l">
              <a:buNone/>
            </a:pPr>
            <a:r>
              <a:rPr kumimoji="1" lang="ja-JP" altLang="en-US" sz="1600" b="1">
                <a:latin typeface="+mn-ea"/>
                <a:ea typeface="+mn-ea"/>
                <a:cs typeface="Meiryo UI" panose="020B0604030504040204" pitchFamily="50" charset="-128"/>
              </a:rPr>
              <a:t>以下内容に、御了承いただける場合はチェックボックスを□→■にしてください。</a:t>
            </a:r>
            <a:endParaRPr kumimoji="1" lang="en-US" altLang="ja-JP" sz="1600" b="1">
              <a:latin typeface="+mn-ea"/>
              <a:ea typeface="+mn-ea"/>
              <a:cs typeface="Meiryo UI" panose="020B0604030504040204" pitchFamily="50" charset="-128"/>
            </a:endParaRPr>
          </a:p>
        </p:txBody>
      </p:sp>
      <p:sp>
        <p:nvSpPr>
          <p:cNvPr id="5" name="テキスト ボックス 4">
            <a:extLst>
              <a:ext uri="{FF2B5EF4-FFF2-40B4-BE49-F238E27FC236}">
                <a16:creationId xmlns:a16="http://schemas.microsoft.com/office/drawing/2014/main" id="{98E7B7F0-A332-9165-40D7-3C06627C4AFF}"/>
              </a:ext>
            </a:extLst>
          </p:cNvPr>
          <p:cNvSpPr txBox="1"/>
          <p:nvPr/>
        </p:nvSpPr>
        <p:spPr>
          <a:xfrm>
            <a:off x="718510" y="2069245"/>
            <a:ext cx="5176282" cy="584775"/>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応募書類の提出をもって、応募者は右の誓約事項の通り誓約したものとします。</a:t>
            </a:r>
          </a:p>
        </p:txBody>
      </p:sp>
      <p:sp>
        <p:nvSpPr>
          <p:cNvPr id="8" name="テキスト ボックス 7">
            <a:extLst>
              <a:ext uri="{FF2B5EF4-FFF2-40B4-BE49-F238E27FC236}">
                <a16:creationId xmlns:a16="http://schemas.microsoft.com/office/drawing/2014/main" id="{91BEDA0B-A7EE-375E-CCC3-7FC659E4FA6F}"/>
              </a:ext>
            </a:extLst>
          </p:cNvPr>
          <p:cNvSpPr txBox="1"/>
          <p:nvPr/>
        </p:nvSpPr>
        <p:spPr>
          <a:xfrm flipH="1">
            <a:off x="377167" y="2069245"/>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Tree>
    <p:extLst>
      <p:ext uri="{BB962C8B-B14F-4D97-AF65-F5344CB8AC3E}">
        <p14:creationId xmlns:p14="http://schemas.microsoft.com/office/powerpoint/2010/main" val="90766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B692996-5655-55F2-1A78-76C968E1E12F}"/>
              </a:ext>
            </a:extLst>
          </p:cNvPr>
          <p:cNvSpPr>
            <a:spLocks noGrp="1"/>
          </p:cNvSpPr>
          <p:nvPr>
            <p:ph type="body" sz="quarter" idx="23"/>
          </p:nvPr>
        </p:nvSpPr>
        <p:spPr>
          <a:xfrm>
            <a:off x="854679" y="5725357"/>
            <a:ext cx="10374879" cy="489050"/>
          </a:xfr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740AC49-D2F2-0131-9E10-8D816D216D1B}"/>
              </a:ext>
            </a:extLst>
          </p:cNvPr>
          <p:cNvSpPr>
            <a:spLocks noGrp="1"/>
          </p:cNvSpPr>
          <p:nvPr>
            <p:ph type="sldNum" sz="quarter" idx="12"/>
          </p:nvPr>
        </p:nvSpPr>
        <p:spPr/>
        <p:txBody>
          <a:bodyPr/>
          <a:lstStyle/>
          <a:p>
            <a:fld id="{D9550142-B990-490A-A107-ED7302A7FD52}" type="slidenum">
              <a:rPr lang="en-US" altLang="ja-JP" smtClean="0"/>
              <a:pPr/>
              <a:t>24</a:t>
            </a:fld>
            <a:endParaRPr lang="en-US"/>
          </a:p>
        </p:txBody>
      </p:sp>
      <p:sp>
        <p:nvSpPr>
          <p:cNvPr id="21" name="テキスト ボックス 20">
            <a:extLst>
              <a:ext uri="{FF2B5EF4-FFF2-40B4-BE49-F238E27FC236}">
                <a16:creationId xmlns:a16="http://schemas.microsoft.com/office/drawing/2014/main" id="{26ED29D5-BE24-4140-B443-744942CB35B2}"/>
              </a:ext>
            </a:extLst>
          </p:cNvPr>
          <p:cNvSpPr txBox="1"/>
          <p:nvPr/>
        </p:nvSpPr>
        <p:spPr>
          <a:xfrm>
            <a:off x="724617" y="5387917"/>
            <a:ext cx="9939851" cy="276999"/>
          </a:xfrm>
          <a:prstGeom prst="rect">
            <a:avLst/>
          </a:prstGeom>
          <a:noFill/>
        </p:spPr>
        <p:txBody>
          <a:bodyPr wrap="square">
            <a:spAutoFit/>
          </a:bodyPr>
          <a:lstStyle/>
          <a:p>
            <a:pPr algn="l"/>
            <a:r>
              <a:rPr kumimoji="1" lang="en-US" altLang="ja-JP" sz="1200" b="1">
                <a:latin typeface="+mn-ea"/>
                <a:cs typeface="Meiryo UI" panose="020B0604030504040204" pitchFamily="50" charset="-128"/>
              </a:rPr>
              <a:t>※</a:t>
            </a:r>
            <a:r>
              <a:rPr kumimoji="1" lang="ja-JP" altLang="en-US" sz="1200" b="1">
                <a:latin typeface="+mn-ea"/>
                <a:cs typeface="Meiryo UI" panose="020B0604030504040204" pitchFamily="50" charset="-128"/>
              </a:rPr>
              <a:t>上記項目の御確認者について以下の情報を記入してください。（確認日・所属部署・役職名・氏名）</a:t>
            </a:r>
          </a:p>
        </p:txBody>
      </p:sp>
      <p:sp>
        <p:nvSpPr>
          <p:cNvPr id="2" name="テキスト プレースホルダー 4">
            <a:extLst>
              <a:ext uri="{FF2B5EF4-FFF2-40B4-BE49-F238E27FC236}">
                <a16:creationId xmlns:a16="http://schemas.microsoft.com/office/drawing/2014/main" id="{7085F800-B185-EFF4-C307-7834F0A591CF}"/>
              </a:ext>
            </a:extLst>
          </p:cNvPr>
          <p:cNvSpPr txBox="1">
            <a:spLocks/>
          </p:cNvSpPr>
          <p:nvPr/>
        </p:nvSpPr>
        <p:spPr>
          <a:xfrm>
            <a:off x="351211" y="741265"/>
            <a:ext cx="11489577" cy="592434"/>
          </a:xfrm>
          <a:prstGeom prst="rect">
            <a:avLst/>
          </a:prstGeom>
          <a:solidFill>
            <a:srgbClr val="F3F6F6"/>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l">
              <a:buNone/>
            </a:pPr>
            <a:r>
              <a:rPr kumimoji="1" lang="ja-JP" altLang="en-US" sz="1600" b="1">
                <a:latin typeface="+mn-ea"/>
                <a:ea typeface="+mn-ea"/>
                <a:cs typeface="Meiryo UI" panose="020B0604030504040204" pitchFamily="50" charset="-128"/>
              </a:rPr>
              <a:t>応募に必要な以下の書類が揃っていることを御確認の上、チェックボックスを□→■にしてください。</a:t>
            </a:r>
            <a:endParaRPr kumimoji="1" lang="en-US" altLang="ja-JP" sz="1600" b="1">
              <a:latin typeface="+mn-ea"/>
              <a:ea typeface="+mn-ea"/>
              <a:cs typeface="Meiryo UI" panose="020B0604030504040204" pitchFamily="50" charset="-128"/>
            </a:endParaRPr>
          </a:p>
        </p:txBody>
      </p:sp>
      <p:sp>
        <p:nvSpPr>
          <p:cNvPr id="4" name="タイトル 9">
            <a:extLst>
              <a:ext uri="{FF2B5EF4-FFF2-40B4-BE49-F238E27FC236}">
                <a16:creationId xmlns:a16="http://schemas.microsoft.com/office/drawing/2014/main" id="{3C53EF4D-93AD-4969-1277-C02D20663C9A}"/>
              </a:ext>
            </a:extLst>
          </p:cNvPr>
          <p:cNvSpPr txBox="1">
            <a:spLocks/>
          </p:cNvSpPr>
          <p:nvPr/>
        </p:nvSpPr>
        <p:spPr>
          <a:xfrm>
            <a:off x="351211" y="190172"/>
            <a:ext cx="4134465"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応募書類チェックリスト</a:t>
            </a:r>
            <a:endParaRPr lang="en-US" altLang="ja-JP" sz="2800">
              <a:solidFill>
                <a:srgbClr val="FF0000"/>
              </a:solidFill>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52E42408-8BA6-B1CB-DE35-BB2C95893A10}"/>
              </a:ext>
            </a:extLst>
          </p:cNvPr>
          <p:cNvSpPr txBox="1"/>
          <p:nvPr/>
        </p:nvSpPr>
        <p:spPr>
          <a:xfrm>
            <a:off x="1466247" y="1862759"/>
            <a:ext cx="10374541" cy="2800767"/>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１．本応募様式（</a:t>
            </a:r>
            <a:r>
              <a:rPr kumimoji="1" lang="en-US" altLang="ja-JP" sz="1600">
                <a:latin typeface="+mn-ea"/>
                <a:cs typeface="Meiryo UI" panose="020B0604030504040204" pitchFamily="50" charset="-128"/>
              </a:rPr>
              <a:t>PowerPoint</a:t>
            </a:r>
            <a:r>
              <a:rPr kumimoji="1" lang="ja-JP" altLang="en-US" sz="1600">
                <a:latin typeface="+mn-ea"/>
                <a:cs typeface="Meiryo UI" panose="020B0604030504040204" pitchFamily="50" charset="-128"/>
              </a:rPr>
              <a:t>）</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２．（必要な場合）応募製品のカタログや取扱説明書</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３．応募製品全体としての基本的安全性の担保を証明する書類</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４．リスクアセスメントシート（及び</a:t>
            </a:r>
            <a:r>
              <a:rPr kumimoji="1" lang="en-US" altLang="ja-JP" sz="1600">
                <a:latin typeface="+mn-ea"/>
                <a:cs typeface="Meiryo UI" panose="020B0604030504040204" pitchFamily="50" charset="-128"/>
              </a:rPr>
              <a:t>FT</a:t>
            </a:r>
            <a:r>
              <a:rPr kumimoji="1" lang="ja-JP" altLang="en-US" sz="1600">
                <a:latin typeface="+mn-ea"/>
                <a:cs typeface="Meiryo UI" panose="020B0604030504040204" pitchFamily="50" charset="-128"/>
              </a:rPr>
              <a:t>図・</a:t>
            </a:r>
            <a:r>
              <a:rPr kumimoji="1" lang="en-US" altLang="ja-JP" sz="1600">
                <a:latin typeface="+mn-ea"/>
                <a:cs typeface="Meiryo UI" panose="020B0604030504040204" pitchFamily="50" charset="-128"/>
              </a:rPr>
              <a:t>FTA</a:t>
            </a:r>
            <a:r>
              <a:rPr kumimoji="1" lang="ja-JP" altLang="en-US" sz="1600">
                <a:latin typeface="+mn-ea"/>
                <a:cs typeface="Meiryo UI" panose="020B0604030504040204" pitchFamily="50" charset="-128"/>
              </a:rPr>
              <a:t>）（</a:t>
            </a:r>
            <a:r>
              <a:rPr kumimoji="1" lang="en-US" altLang="ja-JP" sz="1600">
                <a:latin typeface="+mn-ea"/>
                <a:cs typeface="Meiryo UI" panose="020B0604030504040204" pitchFamily="50" charset="-128"/>
              </a:rPr>
              <a:t>Excel</a:t>
            </a:r>
            <a:r>
              <a:rPr kumimoji="1" lang="ja-JP" altLang="en-US" sz="1600">
                <a:latin typeface="+mn-ea"/>
                <a:cs typeface="Meiryo UI" panose="020B0604030504040204" pitchFamily="50" charset="-128"/>
              </a:rPr>
              <a:t>）</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５．リスク低減方策の実装状況を確認する内容が分かる書類（第三者試験機関等に対する相談書類等）</a:t>
            </a:r>
            <a:endParaRPr kumimoji="1" lang="en-US" altLang="ja-JP" sz="1600">
              <a:latin typeface="+mn-ea"/>
              <a:cs typeface="Meiryo UI" panose="020B0604030504040204" pitchFamily="50" charset="-128"/>
            </a:endParaRPr>
          </a:p>
          <a:p>
            <a:pPr algn="l"/>
            <a:endParaRPr lang="en-US" altLang="ja-JP" sz="1600">
              <a:latin typeface="+mn-ea"/>
              <a:cs typeface="Meiryo UI" panose="020B0604030504040204" pitchFamily="50" charset="-128"/>
            </a:endParaRPr>
          </a:p>
          <a:p>
            <a:pPr algn="l"/>
            <a:r>
              <a:rPr kumimoji="1" lang="ja-JP" altLang="en-US" sz="1600">
                <a:latin typeface="+mn-ea"/>
                <a:cs typeface="Meiryo UI" panose="020B0604030504040204" pitchFamily="50" charset="-128"/>
              </a:rPr>
              <a:t>６．不具合情報体制やリコール対応時のフローなど市場に出た後のフォロー体制が分かる資料</a:t>
            </a:r>
            <a:endParaRPr kumimoji="1" lang="en-US" altLang="ja-JP" sz="1600">
              <a:latin typeface="+mn-ea"/>
              <a:cs typeface="Meiryo UI" panose="020B0604030504040204" pitchFamily="50" charset="-128"/>
            </a:endParaRPr>
          </a:p>
        </p:txBody>
      </p:sp>
      <p:sp>
        <p:nvSpPr>
          <p:cNvPr id="7" name="テキスト ボックス 6">
            <a:extLst>
              <a:ext uri="{FF2B5EF4-FFF2-40B4-BE49-F238E27FC236}">
                <a16:creationId xmlns:a16="http://schemas.microsoft.com/office/drawing/2014/main" id="{7DC4AC23-C673-ACB8-7D4E-93288255EF0B}"/>
              </a:ext>
            </a:extLst>
          </p:cNvPr>
          <p:cNvSpPr txBox="1"/>
          <p:nvPr/>
        </p:nvSpPr>
        <p:spPr>
          <a:xfrm flipH="1">
            <a:off x="899171" y="1862759"/>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8" name="テキスト ボックス 7">
            <a:extLst>
              <a:ext uri="{FF2B5EF4-FFF2-40B4-BE49-F238E27FC236}">
                <a16:creationId xmlns:a16="http://schemas.microsoft.com/office/drawing/2014/main" id="{768AE1E3-C9C9-3C64-9533-506EA974F509}"/>
              </a:ext>
            </a:extLst>
          </p:cNvPr>
          <p:cNvSpPr txBox="1"/>
          <p:nvPr/>
        </p:nvSpPr>
        <p:spPr>
          <a:xfrm flipH="1">
            <a:off x="899171" y="2363120"/>
            <a:ext cx="331798"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9" name="テキスト ボックス 8">
            <a:extLst>
              <a:ext uri="{FF2B5EF4-FFF2-40B4-BE49-F238E27FC236}">
                <a16:creationId xmlns:a16="http://schemas.microsoft.com/office/drawing/2014/main" id="{D8564115-0F6F-6940-6E88-079E57652EFF}"/>
              </a:ext>
            </a:extLst>
          </p:cNvPr>
          <p:cNvSpPr txBox="1"/>
          <p:nvPr/>
        </p:nvSpPr>
        <p:spPr>
          <a:xfrm flipH="1">
            <a:off x="899171" y="2852977"/>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10" name="テキスト ボックス 9">
            <a:extLst>
              <a:ext uri="{FF2B5EF4-FFF2-40B4-BE49-F238E27FC236}">
                <a16:creationId xmlns:a16="http://schemas.microsoft.com/office/drawing/2014/main" id="{C2B101AC-3619-3652-590A-9875CD2E5CB0}"/>
              </a:ext>
            </a:extLst>
          </p:cNvPr>
          <p:cNvSpPr txBox="1"/>
          <p:nvPr/>
        </p:nvSpPr>
        <p:spPr>
          <a:xfrm flipH="1">
            <a:off x="899171" y="3327756"/>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2" name="テキスト ボックス 21">
            <a:extLst>
              <a:ext uri="{FF2B5EF4-FFF2-40B4-BE49-F238E27FC236}">
                <a16:creationId xmlns:a16="http://schemas.microsoft.com/office/drawing/2014/main" id="{D154B207-AF0C-620F-B818-6261187B0D3F}"/>
              </a:ext>
            </a:extLst>
          </p:cNvPr>
          <p:cNvSpPr txBox="1"/>
          <p:nvPr/>
        </p:nvSpPr>
        <p:spPr>
          <a:xfrm flipH="1">
            <a:off x="899170" y="3802535"/>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3" name="テキスト ボックス 22">
            <a:extLst>
              <a:ext uri="{FF2B5EF4-FFF2-40B4-BE49-F238E27FC236}">
                <a16:creationId xmlns:a16="http://schemas.microsoft.com/office/drawing/2014/main" id="{10253A35-1E06-9D6E-E024-56178B476BCF}"/>
              </a:ext>
            </a:extLst>
          </p:cNvPr>
          <p:cNvSpPr txBox="1"/>
          <p:nvPr/>
        </p:nvSpPr>
        <p:spPr>
          <a:xfrm flipH="1">
            <a:off x="899170" y="4318134"/>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Tree>
    <p:extLst>
      <p:ext uri="{BB962C8B-B14F-4D97-AF65-F5344CB8AC3E}">
        <p14:creationId xmlns:p14="http://schemas.microsoft.com/office/powerpoint/2010/main" val="175371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7B2EF-D7D3-8483-21EF-43C5FB86307D}"/>
              </a:ext>
            </a:extLst>
          </p:cNvPr>
          <p:cNvSpPr>
            <a:spLocks noGrp="1"/>
          </p:cNvSpPr>
          <p:nvPr>
            <p:ph type="ctrTitle"/>
          </p:nvPr>
        </p:nvSpPr>
        <p:spPr>
          <a:xfrm>
            <a:off x="443076" y="3082756"/>
            <a:ext cx="11305846" cy="935810"/>
          </a:xfrm>
        </p:spPr>
        <p:txBody>
          <a:bodyPr/>
          <a:lstStyle/>
          <a:p>
            <a:r>
              <a:rPr kumimoji="1" lang="ja-JP" altLang="en-US"/>
              <a:t>応募製品に関する説明</a:t>
            </a:r>
            <a:r>
              <a:rPr kumimoji="1" lang="en-US" altLang="ja-JP"/>
              <a:t>【</a:t>
            </a:r>
            <a:r>
              <a:rPr kumimoji="1" lang="ja-JP" altLang="en-US"/>
              <a:t>概要版</a:t>
            </a:r>
            <a:r>
              <a:rPr kumimoji="1" lang="en-US" altLang="ja-JP"/>
              <a:t>】</a:t>
            </a:r>
            <a:endParaRPr kumimoji="1" lang="ja-JP" altLang="en-US"/>
          </a:p>
        </p:txBody>
      </p:sp>
      <p:sp>
        <p:nvSpPr>
          <p:cNvPr id="3" name="スライド番号プレースホルダー 2">
            <a:extLst>
              <a:ext uri="{FF2B5EF4-FFF2-40B4-BE49-F238E27FC236}">
                <a16:creationId xmlns:a16="http://schemas.microsoft.com/office/drawing/2014/main" id="{4426F4C2-5E9B-5C74-ADD0-2CDCDA1C59A4}"/>
              </a:ext>
            </a:extLst>
          </p:cNvPr>
          <p:cNvSpPr>
            <a:spLocks noGrp="1"/>
          </p:cNvSpPr>
          <p:nvPr>
            <p:ph type="sldNum" sz="quarter" idx="12"/>
          </p:nvPr>
        </p:nvSpPr>
        <p:spPr/>
        <p:txBody>
          <a:bodyPr/>
          <a:lstStyle/>
          <a:p>
            <a:fld id="{D9550142-B990-490A-A107-ED7302A7FD52}" type="slidenum">
              <a:rPr lang="en-US" altLang="ja-JP" smtClean="0"/>
              <a:pPr/>
              <a:t>3</a:t>
            </a:fld>
            <a:endParaRPr lang="en-US"/>
          </a:p>
        </p:txBody>
      </p:sp>
    </p:spTree>
    <p:extLst>
      <p:ext uri="{BB962C8B-B14F-4D97-AF65-F5344CB8AC3E}">
        <p14:creationId xmlns:p14="http://schemas.microsoft.com/office/powerpoint/2010/main" val="242203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F30649-F404-91B6-244C-07F66A95B065}"/>
              </a:ext>
            </a:extLst>
          </p:cNvPr>
          <p:cNvSpPr>
            <a:spLocks noGrp="1"/>
          </p:cNvSpPr>
          <p:nvPr>
            <p:ph type="sldNum" sz="quarter" idx="12"/>
          </p:nvPr>
        </p:nvSpPr>
        <p:spPr/>
        <p:txBody>
          <a:bodyPr/>
          <a:lstStyle/>
          <a:p>
            <a:fld id="{D9550142-B990-490A-A107-ED7302A7FD52}" type="slidenum">
              <a:rPr lang="en-US" altLang="ja-JP" smtClean="0"/>
              <a:pPr/>
              <a:t>4</a:t>
            </a:fld>
            <a:endParaRPr lang="en-US"/>
          </a:p>
        </p:txBody>
      </p:sp>
      <p:sp>
        <p:nvSpPr>
          <p:cNvPr id="4" name="テキスト プレースホルダー 3">
            <a:extLst>
              <a:ext uri="{FF2B5EF4-FFF2-40B4-BE49-F238E27FC236}">
                <a16:creationId xmlns:a16="http://schemas.microsoft.com/office/drawing/2014/main" id="{7D547902-50DB-EA94-6C77-968D2CC4244B}"/>
              </a:ext>
            </a:extLst>
          </p:cNvPr>
          <p:cNvSpPr>
            <a:spLocks noGrp="1"/>
          </p:cNvSpPr>
          <p:nvPr>
            <p:ph type="body" sz="quarter" idx="24"/>
          </p:nvPr>
        </p:nvSpPr>
        <p:spPr>
          <a:xfrm>
            <a:off x="164973" y="3358247"/>
            <a:ext cx="11768472" cy="3350498"/>
          </a:xfrm>
        </p:spPr>
        <p:txBody>
          <a:bodyPr/>
          <a:lstStyle/>
          <a:p>
            <a:endParaRPr kumimoji="1" lang="ja-JP" altLang="en-US"/>
          </a:p>
        </p:txBody>
      </p:sp>
      <p:sp>
        <p:nvSpPr>
          <p:cNvPr id="12" name="テキスト プレースホルダー 4">
            <a:extLst>
              <a:ext uri="{FF2B5EF4-FFF2-40B4-BE49-F238E27FC236}">
                <a16:creationId xmlns:a16="http://schemas.microsoft.com/office/drawing/2014/main" id="{5B723F33-4A44-7CF7-8B37-61088F7CC7EE}"/>
              </a:ext>
            </a:extLst>
          </p:cNvPr>
          <p:cNvSpPr txBox="1">
            <a:spLocks/>
          </p:cNvSpPr>
          <p:nvPr/>
        </p:nvSpPr>
        <p:spPr>
          <a:xfrm>
            <a:off x="162112" y="2938381"/>
            <a:ext cx="6171376" cy="360000"/>
          </a:xfrm>
          <a:prstGeom prst="rect">
            <a:avLst/>
          </a:prstGeom>
          <a:solidFill>
            <a:srgbClr val="92D050"/>
          </a:solidFill>
        </p:spPr>
        <p:txBody>
          <a:bodyPr vert="horz" wrap="square" lIns="108000" tIns="108000" rIns="108000" bIns="72000" rtlCol="0" anchor="ctr">
            <a:spAutoFit/>
          </a:bodyP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lang="ja-JP" altLang="en-US" sz="1600" b="1" i="0" kern="1200" dirty="0" smtClean="0">
                <a:solidFill>
                  <a:schemeClr val="bg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lang="ja-JP" altLang="en-US" sz="1600" b="0" i="0" kern="1200" dirty="0" smtClean="0">
                <a:solidFill>
                  <a:schemeClr val="bg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lang="ja-JP" altLang="en-US" sz="1600" b="0" i="0" kern="1200" dirty="0" smtClean="0">
                <a:solidFill>
                  <a:schemeClr val="bg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lang="ja-JP" altLang="en-US" sz="1600" kern="1200" dirty="0" smtClean="0">
                <a:solidFill>
                  <a:schemeClr val="bg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lang="ja-JP" altLang="en-US" sz="1600" kern="1200" dirty="0">
                <a:solidFill>
                  <a:schemeClr val="bg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a:t>応募製品と比較対象製品の機能の違いについて</a:t>
            </a:r>
            <a:endParaRPr lang="en-US" sz="1800"/>
          </a:p>
        </p:txBody>
      </p:sp>
      <p:graphicFrame>
        <p:nvGraphicFramePr>
          <p:cNvPr id="21" name="表 20">
            <a:extLst>
              <a:ext uri="{FF2B5EF4-FFF2-40B4-BE49-F238E27FC236}">
                <a16:creationId xmlns:a16="http://schemas.microsoft.com/office/drawing/2014/main" id="{C2CAFE49-CEFE-8F16-2DDB-C5600BFBA485}"/>
              </a:ext>
            </a:extLst>
          </p:cNvPr>
          <p:cNvGraphicFramePr>
            <a:graphicFrameLocks noGrp="1"/>
          </p:cNvGraphicFramePr>
          <p:nvPr>
            <p:extLst>
              <p:ext uri="{D42A27DB-BD31-4B8C-83A1-F6EECF244321}">
                <p14:modId xmlns:p14="http://schemas.microsoft.com/office/powerpoint/2010/main" val="3188964615"/>
              </p:ext>
            </p:extLst>
          </p:nvPr>
        </p:nvGraphicFramePr>
        <p:xfrm>
          <a:off x="162112" y="531528"/>
          <a:ext cx="11768472" cy="1889788"/>
        </p:xfrm>
        <a:graphic>
          <a:graphicData uri="http://schemas.openxmlformats.org/drawingml/2006/table">
            <a:tbl>
              <a:tblPr firstRow="1" bandRow="1">
                <a:tableStyleId>{7DF18680-E054-41AD-8BC1-D1AEF772440D}</a:tableStyleId>
              </a:tblPr>
              <a:tblGrid>
                <a:gridCol w="2029587">
                  <a:extLst>
                    <a:ext uri="{9D8B030D-6E8A-4147-A177-3AD203B41FA5}">
                      <a16:colId xmlns:a16="http://schemas.microsoft.com/office/drawing/2014/main" val="2385196855"/>
                    </a:ext>
                  </a:extLst>
                </a:gridCol>
                <a:gridCol w="3022799">
                  <a:extLst>
                    <a:ext uri="{9D8B030D-6E8A-4147-A177-3AD203B41FA5}">
                      <a16:colId xmlns:a16="http://schemas.microsoft.com/office/drawing/2014/main" val="1921012987"/>
                    </a:ext>
                  </a:extLst>
                </a:gridCol>
                <a:gridCol w="3358043">
                  <a:extLst>
                    <a:ext uri="{9D8B030D-6E8A-4147-A177-3AD203B41FA5}">
                      <a16:colId xmlns:a16="http://schemas.microsoft.com/office/drawing/2014/main" val="3931143712"/>
                    </a:ext>
                  </a:extLst>
                </a:gridCol>
                <a:gridCol w="3358043">
                  <a:extLst>
                    <a:ext uri="{9D8B030D-6E8A-4147-A177-3AD203B41FA5}">
                      <a16:colId xmlns:a16="http://schemas.microsoft.com/office/drawing/2014/main" val="936090391"/>
                    </a:ext>
                  </a:extLst>
                </a:gridCol>
              </a:tblGrid>
              <a:tr h="485068">
                <a:tc>
                  <a:txBody>
                    <a:bodyPr/>
                    <a:lstStyle/>
                    <a:p>
                      <a:r>
                        <a:rPr kumimoji="1" lang="ja-JP" altLang="en-US" sz="1200" b="0">
                          <a:solidFill>
                            <a:schemeClr val="tx1"/>
                          </a:solidFill>
                          <a:latin typeface="+mn-ea"/>
                          <a:ea typeface="+mn-ea"/>
                        </a:rPr>
                        <a:t>応募者</a:t>
                      </a:r>
                      <a:endParaRPr kumimoji="1" lang="en-US" altLang="ja-JP" sz="1200" b="0">
                        <a:solidFill>
                          <a:schemeClr val="tx1"/>
                        </a:solidFill>
                        <a:latin typeface="+mn-ea"/>
                        <a:ea typeface="+mn-ea"/>
                      </a:endParaRPr>
                    </a:p>
                    <a:p>
                      <a:r>
                        <a:rPr kumimoji="1" lang="ja-JP" altLang="en-US" sz="1200" b="0">
                          <a:solidFill>
                            <a:schemeClr val="tx1"/>
                          </a:solidFill>
                          <a:latin typeface="+mn-ea"/>
                          <a:ea typeface="+mn-ea"/>
                        </a:rPr>
                        <a:t>（製造／輸入事業者名）</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a:solidFill>
                            <a:schemeClr val="tx1"/>
                          </a:solidFill>
                          <a:latin typeface="+mn-ea"/>
                          <a:ea typeface="+mn-ea"/>
                        </a:rPr>
                        <a:t>表示ブランド事業者／マークを付す事業者名</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51755"/>
                  </a:ext>
                </a:extLst>
              </a:tr>
              <a:tr h="461554">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latin typeface="+mn-ea"/>
                          <a:ea typeface="+mn-ea"/>
                        </a:rPr>
                        <a:t>製品名（商品名）</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latin typeface="+mn-ea"/>
                          <a:ea typeface="+mn-ea"/>
                        </a:rPr>
                        <a:t>製品型番・機種名</a:t>
                      </a:r>
                      <a:endParaRPr kumimoji="1" lang="en-US" altLang="ja-JP" sz="1200" b="0">
                        <a:solidFill>
                          <a:schemeClr val="tx1"/>
                        </a:solidFill>
                        <a:latin typeface="+mn-ea"/>
                        <a:ea typeface="+mn-ea"/>
                      </a:endParaRPr>
                    </a:p>
                    <a:p>
                      <a:pPr marL="0" marR="0" lvl="0" indent="0" algn="l" defTabSz="914423" rtl="0" eaLnBrk="1" fontAlgn="auto" latinLnBrk="0" hangingPunct="1">
                        <a:lnSpc>
                          <a:spcPct val="100000"/>
                        </a:lnSpc>
                        <a:spcBef>
                          <a:spcPts val="0"/>
                        </a:spcBef>
                        <a:spcAft>
                          <a:spcPts val="0"/>
                        </a:spcAft>
                        <a:buClrTx/>
                        <a:buSzTx/>
                        <a:buFontTx/>
                        <a:buNone/>
                        <a:tabLst/>
                        <a:defRPr/>
                      </a:pPr>
                      <a:r>
                        <a:rPr lang="en-US" altLang="ja-JP" sz="1050">
                          <a:effectLst/>
                          <a:latin typeface="+mn-ea"/>
                          <a:cs typeface="Times New Roman" panose="02020603050405020304" pitchFamily="18" charset="0"/>
                        </a:rPr>
                        <a:t>※</a:t>
                      </a:r>
                      <a:r>
                        <a:rPr lang="ja-JP" altLang="ja-JP" sz="1050">
                          <a:effectLst/>
                          <a:latin typeface="+mn-ea"/>
                          <a:cs typeface="Times New Roman" panose="02020603050405020304" pitchFamily="18" charset="0"/>
                        </a:rPr>
                        <a:t>カラーやデザイン等の意匠違いにより、複数の機種名が存在する場合はその旨</a:t>
                      </a:r>
                      <a:r>
                        <a:rPr lang="ja-JP" altLang="en-US" sz="1050">
                          <a:effectLst/>
                          <a:latin typeface="+mn-ea"/>
                          <a:cs typeface="Times New Roman" panose="02020603050405020304" pitchFamily="18" charset="0"/>
                        </a:rPr>
                        <a:t>を</a:t>
                      </a:r>
                      <a:r>
                        <a:rPr lang="ja-JP" altLang="ja-JP" sz="1050">
                          <a:effectLst/>
                          <a:latin typeface="+mn-ea"/>
                          <a:cs typeface="Times New Roman" panose="02020603050405020304" pitchFamily="18" charset="0"/>
                        </a:rPr>
                        <a:t>記載</a:t>
                      </a:r>
                      <a:r>
                        <a:rPr lang="ja-JP" altLang="en-US" sz="1050">
                          <a:effectLst/>
                          <a:latin typeface="+mn-ea"/>
                          <a:cs typeface="Times New Roman" panose="02020603050405020304" pitchFamily="18" charset="0"/>
                        </a:rPr>
                        <a:t>すること。</a:t>
                      </a:r>
                      <a:endParaRPr kumimoji="1" lang="ja-JP" altLang="en-US" sz="1050">
                        <a:latin typeface="+mn-ea"/>
                        <a:cs typeface="Meiryo UI" panose="020B0604030504040204" pitchFamily="50" charset="-128"/>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630250"/>
                  </a:ext>
                </a:extLst>
              </a:tr>
              <a:tr h="461554">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latin typeface="+mn-ea"/>
                          <a:ea typeface="+mn-ea"/>
                        </a:rPr>
                        <a:t>製品が全体として基本的な安全性を担保する根拠</a:t>
                      </a:r>
                      <a:endParaRPr kumimoji="1" lang="en-US" altLang="ja-JP" sz="1200" b="0">
                        <a:solidFill>
                          <a:schemeClr val="tx1"/>
                        </a:solidFill>
                        <a:latin typeface="+mn-ea"/>
                        <a:ea typeface="+mn-ea"/>
                      </a:endParaRPr>
                    </a:p>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050" b="0">
                          <a:solidFill>
                            <a:schemeClr val="tx1"/>
                          </a:solidFill>
                          <a:latin typeface="+mn-ea"/>
                          <a:ea typeface="+mn-ea"/>
                        </a:rPr>
                        <a:t>（適合する技術基準や規格等と応募製品の関係性を説明）</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200">
                        <a:latin typeface="+mn-ea"/>
                        <a:cs typeface="Meiryo UI" panose="020B0604030504040204" pitchFamily="50" charset="-128"/>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582016"/>
                  </a:ext>
                </a:extLst>
              </a:tr>
            </a:tbl>
          </a:graphicData>
        </a:graphic>
      </p:graphicFrame>
      <p:sp>
        <p:nvSpPr>
          <p:cNvPr id="26" name="テキスト ボックス 25">
            <a:extLst>
              <a:ext uri="{FF2B5EF4-FFF2-40B4-BE49-F238E27FC236}">
                <a16:creationId xmlns:a16="http://schemas.microsoft.com/office/drawing/2014/main" id="{7920C9E7-1F14-5115-958C-093193156B74}"/>
              </a:ext>
            </a:extLst>
          </p:cNvPr>
          <p:cNvSpPr txBox="1">
            <a:spLocks noChangeAspect="1"/>
          </p:cNvSpPr>
          <p:nvPr/>
        </p:nvSpPr>
        <p:spPr>
          <a:xfrm>
            <a:off x="164973" y="53316"/>
            <a:ext cx="5863095" cy="453183"/>
          </a:xfrm>
          <a:prstGeom prst="rect">
            <a:avLst/>
          </a:prstGeom>
          <a:solidFill>
            <a:srgbClr val="016F96"/>
          </a:solidFill>
        </p:spPr>
        <p:txBody>
          <a:bodyPr wrap="square" tIns="108000" bIns="36000" rtlCol="0" anchor="ctr">
            <a:spAutoFit/>
          </a:bodyPr>
          <a:lstStyle/>
          <a:p>
            <a:pPr algn="l"/>
            <a:r>
              <a:rPr kumimoji="1" lang="ja-JP" altLang="en-US" sz="2000" b="1">
                <a:solidFill>
                  <a:schemeClr val="bg1"/>
                </a:solidFill>
                <a:latin typeface="+mn-ea"/>
                <a:cs typeface="Meiryo UI" panose="020B0604030504040204" pitchFamily="50" charset="-128"/>
              </a:rPr>
              <a:t>０ー１．応募製品に関する概要</a:t>
            </a:r>
            <a:endParaRPr kumimoji="1" lang="en-US" altLang="ja-JP" sz="2000" b="1">
              <a:solidFill>
                <a:schemeClr val="bg1"/>
              </a:solidFill>
              <a:latin typeface="+mn-ea"/>
              <a:cs typeface="Meiryo UI" panose="020B0604030504040204" pitchFamily="50" charset="-128"/>
            </a:endParaRPr>
          </a:p>
        </p:txBody>
      </p:sp>
    </p:spTree>
    <p:extLst>
      <p:ext uri="{BB962C8B-B14F-4D97-AF65-F5344CB8AC3E}">
        <p14:creationId xmlns:p14="http://schemas.microsoft.com/office/powerpoint/2010/main" val="354877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DA596E-06ED-4443-3FD7-1835A6E69377}"/>
              </a:ext>
            </a:extLst>
          </p:cNvPr>
          <p:cNvSpPr>
            <a:spLocks noGrp="1"/>
          </p:cNvSpPr>
          <p:nvPr>
            <p:ph type="sldNum" sz="quarter" idx="12"/>
          </p:nvPr>
        </p:nvSpPr>
        <p:spPr/>
        <p:txBody>
          <a:bodyPr/>
          <a:lstStyle/>
          <a:p>
            <a:fld id="{D9550142-B990-490A-A107-ED7302A7FD52}" type="slidenum">
              <a:rPr lang="en-US" altLang="ja-JP" smtClean="0"/>
              <a:pPr/>
              <a:t>5</a:t>
            </a:fld>
            <a:endParaRPr lang="en-US"/>
          </a:p>
        </p:txBody>
      </p:sp>
      <p:sp>
        <p:nvSpPr>
          <p:cNvPr id="6" name="テキスト プレースホルダー 5">
            <a:extLst>
              <a:ext uri="{FF2B5EF4-FFF2-40B4-BE49-F238E27FC236}">
                <a16:creationId xmlns:a16="http://schemas.microsoft.com/office/drawing/2014/main" id="{998A849A-FF5F-B132-0FB0-41F7299C16DB}"/>
              </a:ext>
            </a:extLst>
          </p:cNvPr>
          <p:cNvSpPr>
            <a:spLocks noGrp="1"/>
          </p:cNvSpPr>
          <p:nvPr>
            <p:ph type="body" sz="quarter" idx="29"/>
          </p:nvPr>
        </p:nvSpPr>
        <p:spPr>
          <a:xfrm>
            <a:off x="442033" y="1000388"/>
            <a:ext cx="5652983" cy="1905252"/>
          </a:xfrm>
        </p:spPr>
        <p:txBody>
          <a:bodyPr/>
          <a:lstStyle/>
          <a:p>
            <a:endParaRPr kumimoji="1" lang="ja-JP" altLang="en-US"/>
          </a:p>
        </p:txBody>
      </p:sp>
      <p:sp>
        <p:nvSpPr>
          <p:cNvPr id="7" name="テキスト プレースホルダー 6">
            <a:extLst>
              <a:ext uri="{FF2B5EF4-FFF2-40B4-BE49-F238E27FC236}">
                <a16:creationId xmlns:a16="http://schemas.microsoft.com/office/drawing/2014/main" id="{E166BFE6-440C-98E7-EF9E-12A6D1DDBAA5}"/>
              </a:ext>
            </a:extLst>
          </p:cNvPr>
          <p:cNvSpPr>
            <a:spLocks noGrp="1"/>
          </p:cNvSpPr>
          <p:nvPr>
            <p:ph type="body" sz="quarter" idx="30"/>
          </p:nvPr>
        </p:nvSpPr>
        <p:spPr>
          <a:xfrm>
            <a:off x="6258476" y="997024"/>
            <a:ext cx="5672108" cy="1905252"/>
          </a:xfrm>
        </p:spPr>
        <p:txBody>
          <a:bodyPr/>
          <a:lstStyle/>
          <a:p>
            <a:endParaRPr kumimoji="1" lang="ja-JP" altLang="en-US"/>
          </a:p>
        </p:txBody>
      </p:sp>
      <p:sp>
        <p:nvSpPr>
          <p:cNvPr id="8" name="テキスト プレースホルダー 7">
            <a:extLst>
              <a:ext uri="{FF2B5EF4-FFF2-40B4-BE49-F238E27FC236}">
                <a16:creationId xmlns:a16="http://schemas.microsoft.com/office/drawing/2014/main" id="{17806B35-8D8C-83A2-6C20-C489A1442E6A}"/>
              </a:ext>
            </a:extLst>
          </p:cNvPr>
          <p:cNvSpPr>
            <a:spLocks noGrp="1"/>
          </p:cNvSpPr>
          <p:nvPr>
            <p:ph type="body" sz="quarter" idx="31"/>
          </p:nvPr>
        </p:nvSpPr>
        <p:spPr>
          <a:xfrm>
            <a:off x="442032" y="3429000"/>
            <a:ext cx="5652983" cy="3170397"/>
          </a:xfrm>
        </p:spPr>
        <p:txBody>
          <a:bodyPr/>
          <a:lstStyle/>
          <a:p>
            <a:endParaRPr kumimoji="1" lang="ja-JP" altLang="en-US"/>
          </a:p>
        </p:txBody>
      </p:sp>
      <p:sp>
        <p:nvSpPr>
          <p:cNvPr id="9" name="テキスト プレースホルダー 8">
            <a:extLst>
              <a:ext uri="{FF2B5EF4-FFF2-40B4-BE49-F238E27FC236}">
                <a16:creationId xmlns:a16="http://schemas.microsoft.com/office/drawing/2014/main" id="{78AC0D4C-6E99-D039-A90F-453D07C83180}"/>
              </a:ext>
            </a:extLst>
          </p:cNvPr>
          <p:cNvSpPr>
            <a:spLocks noGrp="1"/>
          </p:cNvSpPr>
          <p:nvPr>
            <p:ph type="body" sz="quarter" idx="32"/>
          </p:nvPr>
        </p:nvSpPr>
        <p:spPr>
          <a:xfrm>
            <a:off x="6258476" y="3429000"/>
            <a:ext cx="5672108" cy="3170397"/>
          </a:xfrm>
        </p:spPr>
        <p:txBody>
          <a:bodyPr/>
          <a:lstStyle/>
          <a:p>
            <a:endParaRPr kumimoji="1" lang="ja-JP" altLang="en-US"/>
          </a:p>
        </p:txBody>
      </p:sp>
      <p:sp>
        <p:nvSpPr>
          <p:cNvPr id="10" name="テキスト プレースホルダー 4">
            <a:extLst>
              <a:ext uri="{FF2B5EF4-FFF2-40B4-BE49-F238E27FC236}">
                <a16:creationId xmlns:a16="http://schemas.microsoft.com/office/drawing/2014/main" id="{D6F0181E-4821-357D-9634-2FB70F3EC9FB}"/>
              </a:ext>
            </a:extLst>
          </p:cNvPr>
          <p:cNvSpPr txBox="1">
            <a:spLocks/>
          </p:cNvSpPr>
          <p:nvPr/>
        </p:nvSpPr>
        <p:spPr>
          <a:xfrm>
            <a:off x="442033" y="100894"/>
            <a:ext cx="5816443" cy="396000"/>
          </a:xfrm>
          <a:prstGeom prst="rect">
            <a:avLst/>
          </a:prstGeom>
          <a:solidFill>
            <a:schemeClr val="accent1"/>
          </a:solidFill>
        </p:spPr>
        <p:txBody>
          <a:bodyPr vert="horz" wrap="square" lIns="108000" tIns="144000" rIns="108000" bIns="72000" rtlCol="0" anchor="ctr">
            <a:spAutoFit/>
          </a:bodyP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lang="ja-JP" altLang="en-US" sz="2000" b="1" i="0" kern="1200" dirty="0" smtClean="0">
                <a:solidFill>
                  <a:schemeClr val="bg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lang="ja-JP" altLang="en-US" sz="1600" b="0" i="0" kern="1200" dirty="0" smtClean="0">
                <a:solidFill>
                  <a:schemeClr val="bg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lang="ja-JP" altLang="en-US" sz="1600" b="0" i="0" kern="1200" dirty="0" smtClean="0">
                <a:solidFill>
                  <a:schemeClr val="bg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lang="ja-JP" altLang="en-US" sz="1600" kern="1200" dirty="0" smtClean="0">
                <a:solidFill>
                  <a:schemeClr val="bg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lang="ja-JP" altLang="en-US" sz="1600" kern="1200" dirty="0">
                <a:solidFill>
                  <a:schemeClr val="bg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０－２．リスク低減方策の意義、実装状況・効果</a:t>
            </a:r>
          </a:p>
        </p:txBody>
      </p:sp>
      <p:sp>
        <p:nvSpPr>
          <p:cNvPr id="11" name="テキスト ボックス 10">
            <a:extLst>
              <a:ext uri="{FF2B5EF4-FFF2-40B4-BE49-F238E27FC236}">
                <a16:creationId xmlns:a16="http://schemas.microsoft.com/office/drawing/2014/main" id="{6B66DB68-F869-9963-7863-A0363AFD82B1}"/>
              </a:ext>
            </a:extLst>
          </p:cNvPr>
          <p:cNvSpPr txBox="1"/>
          <p:nvPr/>
        </p:nvSpPr>
        <p:spPr>
          <a:xfrm>
            <a:off x="442033" y="562901"/>
            <a:ext cx="1590238" cy="401442"/>
          </a:xfrm>
          <a:prstGeom prst="rect">
            <a:avLst/>
          </a:prstGeom>
          <a:solidFill>
            <a:srgbClr val="FFBE3C"/>
          </a:solidFill>
        </p:spPr>
        <p:txBody>
          <a:bodyPr wrap="square" lIns="180000" tIns="108000" rIns="0" rtlCol="0">
            <a:spAutoFit/>
          </a:bodyPr>
          <a:lstStyle/>
          <a:p>
            <a:pPr algn="l"/>
            <a:r>
              <a:rPr kumimoji="1" lang="ja-JP" altLang="en-US" sz="1600" b="1">
                <a:latin typeface="+mn-ea"/>
                <a:cs typeface="Meiryo UI" panose="020B0604030504040204" pitchFamily="50" charset="-128"/>
              </a:rPr>
              <a:t>危害シナリオ</a:t>
            </a:r>
          </a:p>
        </p:txBody>
      </p:sp>
      <p:sp>
        <p:nvSpPr>
          <p:cNvPr id="12" name="テキスト ボックス 11">
            <a:extLst>
              <a:ext uri="{FF2B5EF4-FFF2-40B4-BE49-F238E27FC236}">
                <a16:creationId xmlns:a16="http://schemas.microsoft.com/office/drawing/2014/main" id="{5874F93D-6610-9426-A0CF-DBC913EEB6BD}"/>
              </a:ext>
            </a:extLst>
          </p:cNvPr>
          <p:cNvSpPr txBox="1"/>
          <p:nvPr/>
        </p:nvSpPr>
        <p:spPr>
          <a:xfrm>
            <a:off x="442031" y="2966599"/>
            <a:ext cx="2622181" cy="401442"/>
          </a:xfrm>
          <a:prstGeom prst="rect">
            <a:avLst/>
          </a:prstGeom>
          <a:solidFill>
            <a:srgbClr val="FFC000"/>
          </a:solidFill>
        </p:spPr>
        <p:txBody>
          <a:bodyPr wrap="square" lIns="180000" tIns="108000" rIns="0" rtlCol="0">
            <a:spAutoFit/>
          </a:bodyPr>
          <a:lstStyle/>
          <a:p>
            <a:pPr algn="l"/>
            <a:r>
              <a:rPr kumimoji="1" lang="ja-JP" altLang="en-US" sz="1600" b="1">
                <a:latin typeface="+mn-ea"/>
                <a:cs typeface="Meiryo UI" panose="020B0604030504040204" pitchFamily="50" charset="-128"/>
              </a:rPr>
              <a:t>リスク低減方策の意義</a:t>
            </a:r>
          </a:p>
        </p:txBody>
      </p:sp>
      <p:sp>
        <p:nvSpPr>
          <p:cNvPr id="13" name="テキスト ボックス 12">
            <a:extLst>
              <a:ext uri="{FF2B5EF4-FFF2-40B4-BE49-F238E27FC236}">
                <a16:creationId xmlns:a16="http://schemas.microsoft.com/office/drawing/2014/main" id="{FD50D224-616F-C07E-FC2B-1F0C3215FBAF}"/>
              </a:ext>
            </a:extLst>
          </p:cNvPr>
          <p:cNvSpPr txBox="1"/>
          <p:nvPr/>
        </p:nvSpPr>
        <p:spPr>
          <a:xfrm>
            <a:off x="6258476" y="562384"/>
            <a:ext cx="3031439" cy="401442"/>
          </a:xfrm>
          <a:prstGeom prst="rect">
            <a:avLst/>
          </a:prstGeom>
          <a:solidFill>
            <a:schemeClr val="accent3">
              <a:lumMod val="20000"/>
              <a:lumOff val="80000"/>
            </a:schemeClr>
          </a:solidFill>
        </p:spPr>
        <p:txBody>
          <a:bodyPr wrap="square" lIns="180000" tIns="108000" rIns="0" rtlCol="0">
            <a:spAutoFit/>
          </a:bodyPr>
          <a:lstStyle/>
          <a:p>
            <a:pPr algn="l"/>
            <a:r>
              <a:rPr kumimoji="1" lang="ja-JP" altLang="en-US" sz="1600" b="1">
                <a:latin typeface="+mn-ea"/>
                <a:cs typeface="Meiryo UI" panose="020B0604030504040204" pitchFamily="50" charset="-128"/>
              </a:rPr>
              <a:t>リスク低減方策の実装状況</a:t>
            </a:r>
          </a:p>
        </p:txBody>
      </p:sp>
      <p:sp>
        <p:nvSpPr>
          <p:cNvPr id="14" name="テキスト ボックス 13">
            <a:extLst>
              <a:ext uri="{FF2B5EF4-FFF2-40B4-BE49-F238E27FC236}">
                <a16:creationId xmlns:a16="http://schemas.microsoft.com/office/drawing/2014/main" id="{D86DC140-FBE9-A64C-5D4C-57A50DDAD14E}"/>
              </a:ext>
            </a:extLst>
          </p:cNvPr>
          <p:cNvSpPr txBox="1"/>
          <p:nvPr/>
        </p:nvSpPr>
        <p:spPr>
          <a:xfrm>
            <a:off x="6258476" y="2981234"/>
            <a:ext cx="2368017" cy="401442"/>
          </a:xfrm>
          <a:prstGeom prst="rect">
            <a:avLst/>
          </a:prstGeom>
          <a:solidFill>
            <a:schemeClr val="accent3">
              <a:lumMod val="20000"/>
              <a:lumOff val="80000"/>
            </a:schemeClr>
          </a:solidFill>
        </p:spPr>
        <p:txBody>
          <a:bodyPr wrap="square" lIns="180000" tIns="108000" rIns="0" rtlCol="0">
            <a:spAutoFit/>
          </a:bodyPr>
          <a:lstStyle/>
          <a:p>
            <a:pPr algn="l"/>
            <a:r>
              <a:rPr kumimoji="1" lang="ja-JP" altLang="en-US" sz="1600" b="1">
                <a:latin typeface="+mn-ea"/>
                <a:cs typeface="Meiryo UI" panose="020B0604030504040204" pitchFamily="50" charset="-128"/>
              </a:rPr>
              <a:t>リスク低減方策の効果</a:t>
            </a:r>
          </a:p>
        </p:txBody>
      </p:sp>
    </p:spTree>
    <p:extLst>
      <p:ext uri="{BB962C8B-B14F-4D97-AF65-F5344CB8AC3E}">
        <p14:creationId xmlns:p14="http://schemas.microsoft.com/office/powerpoint/2010/main" val="115828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CA450B-931B-4077-0C74-E9AFB1B0E764}"/>
              </a:ext>
            </a:extLst>
          </p:cNvPr>
          <p:cNvSpPr>
            <a:spLocks noGrp="1"/>
          </p:cNvSpPr>
          <p:nvPr>
            <p:ph type="sldNum" sz="quarter" idx="12"/>
          </p:nvPr>
        </p:nvSpPr>
        <p:spPr/>
        <p:txBody>
          <a:bodyPr/>
          <a:lstStyle/>
          <a:p>
            <a:fld id="{D9550142-B990-490A-A107-ED7302A7FD52}" type="slidenum">
              <a:rPr lang="en-US" altLang="ja-JP" smtClean="0"/>
              <a:pPr/>
              <a:t>6</a:t>
            </a:fld>
            <a:endParaRPr lang="en-US"/>
          </a:p>
        </p:txBody>
      </p:sp>
      <p:sp>
        <p:nvSpPr>
          <p:cNvPr id="3" name="テキスト プレースホルダー 2">
            <a:extLst>
              <a:ext uri="{FF2B5EF4-FFF2-40B4-BE49-F238E27FC236}">
                <a16:creationId xmlns:a16="http://schemas.microsoft.com/office/drawing/2014/main" id="{58E62A57-C516-BDE5-D7D9-50632EB49A5D}"/>
              </a:ext>
            </a:extLst>
          </p:cNvPr>
          <p:cNvSpPr>
            <a:spLocks noGrp="1"/>
          </p:cNvSpPr>
          <p:nvPr>
            <p:ph type="body" sz="quarter" idx="23"/>
          </p:nvPr>
        </p:nvSpPr>
        <p:spPr>
          <a:xfrm>
            <a:off x="443016" y="831273"/>
            <a:ext cx="11379529" cy="5814327"/>
          </a:xfrm>
        </p:spPr>
        <p:txBody>
          <a:bodyPr/>
          <a:lstStyle/>
          <a:p>
            <a:endParaRPr kumimoji="1" lang="ja-JP" altLang="en-US"/>
          </a:p>
        </p:txBody>
      </p:sp>
      <p:sp>
        <p:nvSpPr>
          <p:cNvPr id="13" name="テキスト プレースホルダー 4">
            <a:extLst>
              <a:ext uri="{FF2B5EF4-FFF2-40B4-BE49-F238E27FC236}">
                <a16:creationId xmlns:a16="http://schemas.microsoft.com/office/drawing/2014/main" id="{936651B3-8394-8046-321B-381DEE3FC57F}"/>
              </a:ext>
            </a:extLst>
          </p:cNvPr>
          <p:cNvSpPr>
            <a:spLocks noGrp="1"/>
          </p:cNvSpPr>
          <p:nvPr>
            <p:ph type="body" sz="quarter" idx="28"/>
          </p:nvPr>
        </p:nvSpPr>
        <p:spPr>
          <a:xfrm>
            <a:off x="443015" y="230576"/>
            <a:ext cx="11379529" cy="489534"/>
          </a:xfrm>
        </p:spPr>
        <p:txBody>
          <a:bodyPr tIns="108000" anchor="ctr"/>
          <a:lstStyle/>
          <a:p>
            <a:r>
              <a:rPr kumimoji="1" lang="ja-JP" altLang="en-US"/>
              <a:t>０－３．</a:t>
            </a:r>
            <a:r>
              <a:rPr kumimoji="1" lang="en-US" altLang="ja-JP"/>
              <a:t>R-Map</a:t>
            </a:r>
            <a:r>
              <a:rPr kumimoji="1" lang="ja-JP" altLang="en-US"/>
              <a:t>を用いたリスク低減方策の効果の証明（リスクアセスメント結果の説明）</a:t>
            </a:r>
          </a:p>
        </p:txBody>
      </p:sp>
    </p:spTree>
    <p:extLst>
      <p:ext uri="{BB962C8B-B14F-4D97-AF65-F5344CB8AC3E}">
        <p14:creationId xmlns:p14="http://schemas.microsoft.com/office/powerpoint/2010/main" val="4925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7B2EF-D7D3-8483-21EF-43C5FB86307D}"/>
              </a:ext>
            </a:extLst>
          </p:cNvPr>
          <p:cNvSpPr>
            <a:spLocks noGrp="1"/>
          </p:cNvSpPr>
          <p:nvPr>
            <p:ph type="ctrTitle"/>
          </p:nvPr>
        </p:nvSpPr>
        <p:spPr>
          <a:xfrm>
            <a:off x="443076" y="3082756"/>
            <a:ext cx="11305846" cy="935810"/>
          </a:xfrm>
        </p:spPr>
        <p:txBody>
          <a:bodyPr/>
          <a:lstStyle/>
          <a:p>
            <a:r>
              <a:rPr kumimoji="1" lang="ja-JP" altLang="en-US"/>
              <a:t>応募製品に関する説明</a:t>
            </a:r>
            <a:r>
              <a:rPr kumimoji="1" lang="en-US" altLang="ja-JP"/>
              <a:t>【</a:t>
            </a:r>
            <a:r>
              <a:rPr kumimoji="1" lang="ja-JP" altLang="en-US"/>
              <a:t>詳細版</a:t>
            </a:r>
            <a:r>
              <a:rPr kumimoji="1" lang="en-US" altLang="ja-JP"/>
              <a:t>】</a:t>
            </a:r>
            <a:endParaRPr kumimoji="1" lang="ja-JP" altLang="en-US"/>
          </a:p>
        </p:txBody>
      </p:sp>
      <p:sp>
        <p:nvSpPr>
          <p:cNvPr id="3" name="スライド番号プレースホルダー 2">
            <a:extLst>
              <a:ext uri="{FF2B5EF4-FFF2-40B4-BE49-F238E27FC236}">
                <a16:creationId xmlns:a16="http://schemas.microsoft.com/office/drawing/2014/main" id="{4426F4C2-5E9B-5C74-ADD0-2CDCDA1C59A4}"/>
              </a:ext>
            </a:extLst>
          </p:cNvPr>
          <p:cNvSpPr>
            <a:spLocks noGrp="1"/>
          </p:cNvSpPr>
          <p:nvPr>
            <p:ph type="sldNum" sz="quarter" idx="12"/>
          </p:nvPr>
        </p:nvSpPr>
        <p:spPr/>
        <p:txBody>
          <a:bodyPr/>
          <a:lstStyle/>
          <a:p>
            <a:fld id="{D9550142-B990-490A-A107-ED7302A7FD52}" type="slidenum">
              <a:rPr lang="en-US" altLang="ja-JP" smtClean="0"/>
              <a:pPr/>
              <a:t>7</a:t>
            </a:fld>
            <a:endParaRPr lang="en-US"/>
          </a:p>
        </p:txBody>
      </p:sp>
    </p:spTree>
    <p:extLst>
      <p:ext uri="{BB962C8B-B14F-4D97-AF65-F5344CB8AC3E}">
        <p14:creationId xmlns:p14="http://schemas.microsoft.com/office/powerpoint/2010/main" val="323646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20BEBD4-9F74-A75C-8960-376B43D08CB3}"/>
              </a:ext>
            </a:extLst>
          </p:cNvPr>
          <p:cNvSpPr>
            <a:spLocks noGrp="1"/>
          </p:cNvSpPr>
          <p:nvPr>
            <p:ph type="body" sz="quarter" idx="23"/>
          </p:nvPr>
        </p:nvSpPr>
        <p:spPr>
          <a:xfrm>
            <a:off x="431665" y="1725274"/>
            <a:ext cx="11304954" cy="592550"/>
          </a:xfr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8118B4E-95C0-801F-E8F0-3CAF4286BE9F}"/>
              </a:ext>
            </a:extLst>
          </p:cNvPr>
          <p:cNvSpPr>
            <a:spLocks noGrp="1"/>
          </p:cNvSpPr>
          <p:nvPr>
            <p:ph type="sldNum" sz="quarter" idx="12"/>
          </p:nvPr>
        </p:nvSpPr>
        <p:spPr/>
        <p:txBody>
          <a:bodyPr/>
          <a:lstStyle/>
          <a:p>
            <a:fld id="{D9550142-B990-490A-A107-ED7302A7FD52}" type="slidenum">
              <a:rPr lang="en-US" altLang="ja-JP" smtClean="0"/>
              <a:pPr/>
              <a:t>8</a:t>
            </a:fld>
            <a:endParaRPr lang="en-US"/>
          </a:p>
        </p:txBody>
      </p:sp>
      <p:sp>
        <p:nvSpPr>
          <p:cNvPr id="8" name="テキスト プレースホルダー 7">
            <a:extLst>
              <a:ext uri="{FF2B5EF4-FFF2-40B4-BE49-F238E27FC236}">
                <a16:creationId xmlns:a16="http://schemas.microsoft.com/office/drawing/2014/main" id="{FC816417-181A-AC67-8281-8D356F023D54}"/>
              </a:ext>
            </a:extLst>
          </p:cNvPr>
          <p:cNvSpPr>
            <a:spLocks noGrp="1"/>
          </p:cNvSpPr>
          <p:nvPr>
            <p:ph type="body" sz="quarter" idx="25"/>
          </p:nvPr>
        </p:nvSpPr>
        <p:spPr>
          <a:xfrm>
            <a:off x="431665" y="2456756"/>
            <a:ext cx="11304954" cy="636926"/>
          </a:xfrm>
        </p:spPr>
        <p:txBody>
          <a:bodyPr/>
          <a:lstStyle/>
          <a:p>
            <a:endParaRPr kumimoji="1" lang="ja-JP" altLang="en-US"/>
          </a:p>
        </p:txBody>
      </p:sp>
      <p:sp>
        <p:nvSpPr>
          <p:cNvPr id="9" name="テキスト プレースホルダー 8">
            <a:extLst>
              <a:ext uri="{FF2B5EF4-FFF2-40B4-BE49-F238E27FC236}">
                <a16:creationId xmlns:a16="http://schemas.microsoft.com/office/drawing/2014/main" id="{4BF01BFE-22B2-9589-233D-E6A537C6D4E0}"/>
              </a:ext>
            </a:extLst>
          </p:cNvPr>
          <p:cNvSpPr>
            <a:spLocks noGrp="1"/>
          </p:cNvSpPr>
          <p:nvPr>
            <p:ph type="body" sz="quarter" idx="26"/>
          </p:nvPr>
        </p:nvSpPr>
        <p:spPr>
          <a:xfrm>
            <a:off x="443523" y="3586044"/>
            <a:ext cx="11304954" cy="592550"/>
          </a:xfrm>
        </p:spPr>
        <p:txBody>
          <a:bodyPr/>
          <a:lstStyle/>
          <a:p>
            <a:endParaRPr kumimoji="1" lang="ja-JP" altLang="en-US"/>
          </a:p>
        </p:txBody>
      </p:sp>
      <p:sp>
        <p:nvSpPr>
          <p:cNvPr id="10" name="テキスト プレースホルダー 9">
            <a:extLst>
              <a:ext uri="{FF2B5EF4-FFF2-40B4-BE49-F238E27FC236}">
                <a16:creationId xmlns:a16="http://schemas.microsoft.com/office/drawing/2014/main" id="{478A7FAE-1BEB-FE75-58FC-722CEB493FD9}"/>
              </a:ext>
            </a:extLst>
          </p:cNvPr>
          <p:cNvSpPr>
            <a:spLocks noGrp="1"/>
          </p:cNvSpPr>
          <p:nvPr>
            <p:ph type="body" sz="quarter" idx="27"/>
          </p:nvPr>
        </p:nvSpPr>
        <p:spPr>
          <a:xfrm>
            <a:off x="443523" y="4705032"/>
            <a:ext cx="11304954" cy="530358"/>
          </a:xfrm>
        </p:spPr>
        <p:txBody>
          <a:bodyPr/>
          <a:lstStyle/>
          <a:p>
            <a:endParaRPr kumimoji="1" lang="ja-JP" altLang="en-US"/>
          </a:p>
        </p:txBody>
      </p:sp>
      <p:sp>
        <p:nvSpPr>
          <p:cNvPr id="11" name="テキスト プレースホルダー 10">
            <a:extLst>
              <a:ext uri="{FF2B5EF4-FFF2-40B4-BE49-F238E27FC236}">
                <a16:creationId xmlns:a16="http://schemas.microsoft.com/office/drawing/2014/main" id="{13C411C0-A95F-C7E2-EA17-6999A7FC5FDE}"/>
              </a:ext>
            </a:extLst>
          </p:cNvPr>
          <p:cNvSpPr>
            <a:spLocks noGrp="1"/>
          </p:cNvSpPr>
          <p:nvPr>
            <p:ph type="body" sz="quarter" idx="28"/>
          </p:nvPr>
        </p:nvSpPr>
        <p:spPr>
          <a:xfrm>
            <a:off x="455381" y="5676646"/>
            <a:ext cx="11304954" cy="1025135"/>
          </a:xfrm>
        </p:spPr>
        <p:txBody>
          <a:bodyPr/>
          <a:lstStyle/>
          <a:p>
            <a:endParaRPr kumimoji="1" lang="ja-JP" altLang="en-US"/>
          </a:p>
        </p:txBody>
      </p:sp>
      <p:sp>
        <p:nvSpPr>
          <p:cNvPr id="13" name="テキスト ボックス 12">
            <a:extLst>
              <a:ext uri="{FF2B5EF4-FFF2-40B4-BE49-F238E27FC236}">
                <a16:creationId xmlns:a16="http://schemas.microsoft.com/office/drawing/2014/main" id="{533D7FB3-B67D-F801-2A6B-115099F09D79}"/>
              </a:ext>
            </a:extLst>
          </p:cNvPr>
          <p:cNvSpPr txBox="1"/>
          <p:nvPr/>
        </p:nvSpPr>
        <p:spPr>
          <a:xfrm>
            <a:off x="109789" y="180473"/>
            <a:ext cx="9212778" cy="584775"/>
          </a:xfrm>
          <a:prstGeom prst="rect">
            <a:avLst/>
          </a:prstGeom>
          <a:noFill/>
        </p:spPr>
        <p:txBody>
          <a:bodyPr wrap="none" rtlCol="0">
            <a:spAutoFit/>
          </a:bodyPr>
          <a:lstStyle/>
          <a:p>
            <a:pPr algn="l"/>
            <a:r>
              <a:rPr kumimoji="1" lang="ja-JP" altLang="en-US" sz="3200" b="1">
                <a:solidFill>
                  <a:srgbClr val="FF0000"/>
                </a:solidFill>
                <a:latin typeface="+mn-ea"/>
                <a:cs typeface="Meiryo UI" panose="020B0604030504040204" pitchFamily="50" charset="-128"/>
              </a:rPr>
              <a:t>１．製品が全体としての基本的な安全性を担保　</a:t>
            </a:r>
            <a:endParaRPr lang="en-US" altLang="ja-JP" sz="3200" b="1">
              <a:solidFill>
                <a:srgbClr val="FF0000"/>
              </a:solidFill>
              <a:latin typeface="+mn-ea"/>
              <a:cs typeface="Meiryo UI" panose="020B0604030504040204" pitchFamily="50" charset="-128"/>
            </a:endParaRPr>
          </a:p>
        </p:txBody>
      </p:sp>
      <p:sp>
        <p:nvSpPr>
          <p:cNvPr id="14" name="テキスト ボックス 13">
            <a:extLst>
              <a:ext uri="{FF2B5EF4-FFF2-40B4-BE49-F238E27FC236}">
                <a16:creationId xmlns:a16="http://schemas.microsoft.com/office/drawing/2014/main" id="{AE5D6804-103C-A22D-8E28-36397FD0856A}"/>
              </a:ext>
            </a:extLst>
          </p:cNvPr>
          <p:cNvSpPr txBox="1"/>
          <p:nvPr/>
        </p:nvSpPr>
        <p:spPr>
          <a:xfrm>
            <a:off x="336910" y="1356241"/>
            <a:ext cx="6878806"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１－１．製品安全４法への適合について（該当する場合は記入）</a:t>
            </a:r>
          </a:p>
        </p:txBody>
      </p:sp>
      <p:sp>
        <p:nvSpPr>
          <p:cNvPr id="16" name="テキスト ボックス 15">
            <a:extLst>
              <a:ext uri="{FF2B5EF4-FFF2-40B4-BE49-F238E27FC236}">
                <a16:creationId xmlns:a16="http://schemas.microsoft.com/office/drawing/2014/main" id="{78260654-F1EF-EC0D-5847-4CEE2EE5499F}"/>
              </a:ext>
            </a:extLst>
          </p:cNvPr>
          <p:cNvSpPr txBox="1"/>
          <p:nvPr/>
        </p:nvSpPr>
        <p:spPr>
          <a:xfrm>
            <a:off x="405124" y="3175124"/>
            <a:ext cx="8956298"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１－２．上記以外の製品安全に関する法令への適合について（該当する場合は記入）</a:t>
            </a:r>
          </a:p>
        </p:txBody>
      </p:sp>
      <p:sp>
        <p:nvSpPr>
          <p:cNvPr id="17" name="テキスト ボックス 16">
            <a:extLst>
              <a:ext uri="{FF2B5EF4-FFF2-40B4-BE49-F238E27FC236}">
                <a16:creationId xmlns:a16="http://schemas.microsoft.com/office/drawing/2014/main" id="{A40D4C79-1C3F-0475-F977-FF5E9DFAC5D7}"/>
              </a:ext>
            </a:extLst>
          </p:cNvPr>
          <p:cNvSpPr txBox="1"/>
          <p:nvPr/>
        </p:nvSpPr>
        <p:spPr>
          <a:xfrm>
            <a:off x="431665" y="4258413"/>
            <a:ext cx="9576661"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１－３．製品安全に関する日本産業規格（</a:t>
            </a:r>
            <a:r>
              <a:rPr kumimoji="1" lang="en-US" altLang="ja-JP" b="1">
                <a:latin typeface="+mn-ea"/>
                <a:cs typeface="Meiryo UI" panose="020B0604030504040204" pitchFamily="50" charset="-128"/>
              </a:rPr>
              <a:t>JIS</a:t>
            </a:r>
            <a:r>
              <a:rPr kumimoji="1" lang="ja-JP" altLang="en-US" b="1">
                <a:latin typeface="+mn-ea"/>
                <a:cs typeface="Meiryo UI" panose="020B0604030504040204" pitchFamily="50" charset="-128"/>
              </a:rPr>
              <a:t>）への適合について（該当する場合は記入）</a:t>
            </a:r>
          </a:p>
        </p:txBody>
      </p:sp>
      <p:sp>
        <p:nvSpPr>
          <p:cNvPr id="18" name="テキスト ボックス 17">
            <a:extLst>
              <a:ext uri="{FF2B5EF4-FFF2-40B4-BE49-F238E27FC236}">
                <a16:creationId xmlns:a16="http://schemas.microsoft.com/office/drawing/2014/main" id="{27BFA48E-2D68-60B7-E16F-217C47896E2D}"/>
              </a:ext>
            </a:extLst>
          </p:cNvPr>
          <p:cNvSpPr txBox="1"/>
          <p:nvPr/>
        </p:nvSpPr>
        <p:spPr>
          <a:xfrm>
            <a:off x="431665" y="5307314"/>
            <a:ext cx="11213326" cy="369332"/>
          </a:xfrm>
          <a:prstGeom prst="rect">
            <a:avLst/>
          </a:prstGeom>
          <a:noFill/>
        </p:spPr>
        <p:txBody>
          <a:bodyPr wrap="none" rtlCol="0">
            <a:spAutoFit/>
          </a:bodyPr>
          <a:lstStyle/>
          <a:p>
            <a:pPr algn="l"/>
            <a:r>
              <a:rPr kumimoji="1" lang="ja-JP" altLang="en-US" b="1">
                <a:latin typeface="+mn-ea"/>
                <a:cs typeface="Meiryo UI" panose="020B0604030504040204" pitchFamily="50" charset="-128"/>
              </a:rPr>
              <a:t>１－４．その他、製品安全に関する業界規格／基準や民間安全認証への適合について</a:t>
            </a:r>
            <a:r>
              <a:rPr kumimoji="1" lang="ja-JP" altLang="en-US" sz="1600" b="1">
                <a:latin typeface="+mn-ea"/>
                <a:cs typeface="Meiryo UI" panose="020B0604030504040204" pitchFamily="50" charset="-128"/>
              </a:rPr>
              <a:t>（該当する場合は記入）</a:t>
            </a:r>
          </a:p>
        </p:txBody>
      </p:sp>
      <p:sp>
        <p:nvSpPr>
          <p:cNvPr id="19" name="テキスト プレースホルダー 4">
            <a:extLst>
              <a:ext uri="{FF2B5EF4-FFF2-40B4-BE49-F238E27FC236}">
                <a16:creationId xmlns:a16="http://schemas.microsoft.com/office/drawing/2014/main" id="{E33E6E74-01EB-88DF-8D15-DF3F4AC9E3D9}"/>
              </a:ext>
            </a:extLst>
          </p:cNvPr>
          <p:cNvSpPr txBox="1">
            <a:spLocks/>
          </p:cNvSpPr>
          <p:nvPr/>
        </p:nvSpPr>
        <p:spPr>
          <a:xfrm>
            <a:off x="405124" y="725111"/>
            <a:ext cx="11305846" cy="516051"/>
          </a:xfrm>
          <a:prstGeom prst="rect">
            <a:avLst/>
          </a:prstGeom>
          <a:solidFill>
            <a:srgbClr val="EBEDED"/>
          </a:solidFill>
        </p:spPr>
        <p:txBody>
          <a:bodyPr anchor="ct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sz="2000" b="0" i="0" kern="1200">
                <a:solidFill>
                  <a:schemeClr val="tx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600" b="1">
                <a:latin typeface="+mn-ea"/>
                <a:cs typeface="Meiryo UI" panose="020B0604030504040204" pitchFamily="50" charset="-128"/>
              </a:rPr>
              <a:t>1-</a:t>
            </a:r>
            <a:r>
              <a:rPr lang="ja-JP" altLang="en-US" sz="1600" b="1">
                <a:latin typeface="+mn-ea"/>
                <a:cs typeface="Meiryo UI" panose="020B0604030504040204" pitchFamily="50" charset="-128"/>
              </a:rPr>
              <a:t>１～</a:t>
            </a:r>
            <a:r>
              <a:rPr lang="en-US" altLang="ja-JP" sz="1600" b="1">
                <a:latin typeface="+mn-ea"/>
                <a:cs typeface="Meiryo UI" panose="020B0604030504040204" pitchFamily="50" charset="-128"/>
              </a:rPr>
              <a:t>4</a:t>
            </a:r>
            <a:r>
              <a:rPr lang="ja-JP" altLang="en-US" sz="1600" b="1">
                <a:latin typeface="+mn-ea"/>
                <a:cs typeface="Meiryo UI" panose="020B0604030504040204" pitchFamily="50" charset="-128"/>
              </a:rPr>
              <a:t>のいずれか</a:t>
            </a:r>
            <a:r>
              <a:rPr lang="en-US" altLang="ja-JP" sz="1600" b="1">
                <a:latin typeface="+mn-ea"/>
                <a:cs typeface="Meiryo UI" panose="020B0604030504040204" pitchFamily="50" charset="-128"/>
              </a:rPr>
              <a:t>1</a:t>
            </a:r>
            <a:r>
              <a:rPr lang="ja-JP" altLang="en-US" sz="1600" b="1">
                <a:latin typeface="+mn-ea"/>
                <a:cs typeface="Meiryo UI" panose="020B0604030504040204" pitchFamily="50" charset="-128"/>
              </a:rPr>
              <a:t>つ以上該当する必要があります。</a:t>
            </a:r>
            <a:r>
              <a:rPr kumimoji="1" lang="ja-JP" altLang="en-US" sz="1600" b="1">
                <a:latin typeface="+mn-ea"/>
                <a:cs typeface="Meiryo UI" panose="020B0604030504040204" pitchFamily="50" charset="-128"/>
              </a:rPr>
              <a:t>別途、安全性の担保を証明する書類をご提出ください。</a:t>
            </a:r>
          </a:p>
        </p:txBody>
      </p:sp>
      <p:sp>
        <p:nvSpPr>
          <p:cNvPr id="15" name="テキスト ボックス 14">
            <a:extLst>
              <a:ext uri="{FF2B5EF4-FFF2-40B4-BE49-F238E27FC236}">
                <a16:creationId xmlns:a16="http://schemas.microsoft.com/office/drawing/2014/main" id="{EFF4C995-1D70-24FE-083E-A8FD3F68AFD3}"/>
              </a:ext>
            </a:extLst>
          </p:cNvPr>
          <p:cNvSpPr txBox="1"/>
          <p:nvPr/>
        </p:nvSpPr>
        <p:spPr>
          <a:xfrm>
            <a:off x="9555902" y="1314796"/>
            <a:ext cx="2441694" cy="338554"/>
          </a:xfrm>
          <a:prstGeom prst="rect">
            <a:avLst/>
          </a:prstGeom>
          <a:noFill/>
        </p:spPr>
        <p:txBody>
          <a:bodyPr wrap="none" rtlCol="0">
            <a:spAutoFit/>
          </a:bodyPr>
          <a:lstStyle/>
          <a:p>
            <a:r>
              <a:rPr kumimoji="1" lang="ja-JP" altLang="en-US" sz="1600" b="1" u="sng">
                <a:latin typeface="+mn-ea"/>
                <a:cs typeface="Meiryo UI" panose="020B0604030504040204" pitchFamily="50" charset="-128"/>
              </a:rPr>
              <a:t>ガイドライン３．３参照</a:t>
            </a:r>
          </a:p>
        </p:txBody>
      </p:sp>
    </p:spTree>
    <p:extLst>
      <p:ext uri="{BB962C8B-B14F-4D97-AF65-F5344CB8AC3E}">
        <p14:creationId xmlns:p14="http://schemas.microsoft.com/office/powerpoint/2010/main" val="9087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1278D02-682F-293C-B143-D3F087C0A4F3}"/>
              </a:ext>
            </a:extLst>
          </p:cNvPr>
          <p:cNvSpPr>
            <a:spLocks noGrp="1"/>
          </p:cNvSpPr>
          <p:nvPr>
            <p:ph type="sldNum" sz="quarter" idx="12"/>
          </p:nvPr>
        </p:nvSpPr>
        <p:spPr/>
        <p:txBody>
          <a:bodyPr/>
          <a:lstStyle/>
          <a:p>
            <a:fld id="{D9550142-B990-490A-A107-ED7302A7FD52}" type="slidenum">
              <a:rPr lang="en-US" altLang="ja-JP" smtClean="0"/>
              <a:pPr/>
              <a:t>9</a:t>
            </a:fld>
            <a:endParaRPr lang="en-US"/>
          </a:p>
        </p:txBody>
      </p:sp>
      <p:sp>
        <p:nvSpPr>
          <p:cNvPr id="5" name="テキスト プレースホルダー 4">
            <a:extLst>
              <a:ext uri="{FF2B5EF4-FFF2-40B4-BE49-F238E27FC236}">
                <a16:creationId xmlns:a16="http://schemas.microsoft.com/office/drawing/2014/main" id="{8E887151-78E0-1718-AEA5-9023DDF68B9A}"/>
              </a:ext>
            </a:extLst>
          </p:cNvPr>
          <p:cNvSpPr>
            <a:spLocks noGrp="1"/>
          </p:cNvSpPr>
          <p:nvPr>
            <p:ph type="body" sz="quarter" idx="17"/>
          </p:nvPr>
        </p:nvSpPr>
        <p:spPr>
          <a:xfrm>
            <a:off x="547574" y="934012"/>
            <a:ext cx="11305846" cy="630136"/>
          </a:xfrm>
        </p:spPr>
        <p:txBody>
          <a:bodyPr anchor="ctr"/>
          <a:lstStyle/>
          <a:p>
            <a:pPr marL="0" indent="0">
              <a:buNone/>
            </a:pPr>
            <a:r>
              <a:rPr kumimoji="1" lang="ja-JP" altLang="en-US" sz="1800" b="1"/>
              <a:t>本パートは、リスクアセスメントの妥当性、リスク低減方策の実装状況や効果について記入します。</a:t>
            </a:r>
            <a:endParaRPr kumimoji="1" lang="en-US" altLang="ja-JP" sz="1800" b="1"/>
          </a:p>
        </p:txBody>
      </p:sp>
      <p:sp>
        <p:nvSpPr>
          <p:cNvPr id="10" name="タイトル 9">
            <a:extLst>
              <a:ext uri="{FF2B5EF4-FFF2-40B4-BE49-F238E27FC236}">
                <a16:creationId xmlns:a16="http://schemas.microsoft.com/office/drawing/2014/main" id="{2E2E0663-F54A-E25F-8817-5E675317B944}"/>
              </a:ext>
            </a:extLst>
          </p:cNvPr>
          <p:cNvSpPr txBox="1">
            <a:spLocks noGrp="1"/>
          </p:cNvSpPr>
          <p:nvPr>
            <p:ph type="title"/>
          </p:nvPr>
        </p:nvSpPr>
        <p:spPr>
          <a:xfrm>
            <a:off x="178429" y="349237"/>
            <a:ext cx="10854253" cy="584775"/>
          </a:xfrm>
          <a:prstGeom prst="rect">
            <a:avLst/>
          </a:prstGeom>
          <a:noFill/>
        </p:spPr>
        <p:txBody>
          <a:bodyPr wrap="none" rtlCol="0">
            <a:spAutoFit/>
          </a:bodyPr>
          <a:lstStyle/>
          <a:p>
            <a:pPr algn="l"/>
            <a:r>
              <a:rPr kumimoji="1" lang="ja-JP" altLang="en-US" b="1">
                <a:solidFill>
                  <a:srgbClr val="FF0000"/>
                </a:solidFill>
                <a:latin typeface="+mn-ea"/>
                <a:cs typeface="Meiryo UI" panose="020B0604030504040204" pitchFamily="50" charset="-128"/>
              </a:rPr>
              <a:t>２．特定の誤使用・不注意による事故リスクの低減状況</a:t>
            </a:r>
            <a:endParaRPr kumimoji="1" lang="en-US" altLang="ja-JP" b="1">
              <a:solidFill>
                <a:srgbClr val="FF0000"/>
              </a:solidFill>
              <a:latin typeface="+mn-ea"/>
              <a:cs typeface="Meiryo UI" panose="020B0604030504040204" pitchFamily="50" charset="-128"/>
            </a:endParaRPr>
          </a:p>
        </p:txBody>
      </p:sp>
      <p:pic>
        <p:nvPicPr>
          <p:cNvPr id="1028" name="Picture 4" descr="グラフ, 箱ひげ図&#10;&#10;自動的に生成された説明">
            <a:extLst>
              <a:ext uri="{FF2B5EF4-FFF2-40B4-BE49-F238E27FC236}">
                <a16:creationId xmlns:a16="http://schemas.microsoft.com/office/drawing/2014/main" id="{06B7AAF2-B9C3-8D8A-6162-462147B40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07" y="1554856"/>
            <a:ext cx="7558437" cy="506985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E4C4569-ED5E-DE21-410E-3BBF0E64504C}"/>
              </a:ext>
            </a:extLst>
          </p:cNvPr>
          <p:cNvSpPr txBox="1"/>
          <p:nvPr/>
        </p:nvSpPr>
        <p:spPr>
          <a:xfrm>
            <a:off x="7819680" y="1693637"/>
            <a:ext cx="4288353" cy="338554"/>
          </a:xfrm>
          <a:prstGeom prst="rect">
            <a:avLst/>
          </a:prstGeom>
          <a:noFill/>
        </p:spPr>
        <p:txBody>
          <a:bodyPr wrap="none" rtlCol="0">
            <a:spAutoFit/>
          </a:bodyPr>
          <a:lstStyle/>
          <a:p>
            <a:r>
              <a:rPr kumimoji="1" lang="ja-JP" altLang="en-US" sz="1600" b="1" u="sng">
                <a:latin typeface="+mn-ea"/>
                <a:cs typeface="Meiryo UI" panose="020B0604030504040204" pitchFamily="50" charset="-128"/>
              </a:rPr>
              <a:t>応募者向けガイドライン３．４～３．９参照</a:t>
            </a:r>
          </a:p>
        </p:txBody>
      </p:sp>
      <p:sp>
        <p:nvSpPr>
          <p:cNvPr id="3" name="テキスト ボックス 2">
            <a:extLst>
              <a:ext uri="{FF2B5EF4-FFF2-40B4-BE49-F238E27FC236}">
                <a16:creationId xmlns:a16="http://schemas.microsoft.com/office/drawing/2014/main" id="{9E3C9A3E-3A40-CD49-3206-8CE39C95E72B}"/>
              </a:ext>
            </a:extLst>
          </p:cNvPr>
          <p:cNvSpPr txBox="1"/>
          <p:nvPr/>
        </p:nvSpPr>
        <p:spPr>
          <a:xfrm>
            <a:off x="0" y="6645600"/>
            <a:ext cx="9417963" cy="246221"/>
          </a:xfrm>
          <a:prstGeom prst="rect">
            <a:avLst/>
          </a:prstGeom>
          <a:noFill/>
        </p:spPr>
        <p:txBody>
          <a:bodyPr wrap="none" rtlCol="0">
            <a:spAutoFit/>
          </a:bodyPr>
          <a:lstStyle/>
          <a:p>
            <a:pPr algn="l"/>
            <a:r>
              <a:rPr kumimoji="1" lang="ja-JP" altLang="en-US" sz="1000">
                <a:latin typeface="+mn-ea"/>
                <a:cs typeface="Meiryo UI" panose="020B0604030504040204" pitchFamily="50" charset="-128"/>
              </a:rPr>
              <a:t>（注）上記フロー図は、応募製品の誤使用・不注意による事故リスクの低減状況の確認フローであり、このフロー図の作成・提出を求める趣旨ではありません。</a:t>
            </a:r>
          </a:p>
        </p:txBody>
      </p:sp>
    </p:spTree>
    <p:extLst>
      <p:ext uri="{BB962C8B-B14F-4D97-AF65-F5344CB8AC3E}">
        <p14:creationId xmlns:p14="http://schemas.microsoft.com/office/powerpoint/2010/main" val="136119699"/>
      </p:ext>
    </p:extLst>
  </p:cSld>
  <p:clrMapOvr>
    <a:masterClrMapping/>
  </p:clrMapOvr>
</p:sld>
</file>

<file path=ppt/theme/theme1.xml><?xml version="1.0" encoding="utf-8"?>
<a:theme xmlns:a="http://schemas.openxmlformats.org/drawingml/2006/main" name="【機○・記載例なし】">
  <a:themeElements>
    <a:clrScheme name="METI color palette">
      <a:dk1>
        <a:srgbClr val="000000"/>
      </a:dk1>
      <a:lt1>
        <a:srgbClr val="FEFFFF"/>
      </a:lt1>
      <a:dk2>
        <a:srgbClr val="000000"/>
      </a:dk2>
      <a:lt2>
        <a:srgbClr val="F8FBFB"/>
      </a:lt2>
      <a:accent1>
        <a:srgbClr val="016F96"/>
      </a:accent1>
      <a:accent2>
        <a:srgbClr val="0098D0"/>
      </a:accent2>
      <a:accent3>
        <a:srgbClr val="01AFDC"/>
      </a:accent3>
      <a:accent4>
        <a:srgbClr val="727070"/>
      </a:accent4>
      <a:accent5>
        <a:srgbClr val="DBDDDD"/>
      </a:accent5>
      <a:accent6>
        <a:srgbClr val="F6F9F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square" rtlCol="0" anchor="ctr"/>
      <a:lstStyle>
        <a:defPPr algn="l">
          <a:defRPr kumimoji="0" sz="1200" dirty="0" smtClean="0">
            <a:latin typeface="+mj-ea"/>
            <a:ea typeface="+mj-ea"/>
          </a:defRPr>
        </a:defPPr>
      </a:lstStyle>
    </a:spDef>
    <a:txDef>
      <a:spPr>
        <a:noFill/>
      </a:spPr>
      <a:bodyPr wrap="none" rtlCol="0">
        <a:spAutoFit/>
      </a:bodyPr>
      <a:lstStyle>
        <a:defPPr marL="285750" indent="-285750" algn="l">
          <a:buFont typeface="Arial" panose="020B0604020202020204" pitchFamily="34" charset="0"/>
          <a:buChar char="•"/>
          <a:defRPr kumimoji="1" sz="1600" dirty="0" smtClean="0">
            <a:latin typeface="+mn-ea"/>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D8C861B6-498F-4F22-A8A9-3BAFC219480C}" vid="{9E769544-01F3-4BF8-B3A9-3F1EAE4A540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ac578e-bec8-401f-81ea-314d4dbae078" xsi:nil="true"/>
    <lcf76f155ced4ddcb4097134ff3c332f xmlns="047ed488-b826-4941-a905-47c5ef284c8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99066A5BB0AC428736815E8E8EDFC5" ma:contentTypeVersion="13" ma:contentTypeDescription="新しいドキュメントを作成します。" ma:contentTypeScope="" ma:versionID="b96754148502a191db587047d87ff755">
  <xsd:schema xmlns:xsd="http://www.w3.org/2001/XMLSchema" xmlns:xs="http://www.w3.org/2001/XMLSchema" xmlns:p="http://schemas.microsoft.com/office/2006/metadata/properties" xmlns:ns2="047ed488-b826-4941-a905-47c5ef284c87" xmlns:ns3="9aac578e-bec8-401f-81ea-314d4dbae078" targetNamespace="http://schemas.microsoft.com/office/2006/metadata/properties" ma:root="true" ma:fieldsID="8acfa1c08f1cba812f715d78a4e683db" ns2:_="" ns3:_="">
    <xsd:import namespace="047ed488-b826-4941-a905-47c5ef284c87"/>
    <xsd:import namespace="9aac578e-bec8-401f-81ea-314d4dbae0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ed488-b826-4941-a905-47c5ef284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ac578e-bec8-401f-81ea-314d4dbae07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c8d138e-3b0e-4724-8162-21f331c4fe77}" ma:internalName="TaxCatchAll" ma:showField="CatchAllData" ma:web="9aac578e-bec8-401f-81ea-314d4dbae0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CCE04-A1A2-485A-A9C5-1C7D66091448}">
  <ds:schemaRefs>
    <ds:schemaRef ds:uri="http://purl.org/dc/terms/"/>
    <ds:schemaRef ds:uri="http://schemas.openxmlformats.org/package/2006/metadata/core-properties"/>
    <ds:schemaRef ds:uri="http://schemas.microsoft.com/office/2006/documentManagement/types"/>
    <ds:schemaRef ds:uri="047ed488-b826-4941-a905-47c5ef284c87"/>
    <ds:schemaRef ds:uri="http://purl.org/dc/elements/1.1/"/>
    <ds:schemaRef ds:uri="http://schemas.microsoft.com/office/2006/metadata/properties"/>
    <ds:schemaRef ds:uri="http://schemas.microsoft.com/office/infopath/2007/PartnerControls"/>
    <ds:schemaRef ds:uri="9aac578e-bec8-401f-81ea-314d4dbae078"/>
    <ds:schemaRef ds:uri="http://www.w3.org/XML/1998/namespace"/>
    <ds:schemaRef ds:uri="http://purl.org/dc/dcmitype/"/>
  </ds:schemaRefs>
</ds:datastoreItem>
</file>

<file path=customXml/itemProps2.xml><?xml version="1.0" encoding="utf-8"?>
<ds:datastoreItem xmlns:ds="http://schemas.openxmlformats.org/officeDocument/2006/customXml" ds:itemID="{1175D419-DED9-4A27-BE23-844D209899A7}">
  <ds:schemaRefs>
    <ds:schemaRef ds:uri="http://schemas.microsoft.com/sharepoint/v3/contenttype/forms"/>
  </ds:schemaRefs>
</ds:datastoreItem>
</file>

<file path=customXml/itemProps3.xml><?xml version="1.0" encoding="utf-8"?>
<ds:datastoreItem xmlns:ds="http://schemas.openxmlformats.org/officeDocument/2006/customXml" ds:itemID="{F68F42E6-6F47-4124-8AFA-9958BE7EBF9F}">
  <ds:schemaRefs>
    <ds:schemaRef ds:uri="047ed488-b826-4941-a905-47c5ef284c87"/>
    <ds:schemaRef ds:uri="9aac578e-bec8-401f-81ea-314d4dba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6</TotalTime>
  <Words>2200</Words>
  <Application>Microsoft Office PowerPoint</Application>
  <PresentationFormat>ワイド画面</PresentationFormat>
  <Paragraphs>197</Paragraphs>
  <Slides>24</Slides>
  <Notes>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1" baseType="lpstr">
      <vt:lpstr>Meiryo UI</vt:lpstr>
      <vt:lpstr>メイリオ</vt:lpstr>
      <vt:lpstr>Arial</vt:lpstr>
      <vt:lpstr>Calibri</vt:lpstr>
      <vt:lpstr>Wingdings</vt:lpstr>
      <vt:lpstr>【機○・記載例なし】</vt:lpstr>
      <vt:lpstr>Worksheet</vt:lpstr>
      <vt:lpstr>誤使用・不注意による製品事故リスクを低減した製品に対する表彰・表示制度 応募様式</vt:lpstr>
      <vt:lpstr>目次</vt:lpstr>
      <vt:lpstr>応募製品に関する説明【概要版】</vt:lpstr>
      <vt:lpstr>PowerPoint プレゼンテーション</vt:lpstr>
      <vt:lpstr>PowerPoint プレゼンテーション</vt:lpstr>
      <vt:lpstr>PowerPoint プレゼンテーション</vt:lpstr>
      <vt:lpstr>応募製品に関する説明【詳細版】</vt:lpstr>
      <vt:lpstr>PowerPoint プレゼンテーション</vt:lpstr>
      <vt:lpstr>２．特定の誤使用・不注意による事故リスクの低減状況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応募製品に関する説明【非公開】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Windows ユーザー</dc:creator>
  <cp:keywords/>
  <dc:description/>
  <cp:lastModifiedBy>MS&amp;AD INSURANCE GROUP</cp:lastModifiedBy>
  <cp:revision>5</cp:revision>
  <cp:lastPrinted>2025-03-02T23:02:00Z</cp:lastPrinted>
  <dcterms:created xsi:type="dcterms:W3CDTF">2024-12-10T01:08:17Z</dcterms:created>
  <dcterms:modified xsi:type="dcterms:W3CDTF">2025-03-10T08:51:33Z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0x010100EE99066A5BB0AC428736815E8E8EDFC5</vt:lpwstr>
  </property>
  <property fmtid="{D5CDD505-2E9C-101B-9397-08002B2CF9AE}" pid="3" name="Order">
    <vt:r8>89200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